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54"/>
  </p:notesMasterIdLst>
  <p:handoutMasterIdLst>
    <p:handoutMasterId r:id="rId55"/>
  </p:handoutMasterIdLst>
  <p:sldIdLst>
    <p:sldId id="269" r:id="rId3"/>
    <p:sldId id="270" r:id="rId4"/>
    <p:sldId id="262" r:id="rId5"/>
    <p:sldId id="263" r:id="rId6"/>
    <p:sldId id="264" r:id="rId7"/>
    <p:sldId id="265" r:id="rId8"/>
    <p:sldId id="266" r:id="rId9"/>
    <p:sldId id="267" r:id="rId10"/>
    <p:sldId id="273" r:id="rId11"/>
    <p:sldId id="272" r:id="rId12"/>
    <p:sldId id="274" r:id="rId13"/>
    <p:sldId id="275" r:id="rId14"/>
    <p:sldId id="271" r:id="rId15"/>
    <p:sldId id="276" r:id="rId16"/>
    <p:sldId id="277" r:id="rId17"/>
    <p:sldId id="281" r:id="rId18"/>
    <p:sldId id="282" r:id="rId19"/>
    <p:sldId id="295" r:id="rId20"/>
    <p:sldId id="296" r:id="rId21"/>
    <p:sldId id="297" r:id="rId22"/>
    <p:sldId id="298" r:id="rId23"/>
    <p:sldId id="299" r:id="rId24"/>
    <p:sldId id="300" r:id="rId25"/>
    <p:sldId id="284" r:id="rId26"/>
    <p:sldId id="301" r:id="rId27"/>
    <p:sldId id="285" r:id="rId28"/>
    <p:sldId id="302" r:id="rId29"/>
    <p:sldId id="278" r:id="rId30"/>
    <p:sldId id="279" r:id="rId31"/>
    <p:sldId id="345" r:id="rId32"/>
    <p:sldId id="346" r:id="rId33"/>
    <p:sldId id="347" r:id="rId34"/>
    <p:sldId id="348" r:id="rId35"/>
    <p:sldId id="318" r:id="rId36"/>
    <p:sldId id="319" r:id="rId37"/>
    <p:sldId id="323" r:id="rId38"/>
    <p:sldId id="324" r:id="rId39"/>
    <p:sldId id="353" r:id="rId40"/>
    <p:sldId id="325" r:id="rId41"/>
    <p:sldId id="349" r:id="rId42"/>
    <p:sldId id="327" r:id="rId43"/>
    <p:sldId id="328" r:id="rId44"/>
    <p:sldId id="332" r:id="rId45"/>
    <p:sldId id="339" r:id="rId46"/>
    <p:sldId id="338" r:id="rId47"/>
    <p:sldId id="350" r:id="rId48"/>
    <p:sldId id="351" r:id="rId49"/>
    <p:sldId id="352" r:id="rId50"/>
    <p:sldId id="286" r:id="rId51"/>
    <p:sldId id="303" r:id="rId52"/>
    <p:sldId id="344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B7A"/>
    <a:srgbClr val="7CA4FF"/>
    <a:srgbClr val="71B8FF"/>
    <a:srgbClr val="97A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99" autoAdjust="0"/>
    <p:restoredTop sz="99850" autoAdjust="0"/>
  </p:normalViewPr>
  <p:slideViewPr>
    <p:cSldViewPr snapToGrid="0" snapToObjects="1">
      <p:cViewPr varScale="1">
        <p:scale>
          <a:sx n="69" d="100"/>
          <a:sy n="69" d="100"/>
        </p:scale>
        <p:origin x="1824" y="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F6C3C-F673-AB47-9A0D-522E3D0A45D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F9D3C-9785-7143-BFDC-4C4CE4A35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85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52EC3-F7BA-D242-A32E-319F2AC7301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12007-9A97-A44D-9136-844CEB275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6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65D2-6A61-D234-0D3E-A13AC60BB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C1F70-F608-C662-DE4D-59748E3C9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65EDD-6C3E-0E1A-45F9-C003170B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80D64-59A7-D1E2-91A0-2BAD3B9A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F185-31F1-1766-2B35-1795825A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3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FE5A-5B29-2EE3-4E4F-E60FA76A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4CA35-D746-1E00-F073-C2654D27C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A060E-A5D7-A35D-3D75-2ECE801C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7904B-4541-8DE0-2F3E-8452B3E1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60296-4221-DF3F-14BB-49FDEE8A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2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AE4E6-1557-FA8E-9A79-09E2FFB29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15BD0-191E-F0AD-1B6C-6B43CCEC3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7827D-C6DC-E169-F164-C25176DB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4A81-473A-E6A5-93EC-BF869B52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842CF-87FD-1E2F-1D71-1DF3D56F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92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81126" y="1639478"/>
            <a:ext cx="278174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933124" y="4103729"/>
            <a:ext cx="327775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25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87878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60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87878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2082458"/>
            <a:ext cx="3288029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45016" y="1071708"/>
            <a:ext cx="398017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85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87878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9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3B07-E62B-1D2D-5368-6A8D8C79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44EB9-C07C-1E40-C6AE-9115937B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C223-9806-F58C-32EA-6F4D4281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1E9B4-EEBA-ADD1-78A3-FACAD7A2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7F660-52E6-23B7-AA09-3E6F193B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06E3-CD7C-B993-56B0-B5C40A34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8BCA3-B4D4-57C9-2A1B-483E43207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8A159-61CD-E7DC-6904-BD206208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A56A0-510B-1C61-8A9F-B59C6751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43879-FEBC-6F98-7004-469929B4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8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BF7F-1DF7-9BB7-979F-CF9BF5E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953DA-5791-1093-2E0F-C0504C0A9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B90F8-9871-4177-A4ED-EEFF04D3C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35721-0230-1729-DFF5-A2297EA4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960AB-9BAC-880E-EC83-BB759A1D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78882-0BAF-DD89-EAC1-A854BC06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7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0973-C994-8A20-AC95-40F9EECE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8A269-BEF0-0BD7-FB0A-6B3F639B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15E5A-EE42-6CD5-27A5-1A18C0ADC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17A7E-A950-B68F-2672-57C4C0641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D2A62-24BA-3370-9673-36E03DE16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AEC0E-39C5-1BFD-ED72-C71DA619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03377-4DD7-74EF-FB26-56C8C4A9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11D9F-EF08-6416-26B2-ECE7F11F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2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DA81-8401-8DB4-3D0E-006AC020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095EA-B348-C0F9-364C-FB607FAF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AA325-F1F8-5777-62E2-21E440BE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64530-5A55-15D6-866A-6D8638A1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4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DB9DA-82EC-4134-0517-3969667C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7B95A-2D78-BBC5-80C4-BB291E1D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0452E-DBA3-90CC-25DC-6EB47FCC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1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D3EE-9130-8A9F-D5EF-914B6AAB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0952-8606-FBB3-D971-F15A41A3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F4A31-CDD4-C1F6-44D0-A6E6E4534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F742F-3BF1-36A9-5B0F-8625E23C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1294D-FFFA-069A-E7F8-CF14B7F2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BC5B8-6DCF-5C70-5A15-BF08A3C1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9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74CD-E4FB-CEF9-BE68-17D47C43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92516-9A22-C9D0-D88E-5D5C4F626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94C5D-B157-514F-0B91-49BC7F1D4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FB3B5-C6AA-9625-A94B-A570ACA5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0B455-7F84-403B-7982-7676A084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F2447-3FBA-75F4-7275-543CF2BB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4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B0A8E-023C-AEEE-C1EA-B7551671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51560-7D01-FAA0-D9F5-D9A08789A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FCA20-48FE-CC67-9481-C53F5719E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C579-ADA6-49CA-976A-22B376C46C1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9969D-0B7B-5D46-59F3-9CD6C6B05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D6BC-7580-97D3-AD3D-C29698BF5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4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19407"/>
            <a:ext cx="685798" cy="3355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2994" y="3084908"/>
            <a:ext cx="3898013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87878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488" y="2728805"/>
            <a:ext cx="3888104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2408" y="6531764"/>
            <a:ext cx="274320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pPr marL="38100">
                <a:lnSpc>
                  <a:spcPts val="164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2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4lang/tutoria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9" Type="http://schemas.openxmlformats.org/officeDocument/2006/relationships/image" Target="../media/image77.png"/><Relationship Id="rId21" Type="http://schemas.openxmlformats.org/officeDocument/2006/relationships/image" Target="../media/image59.png"/><Relationship Id="rId34" Type="http://schemas.openxmlformats.org/officeDocument/2006/relationships/image" Target="../media/image72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41" Type="http://schemas.openxmlformats.org/officeDocument/2006/relationships/image" Target="../media/image7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37" Type="http://schemas.openxmlformats.org/officeDocument/2006/relationships/image" Target="../media/image75.png"/><Relationship Id="rId40" Type="http://schemas.openxmlformats.org/officeDocument/2006/relationships/image" Target="../media/image78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4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3.png"/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38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26" Type="http://schemas.openxmlformats.org/officeDocument/2006/relationships/image" Target="../media/image103.png"/><Relationship Id="rId39" Type="http://schemas.openxmlformats.org/officeDocument/2006/relationships/image" Target="../media/image116.png"/><Relationship Id="rId21" Type="http://schemas.openxmlformats.org/officeDocument/2006/relationships/image" Target="../media/image98.png"/><Relationship Id="rId34" Type="http://schemas.openxmlformats.org/officeDocument/2006/relationships/image" Target="../media/image111.png"/><Relationship Id="rId42" Type="http://schemas.openxmlformats.org/officeDocument/2006/relationships/image" Target="../media/image119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29" Type="http://schemas.openxmlformats.org/officeDocument/2006/relationships/image" Target="../media/image106.png"/><Relationship Id="rId41" Type="http://schemas.openxmlformats.org/officeDocument/2006/relationships/image" Target="../media/image1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4.png"/><Relationship Id="rId11" Type="http://schemas.openxmlformats.org/officeDocument/2006/relationships/image" Target="../media/image72.png"/><Relationship Id="rId24" Type="http://schemas.openxmlformats.org/officeDocument/2006/relationships/image" Target="../media/image101.png"/><Relationship Id="rId32" Type="http://schemas.openxmlformats.org/officeDocument/2006/relationships/image" Target="../media/image109.png"/><Relationship Id="rId37" Type="http://schemas.openxmlformats.org/officeDocument/2006/relationships/image" Target="../media/image114.png"/><Relationship Id="rId40" Type="http://schemas.openxmlformats.org/officeDocument/2006/relationships/image" Target="../media/image117.png"/><Relationship Id="rId5" Type="http://schemas.openxmlformats.org/officeDocument/2006/relationships/image" Target="../media/image83.png"/><Relationship Id="rId15" Type="http://schemas.openxmlformats.org/officeDocument/2006/relationships/image" Target="../media/image92.png"/><Relationship Id="rId23" Type="http://schemas.openxmlformats.org/officeDocument/2006/relationships/image" Target="../media/image100.png"/><Relationship Id="rId28" Type="http://schemas.openxmlformats.org/officeDocument/2006/relationships/image" Target="../media/image105.png"/><Relationship Id="rId36" Type="http://schemas.openxmlformats.org/officeDocument/2006/relationships/image" Target="../media/image113.png"/><Relationship Id="rId10" Type="http://schemas.openxmlformats.org/officeDocument/2006/relationships/image" Target="../media/image88.png"/><Relationship Id="rId19" Type="http://schemas.openxmlformats.org/officeDocument/2006/relationships/image" Target="../media/image96.png"/><Relationship Id="rId31" Type="http://schemas.openxmlformats.org/officeDocument/2006/relationships/image" Target="../media/image10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1.png"/><Relationship Id="rId22" Type="http://schemas.openxmlformats.org/officeDocument/2006/relationships/image" Target="../media/image99.png"/><Relationship Id="rId27" Type="http://schemas.openxmlformats.org/officeDocument/2006/relationships/image" Target="../media/image104.png"/><Relationship Id="rId30" Type="http://schemas.openxmlformats.org/officeDocument/2006/relationships/image" Target="../media/image107.png"/><Relationship Id="rId35" Type="http://schemas.openxmlformats.org/officeDocument/2006/relationships/image" Target="../media/image112.png"/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5" Type="http://schemas.openxmlformats.org/officeDocument/2006/relationships/image" Target="../media/image102.png"/><Relationship Id="rId33" Type="http://schemas.openxmlformats.org/officeDocument/2006/relationships/image" Target="../media/image110.png"/><Relationship Id="rId38" Type="http://schemas.openxmlformats.org/officeDocument/2006/relationships/image" Target="../media/image1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04.png"/><Relationship Id="rId18" Type="http://schemas.openxmlformats.org/officeDocument/2006/relationships/image" Target="../media/image134.png"/><Relationship Id="rId26" Type="http://schemas.openxmlformats.org/officeDocument/2006/relationships/image" Target="../media/image142.png"/><Relationship Id="rId3" Type="http://schemas.openxmlformats.org/officeDocument/2006/relationships/image" Target="../media/image81.png"/><Relationship Id="rId21" Type="http://schemas.openxmlformats.org/officeDocument/2006/relationships/image" Target="../media/image137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17" Type="http://schemas.openxmlformats.org/officeDocument/2006/relationships/image" Target="../media/image133.png"/><Relationship Id="rId25" Type="http://schemas.openxmlformats.org/officeDocument/2006/relationships/image" Target="../media/image141.png"/><Relationship Id="rId2" Type="http://schemas.openxmlformats.org/officeDocument/2006/relationships/image" Target="../media/image120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29" Type="http://schemas.openxmlformats.org/officeDocument/2006/relationships/image" Target="../media/image14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24" Type="http://schemas.openxmlformats.org/officeDocument/2006/relationships/image" Target="../media/image140.png"/><Relationship Id="rId5" Type="http://schemas.openxmlformats.org/officeDocument/2006/relationships/image" Target="../media/image122.png"/><Relationship Id="rId15" Type="http://schemas.openxmlformats.org/officeDocument/2006/relationships/image" Target="../media/image131.png"/><Relationship Id="rId23" Type="http://schemas.openxmlformats.org/officeDocument/2006/relationships/image" Target="../media/image139.png"/><Relationship Id="rId28" Type="http://schemas.openxmlformats.org/officeDocument/2006/relationships/image" Target="../media/image144.png"/><Relationship Id="rId10" Type="http://schemas.openxmlformats.org/officeDocument/2006/relationships/image" Target="../media/image127.png"/><Relationship Id="rId19" Type="http://schemas.openxmlformats.org/officeDocument/2006/relationships/image" Target="../media/image135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Relationship Id="rId27" Type="http://schemas.openxmlformats.org/officeDocument/2006/relationships/image" Target="../media/image143.png"/><Relationship Id="rId30" Type="http://schemas.openxmlformats.org/officeDocument/2006/relationships/image" Target="../media/image1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3" Type="http://schemas.openxmlformats.org/officeDocument/2006/relationships/image" Target="../media/image6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10" Type="http://schemas.openxmlformats.org/officeDocument/2006/relationships/image" Target="../media/image155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173.png"/><Relationship Id="rId7" Type="http://schemas.openxmlformats.org/officeDocument/2006/relationships/image" Target="../media/image177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6.png"/><Relationship Id="rId11" Type="http://schemas.openxmlformats.org/officeDocument/2006/relationships/image" Target="../media/image1.png"/><Relationship Id="rId5" Type="http://schemas.openxmlformats.org/officeDocument/2006/relationships/image" Target="../media/image175.png"/><Relationship Id="rId10" Type="http://schemas.openxmlformats.org/officeDocument/2006/relationships/image" Target="../media/image180.png"/><Relationship Id="rId4" Type="http://schemas.openxmlformats.org/officeDocument/2006/relationships/image" Target="../media/image174.png"/><Relationship Id="rId9" Type="http://schemas.openxmlformats.org/officeDocument/2006/relationships/image" Target="../media/image179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1.png"/><Relationship Id="rId18" Type="http://schemas.openxmlformats.org/officeDocument/2006/relationships/image" Target="../media/image196.jpg"/><Relationship Id="rId26" Type="http://schemas.openxmlformats.org/officeDocument/2006/relationships/image" Target="../media/image204.png"/><Relationship Id="rId39" Type="http://schemas.openxmlformats.org/officeDocument/2006/relationships/image" Target="../media/image217.png"/><Relationship Id="rId21" Type="http://schemas.openxmlformats.org/officeDocument/2006/relationships/image" Target="../media/image199.png"/><Relationship Id="rId34" Type="http://schemas.openxmlformats.org/officeDocument/2006/relationships/image" Target="../media/image212.png"/><Relationship Id="rId42" Type="http://schemas.openxmlformats.org/officeDocument/2006/relationships/image" Target="../media/image220.png"/><Relationship Id="rId7" Type="http://schemas.openxmlformats.org/officeDocument/2006/relationships/image" Target="../media/image185.png"/><Relationship Id="rId2" Type="http://schemas.openxmlformats.org/officeDocument/2006/relationships/image" Target="../media/image1.png"/><Relationship Id="rId16" Type="http://schemas.openxmlformats.org/officeDocument/2006/relationships/image" Target="../media/image194.png"/><Relationship Id="rId20" Type="http://schemas.openxmlformats.org/officeDocument/2006/relationships/image" Target="../media/image198.png"/><Relationship Id="rId29" Type="http://schemas.openxmlformats.org/officeDocument/2006/relationships/image" Target="../media/image207.png"/><Relationship Id="rId41" Type="http://schemas.openxmlformats.org/officeDocument/2006/relationships/image" Target="../media/image2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24" Type="http://schemas.openxmlformats.org/officeDocument/2006/relationships/image" Target="../media/image202.png"/><Relationship Id="rId32" Type="http://schemas.openxmlformats.org/officeDocument/2006/relationships/image" Target="../media/image210.png"/><Relationship Id="rId37" Type="http://schemas.openxmlformats.org/officeDocument/2006/relationships/image" Target="../media/image215.png"/><Relationship Id="rId40" Type="http://schemas.openxmlformats.org/officeDocument/2006/relationships/image" Target="../media/image218.png"/><Relationship Id="rId5" Type="http://schemas.openxmlformats.org/officeDocument/2006/relationships/image" Target="../media/image183.png"/><Relationship Id="rId15" Type="http://schemas.openxmlformats.org/officeDocument/2006/relationships/image" Target="../media/image193.png"/><Relationship Id="rId23" Type="http://schemas.openxmlformats.org/officeDocument/2006/relationships/image" Target="../media/image201.png"/><Relationship Id="rId28" Type="http://schemas.openxmlformats.org/officeDocument/2006/relationships/image" Target="../media/image206.png"/><Relationship Id="rId36" Type="http://schemas.openxmlformats.org/officeDocument/2006/relationships/image" Target="../media/image214.png"/><Relationship Id="rId10" Type="http://schemas.openxmlformats.org/officeDocument/2006/relationships/image" Target="../media/image188.png"/><Relationship Id="rId19" Type="http://schemas.openxmlformats.org/officeDocument/2006/relationships/image" Target="../media/image197.png"/><Relationship Id="rId31" Type="http://schemas.openxmlformats.org/officeDocument/2006/relationships/image" Target="../media/image209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Relationship Id="rId14" Type="http://schemas.openxmlformats.org/officeDocument/2006/relationships/image" Target="../media/image192.png"/><Relationship Id="rId22" Type="http://schemas.openxmlformats.org/officeDocument/2006/relationships/image" Target="../media/image200.png"/><Relationship Id="rId27" Type="http://schemas.openxmlformats.org/officeDocument/2006/relationships/image" Target="../media/image205.png"/><Relationship Id="rId30" Type="http://schemas.openxmlformats.org/officeDocument/2006/relationships/image" Target="../media/image208.png"/><Relationship Id="rId35" Type="http://schemas.openxmlformats.org/officeDocument/2006/relationships/image" Target="../media/image213.png"/><Relationship Id="rId8" Type="http://schemas.openxmlformats.org/officeDocument/2006/relationships/image" Target="../media/image186.png"/><Relationship Id="rId3" Type="http://schemas.openxmlformats.org/officeDocument/2006/relationships/image" Target="../media/image181.png"/><Relationship Id="rId12" Type="http://schemas.openxmlformats.org/officeDocument/2006/relationships/image" Target="../media/image190.png"/><Relationship Id="rId17" Type="http://schemas.openxmlformats.org/officeDocument/2006/relationships/image" Target="../media/image195.jpg"/><Relationship Id="rId25" Type="http://schemas.openxmlformats.org/officeDocument/2006/relationships/image" Target="../media/image203.png"/><Relationship Id="rId33" Type="http://schemas.openxmlformats.org/officeDocument/2006/relationships/image" Target="../media/image211.png"/><Relationship Id="rId38" Type="http://schemas.openxmlformats.org/officeDocument/2006/relationships/image" Target="../media/image2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4lang/tutorials/blob/master/exercises/load_balance/solution/load_balance.p4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4lang/p4c/blob/main/p4include/v1model.p4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4lang/p4c/tree/main/backends" TargetMode="External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35.png"/><Relationship Id="rId18" Type="http://schemas.openxmlformats.org/officeDocument/2006/relationships/image" Target="../media/image240.png"/><Relationship Id="rId3" Type="http://schemas.openxmlformats.org/officeDocument/2006/relationships/image" Target="../media/image225.png"/><Relationship Id="rId21" Type="http://schemas.openxmlformats.org/officeDocument/2006/relationships/image" Target="../media/image243.png"/><Relationship Id="rId7" Type="http://schemas.openxmlformats.org/officeDocument/2006/relationships/image" Target="../media/image229.png"/><Relationship Id="rId12" Type="http://schemas.openxmlformats.org/officeDocument/2006/relationships/image" Target="../media/image234.png"/><Relationship Id="rId17" Type="http://schemas.openxmlformats.org/officeDocument/2006/relationships/image" Target="../media/image239.png"/><Relationship Id="rId2" Type="http://schemas.openxmlformats.org/officeDocument/2006/relationships/image" Target="../media/image224.png"/><Relationship Id="rId16" Type="http://schemas.openxmlformats.org/officeDocument/2006/relationships/image" Target="../media/image238.png"/><Relationship Id="rId20" Type="http://schemas.openxmlformats.org/officeDocument/2006/relationships/image" Target="../media/image24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8.png"/><Relationship Id="rId11" Type="http://schemas.openxmlformats.org/officeDocument/2006/relationships/image" Target="../media/image233.png"/><Relationship Id="rId5" Type="http://schemas.openxmlformats.org/officeDocument/2006/relationships/image" Target="../media/image227.png"/><Relationship Id="rId15" Type="http://schemas.openxmlformats.org/officeDocument/2006/relationships/image" Target="../media/image237.png"/><Relationship Id="rId10" Type="http://schemas.openxmlformats.org/officeDocument/2006/relationships/image" Target="../media/image232.png"/><Relationship Id="rId19" Type="http://schemas.openxmlformats.org/officeDocument/2006/relationships/image" Target="../media/image241.png"/><Relationship Id="rId4" Type="http://schemas.openxmlformats.org/officeDocument/2006/relationships/image" Target="../media/image226.png"/><Relationship Id="rId9" Type="http://schemas.openxmlformats.org/officeDocument/2006/relationships/image" Target="../media/image231.png"/><Relationship Id="rId14" Type="http://schemas.openxmlformats.org/officeDocument/2006/relationships/image" Target="../media/image2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4lang/PI" TargetMode="External"/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rpc.io/docs/guid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png"/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4lang/p4runtime/blob/master/proto/p4/v1/p4runtime.proto" TargetMode="External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4.org/p4-spec/p4runtime/main/P4Runtime-Spec.htm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jpg"/><Relationship Id="rId13" Type="http://schemas.openxmlformats.org/officeDocument/2006/relationships/image" Target="../media/image261.png"/><Relationship Id="rId3" Type="http://schemas.openxmlformats.org/officeDocument/2006/relationships/image" Target="../media/image252.png"/><Relationship Id="rId7" Type="http://schemas.openxmlformats.org/officeDocument/2006/relationships/image" Target="../media/image255.png"/><Relationship Id="rId12" Type="http://schemas.openxmlformats.org/officeDocument/2006/relationships/image" Target="../media/image260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g"/><Relationship Id="rId11" Type="http://schemas.openxmlformats.org/officeDocument/2006/relationships/image" Target="../media/image259.png"/><Relationship Id="rId5" Type="http://schemas.openxmlformats.org/officeDocument/2006/relationships/image" Target="../media/image254.png"/><Relationship Id="rId10" Type="http://schemas.openxmlformats.org/officeDocument/2006/relationships/image" Target="../media/image258.png"/><Relationship Id="rId4" Type="http://schemas.openxmlformats.org/officeDocument/2006/relationships/image" Target="../media/image253.png"/><Relationship Id="rId9" Type="http://schemas.openxmlformats.org/officeDocument/2006/relationships/image" Target="../media/image25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png"/><Relationship Id="rId13" Type="http://schemas.openxmlformats.org/officeDocument/2006/relationships/image" Target="../media/image271.png"/><Relationship Id="rId18" Type="http://schemas.openxmlformats.org/officeDocument/2006/relationships/image" Target="../media/image276.png"/><Relationship Id="rId3" Type="http://schemas.openxmlformats.org/officeDocument/2006/relationships/image" Target="../media/image262.png"/><Relationship Id="rId7" Type="http://schemas.openxmlformats.org/officeDocument/2006/relationships/image" Target="../media/image265.png"/><Relationship Id="rId12" Type="http://schemas.openxmlformats.org/officeDocument/2006/relationships/image" Target="../media/image270.png"/><Relationship Id="rId17" Type="http://schemas.openxmlformats.org/officeDocument/2006/relationships/image" Target="../media/image275.png"/><Relationship Id="rId2" Type="http://schemas.openxmlformats.org/officeDocument/2006/relationships/image" Target="../media/image224.png"/><Relationship Id="rId16" Type="http://schemas.openxmlformats.org/officeDocument/2006/relationships/image" Target="../media/image27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6.jpg"/><Relationship Id="rId11" Type="http://schemas.openxmlformats.org/officeDocument/2006/relationships/image" Target="../media/image269.jpg"/><Relationship Id="rId5" Type="http://schemas.openxmlformats.org/officeDocument/2006/relationships/image" Target="../media/image264.png"/><Relationship Id="rId15" Type="http://schemas.openxmlformats.org/officeDocument/2006/relationships/image" Target="../media/image273.png"/><Relationship Id="rId10" Type="http://schemas.openxmlformats.org/officeDocument/2006/relationships/image" Target="../media/image268.png"/><Relationship Id="rId4" Type="http://schemas.openxmlformats.org/officeDocument/2006/relationships/image" Target="../media/image263.jpg"/><Relationship Id="rId9" Type="http://schemas.openxmlformats.org/officeDocument/2006/relationships/image" Target="../media/image267.jpg"/><Relationship Id="rId14" Type="http://schemas.openxmlformats.org/officeDocument/2006/relationships/image" Target="../media/image27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4lang/behavioral-mode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png"/><Relationship Id="rId2" Type="http://schemas.openxmlformats.org/officeDocument/2006/relationships/hyperlink" Target="https://github.com/p4lang/behavioral-mode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4lang/tutorials" TargetMode="External"/><Relationship Id="rId2" Type="http://schemas.openxmlformats.org/officeDocument/2006/relationships/hyperlink" Target="https://github.com/p4lang/behavioral-mode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9.png"/><Relationship Id="rId4" Type="http://schemas.openxmlformats.org/officeDocument/2006/relationships/hyperlink" Target="https://www.intel.com/content/www/us/en/products/network-io/programmable-ethernet-switch/connectivity-education-hub/research-program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refootnetworks/Open-Tofino" TargetMode="External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hyperlink" Target="https://github.com/barefootnetworks/Open-Tofin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23.png"/><Relationship Id="rId21" Type="http://schemas.openxmlformats.org/officeDocument/2006/relationships/image" Target="../media/image35.png"/><Relationship Id="rId7" Type="http://schemas.openxmlformats.org/officeDocument/2006/relationships/image" Target="../media/image10.png"/><Relationship Id="rId12" Type="http://schemas.openxmlformats.org/officeDocument/2006/relationships/image" Target="../media/image29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19" Type="http://schemas.openxmlformats.org/officeDocument/2006/relationships/image" Target="../media/image33.png"/><Relationship Id="rId4" Type="http://schemas.openxmlformats.org/officeDocument/2006/relationships/image" Target="../media/image24.png"/><Relationship Id="rId9" Type="http://schemas.openxmlformats.org/officeDocument/2006/relationships/image" Target="../media/image12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abs/10.1145/3387514.3405894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AA40-A323-79CA-1051-F476B0A10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CSE5095-002: Topics in Software Defined Networking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D7B80-1D10-DC62-2540-5E8F7744C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599" y="3489722"/>
            <a:ext cx="6858000" cy="2175582"/>
          </a:xfrm>
        </p:spPr>
        <p:txBody>
          <a:bodyPr/>
          <a:lstStyle/>
          <a:p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Lecture 8</a:t>
            </a:r>
          </a:p>
          <a:p>
            <a:r>
              <a:rPr lang="en-US" dirty="0"/>
              <a:t>Minmei Wang</a:t>
            </a:r>
          </a:p>
          <a:p>
            <a:r>
              <a:rPr lang="en-US" dirty="0"/>
              <a:t>Computer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2526D1-C9F8-1E4C-9B0C-7D96FC31E24B}"/>
              </a:ext>
            </a:extLst>
          </p:cNvPr>
          <p:cNvSpPr txBox="1"/>
          <p:nvPr/>
        </p:nvSpPr>
        <p:spPr>
          <a:xfrm>
            <a:off x="1948070" y="6027088"/>
            <a:ext cx="4500438" cy="381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are borrowed from </a:t>
            </a:r>
            <a:r>
              <a:rPr lang="en-US" dirty="0">
                <a:hlinkClick r:id="rId2"/>
              </a:rPr>
              <a:t>P4 tutorials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688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99" y="1464472"/>
            <a:ext cx="8686782" cy="81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424" y="997705"/>
            <a:ext cx="341757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400" spc="5" dirty="0">
                <a:solidFill>
                  <a:srgbClr val="000000"/>
                </a:solidFill>
              </a:rPr>
              <a:t>Brief </a:t>
            </a:r>
            <a:r>
              <a:rPr sz="2400" spc="10" dirty="0">
                <a:solidFill>
                  <a:srgbClr val="000000"/>
                </a:solidFill>
              </a:rPr>
              <a:t>History and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spc="5" dirty="0">
                <a:solidFill>
                  <a:srgbClr val="000000"/>
                </a:solidFill>
              </a:rPr>
              <a:t>Trivia</a:t>
            </a:r>
            <a:endParaRPr sz="24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defTabSz="914400">
              <a:lnSpc>
                <a:spcPts val="1645"/>
              </a:lnSpc>
            </a:pPr>
            <a:r>
              <a:rPr dirty="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52578" y="5830459"/>
            <a:ext cx="1238250" cy="12311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defTabSz="914400">
              <a:spcBef>
                <a:spcPts val="60"/>
              </a:spcBef>
            </a:pP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Copyright </a:t>
            </a:r>
            <a:r>
              <a:rPr sz="750" i="1" spc="25" dirty="0">
                <a:solidFill>
                  <a:srgbClr val="7E7E7E"/>
                </a:solidFill>
                <a:latin typeface="Arial"/>
                <a:cs typeface="Arial"/>
              </a:rPr>
              <a:t>© </a:t>
            </a:r>
            <a:r>
              <a:rPr sz="750" i="1" spc="15" dirty="0">
                <a:solidFill>
                  <a:srgbClr val="7E7E7E"/>
                </a:solidFill>
                <a:latin typeface="Arial"/>
                <a:cs typeface="Arial"/>
              </a:rPr>
              <a:t>2018 </a:t>
            </a:r>
            <a:r>
              <a:rPr sz="750" i="1" spc="20" dirty="0">
                <a:solidFill>
                  <a:srgbClr val="7E7E7E"/>
                </a:solidFill>
                <a:latin typeface="Arial"/>
                <a:cs typeface="Arial"/>
              </a:rPr>
              <a:t>–</a:t>
            </a:r>
            <a:r>
              <a:rPr sz="75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P4.org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130" y="1697176"/>
            <a:ext cx="709295" cy="3151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2565" indent="-190500" defTabSz="914400">
              <a:lnSpc>
                <a:spcPts val="2180"/>
              </a:lnSpc>
              <a:spcBef>
                <a:spcPts val="90"/>
              </a:spcBef>
              <a:buClr>
                <a:srgbClr val="3F3150"/>
              </a:buClr>
              <a:buFont typeface="Verdana"/>
              <a:buChar char="•"/>
              <a:tabLst>
                <a:tab pos="203200" algn="l"/>
              </a:tabLst>
            </a:pP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May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  <a:p>
            <a:pPr marL="202565" indent="-190500" defTabSz="914400">
              <a:lnSpc>
                <a:spcPts val="2025"/>
              </a:lnSpc>
              <a:buClr>
                <a:srgbClr val="3F3150"/>
              </a:buClr>
              <a:buFont typeface="Verdana"/>
              <a:buChar char="•"/>
              <a:tabLst>
                <a:tab pos="203200" algn="l"/>
              </a:tabLst>
            </a:pP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July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  <a:p>
            <a:pPr marL="202565" indent="-190500" defTabSz="914400">
              <a:lnSpc>
                <a:spcPts val="2025"/>
              </a:lnSpc>
              <a:buClr>
                <a:srgbClr val="3F3150"/>
              </a:buClr>
              <a:buFont typeface="Verdana"/>
              <a:buChar char="•"/>
              <a:tabLst>
                <a:tab pos="203200" algn="l"/>
              </a:tabLst>
            </a:pPr>
            <a:r>
              <a:rPr sz="1950" b="1" spc="-15" dirty="0">
                <a:solidFill>
                  <a:prstClr val="black"/>
                </a:solidFill>
                <a:latin typeface="Arial"/>
                <a:cs typeface="Arial"/>
              </a:rPr>
              <a:t>Aug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  <a:p>
            <a:pPr marL="202565" indent="-190500" defTabSz="914400">
              <a:lnSpc>
                <a:spcPts val="2025"/>
              </a:lnSpc>
              <a:buClr>
                <a:srgbClr val="3F3150"/>
              </a:buClr>
              <a:buFont typeface="Verdana"/>
              <a:buChar char="•"/>
              <a:tabLst>
                <a:tab pos="203200" algn="l"/>
              </a:tabLst>
            </a:pP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Sep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  <a:p>
            <a:pPr marL="202565" indent="-190500" defTabSz="914400">
              <a:lnSpc>
                <a:spcPts val="2025"/>
              </a:lnSpc>
              <a:buClr>
                <a:srgbClr val="3F3150"/>
              </a:buClr>
              <a:buFont typeface="Verdana"/>
              <a:buChar char="•"/>
              <a:tabLst>
                <a:tab pos="203200" algn="l"/>
              </a:tabLst>
            </a:pP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Jan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  <a:p>
            <a:pPr marL="202565" indent="-190500" defTabSz="914400">
              <a:lnSpc>
                <a:spcPts val="2025"/>
              </a:lnSpc>
              <a:buClr>
                <a:srgbClr val="3F3150"/>
              </a:buClr>
              <a:buFont typeface="Verdana"/>
              <a:buChar char="•"/>
              <a:tabLst>
                <a:tab pos="203200" algn="l"/>
              </a:tabLst>
            </a:pPr>
            <a:r>
              <a:rPr sz="1950" b="1" spc="-5" dirty="0">
                <a:solidFill>
                  <a:prstClr val="black"/>
                </a:solidFill>
                <a:latin typeface="Arial"/>
                <a:cs typeface="Arial"/>
              </a:rPr>
              <a:t>Mar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  <a:p>
            <a:pPr marL="202565" indent="-190500" defTabSz="914400">
              <a:lnSpc>
                <a:spcPts val="2025"/>
              </a:lnSpc>
              <a:buClr>
                <a:srgbClr val="3F3150"/>
              </a:buClr>
              <a:buFont typeface="Verdana"/>
              <a:buChar char="•"/>
              <a:tabLst>
                <a:tab pos="203200" algn="l"/>
              </a:tabLst>
            </a:pP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Nov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  <a:p>
            <a:pPr marL="202565" indent="-190500" defTabSz="914400">
              <a:lnSpc>
                <a:spcPts val="2180"/>
              </a:lnSpc>
              <a:buClr>
                <a:srgbClr val="3F3150"/>
              </a:buClr>
              <a:buFont typeface="Verdana"/>
              <a:buChar char="•"/>
              <a:tabLst>
                <a:tab pos="203200" algn="l"/>
              </a:tabLst>
            </a:pP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May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  <a:p>
            <a:pPr marL="202565" indent="-190500" defTabSz="914400">
              <a:lnSpc>
                <a:spcPts val="2180"/>
              </a:lnSpc>
              <a:spcBef>
                <a:spcPts val="1710"/>
              </a:spcBef>
              <a:buClr>
                <a:srgbClr val="3F3150"/>
              </a:buClr>
              <a:buFont typeface="Verdana"/>
              <a:buChar char="•"/>
              <a:tabLst>
                <a:tab pos="203200" algn="l"/>
              </a:tabLst>
            </a:pP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Apr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  <a:p>
            <a:pPr marL="202565" indent="-190500" defTabSz="914400">
              <a:lnSpc>
                <a:spcPts val="2025"/>
              </a:lnSpc>
              <a:buClr>
                <a:srgbClr val="3F3150"/>
              </a:buClr>
              <a:buFont typeface="Verdana"/>
              <a:buChar char="•"/>
              <a:tabLst>
                <a:tab pos="203200" algn="l"/>
              </a:tabLst>
            </a:pP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Dec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  <a:p>
            <a:pPr marL="202565" indent="-190500" defTabSz="914400">
              <a:lnSpc>
                <a:spcPts val="2180"/>
              </a:lnSpc>
              <a:buClr>
                <a:srgbClr val="3F3150"/>
              </a:buClr>
              <a:buFont typeface="Verdana"/>
              <a:buChar char="•"/>
              <a:tabLst>
                <a:tab pos="203200" algn="l"/>
              </a:tabLst>
            </a:pP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May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9822" y="1697175"/>
            <a:ext cx="656590" cy="2122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defTabSz="914400">
              <a:lnSpc>
                <a:spcPts val="2180"/>
              </a:lnSpc>
              <a:spcBef>
                <a:spcPts val="90"/>
              </a:spcBef>
            </a:pP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2013: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  <a:p>
            <a:pPr marL="12700" defTabSz="914400">
              <a:lnSpc>
                <a:spcPts val="2025"/>
              </a:lnSpc>
            </a:pP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2014: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  <a:p>
            <a:pPr marL="12700" defTabSz="914400">
              <a:lnSpc>
                <a:spcPts val="2025"/>
              </a:lnSpc>
            </a:pP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2014: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  <a:p>
            <a:pPr marL="12700" defTabSz="914400">
              <a:lnSpc>
                <a:spcPts val="2025"/>
              </a:lnSpc>
            </a:pP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2014: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  <a:p>
            <a:pPr marL="12700" defTabSz="914400">
              <a:lnSpc>
                <a:spcPts val="2025"/>
              </a:lnSpc>
            </a:pP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2015: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  <a:p>
            <a:pPr marL="12700" defTabSz="914400">
              <a:lnSpc>
                <a:spcPts val="2025"/>
              </a:lnSpc>
            </a:pP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2015: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  <a:p>
            <a:pPr marL="12700" defTabSz="914400">
              <a:lnSpc>
                <a:spcPts val="2025"/>
              </a:lnSpc>
            </a:pP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2016: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  <a:p>
            <a:pPr marL="12700" defTabSz="914400">
              <a:lnSpc>
                <a:spcPts val="2180"/>
              </a:lnSpc>
            </a:pP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2017: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8821" y="1697175"/>
            <a:ext cx="4322445" cy="31508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100" marR="802640" defTabSz="914400">
              <a:lnSpc>
                <a:spcPts val="2020"/>
              </a:lnSpc>
              <a:spcBef>
                <a:spcPts val="425"/>
              </a:spcBef>
            </a:pP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Initial idea and </a:t>
            </a:r>
            <a:r>
              <a:rPr sz="1950" b="1" spc="-5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name</a:t>
            </a:r>
            <a:r>
              <a:rPr sz="1950" b="1" spc="-6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50" b="1" spc="-5" dirty="0">
                <a:solidFill>
                  <a:prstClr val="black"/>
                </a:solidFill>
                <a:latin typeface="Arial"/>
                <a:cs typeface="Arial"/>
              </a:rPr>
              <a:t>“P4”  </a:t>
            </a: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First paper (SIGCOMM</a:t>
            </a:r>
            <a:r>
              <a:rPr sz="1950" b="1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CCR)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  <a:p>
            <a:pPr marL="38100" marR="30480" defTabSz="914400">
              <a:lnSpc>
                <a:spcPts val="2020"/>
              </a:lnSpc>
              <a:spcBef>
                <a:spcPts val="10"/>
              </a:spcBef>
            </a:pP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First </a:t>
            </a:r>
            <a:r>
              <a:rPr sz="1950" b="1" spc="-5" dirty="0">
                <a:solidFill>
                  <a:prstClr val="black"/>
                </a:solidFill>
                <a:latin typeface="Arial"/>
                <a:cs typeface="Arial"/>
              </a:rPr>
              <a:t>P4</a:t>
            </a:r>
            <a:r>
              <a:rPr sz="1950" b="1" spc="-7" baseline="-32051" dirty="0">
                <a:solidFill>
                  <a:prstClr val="black"/>
                </a:solidFill>
                <a:latin typeface="Arial"/>
                <a:cs typeface="Arial"/>
              </a:rPr>
              <a:t>14 </a:t>
            </a: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Draft Specification </a:t>
            </a:r>
            <a:r>
              <a:rPr sz="1950" b="1" spc="-5" dirty="0">
                <a:solidFill>
                  <a:prstClr val="black"/>
                </a:solidFill>
                <a:latin typeface="Arial"/>
                <a:cs typeface="Arial"/>
              </a:rPr>
              <a:t>(v0.9.8)  </a:t>
            </a: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P4</a:t>
            </a:r>
            <a:r>
              <a:rPr sz="1950" b="1" spc="-15" baseline="-32051" dirty="0">
                <a:solidFill>
                  <a:prstClr val="black"/>
                </a:solidFill>
                <a:latin typeface="Arial"/>
                <a:cs typeface="Arial"/>
              </a:rPr>
              <a:t>14 </a:t>
            </a: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Specification released </a:t>
            </a:r>
            <a:r>
              <a:rPr sz="1950" b="1" spc="-5" dirty="0">
                <a:solidFill>
                  <a:prstClr val="black"/>
                </a:solidFill>
                <a:latin typeface="Arial"/>
                <a:cs typeface="Arial"/>
              </a:rPr>
              <a:t>(v1.0.0)  </a:t>
            </a: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P4</a:t>
            </a:r>
            <a:r>
              <a:rPr sz="1950" b="1" spc="-15" baseline="-32051" dirty="0">
                <a:solidFill>
                  <a:prstClr val="black"/>
                </a:solidFill>
                <a:latin typeface="Arial"/>
                <a:cs typeface="Arial"/>
              </a:rPr>
              <a:t>14</a:t>
            </a:r>
            <a:r>
              <a:rPr sz="1950" b="1" spc="254" baseline="-3205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v1.0.1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  <a:p>
            <a:pPr marL="38100" marR="3037840" algn="just" defTabSz="914400">
              <a:lnSpc>
                <a:spcPts val="2020"/>
              </a:lnSpc>
              <a:spcBef>
                <a:spcPts val="15"/>
              </a:spcBef>
            </a:pP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P4</a:t>
            </a:r>
            <a:r>
              <a:rPr sz="1950" b="1" spc="-15" baseline="-32051" dirty="0">
                <a:solidFill>
                  <a:prstClr val="black"/>
                </a:solidFill>
                <a:latin typeface="Arial"/>
                <a:cs typeface="Arial"/>
              </a:rPr>
              <a:t>14 </a:t>
            </a: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v1.0.2  P4</a:t>
            </a:r>
            <a:r>
              <a:rPr sz="1950" b="1" spc="-15" baseline="-32051" dirty="0">
                <a:solidFill>
                  <a:prstClr val="black"/>
                </a:solidFill>
                <a:latin typeface="Arial"/>
                <a:cs typeface="Arial"/>
              </a:rPr>
              <a:t>14 </a:t>
            </a: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v1.0.3  P4</a:t>
            </a:r>
            <a:r>
              <a:rPr sz="1950" b="1" spc="-15" baseline="-32051" dirty="0">
                <a:solidFill>
                  <a:prstClr val="black"/>
                </a:solidFill>
                <a:latin typeface="Arial"/>
                <a:cs typeface="Arial"/>
              </a:rPr>
              <a:t>14</a:t>
            </a:r>
            <a:r>
              <a:rPr sz="1950" b="1" spc="142" baseline="-3205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v1.0.4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  <a:p>
            <a:pPr marL="38100" defTabSz="914400">
              <a:lnSpc>
                <a:spcPts val="2180"/>
              </a:lnSpc>
              <a:spcBef>
                <a:spcPts val="1705"/>
              </a:spcBef>
            </a:pP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P4</a:t>
            </a:r>
            <a:r>
              <a:rPr sz="1950" b="1" spc="-15" baseline="-32051" dirty="0">
                <a:solidFill>
                  <a:prstClr val="black"/>
                </a:solidFill>
                <a:latin typeface="Arial"/>
                <a:cs typeface="Arial"/>
              </a:rPr>
              <a:t>16 </a:t>
            </a:r>
            <a:r>
              <a:rPr sz="1950" b="1" spc="-5" dirty="0">
                <a:solidFill>
                  <a:prstClr val="black"/>
                </a:solidFill>
                <a:latin typeface="Arial"/>
                <a:cs typeface="Arial"/>
              </a:rPr>
              <a:t>– first</a:t>
            </a:r>
            <a:r>
              <a:rPr sz="1950" b="1" spc="-18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commits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  <a:p>
            <a:pPr marL="38100" marR="948690" defTabSz="914400">
              <a:lnSpc>
                <a:spcPts val="2020"/>
              </a:lnSpc>
              <a:spcBef>
                <a:spcPts val="175"/>
              </a:spcBef>
            </a:pP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First </a:t>
            </a:r>
            <a:r>
              <a:rPr sz="1950" b="1" spc="-5" dirty="0">
                <a:solidFill>
                  <a:prstClr val="black"/>
                </a:solidFill>
                <a:latin typeface="Arial"/>
                <a:cs typeface="Arial"/>
              </a:rPr>
              <a:t>P4</a:t>
            </a:r>
            <a:r>
              <a:rPr sz="1950" b="1" spc="-7" baseline="-32051" dirty="0">
                <a:solidFill>
                  <a:prstClr val="black"/>
                </a:solidFill>
                <a:latin typeface="Arial"/>
                <a:cs typeface="Arial"/>
              </a:rPr>
              <a:t>16 </a:t>
            </a: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Draft Specification  P4</a:t>
            </a:r>
            <a:r>
              <a:rPr sz="1950" b="1" spc="-15" baseline="-32051" dirty="0">
                <a:solidFill>
                  <a:prstClr val="black"/>
                </a:solidFill>
                <a:latin typeface="Arial"/>
                <a:cs typeface="Arial"/>
              </a:rPr>
              <a:t>16 </a:t>
            </a: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Specification</a:t>
            </a:r>
            <a:r>
              <a:rPr sz="1950" b="1" spc="-20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released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9822" y="4011746"/>
            <a:ext cx="656590" cy="8362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defTabSz="914400">
              <a:lnSpc>
                <a:spcPts val="2180"/>
              </a:lnSpc>
              <a:spcBef>
                <a:spcPts val="90"/>
              </a:spcBef>
            </a:pP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2016: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  <a:p>
            <a:pPr marL="12700" defTabSz="914400">
              <a:lnSpc>
                <a:spcPts val="2025"/>
              </a:lnSpc>
            </a:pP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2016: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  <a:p>
            <a:pPr marL="12700" defTabSz="914400">
              <a:lnSpc>
                <a:spcPts val="2180"/>
              </a:lnSpc>
            </a:pP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2017: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349795-228E-490F-9480-E9758C5F4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872" y="2656580"/>
            <a:ext cx="5239305" cy="553998"/>
          </a:xfrm>
        </p:spPr>
        <p:txBody>
          <a:bodyPr/>
          <a:lstStyle/>
          <a:p>
            <a:r>
              <a:rPr lang="en-US" sz="3600" dirty="0"/>
              <a:t>Introduction to P4</a:t>
            </a:r>
          </a:p>
        </p:txBody>
      </p:sp>
    </p:spTree>
    <p:extLst>
      <p:ext uri="{BB962C8B-B14F-4D97-AF65-F5344CB8AC3E}">
        <p14:creationId xmlns:p14="http://schemas.microsoft.com/office/powerpoint/2010/main" val="242496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0A0B8-A56E-2992-7D7C-F7E031F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755F53-B28A-0CA1-FF16-77AE9CFFE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P4 is a higher-level language for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rogramming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rotocol-independent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acket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rocessors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7E447-434C-1247-BEDA-1A91D84D0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62" y="2431870"/>
            <a:ext cx="6251485" cy="406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48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99" y="1464472"/>
            <a:ext cx="8686782" cy="81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424" y="997705"/>
            <a:ext cx="7087234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400" spc="10" dirty="0">
                <a:solidFill>
                  <a:srgbClr val="000000"/>
                </a:solidFill>
              </a:rPr>
              <a:t>PISA: Protocol-Independent Switch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spc="5" dirty="0">
                <a:solidFill>
                  <a:srgbClr val="000000"/>
                </a:solidFill>
              </a:rPr>
              <a:t>Architecture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274291" y="3698570"/>
            <a:ext cx="8464550" cy="1736725"/>
            <a:chOff x="274291" y="2841319"/>
            <a:chExt cx="8464550" cy="1736725"/>
          </a:xfrm>
        </p:grpSpPr>
        <p:sp>
          <p:nvSpPr>
            <p:cNvPr id="5" name="object 5"/>
            <p:cNvSpPr/>
            <p:nvPr/>
          </p:nvSpPr>
          <p:spPr>
            <a:xfrm>
              <a:off x="1741779" y="2862644"/>
              <a:ext cx="1117600" cy="1618615"/>
            </a:xfrm>
            <a:custGeom>
              <a:avLst/>
              <a:gdLst/>
              <a:ahLst/>
              <a:cxnLst/>
              <a:rect l="l" t="t" r="r" b="b"/>
              <a:pathLst>
                <a:path w="1117600" h="1618614">
                  <a:moveTo>
                    <a:pt x="0" y="0"/>
                  </a:moveTo>
                  <a:lnTo>
                    <a:pt x="1117490" y="0"/>
                  </a:lnTo>
                  <a:lnTo>
                    <a:pt x="1117490" y="1618196"/>
                  </a:lnTo>
                  <a:lnTo>
                    <a:pt x="0" y="161819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734799" y="2854019"/>
              <a:ext cx="1124585" cy="1618615"/>
            </a:xfrm>
            <a:custGeom>
              <a:avLst/>
              <a:gdLst/>
              <a:ahLst/>
              <a:cxnLst/>
              <a:rect l="l" t="t" r="r" b="b"/>
              <a:pathLst>
                <a:path w="1124585" h="1618614">
                  <a:moveTo>
                    <a:pt x="1124395" y="1618196"/>
                  </a:moveTo>
                  <a:lnTo>
                    <a:pt x="0" y="1618196"/>
                  </a:lnTo>
                  <a:lnTo>
                    <a:pt x="0" y="0"/>
                  </a:lnTo>
                  <a:lnTo>
                    <a:pt x="1124395" y="0"/>
                  </a:lnTo>
                  <a:lnTo>
                    <a:pt x="1124395" y="1618196"/>
                  </a:lnTo>
                  <a:close/>
                </a:path>
              </a:pathLst>
            </a:custGeom>
            <a:solidFill>
              <a:srgbClr val="FFFFFF">
                <a:alpha val="68626"/>
              </a:srgbClr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734799" y="2854019"/>
              <a:ext cx="1124585" cy="1618615"/>
            </a:xfrm>
            <a:custGeom>
              <a:avLst/>
              <a:gdLst/>
              <a:ahLst/>
              <a:cxnLst/>
              <a:rect l="l" t="t" r="r" b="b"/>
              <a:pathLst>
                <a:path w="1124585" h="1618614">
                  <a:moveTo>
                    <a:pt x="0" y="0"/>
                  </a:moveTo>
                  <a:lnTo>
                    <a:pt x="1124395" y="0"/>
                  </a:lnTo>
                  <a:lnTo>
                    <a:pt x="1124395" y="1618196"/>
                  </a:lnTo>
                  <a:lnTo>
                    <a:pt x="0" y="161819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483887" y="2908794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528644" y="2930544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528644" y="2930544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488549" y="3161843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533319" y="3183618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533319" y="3183618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488549" y="3416643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533319" y="3438393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624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533319" y="3438393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624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483887" y="3679442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528644" y="3701217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528644" y="3701217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483887" y="3925792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528644" y="3947566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528644" y="3947566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483887" y="4178841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528644" y="4200616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528644" y="4200616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327449" y="3624067"/>
              <a:ext cx="466399" cy="1273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386499" y="3666617"/>
              <a:ext cx="217804" cy="6350"/>
            </a:xfrm>
            <a:custGeom>
              <a:avLst/>
              <a:gdLst/>
              <a:ahLst/>
              <a:cxnLst/>
              <a:rect l="l" t="t" r="r" b="b"/>
              <a:pathLst>
                <a:path w="217805" h="6350">
                  <a:moveTo>
                    <a:pt x="-19049" y="2899"/>
                  </a:moveTo>
                  <a:lnTo>
                    <a:pt x="236824" y="2899"/>
                  </a:lnTo>
                </a:path>
              </a:pathLst>
            </a:custGeom>
            <a:ln w="43899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541249" y="3605867"/>
              <a:ext cx="156919" cy="1237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3205468" y="2867919"/>
              <a:ext cx="1117600" cy="1618615"/>
            </a:xfrm>
            <a:custGeom>
              <a:avLst/>
              <a:gdLst/>
              <a:ahLst/>
              <a:cxnLst/>
              <a:rect l="l" t="t" r="r" b="b"/>
              <a:pathLst>
                <a:path w="1117600" h="1618614">
                  <a:moveTo>
                    <a:pt x="0" y="0"/>
                  </a:moveTo>
                  <a:lnTo>
                    <a:pt x="1117497" y="0"/>
                  </a:lnTo>
                  <a:lnTo>
                    <a:pt x="1117497" y="1618196"/>
                  </a:lnTo>
                  <a:lnTo>
                    <a:pt x="0" y="161819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3198493" y="2859319"/>
              <a:ext cx="1124585" cy="1618615"/>
            </a:xfrm>
            <a:custGeom>
              <a:avLst/>
              <a:gdLst/>
              <a:ahLst/>
              <a:cxnLst/>
              <a:rect l="l" t="t" r="r" b="b"/>
              <a:pathLst>
                <a:path w="1124585" h="1618614">
                  <a:moveTo>
                    <a:pt x="1124397" y="1618196"/>
                  </a:moveTo>
                  <a:lnTo>
                    <a:pt x="0" y="1618196"/>
                  </a:lnTo>
                  <a:lnTo>
                    <a:pt x="0" y="0"/>
                  </a:lnTo>
                  <a:lnTo>
                    <a:pt x="1124397" y="0"/>
                  </a:lnTo>
                  <a:lnTo>
                    <a:pt x="1124397" y="1618196"/>
                  </a:lnTo>
                  <a:close/>
                </a:path>
              </a:pathLst>
            </a:custGeom>
            <a:solidFill>
              <a:srgbClr val="FFFFFF">
                <a:alpha val="68626"/>
              </a:srgbClr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3198493" y="2859319"/>
              <a:ext cx="1124585" cy="1618615"/>
            </a:xfrm>
            <a:custGeom>
              <a:avLst/>
              <a:gdLst/>
              <a:ahLst/>
              <a:cxnLst/>
              <a:rect l="l" t="t" r="r" b="b"/>
              <a:pathLst>
                <a:path w="1124585" h="1618614">
                  <a:moveTo>
                    <a:pt x="0" y="0"/>
                  </a:moveTo>
                  <a:lnTo>
                    <a:pt x="1124397" y="0"/>
                  </a:lnTo>
                  <a:lnTo>
                    <a:pt x="1124397" y="1618196"/>
                  </a:lnTo>
                  <a:lnTo>
                    <a:pt x="0" y="161819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3883292" y="2925469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3928042" y="2947219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3928042" y="2947219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3887942" y="3178518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3932717" y="3200268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624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3932717" y="3200268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624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3887942" y="3433318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3932717" y="3455067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932717" y="3455067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3883292" y="3696117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3928042" y="3717892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3928042" y="3717892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3883292" y="3942467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3928042" y="3964216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624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3928042" y="3964216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624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3883292" y="4195516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3928042" y="4217291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3928042" y="4217291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4656040" y="2874119"/>
              <a:ext cx="1117600" cy="1618615"/>
            </a:xfrm>
            <a:custGeom>
              <a:avLst/>
              <a:gdLst/>
              <a:ahLst/>
              <a:cxnLst/>
              <a:rect l="l" t="t" r="r" b="b"/>
              <a:pathLst>
                <a:path w="1117600" h="1618614">
                  <a:moveTo>
                    <a:pt x="0" y="0"/>
                  </a:moveTo>
                  <a:lnTo>
                    <a:pt x="1117497" y="0"/>
                  </a:lnTo>
                  <a:lnTo>
                    <a:pt x="1117497" y="1618196"/>
                  </a:lnTo>
                  <a:lnTo>
                    <a:pt x="0" y="161819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4649040" y="2865519"/>
              <a:ext cx="1124585" cy="1618615"/>
            </a:xfrm>
            <a:custGeom>
              <a:avLst/>
              <a:gdLst/>
              <a:ahLst/>
              <a:cxnLst/>
              <a:rect l="l" t="t" r="r" b="b"/>
              <a:pathLst>
                <a:path w="1124585" h="1618614">
                  <a:moveTo>
                    <a:pt x="1124397" y="1618196"/>
                  </a:moveTo>
                  <a:lnTo>
                    <a:pt x="0" y="1618196"/>
                  </a:lnTo>
                  <a:lnTo>
                    <a:pt x="0" y="0"/>
                  </a:lnTo>
                  <a:lnTo>
                    <a:pt x="1124397" y="0"/>
                  </a:lnTo>
                  <a:lnTo>
                    <a:pt x="1124397" y="1618196"/>
                  </a:lnTo>
                  <a:close/>
                </a:path>
              </a:pathLst>
            </a:custGeom>
            <a:solidFill>
              <a:srgbClr val="FFFFFF">
                <a:alpha val="68626"/>
              </a:srgbClr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4649040" y="2865519"/>
              <a:ext cx="1124585" cy="1618615"/>
            </a:xfrm>
            <a:custGeom>
              <a:avLst/>
              <a:gdLst/>
              <a:ahLst/>
              <a:cxnLst/>
              <a:rect l="l" t="t" r="r" b="b"/>
              <a:pathLst>
                <a:path w="1124585" h="1618614">
                  <a:moveTo>
                    <a:pt x="0" y="0"/>
                  </a:moveTo>
                  <a:lnTo>
                    <a:pt x="1124397" y="0"/>
                  </a:lnTo>
                  <a:lnTo>
                    <a:pt x="1124397" y="1618196"/>
                  </a:lnTo>
                  <a:lnTo>
                    <a:pt x="0" y="161819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5348439" y="2927719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5393213" y="2949469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5393213" y="2949469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5353114" y="3180768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5397864" y="3202543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5397864" y="3202543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5353114" y="3435568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5397864" y="3457342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74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5397864" y="3457342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74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5348439" y="3698367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5393213" y="3720142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5393213" y="3720142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5348439" y="3944717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5393213" y="3966491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5393213" y="3966491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5348439" y="4197791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5393213" y="4219541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5393213" y="4219541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4263841" y="3629367"/>
              <a:ext cx="444199" cy="1243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4303841" y="3609467"/>
              <a:ext cx="308524" cy="1237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6085162" y="2883094"/>
              <a:ext cx="1117600" cy="1618615"/>
            </a:xfrm>
            <a:custGeom>
              <a:avLst/>
              <a:gdLst/>
              <a:ahLst/>
              <a:cxnLst/>
              <a:rect l="l" t="t" r="r" b="b"/>
              <a:pathLst>
                <a:path w="1117600" h="1618614">
                  <a:moveTo>
                    <a:pt x="0" y="0"/>
                  </a:moveTo>
                  <a:lnTo>
                    <a:pt x="1117497" y="0"/>
                  </a:lnTo>
                  <a:lnTo>
                    <a:pt x="1117497" y="1618196"/>
                  </a:lnTo>
                  <a:lnTo>
                    <a:pt x="0" y="161819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6078187" y="2874469"/>
              <a:ext cx="1124585" cy="1618615"/>
            </a:xfrm>
            <a:custGeom>
              <a:avLst/>
              <a:gdLst/>
              <a:ahLst/>
              <a:cxnLst/>
              <a:rect l="l" t="t" r="r" b="b"/>
              <a:pathLst>
                <a:path w="1124584" h="1618614">
                  <a:moveTo>
                    <a:pt x="1124397" y="1618196"/>
                  </a:moveTo>
                  <a:lnTo>
                    <a:pt x="0" y="1618196"/>
                  </a:lnTo>
                  <a:lnTo>
                    <a:pt x="0" y="0"/>
                  </a:lnTo>
                  <a:lnTo>
                    <a:pt x="1124397" y="0"/>
                  </a:lnTo>
                  <a:lnTo>
                    <a:pt x="1124397" y="1618196"/>
                  </a:lnTo>
                  <a:close/>
                </a:path>
              </a:pathLst>
            </a:custGeom>
            <a:solidFill>
              <a:srgbClr val="FFFFFF">
                <a:alpha val="68626"/>
              </a:srgbClr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6078187" y="2874469"/>
              <a:ext cx="1124585" cy="1618615"/>
            </a:xfrm>
            <a:custGeom>
              <a:avLst/>
              <a:gdLst/>
              <a:ahLst/>
              <a:cxnLst/>
              <a:rect l="l" t="t" r="r" b="b"/>
              <a:pathLst>
                <a:path w="1124584" h="1618614">
                  <a:moveTo>
                    <a:pt x="0" y="0"/>
                  </a:moveTo>
                  <a:lnTo>
                    <a:pt x="1124397" y="0"/>
                  </a:lnTo>
                  <a:lnTo>
                    <a:pt x="1124397" y="1618196"/>
                  </a:lnTo>
                  <a:lnTo>
                    <a:pt x="0" y="161819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6779561" y="2948994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6824311" y="2970743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40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6824311" y="2970743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40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6784211" y="3202043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6828986" y="3223793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40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6828986" y="3223793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40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6784211" y="3456843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6828986" y="3478592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40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6828986" y="3478592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40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6779561" y="3719642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6824311" y="3741417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40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74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6824311" y="3741417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40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74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6779561" y="3965992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6824311" y="3987741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40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6824311" y="3987741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40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6779561" y="4219041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6824311" y="4240816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40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6824311" y="4240816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40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5714488" y="3644167"/>
              <a:ext cx="422899" cy="1183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5754488" y="3621467"/>
              <a:ext cx="287199" cy="12377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8377257" y="3104943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0" y="0"/>
                  </a:moveTo>
                  <a:lnTo>
                    <a:pt x="297149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8633157" y="3063693"/>
              <a:ext cx="103874" cy="825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8374633" y="3219243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0" y="0"/>
                  </a:moveTo>
                  <a:lnTo>
                    <a:pt x="297124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object 99"/>
            <p:cNvSpPr/>
            <p:nvPr/>
          </p:nvSpPr>
          <p:spPr>
            <a:xfrm>
              <a:off x="8630507" y="3177993"/>
              <a:ext cx="103874" cy="825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object 100"/>
            <p:cNvSpPr/>
            <p:nvPr/>
          </p:nvSpPr>
          <p:spPr>
            <a:xfrm>
              <a:off x="8377257" y="3340493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0" y="0"/>
                  </a:moveTo>
                  <a:lnTo>
                    <a:pt x="297149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object 101"/>
            <p:cNvSpPr/>
            <p:nvPr/>
          </p:nvSpPr>
          <p:spPr>
            <a:xfrm>
              <a:off x="8633157" y="3299218"/>
              <a:ext cx="103874" cy="825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object 102"/>
            <p:cNvSpPr/>
            <p:nvPr/>
          </p:nvSpPr>
          <p:spPr>
            <a:xfrm>
              <a:off x="8377257" y="3456067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0" y="0"/>
                  </a:moveTo>
                  <a:lnTo>
                    <a:pt x="297149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object 103"/>
            <p:cNvSpPr/>
            <p:nvPr/>
          </p:nvSpPr>
          <p:spPr>
            <a:xfrm>
              <a:off x="8633157" y="3414793"/>
              <a:ext cx="103874" cy="825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object 104"/>
            <p:cNvSpPr/>
            <p:nvPr/>
          </p:nvSpPr>
          <p:spPr>
            <a:xfrm>
              <a:off x="8377257" y="3576167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0" y="0"/>
                  </a:moveTo>
                  <a:lnTo>
                    <a:pt x="297149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object 105"/>
            <p:cNvSpPr/>
            <p:nvPr/>
          </p:nvSpPr>
          <p:spPr>
            <a:xfrm>
              <a:off x="8633157" y="3534917"/>
              <a:ext cx="103874" cy="825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object 106"/>
            <p:cNvSpPr/>
            <p:nvPr/>
          </p:nvSpPr>
          <p:spPr>
            <a:xfrm>
              <a:off x="8378057" y="3695492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0" y="0"/>
                  </a:moveTo>
                  <a:lnTo>
                    <a:pt x="297149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object 107"/>
            <p:cNvSpPr/>
            <p:nvPr/>
          </p:nvSpPr>
          <p:spPr>
            <a:xfrm>
              <a:off x="8633932" y="3654242"/>
              <a:ext cx="103874" cy="825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object 108"/>
            <p:cNvSpPr/>
            <p:nvPr/>
          </p:nvSpPr>
          <p:spPr>
            <a:xfrm>
              <a:off x="8377257" y="3816742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0" y="0"/>
                  </a:moveTo>
                  <a:lnTo>
                    <a:pt x="297149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object 109"/>
            <p:cNvSpPr/>
            <p:nvPr/>
          </p:nvSpPr>
          <p:spPr>
            <a:xfrm>
              <a:off x="8633157" y="3775467"/>
              <a:ext cx="103874" cy="825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0" name="object 110"/>
            <p:cNvSpPr/>
            <p:nvPr/>
          </p:nvSpPr>
          <p:spPr>
            <a:xfrm>
              <a:off x="8378057" y="3936842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0" y="0"/>
                  </a:moveTo>
                  <a:lnTo>
                    <a:pt x="297149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1" name="object 111"/>
            <p:cNvSpPr/>
            <p:nvPr/>
          </p:nvSpPr>
          <p:spPr>
            <a:xfrm>
              <a:off x="8633932" y="3895567"/>
              <a:ext cx="103874" cy="8254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object 112"/>
            <p:cNvSpPr/>
            <p:nvPr/>
          </p:nvSpPr>
          <p:spPr>
            <a:xfrm>
              <a:off x="8378858" y="4056166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0" y="0"/>
                  </a:moveTo>
                  <a:lnTo>
                    <a:pt x="297124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3" name="object 113"/>
            <p:cNvSpPr/>
            <p:nvPr/>
          </p:nvSpPr>
          <p:spPr>
            <a:xfrm>
              <a:off x="8634732" y="4014916"/>
              <a:ext cx="103874" cy="825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4" name="object 114"/>
            <p:cNvSpPr/>
            <p:nvPr/>
          </p:nvSpPr>
          <p:spPr>
            <a:xfrm>
              <a:off x="8377257" y="4177591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0" y="0"/>
                  </a:moveTo>
                  <a:lnTo>
                    <a:pt x="297149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5" name="object 115"/>
            <p:cNvSpPr/>
            <p:nvPr/>
          </p:nvSpPr>
          <p:spPr>
            <a:xfrm>
              <a:off x="8633157" y="4136316"/>
              <a:ext cx="103874" cy="8254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6" name="object 116"/>
            <p:cNvSpPr/>
            <p:nvPr/>
          </p:nvSpPr>
          <p:spPr>
            <a:xfrm>
              <a:off x="8373708" y="4296916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0" y="0"/>
                  </a:moveTo>
                  <a:lnTo>
                    <a:pt x="297149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7" name="object 117"/>
            <p:cNvSpPr/>
            <p:nvPr/>
          </p:nvSpPr>
          <p:spPr>
            <a:xfrm>
              <a:off x="8629582" y="4255666"/>
              <a:ext cx="103874" cy="825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8" name="object 118"/>
            <p:cNvSpPr/>
            <p:nvPr/>
          </p:nvSpPr>
          <p:spPr>
            <a:xfrm>
              <a:off x="7492284" y="2849594"/>
              <a:ext cx="932223" cy="172782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9" name="object 119"/>
            <p:cNvSpPr/>
            <p:nvPr/>
          </p:nvSpPr>
          <p:spPr>
            <a:xfrm>
              <a:off x="7537059" y="2874369"/>
              <a:ext cx="843280" cy="1638300"/>
            </a:xfrm>
            <a:custGeom>
              <a:avLst/>
              <a:gdLst/>
              <a:ahLst/>
              <a:cxnLst/>
              <a:rect l="l" t="t" r="r" b="b"/>
              <a:pathLst>
                <a:path w="843279" h="1638300">
                  <a:moveTo>
                    <a:pt x="842698" y="1638296"/>
                  </a:moveTo>
                  <a:lnTo>
                    <a:pt x="0" y="1638296"/>
                  </a:lnTo>
                  <a:lnTo>
                    <a:pt x="0" y="0"/>
                  </a:lnTo>
                  <a:lnTo>
                    <a:pt x="842698" y="0"/>
                  </a:lnTo>
                  <a:lnTo>
                    <a:pt x="842698" y="1638296"/>
                  </a:lnTo>
                  <a:close/>
                </a:path>
              </a:pathLst>
            </a:custGeom>
            <a:solidFill>
              <a:srgbClr val="72FBA8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37059" y="2874369"/>
              <a:ext cx="843280" cy="1638300"/>
            </a:xfrm>
            <a:custGeom>
              <a:avLst/>
              <a:gdLst/>
              <a:ahLst/>
              <a:cxnLst/>
              <a:rect l="l" t="t" r="r" b="b"/>
              <a:pathLst>
                <a:path w="843279" h="1638300">
                  <a:moveTo>
                    <a:pt x="0" y="0"/>
                  </a:moveTo>
                  <a:lnTo>
                    <a:pt x="842698" y="0"/>
                  </a:lnTo>
                  <a:lnTo>
                    <a:pt x="842698" y="1638296"/>
                  </a:lnTo>
                  <a:lnTo>
                    <a:pt x="0" y="163829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1" name="object 121"/>
            <p:cNvSpPr/>
            <p:nvPr/>
          </p:nvSpPr>
          <p:spPr>
            <a:xfrm>
              <a:off x="7615960" y="3065401"/>
              <a:ext cx="657073" cy="27684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2" name="object 122"/>
            <p:cNvSpPr/>
            <p:nvPr/>
          </p:nvSpPr>
          <p:spPr>
            <a:xfrm>
              <a:off x="7668659" y="3098093"/>
              <a:ext cx="551815" cy="171450"/>
            </a:xfrm>
            <a:custGeom>
              <a:avLst/>
              <a:gdLst/>
              <a:ahLst/>
              <a:cxnLst/>
              <a:rect l="l" t="t" r="r" b="b"/>
              <a:pathLst>
                <a:path w="551815" h="171450">
                  <a:moveTo>
                    <a:pt x="0" y="0"/>
                  </a:moveTo>
                  <a:lnTo>
                    <a:pt x="551673" y="3124"/>
                  </a:lnTo>
                  <a:lnTo>
                    <a:pt x="547348" y="171449"/>
                  </a:lnTo>
                  <a:lnTo>
                    <a:pt x="8699" y="16832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3" name="object 123"/>
            <p:cNvSpPr/>
            <p:nvPr/>
          </p:nvSpPr>
          <p:spPr>
            <a:xfrm>
              <a:off x="8061608" y="3065401"/>
              <a:ext cx="105399" cy="27684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14308" y="3098093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4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5" name="object 125"/>
            <p:cNvSpPr/>
            <p:nvPr/>
          </p:nvSpPr>
          <p:spPr>
            <a:xfrm>
              <a:off x="7938259" y="3065401"/>
              <a:ext cx="105399" cy="27684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6" name="object 126"/>
            <p:cNvSpPr/>
            <p:nvPr/>
          </p:nvSpPr>
          <p:spPr>
            <a:xfrm>
              <a:off x="7990958" y="3098093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4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7" name="object 127"/>
            <p:cNvSpPr/>
            <p:nvPr/>
          </p:nvSpPr>
          <p:spPr>
            <a:xfrm>
              <a:off x="7616709" y="3413075"/>
              <a:ext cx="657073" cy="27684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8" name="object 128"/>
            <p:cNvSpPr/>
            <p:nvPr/>
          </p:nvSpPr>
          <p:spPr>
            <a:xfrm>
              <a:off x="7669409" y="3445768"/>
              <a:ext cx="551815" cy="171450"/>
            </a:xfrm>
            <a:custGeom>
              <a:avLst/>
              <a:gdLst/>
              <a:ahLst/>
              <a:cxnLst/>
              <a:rect l="l" t="t" r="r" b="b"/>
              <a:pathLst>
                <a:path w="551815" h="171450">
                  <a:moveTo>
                    <a:pt x="0" y="0"/>
                  </a:moveTo>
                  <a:lnTo>
                    <a:pt x="551673" y="3124"/>
                  </a:lnTo>
                  <a:lnTo>
                    <a:pt x="547323" y="171449"/>
                  </a:lnTo>
                  <a:lnTo>
                    <a:pt x="8674" y="16832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9" name="object 129"/>
            <p:cNvSpPr/>
            <p:nvPr/>
          </p:nvSpPr>
          <p:spPr>
            <a:xfrm>
              <a:off x="8062333" y="3413075"/>
              <a:ext cx="105399" cy="27684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0" name="object 130"/>
            <p:cNvSpPr/>
            <p:nvPr/>
          </p:nvSpPr>
          <p:spPr>
            <a:xfrm>
              <a:off x="8115033" y="3445768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4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1" name="object 131"/>
            <p:cNvSpPr/>
            <p:nvPr/>
          </p:nvSpPr>
          <p:spPr>
            <a:xfrm>
              <a:off x="7938983" y="3413075"/>
              <a:ext cx="105399" cy="27684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2" name="object 132"/>
            <p:cNvSpPr/>
            <p:nvPr/>
          </p:nvSpPr>
          <p:spPr>
            <a:xfrm>
              <a:off x="7991683" y="3445768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4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16709" y="3760974"/>
              <a:ext cx="657073" cy="27684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4" name="object 134"/>
            <p:cNvSpPr/>
            <p:nvPr/>
          </p:nvSpPr>
          <p:spPr>
            <a:xfrm>
              <a:off x="7669409" y="3793667"/>
              <a:ext cx="551815" cy="171450"/>
            </a:xfrm>
            <a:custGeom>
              <a:avLst/>
              <a:gdLst/>
              <a:ahLst/>
              <a:cxnLst/>
              <a:rect l="l" t="t" r="r" b="b"/>
              <a:pathLst>
                <a:path w="551815" h="171450">
                  <a:moveTo>
                    <a:pt x="0" y="0"/>
                  </a:moveTo>
                  <a:lnTo>
                    <a:pt x="551673" y="3124"/>
                  </a:lnTo>
                  <a:lnTo>
                    <a:pt x="547323" y="171449"/>
                  </a:lnTo>
                  <a:lnTo>
                    <a:pt x="8674" y="16832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5" name="object 135"/>
            <p:cNvSpPr/>
            <p:nvPr/>
          </p:nvSpPr>
          <p:spPr>
            <a:xfrm>
              <a:off x="8062333" y="3760974"/>
              <a:ext cx="105399" cy="27684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6" name="object 136"/>
            <p:cNvSpPr/>
            <p:nvPr/>
          </p:nvSpPr>
          <p:spPr>
            <a:xfrm>
              <a:off x="8115033" y="3793667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4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7" name="object 137"/>
            <p:cNvSpPr/>
            <p:nvPr/>
          </p:nvSpPr>
          <p:spPr>
            <a:xfrm>
              <a:off x="7938983" y="3760974"/>
              <a:ext cx="105399" cy="27684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8" name="object 138"/>
            <p:cNvSpPr/>
            <p:nvPr/>
          </p:nvSpPr>
          <p:spPr>
            <a:xfrm>
              <a:off x="7991683" y="3793667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4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9" name="object 139"/>
            <p:cNvSpPr/>
            <p:nvPr/>
          </p:nvSpPr>
          <p:spPr>
            <a:xfrm>
              <a:off x="7617459" y="4108649"/>
              <a:ext cx="657073" cy="27684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0" name="object 140"/>
            <p:cNvSpPr/>
            <p:nvPr/>
          </p:nvSpPr>
          <p:spPr>
            <a:xfrm>
              <a:off x="7670159" y="4141341"/>
              <a:ext cx="551815" cy="171450"/>
            </a:xfrm>
            <a:custGeom>
              <a:avLst/>
              <a:gdLst/>
              <a:ahLst/>
              <a:cxnLst/>
              <a:rect l="l" t="t" r="r" b="b"/>
              <a:pathLst>
                <a:path w="551815" h="171450">
                  <a:moveTo>
                    <a:pt x="0" y="0"/>
                  </a:moveTo>
                  <a:lnTo>
                    <a:pt x="551673" y="3124"/>
                  </a:lnTo>
                  <a:lnTo>
                    <a:pt x="547323" y="171449"/>
                  </a:lnTo>
                  <a:lnTo>
                    <a:pt x="8674" y="16832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1" name="object 141"/>
            <p:cNvSpPr/>
            <p:nvPr/>
          </p:nvSpPr>
          <p:spPr>
            <a:xfrm>
              <a:off x="8063083" y="4108649"/>
              <a:ext cx="105399" cy="27684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2" name="object 142"/>
            <p:cNvSpPr/>
            <p:nvPr/>
          </p:nvSpPr>
          <p:spPr>
            <a:xfrm>
              <a:off x="8115783" y="4141341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4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3" name="object 143"/>
            <p:cNvSpPr/>
            <p:nvPr/>
          </p:nvSpPr>
          <p:spPr>
            <a:xfrm>
              <a:off x="7939734" y="4108649"/>
              <a:ext cx="105399" cy="27684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4" name="object 144"/>
            <p:cNvSpPr/>
            <p:nvPr/>
          </p:nvSpPr>
          <p:spPr>
            <a:xfrm>
              <a:off x="7992434" y="4141341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4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5" name="object 145"/>
            <p:cNvSpPr/>
            <p:nvPr/>
          </p:nvSpPr>
          <p:spPr>
            <a:xfrm>
              <a:off x="7143535" y="3644517"/>
              <a:ext cx="452599" cy="12799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6" name="object 146"/>
            <p:cNvSpPr/>
            <p:nvPr/>
          </p:nvSpPr>
          <p:spPr>
            <a:xfrm>
              <a:off x="7183535" y="3626467"/>
              <a:ext cx="316924" cy="12374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7" name="object 147"/>
            <p:cNvSpPr/>
            <p:nvPr/>
          </p:nvSpPr>
          <p:spPr>
            <a:xfrm>
              <a:off x="2800219" y="3629392"/>
              <a:ext cx="457399" cy="12139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8" name="object 148"/>
            <p:cNvSpPr/>
            <p:nvPr/>
          </p:nvSpPr>
          <p:spPr>
            <a:xfrm>
              <a:off x="2840219" y="3608242"/>
              <a:ext cx="321699" cy="12377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9" name="object 149"/>
            <p:cNvSpPr/>
            <p:nvPr/>
          </p:nvSpPr>
          <p:spPr>
            <a:xfrm>
              <a:off x="290474" y="3055768"/>
              <a:ext cx="289560" cy="0"/>
            </a:xfrm>
            <a:custGeom>
              <a:avLst/>
              <a:gdLst/>
              <a:ahLst/>
              <a:cxnLst/>
              <a:rect l="l" t="t" r="r" b="b"/>
              <a:pathLst>
                <a:path w="289559">
                  <a:moveTo>
                    <a:pt x="0" y="0"/>
                  </a:moveTo>
                  <a:lnTo>
                    <a:pt x="288946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0" name="object 150"/>
            <p:cNvSpPr/>
            <p:nvPr/>
          </p:nvSpPr>
          <p:spPr>
            <a:xfrm>
              <a:off x="538156" y="3014493"/>
              <a:ext cx="103879" cy="8254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1" name="object 151"/>
            <p:cNvSpPr/>
            <p:nvPr/>
          </p:nvSpPr>
          <p:spPr>
            <a:xfrm>
              <a:off x="287886" y="3170068"/>
              <a:ext cx="289560" cy="0"/>
            </a:xfrm>
            <a:custGeom>
              <a:avLst/>
              <a:gdLst/>
              <a:ahLst/>
              <a:cxnLst/>
              <a:rect l="l" t="t" r="r" b="b"/>
              <a:pathLst>
                <a:path w="289559">
                  <a:moveTo>
                    <a:pt x="0" y="0"/>
                  </a:moveTo>
                  <a:lnTo>
                    <a:pt x="288946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2" name="object 152"/>
            <p:cNvSpPr/>
            <p:nvPr/>
          </p:nvSpPr>
          <p:spPr>
            <a:xfrm>
              <a:off x="535568" y="3128793"/>
              <a:ext cx="103879" cy="8254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3" name="object 153"/>
            <p:cNvSpPr/>
            <p:nvPr/>
          </p:nvSpPr>
          <p:spPr>
            <a:xfrm>
              <a:off x="290474" y="3291293"/>
              <a:ext cx="289560" cy="0"/>
            </a:xfrm>
            <a:custGeom>
              <a:avLst/>
              <a:gdLst/>
              <a:ahLst/>
              <a:cxnLst/>
              <a:rect l="l" t="t" r="r" b="b"/>
              <a:pathLst>
                <a:path w="289559">
                  <a:moveTo>
                    <a:pt x="0" y="0"/>
                  </a:moveTo>
                  <a:lnTo>
                    <a:pt x="288946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4" name="object 154"/>
            <p:cNvSpPr/>
            <p:nvPr/>
          </p:nvSpPr>
          <p:spPr>
            <a:xfrm>
              <a:off x="538156" y="3250043"/>
              <a:ext cx="103879" cy="8252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5" name="object 155"/>
            <p:cNvSpPr/>
            <p:nvPr/>
          </p:nvSpPr>
          <p:spPr>
            <a:xfrm>
              <a:off x="290474" y="3406868"/>
              <a:ext cx="289560" cy="0"/>
            </a:xfrm>
            <a:custGeom>
              <a:avLst/>
              <a:gdLst/>
              <a:ahLst/>
              <a:cxnLst/>
              <a:rect l="l" t="t" r="r" b="b"/>
              <a:pathLst>
                <a:path w="289559">
                  <a:moveTo>
                    <a:pt x="0" y="0"/>
                  </a:moveTo>
                  <a:lnTo>
                    <a:pt x="288946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6" name="object 156"/>
            <p:cNvSpPr/>
            <p:nvPr/>
          </p:nvSpPr>
          <p:spPr>
            <a:xfrm>
              <a:off x="538156" y="3365618"/>
              <a:ext cx="103879" cy="8252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7" name="object 157"/>
            <p:cNvSpPr/>
            <p:nvPr/>
          </p:nvSpPr>
          <p:spPr>
            <a:xfrm>
              <a:off x="290474" y="3526992"/>
              <a:ext cx="289560" cy="0"/>
            </a:xfrm>
            <a:custGeom>
              <a:avLst/>
              <a:gdLst/>
              <a:ahLst/>
              <a:cxnLst/>
              <a:rect l="l" t="t" r="r" b="b"/>
              <a:pathLst>
                <a:path w="289559">
                  <a:moveTo>
                    <a:pt x="0" y="0"/>
                  </a:moveTo>
                  <a:lnTo>
                    <a:pt x="288946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8" name="object 158"/>
            <p:cNvSpPr/>
            <p:nvPr/>
          </p:nvSpPr>
          <p:spPr>
            <a:xfrm>
              <a:off x="538156" y="3485717"/>
              <a:ext cx="103879" cy="8252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9" name="object 159"/>
            <p:cNvSpPr/>
            <p:nvPr/>
          </p:nvSpPr>
          <p:spPr>
            <a:xfrm>
              <a:off x="291246" y="3646317"/>
              <a:ext cx="289560" cy="0"/>
            </a:xfrm>
            <a:custGeom>
              <a:avLst/>
              <a:gdLst/>
              <a:ahLst/>
              <a:cxnLst/>
              <a:rect l="l" t="t" r="r" b="b"/>
              <a:pathLst>
                <a:path w="289559">
                  <a:moveTo>
                    <a:pt x="0" y="0"/>
                  </a:moveTo>
                  <a:lnTo>
                    <a:pt x="288946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0" name="object 160"/>
            <p:cNvSpPr/>
            <p:nvPr/>
          </p:nvSpPr>
          <p:spPr>
            <a:xfrm>
              <a:off x="538928" y="3605042"/>
              <a:ext cx="103879" cy="8254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1" name="object 161"/>
            <p:cNvSpPr/>
            <p:nvPr/>
          </p:nvSpPr>
          <p:spPr>
            <a:xfrm>
              <a:off x="290474" y="3767542"/>
              <a:ext cx="289560" cy="0"/>
            </a:xfrm>
            <a:custGeom>
              <a:avLst/>
              <a:gdLst/>
              <a:ahLst/>
              <a:cxnLst/>
              <a:rect l="l" t="t" r="r" b="b"/>
              <a:pathLst>
                <a:path w="289559">
                  <a:moveTo>
                    <a:pt x="0" y="0"/>
                  </a:moveTo>
                  <a:lnTo>
                    <a:pt x="288946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2" name="object 162"/>
            <p:cNvSpPr/>
            <p:nvPr/>
          </p:nvSpPr>
          <p:spPr>
            <a:xfrm>
              <a:off x="538156" y="3726292"/>
              <a:ext cx="103879" cy="8252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3" name="object 163"/>
            <p:cNvSpPr/>
            <p:nvPr/>
          </p:nvSpPr>
          <p:spPr>
            <a:xfrm>
              <a:off x="291246" y="3887667"/>
              <a:ext cx="289560" cy="0"/>
            </a:xfrm>
            <a:custGeom>
              <a:avLst/>
              <a:gdLst/>
              <a:ahLst/>
              <a:cxnLst/>
              <a:rect l="l" t="t" r="r" b="b"/>
              <a:pathLst>
                <a:path w="289559">
                  <a:moveTo>
                    <a:pt x="0" y="0"/>
                  </a:moveTo>
                  <a:lnTo>
                    <a:pt x="288946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4" name="object 164"/>
            <p:cNvSpPr/>
            <p:nvPr/>
          </p:nvSpPr>
          <p:spPr>
            <a:xfrm>
              <a:off x="538928" y="3846392"/>
              <a:ext cx="103879" cy="8252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5" name="object 165"/>
            <p:cNvSpPr/>
            <p:nvPr/>
          </p:nvSpPr>
          <p:spPr>
            <a:xfrm>
              <a:off x="292019" y="4006991"/>
              <a:ext cx="289560" cy="0"/>
            </a:xfrm>
            <a:custGeom>
              <a:avLst/>
              <a:gdLst/>
              <a:ahLst/>
              <a:cxnLst/>
              <a:rect l="l" t="t" r="r" b="b"/>
              <a:pathLst>
                <a:path w="289559">
                  <a:moveTo>
                    <a:pt x="0" y="0"/>
                  </a:moveTo>
                  <a:lnTo>
                    <a:pt x="288946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6" name="object 166"/>
            <p:cNvSpPr/>
            <p:nvPr/>
          </p:nvSpPr>
          <p:spPr>
            <a:xfrm>
              <a:off x="539701" y="3965716"/>
              <a:ext cx="103879" cy="8252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7" name="object 167"/>
            <p:cNvSpPr/>
            <p:nvPr/>
          </p:nvSpPr>
          <p:spPr>
            <a:xfrm>
              <a:off x="290474" y="4128416"/>
              <a:ext cx="289560" cy="0"/>
            </a:xfrm>
            <a:custGeom>
              <a:avLst/>
              <a:gdLst/>
              <a:ahLst/>
              <a:cxnLst/>
              <a:rect l="l" t="t" r="r" b="b"/>
              <a:pathLst>
                <a:path w="289559">
                  <a:moveTo>
                    <a:pt x="0" y="0"/>
                  </a:moveTo>
                  <a:lnTo>
                    <a:pt x="288946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8" name="object 168"/>
            <p:cNvSpPr/>
            <p:nvPr/>
          </p:nvSpPr>
          <p:spPr>
            <a:xfrm>
              <a:off x="538156" y="4087141"/>
              <a:ext cx="103879" cy="8252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9" name="object 169"/>
            <p:cNvSpPr/>
            <p:nvPr/>
          </p:nvSpPr>
          <p:spPr>
            <a:xfrm>
              <a:off x="286991" y="4247741"/>
              <a:ext cx="289560" cy="0"/>
            </a:xfrm>
            <a:custGeom>
              <a:avLst/>
              <a:gdLst/>
              <a:ahLst/>
              <a:cxnLst/>
              <a:rect l="l" t="t" r="r" b="b"/>
              <a:pathLst>
                <a:path w="289559">
                  <a:moveTo>
                    <a:pt x="0" y="0"/>
                  </a:moveTo>
                  <a:lnTo>
                    <a:pt x="288946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0" name="object 170"/>
            <p:cNvSpPr/>
            <p:nvPr/>
          </p:nvSpPr>
          <p:spPr>
            <a:xfrm>
              <a:off x="534673" y="4206466"/>
              <a:ext cx="103879" cy="8252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aphicFrame>
        <p:nvGraphicFramePr>
          <p:cNvPr id="171" name="object 171"/>
          <p:cNvGraphicFramePr>
            <a:graphicFrameLocks noGrp="1"/>
          </p:cNvGraphicFramePr>
          <p:nvPr/>
        </p:nvGraphicFramePr>
        <p:xfrm>
          <a:off x="1880051" y="3775094"/>
          <a:ext cx="527050" cy="1479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3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9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5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2" name="object 172"/>
          <p:cNvGraphicFramePr>
            <a:graphicFrameLocks noGrp="1"/>
          </p:cNvGraphicFramePr>
          <p:nvPr/>
        </p:nvGraphicFramePr>
        <p:xfrm>
          <a:off x="3279443" y="3791770"/>
          <a:ext cx="527050" cy="1479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9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3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3" name="object 173"/>
          <p:cNvGraphicFramePr>
            <a:graphicFrameLocks noGrp="1"/>
          </p:cNvGraphicFramePr>
          <p:nvPr/>
        </p:nvGraphicFramePr>
        <p:xfrm>
          <a:off x="4744615" y="3794018"/>
          <a:ext cx="527050" cy="1479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3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9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4" name="object 174"/>
          <p:cNvGraphicFramePr>
            <a:graphicFrameLocks noGrp="1"/>
          </p:cNvGraphicFramePr>
          <p:nvPr/>
        </p:nvGraphicFramePr>
        <p:xfrm>
          <a:off x="6175712" y="3815295"/>
          <a:ext cx="527050" cy="1479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9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3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object 175"/>
          <p:cNvSpPr txBox="1"/>
          <p:nvPr/>
        </p:nvSpPr>
        <p:spPr>
          <a:xfrm>
            <a:off x="480920" y="3289251"/>
            <a:ext cx="1023619" cy="3892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87655" marR="5080" indent="-275590" defTabSz="914400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Programmable  Parser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76" name="object 176"/>
          <p:cNvGrpSpPr/>
          <p:nvPr/>
        </p:nvGrpSpPr>
        <p:grpSpPr>
          <a:xfrm>
            <a:off x="619213" y="3696570"/>
            <a:ext cx="812800" cy="1706245"/>
            <a:chOff x="619213" y="2839319"/>
            <a:chExt cx="812800" cy="1706245"/>
          </a:xfrm>
        </p:grpSpPr>
        <p:sp>
          <p:nvSpPr>
            <p:cNvPr id="177" name="object 177"/>
            <p:cNvSpPr/>
            <p:nvPr/>
          </p:nvSpPr>
          <p:spPr>
            <a:xfrm>
              <a:off x="619213" y="2839319"/>
              <a:ext cx="812223" cy="170622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8" name="object 178"/>
            <p:cNvSpPr/>
            <p:nvPr/>
          </p:nvSpPr>
          <p:spPr>
            <a:xfrm>
              <a:off x="663976" y="2864069"/>
              <a:ext cx="723265" cy="1616710"/>
            </a:xfrm>
            <a:custGeom>
              <a:avLst/>
              <a:gdLst/>
              <a:ahLst/>
              <a:cxnLst/>
              <a:rect l="l" t="t" r="r" b="b"/>
              <a:pathLst>
                <a:path w="723265" h="1616710">
                  <a:moveTo>
                    <a:pt x="722698" y="1616696"/>
                  </a:moveTo>
                  <a:lnTo>
                    <a:pt x="0" y="1616696"/>
                  </a:lnTo>
                  <a:lnTo>
                    <a:pt x="0" y="0"/>
                  </a:lnTo>
                  <a:lnTo>
                    <a:pt x="722698" y="0"/>
                  </a:lnTo>
                  <a:lnTo>
                    <a:pt x="722698" y="1616696"/>
                  </a:lnTo>
                  <a:close/>
                </a:path>
              </a:pathLst>
            </a:custGeom>
            <a:solidFill>
              <a:srgbClr val="FBD4B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9" name="object 179"/>
            <p:cNvSpPr/>
            <p:nvPr/>
          </p:nvSpPr>
          <p:spPr>
            <a:xfrm>
              <a:off x="663976" y="2864069"/>
              <a:ext cx="723265" cy="1616710"/>
            </a:xfrm>
            <a:custGeom>
              <a:avLst/>
              <a:gdLst/>
              <a:ahLst/>
              <a:cxnLst/>
              <a:rect l="l" t="t" r="r" b="b"/>
              <a:pathLst>
                <a:path w="723265" h="1616710">
                  <a:moveTo>
                    <a:pt x="0" y="0"/>
                  </a:moveTo>
                  <a:lnTo>
                    <a:pt x="722698" y="0"/>
                  </a:lnTo>
                  <a:lnTo>
                    <a:pt x="722698" y="1616696"/>
                  </a:lnTo>
                  <a:lnTo>
                    <a:pt x="0" y="161669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0" name="object 180"/>
            <p:cNvSpPr/>
            <p:nvPr/>
          </p:nvSpPr>
          <p:spPr>
            <a:xfrm>
              <a:off x="734116" y="3021293"/>
              <a:ext cx="560705" cy="1318260"/>
            </a:xfrm>
            <a:custGeom>
              <a:avLst/>
              <a:gdLst/>
              <a:ahLst/>
              <a:cxnLst/>
              <a:rect l="l" t="t" r="r" b="b"/>
              <a:pathLst>
                <a:path w="560705" h="1318260">
                  <a:moveTo>
                    <a:pt x="0" y="117749"/>
                  </a:moveTo>
                  <a:lnTo>
                    <a:pt x="8982" y="71918"/>
                  </a:lnTo>
                  <a:lnTo>
                    <a:pt x="33477" y="34490"/>
                  </a:lnTo>
                  <a:lnTo>
                    <a:pt x="69808" y="9254"/>
                  </a:lnTo>
                  <a:lnTo>
                    <a:pt x="114299" y="0"/>
                  </a:lnTo>
                  <a:lnTo>
                    <a:pt x="158039" y="8962"/>
                  </a:lnTo>
                  <a:lnTo>
                    <a:pt x="195122" y="34499"/>
                  </a:lnTo>
                  <a:lnTo>
                    <a:pt x="219898" y="72693"/>
                  </a:lnTo>
                  <a:lnTo>
                    <a:pt x="228599" y="117749"/>
                  </a:lnTo>
                  <a:lnTo>
                    <a:pt x="219617" y="163591"/>
                  </a:lnTo>
                  <a:lnTo>
                    <a:pt x="195121" y="201018"/>
                  </a:lnTo>
                  <a:lnTo>
                    <a:pt x="158789" y="226248"/>
                  </a:lnTo>
                  <a:lnTo>
                    <a:pt x="114299" y="235499"/>
                  </a:lnTo>
                  <a:lnTo>
                    <a:pt x="69808" y="226248"/>
                  </a:lnTo>
                  <a:lnTo>
                    <a:pt x="33477" y="201018"/>
                  </a:lnTo>
                  <a:lnTo>
                    <a:pt x="8982" y="163591"/>
                  </a:lnTo>
                  <a:lnTo>
                    <a:pt x="0" y="117749"/>
                  </a:lnTo>
                  <a:close/>
                </a:path>
                <a:path w="560705" h="1318260">
                  <a:moveTo>
                    <a:pt x="20554" y="593548"/>
                  </a:moveTo>
                  <a:lnTo>
                    <a:pt x="29537" y="547718"/>
                  </a:lnTo>
                  <a:lnTo>
                    <a:pt x="54032" y="510289"/>
                  </a:lnTo>
                  <a:lnTo>
                    <a:pt x="90363" y="485053"/>
                  </a:lnTo>
                  <a:lnTo>
                    <a:pt x="134854" y="475799"/>
                  </a:lnTo>
                  <a:lnTo>
                    <a:pt x="178595" y="484761"/>
                  </a:lnTo>
                  <a:lnTo>
                    <a:pt x="215677" y="510298"/>
                  </a:lnTo>
                  <a:lnTo>
                    <a:pt x="240453" y="548492"/>
                  </a:lnTo>
                  <a:lnTo>
                    <a:pt x="249154" y="593548"/>
                  </a:lnTo>
                  <a:lnTo>
                    <a:pt x="240172" y="639379"/>
                  </a:lnTo>
                  <a:lnTo>
                    <a:pt x="215676" y="676808"/>
                  </a:lnTo>
                  <a:lnTo>
                    <a:pt x="179344" y="702044"/>
                  </a:lnTo>
                  <a:lnTo>
                    <a:pt x="134854" y="711298"/>
                  </a:lnTo>
                  <a:lnTo>
                    <a:pt x="90363" y="702044"/>
                  </a:lnTo>
                  <a:lnTo>
                    <a:pt x="54032" y="676808"/>
                  </a:lnTo>
                  <a:lnTo>
                    <a:pt x="29537" y="639379"/>
                  </a:lnTo>
                  <a:lnTo>
                    <a:pt x="20554" y="593548"/>
                  </a:lnTo>
                  <a:close/>
                </a:path>
                <a:path w="560705" h="1318260">
                  <a:moveTo>
                    <a:pt x="305836" y="401624"/>
                  </a:moveTo>
                  <a:lnTo>
                    <a:pt x="314819" y="355793"/>
                  </a:lnTo>
                  <a:lnTo>
                    <a:pt x="339314" y="318364"/>
                  </a:lnTo>
                  <a:lnTo>
                    <a:pt x="375646" y="293128"/>
                  </a:lnTo>
                  <a:lnTo>
                    <a:pt x="420136" y="283874"/>
                  </a:lnTo>
                  <a:lnTo>
                    <a:pt x="463877" y="292833"/>
                  </a:lnTo>
                  <a:lnTo>
                    <a:pt x="500958" y="318349"/>
                  </a:lnTo>
                  <a:lnTo>
                    <a:pt x="525735" y="356564"/>
                  </a:lnTo>
                  <a:lnTo>
                    <a:pt x="534436" y="401624"/>
                  </a:lnTo>
                  <a:lnTo>
                    <a:pt x="525454" y="447454"/>
                  </a:lnTo>
                  <a:lnTo>
                    <a:pt x="500959" y="484883"/>
                  </a:lnTo>
                  <a:lnTo>
                    <a:pt x="464627" y="510119"/>
                  </a:lnTo>
                  <a:lnTo>
                    <a:pt x="420136" y="519373"/>
                  </a:lnTo>
                  <a:lnTo>
                    <a:pt x="375646" y="510119"/>
                  </a:lnTo>
                  <a:lnTo>
                    <a:pt x="339314" y="484883"/>
                  </a:lnTo>
                  <a:lnTo>
                    <a:pt x="314819" y="447454"/>
                  </a:lnTo>
                  <a:lnTo>
                    <a:pt x="305836" y="401624"/>
                  </a:lnTo>
                  <a:close/>
                </a:path>
                <a:path w="560705" h="1318260">
                  <a:moveTo>
                    <a:pt x="3359" y="979373"/>
                  </a:moveTo>
                  <a:lnTo>
                    <a:pt x="12342" y="933542"/>
                  </a:lnTo>
                  <a:lnTo>
                    <a:pt x="36837" y="896113"/>
                  </a:lnTo>
                  <a:lnTo>
                    <a:pt x="73168" y="870877"/>
                  </a:lnTo>
                  <a:lnTo>
                    <a:pt x="117659" y="861623"/>
                  </a:lnTo>
                  <a:lnTo>
                    <a:pt x="161399" y="870582"/>
                  </a:lnTo>
                  <a:lnTo>
                    <a:pt x="198482" y="896098"/>
                  </a:lnTo>
                  <a:lnTo>
                    <a:pt x="223258" y="934313"/>
                  </a:lnTo>
                  <a:lnTo>
                    <a:pt x="231959" y="979373"/>
                  </a:lnTo>
                  <a:lnTo>
                    <a:pt x="222977" y="1025203"/>
                  </a:lnTo>
                  <a:lnTo>
                    <a:pt x="198481" y="1062632"/>
                  </a:lnTo>
                  <a:lnTo>
                    <a:pt x="162149" y="1087868"/>
                  </a:lnTo>
                  <a:lnTo>
                    <a:pt x="117659" y="1097122"/>
                  </a:lnTo>
                  <a:lnTo>
                    <a:pt x="73168" y="1087868"/>
                  </a:lnTo>
                  <a:lnTo>
                    <a:pt x="36837" y="1062632"/>
                  </a:lnTo>
                  <a:lnTo>
                    <a:pt x="12342" y="1025203"/>
                  </a:lnTo>
                  <a:lnTo>
                    <a:pt x="3359" y="979373"/>
                  </a:lnTo>
                  <a:close/>
                </a:path>
                <a:path w="560705" h="1318260">
                  <a:moveTo>
                    <a:pt x="331926" y="1199997"/>
                  </a:moveTo>
                  <a:lnTo>
                    <a:pt x="340908" y="1154156"/>
                  </a:lnTo>
                  <a:lnTo>
                    <a:pt x="365403" y="1116729"/>
                  </a:lnTo>
                  <a:lnTo>
                    <a:pt x="401735" y="1091498"/>
                  </a:lnTo>
                  <a:lnTo>
                    <a:pt x="446226" y="1082247"/>
                  </a:lnTo>
                  <a:lnTo>
                    <a:pt x="489965" y="1091207"/>
                  </a:lnTo>
                  <a:lnTo>
                    <a:pt x="527048" y="1116722"/>
                  </a:lnTo>
                  <a:lnTo>
                    <a:pt x="551825" y="1154919"/>
                  </a:lnTo>
                  <a:lnTo>
                    <a:pt x="560526" y="1199997"/>
                  </a:lnTo>
                  <a:lnTo>
                    <a:pt x="551543" y="1245828"/>
                  </a:lnTo>
                  <a:lnTo>
                    <a:pt x="527048" y="1283256"/>
                  </a:lnTo>
                  <a:lnTo>
                    <a:pt x="490716" y="1308493"/>
                  </a:lnTo>
                  <a:lnTo>
                    <a:pt x="446226" y="1317747"/>
                  </a:lnTo>
                  <a:lnTo>
                    <a:pt x="401735" y="1308493"/>
                  </a:lnTo>
                  <a:lnTo>
                    <a:pt x="365403" y="1283256"/>
                  </a:lnTo>
                  <a:lnTo>
                    <a:pt x="340908" y="1245828"/>
                  </a:lnTo>
                  <a:lnTo>
                    <a:pt x="331926" y="1199997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1" name="object 181"/>
            <p:cNvSpPr/>
            <p:nvPr/>
          </p:nvSpPr>
          <p:spPr>
            <a:xfrm>
              <a:off x="848415" y="2923702"/>
              <a:ext cx="299085" cy="286385"/>
            </a:xfrm>
            <a:custGeom>
              <a:avLst/>
              <a:gdLst/>
              <a:ahLst/>
              <a:cxnLst/>
              <a:rect l="l" t="t" r="r" b="b"/>
              <a:pathLst>
                <a:path w="299084" h="286385">
                  <a:moveTo>
                    <a:pt x="0" y="97591"/>
                  </a:moveTo>
                  <a:lnTo>
                    <a:pt x="8559" y="67856"/>
                  </a:lnTo>
                  <a:lnTo>
                    <a:pt x="31792" y="36850"/>
                  </a:lnTo>
                  <a:lnTo>
                    <a:pt x="66031" y="11817"/>
                  </a:lnTo>
                  <a:lnTo>
                    <a:pt x="107606" y="0"/>
                  </a:lnTo>
                  <a:lnTo>
                    <a:pt x="152849" y="8641"/>
                  </a:lnTo>
                  <a:lnTo>
                    <a:pt x="208974" y="55634"/>
                  </a:lnTo>
                  <a:lnTo>
                    <a:pt x="234797" y="93030"/>
                  </a:lnTo>
                  <a:lnTo>
                    <a:pt x="257934" y="138440"/>
                  </a:lnTo>
                  <a:lnTo>
                    <a:pt x="277487" y="190903"/>
                  </a:lnTo>
                  <a:lnTo>
                    <a:pt x="292564" y="249515"/>
                  </a:lnTo>
                  <a:lnTo>
                    <a:pt x="298141" y="280815"/>
                  </a:lnTo>
                  <a:lnTo>
                    <a:pt x="298954" y="286390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2" name="object 182"/>
            <p:cNvSpPr/>
            <p:nvPr/>
          </p:nvSpPr>
          <p:spPr>
            <a:xfrm>
              <a:off x="1113180" y="3201768"/>
              <a:ext cx="68379" cy="9114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3" name="object 183"/>
            <p:cNvSpPr/>
            <p:nvPr/>
          </p:nvSpPr>
          <p:spPr>
            <a:xfrm>
              <a:off x="831958" y="3250443"/>
              <a:ext cx="68494" cy="23444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" name="object 184"/>
            <p:cNvSpPr/>
            <p:nvPr/>
          </p:nvSpPr>
          <p:spPr>
            <a:xfrm>
              <a:off x="1147902" y="3428918"/>
              <a:ext cx="216169" cy="28199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5" name="object 185"/>
            <p:cNvSpPr/>
            <p:nvPr/>
          </p:nvSpPr>
          <p:spPr>
            <a:xfrm>
              <a:off x="1019610" y="3506167"/>
              <a:ext cx="53975" cy="415925"/>
            </a:xfrm>
            <a:custGeom>
              <a:avLst/>
              <a:gdLst/>
              <a:ahLst/>
              <a:cxnLst/>
              <a:rect l="l" t="t" r="r" b="b"/>
              <a:pathLst>
                <a:path w="53975" h="415925">
                  <a:moveTo>
                    <a:pt x="53819" y="0"/>
                  </a:moveTo>
                  <a:lnTo>
                    <a:pt x="53017" y="52881"/>
                  </a:lnTo>
                  <a:lnTo>
                    <a:pt x="50688" y="105221"/>
                  </a:lnTo>
                  <a:lnTo>
                    <a:pt x="46950" y="156481"/>
                  </a:lnTo>
                  <a:lnTo>
                    <a:pt x="41921" y="206119"/>
                  </a:lnTo>
                  <a:lnTo>
                    <a:pt x="35717" y="253595"/>
                  </a:lnTo>
                  <a:lnTo>
                    <a:pt x="28457" y="298369"/>
                  </a:lnTo>
                  <a:lnTo>
                    <a:pt x="20257" y="339899"/>
                  </a:lnTo>
                  <a:lnTo>
                    <a:pt x="8267" y="388583"/>
                  </a:lnTo>
                  <a:lnTo>
                    <a:pt x="1824" y="410099"/>
                  </a:lnTo>
                  <a:lnTo>
                    <a:pt x="0" y="415649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6" name="object 186"/>
            <p:cNvSpPr/>
            <p:nvPr/>
          </p:nvSpPr>
          <p:spPr>
            <a:xfrm>
              <a:off x="970125" y="3899767"/>
              <a:ext cx="78912" cy="9179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7" name="object 187"/>
            <p:cNvSpPr/>
            <p:nvPr/>
          </p:nvSpPr>
          <p:spPr>
            <a:xfrm>
              <a:off x="983270" y="3614842"/>
              <a:ext cx="192405" cy="393700"/>
            </a:xfrm>
            <a:custGeom>
              <a:avLst/>
              <a:gdLst/>
              <a:ahLst/>
              <a:cxnLst/>
              <a:rect l="l" t="t" r="r" b="b"/>
              <a:pathLst>
                <a:path w="192405" h="393700">
                  <a:moveTo>
                    <a:pt x="0" y="0"/>
                  </a:moveTo>
                  <a:lnTo>
                    <a:pt x="36763" y="10978"/>
                  </a:lnTo>
                  <a:lnTo>
                    <a:pt x="72372" y="42003"/>
                  </a:lnTo>
                  <a:lnTo>
                    <a:pt x="105671" y="90207"/>
                  </a:lnTo>
                  <a:lnTo>
                    <a:pt x="135504" y="152724"/>
                  </a:lnTo>
                  <a:lnTo>
                    <a:pt x="148762" y="188463"/>
                  </a:lnTo>
                  <a:lnTo>
                    <a:pt x="160720" y="226702"/>
                  </a:lnTo>
                  <a:lnTo>
                    <a:pt x="171234" y="267084"/>
                  </a:lnTo>
                  <a:lnTo>
                    <a:pt x="180159" y="309249"/>
                  </a:lnTo>
                  <a:lnTo>
                    <a:pt x="187354" y="352874"/>
                  </a:lnTo>
                  <a:lnTo>
                    <a:pt x="191527" y="386299"/>
                  </a:lnTo>
                  <a:lnTo>
                    <a:pt x="192267" y="393574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8" name="object 188"/>
            <p:cNvSpPr/>
            <p:nvPr/>
          </p:nvSpPr>
          <p:spPr>
            <a:xfrm>
              <a:off x="1141312" y="4000641"/>
              <a:ext cx="68449" cy="90699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9" name="object 189"/>
            <p:cNvSpPr/>
            <p:nvPr/>
          </p:nvSpPr>
          <p:spPr>
            <a:xfrm>
              <a:off x="865785" y="4212766"/>
              <a:ext cx="314960" cy="182245"/>
            </a:xfrm>
            <a:custGeom>
              <a:avLst/>
              <a:gdLst/>
              <a:ahLst/>
              <a:cxnLst/>
              <a:rect l="l" t="t" r="r" b="b"/>
              <a:pathLst>
                <a:path w="314959" h="182245">
                  <a:moveTo>
                    <a:pt x="314556" y="126274"/>
                  </a:moveTo>
                  <a:lnTo>
                    <a:pt x="300441" y="147865"/>
                  </a:lnTo>
                  <a:lnTo>
                    <a:pt x="263228" y="169777"/>
                  </a:lnTo>
                  <a:lnTo>
                    <a:pt x="210617" y="182000"/>
                  </a:lnTo>
                  <a:lnTo>
                    <a:pt x="150307" y="174524"/>
                  </a:lnTo>
                  <a:lnTo>
                    <a:pt x="89996" y="139802"/>
                  </a:lnTo>
                  <a:lnTo>
                    <a:pt x="62247" y="112807"/>
                  </a:lnTo>
                  <a:lnTo>
                    <a:pt x="37384" y="80199"/>
                  </a:lnTo>
                  <a:lnTo>
                    <a:pt x="16373" y="42590"/>
                  </a:lnTo>
                  <a:lnTo>
                    <a:pt x="172" y="574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0" name="object 190"/>
            <p:cNvSpPr/>
            <p:nvPr/>
          </p:nvSpPr>
          <p:spPr>
            <a:xfrm>
              <a:off x="831825" y="4130541"/>
              <a:ext cx="67919" cy="92649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91" name="object 191"/>
          <p:cNvSpPr txBox="1"/>
          <p:nvPr/>
        </p:nvSpPr>
        <p:spPr>
          <a:xfrm>
            <a:off x="7431910" y="3285479"/>
            <a:ext cx="1023619" cy="3892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98755" marR="5080" indent="-186690" defTabSz="914400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Programmable  Deparser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92" name="object 192"/>
          <p:cNvGrpSpPr/>
          <p:nvPr/>
        </p:nvGrpSpPr>
        <p:grpSpPr>
          <a:xfrm>
            <a:off x="1682045" y="3408245"/>
            <a:ext cx="5573395" cy="319405"/>
            <a:chOff x="1682044" y="2550994"/>
            <a:chExt cx="5573395" cy="319405"/>
          </a:xfrm>
        </p:grpSpPr>
        <p:sp>
          <p:nvSpPr>
            <p:cNvPr id="193" name="object 193"/>
            <p:cNvSpPr/>
            <p:nvPr/>
          </p:nvSpPr>
          <p:spPr>
            <a:xfrm>
              <a:off x="1682044" y="2550994"/>
              <a:ext cx="5573188" cy="318999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4" name="object 194"/>
            <p:cNvSpPr/>
            <p:nvPr/>
          </p:nvSpPr>
          <p:spPr>
            <a:xfrm>
              <a:off x="1734744" y="2583694"/>
              <a:ext cx="5467985" cy="213995"/>
            </a:xfrm>
            <a:custGeom>
              <a:avLst/>
              <a:gdLst/>
              <a:ahLst/>
              <a:cxnLst/>
              <a:rect l="l" t="t" r="r" b="b"/>
              <a:pathLst>
                <a:path w="5467984" h="213994">
                  <a:moveTo>
                    <a:pt x="0" y="213599"/>
                  </a:moveTo>
                  <a:lnTo>
                    <a:pt x="7310" y="172032"/>
                  </a:lnTo>
                  <a:lnTo>
                    <a:pt x="27245" y="138084"/>
                  </a:lnTo>
                  <a:lnTo>
                    <a:pt x="56814" y="115193"/>
                  </a:lnTo>
                  <a:lnTo>
                    <a:pt x="93024" y="106799"/>
                  </a:lnTo>
                  <a:lnTo>
                    <a:pt x="2640872" y="106799"/>
                  </a:lnTo>
                  <a:lnTo>
                    <a:pt x="2677081" y="98405"/>
                  </a:lnTo>
                  <a:lnTo>
                    <a:pt x="2706650" y="75515"/>
                  </a:lnTo>
                  <a:lnTo>
                    <a:pt x="2726586" y="41567"/>
                  </a:lnTo>
                  <a:lnTo>
                    <a:pt x="2733896" y="0"/>
                  </a:lnTo>
                  <a:lnTo>
                    <a:pt x="2741207" y="41567"/>
                  </a:lnTo>
                  <a:lnTo>
                    <a:pt x="2761143" y="75515"/>
                  </a:lnTo>
                  <a:lnTo>
                    <a:pt x="2790712" y="98405"/>
                  </a:lnTo>
                  <a:lnTo>
                    <a:pt x="2826921" y="106799"/>
                  </a:lnTo>
                  <a:lnTo>
                    <a:pt x="5374766" y="106799"/>
                  </a:lnTo>
                  <a:lnTo>
                    <a:pt x="5410975" y="115193"/>
                  </a:lnTo>
                  <a:lnTo>
                    <a:pt x="5440544" y="138084"/>
                  </a:lnTo>
                  <a:lnTo>
                    <a:pt x="5460480" y="172032"/>
                  </a:lnTo>
                  <a:lnTo>
                    <a:pt x="5467791" y="213599"/>
                  </a:lnTo>
                </a:path>
              </a:pathLst>
            </a:custGeom>
            <a:ln w="25399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95" name="object 195"/>
          <p:cNvSpPr txBox="1"/>
          <p:nvPr/>
        </p:nvSpPr>
        <p:spPr>
          <a:xfrm>
            <a:off x="3198114" y="3150614"/>
            <a:ext cx="25361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Programmable </a:t>
            </a:r>
            <a:r>
              <a:rPr sz="1200" dirty="0">
                <a:solidFill>
                  <a:prstClr val="black"/>
                </a:solidFill>
                <a:latin typeface="Arial"/>
                <a:cs typeface="Arial"/>
              </a:rPr>
              <a:t>Match-Action</a:t>
            </a:r>
            <a:r>
              <a:rPr sz="1200" spc="-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Pipeline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96" name="object 196"/>
          <p:cNvGrpSpPr/>
          <p:nvPr/>
        </p:nvGrpSpPr>
        <p:grpSpPr>
          <a:xfrm>
            <a:off x="782056" y="2268662"/>
            <a:ext cx="1939289" cy="1120140"/>
            <a:chOff x="782055" y="1411412"/>
            <a:chExt cx="1939289" cy="1120140"/>
          </a:xfrm>
        </p:grpSpPr>
        <p:sp>
          <p:nvSpPr>
            <p:cNvPr id="197" name="object 197"/>
            <p:cNvSpPr/>
            <p:nvPr/>
          </p:nvSpPr>
          <p:spPr>
            <a:xfrm>
              <a:off x="782055" y="1411412"/>
              <a:ext cx="1938721" cy="112008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8" name="object 198"/>
            <p:cNvSpPr/>
            <p:nvPr/>
          </p:nvSpPr>
          <p:spPr>
            <a:xfrm>
              <a:off x="826818" y="1436172"/>
              <a:ext cx="1849201" cy="1030557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9" name="object 199"/>
            <p:cNvSpPr/>
            <p:nvPr/>
          </p:nvSpPr>
          <p:spPr>
            <a:xfrm>
              <a:off x="826818" y="1436172"/>
              <a:ext cx="1849755" cy="1030605"/>
            </a:xfrm>
            <a:custGeom>
              <a:avLst/>
              <a:gdLst/>
              <a:ahLst/>
              <a:cxnLst/>
              <a:rect l="l" t="t" r="r" b="b"/>
              <a:pathLst>
                <a:path w="1849755" h="1030605">
                  <a:moveTo>
                    <a:pt x="0" y="111699"/>
                  </a:moveTo>
                  <a:lnTo>
                    <a:pt x="8777" y="68221"/>
                  </a:lnTo>
                  <a:lnTo>
                    <a:pt x="32716" y="32716"/>
                  </a:lnTo>
                  <a:lnTo>
                    <a:pt x="68221" y="8777"/>
                  </a:lnTo>
                  <a:lnTo>
                    <a:pt x="111699" y="0"/>
                  </a:lnTo>
                  <a:lnTo>
                    <a:pt x="308199" y="0"/>
                  </a:lnTo>
                  <a:lnTo>
                    <a:pt x="770498" y="0"/>
                  </a:lnTo>
                  <a:lnTo>
                    <a:pt x="1737501" y="0"/>
                  </a:lnTo>
                  <a:lnTo>
                    <a:pt x="1759393" y="2165"/>
                  </a:lnTo>
                  <a:lnTo>
                    <a:pt x="1799464" y="18766"/>
                  </a:lnTo>
                  <a:lnTo>
                    <a:pt x="1830427" y="49728"/>
                  </a:lnTo>
                  <a:lnTo>
                    <a:pt x="1847034" y="89806"/>
                  </a:lnTo>
                  <a:lnTo>
                    <a:pt x="1849201" y="111699"/>
                  </a:lnTo>
                  <a:lnTo>
                    <a:pt x="1849201" y="390949"/>
                  </a:lnTo>
                  <a:lnTo>
                    <a:pt x="1849201" y="558498"/>
                  </a:lnTo>
                  <a:lnTo>
                    <a:pt x="1840421" y="601977"/>
                  </a:lnTo>
                  <a:lnTo>
                    <a:pt x="1816479" y="637482"/>
                  </a:lnTo>
                  <a:lnTo>
                    <a:pt x="1780973" y="661420"/>
                  </a:lnTo>
                  <a:lnTo>
                    <a:pt x="1737501" y="670198"/>
                  </a:lnTo>
                  <a:lnTo>
                    <a:pt x="770498" y="670198"/>
                  </a:lnTo>
                  <a:lnTo>
                    <a:pt x="129722" y="1030557"/>
                  </a:lnTo>
                  <a:lnTo>
                    <a:pt x="308199" y="670198"/>
                  </a:lnTo>
                  <a:lnTo>
                    <a:pt x="111699" y="670198"/>
                  </a:lnTo>
                  <a:lnTo>
                    <a:pt x="68221" y="661420"/>
                  </a:lnTo>
                  <a:lnTo>
                    <a:pt x="32716" y="637482"/>
                  </a:lnTo>
                  <a:lnTo>
                    <a:pt x="8777" y="601977"/>
                  </a:lnTo>
                  <a:lnTo>
                    <a:pt x="0" y="558498"/>
                  </a:lnTo>
                  <a:lnTo>
                    <a:pt x="0" y="390949"/>
                  </a:lnTo>
                  <a:lnTo>
                    <a:pt x="0" y="111699"/>
                  </a:lnTo>
                  <a:close/>
                </a:path>
              </a:pathLst>
            </a:custGeom>
            <a:ln w="9524">
              <a:solidFill>
                <a:srgbClr val="44A8C3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0" name="object 200"/>
          <p:cNvSpPr txBox="1"/>
          <p:nvPr/>
        </p:nvSpPr>
        <p:spPr>
          <a:xfrm>
            <a:off x="940153" y="2363146"/>
            <a:ext cx="1623060" cy="54800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indent="-2540" algn="ctr" defTabSz="914400">
              <a:lnSpc>
                <a:spcPts val="969"/>
              </a:lnSpc>
              <a:spcBef>
                <a:spcPts val="310"/>
              </a:spcBef>
            </a:pPr>
            <a:r>
              <a:rPr sz="950" spc="15" dirty="0">
                <a:solidFill>
                  <a:prstClr val="black"/>
                </a:solidFill>
                <a:latin typeface="Arial"/>
                <a:cs typeface="Arial"/>
              </a:rPr>
              <a:t>Programmer </a:t>
            </a:r>
            <a:r>
              <a:rPr sz="950" spc="10" dirty="0">
                <a:solidFill>
                  <a:prstClr val="black"/>
                </a:solidFill>
                <a:latin typeface="Arial"/>
                <a:cs typeface="Arial"/>
              </a:rPr>
              <a:t>declares the  </a:t>
            </a:r>
            <a:r>
              <a:rPr sz="950" spc="15" dirty="0">
                <a:solidFill>
                  <a:prstClr val="black"/>
                </a:solidFill>
                <a:latin typeface="Arial"/>
                <a:cs typeface="Arial"/>
              </a:rPr>
              <a:t>headers </a:t>
            </a:r>
            <a:r>
              <a:rPr sz="950" spc="10" dirty="0">
                <a:solidFill>
                  <a:prstClr val="black"/>
                </a:solidFill>
                <a:latin typeface="Arial"/>
                <a:cs typeface="Arial"/>
              </a:rPr>
              <a:t>that </a:t>
            </a:r>
            <a:r>
              <a:rPr sz="950" spc="15" dirty="0">
                <a:solidFill>
                  <a:prstClr val="black"/>
                </a:solidFill>
                <a:latin typeface="Arial"/>
                <a:cs typeface="Arial"/>
              </a:rPr>
              <a:t>should be  recognized and </a:t>
            </a:r>
            <a:r>
              <a:rPr sz="950" spc="10" dirty="0">
                <a:solidFill>
                  <a:prstClr val="black"/>
                </a:solidFill>
                <a:latin typeface="Arial"/>
                <a:cs typeface="Arial"/>
              </a:rPr>
              <a:t>their order</a:t>
            </a:r>
            <a:r>
              <a:rPr sz="95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50" spc="10" dirty="0">
                <a:solidFill>
                  <a:prstClr val="black"/>
                </a:solidFill>
                <a:latin typeface="Arial"/>
                <a:cs typeface="Arial"/>
              </a:rPr>
              <a:t>in  the</a:t>
            </a:r>
            <a:r>
              <a:rPr sz="9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50" spc="10" dirty="0">
                <a:solidFill>
                  <a:prstClr val="black"/>
                </a:solidFill>
                <a:latin typeface="Arial"/>
                <a:cs typeface="Arial"/>
              </a:rPr>
              <a:t>packet</a:t>
            </a:r>
            <a:endParaRPr sz="95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01" name="object 201"/>
          <p:cNvGrpSpPr/>
          <p:nvPr/>
        </p:nvGrpSpPr>
        <p:grpSpPr>
          <a:xfrm>
            <a:off x="3127619" y="1949015"/>
            <a:ext cx="1945639" cy="1234440"/>
            <a:chOff x="3127618" y="1091765"/>
            <a:chExt cx="1945639" cy="1234440"/>
          </a:xfrm>
        </p:grpSpPr>
        <p:sp>
          <p:nvSpPr>
            <p:cNvPr id="202" name="object 202"/>
            <p:cNvSpPr/>
            <p:nvPr/>
          </p:nvSpPr>
          <p:spPr>
            <a:xfrm>
              <a:off x="3127618" y="1091765"/>
              <a:ext cx="1945618" cy="1234032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3" name="object 203"/>
            <p:cNvSpPr/>
            <p:nvPr/>
          </p:nvSpPr>
          <p:spPr>
            <a:xfrm>
              <a:off x="3172393" y="1116527"/>
              <a:ext cx="1856096" cy="1144507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4" name="object 204"/>
            <p:cNvSpPr/>
            <p:nvPr/>
          </p:nvSpPr>
          <p:spPr>
            <a:xfrm>
              <a:off x="3172393" y="1116527"/>
              <a:ext cx="1856105" cy="1144905"/>
            </a:xfrm>
            <a:custGeom>
              <a:avLst/>
              <a:gdLst/>
              <a:ahLst/>
              <a:cxnLst/>
              <a:rect l="l" t="t" r="r" b="b"/>
              <a:pathLst>
                <a:path w="1856104" h="1144905">
                  <a:moveTo>
                    <a:pt x="0" y="107249"/>
                  </a:moveTo>
                  <a:lnTo>
                    <a:pt x="8425" y="65503"/>
                  </a:lnTo>
                  <a:lnTo>
                    <a:pt x="31406" y="31412"/>
                  </a:lnTo>
                  <a:lnTo>
                    <a:pt x="65495" y="8428"/>
                  </a:lnTo>
                  <a:lnTo>
                    <a:pt x="107249" y="0"/>
                  </a:lnTo>
                  <a:lnTo>
                    <a:pt x="1078697" y="0"/>
                  </a:lnTo>
                  <a:lnTo>
                    <a:pt x="1540996" y="0"/>
                  </a:lnTo>
                  <a:lnTo>
                    <a:pt x="1741946" y="0"/>
                  </a:lnTo>
                  <a:lnTo>
                    <a:pt x="1762969" y="2079"/>
                  </a:lnTo>
                  <a:lnTo>
                    <a:pt x="1801444" y="18019"/>
                  </a:lnTo>
                  <a:lnTo>
                    <a:pt x="1831171" y="47748"/>
                  </a:lnTo>
                  <a:lnTo>
                    <a:pt x="1847116" y="86229"/>
                  </a:lnTo>
                  <a:lnTo>
                    <a:pt x="1849196" y="107249"/>
                  </a:lnTo>
                  <a:lnTo>
                    <a:pt x="1849196" y="375374"/>
                  </a:lnTo>
                  <a:lnTo>
                    <a:pt x="1849196" y="536248"/>
                  </a:lnTo>
                  <a:lnTo>
                    <a:pt x="1840766" y="577995"/>
                  </a:lnTo>
                  <a:lnTo>
                    <a:pt x="1817780" y="612085"/>
                  </a:lnTo>
                  <a:lnTo>
                    <a:pt x="1783689" y="635070"/>
                  </a:lnTo>
                  <a:lnTo>
                    <a:pt x="1741946" y="643498"/>
                  </a:lnTo>
                  <a:lnTo>
                    <a:pt x="1540996" y="643498"/>
                  </a:lnTo>
                  <a:lnTo>
                    <a:pt x="1856096" y="1144507"/>
                  </a:lnTo>
                  <a:lnTo>
                    <a:pt x="1078697" y="643498"/>
                  </a:lnTo>
                  <a:lnTo>
                    <a:pt x="107249" y="643498"/>
                  </a:lnTo>
                  <a:lnTo>
                    <a:pt x="65495" y="635070"/>
                  </a:lnTo>
                  <a:lnTo>
                    <a:pt x="31406" y="612085"/>
                  </a:lnTo>
                  <a:lnTo>
                    <a:pt x="8425" y="577995"/>
                  </a:lnTo>
                  <a:lnTo>
                    <a:pt x="0" y="536248"/>
                  </a:lnTo>
                  <a:lnTo>
                    <a:pt x="0" y="375374"/>
                  </a:lnTo>
                  <a:lnTo>
                    <a:pt x="0" y="107249"/>
                  </a:lnTo>
                  <a:close/>
                </a:path>
              </a:pathLst>
            </a:custGeom>
            <a:ln w="9524">
              <a:solidFill>
                <a:srgbClr val="44A8C3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5" name="object 205"/>
          <p:cNvSpPr txBox="1"/>
          <p:nvPr/>
        </p:nvSpPr>
        <p:spPr>
          <a:xfrm>
            <a:off x="3317977" y="2077088"/>
            <a:ext cx="1554480" cy="46355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 algn="ctr" defTabSz="914400">
              <a:lnSpc>
                <a:spcPct val="79500"/>
              </a:lnSpc>
              <a:spcBef>
                <a:spcPts val="395"/>
              </a:spcBef>
            </a:pPr>
            <a:r>
              <a:rPr sz="1100" spc="5" dirty="0">
                <a:solidFill>
                  <a:prstClr val="black"/>
                </a:solidFill>
                <a:latin typeface="Arial"/>
                <a:cs typeface="Arial"/>
              </a:rPr>
              <a:t>Programmer defines</a:t>
            </a:r>
            <a:r>
              <a:rPr sz="11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100" spc="5" dirty="0">
                <a:solidFill>
                  <a:prstClr val="black"/>
                </a:solidFill>
                <a:latin typeface="Arial"/>
                <a:cs typeface="Arial"/>
              </a:rPr>
              <a:t>the  tables </a:t>
            </a:r>
            <a:r>
              <a:rPr sz="1100" spc="10" dirty="0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sz="1100" spc="5" dirty="0">
                <a:solidFill>
                  <a:prstClr val="black"/>
                </a:solidFill>
                <a:latin typeface="Arial"/>
                <a:cs typeface="Arial"/>
              </a:rPr>
              <a:t>the exact  processing</a:t>
            </a:r>
            <a:r>
              <a:rPr sz="11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100" spc="5" dirty="0">
                <a:solidFill>
                  <a:prstClr val="black"/>
                </a:solidFill>
                <a:latin typeface="Arial"/>
                <a:cs typeface="Arial"/>
              </a:rPr>
              <a:t>algorithm</a:t>
            </a:r>
            <a:endParaRPr sz="11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06" name="object 206"/>
          <p:cNvGrpSpPr/>
          <p:nvPr/>
        </p:nvGrpSpPr>
        <p:grpSpPr>
          <a:xfrm>
            <a:off x="6015864" y="2057340"/>
            <a:ext cx="1945639" cy="1234440"/>
            <a:chOff x="6015863" y="1200090"/>
            <a:chExt cx="1945639" cy="1234440"/>
          </a:xfrm>
        </p:grpSpPr>
        <p:sp>
          <p:nvSpPr>
            <p:cNvPr id="207" name="object 207"/>
            <p:cNvSpPr/>
            <p:nvPr/>
          </p:nvSpPr>
          <p:spPr>
            <a:xfrm>
              <a:off x="6015863" y="1200090"/>
              <a:ext cx="1945618" cy="1234032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8" name="object 208"/>
            <p:cNvSpPr/>
            <p:nvPr/>
          </p:nvSpPr>
          <p:spPr>
            <a:xfrm>
              <a:off x="6060613" y="1224852"/>
              <a:ext cx="1856096" cy="1144507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9" name="object 209"/>
            <p:cNvSpPr/>
            <p:nvPr/>
          </p:nvSpPr>
          <p:spPr>
            <a:xfrm>
              <a:off x="6060612" y="1224852"/>
              <a:ext cx="1856105" cy="1144905"/>
            </a:xfrm>
            <a:custGeom>
              <a:avLst/>
              <a:gdLst/>
              <a:ahLst/>
              <a:cxnLst/>
              <a:rect l="l" t="t" r="r" b="b"/>
              <a:pathLst>
                <a:path w="1856104" h="1144905">
                  <a:moveTo>
                    <a:pt x="0" y="107249"/>
                  </a:moveTo>
                  <a:lnTo>
                    <a:pt x="8429" y="65503"/>
                  </a:lnTo>
                  <a:lnTo>
                    <a:pt x="31415" y="31412"/>
                  </a:lnTo>
                  <a:lnTo>
                    <a:pt x="65506" y="8428"/>
                  </a:lnTo>
                  <a:lnTo>
                    <a:pt x="107249" y="0"/>
                  </a:lnTo>
                  <a:lnTo>
                    <a:pt x="1078697" y="0"/>
                  </a:lnTo>
                  <a:lnTo>
                    <a:pt x="1540996" y="0"/>
                  </a:lnTo>
                  <a:lnTo>
                    <a:pt x="1741946" y="0"/>
                  </a:lnTo>
                  <a:lnTo>
                    <a:pt x="1762970" y="2079"/>
                  </a:lnTo>
                  <a:lnTo>
                    <a:pt x="1801455" y="18019"/>
                  </a:lnTo>
                  <a:lnTo>
                    <a:pt x="1831182" y="47748"/>
                  </a:lnTo>
                  <a:lnTo>
                    <a:pt x="1847116" y="86229"/>
                  </a:lnTo>
                  <a:lnTo>
                    <a:pt x="1849196" y="107249"/>
                  </a:lnTo>
                  <a:lnTo>
                    <a:pt x="1849196" y="375374"/>
                  </a:lnTo>
                  <a:lnTo>
                    <a:pt x="1849196" y="536248"/>
                  </a:lnTo>
                  <a:lnTo>
                    <a:pt x="1840766" y="577995"/>
                  </a:lnTo>
                  <a:lnTo>
                    <a:pt x="1817780" y="612085"/>
                  </a:lnTo>
                  <a:lnTo>
                    <a:pt x="1783689" y="635070"/>
                  </a:lnTo>
                  <a:lnTo>
                    <a:pt x="1741946" y="643498"/>
                  </a:lnTo>
                  <a:lnTo>
                    <a:pt x="1540996" y="643498"/>
                  </a:lnTo>
                  <a:lnTo>
                    <a:pt x="1856096" y="1144507"/>
                  </a:lnTo>
                  <a:lnTo>
                    <a:pt x="1078697" y="643498"/>
                  </a:lnTo>
                  <a:lnTo>
                    <a:pt x="107249" y="643498"/>
                  </a:lnTo>
                  <a:lnTo>
                    <a:pt x="65506" y="635070"/>
                  </a:lnTo>
                  <a:lnTo>
                    <a:pt x="31415" y="612085"/>
                  </a:lnTo>
                  <a:lnTo>
                    <a:pt x="8429" y="577995"/>
                  </a:lnTo>
                  <a:lnTo>
                    <a:pt x="0" y="536248"/>
                  </a:lnTo>
                  <a:lnTo>
                    <a:pt x="0" y="375374"/>
                  </a:lnTo>
                  <a:lnTo>
                    <a:pt x="0" y="107249"/>
                  </a:lnTo>
                  <a:close/>
                </a:path>
              </a:pathLst>
            </a:custGeom>
            <a:ln w="9524">
              <a:solidFill>
                <a:srgbClr val="44A8C3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10" name="object 210"/>
          <p:cNvSpPr txBox="1"/>
          <p:nvPr/>
        </p:nvSpPr>
        <p:spPr>
          <a:xfrm>
            <a:off x="6273521" y="2185415"/>
            <a:ext cx="1421765" cy="46355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 indent="12065" algn="just" defTabSz="914400">
              <a:lnSpc>
                <a:spcPct val="79500"/>
              </a:lnSpc>
              <a:spcBef>
                <a:spcPts val="395"/>
              </a:spcBef>
            </a:pPr>
            <a:r>
              <a:rPr sz="1100" spc="5" dirty="0">
                <a:solidFill>
                  <a:prstClr val="black"/>
                </a:solidFill>
                <a:latin typeface="Arial"/>
                <a:cs typeface="Arial"/>
              </a:rPr>
              <a:t>Programmer declares  </a:t>
            </a:r>
            <a:r>
              <a:rPr sz="1100" spc="10" dirty="0">
                <a:solidFill>
                  <a:prstClr val="black"/>
                </a:solidFill>
                <a:latin typeface="Arial"/>
                <a:cs typeface="Arial"/>
              </a:rPr>
              <a:t>how </a:t>
            </a:r>
            <a:r>
              <a:rPr sz="1100" spc="5" dirty="0">
                <a:solidFill>
                  <a:prstClr val="black"/>
                </a:solidFill>
                <a:latin typeface="Arial"/>
                <a:cs typeface="Arial"/>
              </a:rPr>
              <a:t>the output packet  </a:t>
            </a:r>
            <a:r>
              <a:rPr sz="1100" dirty="0">
                <a:solidFill>
                  <a:prstClr val="black"/>
                </a:solidFill>
                <a:latin typeface="Arial"/>
                <a:cs typeface="Arial"/>
              </a:rPr>
              <a:t>will </a:t>
            </a:r>
            <a:r>
              <a:rPr sz="1100" spc="5" dirty="0">
                <a:solidFill>
                  <a:prstClr val="black"/>
                </a:solidFill>
                <a:latin typeface="Arial"/>
                <a:cs typeface="Arial"/>
              </a:rPr>
              <a:t>look </a:t>
            </a:r>
            <a:r>
              <a:rPr sz="1100" spc="10" dirty="0">
                <a:solidFill>
                  <a:prstClr val="black"/>
                </a:solidFill>
                <a:latin typeface="Arial"/>
                <a:cs typeface="Arial"/>
              </a:rPr>
              <a:t>on </a:t>
            </a:r>
            <a:r>
              <a:rPr sz="1100" spc="5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100" spc="5" dirty="0">
                <a:solidFill>
                  <a:prstClr val="black"/>
                </a:solidFill>
                <a:latin typeface="Arial"/>
                <a:cs typeface="Arial"/>
              </a:rPr>
              <a:t>wire</a:t>
            </a:r>
            <a:endParaRPr sz="11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1" name="object 2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defTabSz="914400">
              <a:lnSpc>
                <a:spcPts val="1645"/>
              </a:lnSpc>
            </a:pPr>
            <a:r>
              <a:rPr dirty="0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212" name="object 212"/>
          <p:cNvSpPr txBox="1"/>
          <p:nvPr/>
        </p:nvSpPr>
        <p:spPr>
          <a:xfrm>
            <a:off x="3952578" y="5830459"/>
            <a:ext cx="1238250" cy="12311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defTabSz="914400">
              <a:spcBef>
                <a:spcPts val="60"/>
              </a:spcBef>
            </a:pP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Copyright </a:t>
            </a:r>
            <a:r>
              <a:rPr sz="750" i="1" spc="25" dirty="0">
                <a:solidFill>
                  <a:srgbClr val="7E7E7E"/>
                </a:solidFill>
                <a:latin typeface="Arial"/>
                <a:cs typeface="Arial"/>
              </a:rPr>
              <a:t>© </a:t>
            </a:r>
            <a:r>
              <a:rPr sz="750" i="1" spc="15" dirty="0">
                <a:solidFill>
                  <a:srgbClr val="7E7E7E"/>
                </a:solidFill>
                <a:latin typeface="Arial"/>
                <a:cs typeface="Arial"/>
              </a:rPr>
              <a:t>2018 </a:t>
            </a:r>
            <a:r>
              <a:rPr sz="750" i="1" spc="20" dirty="0">
                <a:solidFill>
                  <a:srgbClr val="7E7E7E"/>
                </a:solidFill>
                <a:latin typeface="Arial"/>
                <a:cs typeface="Arial"/>
              </a:rPr>
              <a:t>–</a:t>
            </a:r>
            <a:r>
              <a:rPr sz="75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P4.org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99" y="1464472"/>
            <a:ext cx="8686782" cy="81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424" y="997705"/>
            <a:ext cx="214757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400" spc="10" dirty="0">
                <a:solidFill>
                  <a:srgbClr val="000000"/>
                </a:solidFill>
              </a:rPr>
              <a:t>PISA in</a:t>
            </a:r>
            <a:r>
              <a:rPr sz="2400" spc="-85" dirty="0">
                <a:solidFill>
                  <a:srgbClr val="000000"/>
                </a:solidFill>
              </a:rPr>
              <a:t> </a:t>
            </a:r>
            <a:r>
              <a:rPr sz="2400" spc="10" dirty="0">
                <a:solidFill>
                  <a:srgbClr val="000000"/>
                </a:solidFill>
              </a:rPr>
              <a:t>Action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274291" y="3853431"/>
            <a:ext cx="8464550" cy="1809114"/>
            <a:chOff x="274291" y="2996181"/>
            <a:chExt cx="8464550" cy="1809114"/>
          </a:xfrm>
        </p:grpSpPr>
        <p:sp>
          <p:nvSpPr>
            <p:cNvPr id="5" name="object 5"/>
            <p:cNvSpPr/>
            <p:nvPr/>
          </p:nvSpPr>
          <p:spPr>
            <a:xfrm>
              <a:off x="1741779" y="3090043"/>
              <a:ext cx="1117600" cy="1618615"/>
            </a:xfrm>
            <a:custGeom>
              <a:avLst/>
              <a:gdLst/>
              <a:ahLst/>
              <a:cxnLst/>
              <a:rect l="l" t="t" r="r" b="b"/>
              <a:pathLst>
                <a:path w="1117600" h="1618614">
                  <a:moveTo>
                    <a:pt x="0" y="0"/>
                  </a:moveTo>
                  <a:lnTo>
                    <a:pt x="1117490" y="0"/>
                  </a:lnTo>
                  <a:lnTo>
                    <a:pt x="1117490" y="1618196"/>
                  </a:lnTo>
                  <a:lnTo>
                    <a:pt x="0" y="161819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734799" y="3081418"/>
              <a:ext cx="1124585" cy="1618615"/>
            </a:xfrm>
            <a:custGeom>
              <a:avLst/>
              <a:gdLst/>
              <a:ahLst/>
              <a:cxnLst/>
              <a:rect l="l" t="t" r="r" b="b"/>
              <a:pathLst>
                <a:path w="1124585" h="1618614">
                  <a:moveTo>
                    <a:pt x="1124395" y="1618196"/>
                  </a:moveTo>
                  <a:lnTo>
                    <a:pt x="0" y="1618196"/>
                  </a:lnTo>
                  <a:lnTo>
                    <a:pt x="0" y="0"/>
                  </a:lnTo>
                  <a:lnTo>
                    <a:pt x="1124395" y="0"/>
                  </a:lnTo>
                  <a:lnTo>
                    <a:pt x="1124395" y="1618196"/>
                  </a:lnTo>
                  <a:close/>
                </a:path>
              </a:pathLst>
            </a:custGeom>
            <a:solidFill>
              <a:srgbClr val="FFFFFF">
                <a:alpha val="69018"/>
              </a:srgbClr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734799" y="3081418"/>
              <a:ext cx="1124585" cy="1618615"/>
            </a:xfrm>
            <a:custGeom>
              <a:avLst/>
              <a:gdLst/>
              <a:ahLst/>
              <a:cxnLst/>
              <a:rect l="l" t="t" r="r" b="b"/>
              <a:pathLst>
                <a:path w="1124585" h="1618614">
                  <a:moveTo>
                    <a:pt x="0" y="0"/>
                  </a:moveTo>
                  <a:lnTo>
                    <a:pt x="1124395" y="0"/>
                  </a:lnTo>
                  <a:lnTo>
                    <a:pt x="1124395" y="1618196"/>
                  </a:lnTo>
                  <a:lnTo>
                    <a:pt x="0" y="161819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892751" y="3157943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527098" y="209699"/>
                  </a:moveTo>
                  <a:lnTo>
                    <a:pt x="0" y="209699"/>
                  </a:lnTo>
                  <a:lnTo>
                    <a:pt x="0" y="0"/>
                  </a:lnTo>
                  <a:lnTo>
                    <a:pt x="527098" y="0"/>
                  </a:lnTo>
                  <a:lnTo>
                    <a:pt x="527098" y="2096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892751" y="3157943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0" y="0"/>
                  </a:moveTo>
                  <a:lnTo>
                    <a:pt x="527098" y="0"/>
                  </a:lnTo>
                  <a:lnTo>
                    <a:pt x="527098" y="2096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892751" y="3411018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527098" y="209699"/>
                  </a:moveTo>
                  <a:lnTo>
                    <a:pt x="0" y="209699"/>
                  </a:lnTo>
                  <a:lnTo>
                    <a:pt x="0" y="0"/>
                  </a:lnTo>
                  <a:lnTo>
                    <a:pt x="527098" y="0"/>
                  </a:lnTo>
                  <a:lnTo>
                    <a:pt x="527098" y="2096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892751" y="3411018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0" y="0"/>
                  </a:moveTo>
                  <a:lnTo>
                    <a:pt x="527098" y="0"/>
                  </a:lnTo>
                  <a:lnTo>
                    <a:pt x="527098" y="2096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892751" y="3665817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527098" y="209699"/>
                  </a:moveTo>
                  <a:lnTo>
                    <a:pt x="0" y="209699"/>
                  </a:lnTo>
                  <a:lnTo>
                    <a:pt x="0" y="0"/>
                  </a:lnTo>
                  <a:lnTo>
                    <a:pt x="527098" y="0"/>
                  </a:lnTo>
                  <a:lnTo>
                    <a:pt x="527098" y="2096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892751" y="3665817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0" y="0"/>
                  </a:moveTo>
                  <a:lnTo>
                    <a:pt x="527098" y="0"/>
                  </a:lnTo>
                  <a:lnTo>
                    <a:pt x="527098" y="2096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892751" y="3921892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527098" y="209699"/>
                  </a:moveTo>
                  <a:lnTo>
                    <a:pt x="0" y="209699"/>
                  </a:lnTo>
                  <a:lnTo>
                    <a:pt x="0" y="0"/>
                  </a:lnTo>
                  <a:lnTo>
                    <a:pt x="527098" y="0"/>
                  </a:lnTo>
                  <a:lnTo>
                    <a:pt x="527098" y="2096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892751" y="3921892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0" y="0"/>
                  </a:moveTo>
                  <a:lnTo>
                    <a:pt x="527098" y="0"/>
                  </a:lnTo>
                  <a:lnTo>
                    <a:pt x="527098" y="2096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892751" y="4428016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527098" y="209699"/>
                  </a:moveTo>
                  <a:lnTo>
                    <a:pt x="0" y="209699"/>
                  </a:lnTo>
                  <a:lnTo>
                    <a:pt x="0" y="0"/>
                  </a:lnTo>
                  <a:lnTo>
                    <a:pt x="527098" y="0"/>
                  </a:lnTo>
                  <a:lnTo>
                    <a:pt x="527098" y="2096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892751" y="4428016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0" y="0"/>
                  </a:moveTo>
                  <a:lnTo>
                    <a:pt x="527098" y="0"/>
                  </a:lnTo>
                  <a:lnTo>
                    <a:pt x="527098" y="2096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892751" y="4174966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527098" y="209699"/>
                  </a:moveTo>
                  <a:lnTo>
                    <a:pt x="0" y="209699"/>
                  </a:lnTo>
                  <a:lnTo>
                    <a:pt x="0" y="0"/>
                  </a:lnTo>
                  <a:lnTo>
                    <a:pt x="527098" y="0"/>
                  </a:lnTo>
                  <a:lnTo>
                    <a:pt x="527098" y="2096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892751" y="4174966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0" y="0"/>
                  </a:moveTo>
                  <a:lnTo>
                    <a:pt x="527098" y="0"/>
                  </a:lnTo>
                  <a:lnTo>
                    <a:pt x="527098" y="2096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483887" y="3136193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528644" y="3157943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528644" y="3157943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488549" y="3389243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533319" y="3411018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533319" y="3411018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488549" y="3644042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533319" y="3665817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74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533319" y="3665817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74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483887" y="3906842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528644" y="3928616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528644" y="3928616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483887" y="4153191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2528644" y="4174966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2528644" y="4174966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483887" y="4406266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2528644" y="4428016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2528644" y="4428016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290474" y="3283168"/>
              <a:ext cx="285115" cy="0"/>
            </a:xfrm>
            <a:custGeom>
              <a:avLst/>
              <a:gdLst/>
              <a:ahLst/>
              <a:cxnLst/>
              <a:rect l="l" t="t" r="r" b="b"/>
              <a:pathLst>
                <a:path w="285115">
                  <a:moveTo>
                    <a:pt x="0" y="0"/>
                  </a:moveTo>
                  <a:lnTo>
                    <a:pt x="284909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531808" y="3239593"/>
              <a:ext cx="110229" cy="871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287886" y="3397468"/>
              <a:ext cx="285115" cy="0"/>
            </a:xfrm>
            <a:custGeom>
              <a:avLst/>
              <a:gdLst/>
              <a:ahLst/>
              <a:cxnLst/>
              <a:rect l="l" t="t" r="r" b="b"/>
              <a:pathLst>
                <a:path w="285115">
                  <a:moveTo>
                    <a:pt x="0" y="0"/>
                  </a:moveTo>
                  <a:lnTo>
                    <a:pt x="284909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529221" y="3353893"/>
              <a:ext cx="110229" cy="871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290474" y="3518692"/>
              <a:ext cx="285115" cy="0"/>
            </a:xfrm>
            <a:custGeom>
              <a:avLst/>
              <a:gdLst/>
              <a:ahLst/>
              <a:cxnLst/>
              <a:rect l="l" t="t" r="r" b="b"/>
              <a:pathLst>
                <a:path w="285115">
                  <a:moveTo>
                    <a:pt x="0" y="0"/>
                  </a:moveTo>
                  <a:lnTo>
                    <a:pt x="284909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531808" y="3475117"/>
              <a:ext cx="110229" cy="871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290474" y="3634267"/>
              <a:ext cx="285115" cy="0"/>
            </a:xfrm>
            <a:custGeom>
              <a:avLst/>
              <a:gdLst/>
              <a:ahLst/>
              <a:cxnLst/>
              <a:rect l="l" t="t" r="r" b="b"/>
              <a:pathLst>
                <a:path w="285115">
                  <a:moveTo>
                    <a:pt x="0" y="0"/>
                  </a:moveTo>
                  <a:lnTo>
                    <a:pt x="284909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31808" y="3590692"/>
              <a:ext cx="110229" cy="871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290474" y="3754392"/>
              <a:ext cx="285115" cy="0"/>
            </a:xfrm>
            <a:custGeom>
              <a:avLst/>
              <a:gdLst/>
              <a:ahLst/>
              <a:cxnLst/>
              <a:rect l="l" t="t" r="r" b="b"/>
              <a:pathLst>
                <a:path w="285115">
                  <a:moveTo>
                    <a:pt x="0" y="0"/>
                  </a:moveTo>
                  <a:lnTo>
                    <a:pt x="284909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531808" y="3710817"/>
              <a:ext cx="110229" cy="871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291246" y="3873717"/>
              <a:ext cx="285115" cy="0"/>
            </a:xfrm>
            <a:custGeom>
              <a:avLst/>
              <a:gdLst/>
              <a:ahLst/>
              <a:cxnLst/>
              <a:rect l="l" t="t" r="r" b="b"/>
              <a:pathLst>
                <a:path w="285115">
                  <a:moveTo>
                    <a:pt x="0" y="0"/>
                  </a:moveTo>
                  <a:lnTo>
                    <a:pt x="284909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532581" y="3830142"/>
              <a:ext cx="110229" cy="871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290474" y="3994941"/>
              <a:ext cx="285115" cy="0"/>
            </a:xfrm>
            <a:custGeom>
              <a:avLst/>
              <a:gdLst/>
              <a:ahLst/>
              <a:cxnLst/>
              <a:rect l="l" t="t" r="r" b="b"/>
              <a:pathLst>
                <a:path w="285115">
                  <a:moveTo>
                    <a:pt x="0" y="0"/>
                  </a:moveTo>
                  <a:lnTo>
                    <a:pt x="284909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531808" y="3951366"/>
              <a:ext cx="110229" cy="871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291246" y="4115066"/>
              <a:ext cx="285115" cy="0"/>
            </a:xfrm>
            <a:custGeom>
              <a:avLst/>
              <a:gdLst/>
              <a:ahLst/>
              <a:cxnLst/>
              <a:rect l="l" t="t" r="r" b="b"/>
              <a:pathLst>
                <a:path w="285115">
                  <a:moveTo>
                    <a:pt x="0" y="0"/>
                  </a:moveTo>
                  <a:lnTo>
                    <a:pt x="284909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532581" y="4071491"/>
              <a:ext cx="110229" cy="871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292019" y="4234391"/>
              <a:ext cx="285115" cy="0"/>
            </a:xfrm>
            <a:custGeom>
              <a:avLst/>
              <a:gdLst/>
              <a:ahLst/>
              <a:cxnLst/>
              <a:rect l="l" t="t" r="r" b="b"/>
              <a:pathLst>
                <a:path w="285115">
                  <a:moveTo>
                    <a:pt x="0" y="0"/>
                  </a:moveTo>
                  <a:lnTo>
                    <a:pt x="284909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533353" y="4190816"/>
              <a:ext cx="110229" cy="871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290474" y="4355816"/>
              <a:ext cx="285115" cy="0"/>
            </a:xfrm>
            <a:custGeom>
              <a:avLst/>
              <a:gdLst/>
              <a:ahLst/>
              <a:cxnLst/>
              <a:rect l="l" t="t" r="r" b="b"/>
              <a:pathLst>
                <a:path w="285115">
                  <a:moveTo>
                    <a:pt x="0" y="0"/>
                  </a:moveTo>
                  <a:lnTo>
                    <a:pt x="284909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531808" y="4312241"/>
              <a:ext cx="110229" cy="871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286991" y="4475140"/>
              <a:ext cx="285115" cy="0"/>
            </a:xfrm>
            <a:custGeom>
              <a:avLst/>
              <a:gdLst/>
              <a:ahLst/>
              <a:cxnLst/>
              <a:rect l="l" t="t" r="r" b="b"/>
              <a:pathLst>
                <a:path w="285115">
                  <a:moveTo>
                    <a:pt x="0" y="0"/>
                  </a:moveTo>
                  <a:lnTo>
                    <a:pt x="284909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528326" y="4431566"/>
              <a:ext cx="110229" cy="871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619213" y="3067918"/>
              <a:ext cx="812223" cy="170622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663976" y="3092668"/>
              <a:ext cx="723265" cy="1616710"/>
            </a:xfrm>
            <a:custGeom>
              <a:avLst/>
              <a:gdLst/>
              <a:ahLst/>
              <a:cxnLst/>
              <a:rect l="l" t="t" r="r" b="b"/>
              <a:pathLst>
                <a:path w="723265" h="1616710">
                  <a:moveTo>
                    <a:pt x="722698" y="1616696"/>
                  </a:moveTo>
                  <a:lnTo>
                    <a:pt x="0" y="1616696"/>
                  </a:lnTo>
                  <a:lnTo>
                    <a:pt x="0" y="0"/>
                  </a:lnTo>
                  <a:lnTo>
                    <a:pt x="722698" y="0"/>
                  </a:lnTo>
                  <a:lnTo>
                    <a:pt x="722698" y="1616696"/>
                  </a:lnTo>
                  <a:close/>
                </a:path>
              </a:pathLst>
            </a:custGeom>
            <a:solidFill>
              <a:srgbClr val="FBD4B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663976" y="3092668"/>
              <a:ext cx="723265" cy="1616710"/>
            </a:xfrm>
            <a:custGeom>
              <a:avLst/>
              <a:gdLst/>
              <a:ahLst/>
              <a:cxnLst/>
              <a:rect l="l" t="t" r="r" b="b"/>
              <a:pathLst>
                <a:path w="723265" h="1616710">
                  <a:moveTo>
                    <a:pt x="0" y="0"/>
                  </a:moveTo>
                  <a:lnTo>
                    <a:pt x="722698" y="0"/>
                  </a:lnTo>
                  <a:lnTo>
                    <a:pt x="722698" y="1616696"/>
                  </a:lnTo>
                  <a:lnTo>
                    <a:pt x="0" y="161669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734116" y="3249893"/>
              <a:ext cx="560705" cy="1318260"/>
            </a:xfrm>
            <a:custGeom>
              <a:avLst/>
              <a:gdLst/>
              <a:ahLst/>
              <a:cxnLst/>
              <a:rect l="l" t="t" r="r" b="b"/>
              <a:pathLst>
                <a:path w="560705" h="1318260">
                  <a:moveTo>
                    <a:pt x="0" y="117749"/>
                  </a:moveTo>
                  <a:lnTo>
                    <a:pt x="8982" y="71918"/>
                  </a:lnTo>
                  <a:lnTo>
                    <a:pt x="33477" y="34490"/>
                  </a:lnTo>
                  <a:lnTo>
                    <a:pt x="69808" y="9254"/>
                  </a:lnTo>
                  <a:lnTo>
                    <a:pt x="114299" y="0"/>
                  </a:lnTo>
                  <a:lnTo>
                    <a:pt x="158039" y="8962"/>
                  </a:lnTo>
                  <a:lnTo>
                    <a:pt x="195122" y="34499"/>
                  </a:lnTo>
                  <a:lnTo>
                    <a:pt x="219898" y="72693"/>
                  </a:lnTo>
                  <a:lnTo>
                    <a:pt x="228599" y="117749"/>
                  </a:lnTo>
                  <a:lnTo>
                    <a:pt x="219617" y="163591"/>
                  </a:lnTo>
                  <a:lnTo>
                    <a:pt x="195121" y="201018"/>
                  </a:lnTo>
                  <a:lnTo>
                    <a:pt x="158789" y="226248"/>
                  </a:lnTo>
                  <a:lnTo>
                    <a:pt x="114299" y="235499"/>
                  </a:lnTo>
                  <a:lnTo>
                    <a:pt x="69808" y="226248"/>
                  </a:lnTo>
                  <a:lnTo>
                    <a:pt x="33477" y="201018"/>
                  </a:lnTo>
                  <a:lnTo>
                    <a:pt x="8982" y="163591"/>
                  </a:lnTo>
                  <a:lnTo>
                    <a:pt x="0" y="117749"/>
                  </a:lnTo>
                  <a:close/>
                </a:path>
                <a:path w="560705" h="1318260">
                  <a:moveTo>
                    <a:pt x="20554" y="593548"/>
                  </a:moveTo>
                  <a:lnTo>
                    <a:pt x="29537" y="547718"/>
                  </a:lnTo>
                  <a:lnTo>
                    <a:pt x="54032" y="510289"/>
                  </a:lnTo>
                  <a:lnTo>
                    <a:pt x="90363" y="485053"/>
                  </a:lnTo>
                  <a:lnTo>
                    <a:pt x="134854" y="475799"/>
                  </a:lnTo>
                  <a:lnTo>
                    <a:pt x="178595" y="484761"/>
                  </a:lnTo>
                  <a:lnTo>
                    <a:pt x="215677" y="510298"/>
                  </a:lnTo>
                  <a:lnTo>
                    <a:pt x="240453" y="548492"/>
                  </a:lnTo>
                  <a:lnTo>
                    <a:pt x="249154" y="593548"/>
                  </a:lnTo>
                  <a:lnTo>
                    <a:pt x="240172" y="639379"/>
                  </a:lnTo>
                  <a:lnTo>
                    <a:pt x="215676" y="676808"/>
                  </a:lnTo>
                  <a:lnTo>
                    <a:pt x="179344" y="702044"/>
                  </a:lnTo>
                  <a:lnTo>
                    <a:pt x="134854" y="711298"/>
                  </a:lnTo>
                  <a:lnTo>
                    <a:pt x="90363" y="702044"/>
                  </a:lnTo>
                  <a:lnTo>
                    <a:pt x="54032" y="676808"/>
                  </a:lnTo>
                  <a:lnTo>
                    <a:pt x="29537" y="639379"/>
                  </a:lnTo>
                  <a:lnTo>
                    <a:pt x="20554" y="593548"/>
                  </a:lnTo>
                  <a:close/>
                </a:path>
                <a:path w="560705" h="1318260">
                  <a:moveTo>
                    <a:pt x="305836" y="325424"/>
                  </a:moveTo>
                  <a:lnTo>
                    <a:pt x="314819" y="279583"/>
                  </a:lnTo>
                  <a:lnTo>
                    <a:pt x="339314" y="242155"/>
                  </a:lnTo>
                  <a:lnTo>
                    <a:pt x="375646" y="216925"/>
                  </a:lnTo>
                  <a:lnTo>
                    <a:pt x="420136" y="207674"/>
                  </a:lnTo>
                  <a:lnTo>
                    <a:pt x="463877" y="216633"/>
                  </a:lnTo>
                  <a:lnTo>
                    <a:pt x="500958" y="242149"/>
                  </a:lnTo>
                  <a:lnTo>
                    <a:pt x="525735" y="280365"/>
                  </a:lnTo>
                  <a:lnTo>
                    <a:pt x="534436" y="325424"/>
                  </a:lnTo>
                  <a:lnTo>
                    <a:pt x="525454" y="371255"/>
                  </a:lnTo>
                  <a:lnTo>
                    <a:pt x="500959" y="408683"/>
                  </a:lnTo>
                  <a:lnTo>
                    <a:pt x="464627" y="433919"/>
                  </a:lnTo>
                  <a:lnTo>
                    <a:pt x="420136" y="443174"/>
                  </a:lnTo>
                  <a:lnTo>
                    <a:pt x="375646" y="433919"/>
                  </a:lnTo>
                  <a:lnTo>
                    <a:pt x="339314" y="408683"/>
                  </a:lnTo>
                  <a:lnTo>
                    <a:pt x="314819" y="371255"/>
                  </a:lnTo>
                  <a:lnTo>
                    <a:pt x="305836" y="325424"/>
                  </a:lnTo>
                  <a:close/>
                </a:path>
                <a:path w="560705" h="1318260">
                  <a:moveTo>
                    <a:pt x="3359" y="979373"/>
                  </a:moveTo>
                  <a:lnTo>
                    <a:pt x="12342" y="933542"/>
                  </a:lnTo>
                  <a:lnTo>
                    <a:pt x="36837" y="896113"/>
                  </a:lnTo>
                  <a:lnTo>
                    <a:pt x="73168" y="870877"/>
                  </a:lnTo>
                  <a:lnTo>
                    <a:pt x="117659" y="861623"/>
                  </a:lnTo>
                  <a:lnTo>
                    <a:pt x="161399" y="870582"/>
                  </a:lnTo>
                  <a:lnTo>
                    <a:pt x="198482" y="896098"/>
                  </a:lnTo>
                  <a:lnTo>
                    <a:pt x="223258" y="934313"/>
                  </a:lnTo>
                  <a:lnTo>
                    <a:pt x="231959" y="979373"/>
                  </a:lnTo>
                  <a:lnTo>
                    <a:pt x="222977" y="1025203"/>
                  </a:lnTo>
                  <a:lnTo>
                    <a:pt x="198481" y="1062632"/>
                  </a:lnTo>
                  <a:lnTo>
                    <a:pt x="162149" y="1087868"/>
                  </a:lnTo>
                  <a:lnTo>
                    <a:pt x="117659" y="1097122"/>
                  </a:lnTo>
                  <a:lnTo>
                    <a:pt x="73168" y="1087868"/>
                  </a:lnTo>
                  <a:lnTo>
                    <a:pt x="36837" y="1062632"/>
                  </a:lnTo>
                  <a:lnTo>
                    <a:pt x="12342" y="1025203"/>
                  </a:lnTo>
                  <a:lnTo>
                    <a:pt x="3359" y="979373"/>
                  </a:lnTo>
                  <a:close/>
                </a:path>
                <a:path w="560705" h="1318260">
                  <a:moveTo>
                    <a:pt x="331926" y="1199997"/>
                  </a:moveTo>
                  <a:lnTo>
                    <a:pt x="340908" y="1154156"/>
                  </a:lnTo>
                  <a:lnTo>
                    <a:pt x="365403" y="1116729"/>
                  </a:lnTo>
                  <a:lnTo>
                    <a:pt x="401735" y="1091498"/>
                  </a:lnTo>
                  <a:lnTo>
                    <a:pt x="446226" y="1082247"/>
                  </a:lnTo>
                  <a:lnTo>
                    <a:pt x="489965" y="1091207"/>
                  </a:lnTo>
                  <a:lnTo>
                    <a:pt x="527048" y="1116722"/>
                  </a:lnTo>
                  <a:lnTo>
                    <a:pt x="551825" y="1154919"/>
                  </a:lnTo>
                  <a:lnTo>
                    <a:pt x="560526" y="1199997"/>
                  </a:lnTo>
                  <a:lnTo>
                    <a:pt x="551543" y="1245828"/>
                  </a:lnTo>
                  <a:lnTo>
                    <a:pt x="527048" y="1283256"/>
                  </a:lnTo>
                  <a:lnTo>
                    <a:pt x="490716" y="1308493"/>
                  </a:lnTo>
                  <a:lnTo>
                    <a:pt x="446226" y="1317747"/>
                  </a:lnTo>
                  <a:lnTo>
                    <a:pt x="401735" y="1308493"/>
                  </a:lnTo>
                  <a:lnTo>
                    <a:pt x="365403" y="1283256"/>
                  </a:lnTo>
                  <a:lnTo>
                    <a:pt x="340908" y="1245828"/>
                  </a:lnTo>
                  <a:lnTo>
                    <a:pt x="331926" y="1199997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848415" y="3002531"/>
              <a:ext cx="301625" cy="360045"/>
            </a:xfrm>
            <a:custGeom>
              <a:avLst/>
              <a:gdLst/>
              <a:ahLst/>
              <a:cxnLst/>
              <a:rect l="l" t="t" r="r" b="b"/>
              <a:pathLst>
                <a:path w="301625" h="360045">
                  <a:moveTo>
                    <a:pt x="0" y="247361"/>
                  </a:moveTo>
                  <a:lnTo>
                    <a:pt x="4456" y="193568"/>
                  </a:lnTo>
                  <a:lnTo>
                    <a:pt x="16933" y="140111"/>
                  </a:lnTo>
                  <a:lnTo>
                    <a:pt x="36095" y="90509"/>
                  </a:lnTo>
                  <a:lnTo>
                    <a:pt x="60605" y="48278"/>
                  </a:lnTo>
                  <a:lnTo>
                    <a:pt x="89125" y="16936"/>
                  </a:lnTo>
                  <a:lnTo>
                    <a:pt x="120318" y="0"/>
                  </a:lnTo>
                  <a:lnTo>
                    <a:pt x="152849" y="987"/>
                  </a:lnTo>
                  <a:lnTo>
                    <a:pt x="208974" y="50949"/>
                  </a:lnTo>
                  <a:lnTo>
                    <a:pt x="234797" y="96183"/>
                  </a:lnTo>
                  <a:lnTo>
                    <a:pt x="257934" y="152586"/>
                  </a:lnTo>
                  <a:lnTo>
                    <a:pt x="277487" y="218414"/>
                  </a:lnTo>
                  <a:lnTo>
                    <a:pt x="292564" y="291911"/>
                  </a:lnTo>
                  <a:lnTo>
                    <a:pt x="298141" y="331011"/>
                  </a:lnTo>
                  <a:lnTo>
                    <a:pt x="300391" y="351036"/>
                  </a:lnTo>
                  <a:lnTo>
                    <a:pt x="301246" y="359811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1115432" y="3354693"/>
              <a:ext cx="68459" cy="905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848415" y="3373596"/>
              <a:ext cx="20320" cy="257175"/>
            </a:xfrm>
            <a:custGeom>
              <a:avLst/>
              <a:gdLst/>
              <a:ahLst/>
              <a:cxnLst/>
              <a:rect l="l" t="t" r="r" b="b"/>
              <a:pathLst>
                <a:path w="20319" h="257175">
                  <a:moveTo>
                    <a:pt x="0" y="111796"/>
                  </a:moveTo>
                  <a:lnTo>
                    <a:pt x="889" y="67752"/>
                  </a:lnTo>
                  <a:lnTo>
                    <a:pt x="3234" y="25978"/>
                  </a:lnTo>
                  <a:lnTo>
                    <a:pt x="6549" y="0"/>
                  </a:lnTo>
                  <a:lnTo>
                    <a:pt x="10349" y="3346"/>
                  </a:lnTo>
                  <a:lnTo>
                    <a:pt x="14150" y="45996"/>
                  </a:lnTo>
                  <a:lnTo>
                    <a:pt x="17464" y="123596"/>
                  </a:lnTo>
                  <a:lnTo>
                    <a:pt x="18789" y="173046"/>
                  </a:lnTo>
                  <a:lnTo>
                    <a:pt x="19809" y="228271"/>
                  </a:lnTo>
                  <a:lnTo>
                    <a:pt x="20177" y="256846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834330" y="3623942"/>
              <a:ext cx="68522" cy="8954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1147902" y="3577117"/>
              <a:ext cx="224967" cy="14111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1016575" y="3658567"/>
              <a:ext cx="57150" cy="490220"/>
            </a:xfrm>
            <a:custGeom>
              <a:avLst/>
              <a:gdLst/>
              <a:ahLst/>
              <a:cxnLst/>
              <a:rect l="l" t="t" r="r" b="b"/>
              <a:pathLst>
                <a:path w="57150" h="490220">
                  <a:moveTo>
                    <a:pt x="56854" y="0"/>
                  </a:moveTo>
                  <a:lnTo>
                    <a:pt x="56238" y="53424"/>
                  </a:lnTo>
                  <a:lnTo>
                    <a:pt x="54442" y="106430"/>
                  </a:lnTo>
                  <a:lnTo>
                    <a:pt x="51545" y="158600"/>
                  </a:lnTo>
                  <a:lnTo>
                    <a:pt x="47625" y="209518"/>
                  </a:lnTo>
                  <a:lnTo>
                    <a:pt x="42761" y="258764"/>
                  </a:lnTo>
                  <a:lnTo>
                    <a:pt x="37032" y="305922"/>
                  </a:lnTo>
                  <a:lnTo>
                    <a:pt x="30516" y="350572"/>
                  </a:lnTo>
                  <a:lnTo>
                    <a:pt x="23292" y="392299"/>
                  </a:lnTo>
                  <a:lnTo>
                    <a:pt x="15440" y="430674"/>
                  </a:lnTo>
                  <a:lnTo>
                    <a:pt x="5594" y="470724"/>
                  </a:lnTo>
                  <a:lnTo>
                    <a:pt x="2652" y="481049"/>
                  </a:lnTo>
                  <a:lnTo>
                    <a:pt x="1912" y="483599"/>
                  </a:lnTo>
                  <a:lnTo>
                    <a:pt x="1169" y="486099"/>
                  </a:lnTo>
                  <a:lnTo>
                    <a:pt x="419" y="488524"/>
                  </a:lnTo>
                  <a:lnTo>
                    <a:pt x="0" y="489874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969533" y="4127266"/>
              <a:ext cx="77049" cy="925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983270" y="3843442"/>
              <a:ext cx="192405" cy="393700"/>
            </a:xfrm>
            <a:custGeom>
              <a:avLst/>
              <a:gdLst/>
              <a:ahLst/>
              <a:cxnLst/>
              <a:rect l="l" t="t" r="r" b="b"/>
              <a:pathLst>
                <a:path w="192405" h="393700">
                  <a:moveTo>
                    <a:pt x="0" y="0"/>
                  </a:moveTo>
                  <a:lnTo>
                    <a:pt x="36763" y="10978"/>
                  </a:lnTo>
                  <a:lnTo>
                    <a:pt x="72372" y="42003"/>
                  </a:lnTo>
                  <a:lnTo>
                    <a:pt x="105671" y="90207"/>
                  </a:lnTo>
                  <a:lnTo>
                    <a:pt x="135504" y="152724"/>
                  </a:lnTo>
                  <a:lnTo>
                    <a:pt x="148762" y="188463"/>
                  </a:lnTo>
                  <a:lnTo>
                    <a:pt x="160720" y="226702"/>
                  </a:lnTo>
                  <a:lnTo>
                    <a:pt x="171234" y="267084"/>
                  </a:lnTo>
                  <a:lnTo>
                    <a:pt x="180159" y="309249"/>
                  </a:lnTo>
                  <a:lnTo>
                    <a:pt x="187354" y="352874"/>
                  </a:lnTo>
                  <a:lnTo>
                    <a:pt x="191527" y="386299"/>
                  </a:lnTo>
                  <a:lnTo>
                    <a:pt x="192267" y="393574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1141312" y="4229241"/>
              <a:ext cx="68449" cy="906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917038" y="4416566"/>
              <a:ext cx="263525" cy="151130"/>
            </a:xfrm>
            <a:custGeom>
              <a:avLst/>
              <a:gdLst/>
              <a:ahLst/>
              <a:cxnLst/>
              <a:rect l="l" t="t" r="r" b="b"/>
              <a:pathLst>
                <a:path w="263525" h="151129">
                  <a:moveTo>
                    <a:pt x="263304" y="151074"/>
                  </a:moveTo>
                  <a:lnTo>
                    <a:pt x="229140" y="93989"/>
                  </a:lnTo>
                  <a:lnTo>
                    <a:pt x="192348" y="72319"/>
                  </a:lnTo>
                  <a:lnTo>
                    <a:pt x="147672" y="53598"/>
                  </a:lnTo>
                  <a:lnTo>
                    <a:pt x="99054" y="36599"/>
                  </a:lnTo>
                  <a:lnTo>
                    <a:pt x="83675" y="31445"/>
                  </a:lnTo>
                  <a:lnTo>
                    <a:pt x="68417" y="26299"/>
                  </a:lnTo>
                  <a:lnTo>
                    <a:pt x="31587" y="13183"/>
                  </a:lnTo>
                  <a:lnTo>
                    <a:pt x="4469" y="2074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858200" y="4354316"/>
              <a:ext cx="85534" cy="8769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1327449" y="3851467"/>
              <a:ext cx="466399" cy="1273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1367449" y="3830067"/>
              <a:ext cx="330719" cy="13069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3205468" y="3095318"/>
              <a:ext cx="1117600" cy="1618615"/>
            </a:xfrm>
            <a:custGeom>
              <a:avLst/>
              <a:gdLst/>
              <a:ahLst/>
              <a:cxnLst/>
              <a:rect l="l" t="t" r="r" b="b"/>
              <a:pathLst>
                <a:path w="1117600" h="1618614">
                  <a:moveTo>
                    <a:pt x="0" y="0"/>
                  </a:moveTo>
                  <a:lnTo>
                    <a:pt x="1117497" y="0"/>
                  </a:lnTo>
                  <a:lnTo>
                    <a:pt x="1117497" y="1618196"/>
                  </a:lnTo>
                  <a:lnTo>
                    <a:pt x="0" y="161819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3198493" y="3086718"/>
              <a:ext cx="1124585" cy="1618615"/>
            </a:xfrm>
            <a:custGeom>
              <a:avLst/>
              <a:gdLst/>
              <a:ahLst/>
              <a:cxnLst/>
              <a:rect l="l" t="t" r="r" b="b"/>
              <a:pathLst>
                <a:path w="1124585" h="1618614">
                  <a:moveTo>
                    <a:pt x="1124397" y="1618196"/>
                  </a:moveTo>
                  <a:lnTo>
                    <a:pt x="0" y="1618196"/>
                  </a:lnTo>
                  <a:lnTo>
                    <a:pt x="0" y="0"/>
                  </a:lnTo>
                  <a:lnTo>
                    <a:pt x="1124397" y="0"/>
                  </a:lnTo>
                  <a:lnTo>
                    <a:pt x="1124397" y="1618196"/>
                  </a:lnTo>
                  <a:close/>
                </a:path>
              </a:pathLst>
            </a:custGeom>
            <a:solidFill>
              <a:srgbClr val="FFFFFF">
                <a:alpha val="69018"/>
              </a:srgbClr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3198493" y="3086718"/>
              <a:ext cx="1124585" cy="1618615"/>
            </a:xfrm>
            <a:custGeom>
              <a:avLst/>
              <a:gdLst/>
              <a:ahLst/>
              <a:cxnLst/>
              <a:rect l="l" t="t" r="r" b="b"/>
              <a:pathLst>
                <a:path w="1124585" h="1618614">
                  <a:moveTo>
                    <a:pt x="0" y="0"/>
                  </a:moveTo>
                  <a:lnTo>
                    <a:pt x="1124397" y="0"/>
                  </a:lnTo>
                  <a:lnTo>
                    <a:pt x="1124397" y="1618196"/>
                  </a:lnTo>
                  <a:lnTo>
                    <a:pt x="0" y="161819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3292143" y="3174618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527098" y="209699"/>
                  </a:moveTo>
                  <a:lnTo>
                    <a:pt x="0" y="209699"/>
                  </a:lnTo>
                  <a:lnTo>
                    <a:pt x="0" y="0"/>
                  </a:lnTo>
                  <a:lnTo>
                    <a:pt x="527098" y="0"/>
                  </a:lnTo>
                  <a:lnTo>
                    <a:pt x="527098" y="2096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3292143" y="3174618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0" y="0"/>
                  </a:moveTo>
                  <a:lnTo>
                    <a:pt x="527098" y="0"/>
                  </a:lnTo>
                  <a:lnTo>
                    <a:pt x="527098" y="2096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3292143" y="3427693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527098" y="209699"/>
                  </a:moveTo>
                  <a:lnTo>
                    <a:pt x="0" y="209699"/>
                  </a:lnTo>
                  <a:lnTo>
                    <a:pt x="0" y="0"/>
                  </a:lnTo>
                  <a:lnTo>
                    <a:pt x="527098" y="0"/>
                  </a:lnTo>
                  <a:lnTo>
                    <a:pt x="527098" y="2096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3292143" y="3427693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0" y="0"/>
                  </a:moveTo>
                  <a:lnTo>
                    <a:pt x="527098" y="0"/>
                  </a:lnTo>
                  <a:lnTo>
                    <a:pt x="527098" y="2096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3292143" y="3682467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527098" y="209699"/>
                  </a:moveTo>
                  <a:lnTo>
                    <a:pt x="0" y="209699"/>
                  </a:lnTo>
                  <a:lnTo>
                    <a:pt x="0" y="0"/>
                  </a:lnTo>
                  <a:lnTo>
                    <a:pt x="527098" y="0"/>
                  </a:lnTo>
                  <a:lnTo>
                    <a:pt x="527098" y="2096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3292143" y="3682467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0" y="0"/>
                  </a:moveTo>
                  <a:lnTo>
                    <a:pt x="527098" y="0"/>
                  </a:lnTo>
                  <a:lnTo>
                    <a:pt x="527098" y="2096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3292143" y="3938567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527098" y="209699"/>
                  </a:moveTo>
                  <a:lnTo>
                    <a:pt x="0" y="209699"/>
                  </a:lnTo>
                  <a:lnTo>
                    <a:pt x="0" y="0"/>
                  </a:lnTo>
                  <a:lnTo>
                    <a:pt x="527098" y="0"/>
                  </a:lnTo>
                  <a:lnTo>
                    <a:pt x="527098" y="2096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3292143" y="3938567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0" y="0"/>
                  </a:moveTo>
                  <a:lnTo>
                    <a:pt x="527098" y="0"/>
                  </a:lnTo>
                  <a:lnTo>
                    <a:pt x="527098" y="2096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3292143" y="4444691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527098" y="209699"/>
                  </a:moveTo>
                  <a:lnTo>
                    <a:pt x="0" y="209699"/>
                  </a:lnTo>
                  <a:lnTo>
                    <a:pt x="0" y="0"/>
                  </a:lnTo>
                  <a:lnTo>
                    <a:pt x="527098" y="0"/>
                  </a:lnTo>
                  <a:lnTo>
                    <a:pt x="527098" y="2096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3292143" y="4444691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0" y="0"/>
                  </a:moveTo>
                  <a:lnTo>
                    <a:pt x="527098" y="0"/>
                  </a:lnTo>
                  <a:lnTo>
                    <a:pt x="527098" y="2096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3292143" y="4191616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527098" y="209699"/>
                  </a:moveTo>
                  <a:lnTo>
                    <a:pt x="0" y="209699"/>
                  </a:lnTo>
                  <a:lnTo>
                    <a:pt x="0" y="0"/>
                  </a:lnTo>
                  <a:lnTo>
                    <a:pt x="527098" y="0"/>
                  </a:lnTo>
                  <a:lnTo>
                    <a:pt x="527098" y="2096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3292143" y="4191616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0" y="0"/>
                  </a:moveTo>
                  <a:lnTo>
                    <a:pt x="527098" y="0"/>
                  </a:lnTo>
                  <a:lnTo>
                    <a:pt x="527098" y="2096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3883292" y="3152868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3928042" y="3174618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3928042" y="3174618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3887942" y="3405918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3932717" y="3427693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74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3932717" y="3427693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74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3887942" y="3660717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object 99"/>
            <p:cNvSpPr/>
            <p:nvPr/>
          </p:nvSpPr>
          <p:spPr>
            <a:xfrm>
              <a:off x="3932717" y="3682467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32717" y="3682467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object 101"/>
            <p:cNvSpPr/>
            <p:nvPr/>
          </p:nvSpPr>
          <p:spPr>
            <a:xfrm>
              <a:off x="3883292" y="3923517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object 102"/>
            <p:cNvSpPr/>
            <p:nvPr/>
          </p:nvSpPr>
          <p:spPr>
            <a:xfrm>
              <a:off x="3928042" y="3945292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object 103"/>
            <p:cNvSpPr/>
            <p:nvPr/>
          </p:nvSpPr>
          <p:spPr>
            <a:xfrm>
              <a:off x="3928042" y="3945292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object 104"/>
            <p:cNvSpPr/>
            <p:nvPr/>
          </p:nvSpPr>
          <p:spPr>
            <a:xfrm>
              <a:off x="3883292" y="4169866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object 105"/>
            <p:cNvSpPr/>
            <p:nvPr/>
          </p:nvSpPr>
          <p:spPr>
            <a:xfrm>
              <a:off x="3928042" y="4191616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624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object 106"/>
            <p:cNvSpPr/>
            <p:nvPr/>
          </p:nvSpPr>
          <p:spPr>
            <a:xfrm>
              <a:off x="3928042" y="4191616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624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3292" y="4422916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object 108"/>
            <p:cNvSpPr/>
            <p:nvPr/>
          </p:nvSpPr>
          <p:spPr>
            <a:xfrm>
              <a:off x="3928042" y="4444691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object 109"/>
            <p:cNvSpPr/>
            <p:nvPr/>
          </p:nvSpPr>
          <p:spPr>
            <a:xfrm>
              <a:off x="3928042" y="4444691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0" name="object 110"/>
            <p:cNvSpPr/>
            <p:nvPr/>
          </p:nvSpPr>
          <p:spPr>
            <a:xfrm>
              <a:off x="4656040" y="3101518"/>
              <a:ext cx="1117600" cy="1618615"/>
            </a:xfrm>
            <a:custGeom>
              <a:avLst/>
              <a:gdLst/>
              <a:ahLst/>
              <a:cxnLst/>
              <a:rect l="l" t="t" r="r" b="b"/>
              <a:pathLst>
                <a:path w="1117600" h="1618614">
                  <a:moveTo>
                    <a:pt x="0" y="0"/>
                  </a:moveTo>
                  <a:lnTo>
                    <a:pt x="1117497" y="0"/>
                  </a:lnTo>
                  <a:lnTo>
                    <a:pt x="1117497" y="1618196"/>
                  </a:lnTo>
                  <a:lnTo>
                    <a:pt x="0" y="161819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1" name="object 111"/>
            <p:cNvSpPr/>
            <p:nvPr/>
          </p:nvSpPr>
          <p:spPr>
            <a:xfrm>
              <a:off x="4649040" y="3092918"/>
              <a:ext cx="1124585" cy="1618615"/>
            </a:xfrm>
            <a:custGeom>
              <a:avLst/>
              <a:gdLst/>
              <a:ahLst/>
              <a:cxnLst/>
              <a:rect l="l" t="t" r="r" b="b"/>
              <a:pathLst>
                <a:path w="1124585" h="1618614">
                  <a:moveTo>
                    <a:pt x="1124397" y="1618196"/>
                  </a:moveTo>
                  <a:lnTo>
                    <a:pt x="0" y="1618196"/>
                  </a:lnTo>
                  <a:lnTo>
                    <a:pt x="0" y="0"/>
                  </a:lnTo>
                  <a:lnTo>
                    <a:pt x="1124397" y="0"/>
                  </a:lnTo>
                  <a:lnTo>
                    <a:pt x="1124397" y="1618196"/>
                  </a:lnTo>
                  <a:close/>
                </a:path>
              </a:pathLst>
            </a:custGeom>
            <a:solidFill>
              <a:srgbClr val="FFFFFF">
                <a:alpha val="69018"/>
              </a:srgbClr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object 112"/>
            <p:cNvSpPr/>
            <p:nvPr/>
          </p:nvSpPr>
          <p:spPr>
            <a:xfrm>
              <a:off x="4649040" y="3092918"/>
              <a:ext cx="1124585" cy="1618615"/>
            </a:xfrm>
            <a:custGeom>
              <a:avLst/>
              <a:gdLst/>
              <a:ahLst/>
              <a:cxnLst/>
              <a:rect l="l" t="t" r="r" b="b"/>
              <a:pathLst>
                <a:path w="1124585" h="1618614">
                  <a:moveTo>
                    <a:pt x="0" y="0"/>
                  </a:moveTo>
                  <a:lnTo>
                    <a:pt x="1124397" y="0"/>
                  </a:lnTo>
                  <a:lnTo>
                    <a:pt x="1124397" y="1618196"/>
                  </a:lnTo>
                  <a:lnTo>
                    <a:pt x="0" y="161819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3" name="object 113"/>
            <p:cNvSpPr/>
            <p:nvPr/>
          </p:nvSpPr>
          <p:spPr>
            <a:xfrm>
              <a:off x="4757315" y="3176868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527098" y="209699"/>
                  </a:moveTo>
                  <a:lnTo>
                    <a:pt x="0" y="209699"/>
                  </a:lnTo>
                  <a:lnTo>
                    <a:pt x="0" y="0"/>
                  </a:lnTo>
                  <a:lnTo>
                    <a:pt x="527098" y="0"/>
                  </a:lnTo>
                  <a:lnTo>
                    <a:pt x="527098" y="2096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4" name="object 114"/>
            <p:cNvSpPr/>
            <p:nvPr/>
          </p:nvSpPr>
          <p:spPr>
            <a:xfrm>
              <a:off x="4757315" y="3176868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0" y="0"/>
                  </a:moveTo>
                  <a:lnTo>
                    <a:pt x="527098" y="0"/>
                  </a:lnTo>
                  <a:lnTo>
                    <a:pt x="527098" y="2096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5" name="object 115"/>
            <p:cNvSpPr/>
            <p:nvPr/>
          </p:nvSpPr>
          <p:spPr>
            <a:xfrm>
              <a:off x="4757315" y="3429943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527098" y="209699"/>
                  </a:moveTo>
                  <a:lnTo>
                    <a:pt x="0" y="209699"/>
                  </a:lnTo>
                  <a:lnTo>
                    <a:pt x="0" y="0"/>
                  </a:lnTo>
                  <a:lnTo>
                    <a:pt x="527098" y="0"/>
                  </a:lnTo>
                  <a:lnTo>
                    <a:pt x="527098" y="2096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6" name="object 116"/>
            <p:cNvSpPr/>
            <p:nvPr/>
          </p:nvSpPr>
          <p:spPr>
            <a:xfrm>
              <a:off x="4757315" y="3429943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0" y="0"/>
                  </a:moveTo>
                  <a:lnTo>
                    <a:pt x="527098" y="0"/>
                  </a:lnTo>
                  <a:lnTo>
                    <a:pt x="527098" y="2096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7" name="object 117"/>
            <p:cNvSpPr/>
            <p:nvPr/>
          </p:nvSpPr>
          <p:spPr>
            <a:xfrm>
              <a:off x="4757315" y="3684742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527098" y="209699"/>
                  </a:moveTo>
                  <a:lnTo>
                    <a:pt x="0" y="209699"/>
                  </a:lnTo>
                  <a:lnTo>
                    <a:pt x="0" y="0"/>
                  </a:lnTo>
                  <a:lnTo>
                    <a:pt x="527098" y="0"/>
                  </a:lnTo>
                  <a:lnTo>
                    <a:pt x="527098" y="2096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8" name="object 118"/>
            <p:cNvSpPr/>
            <p:nvPr/>
          </p:nvSpPr>
          <p:spPr>
            <a:xfrm>
              <a:off x="4757315" y="3684742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0" y="0"/>
                  </a:moveTo>
                  <a:lnTo>
                    <a:pt x="527098" y="0"/>
                  </a:lnTo>
                  <a:lnTo>
                    <a:pt x="527098" y="2096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9" name="object 119"/>
            <p:cNvSpPr/>
            <p:nvPr/>
          </p:nvSpPr>
          <p:spPr>
            <a:xfrm>
              <a:off x="4757315" y="3940817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527098" y="209699"/>
                  </a:moveTo>
                  <a:lnTo>
                    <a:pt x="0" y="209699"/>
                  </a:lnTo>
                  <a:lnTo>
                    <a:pt x="0" y="0"/>
                  </a:lnTo>
                  <a:lnTo>
                    <a:pt x="527098" y="0"/>
                  </a:lnTo>
                  <a:lnTo>
                    <a:pt x="527098" y="2096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0" name="object 120"/>
            <p:cNvSpPr/>
            <p:nvPr/>
          </p:nvSpPr>
          <p:spPr>
            <a:xfrm>
              <a:off x="4757315" y="3940817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0" y="0"/>
                  </a:moveTo>
                  <a:lnTo>
                    <a:pt x="527098" y="0"/>
                  </a:lnTo>
                  <a:lnTo>
                    <a:pt x="527098" y="2096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1" name="object 121"/>
            <p:cNvSpPr/>
            <p:nvPr/>
          </p:nvSpPr>
          <p:spPr>
            <a:xfrm>
              <a:off x="4757315" y="4446940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527098" y="209699"/>
                  </a:moveTo>
                  <a:lnTo>
                    <a:pt x="0" y="209699"/>
                  </a:lnTo>
                  <a:lnTo>
                    <a:pt x="0" y="0"/>
                  </a:lnTo>
                  <a:lnTo>
                    <a:pt x="527098" y="0"/>
                  </a:lnTo>
                  <a:lnTo>
                    <a:pt x="527098" y="2096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2" name="object 122"/>
            <p:cNvSpPr/>
            <p:nvPr/>
          </p:nvSpPr>
          <p:spPr>
            <a:xfrm>
              <a:off x="4757315" y="4446940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0" y="0"/>
                  </a:moveTo>
                  <a:lnTo>
                    <a:pt x="527098" y="0"/>
                  </a:lnTo>
                  <a:lnTo>
                    <a:pt x="527098" y="2096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3" name="object 123"/>
            <p:cNvSpPr/>
            <p:nvPr/>
          </p:nvSpPr>
          <p:spPr>
            <a:xfrm>
              <a:off x="4757315" y="4193891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527098" y="209699"/>
                  </a:moveTo>
                  <a:lnTo>
                    <a:pt x="0" y="209699"/>
                  </a:lnTo>
                  <a:lnTo>
                    <a:pt x="0" y="0"/>
                  </a:lnTo>
                  <a:lnTo>
                    <a:pt x="527098" y="0"/>
                  </a:lnTo>
                  <a:lnTo>
                    <a:pt x="527098" y="2096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4" name="object 124"/>
            <p:cNvSpPr/>
            <p:nvPr/>
          </p:nvSpPr>
          <p:spPr>
            <a:xfrm>
              <a:off x="4757315" y="4193891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5" h="210185">
                  <a:moveTo>
                    <a:pt x="0" y="0"/>
                  </a:moveTo>
                  <a:lnTo>
                    <a:pt x="527098" y="0"/>
                  </a:lnTo>
                  <a:lnTo>
                    <a:pt x="527098" y="2096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5" name="object 125"/>
            <p:cNvSpPr/>
            <p:nvPr/>
          </p:nvSpPr>
          <p:spPr>
            <a:xfrm>
              <a:off x="5348439" y="3155118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6" name="object 126"/>
            <p:cNvSpPr/>
            <p:nvPr/>
          </p:nvSpPr>
          <p:spPr>
            <a:xfrm>
              <a:off x="5393213" y="3176868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624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7" name="object 127"/>
            <p:cNvSpPr/>
            <p:nvPr/>
          </p:nvSpPr>
          <p:spPr>
            <a:xfrm>
              <a:off x="5393213" y="3176868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624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8" name="object 128"/>
            <p:cNvSpPr/>
            <p:nvPr/>
          </p:nvSpPr>
          <p:spPr>
            <a:xfrm>
              <a:off x="5353114" y="3408168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9" name="object 129"/>
            <p:cNvSpPr/>
            <p:nvPr/>
          </p:nvSpPr>
          <p:spPr>
            <a:xfrm>
              <a:off x="5397864" y="3429943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0" name="object 130"/>
            <p:cNvSpPr/>
            <p:nvPr/>
          </p:nvSpPr>
          <p:spPr>
            <a:xfrm>
              <a:off x="5397864" y="3429943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1" name="object 131"/>
            <p:cNvSpPr/>
            <p:nvPr/>
          </p:nvSpPr>
          <p:spPr>
            <a:xfrm>
              <a:off x="5353114" y="3662967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2" name="object 132"/>
            <p:cNvSpPr/>
            <p:nvPr/>
          </p:nvSpPr>
          <p:spPr>
            <a:xfrm>
              <a:off x="5397864" y="3684742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3" name="object 133"/>
            <p:cNvSpPr/>
            <p:nvPr/>
          </p:nvSpPr>
          <p:spPr>
            <a:xfrm>
              <a:off x="5397864" y="3684742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4" name="object 134"/>
            <p:cNvSpPr/>
            <p:nvPr/>
          </p:nvSpPr>
          <p:spPr>
            <a:xfrm>
              <a:off x="5348439" y="3925792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5" name="object 135"/>
            <p:cNvSpPr/>
            <p:nvPr/>
          </p:nvSpPr>
          <p:spPr>
            <a:xfrm>
              <a:off x="5393213" y="3947541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6" name="object 136"/>
            <p:cNvSpPr/>
            <p:nvPr/>
          </p:nvSpPr>
          <p:spPr>
            <a:xfrm>
              <a:off x="5393213" y="3947541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7" name="object 137"/>
            <p:cNvSpPr/>
            <p:nvPr/>
          </p:nvSpPr>
          <p:spPr>
            <a:xfrm>
              <a:off x="5348439" y="4172116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8" name="object 138"/>
            <p:cNvSpPr/>
            <p:nvPr/>
          </p:nvSpPr>
          <p:spPr>
            <a:xfrm>
              <a:off x="5393213" y="4193891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9" name="object 139"/>
            <p:cNvSpPr/>
            <p:nvPr/>
          </p:nvSpPr>
          <p:spPr>
            <a:xfrm>
              <a:off x="5393213" y="4193891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0" name="object 140"/>
            <p:cNvSpPr/>
            <p:nvPr/>
          </p:nvSpPr>
          <p:spPr>
            <a:xfrm>
              <a:off x="5348439" y="4425191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1" name="object 141"/>
            <p:cNvSpPr/>
            <p:nvPr/>
          </p:nvSpPr>
          <p:spPr>
            <a:xfrm>
              <a:off x="5393213" y="4446940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2" name="object 142"/>
            <p:cNvSpPr/>
            <p:nvPr/>
          </p:nvSpPr>
          <p:spPr>
            <a:xfrm>
              <a:off x="5393213" y="4446940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3" name="object 143"/>
            <p:cNvSpPr/>
            <p:nvPr/>
          </p:nvSpPr>
          <p:spPr>
            <a:xfrm>
              <a:off x="4263841" y="3856767"/>
              <a:ext cx="444199" cy="12439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4" name="object 144"/>
            <p:cNvSpPr/>
            <p:nvPr/>
          </p:nvSpPr>
          <p:spPr>
            <a:xfrm>
              <a:off x="4303841" y="3833217"/>
              <a:ext cx="308524" cy="13069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5" name="object 145"/>
            <p:cNvSpPr/>
            <p:nvPr/>
          </p:nvSpPr>
          <p:spPr>
            <a:xfrm>
              <a:off x="6085162" y="3110493"/>
              <a:ext cx="1117600" cy="1618615"/>
            </a:xfrm>
            <a:custGeom>
              <a:avLst/>
              <a:gdLst/>
              <a:ahLst/>
              <a:cxnLst/>
              <a:rect l="l" t="t" r="r" b="b"/>
              <a:pathLst>
                <a:path w="1117600" h="1618614">
                  <a:moveTo>
                    <a:pt x="0" y="0"/>
                  </a:moveTo>
                  <a:lnTo>
                    <a:pt x="1117497" y="0"/>
                  </a:lnTo>
                  <a:lnTo>
                    <a:pt x="1117497" y="1618196"/>
                  </a:lnTo>
                  <a:lnTo>
                    <a:pt x="0" y="161819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6" name="object 146"/>
            <p:cNvSpPr/>
            <p:nvPr/>
          </p:nvSpPr>
          <p:spPr>
            <a:xfrm>
              <a:off x="6078187" y="3101868"/>
              <a:ext cx="1124585" cy="1618615"/>
            </a:xfrm>
            <a:custGeom>
              <a:avLst/>
              <a:gdLst/>
              <a:ahLst/>
              <a:cxnLst/>
              <a:rect l="l" t="t" r="r" b="b"/>
              <a:pathLst>
                <a:path w="1124584" h="1618614">
                  <a:moveTo>
                    <a:pt x="1124397" y="1618196"/>
                  </a:moveTo>
                  <a:lnTo>
                    <a:pt x="0" y="1618196"/>
                  </a:lnTo>
                  <a:lnTo>
                    <a:pt x="0" y="0"/>
                  </a:lnTo>
                  <a:lnTo>
                    <a:pt x="1124397" y="0"/>
                  </a:lnTo>
                  <a:lnTo>
                    <a:pt x="1124397" y="1618196"/>
                  </a:lnTo>
                  <a:close/>
                </a:path>
              </a:pathLst>
            </a:custGeom>
            <a:solidFill>
              <a:srgbClr val="FFFFFF">
                <a:alpha val="69018"/>
              </a:srgbClr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7" name="object 147"/>
            <p:cNvSpPr/>
            <p:nvPr/>
          </p:nvSpPr>
          <p:spPr>
            <a:xfrm>
              <a:off x="6078187" y="3101868"/>
              <a:ext cx="1124585" cy="1618615"/>
            </a:xfrm>
            <a:custGeom>
              <a:avLst/>
              <a:gdLst/>
              <a:ahLst/>
              <a:cxnLst/>
              <a:rect l="l" t="t" r="r" b="b"/>
              <a:pathLst>
                <a:path w="1124584" h="1618614">
                  <a:moveTo>
                    <a:pt x="0" y="0"/>
                  </a:moveTo>
                  <a:lnTo>
                    <a:pt x="1124397" y="0"/>
                  </a:lnTo>
                  <a:lnTo>
                    <a:pt x="1124397" y="1618196"/>
                  </a:lnTo>
                  <a:lnTo>
                    <a:pt x="0" y="161819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8" name="object 148"/>
            <p:cNvSpPr/>
            <p:nvPr/>
          </p:nvSpPr>
          <p:spPr>
            <a:xfrm>
              <a:off x="6188412" y="3198143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4" h="210185">
                  <a:moveTo>
                    <a:pt x="527098" y="209699"/>
                  </a:moveTo>
                  <a:lnTo>
                    <a:pt x="0" y="209699"/>
                  </a:lnTo>
                  <a:lnTo>
                    <a:pt x="0" y="0"/>
                  </a:lnTo>
                  <a:lnTo>
                    <a:pt x="527098" y="0"/>
                  </a:lnTo>
                  <a:lnTo>
                    <a:pt x="527098" y="2096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9" name="object 149"/>
            <p:cNvSpPr/>
            <p:nvPr/>
          </p:nvSpPr>
          <p:spPr>
            <a:xfrm>
              <a:off x="6188412" y="3198143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4" h="210185">
                  <a:moveTo>
                    <a:pt x="0" y="0"/>
                  </a:moveTo>
                  <a:lnTo>
                    <a:pt x="527098" y="0"/>
                  </a:lnTo>
                  <a:lnTo>
                    <a:pt x="527098" y="2096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0" name="object 150"/>
            <p:cNvSpPr/>
            <p:nvPr/>
          </p:nvSpPr>
          <p:spPr>
            <a:xfrm>
              <a:off x="6188412" y="3451192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4" h="210185">
                  <a:moveTo>
                    <a:pt x="527098" y="209699"/>
                  </a:moveTo>
                  <a:lnTo>
                    <a:pt x="0" y="209699"/>
                  </a:lnTo>
                  <a:lnTo>
                    <a:pt x="0" y="0"/>
                  </a:lnTo>
                  <a:lnTo>
                    <a:pt x="527098" y="0"/>
                  </a:lnTo>
                  <a:lnTo>
                    <a:pt x="527098" y="2096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1" name="object 151"/>
            <p:cNvSpPr/>
            <p:nvPr/>
          </p:nvSpPr>
          <p:spPr>
            <a:xfrm>
              <a:off x="6188412" y="3451192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4" h="210185">
                  <a:moveTo>
                    <a:pt x="0" y="0"/>
                  </a:moveTo>
                  <a:lnTo>
                    <a:pt x="527098" y="0"/>
                  </a:lnTo>
                  <a:lnTo>
                    <a:pt x="527098" y="2096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2" name="object 152"/>
            <p:cNvSpPr/>
            <p:nvPr/>
          </p:nvSpPr>
          <p:spPr>
            <a:xfrm>
              <a:off x="6188412" y="3705992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4" h="210185">
                  <a:moveTo>
                    <a:pt x="527098" y="209699"/>
                  </a:moveTo>
                  <a:lnTo>
                    <a:pt x="0" y="209699"/>
                  </a:lnTo>
                  <a:lnTo>
                    <a:pt x="0" y="0"/>
                  </a:lnTo>
                  <a:lnTo>
                    <a:pt x="527098" y="0"/>
                  </a:lnTo>
                  <a:lnTo>
                    <a:pt x="527098" y="2096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3" name="object 153"/>
            <p:cNvSpPr/>
            <p:nvPr/>
          </p:nvSpPr>
          <p:spPr>
            <a:xfrm>
              <a:off x="6188412" y="3705992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4" h="210185">
                  <a:moveTo>
                    <a:pt x="0" y="0"/>
                  </a:moveTo>
                  <a:lnTo>
                    <a:pt x="527098" y="0"/>
                  </a:lnTo>
                  <a:lnTo>
                    <a:pt x="527098" y="2096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4" name="object 154"/>
            <p:cNvSpPr/>
            <p:nvPr/>
          </p:nvSpPr>
          <p:spPr>
            <a:xfrm>
              <a:off x="6188412" y="3962091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4" h="210185">
                  <a:moveTo>
                    <a:pt x="527098" y="209699"/>
                  </a:moveTo>
                  <a:lnTo>
                    <a:pt x="0" y="209699"/>
                  </a:lnTo>
                  <a:lnTo>
                    <a:pt x="0" y="0"/>
                  </a:lnTo>
                  <a:lnTo>
                    <a:pt x="527098" y="0"/>
                  </a:lnTo>
                  <a:lnTo>
                    <a:pt x="527098" y="2096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5" name="object 155"/>
            <p:cNvSpPr/>
            <p:nvPr/>
          </p:nvSpPr>
          <p:spPr>
            <a:xfrm>
              <a:off x="6188412" y="3962091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4" h="210185">
                  <a:moveTo>
                    <a:pt x="0" y="0"/>
                  </a:moveTo>
                  <a:lnTo>
                    <a:pt x="527098" y="0"/>
                  </a:lnTo>
                  <a:lnTo>
                    <a:pt x="527098" y="2096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6" name="object 156"/>
            <p:cNvSpPr/>
            <p:nvPr/>
          </p:nvSpPr>
          <p:spPr>
            <a:xfrm>
              <a:off x="6188412" y="4468215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4" h="210185">
                  <a:moveTo>
                    <a:pt x="527098" y="209699"/>
                  </a:moveTo>
                  <a:lnTo>
                    <a:pt x="0" y="209699"/>
                  </a:lnTo>
                  <a:lnTo>
                    <a:pt x="0" y="0"/>
                  </a:lnTo>
                  <a:lnTo>
                    <a:pt x="527098" y="0"/>
                  </a:lnTo>
                  <a:lnTo>
                    <a:pt x="527098" y="2096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7" name="object 157"/>
            <p:cNvSpPr/>
            <p:nvPr/>
          </p:nvSpPr>
          <p:spPr>
            <a:xfrm>
              <a:off x="6188412" y="4468215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4" h="210185">
                  <a:moveTo>
                    <a:pt x="0" y="0"/>
                  </a:moveTo>
                  <a:lnTo>
                    <a:pt x="527098" y="0"/>
                  </a:lnTo>
                  <a:lnTo>
                    <a:pt x="527098" y="2096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8" name="object 158"/>
            <p:cNvSpPr/>
            <p:nvPr/>
          </p:nvSpPr>
          <p:spPr>
            <a:xfrm>
              <a:off x="6188412" y="4215141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4" h="210185">
                  <a:moveTo>
                    <a:pt x="527098" y="209699"/>
                  </a:moveTo>
                  <a:lnTo>
                    <a:pt x="0" y="209699"/>
                  </a:lnTo>
                  <a:lnTo>
                    <a:pt x="0" y="0"/>
                  </a:lnTo>
                  <a:lnTo>
                    <a:pt x="527098" y="0"/>
                  </a:lnTo>
                  <a:lnTo>
                    <a:pt x="527098" y="2096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9" name="object 159"/>
            <p:cNvSpPr/>
            <p:nvPr/>
          </p:nvSpPr>
          <p:spPr>
            <a:xfrm>
              <a:off x="6188412" y="4215141"/>
              <a:ext cx="527685" cy="210185"/>
            </a:xfrm>
            <a:custGeom>
              <a:avLst/>
              <a:gdLst/>
              <a:ahLst/>
              <a:cxnLst/>
              <a:rect l="l" t="t" r="r" b="b"/>
              <a:pathLst>
                <a:path w="527684" h="210185">
                  <a:moveTo>
                    <a:pt x="0" y="0"/>
                  </a:moveTo>
                  <a:lnTo>
                    <a:pt x="527098" y="0"/>
                  </a:lnTo>
                  <a:lnTo>
                    <a:pt x="527098" y="2096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0" name="object 160"/>
            <p:cNvSpPr/>
            <p:nvPr/>
          </p:nvSpPr>
          <p:spPr>
            <a:xfrm>
              <a:off x="6779561" y="3176393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1" name="object 161"/>
            <p:cNvSpPr/>
            <p:nvPr/>
          </p:nvSpPr>
          <p:spPr>
            <a:xfrm>
              <a:off x="6824311" y="3198143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40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2" name="object 162"/>
            <p:cNvSpPr/>
            <p:nvPr/>
          </p:nvSpPr>
          <p:spPr>
            <a:xfrm>
              <a:off x="6824311" y="3198143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40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3" name="object 163"/>
            <p:cNvSpPr/>
            <p:nvPr/>
          </p:nvSpPr>
          <p:spPr>
            <a:xfrm>
              <a:off x="6784211" y="3429443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4" name="object 164"/>
            <p:cNvSpPr/>
            <p:nvPr/>
          </p:nvSpPr>
          <p:spPr>
            <a:xfrm>
              <a:off x="6828986" y="3451192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40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624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5" name="object 165"/>
            <p:cNvSpPr/>
            <p:nvPr/>
          </p:nvSpPr>
          <p:spPr>
            <a:xfrm>
              <a:off x="6828986" y="3451192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40" h="210185">
                  <a:moveTo>
                    <a:pt x="0" y="0"/>
                  </a:moveTo>
                  <a:lnTo>
                    <a:pt x="268799" y="64624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6" name="object 166"/>
            <p:cNvSpPr/>
            <p:nvPr/>
          </p:nvSpPr>
          <p:spPr>
            <a:xfrm>
              <a:off x="6784211" y="3684242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7" name="object 167"/>
            <p:cNvSpPr/>
            <p:nvPr/>
          </p:nvSpPr>
          <p:spPr>
            <a:xfrm>
              <a:off x="6828986" y="3705992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40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8" name="object 168"/>
            <p:cNvSpPr/>
            <p:nvPr/>
          </p:nvSpPr>
          <p:spPr>
            <a:xfrm>
              <a:off x="6828986" y="3705992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40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9" name="object 169"/>
            <p:cNvSpPr/>
            <p:nvPr/>
          </p:nvSpPr>
          <p:spPr>
            <a:xfrm>
              <a:off x="6779561" y="3947042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0" name="object 170"/>
            <p:cNvSpPr/>
            <p:nvPr/>
          </p:nvSpPr>
          <p:spPr>
            <a:xfrm>
              <a:off x="6824311" y="3968816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40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1" name="object 171"/>
            <p:cNvSpPr/>
            <p:nvPr/>
          </p:nvSpPr>
          <p:spPr>
            <a:xfrm>
              <a:off x="6824311" y="3968816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40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2" name="object 172"/>
            <p:cNvSpPr/>
            <p:nvPr/>
          </p:nvSpPr>
          <p:spPr>
            <a:xfrm>
              <a:off x="6779561" y="4193391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3" name="object 173"/>
            <p:cNvSpPr/>
            <p:nvPr/>
          </p:nvSpPr>
          <p:spPr>
            <a:xfrm>
              <a:off x="6824311" y="4215141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40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624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4" name="object 174"/>
            <p:cNvSpPr/>
            <p:nvPr/>
          </p:nvSpPr>
          <p:spPr>
            <a:xfrm>
              <a:off x="6824311" y="4215141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40" h="210185">
                  <a:moveTo>
                    <a:pt x="0" y="0"/>
                  </a:moveTo>
                  <a:lnTo>
                    <a:pt x="268799" y="64624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5" name="object 175"/>
            <p:cNvSpPr/>
            <p:nvPr/>
          </p:nvSpPr>
          <p:spPr>
            <a:xfrm>
              <a:off x="6779561" y="4446441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6" name="object 176"/>
            <p:cNvSpPr/>
            <p:nvPr/>
          </p:nvSpPr>
          <p:spPr>
            <a:xfrm>
              <a:off x="6824311" y="4468215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40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7" name="object 177"/>
            <p:cNvSpPr/>
            <p:nvPr/>
          </p:nvSpPr>
          <p:spPr>
            <a:xfrm>
              <a:off x="6824311" y="4468215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40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8" name="object 178"/>
            <p:cNvSpPr/>
            <p:nvPr/>
          </p:nvSpPr>
          <p:spPr>
            <a:xfrm>
              <a:off x="5714488" y="3871567"/>
              <a:ext cx="422899" cy="11839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9" name="object 179"/>
            <p:cNvSpPr/>
            <p:nvPr/>
          </p:nvSpPr>
          <p:spPr>
            <a:xfrm>
              <a:off x="5754488" y="3845367"/>
              <a:ext cx="287199" cy="13074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0" name="object 180"/>
            <p:cNvSpPr/>
            <p:nvPr/>
          </p:nvSpPr>
          <p:spPr>
            <a:xfrm>
              <a:off x="8377257" y="3332368"/>
              <a:ext cx="293370" cy="0"/>
            </a:xfrm>
            <a:custGeom>
              <a:avLst/>
              <a:gdLst/>
              <a:ahLst/>
              <a:cxnLst/>
              <a:rect l="l" t="t" r="r" b="b"/>
              <a:pathLst>
                <a:path w="293370">
                  <a:moveTo>
                    <a:pt x="0" y="0"/>
                  </a:moveTo>
                  <a:lnTo>
                    <a:pt x="293124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1" name="object 181"/>
            <p:cNvSpPr/>
            <p:nvPr/>
          </p:nvSpPr>
          <p:spPr>
            <a:xfrm>
              <a:off x="8626807" y="3288768"/>
              <a:ext cx="110224" cy="8717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2" name="object 182"/>
            <p:cNvSpPr/>
            <p:nvPr/>
          </p:nvSpPr>
          <p:spPr>
            <a:xfrm>
              <a:off x="8374633" y="3446668"/>
              <a:ext cx="293370" cy="0"/>
            </a:xfrm>
            <a:custGeom>
              <a:avLst/>
              <a:gdLst/>
              <a:ahLst/>
              <a:cxnLst/>
              <a:rect l="l" t="t" r="r" b="b"/>
              <a:pathLst>
                <a:path w="293370">
                  <a:moveTo>
                    <a:pt x="0" y="0"/>
                  </a:moveTo>
                  <a:lnTo>
                    <a:pt x="293099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3" name="object 183"/>
            <p:cNvSpPr/>
            <p:nvPr/>
          </p:nvSpPr>
          <p:spPr>
            <a:xfrm>
              <a:off x="8624157" y="3403068"/>
              <a:ext cx="110224" cy="8717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" name="object 184"/>
            <p:cNvSpPr/>
            <p:nvPr/>
          </p:nvSpPr>
          <p:spPr>
            <a:xfrm>
              <a:off x="8377257" y="3567892"/>
              <a:ext cx="293370" cy="0"/>
            </a:xfrm>
            <a:custGeom>
              <a:avLst/>
              <a:gdLst/>
              <a:ahLst/>
              <a:cxnLst/>
              <a:rect l="l" t="t" r="r" b="b"/>
              <a:pathLst>
                <a:path w="293370">
                  <a:moveTo>
                    <a:pt x="0" y="0"/>
                  </a:moveTo>
                  <a:lnTo>
                    <a:pt x="293124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5" name="object 185"/>
            <p:cNvSpPr/>
            <p:nvPr/>
          </p:nvSpPr>
          <p:spPr>
            <a:xfrm>
              <a:off x="8626807" y="3524317"/>
              <a:ext cx="110224" cy="8714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6" name="object 186"/>
            <p:cNvSpPr/>
            <p:nvPr/>
          </p:nvSpPr>
          <p:spPr>
            <a:xfrm>
              <a:off x="8377257" y="3683467"/>
              <a:ext cx="293370" cy="0"/>
            </a:xfrm>
            <a:custGeom>
              <a:avLst/>
              <a:gdLst/>
              <a:ahLst/>
              <a:cxnLst/>
              <a:rect l="l" t="t" r="r" b="b"/>
              <a:pathLst>
                <a:path w="293370">
                  <a:moveTo>
                    <a:pt x="0" y="0"/>
                  </a:moveTo>
                  <a:lnTo>
                    <a:pt x="293124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7" name="object 187"/>
            <p:cNvSpPr/>
            <p:nvPr/>
          </p:nvSpPr>
          <p:spPr>
            <a:xfrm>
              <a:off x="8626807" y="3639892"/>
              <a:ext cx="110224" cy="8714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8" name="object 188"/>
            <p:cNvSpPr/>
            <p:nvPr/>
          </p:nvSpPr>
          <p:spPr>
            <a:xfrm>
              <a:off x="8377257" y="3803567"/>
              <a:ext cx="293370" cy="0"/>
            </a:xfrm>
            <a:custGeom>
              <a:avLst/>
              <a:gdLst/>
              <a:ahLst/>
              <a:cxnLst/>
              <a:rect l="l" t="t" r="r" b="b"/>
              <a:pathLst>
                <a:path w="293370">
                  <a:moveTo>
                    <a:pt x="0" y="0"/>
                  </a:moveTo>
                  <a:lnTo>
                    <a:pt x="293124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9" name="object 189"/>
            <p:cNvSpPr/>
            <p:nvPr/>
          </p:nvSpPr>
          <p:spPr>
            <a:xfrm>
              <a:off x="8626807" y="3759992"/>
              <a:ext cx="110224" cy="8714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0" name="object 190"/>
            <p:cNvSpPr/>
            <p:nvPr/>
          </p:nvSpPr>
          <p:spPr>
            <a:xfrm>
              <a:off x="8378057" y="3922892"/>
              <a:ext cx="293370" cy="0"/>
            </a:xfrm>
            <a:custGeom>
              <a:avLst/>
              <a:gdLst/>
              <a:ahLst/>
              <a:cxnLst/>
              <a:rect l="l" t="t" r="r" b="b"/>
              <a:pathLst>
                <a:path w="293370">
                  <a:moveTo>
                    <a:pt x="0" y="0"/>
                  </a:moveTo>
                  <a:lnTo>
                    <a:pt x="293099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1" name="object 191"/>
            <p:cNvSpPr/>
            <p:nvPr/>
          </p:nvSpPr>
          <p:spPr>
            <a:xfrm>
              <a:off x="8627582" y="3879317"/>
              <a:ext cx="110224" cy="8717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2" name="object 192"/>
            <p:cNvSpPr/>
            <p:nvPr/>
          </p:nvSpPr>
          <p:spPr>
            <a:xfrm>
              <a:off x="8377257" y="4044141"/>
              <a:ext cx="293370" cy="0"/>
            </a:xfrm>
            <a:custGeom>
              <a:avLst/>
              <a:gdLst/>
              <a:ahLst/>
              <a:cxnLst/>
              <a:rect l="l" t="t" r="r" b="b"/>
              <a:pathLst>
                <a:path w="293370">
                  <a:moveTo>
                    <a:pt x="0" y="0"/>
                  </a:moveTo>
                  <a:lnTo>
                    <a:pt x="293124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3" name="object 193"/>
            <p:cNvSpPr/>
            <p:nvPr/>
          </p:nvSpPr>
          <p:spPr>
            <a:xfrm>
              <a:off x="8626807" y="4000566"/>
              <a:ext cx="110224" cy="8714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4" name="object 194"/>
            <p:cNvSpPr/>
            <p:nvPr/>
          </p:nvSpPr>
          <p:spPr>
            <a:xfrm>
              <a:off x="8378057" y="4164241"/>
              <a:ext cx="293370" cy="0"/>
            </a:xfrm>
            <a:custGeom>
              <a:avLst/>
              <a:gdLst/>
              <a:ahLst/>
              <a:cxnLst/>
              <a:rect l="l" t="t" r="r" b="b"/>
              <a:pathLst>
                <a:path w="293370">
                  <a:moveTo>
                    <a:pt x="0" y="0"/>
                  </a:moveTo>
                  <a:lnTo>
                    <a:pt x="293099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5" name="object 195"/>
            <p:cNvSpPr/>
            <p:nvPr/>
          </p:nvSpPr>
          <p:spPr>
            <a:xfrm>
              <a:off x="8627582" y="4120666"/>
              <a:ext cx="110224" cy="871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6" name="object 196"/>
            <p:cNvSpPr/>
            <p:nvPr/>
          </p:nvSpPr>
          <p:spPr>
            <a:xfrm>
              <a:off x="8378858" y="4283566"/>
              <a:ext cx="293370" cy="0"/>
            </a:xfrm>
            <a:custGeom>
              <a:avLst/>
              <a:gdLst/>
              <a:ahLst/>
              <a:cxnLst/>
              <a:rect l="l" t="t" r="r" b="b"/>
              <a:pathLst>
                <a:path w="293370">
                  <a:moveTo>
                    <a:pt x="0" y="0"/>
                  </a:moveTo>
                  <a:lnTo>
                    <a:pt x="293099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7" name="object 197"/>
            <p:cNvSpPr/>
            <p:nvPr/>
          </p:nvSpPr>
          <p:spPr>
            <a:xfrm>
              <a:off x="8628382" y="4239991"/>
              <a:ext cx="110224" cy="871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8" name="object 198"/>
            <p:cNvSpPr/>
            <p:nvPr/>
          </p:nvSpPr>
          <p:spPr>
            <a:xfrm>
              <a:off x="8377257" y="4404991"/>
              <a:ext cx="293370" cy="0"/>
            </a:xfrm>
            <a:custGeom>
              <a:avLst/>
              <a:gdLst/>
              <a:ahLst/>
              <a:cxnLst/>
              <a:rect l="l" t="t" r="r" b="b"/>
              <a:pathLst>
                <a:path w="293370">
                  <a:moveTo>
                    <a:pt x="0" y="0"/>
                  </a:moveTo>
                  <a:lnTo>
                    <a:pt x="293124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9" name="object 199"/>
            <p:cNvSpPr/>
            <p:nvPr/>
          </p:nvSpPr>
          <p:spPr>
            <a:xfrm>
              <a:off x="8626807" y="4361416"/>
              <a:ext cx="110224" cy="8714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0" name="object 200"/>
            <p:cNvSpPr/>
            <p:nvPr/>
          </p:nvSpPr>
          <p:spPr>
            <a:xfrm>
              <a:off x="8373708" y="4524315"/>
              <a:ext cx="293370" cy="0"/>
            </a:xfrm>
            <a:custGeom>
              <a:avLst/>
              <a:gdLst/>
              <a:ahLst/>
              <a:cxnLst/>
              <a:rect l="l" t="t" r="r" b="b"/>
              <a:pathLst>
                <a:path w="293370">
                  <a:moveTo>
                    <a:pt x="0" y="0"/>
                  </a:moveTo>
                  <a:lnTo>
                    <a:pt x="293099" y="0"/>
                  </a:lnTo>
                </a:path>
              </a:pathLst>
            </a:custGeom>
            <a:ln w="25399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1" name="object 201"/>
            <p:cNvSpPr/>
            <p:nvPr/>
          </p:nvSpPr>
          <p:spPr>
            <a:xfrm>
              <a:off x="8623232" y="4480740"/>
              <a:ext cx="110249" cy="8714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2" name="object 202"/>
            <p:cNvSpPr/>
            <p:nvPr/>
          </p:nvSpPr>
          <p:spPr>
            <a:xfrm>
              <a:off x="7492284" y="3076993"/>
              <a:ext cx="932223" cy="172782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3" name="object 203"/>
            <p:cNvSpPr/>
            <p:nvPr/>
          </p:nvSpPr>
          <p:spPr>
            <a:xfrm>
              <a:off x="7537059" y="3101768"/>
              <a:ext cx="843280" cy="1638300"/>
            </a:xfrm>
            <a:custGeom>
              <a:avLst/>
              <a:gdLst/>
              <a:ahLst/>
              <a:cxnLst/>
              <a:rect l="l" t="t" r="r" b="b"/>
              <a:pathLst>
                <a:path w="843279" h="1638300">
                  <a:moveTo>
                    <a:pt x="842698" y="1638296"/>
                  </a:moveTo>
                  <a:lnTo>
                    <a:pt x="0" y="1638296"/>
                  </a:lnTo>
                  <a:lnTo>
                    <a:pt x="0" y="0"/>
                  </a:lnTo>
                  <a:lnTo>
                    <a:pt x="842698" y="0"/>
                  </a:lnTo>
                  <a:lnTo>
                    <a:pt x="842698" y="1638296"/>
                  </a:lnTo>
                  <a:close/>
                </a:path>
              </a:pathLst>
            </a:custGeom>
            <a:solidFill>
              <a:srgbClr val="72FBA8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4" name="object 204"/>
            <p:cNvSpPr/>
            <p:nvPr/>
          </p:nvSpPr>
          <p:spPr>
            <a:xfrm>
              <a:off x="7537059" y="3101768"/>
              <a:ext cx="843280" cy="1638300"/>
            </a:xfrm>
            <a:custGeom>
              <a:avLst/>
              <a:gdLst/>
              <a:ahLst/>
              <a:cxnLst/>
              <a:rect l="l" t="t" r="r" b="b"/>
              <a:pathLst>
                <a:path w="843279" h="1638300">
                  <a:moveTo>
                    <a:pt x="0" y="0"/>
                  </a:moveTo>
                  <a:lnTo>
                    <a:pt x="842698" y="0"/>
                  </a:lnTo>
                  <a:lnTo>
                    <a:pt x="842698" y="1638296"/>
                  </a:lnTo>
                  <a:lnTo>
                    <a:pt x="0" y="163829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5" name="object 205"/>
            <p:cNvSpPr/>
            <p:nvPr/>
          </p:nvSpPr>
          <p:spPr>
            <a:xfrm>
              <a:off x="7615960" y="3292800"/>
              <a:ext cx="657073" cy="27684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6" name="object 206"/>
            <p:cNvSpPr/>
            <p:nvPr/>
          </p:nvSpPr>
          <p:spPr>
            <a:xfrm>
              <a:off x="7668659" y="3325493"/>
              <a:ext cx="551815" cy="171450"/>
            </a:xfrm>
            <a:custGeom>
              <a:avLst/>
              <a:gdLst/>
              <a:ahLst/>
              <a:cxnLst/>
              <a:rect l="l" t="t" r="r" b="b"/>
              <a:pathLst>
                <a:path w="551815" h="171450">
                  <a:moveTo>
                    <a:pt x="0" y="0"/>
                  </a:moveTo>
                  <a:lnTo>
                    <a:pt x="551673" y="3124"/>
                  </a:lnTo>
                  <a:lnTo>
                    <a:pt x="547348" y="171449"/>
                  </a:lnTo>
                  <a:lnTo>
                    <a:pt x="8699" y="16832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7" name="object 207"/>
            <p:cNvSpPr/>
            <p:nvPr/>
          </p:nvSpPr>
          <p:spPr>
            <a:xfrm>
              <a:off x="8061608" y="3292800"/>
              <a:ext cx="105399" cy="27684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8" name="object 208"/>
            <p:cNvSpPr/>
            <p:nvPr/>
          </p:nvSpPr>
          <p:spPr>
            <a:xfrm>
              <a:off x="8114308" y="3325493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4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9" name="object 209"/>
            <p:cNvSpPr/>
            <p:nvPr/>
          </p:nvSpPr>
          <p:spPr>
            <a:xfrm>
              <a:off x="7938259" y="3292800"/>
              <a:ext cx="105399" cy="27684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0" name="object 210"/>
            <p:cNvSpPr/>
            <p:nvPr/>
          </p:nvSpPr>
          <p:spPr>
            <a:xfrm>
              <a:off x="7990958" y="3325493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4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1" name="object 211"/>
            <p:cNvSpPr/>
            <p:nvPr/>
          </p:nvSpPr>
          <p:spPr>
            <a:xfrm>
              <a:off x="7616709" y="3640475"/>
              <a:ext cx="657073" cy="27684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2" name="object 212"/>
            <p:cNvSpPr/>
            <p:nvPr/>
          </p:nvSpPr>
          <p:spPr>
            <a:xfrm>
              <a:off x="7669409" y="3673167"/>
              <a:ext cx="551815" cy="171450"/>
            </a:xfrm>
            <a:custGeom>
              <a:avLst/>
              <a:gdLst/>
              <a:ahLst/>
              <a:cxnLst/>
              <a:rect l="l" t="t" r="r" b="b"/>
              <a:pathLst>
                <a:path w="551815" h="171450">
                  <a:moveTo>
                    <a:pt x="0" y="0"/>
                  </a:moveTo>
                  <a:lnTo>
                    <a:pt x="551673" y="3124"/>
                  </a:lnTo>
                  <a:lnTo>
                    <a:pt x="547323" y="171449"/>
                  </a:lnTo>
                  <a:lnTo>
                    <a:pt x="8674" y="16832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3" name="object 213"/>
            <p:cNvSpPr/>
            <p:nvPr/>
          </p:nvSpPr>
          <p:spPr>
            <a:xfrm>
              <a:off x="8062333" y="3640475"/>
              <a:ext cx="105399" cy="27684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object 214"/>
            <p:cNvSpPr/>
            <p:nvPr/>
          </p:nvSpPr>
          <p:spPr>
            <a:xfrm>
              <a:off x="8115033" y="3673167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4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object 215"/>
            <p:cNvSpPr/>
            <p:nvPr/>
          </p:nvSpPr>
          <p:spPr>
            <a:xfrm>
              <a:off x="7938983" y="3640475"/>
              <a:ext cx="105399" cy="27684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object 216"/>
            <p:cNvSpPr/>
            <p:nvPr/>
          </p:nvSpPr>
          <p:spPr>
            <a:xfrm>
              <a:off x="7991683" y="3673167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4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7" name="object 217"/>
            <p:cNvSpPr/>
            <p:nvPr/>
          </p:nvSpPr>
          <p:spPr>
            <a:xfrm>
              <a:off x="7616709" y="3988374"/>
              <a:ext cx="657073" cy="27684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object 218"/>
            <p:cNvSpPr/>
            <p:nvPr/>
          </p:nvSpPr>
          <p:spPr>
            <a:xfrm>
              <a:off x="7669409" y="4021066"/>
              <a:ext cx="551815" cy="171450"/>
            </a:xfrm>
            <a:custGeom>
              <a:avLst/>
              <a:gdLst/>
              <a:ahLst/>
              <a:cxnLst/>
              <a:rect l="l" t="t" r="r" b="b"/>
              <a:pathLst>
                <a:path w="551815" h="171450">
                  <a:moveTo>
                    <a:pt x="0" y="0"/>
                  </a:moveTo>
                  <a:lnTo>
                    <a:pt x="551673" y="3124"/>
                  </a:lnTo>
                  <a:lnTo>
                    <a:pt x="547323" y="171449"/>
                  </a:lnTo>
                  <a:lnTo>
                    <a:pt x="8674" y="16832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object 219"/>
            <p:cNvSpPr/>
            <p:nvPr/>
          </p:nvSpPr>
          <p:spPr>
            <a:xfrm>
              <a:off x="8062333" y="3988374"/>
              <a:ext cx="105399" cy="27684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object 220"/>
            <p:cNvSpPr/>
            <p:nvPr/>
          </p:nvSpPr>
          <p:spPr>
            <a:xfrm>
              <a:off x="8115033" y="4021066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4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object 221"/>
            <p:cNvSpPr/>
            <p:nvPr/>
          </p:nvSpPr>
          <p:spPr>
            <a:xfrm>
              <a:off x="7938983" y="3988374"/>
              <a:ext cx="105399" cy="27684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" name="object 222"/>
            <p:cNvSpPr/>
            <p:nvPr/>
          </p:nvSpPr>
          <p:spPr>
            <a:xfrm>
              <a:off x="7617459" y="4336048"/>
              <a:ext cx="657073" cy="27684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object 223"/>
            <p:cNvSpPr/>
            <p:nvPr/>
          </p:nvSpPr>
          <p:spPr>
            <a:xfrm>
              <a:off x="7670159" y="4368741"/>
              <a:ext cx="551815" cy="171450"/>
            </a:xfrm>
            <a:custGeom>
              <a:avLst/>
              <a:gdLst/>
              <a:ahLst/>
              <a:cxnLst/>
              <a:rect l="l" t="t" r="r" b="b"/>
              <a:pathLst>
                <a:path w="551815" h="171450">
                  <a:moveTo>
                    <a:pt x="0" y="0"/>
                  </a:moveTo>
                  <a:lnTo>
                    <a:pt x="551673" y="3124"/>
                  </a:lnTo>
                  <a:lnTo>
                    <a:pt x="547323" y="171449"/>
                  </a:lnTo>
                  <a:lnTo>
                    <a:pt x="8674" y="16832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object 224"/>
            <p:cNvSpPr/>
            <p:nvPr/>
          </p:nvSpPr>
          <p:spPr>
            <a:xfrm>
              <a:off x="8063083" y="4336048"/>
              <a:ext cx="105399" cy="27684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object 225"/>
            <p:cNvSpPr/>
            <p:nvPr/>
          </p:nvSpPr>
          <p:spPr>
            <a:xfrm>
              <a:off x="8115783" y="4368741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4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object 226"/>
            <p:cNvSpPr/>
            <p:nvPr/>
          </p:nvSpPr>
          <p:spPr>
            <a:xfrm>
              <a:off x="7939734" y="4336048"/>
              <a:ext cx="105399" cy="27684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object 227"/>
            <p:cNvSpPr/>
            <p:nvPr/>
          </p:nvSpPr>
          <p:spPr>
            <a:xfrm>
              <a:off x="7992434" y="4368741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4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object 228"/>
            <p:cNvSpPr/>
            <p:nvPr/>
          </p:nvSpPr>
          <p:spPr>
            <a:xfrm>
              <a:off x="7143535" y="3871917"/>
              <a:ext cx="452599" cy="12799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object 229"/>
            <p:cNvSpPr/>
            <p:nvPr/>
          </p:nvSpPr>
          <p:spPr>
            <a:xfrm>
              <a:off x="7183535" y="3850117"/>
              <a:ext cx="316924" cy="13067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0" name="object 230"/>
            <p:cNvSpPr/>
            <p:nvPr/>
          </p:nvSpPr>
          <p:spPr>
            <a:xfrm>
              <a:off x="2800219" y="3856792"/>
              <a:ext cx="457399" cy="12139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object 231"/>
            <p:cNvSpPr/>
            <p:nvPr/>
          </p:nvSpPr>
          <p:spPr>
            <a:xfrm>
              <a:off x="2840219" y="3832267"/>
              <a:ext cx="321699" cy="13072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32" name="object 232"/>
          <p:cNvSpPr txBox="1"/>
          <p:nvPr/>
        </p:nvSpPr>
        <p:spPr>
          <a:xfrm>
            <a:off x="480920" y="3516660"/>
            <a:ext cx="1023619" cy="3892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87655" marR="5080" indent="-275590" defTabSz="914400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Programmable  Parser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7431910" y="3512879"/>
            <a:ext cx="1023619" cy="3892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98755" marR="5080" indent="-186690" defTabSz="914400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Programmable  Deparser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34" name="object 234"/>
          <p:cNvGrpSpPr/>
          <p:nvPr/>
        </p:nvGrpSpPr>
        <p:grpSpPr>
          <a:xfrm>
            <a:off x="96493" y="3635644"/>
            <a:ext cx="8007984" cy="2007870"/>
            <a:chOff x="96493" y="2778394"/>
            <a:chExt cx="8007984" cy="2007870"/>
          </a:xfrm>
        </p:grpSpPr>
        <p:sp>
          <p:nvSpPr>
            <p:cNvPr id="235" name="object 235"/>
            <p:cNvSpPr/>
            <p:nvPr/>
          </p:nvSpPr>
          <p:spPr>
            <a:xfrm>
              <a:off x="1682044" y="2778394"/>
              <a:ext cx="5573188" cy="31899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6" name="object 236"/>
            <p:cNvSpPr/>
            <p:nvPr/>
          </p:nvSpPr>
          <p:spPr>
            <a:xfrm>
              <a:off x="1734744" y="2811094"/>
              <a:ext cx="5467985" cy="213995"/>
            </a:xfrm>
            <a:custGeom>
              <a:avLst/>
              <a:gdLst/>
              <a:ahLst/>
              <a:cxnLst/>
              <a:rect l="l" t="t" r="r" b="b"/>
              <a:pathLst>
                <a:path w="5467984" h="213994">
                  <a:moveTo>
                    <a:pt x="0" y="213599"/>
                  </a:moveTo>
                  <a:lnTo>
                    <a:pt x="7310" y="172032"/>
                  </a:lnTo>
                  <a:lnTo>
                    <a:pt x="27245" y="138084"/>
                  </a:lnTo>
                  <a:lnTo>
                    <a:pt x="56814" y="115193"/>
                  </a:lnTo>
                  <a:lnTo>
                    <a:pt x="93024" y="106799"/>
                  </a:lnTo>
                  <a:lnTo>
                    <a:pt x="2640872" y="106799"/>
                  </a:lnTo>
                  <a:lnTo>
                    <a:pt x="2677081" y="98405"/>
                  </a:lnTo>
                  <a:lnTo>
                    <a:pt x="2706650" y="75515"/>
                  </a:lnTo>
                  <a:lnTo>
                    <a:pt x="2726586" y="41567"/>
                  </a:lnTo>
                  <a:lnTo>
                    <a:pt x="2733896" y="0"/>
                  </a:lnTo>
                  <a:lnTo>
                    <a:pt x="2741207" y="41567"/>
                  </a:lnTo>
                  <a:lnTo>
                    <a:pt x="2761143" y="75515"/>
                  </a:lnTo>
                  <a:lnTo>
                    <a:pt x="2790712" y="98405"/>
                  </a:lnTo>
                  <a:lnTo>
                    <a:pt x="2826921" y="106799"/>
                  </a:lnTo>
                  <a:lnTo>
                    <a:pt x="5374766" y="106799"/>
                  </a:lnTo>
                  <a:lnTo>
                    <a:pt x="5410975" y="115193"/>
                  </a:lnTo>
                  <a:lnTo>
                    <a:pt x="5440544" y="138084"/>
                  </a:lnTo>
                  <a:lnTo>
                    <a:pt x="5460480" y="172032"/>
                  </a:lnTo>
                  <a:lnTo>
                    <a:pt x="5467791" y="213599"/>
                  </a:lnTo>
                </a:path>
              </a:pathLst>
            </a:custGeom>
            <a:ln w="25399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7" name="object 237"/>
            <p:cNvSpPr/>
            <p:nvPr/>
          </p:nvSpPr>
          <p:spPr>
            <a:xfrm>
              <a:off x="96493" y="3111527"/>
              <a:ext cx="646063" cy="16731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8" name="object 238"/>
            <p:cNvSpPr/>
            <p:nvPr/>
          </p:nvSpPr>
          <p:spPr>
            <a:xfrm>
              <a:off x="141255" y="3133293"/>
              <a:ext cx="556537" cy="77799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9" name="object 239"/>
            <p:cNvSpPr/>
            <p:nvPr/>
          </p:nvSpPr>
          <p:spPr>
            <a:xfrm>
              <a:off x="141255" y="3133293"/>
              <a:ext cx="556895" cy="78105"/>
            </a:xfrm>
            <a:custGeom>
              <a:avLst/>
              <a:gdLst/>
              <a:ahLst/>
              <a:cxnLst/>
              <a:rect l="l" t="t" r="r" b="b"/>
              <a:pathLst>
                <a:path w="556895" h="78105">
                  <a:moveTo>
                    <a:pt x="0" y="0"/>
                  </a:moveTo>
                  <a:lnTo>
                    <a:pt x="556537" y="0"/>
                  </a:lnTo>
                  <a:lnTo>
                    <a:pt x="556537" y="77799"/>
                  </a:lnTo>
                  <a:lnTo>
                    <a:pt x="0" y="77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0" name="object 240"/>
            <p:cNvSpPr/>
            <p:nvPr/>
          </p:nvSpPr>
          <p:spPr>
            <a:xfrm>
              <a:off x="586053" y="3111527"/>
              <a:ext cx="156504" cy="16731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1" name="object 241"/>
            <p:cNvSpPr/>
            <p:nvPr/>
          </p:nvSpPr>
          <p:spPr>
            <a:xfrm>
              <a:off x="630816" y="3133293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09" h="78105">
                  <a:moveTo>
                    <a:pt x="66977" y="77799"/>
                  </a:moveTo>
                  <a:lnTo>
                    <a:pt x="0" y="77799"/>
                  </a:lnTo>
                  <a:lnTo>
                    <a:pt x="0" y="0"/>
                  </a:lnTo>
                  <a:lnTo>
                    <a:pt x="66977" y="0"/>
                  </a:lnTo>
                  <a:lnTo>
                    <a:pt x="66977" y="77799"/>
                  </a:lnTo>
                  <a:close/>
                </a:path>
              </a:pathLst>
            </a:custGeom>
            <a:solidFill>
              <a:srgbClr val="FF9A1F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2" name="object 242"/>
            <p:cNvSpPr/>
            <p:nvPr/>
          </p:nvSpPr>
          <p:spPr>
            <a:xfrm>
              <a:off x="630816" y="3133293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09" h="78105">
                  <a:moveTo>
                    <a:pt x="0" y="0"/>
                  </a:moveTo>
                  <a:lnTo>
                    <a:pt x="66977" y="0"/>
                  </a:lnTo>
                  <a:lnTo>
                    <a:pt x="66977" y="77799"/>
                  </a:lnTo>
                  <a:lnTo>
                    <a:pt x="0" y="77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3" name="object 243"/>
            <p:cNvSpPr/>
            <p:nvPr/>
          </p:nvSpPr>
          <p:spPr>
            <a:xfrm>
              <a:off x="519073" y="3111527"/>
              <a:ext cx="156504" cy="16731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4" name="object 244"/>
            <p:cNvSpPr/>
            <p:nvPr/>
          </p:nvSpPr>
          <p:spPr>
            <a:xfrm>
              <a:off x="563836" y="3133293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09" h="78105">
                  <a:moveTo>
                    <a:pt x="66979" y="77799"/>
                  </a:moveTo>
                  <a:lnTo>
                    <a:pt x="0" y="77799"/>
                  </a:lnTo>
                  <a:lnTo>
                    <a:pt x="0" y="0"/>
                  </a:lnTo>
                  <a:lnTo>
                    <a:pt x="66979" y="0"/>
                  </a:lnTo>
                  <a:lnTo>
                    <a:pt x="66979" y="77799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5" name="object 245"/>
            <p:cNvSpPr/>
            <p:nvPr/>
          </p:nvSpPr>
          <p:spPr>
            <a:xfrm>
              <a:off x="563836" y="3133293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09" h="78105">
                  <a:moveTo>
                    <a:pt x="0" y="0"/>
                  </a:moveTo>
                  <a:lnTo>
                    <a:pt x="66979" y="0"/>
                  </a:lnTo>
                  <a:lnTo>
                    <a:pt x="66979" y="77799"/>
                  </a:lnTo>
                  <a:lnTo>
                    <a:pt x="0" y="77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6" name="object 246"/>
            <p:cNvSpPr/>
            <p:nvPr/>
          </p:nvSpPr>
          <p:spPr>
            <a:xfrm>
              <a:off x="452094" y="3111527"/>
              <a:ext cx="156504" cy="16731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7" name="object 247"/>
            <p:cNvSpPr/>
            <p:nvPr/>
          </p:nvSpPr>
          <p:spPr>
            <a:xfrm>
              <a:off x="496856" y="3133293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09" h="78105">
                  <a:moveTo>
                    <a:pt x="66979" y="77799"/>
                  </a:moveTo>
                  <a:lnTo>
                    <a:pt x="0" y="77799"/>
                  </a:lnTo>
                  <a:lnTo>
                    <a:pt x="0" y="0"/>
                  </a:lnTo>
                  <a:lnTo>
                    <a:pt x="66979" y="0"/>
                  </a:lnTo>
                  <a:lnTo>
                    <a:pt x="66979" y="777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8" name="object 248"/>
            <p:cNvSpPr/>
            <p:nvPr/>
          </p:nvSpPr>
          <p:spPr>
            <a:xfrm>
              <a:off x="496856" y="3133293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09" h="78105">
                  <a:moveTo>
                    <a:pt x="0" y="0"/>
                  </a:moveTo>
                  <a:lnTo>
                    <a:pt x="66979" y="0"/>
                  </a:lnTo>
                  <a:lnTo>
                    <a:pt x="66979" y="77799"/>
                  </a:lnTo>
                  <a:lnTo>
                    <a:pt x="0" y="77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9" name="object 249"/>
            <p:cNvSpPr/>
            <p:nvPr/>
          </p:nvSpPr>
          <p:spPr>
            <a:xfrm>
              <a:off x="385114" y="3111527"/>
              <a:ext cx="156504" cy="16731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0" name="object 250"/>
            <p:cNvSpPr/>
            <p:nvPr/>
          </p:nvSpPr>
          <p:spPr>
            <a:xfrm>
              <a:off x="429876" y="3133293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09" h="78105">
                  <a:moveTo>
                    <a:pt x="66979" y="77799"/>
                  </a:moveTo>
                  <a:lnTo>
                    <a:pt x="0" y="77799"/>
                  </a:lnTo>
                  <a:lnTo>
                    <a:pt x="0" y="0"/>
                  </a:lnTo>
                  <a:lnTo>
                    <a:pt x="66979" y="0"/>
                  </a:lnTo>
                  <a:lnTo>
                    <a:pt x="66979" y="77799"/>
                  </a:lnTo>
                  <a:close/>
                </a:path>
              </a:pathLst>
            </a:custGeom>
            <a:solidFill>
              <a:srgbClr val="8064A1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1" name="object 251"/>
            <p:cNvSpPr/>
            <p:nvPr/>
          </p:nvSpPr>
          <p:spPr>
            <a:xfrm>
              <a:off x="429876" y="3133293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09" h="78105">
                  <a:moveTo>
                    <a:pt x="0" y="0"/>
                  </a:moveTo>
                  <a:lnTo>
                    <a:pt x="66979" y="0"/>
                  </a:lnTo>
                  <a:lnTo>
                    <a:pt x="66979" y="77799"/>
                  </a:lnTo>
                  <a:lnTo>
                    <a:pt x="0" y="77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2" name="object 252"/>
            <p:cNvSpPr/>
            <p:nvPr/>
          </p:nvSpPr>
          <p:spPr>
            <a:xfrm>
              <a:off x="7239210" y="3425993"/>
              <a:ext cx="156424" cy="16722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3" name="object 253"/>
            <p:cNvSpPr/>
            <p:nvPr/>
          </p:nvSpPr>
          <p:spPr>
            <a:xfrm>
              <a:off x="7283960" y="3447767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09" h="78104">
                  <a:moveTo>
                    <a:pt x="66899" y="77699"/>
                  </a:moveTo>
                  <a:lnTo>
                    <a:pt x="0" y="77699"/>
                  </a:lnTo>
                  <a:lnTo>
                    <a:pt x="0" y="0"/>
                  </a:lnTo>
                  <a:lnTo>
                    <a:pt x="66899" y="0"/>
                  </a:lnTo>
                  <a:lnTo>
                    <a:pt x="66899" y="7769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4" name="object 254"/>
            <p:cNvSpPr/>
            <p:nvPr/>
          </p:nvSpPr>
          <p:spPr>
            <a:xfrm>
              <a:off x="7283960" y="3447767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09" h="78104">
                  <a:moveTo>
                    <a:pt x="0" y="0"/>
                  </a:moveTo>
                  <a:lnTo>
                    <a:pt x="66899" y="0"/>
                  </a:lnTo>
                  <a:lnTo>
                    <a:pt x="66899" y="77699"/>
                  </a:lnTo>
                  <a:lnTo>
                    <a:pt x="0" y="77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5" name="object 255"/>
            <p:cNvSpPr/>
            <p:nvPr/>
          </p:nvSpPr>
          <p:spPr>
            <a:xfrm>
              <a:off x="7239210" y="3600817"/>
              <a:ext cx="156424" cy="16722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6" name="object 256"/>
            <p:cNvSpPr/>
            <p:nvPr/>
          </p:nvSpPr>
          <p:spPr>
            <a:xfrm>
              <a:off x="7283960" y="3622592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09" h="78104">
                  <a:moveTo>
                    <a:pt x="66899" y="77699"/>
                  </a:moveTo>
                  <a:lnTo>
                    <a:pt x="0" y="77699"/>
                  </a:lnTo>
                  <a:lnTo>
                    <a:pt x="0" y="0"/>
                  </a:lnTo>
                  <a:lnTo>
                    <a:pt x="66899" y="0"/>
                  </a:lnTo>
                  <a:lnTo>
                    <a:pt x="66899" y="77699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7" name="object 257"/>
            <p:cNvSpPr/>
            <p:nvPr/>
          </p:nvSpPr>
          <p:spPr>
            <a:xfrm>
              <a:off x="7283960" y="3622592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09" h="78104">
                  <a:moveTo>
                    <a:pt x="0" y="0"/>
                  </a:moveTo>
                  <a:lnTo>
                    <a:pt x="66899" y="0"/>
                  </a:lnTo>
                  <a:lnTo>
                    <a:pt x="66899" y="77699"/>
                  </a:lnTo>
                  <a:lnTo>
                    <a:pt x="0" y="77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8" name="object 258"/>
            <p:cNvSpPr/>
            <p:nvPr/>
          </p:nvSpPr>
          <p:spPr>
            <a:xfrm>
              <a:off x="7239210" y="3782317"/>
              <a:ext cx="156424" cy="16722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9" name="object 259"/>
            <p:cNvSpPr/>
            <p:nvPr/>
          </p:nvSpPr>
          <p:spPr>
            <a:xfrm>
              <a:off x="7283960" y="3804092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09" h="78104">
                  <a:moveTo>
                    <a:pt x="66899" y="77699"/>
                  </a:moveTo>
                  <a:lnTo>
                    <a:pt x="0" y="77699"/>
                  </a:lnTo>
                  <a:lnTo>
                    <a:pt x="0" y="0"/>
                  </a:lnTo>
                  <a:lnTo>
                    <a:pt x="66899" y="0"/>
                  </a:lnTo>
                  <a:lnTo>
                    <a:pt x="66899" y="776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0" name="object 260"/>
            <p:cNvSpPr/>
            <p:nvPr/>
          </p:nvSpPr>
          <p:spPr>
            <a:xfrm>
              <a:off x="7283960" y="3804092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09" h="78104">
                  <a:moveTo>
                    <a:pt x="0" y="0"/>
                  </a:moveTo>
                  <a:lnTo>
                    <a:pt x="66899" y="0"/>
                  </a:lnTo>
                  <a:lnTo>
                    <a:pt x="66899" y="77699"/>
                  </a:lnTo>
                  <a:lnTo>
                    <a:pt x="0" y="77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1" name="object 261"/>
            <p:cNvSpPr/>
            <p:nvPr/>
          </p:nvSpPr>
          <p:spPr>
            <a:xfrm>
              <a:off x="1546981" y="3237751"/>
              <a:ext cx="156504" cy="16731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2" name="object 262"/>
            <p:cNvSpPr/>
            <p:nvPr/>
          </p:nvSpPr>
          <p:spPr>
            <a:xfrm>
              <a:off x="1591744" y="3259518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66979" y="77799"/>
                  </a:moveTo>
                  <a:lnTo>
                    <a:pt x="0" y="77799"/>
                  </a:lnTo>
                  <a:lnTo>
                    <a:pt x="0" y="0"/>
                  </a:lnTo>
                  <a:lnTo>
                    <a:pt x="66979" y="0"/>
                  </a:lnTo>
                  <a:lnTo>
                    <a:pt x="66979" y="77799"/>
                  </a:lnTo>
                  <a:close/>
                </a:path>
              </a:pathLst>
            </a:custGeom>
            <a:solidFill>
              <a:srgbClr val="FF9A1F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3" name="object 263"/>
            <p:cNvSpPr/>
            <p:nvPr/>
          </p:nvSpPr>
          <p:spPr>
            <a:xfrm>
              <a:off x="1591744" y="3259518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0" y="0"/>
                  </a:moveTo>
                  <a:lnTo>
                    <a:pt x="66979" y="0"/>
                  </a:lnTo>
                  <a:lnTo>
                    <a:pt x="66979" y="77799"/>
                  </a:lnTo>
                  <a:lnTo>
                    <a:pt x="0" y="77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4" name="object 264"/>
            <p:cNvSpPr/>
            <p:nvPr/>
          </p:nvSpPr>
          <p:spPr>
            <a:xfrm>
              <a:off x="1546981" y="3476101"/>
              <a:ext cx="156504" cy="16731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5" name="object 265"/>
            <p:cNvSpPr/>
            <p:nvPr/>
          </p:nvSpPr>
          <p:spPr>
            <a:xfrm>
              <a:off x="1591744" y="3497867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66979" y="77799"/>
                  </a:moveTo>
                  <a:lnTo>
                    <a:pt x="0" y="77799"/>
                  </a:lnTo>
                  <a:lnTo>
                    <a:pt x="0" y="0"/>
                  </a:lnTo>
                  <a:lnTo>
                    <a:pt x="66979" y="0"/>
                  </a:lnTo>
                  <a:lnTo>
                    <a:pt x="66979" y="77799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6" name="object 266"/>
            <p:cNvSpPr/>
            <p:nvPr/>
          </p:nvSpPr>
          <p:spPr>
            <a:xfrm>
              <a:off x="1591744" y="3497867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0" y="0"/>
                  </a:moveTo>
                  <a:lnTo>
                    <a:pt x="66979" y="0"/>
                  </a:lnTo>
                  <a:lnTo>
                    <a:pt x="66979" y="77799"/>
                  </a:lnTo>
                  <a:lnTo>
                    <a:pt x="0" y="77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7" name="object 267"/>
            <p:cNvSpPr/>
            <p:nvPr/>
          </p:nvSpPr>
          <p:spPr>
            <a:xfrm>
              <a:off x="1546981" y="3727475"/>
              <a:ext cx="156504" cy="16731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8" name="object 268"/>
            <p:cNvSpPr/>
            <p:nvPr/>
          </p:nvSpPr>
          <p:spPr>
            <a:xfrm>
              <a:off x="1591744" y="3749242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66979" y="77799"/>
                  </a:moveTo>
                  <a:lnTo>
                    <a:pt x="0" y="77799"/>
                  </a:lnTo>
                  <a:lnTo>
                    <a:pt x="0" y="0"/>
                  </a:lnTo>
                  <a:lnTo>
                    <a:pt x="66979" y="0"/>
                  </a:lnTo>
                  <a:lnTo>
                    <a:pt x="66979" y="777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9" name="object 269"/>
            <p:cNvSpPr/>
            <p:nvPr/>
          </p:nvSpPr>
          <p:spPr>
            <a:xfrm>
              <a:off x="1591744" y="3749242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0" y="0"/>
                  </a:moveTo>
                  <a:lnTo>
                    <a:pt x="66979" y="0"/>
                  </a:lnTo>
                  <a:lnTo>
                    <a:pt x="66979" y="77799"/>
                  </a:lnTo>
                  <a:lnTo>
                    <a:pt x="0" y="77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0" name="object 270"/>
            <p:cNvSpPr/>
            <p:nvPr/>
          </p:nvSpPr>
          <p:spPr>
            <a:xfrm>
              <a:off x="1546981" y="3970525"/>
              <a:ext cx="156504" cy="16731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1" name="object 271"/>
            <p:cNvSpPr/>
            <p:nvPr/>
          </p:nvSpPr>
          <p:spPr>
            <a:xfrm>
              <a:off x="1591744" y="3992291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66979" y="77774"/>
                  </a:moveTo>
                  <a:lnTo>
                    <a:pt x="0" y="77774"/>
                  </a:lnTo>
                  <a:lnTo>
                    <a:pt x="0" y="0"/>
                  </a:lnTo>
                  <a:lnTo>
                    <a:pt x="66979" y="0"/>
                  </a:lnTo>
                  <a:lnTo>
                    <a:pt x="66979" y="77774"/>
                  </a:lnTo>
                  <a:close/>
                </a:path>
              </a:pathLst>
            </a:custGeom>
            <a:solidFill>
              <a:srgbClr val="8064A1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2" name="object 272"/>
            <p:cNvSpPr/>
            <p:nvPr/>
          </p:nvSpPr>
          <p:spPr>
            <a:xfrm>
              <a:off x="1591744" y="3992291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0" y="0"/>
                  </a:moveTo>
                  <a:lnTo>
                    <a:pt x="66979" y="0"/>
                  </a:lnTo>
                  <a:lnTo>
                    <a:pt x="66979" y="77774"/>
                  </a:lnTo>
                  <a:lnTo>
                    <a:pt x="0" y="777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3" name="object 273"/>
            <p:cNvSpPr/>
            <p:nvPr/>
          </p:nvSpPr>
          <p:spPr>
            <a:xfrm>
              <a:off x="2951269" y="3189452"/>
              <a:ext cx="156504" cy="16731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4" name="object 274"/>
            <p:cNvSpPr/>
            <p:nvPr/>
          </p:nvSpPr>
          <p:spPr>
            <a:xfrm>
              <a:off x="2996044" y="3211218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66974" y="77774"/>
                  </a:moveTo>
                  <a:lnTo>
                    <a:pt x="0" y="77774"/>
                  </a:lnTo>
                  <a:lnTo>
                    <a:pt x="0" y="0"/>
                  </a:lnTo>
                  <a:lnTo>
                    <a:pt x="66974" y="0"/>
                  </a:lnTo>
                  <a:lnTo>
                    <a:pt x="66974" y="777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5" name="object 275"/>
            <p:cNvSpPr/>
            <p:nvPr/>
          </p:nvSpPr>
          <p:spPr>
            <a:xfrm>
              <a:off x="2996044" y="3211218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0" y="0"/>
                  </a:moveTo>
                  <a:lnTo>
                    <a:pt x="66974" y="0"/>
                  </a:lnTo>
                  <a:lnTo>
                    <a:pt x="66974" y="77774"/>
                  </a:lnTo>
                  <a:lnTo>
                    <a:pt x="0" y="777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6" name="object 276"/>
            <p:cNvSpPr/>
            <p:nvPr/>
          </p:nvSpPr>
          <p:spPr>
            <a:xfrm>
              <a:off x="2951269" y="3364301"/>
              <a:ext cx="156504" cy="16731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7" name="object 277"/>
            <p:cNvSpPr/>
            <p:nvPr/>
          </p:nvSpPr>
          <p:spPr>
            <a:xfrm>
              <a:off x="2996044" y="3386043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66974" y="77799"/>
                  </a:moveTo>
                  <a:lnTo>
                    <a:pt x="0" y="77799"/>
                  </a:lnTo>
                  <a:lnTo>
                    <a:pt x="0" y="0"/>
                  </a:lnTo>
                  <a:lnTo>
                    <a:pt x="66974" y="0"/>
                  </a:lnTo>
                  <a:lnTo>
                    <a:pt x="66974" y="77799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8" name="object 278"/>
            <p:cNvSpPr/>
            <p:nvPr/>
          </p:nvSpPr>
          <p:spPr>
            <a:xfrm>
              <a:off x="2996044" y="3386043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0" y="0"/>
                  </a:moveTo>
                  <a:lnTo>
                    <a:pt x="66974" y="0"/>
                  </a:lnTo>
                  <a:lnTo>
                    <a:pt x="66974" y="77799"/>
                  </a:lnTo>
                  <a:lnTo>
                    <a:pt x="0" y="77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9" name="object 279"/>
            <p:cNvSpPr/>
            <p:nvPr/>
          </p:nvSpPr>
          <p:spPr>
            <a:xfrm>
              <a:off x="2951269" y="3545801"/>
              <a:ext cx="156504" cy="16731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0" name="object 280"/>
            <p:cNvSpPr/>
            <p:nvPr/>
          </p:nvSpPr>
          <p:spPr>
            <a:xfrm>
              <a:off x="2996044" y="3567567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66974" y="77799"/>
                  </a:moveTo>
                  <a:lnTo>
                    <a:pt x="0" y="77799"/>
                  </a:lnTo>
                  <a:lnTo>
                    <a:pt x="0" y="0"/>
                  </a:lnTo>
                  <a:lnTo>
                    <a:pt x="66974" y="0"/>
                  </a:lnTo>
                  <a:lnTo>
                    <a:pt x="66974" y="7779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1" name="object 281"/>
            <p:cNvSpPr/>
            <p:nvPr/>
          </p:nvSpPr>
          <p:spPr>
            <a:xfrm>
              <a:off x="2996044" y="3567567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0" y="0"/>
                  </a:moveTo>
                  <a:lnTo>
                    <a:pt x="66974" y="0"/>
                  </a:lnTo>
                  <a:lnTo>
                    <a:pt x="66974" y="77799"/>
                  </a:lnTo>
                  <a:lnTo>
                    <a:pt x="0" y="77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2" name="object 282"/>
            <p:cNvSpPr/>
            <p:nvPr/>
          </p:nvSpPr>
          <p:spPr>
            <a:xfrm>
              <a:off x="2951269" y="3725326"/>
              <a:ext cx="156504" cy="16731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3" name="object 283"/>
            <p:cNvSpPr/>
            <p:nvPr/>
          </p:nvSpPr>
          <p:spPr>
            <a:xfrm>
              <a:off x="2996044" y="3747092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66974" y="77799"/>
                  </a:moveTo>
                  <a:lnTo>
                    <a:pt x="0" y="77799"/>
                  </a:lnTo>
                  <a:lnTo>
                    <a:pt x="0" y="0"/>
                  </a:lnTo>
                  <a:lnTo>
                    <a:pt x="66974" y="0"/>
                  </a:lnTo>
                  <a:lnTo>
                    <a:pt x="66974" y="77799"/>
                  </a:lnTo>
                  <a:close/>
                </a:path>
              </a:pathLst>
            </a:custGeom>
            <a:solidFill>
              <a:srgbClr val="8064A1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4" name="object 284"/>
            <p:cNvSpPr/>
            <p:nvPr/>
          </p:nvSpPr>
          <p:spPr>
            <a:xfrm>
              <a:off x="2996044" y="3747092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0" y="0"/>
                  </a:moveTo>
                  <a:lnTo>
                    <a:pt x="66974" y="0"/>
                  </a:lnTo>
                  <a:lnTo>
                    <a:pt x="66974" y="77799"/>
                  </a:lnTo>
                  <a:lnTo>
                    <a:pt x="0" y="77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5" name="object 285"/>
            <p:cNvSpPr/>
            <p:nvPr/>
          </p:nvSpPr>
          <p:spPr>
            <a:xfrm>
              <a:off x="2951269" y="3916475"/>
              <a:ext cx="156504" cy="16731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6" name="object 286"/>
            <p:cNvSpPr/>
            <p:nvPr/>
          </p:nvSpPr>
          <p:spPr>
            <a:xfrm>
              <a:off x="2996044" y="3938241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66974" y="77774"/>
                  </a:moveTo>
                  <a:lnTo>
                    <a:pt x="0" y="77774"/>
                  </a:lnTo>
                  <a:lnTo>
                    <a:pt x="0" y="0"/>
                  </a:lnTo>
                  <a:lnTo>
                    <a:pt x="66974" y="0"/>
                  </a:lnTo>
                  <a:lnTo>
                    <a:pt x="66974" y="77774"/>
                  </a:lnTo>
                  <a:close/>
                </a:path>
              </a:pathLst>
            </a:custGeom>
            <a:solidFill>
              <a:srgbClr val="F4F2EB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7" name="object 287"/>
            <p:cNvSpPr/>
            <p:nvPr/>
          </p:nvSpPr>
          <p:spPr>
            <a:xfrm>
              <a:off x="2996044" y="3938241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0" y="0"/>
                  </a:moveTo>
                  <a:lnTo>
                    <a:pt x="66974" y="0"/>
                  </a:lnTo>
                  <a:lnTo>
                    <a:pt x="66974" y="77774"/>
                  </a:lnTo>
                  <a:lnTo>
                    <a:pt x="0" y="777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8" name="object 288"/>
            <p:cNvSpPr/>
            <p:nvPr/>
          </p:nvSpPr>
          <p:spPr>
            <a:xfrm>
              <a:off x="2951269" y="4091325"/>
              <a:ext cx="156504" cy="16731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9" name="object 289"/>
            <p:cNvSpPr/>
            <p:nvPr/>
          </p:nvSpPr>
          <p:spPr>
            <a:xfrm>
              <a:off x="2996044" y="4113066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66974" y="77799"/>
                  </a:moveTo>
                  <a:lnTo>
                    <a:pt x="0" y="77799"/>
                  </a:lnTo>
                  <a:lnTo>
                    <a:pt x="0" y="0"/>
                  </a:lnTo>
                  <a:lnTo>
                    <a:pt x="66974" y="0"/>
                  </a:lnTo>
                  <a:lnTo>
                    <a:pt x="66974" y="77799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0" name="object 290"/>
            <p:cNvSpPr/>
            <p:nvPr/>
          </p:nvSpPr>
          <p:spPr>
            <a:xfrm>
              <a:off x="2996044" y="4113066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0" y="0"/>
                  </a:moveTo>
                  <a:lnTo>
                    <a:pt x="66974" y="0"/>
                  </a:lnTo>
                  <a:lnTo>
                    <a:pt x="66974" y="77799"/>
                  </a:lnTo>
                  <a:lnTo>
                    <a:pt x="0" y="77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1" name="object 291"/>
            <p:cNvSpPr/>
            <p:nvPr/>
          </p:nvSpPr>
          <p:spPr>
            <a:xfrm>
              <a:off x="3152743" y="3071568"/>
              <a:ext cx="1222922" cy="1709821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2" name="object 292"/>
            <p:cNvSpPr/>
            <p:nvPr/>
          </p:nvSpPr>
          <p:spPr>
            <a:xfrm>
              <a:off x="3197493" y="3093343"/>
              <a:ext cx="1133475" cy="1620520"/>
            </a:xfrm>
            <a:custGeom>
              <a:avLst/>
              <a:gdLst/>
              <a:ahLst/>
              <a:cxnLst/>
              <a:rect l="l" t="t" r="r" b="b"/>
              <a:pathLst>
                <a:path w="1133475" h="1620520">
                  <a:moveTo>
                    <a:pt x="1133397" y="1620296"/>
                  </a:moveTo>
                  <a:lnTo>
                    <a:pt x="0" y="1620296"/>
                  </a:lnTo>
                  <a:lnTo>
                    <a:pt x="0" y="0"/>
                  </a:lnTo>
                  <a:lnTo>
                    <a:pt x="1133397" y="0"/>
                  </a:lnTo>
                  <a:lnTo>
                    <a:pt x="1133397" y="1620296"/>
                  </a:lnTo>
                  <a:close/>
                </a:path>
              </a:pathLst>
            </a:custGeom>
            <a:solidFill>
              <a:srgbClr val="000000">
                <a:alpha val="52549"/>
              </a:srgbClr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3" name="object 293"/>
            <p:cNvSpPr/>
            <p:nvPr/>
          </p:nvSpPr>
          <p:spPr>
            <a:xfrm>
              <a:off x="3197493" y="3093343"/>
              <a:ext cx="1133475" cy="1620520"/>
            </a:xfrm>
            <a:custGeom>
              <a:avLst/>
              <a:gdLst/>
              <a:ahLst/>
              <a:cxnLst/>
              <a:rect l="l" t="t" r="r" b="b"/>
              <a:pathLst>
                <a:path w="1133475" h="1620520">
                  <a:moveTo>
                    <a:pt x="0" y="0"/>
                  </a:moveTo>
                  <a:lnTo>
                    <a:pt x="1133397" y="0"/>
                  </a:lnTo>
                  <a:lnTo>
                    <a:pt x="1133397" y="1620296"/>
                  </a:lnTo>
                  <a:lnTo>
                    <a:pt x="0" y="162029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4" name="object 294"/>
            <p:cNvSpPr/>
            <p:nvPr/>
          </p:nvSpPr>
          <p:spPr>
            <a:xfrm>
              <a:off x="1690466" y="3067293"/>
              <a:ext cx="1216322" cy="1696621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5" name="object 295"/>
            <p:cNvSpPr/>
            <p:nvPr/>
          </p:nvSpPr>
          <p:spPr>
            <a:xfrm>
              <a:off x="1735228" y="3089068"/>
              <a:ext cx="1127125" cy="1607185"/>
            </a:xfrm>
            <a:custGeom>
              <a:avLst/>
              <a:gdLst/>
              <a:ahLst/>
              <a:cxnLst/>
              <a:rect l="l" t="t" r="r" b="b"/>
              <a:pathLst>
                <a:path w="1127125" h="1607185">
                  <a:moveTo>
                    <a:pt x="1126790" y="1607096"/>
                  </a:moveTo>
                  <a:lnTo>
                    <a:pt x="0" y="1607096"/>
                  </a:lnTo>
                  <a:lnTo>
                    <a:pt x="0" y="0"/>
                  </a:lnTo>
                  <a:lnTo>
                    <a:pt x="1126790" y="0"/>
                  </a:lnTo>
                  <a:lnTo>
                    <a:pt x="1126790" y="1607096"/>
                  </a:lnTo>
                  <a:close/>
                </a:path>
              </a:pathLst>
            </a:custGeom>
            <a:solidFill>
              <a:srgbClr val="000000">
                <a:alpha val="52549"/>
              </a:srgbClr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6" name="object 296"/>
            <p:cNvSpPr/>
            <p:nvPr/>
          </p:nvSpPr>
          <p:spPr>
            <a:xfrm>
              <a:off x="1735228" y="3089068"/>
              <a:ext cx="1127125" cy="1607185"/>
            </a:xfrm>
            <a:custGeom>
              <a:avLst/>
              <a:gdLst/>
              <a:ahLst/>
              <a:cxnLst/>
              <a:rect l="l" t="t" r="r" b="b"/>
              <a:pathLst>
                <a:path w="1127125" h="1607185">
                  <a:moveTo>
                    <a:pt x="0" y="0"/>
                  </a:moveTo>
                  <a:lnTo>
                    <a:pt x="1126790" y="0"/>
                  </a:lnTo>
                  <a:lnTo>
                    <a:pt x="1126790" y="1607096"/>
                  </a:lnTo>
                  <a:lnTo>
                    <a:pt x="0" y="160709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7" name="object 297"/>
            <p:cNvSpPr/>
            <p:nvPr/>
          </p:nvSpPr>
          <p:spPr>
            <a:xfrm>
              <a:off x="4598390" y="3081443"/>
              <a:ext cx="1210922" cy="1704721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8" name="object 298"/>
            <p:cNvSpPr/>
            <p:nvPr/>
          </p:nvSpPr>
          <p:spPr>
            <a:xfrm>
              <a:off x="4643140" y="3103218"/>
              <a:ext cx="1121410" cy="1615440"/>
            </a:xfrm>
            <a:custGeom>
              <a:avLst/>
              <a:gdLst/>
              <a:ahLst/>
              <a:cxnLst/>
              <a:rect l="l" t="t" r="r" b="b"/>
              <a:pathLst>
                <a:path w="1121410" h="1615439">
                  <a:moveTo>
                    <a:pt x="1121397" y="1615196"/>
                  </a:moveTo>
                  <a:lnTo>
                    <a:pt x="0" y="1615196"/>
                  </a:lnTo>
                  <a:lnTo>
                    <a:pt x="0" y="0"/>
                  </a:lnTo>
                  <a:lnTo>
                    <a:pt x="1121397" y="0"/>
                  </a:lnTo>
                  <a:lnTo>
                    <a:pt x="1121397" y="1615196"/>
                  </a:lnTo>
                  <a:close/>
                </a:path>
              </a:pathLst>
            </a:custGeom>
            <a:solidFill>
              <a:srgbClr val="000000">
                <a:alpha val="52549"/>
              </a:srgbClr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9" name="object 299"/>
            <p:cNvSpPr/>
            <p:nvPr/>
          </p:nvSpPr>
          <p:spPr>
            <a:xfrm>
              <a:off x="4643140" y="3103218"/>
              <a:ext cx="1121410" cy="1615440"/>
            </a:xfrm>
            <a:custGeom>
              <a:avLst/>
              <a:gdLst/>
              <a:ahLst/>
              <a:cxnLst/>
              <a:rect l="l" t="t" r="r" b="b"/>
              <a:pathLst>
                <a:path w="1121410" h="1615439">
                  <a:moveTo>
                    <a:pt x="0" y="0"/>
                  </a:moveTo>
                  <a:lnTo>
                    <a:pt x="1121397" y="0"/>
                  </a:lnTo>
                  <a:lnTo>
                    <a:pt x="1121397" y="1615196"/>
                  </a:lnTo>
                  <a:lnTo>
                    <a:pt x="0" y="161519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0" name="object 300"/>
            <p:cNvSpPr/>
            <p:nvPr/>
          </p:nvSpPr>
          <p:spPr>
            <a:xfrm>
              <a:off x="6031662" y="3086943"/>
              <a:ext cx="1215422" cy="1693621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1" name="object 301"/>
            <p:cNvSpPr/>
            <p:nvPr/>
          </p:nvSpPr>
          <p:spPr>
            <a:xfrm>
              <a:off x="6076437" y="3108718"/>
              <a:ext cx="1126490" cy="1604645"/>
            </a:xfrm>
            <a:custGeom>
              <a:avLst/>
              <a:gdLst/>
              <a:ahLst/>
              <a:cxnLst/>
              <a:rect l="l" t="t" r="r" b="b"/>
              <a:pathLst>
                <a:path w="1126490" h="1604645">
                  <a:moveTo>
                    <a:pt x="1125897" y="1604096"/>
                  </a:moveTo>
                  <a:lnTo>
                    <a:pt x="0" y="1604096"/>
                  </a:lnTo>
                  <a:lnTo>
                    <a:pt x="0" y="0"/>
                  </a:lnTo>
                  <a:lnTo>
                    <a:pt x="1125897" y="0"/>
                  </a:lnTo>
                  <a:lnTo>
                    <a:pt x="1125897" y="1604096"/>
                  </a:lnTo>
                  <a:close/>
                </a:path>
              </a:pathLst>
            </a:custGeom>
            <a:solidFill>
              <a:srgbClr val="000000">
                <a:alpha val="52549"/>
              </a:srgbClr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2" name="object 302"/>
            <p:cNvSpPr/>
            <p:nvPr/>
          </p:nvSpPr>
          <p:spPr>
            <a:xfrm>
              <a:off x="6076437" y="3108718"/>
              <a:ext cx="1126490" cy="1604645"/>
            </a:xfrm>
            <a:custGeom>
              <a:avLst/>
              <a:gdLst/>
              <a:ahLst/>
              <a:cxnLst/>
              <a:rect l="l" t="t" r="r" b="b"/>
              <a:pathLst>
                <a:path w="1126490" h="1604645">
                  <a:moveTo>
                    <a:pt x="0" y="0"/>
                  </a:moveTo>
                  <a:lnTo>
                    <a:pt x="1125897" y="0"/>
                  </a:lnTo>
                  <a:lnTo>
                    <a:pt x="1125897" y="1604096"/>
                  </a:lnTo>
                  <a:lnTo>
                    <a:pt x="0" y="160409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3" name="object 303"/>
            <p:cNvSpPr/>
            <p:nvPr/>
          </p:nvSpPr>
          <p:spPr>
            <a:xfrm>
              <a:off x="4425241" y="3278601"/>
              <a:ext cx="156504" cy="16731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4" name="object 304"/>
            <p:cNvSpPr/>
            <p:nvPr/>
          </p:nvSpPr>
          <p:spPr>
            <a:xfrm>
              <a:off x="4469991" y="3300368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66974" y="77799"/>
                  </a:moveTo>
                  <a:lnTo>
                    <a:pt x="0" y="77799"/>
                  </a:lnTo>
                  <a:lnTo>
                    <a:pt x="0" y="0"/>
                  </a:lnTo>
                  <a:lnTo>
                    <a:pt x="66974" y="0"/>
                  </a:lnTo>
                  <a:lnTo>
                    <a:pt x="66974" y="7779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5" name="object 305"/>
            <p:cNvSpPr/>
            <p:nvPr/>
          </p:nvSpPr>
          <p:spPr>
            <a:xfrm>
              <a:off x="4469991" y="3300368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0" y="0"/>
                  </a:moveTo>
                  <a:lnTo>
                    <a:pt x="66974" y="0"/>
                  </a:lnTo>
                  <a:lnTo>
                    <a:pt x="66974" y="77799"/>
                  </a:lnTo>
                  <a:lnTo>
                    <a:pt x="0" y="77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6" name="object 306"/>
            <p:cNvSpPr/>
            <p:nvPr/>
          </p:nvSpPr>
          <p:spPr>
            <a:xfrm>
              <a:off x="4425241" y="3460126"/>
              <a:ext cx="156504" cy="16731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7" name="object 307"/>
            <p:cNvSpPr/>
            <p:nvPr/>
          </p:nvSpPr>
          <p:spPr>
            <a:xfrm>
              <a:off x="4469991" y="3481892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66974" y="77799"/>
                  </a:moveTo>
                  <a:lnTo>
                    <a:pt x="0" y="77799"/>
                  </a:lnTo>
                  <a:lnTo>
                    <a:pt x="0" y="0"/>
                  </a:lnTo>
                  <a:lnTo>
                    <a:pt x="66974" y="0"/>
                  </a:lnTo>
                  <a:lnTo>
                    <a:pt x="66974" y="777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8" name="object 308"/>
            <p:cNvSpPr/>
            <p:nvPr/>
          </p:nvSpPr>
          <p:spPr>
            <a:xfrm>
              <a:off x="4469991" y="3481892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0" y="0"/>
                  </a:moveTo>
                  <a:lnTo>
                    <a:pt x="66974" y="0"/>
                  </a:lnTo>
                  <a:lnTo>
                    <a:pt x="66974" y="77799"/>
                  </a:lnTo>
                  <a:lnTo>
                    <a:pt x="0" y="77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9" name="object 309"/>
            <p:cNvSpPr/>
            <p:nvPr/>
          </p:nvSpPr>
          <p:spPr>
            <a:xfrm>
              <a:off x="4425241" y="3830800"/>
              <a:ext cx="156504" cy="16731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0" name="object 310"/>
            <p:cNvSpPr/>
            <p:nvPr/>
          </p:nvSpPr>
          <p:spPr>
            <a:xfrm>
              <a:off x="4469991" y="3852567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66974" y="77774"/>
                  </a:moveTo>
                  <a:lnTo>
                    <a:pt x="0" y="77774"/>
                  </a:lnTo>
                  <a:lnTo>
                    <a:pt x="0" y="0"/>
                  </a:lnTo>
                  <a:lnTo>
                    <a:pt x="66974" y="0"/>
                  </a:lnTo>
                  <a:lnTo>
                    <a:pt x="66974" y="77774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1" name="object 311"/>
            <p:cNvSpPr/>
            <p:nvPr/>
          </p:nvSpPr>
          <p:spPr>
            <a:xfrm>
              <a:off x="4469991" y="3852567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0" y="0"/>
                  </a:moveTo>
                  <a:lnTo>
                    <a:pt x="66974" y="0"/>
                  </a:lnTo>
                  <a:lnTo>
                    <a:pt x="66974" y="77774"/>
                  </a:lnTo>
                  <a:lnTo>
                    <a:pt x="0" y="777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2" name="object 312"/>
            <p:cNvSpPr/>
            <p:nvPr/>
          </p:nvSpPr>
          <p:spPr>
            <a:xfrm>
              <a:off x="4425241" y="4005625"/>
              <a:ext cx="156504" cy="16731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3" name="object 313"/>
            <p:cNvSpPr/>
            <p:nvPr/>
          </p:nvSpPr>
          <p:spPr>
            <a:xfrm>
              <a:off x="4469991" y="4027391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66974" y="77799"/>
                  </a:moveTo>
                  <a:lnTo>
                    <a:pt x="0" y="77799"/>
                  </a:lnTo>
                  <a:lnTo>
                    <a:pt x="0" y="0"/>
                  </a:lnTo>
                  <a:lnTo>
                    <a:pt x="66974" y="0"/>
                  </a:lnTo>
                  <a:lnTo>
                    <a:pt x="66974" y="77799"/>
                  </a:lnTo>
                  <a:close/>
                </a:path>
              </a:pathLst>
            </a:custGeom>
            <a:solidFill>
              <a:srgbClr val="CCBFD8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4" name="object 314"/>
            <p:cNvSpPr/>
            <p:nvPr/>
          </p:nvSpPr>
          <p:spPr>
            <a:xfrm>
              <a:off x="4469991" y="4027391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0" y="0"/>
                  </a:moveTo>
                  <a:lnTo>
                    <a:pt x="66974" y="0"/>
                  </a:lnTo>
                  <a:lnTo>
                    <a:pt x="66974" y="77799"/>
                  </a:lnTo>
                  <a:lnTo>
                    <a:pt x="0" y="77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5" name="object 315"/>
            <p:cNvSpPr/>
            <p:nvPr/>
          </p:nvSpPr>
          <p:spPr>
            <a:xfrm>
              <a:off x="5788513" y="3255876"/>
              <a:ext cx="156504" cy="16731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6" name="object 316"/>
            <p:cNvSpPr/>
            <p:nvPr/>
          </p:nvSpPr>
          <p:spPr>
            <a:xfrm>
              <a:off x="5833263" y="3277643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66974" y="77774"/>
                  </a:moveTo>
                  <a:lnTo>
                    <a:pt x="0" y="77774"/>
                  </a:lnTo>
                  <a:lnTo>
                    <a:pt x="0" y="0"/>
                  </a:lnTo>
                  <a:lnTo>
                    <a:pt x="66974" y="0"/>
                  </a:lnTo>
                  <a:lnTo>
                    <a:pt x="66974" y="77774"/>
                  </a:lnTo>
                  <a:close/>
                </a:path>
              </a:pathLst>
            </a:custGeom>
            <a:solidFill>
              <a:srgbClr val="953634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7" name="object 317"/>
            <p:cNvSpPr/>
            <p:nvPr/>
          </p:nvSpPr>
          <p:spPr>
            <a:xfrm>
              <a:off x="5833263" y="3277643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0" y="0"/>
                  </a:moveTo>
                  <a:lnTo>
                    <a:pt x="66974" y="0"/>
                  </a:lnTo>
                  <a:lnTo>
                    <a:pt x="66974" y="77774"/>
                  </a:lnTo>
                  <a:lnTo>
                    <a:pt x="0" y="777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8" name="object 318"/>
            <p:cNvSpPr/>
            <p:nvPr/>
          </p:nvSpPr>
          <p:spPr>
            <a:xfrm>
              <a:off x="5788513" y="3430726"/>
              <a:ext cx="156504" cy="16731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9" name="object 319"/>
            <p:cNvSpPr/>
            <p:nvPr/>
          </p:nvSpPr>
          <p:spPr>
            <a:xfrm>
              <a:off x="5833263" y="3452467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66974" y="77799"/>
                  </a:moveTo>
                  <a:lnTo>
                    <a:pt x="0" y="77799"/>
                  </a:lnTo>
                  <a:lnTo>
                    <a:pt x="0" y="0"/>
                  </a:lnTo>
                  <a:lnTo>
                    <a:pt x="66974" y="0"/>
                  </a:lnTo>
                  <a:lnTo>
                    <a:pt x="66974" y="777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0" name="object 320"/>
            <p:cNvSpPr/>
            <p:nvPr/>
          </p:nvSpPr>
          <p:spPr>
            <a:xfrm>
              <a:off x="5833263" y="3452467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0" y="0"/>
                  </a:moveTo>
                  <a:lnTo>
                    <a:pt x="66974" y="0"/>
                  </a:lnTo>
                  <a:lnTo>
                    <a:pt x="66974" y="77799"/>
                  </a:lnTo>
                  <a:lnTo>
                    <a:pt x="0" y="77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1" name="object 321"/>
            <p:cNvSpPr/>
            <p:nvPr/>
          </p:nvSpPr>
          <p:spPr>
            <a:xfrm>
              <a:off x="5788513" y="3612226"/>
              <a:ext cx="156504" cy="16731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2" name="object 322"/>
            <p:cNvSpPr/>
            <p:nvPr/>
          </p:nvSpPr>
          <p:spPr>
            <a:xfrm>
              <a:off x="5833263" y="3633992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66974" y="77799"/>
                  </a:moveTo>
                  <a:lnTo>
                    <a:pt x="0" y="77799"/>
                  </a:lnTo>
                  <a:lnTo>
                    <a:pt x="0" y="0"/>
                  </a:lnTo>
                  <a:lnTo>
                    <a:pt x="66974" y="0"/>
                  </a:lnTo>
                  <a:lnTo>
                    <a:pt x="66974" y="77799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3" name="object 323"/>
            <p:cNvSpPr/>
            <p:nvPr/>
          </p:nvSpPr>
          <p:spPr>
            <a:xfrm>
              <a:off x="5833263" y="3633992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0" y="0"/>
                  </a:moveTo>
                  <a:lnTo>
                    <a:pt x="66974" y="0"/>
                  </a:lnTo>
                  <a:lnTo>
                    <a:pt x="66974" y="77799"/>
                  </a:lnTo>
                  <a:lnTo>
                    <a:pt x="0" y="77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4" name="object 324"/>
            <p:cNvSpPr/>
            <p:nvPr/>
          </p:nvSpPr>
          <p:spPr>
            <a:xfrm>
              <a:off x="5788513" y="3982900"/>
              <a:ext cx="156504" cy="16731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5" name="object 325"/>
            <p:cNvSpPr/>
            <p:nvPr/>
          </p:nvSpPr>
          <p:spPr>
            <a:xfrm>
              <a:off x="5833263" y="4004666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66974" y="77774"/>
                  </a:moveTo>
                  <a:lnTo>
                    <a:pt x="0" y="77774"/>
                  </a:lnTo>
                  <a:lnTo>
                    <a:pt x="0" y="0"/>
                  </a:lnTo>
                  <a:lnTo>
                    <a:pt x="66974" y="0"/>
                  </a:lnTo>
                  <a:lnTo>
                    <a:pt x="66974" y="77774"/>
                  </a:lnTo>
                  <a:close/>
                </a:path>
              </a:pathLst>
            </a:custGeom>
            <a:solidFill>
              <a:srgbClr val="FBD4B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6" name="object 326"/>
            <p:cNvSpPr/>
            <p:nvPr/>
          </p:nvSpPr>
          <p:spPr>
            <a:xfrm>
              <a:off x="5833263" y="4004666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0" y="0"/>
                  </a:moveTo>
                  <a:lnTo>
                    <a:pt x="66974" y="0"/>
                  </a:lnTo>
                  <a:lnTo>
                    <a:pt x="66974" y="77774"/>
                  </a:lnTo>
                  <a:lnTo>
                    <a:pt x="0" y="777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7" name="object 327"/>
            <p:cNvSpPr/>
            <p:nvPr/>
          </p:nvSpPr>
          <p:spPr>
            <a:xfrm>
              <a:off x="5788513" y="4157750"/>
              <a:ext cx="156504" cy="16731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8" name="object 328"/>
            <p:cNvSpPr/>
            <p:nvPr/>
          </p:nvSpPr>
          <p:spPr>
            <a:xfrm>
              <a:off x="5833263" y="4179491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66974" y="77799"/>
                  </a:moveTo>
                  <a:lnTo>
                    <a:pt x="0" y="77799"/>
                  </a:lnTo>
                  <a:lnTo>
                    <a:pt x="0" y="0"/>
                  </a:lnTo>
                  <a:lnTo>
                    <a:pt x="66974" y="0"/>
                  </a:lnTo>
                  <a:lnTo>
                    <a:pt x="66974" y="777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9" name="object 329"/>
            <p:cNvSpPr/>
            <p:nvPr/>
          </p:nvSpPr>
          <p:spPr>
            <a:xfrm>
              <a:off x="5833263" y="4179491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10" h="78104">
                  <a:moveTo>
                    <a:pt x="0" y="0"/>
                  </a:moveTo>
                  <a:lnTo>
                    <a:pt x="66974" y="0"/>
                  </a:lnTo>
                  <a:lnTo>
                    <a:pt x="66974" y="77799"/>
                  </a:lnTo>
                  <a:lnTo>
                    <a:pt x="0" y="77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0" name="object 330"/>
            <p:cNvSpPr/>
            <p:nvPr/>
          </p:nvSpPr>
          <p:spPr>
            <a:xfrm>
              <a:off x="7569285" y="4021066"/>
              <a:ext cx="535043" cy="196599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1" name="object 331"/>
            <p:cNvSpPr/>
            <p:nvPr/>
          </p:nvSpPr>
          <p:spPr>
            <a:xfrm>
              <a:off x="7614060" y="4070016"/>
              <a:ext cx="445524" cy="79899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2" name="object 332"/>
            <p:cNvSpPr/>
            <p:nvPr/>
          </p:nvSpPr>
          <p:spPr>
            <a:xfrm>
              <a:off x="7614060" y="4070016"/>
              <a:ext cx="445770" cy="80010"/>
            </a:xfrm>
            <a:custGeom>
              <a:avLst/>
              <a:gdLst/>
              <a:ahLst/>
              <a:cxnLst/>
              <a:rect l="l" t="t" r="r" b="b"/>
              <a:pathLst>
                <a:path w="445770" h="80010">
                  <a:moveTo>
                    <a:pt x="0" y="0"/>
                  </a:moveTo>
                  <a:lnTo>
                    <a:pt x="445524" y="0"/>
                  </a:lnTo>
                  <a:lnTo>
                    <a:pt x="445524" y="79899"/>
                  </a:lnTo>
                  <a:lnTo>
                    <a:pt x="0" y="79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3" name="object 333"/>
            <p:cNvSpPr/>
            <p:nvPr/>
          </p:nvSpPr>
          <p:spPr>
            <a:xfrm>
              <a:off x="7952584" y="4054100"/>
              <a:ext cx="146979" cy="157791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4" name="object 334"/>
            <p:cNvSpPr/>
            <p:nvPr/>
          </p:nvSpPr>
          <p:spPr>
            <a:xfrm>
              <a:off x="7992584" y="4071091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09" h="78104">
                  <a:moveTo>
                    <a:pt x="66974" y="77799"/>
                  </a:moveTo>
                  <a:lnTo>
                    <a:pt x="0" y="77799"/>
                  </a:lnTo>
                  <a:lnTo>
                    <a:pt x="0" y="0"/>
                  </a:lnTo>
                  <a:lnTo>
                    <a:pt x="66974" y="0"/>
                  </a:lnTo>
                  <a:lnTo>
                    <a:pt x="66974" y="7779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5" name="object 335"/>
            <p:cNvSpPr/>
            <p:nvPr/>
          </p:nvSpPr>
          <p:spPr>
            <a:xfrm>
              <a:off x="7885609" y="4055225"/>
              <a:ext cx="146979" cy="157791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6" name="object 336"/>
            <p:cNvSpPr/>
            <p:nvPr/>
          </p:nvSpPr>
          <p:spPr>
            <a:xfrm>
              <a:off x="7925609" y="4072216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09" h="78104">
                  <a:moveTo>
                    <a:pt x="66974" y="77799"/>
                  </a:moveTo>
                  <a:lnTo>
                    <a:pt x="0" y="77799"/>
                  </a:lnTo>
                  <a:lnTo>
                    <a:pt x="0" y="0"/>
                  </a:lnTo>
                  <a:lnTo>
                    <a:pt x="66974" y="0"/>
                  </a:lnTo>
                  <a:lnTo>
                    <a:pt x="66974" y="77799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7" name="object 337"/>
            <p:cNvSpPr/>
            <p:nvPr/>
          </p:nvSpPr>
          <p:spPr>
            <a:xfrm>
              <a:off x="7818634" y="4054100"/>
              <a:ext cx="146979" cy="157791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8" name="object 338"/>
            <p:cNvSpPr/>
            <p:nvPr/>
          </p:nvSpPr>
          <p:spPr>
            <a:xfrm>
              <a:off x="7858634" y="4071091"/>
              <a:ext cx="67310" cy="78105"/>
            </a:xfrm>
            <a:custGeom>
              <a:avLst/>
              <a:gdLst/>
              <a:ahLst/>
              <a:cxnLst/>
              <a:rect l="l" t="t" r="r" b="b"/>
              <a:pathLst>
                <a:path w="67309" h="78104">
                  <a:moveTo>
                    <a:pt x="66974" y="77799"/>
                  </a:moveTo>
                  <a:lnTo>
                    <a:pt x="0" y="77799"/>
                  </a:lnTo>
                  <a:lnTo>
                    <a:pt x="0" y="0"/>
                  </a:lnTo>
                  <a:lnTo>
                    <a:pt x="66974" y="0"/>
                  </a:lnTo>
                  <a:lnTo>
                    <a:pt x="66974" y="777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39" name="object 339"/>
          <p:cNvSpPr txBox="1"/>
          <p:nvPr/>
        </p:nvSpPr>
        <p:spPr>
          <a:xfrm>
            <a:off x="246282" y="1571080"/>
            <a:ext cx="7718425" cy="201548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97485" indent="-185420" defTabSz="914400">
              <a:spcBef>
                <a:spcPts val="484"/>
              </a:spcBef>
              <a:buClr>
                <a:srgbClr val="3F3150"/>
              </a:buClr>
              <a:buFont typeface="Verdana"/>
              <a:buChar char="•"/>
              <a:tabLst>
                <a:tab pos="198120" algn="l"/>
              </a:tabLst>
            </a:pP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Packet is parsed into individual headers </a:t>
            </a:r>
            <a:r>
              <a:rPr sz="1950" b="1" spc="-5" dirty="0">
                <a:solidFill>
                  <a:prstClr val="black"/>
                </a:solidFill>
                <a:latin typeface="Arial"/>
                <a:cs typeface="Arial"/>
              </a:rPr>
              <a:t>(parsed</a:t>
            </a:r>
            <a:r>
              <a:rPr sz="1950" b="1" spc="-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representation)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  <a:p>
            <a:pPr marL="197485" marR="68580" indent="-185420" defTabSz="914400">
              <a:lnSpc>
                <a:spcPct val="110400"/>
              </a:lnSpc>
              <a:spcBef>
                <a:spcPts val="190"/>
              </a:spcBef>
              <a:buClr>
                <a:srgbClr val="3F3150"/>
              </a:buClr>
              <a:buFont typeface="Verdana"/>
              <a:buChar char="•"/>
              <a:tabLst>
                <a:tab pos="198120" algn="l"/>
              </a:tabLst>
            </a:pP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Headers and intermediate results can be used </a:t>
            </a:r>
            <a:r>
              <a:rPr sz="1950" b="1" spc="-5" dirty="0">
                <a:solidFill>
                  <a:prstClr val="black"/>
                </a:solidFill>
                <a:latin typeface="Arial"/>
                <a:cs typeface="Arial"/>
              </a:rPr>
              <a:t>for </a:t>
            </a: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matching and  actions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  <a:p>
            <a:pPr marL="197485" indent="-185420" defTabSz="914400">
              <a:spcBef>
                <a:spcPts val="400"/>
              </a:spcBef>
              <a:buClr>
                <a:srgbClr val="3F3150"/>
              </a:buClr>
              <a:buFont typeface="Verdana"/>
              <a:buChar char="•"/>
              <a:tabLst>
                <a:tab pos="198120" algn="l"/>
              </a:tabLst>
            </a:pP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Headers can be modified, added or</a:t>
            </a:r>
            <a:r>
              <a:rPr sz="195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removed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  <a:p>
            <a:pPr marL="197485" indent="-185420" defTabSz="914400">
              <a:spcBef>
                <a:spcPts val="434"/>
              </a:spcBef>
              <a:buClr>
                <a:srgbClr val="3F3150"/>
              </a:buClr>
              <a:buFont typeface="Verdana"/>
              <a:buChar char="•"/>
              <a:tabLst>
                <a:tab pos="198120" algn="l"/>
              </a:tabLst>
            </a:pP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Packet is deparsed</a:t>
            </a:r>
            <a:r>
              <a:rPr sz="1950" b="1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50" b="1" spc="-5" dirty="0">
                <a:solidFill>
                  <a:prstClr val="black"/>
                </a:solidFill>
                <a:latin typeface="Arial"/>
                <a:cs typeface="Arial"/>
              </a:rPr>
              <a:t>(serialized)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  <a:p>
            <a:pPr marL="2964180" defTabSz="914400">
              <a:spcBef>
                <a:spcPts val="630"/>
              </a:spcBef>
            </a:pP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Programmable </a:t>
            </a:r>
            <a:r>
              <a:rPr sz="1200" dirty="0">
                <a:solidFill>
                  <a:prstClr val="black"/>
                </a:solidFill>
                <a:latin typeface="Arial"/>
                <a:cs typeface="Arial"/>
              </a:rPr>
              <a:t>Match-Action</a:t>
            </a:r>
            <a:r>
              <a:rPr sz="120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Pipeline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0" name="object 3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defTabSz="914400">
              <a:lnSpc>
                <a:spcPts val="1645"/>
              </a:lnSpc>
            </a:pPr>
            <a:r>
              <a:rPr dirty="0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341" name="object 341"/>
          <p:cNvSpPr txBox="1"/>
          <p:nvPr/>
        </p:nvSpPr>
        <p:spPr>
          <a:xfrm>
            <a:off x="3952578" y="5830459"/>
            <a:ext cx="1238250" cy="12311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defTabSz="914400">
              <a:spcBef>
                <a:spcPts val="60"/>
              </a:spcBef>
            </a:pP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Copyright </a:t>
            </a:r>
            <a:r>
              <a:rPr sz="750" i="1" spc="25" dirty="0">
                <a:solidFill>
                  <a:srgbClr val="7E7E7E"/>
                </a:solidFill>
                <a:latin typeface="Arial"/>
                <a:cs typeface="Arial"/>
              </a:rPr>
              <a:t>© </a:t>
            </a:r>
            <a:r>
              <a:rPr sz="750" i="1" spc="15" dirty="0">
                <a:solidFill>
                  <a:srgbClr val="7E7E7E"/>
                </a:solidFill>
                <a:latin typeface="Arial"/>
                <a:cs typeface="Arial"/>
              </a:rPr>
              <a:t>2018 </a:t>
            </a:r>
            <a:r>
              <a:rPr sz="750" i="1" spc="20" dirty="0">
                <a:solidFill>
                  <a:srgbClr val="7E7E7E"/>
                </a:solidFill>
                <a:latin typeface="Arial"/>
                <a:cs typeface="Arial"/>
              </a:rPr>
              <a:t>–</a:t>
            </a:r>
            <a:r>
              <a:rPr sz="75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P4.org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99" y="1464472"/>
            <a:ext cx="8686782" cy="81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62343" y="2114990"/>
            <a:ext cx="4858385" cy="2927985"/>
            <a:chOff x="3562342" y="1257739"/>
            <a:chExt cx="4858385" cy="2927985"/>
          </a:xfrm>
        </p:grpSpPr>
        <p:sp>
          <p:nvSpPr>
            <p:cNvPr id="4" name="object 4"/>
            <p:cNvSpPr/>
            <p:nvPr/>
          </p:nvSpPr>
          <p:spPr>
            <a:xfrm>
              <a:off x="4333691" y="3091318"/>
              <a:ext cx="168275" cy="407034"/>
            </a:xfrm>
            <a:custGeom>
              <a:avLst/>
              <a:gdLst/>
              <a:ahLst/>
              <a:cxnLst/>
              <a:rect l="l" t="t" r="r" b="b"/>
              <a:pathLst>
                <a:path w="168275" h="407035">
                  <a:moveTo>
                    <a:pt x="83999" y="406499"/>
                  </a:moveTo>
                  <a:lnTo>
                    <a:pt x="83999" y="304874"/>
                  </a:lnTo>
                  <a:lnTo>
                    <a:pt x="0" y="304874"/>
                  </a:lnTo>
                  <a:lnTo>
                    <a:pt x="0" y="101624"/>
                  </a:lnTo>
                  <a:lnTo>
                    <a:pt x="83999" y="101624"/>
                  </a:lnTo>
                  <a:lnTo>
                    <a:pt x="83999" y="0"/>
                  </a:lnTo>
                  <a:lnTo>
                    <a:pt x="167999" y="203249"/>
                  </a:lnTo>
                  <a:lnTo>
                    <a:pt x="83999" y="4064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333691" y="2496702"/>
              <a:ext cx="2168525" cy="1618615"/>
            </a:xfrm>
            <a:custGeom>
              <a:avLst/>
              <a:gdLst/>
              <a:ahLst/>
              <a:cxnLst/>
              <a:rect l="l" t="t" r="r" b="b"/>
              <a:pathLst>
                <a:path w="2168525" h="1618614">
                  <a:moveTo>
                    <a:pt x="0" y="696241"/>
                  </a:moveTo>
                  <a:lnTo>
                    <a:pt x="83999" y="696241"/>
                  </a:lnTo>
                  <a:lnTo>
                    <a:pt x="83999" y="594616"/>
                  </a:lnTo>
                  <a:lnTo>
                    <a:pt x="167999" y="797865"/>
                  </a:lnTo>
                  <a:lnTo>
                    <a:pt x="83999" y="1001115"/>
                  </a:lnTo>
                  <a:lnTo>
                    <a:pt x="83999" y="899490"/>
                  </a:lnTo>
                  <a:lnTo>
                    <a:pt x="0" y="899490"/>
                  </a:lnTo>
                  <a:lnTo>
                    <a:pt x="0" y="696241"/>
                  </a:lnTo>
                  <a:close/>
                </a:path>
                <a:path w="2168525" h="1618614">
                  <a:moveTo>
                    <a:pt x="1050822" y="0"/>
                  </a:moveTo>
                  <a:lnTo>
                    <a:pt x="2168320" y="0"/>
                  </a:lnTo>
                  <a:lnTo>
                    <a:pt x="2168320" y="1618189"/>
                  </a:lnTo>
                  <a:lnTo>
                    <a:pt x="1050822" y="1618189"/>
                  </a:lnTo>
                  <a:lnTo>
                    <a:pt x="1050822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377539" y="2488085"/>
              <a:ext cx="1124585" cy="1618615"/>
            </a:xfrm>
            <a:custGeom>
              <a:avLst/>
              <a:gdLst/>
              <a:ahLst/>
              <a:cxnLst/>
              <a:rect l="l" t="t" r="r" b="b"/>
              <a:pathLst>
                <a:path w="1124585" h="1618614">
                  <a:moveTo>
                    <a:pt x="1124397" y="1618206"/>
                  </a:moveTo>
                  <a:lnTo>
                    <a:pt x="0" y="1618206"/>
                  </a:lnTo>
                  <a:lnTo>
                    <a:pt x="0" y="0"/>
                  </a:lnTo>
                  <a:lnTo>
                    <a:pt x="1124397" y="0"/>
                  </a:lnTo>
                  <a:lnTo>
                    <a:pt x="1124397" y="1618206"/>
                  </a:lnTo>
                  <a:close/>
                </a:path>
              </a:pathLst>
            </a:custGeom>
            <a:solidFill>
              <a:srgbClr val="FFFFFF">
                <a:alpha val="69409"/>
              </a:srgbClr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377539" y="2488085"/>
              <a:ext cx="1124585" cy="1618615"/>
            </a:xfrm>
            <a:custGeom>
              <a:avLst/>
              <a:gdLst/>
              <a:ahLst/>
              <a:cxnLst/>
              <a:rect l="l" t="t" r="r" b="b"/>
              <a:pathLst>
                <a:path w="1124585" h="1618614">
                  <a:moveTo>
                    <a:pt x="0" y="0"/>
                  </a:moveTo>
                  <a:lnTo>
                    <a:pt x="1124397" y="0"/>
                  </a:lnTo>
                  <a:lnTo>
                    <a:pt x="1124397" y="1618206"/>
                  </a:lnTo>
                  <a:lnTo>
                    <a:pt x="0" y="161820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126637" y="2542844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171387" y="2564619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171387" y="2564619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131287" y="2795894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176062" y="2817669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176062" y="2817669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131287" y="3050693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176062" y="3072468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176062" y="3072468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126637" y="3313518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171387" y="3335268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171387" y="3335268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126637" y="3559842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171387" y="3581617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171387" y="3581617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126637" y="3812917"/>
              <a:ext cx="358324" cy="299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171387" y="3834667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209699"/>
                  </a:moveTo>
                  <a:lnTo>
                    <a:pt x="0" y="0"/>
                  </a:ln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171387" y="3834667"/>
              <a:ext cx="269240" cy="210185"/>
            </a:xfrm>
            <a:custGeom>
              <a:avLst/>
              <a:gdLst/>
              <a:ahLst/>
              <a:cxnLst/>
              <a:rect l="l" t="t" r="r" b="b"/>
              <a:pathLst>
                <a:path w="269239" h="210185">
                  <a:moveTo>
                    <a:pt x="0" y="0"/>
                  </a:moveTo>
                  <a:lnTo>
                    <a:pt x="268799" y="64599"/>
                  </a:lnTo>
                  <a:lnTo>
                    <a:pt x="268799" y="1450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5228214" y="3076743"/>
              <a:ext cx="168275" cy="407034"/>
            </a:xfrm>
            <a:custGeom>
              <a:avLst/>
              <a:gdLst/>
              <a:ahLst/>
              <a:cxnLst/>
              <a:rect l="l" t="t" r="r" b="b"/>
              <a:pathLst>
                <a:path w="168275" h="407035">
                  <a:moveTo>
                    <a:pt x="83999" y="406499"/>
                  </a:moveTo>
                  <a:lnTo>
                    <a:pt x="83999" y="304874"/>
                  </a:lnTo>
                  <a:lnTo>
                    <a:pt x="0" y="304874"/>
                  </a:lnTo>
                  <a:lnTo>
                    <a:pt x="0" y="101624"/>
                  </a:lnTo>
                  <a:lnTo>
                    <a:pt x="83999" y="101624"/>
                  </a:lnTo>
                  <a:lnTo>
                    <a:pt x="83999" y="0"/>
                  </a:lnTo>
                  <a:lnTo>
                    <a:pt x="167999" y="203249"/>
                  </a:lnTo>
                  <a:lnTo>
                    <a:pt x="83999" y="4064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228214" y="3076743"/>
              <a:ext cx="168275" cy="407034"/>
            </a:xfrm>
            <a:custGeom>
              <a:avLst/>
              <a:gdLst/>
              <a:ahLst/>
              <a:cxnLst/>
              <a:rect l="l" t="t" r="r" b="b"/>
              <a:pathLst>
                <a:path w="168275" h="407035">
                  <a:moveTo>
                    <a:pt x="0" y="101624"/>
                  </a:moveTo>
                  <a:lnTo>
                    <a:pt x="83999" y="101624"/>
                  </a:lnTo>
                  <a:lnTo>
                    <a:pt x="83999" y="0"/>
                  </a:lnTo>
                  <a:lnTo>
                    <a:pt x="167999" y="203249"/>
                  </a:lnTo>
                  <a:lnTo>
                    <a:pt x="83999" y="406499"/>
                  </a:lnTo>
                  <a:lnTo>
                    <a:pt x="83999" y="304874"/>
                  </a:lnTo>
                  <a:lnTo>
                    <a:pt x="0" y="304874"/>
                  </a:lnTo>
                  <a:lnTo>
                    <a:pt x="0" y="10162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454115" y="2472745"/>
              <a:ext cx="812223" cy="17062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498865" y="2497512"/>
              <a:ext cx="723265" cy="1616710"/>
            </a:xfrm>
            <a:custGeom>
              <a:avLst/>
              <a:gdLst/>
              <a:ahLst/>
              <a:cxnLst/>
              <a:rect l="l" t="t" r="r" b="b"/>
              <a:pathLst>
                <a:path w="723264" h="1616710">
                  <a:moveTo>
                    <a:pt x="722698" y="1616704"/>
                  </a:moveTo>
                  <a:lnTo>
                    <a:pt x="0" y="1616704"/>
                  </a:lnTo>
                  <a:lnTo>
                    <a:pt x="0" y="0"/>
                  </a:lnTo>
                  <a:lnTo>
                    <a:pt x="722698" y="0"/>
                  </a:lnTo>
                  <a:lnTo>
                    <a:pt x="722698" y="1616704"/>
                  </a:lnTo>
                  <a:close/>
                </a:path>
              </a:pathLst>
            </a:custGeom>
            <a:solidFill>
              <a:srgbClr val="FBD4B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498865" y="2497512"/>
              <a:ext cx="723265" cy="1616710"/>
            </a:xfrm>
            <a:custGeom>
              <a:avLst/>
              <a:gdLst/>
              <a:ahLst/>
              <a:cxnLst/>
              <a:rect l="l" t="t" r="r" b="b"/>
              <a:pathLst>
                <a:path w="723264" h="1616710">
                  <a:moveTo>
                    <a:pt x="0" y="0"/>
                  </a:moveTo>
                  <a:lnTo>
                    <a:pt x="722698" y="0"/>
                  </a:lnTo>
                  <a:lnTo>
                    <a:pt x="722698" y="1616704"/>
                  </a:lnTo>
                  <a:lnTo>
                    <a:pt x="0" y="161670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569015" y="2654744"/>
              <a:ext cx="560705" cy="1318260"/>
            </a:xfrm>
            <a:custGeom>
              <a:avLst/>
              <a:gdLst/>
              <a:ahLst/>
              <a:cxnLst/>
              <a:rect l="l" t="t" r="r" b="b"/>
              <a:pathLst>
                <a:path w="560704" h="1318260">
                  <a:moveTo>
                    <a:pt x="0" y="117749"/>
                  </a:moveTo>
                  <a:lnTo>
                    <a:pt x="8982" y="71908"/>
                  </a:lnTo>
                  <a:lnTo>
                    <a:pt x="33478" y="34481"/>
                  </a:lnTo>
                  <a:lnTo>
                    <a:pt x="69809" y="9250"/>
                  </a:lnTo>
                  <a:lnTo>
                    <a:pt x="114299" y="0"/>
                  </a:lnTo>
                  <a:lnTo>
                    <a:pt x="158030" y="8959"/>
                  </a:lnTo>
                  <a:lnTo>
                    <a:pt x="195124" y="34474"/>
                  </a:lnTo>
                  <a:lnTo>
                    <a:pt x="219896" y="72690"/>
                  </a:lnTo>
                  <a:lnTo>
                    <a:pt x="228599" y="117749"/>
                  </a:lnTo>
                  <a:lnTo>
                    <a:pt x="219617" y="163580"/>
                  </a:lnTo>
                  <a:lnTo>
                    <a:pt x="195121" y="201008"/>
                  </a:lnTo>
                  <a:lnTo>
                    <a:pt x="158789" y="226245"/>
                  </a:lnTo>
                  <a:lnTo>
                    <a:pt x="114299" y="235499"/>
                  </a:lnTo>
                  <a:lnTo>
                    <a:pt x="69809" y="226245"/>
                  </a:lnTo>
                  <a:lnTo>
                    <a:pt x="33478" y="201008"/>
                  </a:lnTo>
                  <a:lnTo>
                    <a:pt x="8982" y="163580"/>
                  </a:lnTo>
                  <a:lnTo>
                    <a:pt x="0" y="117749"/>
                  </a:lnTo>
                  <a:close/>
                </a:path>
                <a:path w="560704" h="1318260">
                  <a:moveTo>
                    <a:pt x="20549" y="593548"/>
                  </a:moveTo>
                  <a:lnTo>
                    <a:pt x="29532" y="547707"/>
                  </a:lnTo>
                  <a:lnTo>
                    <a:pt x="54028" y="510280"/>
                  </a:lnTo>
                  <a:lnTo>
                    <a:pt x="90359" y="485049"/>
                  </a:lnTo>
                  <a:lnTo>
                    <a:pt x="134849" y="475799"/>
                  </a:lnTo>
                  <a:lnTo>
                    <a:pt x="178580" y="484758"/>
                  </a:lnTo>
                  <a:lnTo>
                    <a:pt x="215674" y="510273"/>
                  </a:lnTo>
                  <a:lnTo>
                    <a:pt x="240446" y="548470"/>
                  </a:lnTo>
                  <a:lnTo>
                    <a:pt x="249149" y="593548"/>
                  </a:lnTo>
                  <a:lnTo>
                    <a:pt x="240167" y="639379"/>
                  </a:lnTo>
                  <a:lnTo>
                    <a:pt x="215671" y="676808"/>
                  </a:lnTo>
                  <a:lnTo>
                    <a:pt x="179339" y="702044"/>
                  </a:lnTo>
                  <a:lnTo>
                    <a:pt x="134849" y="711298"/>
                  </a:lnTo>
                  <a:lnTo>
                    <a:pt x="90359" y="702044"/>
                  </a:lnTo>
                  <a:lnTo>
                    <a:pt x="54028" y="676808"/>
                  </a:lnTo>
                  <a:lnTo>
                    <a:pt x="29532" y="639379"/>
                  </a:lnTo>
                  <a:lnTo>
                    <a:pt x="20549" y="593548"/>
                  </a:lnTo>
                  <a:close/>
                </a:path>
                <a:path w="560704" h="1318260">
                  <a:moveTo>
                    <a:pt x="305824" y="401599"/>
                  </a:moveTo>
                  <a:lnTo>
                    <a:pt x="314806" y="355768"/>
                  </a:lnTo>
                  <a:lnTo>
                    <a:pt x="339302" y="318339"/>
                  </a:lnTo>
                  <a:lnTo>
                    <a:pt x="375634" y="293103"/>
                  </a:lnTo>
                  <a:lnTo>
                    <a:pt x="420124" y="283849"/>
                  </a:lnTo>
                  <a:lnTo>
                    <a:pt x="463874" y="292811"/>
                  </a:lnTo>
                  <a:lnTo>
                    <a:pt x="500948" y="318349"/>
                  </a:lnTo>
                  <a:lnTo>
                    <a:pt x="525730" y="356543"/>
                  </a:lnTo>
                  <a:lnTo>
                    <a:pt x="534423" y="401599"/>
                  </a:lnTo>
                  <a:lnTo>
                    <a:pt x="525441" y="447440"/>
                  </a:lnTo>
                  <a:lnTo>
                    <a:pt x="500945" y="484867"/>
                  </a:lnTo>
                  <a:lnTo>
                    <a:pt x="464614" y="510098"/>
                  </a:lnTo>
                  <a:lnTo>
                    <a:pt x="420124" y="519348"/>
                  </a:lnTo>
                  <a:lnTo>
                    <a:pt x="375634" y="510098"/>
                  </a:lnTo>
                  <a:lnTo>
                    <a:pt x="339302" y="484867"/>
                  </a:lnTo>
                  <a:lnTo>
                    <a:pt x="314806" y="447440"/>
                  </a:lnTo>
                  <a:lnTo>
                    <a:pt x="305824" y="401599"/>
                  </a:lnTo>
                  <a:close/>
                </a:path>
                <a:path w="560704" h="1318260">
                  <a:moveTo>
                    <a:pt x="3349" y="979348"/>
                  </a:moveTo>
                  <a:lnTo>
                    <a:pt x="12332" y="933517"/>
                  </a:lnTo>
                  <a:lnTo>
                    <a:pt x="36828" y="896088"/>
                  </a:lnTo>
                  <a:lnTo>
                    <a:pt x="73159" y="870852"/>
                  </a:lnTo>
                  <a:lnTo>
                    <a:pt x="117649" y="861598"/>
                  </a:lnTo>
                  <a:lnTo>
                    <a:pt x="161399" y="870570"/>
                  </a:lnTo>
                  <a:lnTo>
                    <a:pt x="198474" y="896098"/>
                  </a:lnTo>
                  <a:lnTo>
                    <a:pt x="223246" y="934291"/>
                  </a:lnTo>
                  <a:lnTo>
                    <a:pt x="231949" y="979348"/>
                  </a:lnTo>
                  <a:lnTo>
                    <a:pt x="222967" y="1025189"/>
                  </a:lnTo>
                  <a:lnTo>
                    <a:pt x="198471" y="1062616"/>
                  </a:lnTo>
                  <a:lnTo>
                    <a:pt x="162139" y="1087847"/>
                  </a:lnTo>
                  <a:lnTo>
                    <a:pt x="117649" y="1097097"/>
                  </a:lnTo>
                  <a:lnTo>
                    <a:pt x="73159" y="1087847"/>
                  </a:lnTo>
                  <a:lnTo>
                    <a:pt x="36828" y="1062616"/>
                  </a:lnTo>
                  <a:lnTo>
                    <a:pt x="12332" y="1025189"/>
                  </a:lnTo>
                  <a:lnTo>
                    <a:pt x="3349" y="979348"/>
                  </a:lnTo>
                  <a:close/>
                </a:path>
                <a:path w="560704" h="1318260">
                  <a:moveTo>
                    <a:pt x="331924" y="1199972"/>
                  </a:moveTo>
                  <a:lnTo>
                    <a:pt x="340906" y="1154141"/>
                  </a:lnTo>
                  <a:lnTo>
                    <a:pt x="365402" y="1116713"/>
                  </a:lnTo>
                  <a:lnTo>
                    <a:pt x="401733" y="1091477"/>
                  </a:lnTo>
                  <a:lnTo>
                    <a:pt x="446224" y="1082222"/>
                  </a:lnTo>
                  <a:lnTo>
                    <a:pt x="489955" y="1091185"/>
                  </a:lnTo>
                  <a:lnTo>
                    <a:pt x="527048" y="1116722"/>
                  </a:lnTo>
                  <a:lnTo>
                    <a:pt x="551820" y="1154916"/>
                  </a:lnTo>
                  <a:lnTo>
                    <a:pt x="560523" y="1199972"/>
                  </a:lnTo>
                  <a:lnTo>
                    <a:pt x="551541" y="1245803"/>
                  </a:lnTo>
                  <a:lnTo>
                    <a:pt x="527045" y="1283231"/>
                  </a:lnTo>
                  <a:lnTo>
                    <a:pt x="490714" y="1308468"/>
                  </a:lnTo>
                  <a:lnTo>
                    <a:pt x="446224" y="1317722"/>
                  </a:lnTo>
                  <a:lnTo>
                    <a:pt x="401733" y="1308468"/>
                  </a:lnTo>
                  <a:lnTo>
                    <a:pt x="365402" y="1283231"/>
                  </a:lnTo>
                  <a:lnTo>
                    <a:pt x="340906" y="1245803"/>
                  </a:lnTo>
                  <a:lnTo>
                    <a:pt x="331924" y="1199972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683315" y="2562869"/>
              <a:ext cx="360680" cy="293370"/>
            </a:xfrm>
            <a:custGeom>
              <a:avLst/>
              <a:gdLst/>
              <a:ahLst/>
              <a:cxnLst/>
              <a:rect l="l" t="t" r="r" b="b"/>
              <a:pathLst>
                <a:path w="360679" h="293369">
                  <a:moveTo>
                    <a:pt x="0" y="91874"/>
                  </a:moveTo>
                  <a:lnTo>
                    <a:pt x="38219" y="35933"/>
                  </a:lnTo>
                  <a:lnTo>
                    <a:pt x="78472" y="13479"/>
                  </a:lnTo>
                  <a:lnTo>
                    <a:pt x="126137" y="142"/>
                  </a:lnTo>
                  <a:lnTo>
                    <a:pt x="176199" y="0"/>
                  </a:lnTo>
                  <a:lnTo>
                    <a:pt x="224166" y="15818"/>
                  </a:lnTo>
                  <a:lnTo>
                    <a:pt x="267642" y="45107"/>
                  </a:lnTo>
                  <a:lnTo>
                    <a:pt x="304757" y="84065"/>
                  </a:lnTo>
                  <a:lnTo>
                    <a:pt x="333640" y="128888"/>
                  </a:lnTo>
                  <a:lnTo>
                    <a:pt x="352424" y="175774"/>
                  </a:lnTo>
                  <a:lnTo>
                    <a:pt x="360383" y="232174"/>
                  </a:lnTo>
                  <a:lnTo>
                    <a:pt x="359135" y="258307"/>
                  </a:lnTo>
                  <a:lnTo>
                    <a:pt x="355349" y="282499"/>
                  </a:lnTo>
                  <a:lnTo>
                    <a:pt x="354949" y="284424"/>
                  </a:lnTo>
                  <a:lnTo>
                    <a:pt x="354524" y="286324"/>
                  </a:lnTo>
                  <a:lnTo>
                    <a:pt x="354099" y="288199"/>
                  </a:lnTo>
                  <a:lnTo>
                    <a:pt x="352924" y="292949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991864" y="2835644"/>
              <a:ext cx="74949" cy="931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4663565" y="2883894"/>
              <a:ext cx="68399" cy="2344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4989139" y="3121143"/>
              <a:ext cx="208279" cy="290830"/>
            </a:xfrm>
            <a:custGeom>
              <a:avLst/>
              <a:gdLst/>
              <a:ahLst/>
              <a:cxnLst/>
              <a:rect l="l" t="t" r="r" b="b"/>
              <a:pathLst>
                <a:path w="208279" h="290829">
                  <a:moveTo>
                    <a:pt x="0" y="52949"/>
                  </a:moveTo>
                  <a:lnTo>
                    <a:pt x="4117" y="111229"/>
                  </a:lnTo>
                  <a:lnTo>
                    <a:pt x="15486" y="165541"/>
                  </a:lnTo>
                  <a:lnTo>
                    <a:pt x="32634" y="213252"/>
                  </a:lnTo>
                  <a:lnTo>
                    <a:pt x="54088" y="251732"/>
                  </a:lnTo>
                  <a:lnTo>
                    <a:pt x="104024" y="290474"/>
                  </a:lnTo>
                  <a:lnTo>
                    <a:pt x="134554" y="283795"/>
                  </a:lnTo>
                  <a:lnTo>
                    <a:pt x="162569" y="257576"/>
                  </a:lnTo>
                  <a:lnTo>
                    <a:pt x="185721" y="216940"/>
                  </a:lnTo>
                  <a:lnTo>
                    <a:pt x="201663" y="167015"/>
                  </a:lnTo>
                  <a:lnTo>
                    <a:pt x="208049" y="112924"/>
                  </a:lnTo>
                  <a:lnTo>
                    <a:pt x="207739" y="95966"/>
                  </a:lnTo>
                  <a:lnTo>
                    <a:pt x="200574" y="46874"/>
                  </a:lnTo>
                  <a:lnTo>
                    <a:pt x="187649" y="7449"/>
                  </a:lnTo>
                  <a:lnTo>
                    <a:pt x="185624" y="2999"/>
                  </a:lnTo>
                  <a:lnTo>
                    <a:pt x="184249" y="0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5110739" y="3062743"/>
              <a:ext cx="87949" cy="852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4854515" y="3139618"/>
              <a:ext cx="53975" cy="415925"/>
            </a:xfrm>
            <a:custGeom>
              <a:avLst/>
              <a:gdLst/>
              <a:ahLst/>
              <a:cxnLst/>
              <a:rect l="l" t="t" r="r" b="b"/>
              <a:pathLst>
                <a:path w="53975" h="415925">
                  <a:moveTo>
                    <a:pt x="53799" y="0"/>
                  </a:moveTo>
                  <a:lnTo>
                    <a:pt x="52997" y="52881"/>
                  </a:lnTo>
                  <a:lnTo>
                    <a:pt x="50668" y="105221"/>
                  </a:lnTo>
                  <a:lnTo>
                    <a:pt x="46931" y="156481"/>
                  </a:lnTo>
                  <a:lnTo>
                    <a:pt x="41903" y="206119"/>
                  </a:lnTo>
                  <a:lnTo>
                    <a:pt x="35702" y="253595"/>
                  </a:lnTo>
                  <a:lnTo>
                    <a:pt x="28445" y="298369"/>
                  </a:lnTo>
                  <a:lnTo>
                    <a:pt x="20249" y="339899"/>
                  </a:lnTo>
                  <a:lnTo>
                    <a:pt x="8254" y="388573"/>
                  </a:lnTo>
                  <a:lnTo>
                    <a:pt x="1799" y="410099"/>
                  </a:lnTo>
                  <a:lnTo>
                    <a:pt x="0" y="415649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4805015" y="3533217"/>
              <a:ext cx="78924" cy="917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4818165" y="3248293"/>
              <a:ext cx="192405" cy="393700"/>
            </a:xfrm>
            <a:custGeom>
              <a:avLst/>
              <a:gdLst/>
              <a:ahLst/>
              <a:cxnLst/>
              <a:rect l="l" t="t" r="r" b="b"/>
              <a:pathLst>
                <a:path w="192404" h="393700">
                  <a:moveTo>
                    <a:pt x="0" y="0"/>
                  </a:moveTo>
                  <a:lnTo>
                    <a:pt x="36763" y="10974"/>
                  </a:lnTo>
                  <a:lnTo>
                    <a:pt x="72371" y="41990"/>
                  </a:lnTo>
                  <a:lnTo>
                    <a:pt x="105668" y="90186"/>
                  </a:lnTo>
                  <a:lnTo>
                    <a:pt x="135499" y="152699"/>
                  </a:lnTo>
                  <a:lnTo>
                    <a:pt x="148755" y="188438"/>
                  </a:lnTo>
                  <a:lnTo>
                    <a:pt x="160712" y="226680"/>
                  </a:lnTo>
                  <a:lnTo>
                    <a:pt x="171225" y="267069"/>
                  </a:lnTo>
                  <a:lnTo>
                    <a:pt x="180149" y="309249"/>
                  </a:lnTo>
                  <a:lnTo>
                    <a:pt x="187349" y="352849"/>
                  </a:lnTo>
                  <a:lnTo>
                    <a:pt x="190249" y="375074"/>
                  </a:lnTo>
                  <a:lnTo>
                    <a:pt x="190699" y="378799"/>
                  </a:lnTo>
                  <a:lnTo>
                    <a:pt x="191124" y="382549"/>
                  </a:lnTo>
                  <a:lnTo>
                    <a:pt x="191524" y="386274"/>
                  </a:lnTo>
                  <a:lnTo>
                    <a:pt x="192274" y="393574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4976214" y="3634092"/>
              <a:ext cx="68449" cy="9069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4696190" y="3846742"/>
              <a:ext cx="319405" cy="234950"/>
            </a:xfrm>
            <a:custGeom>
              <a:avLst/>
              <a:gdLst/>
              <a:ahLst/>
              <a:cxnLst/>
              <a:rect l="l" t="t" r="r" b="b"/>
              <a:pathLst>
                <a:path w="319404" h="234950">
                  <a:moveTo>
                    <a:pt x="319049" y="125724"/>
                  </a:moveTo>
                  <a:lnTo>
                    <a:pt x="309851" y="159301"/>
                  </a:lnTo>
                  <a:lnTo>
                    <a:pt x="284885" y="193013"/>
                  </a:lnTo>
                  <a:lnTo>
                    <a:pt x="248093" y="220384"/>
                  </a:lnTo>
                  <a:lnTo>
                    <a:pt x="203417" y="234938"/>
                  </a:lnTo>
                  <a:lnTo>
                    <a:pt x="154799" y="230199"/>
                  </a:lnTo>
                  <a:lnTo>
                    <a:pt x="94484" y="190646"/>
                  </a:lnTo>
                  <a:lnTo>
                    <a:pt x="66736" y="158104"/>
                  </a:lnTo>
                  <a:lnTo>
                    <a:pt x="41874" y="118299"/>
                  </a:lnTo>
                  <a:lnTo>
                    <a:pt x="20862" y="72187"/>
                  </a:lnTo>
                  <a:lnTo>
                    <a:pt x="4649" y="20674"/>
                  </a:lnTo>
                  <a:lnTo>
                    <a:pt x="24" y="149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4662065" y="3764092"/>
              <a:ext cx="68249" cy="9177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7481834" y="2457297"/>
              <a:ext cx="790900" cy="17278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7526609" y="2482052"/>
              <a:ext cx="701675" cy="1638300"/>
            </a:xfrm>
            <a:custGeom>
              <a:avLst/>
              <a:gdLst/>
              <a:ahLst/>
              <a:cxnLst/>
              <a:rect l="l" t="t" r="r" b="b"/>
              <a:pathLst>
                <a:path w="701675" h="1638300">
                  <a:moveTo>
                    <a:pt x="701373" y="1638289"/>
                  </a:moveTo>
                  <a:lnTo>
                    <a:pt x="0" y="1638289"/>
                  </a:lnTo>
                  <a:lnTo>
                    <a:pt x="0" y="0"/>
                  </a:lnTo>
                  <a:lnTo>
                    <a:pt x="701373" y="0"/>
                  </a:lnTo>
                  <a:lnTo>
                    <a:pt x="701373" y="1638289"/>
                  </a:lnTo>
                  <a:close/>
                </a:path>
              </a:pathLst>
            </a:custGeom>
            <a:solidFill>
              <a:srgbClr val="72FBA8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7526609" y="2482052"/>
              <a:ext cx="701675" cy="1638300"/>
            </a:xfrm>
            <a:custGeom>
              <a:avLst/>
              <a:gdLst/>
              <a:ahLst/>
              <a:cxnLst/>
              <a:rect l="l" t="t" r="r" b="b"/>
              <a:pathLst>
                <a:path w="701675" h="1638300">
                  <a:moveTo>
                    <a:pt x="0" y="0"/>
                  </a:moveTo>
                  <a:lnTo>
                    <a:pt x="701373" y="0"/>
                  </a:lnTo>
                  <a:lnTo>
                    <a:pt x="701373" y="1638289"/>
                  </a:lnTo>
                  <a:lnTo>
                    <a:pt x="0" y="163828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7583459" y="2673079"/>
              <a:ext cx="564556" cy="27683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7636159" y="2705794"/>
              <a:ext cx="459740" cy="171450"/>
            </a:xfrm>
            <a:custGeom>
              <a:avLst/>
              <a:gdLst/>
              <a:ahLst/>
              <a:cxnLst/>
              <a:rect l="l" t="t" r="r" b="b"/>
              <a:pathLst>
                <a:path w="459740" h="171450">
                  <a:moveTo>
                    <a:pt x="0" y="0"/>
                  </a:moveTo>
                  <a:lnTo>
                    <a:pt x="459149" y="3099"/>
                  </a:lnTo>
                  <a:lnTo>
                    <a:pt x="455524" y="171424"/>
                  </a:lnTo>
                  <a:lnTo>
                    <a:pt x="7224" y="16832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7954359" y="2673079"/>
              <a:ext cx="105397" cy="2768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8007058" y="2705794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2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7851683" y="2673079"/>
              <a:ext cx="105397" cy="2768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7904383" y="2705794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2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7584059" y="3020753"/>
              <a:ext cx="564556" cy="27683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7636759" y="3053468"/>
              <a:ext cx="459740" cy="171450"/>
            </a:xfrm>
            <a:custGeom>
              <a:avLst/>
              <a:gdLst/>
              <a:ahLst/>
              <a:cxnLst/>
              <a:rect l="l" t="t" r="r" b="b"/>
              <a:pathLst>
                <a:path w="459740" h="171450">
                  <a:moveTo>
                    <a:pt x="0" y="0"/>
                  </a:moveTo>
                  <a:lnTo>
                    <a:pt x="459174" y="3099"/>
                  </a:lnTo>
                  <a:lnTo>
                    <a:pt x="455549" y="171424"/>
                  </a:lnTo>
                  <a:lnTo>
                    <a:pt x="7224" y="16832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7954959" y="3020753"/>
              <a:ext cx="105397" cy="2768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8007658" y="3053468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2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7852309" y="3020753"/>
              <a:ext cx="105397" cy="2768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7905008" y="3053468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2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7584059" y="3368653"/>
              <a:ext cx="564556" cy="27683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7636759" y="3401368"/>
              <a:ext cx="459740" cy="171450"/>
            </a:xfrm>
            <a:custGeom>
              <a:avLst/>
              <a:gdLst/>
              <a:ahLst/>
              <a:cxnLst/>
              <a:rect l="l" t="t" r="r" b="b"/>
              <a:pathLst>
                <a:path w="459740" h="171450">
                  <a:moveTo>
                    <a:pt x="0" y="0"/>
                  </a:moveTo>
                  <a:lnTo>
                    <a:pt x="459174" y="3099"/>
                  </a:lnTo>
                  <a:lnTo>
                    <a:pt x="455549" y="171424"/>
                  </a:lnTo>
                  <a:lnTo>
                    <a:pt x="7224" y="16832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7954959" y="3368653"/>
              <a:ext cx="105397" cy="2768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8007658" y="3401368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2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7852309" y="3368653"/>
              <a:ext cx="105397" cy="2768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7905008" y="3401368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2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7584684" y="3716327"/>
              <a:ext cx="564556" cy="27683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7637384" y="3749042"/>
              <a:ext cx="459740" cy="171450"/>
            </a:xfrm>
            <a:custGeom>
              <a:avLst/>
              <a:gdLst/>
              <a:ahLst/>
              <a:cxnLst/>
              <a:rect l="l" t="t" r="r" b="b"/>
              <a:pathLst>
                <a:path w="459740" h="171450">
                  <a:moveTo>
                    <a:pt x="0" y="0"/>
                  </a:moveTo>
                  <a:lnTo>
                    <a:pt x="459149" y="3099"/>
                  </a:lnTo>
                  <a:lnTo>
                    <a:pt x="455549" y="171424"/>
                  </a:lnTo>
                  <a:lnTo>
                    <a:pt x="7224" y="16832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7955583" y="3716327"/>
              <a:ext cx="105397" cy="2768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8008283" y="3749042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2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7852909" y="3716327"/>
              <a:ext cx="105397" cy="2768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7905608" y="3749042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2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8239458" y="3097993"/>
              <a:ext cx="168275" cy="407034"/>
            </a:xfrm>
            <a:custGeom>
              <a:avLst/>
              <a:gdLst/>
              <a:ahLst/>
              <a:cxnLst/>
              <a:rect l="l" t="t" r="r" b="b"/>
              <a:pathLst>
                <a:path w="168275" h="407035">
                  <a:moveTo>
                    <a:pt x="83999" y="406499"/>
                  </a:moveTo>
                  <a:lnTo>
                    <a:pt x="83999" y="304874"/>
                  </a:lnTo>
                  <a:lnTo>
                    <a:pt x="0" y="304874"/>
                  </a:lnTo>
                  <a:lnTo>
                    <a:pt x="0" y="101624"/>
                  </a:lnTo>
                  <a:lnTo>
                    <a:pt x="83999" y="101624"/>
                  </a:lnTo>
                  <a:lnTo>
                    <a:pt x="83999" y="0"/>
                  </a:lnTo>
                  <a:lnTo>
                    <a:pt x="167999" y="203249"/>
                  </a:lnTo>
                  <a:lnTo>
                    <a:pt x="83999" y="4064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8239458" y="3097993"/>
              <a:ext cx="168275" cy="407034"/>
            </a:xfrm>
            <a:custGeom>
              <a:avLst/>
              <a:gdLst/>
              <a:ahLst/>
              <a:cxnLst/>
              <a:rect l="l" t="t" r="r" b="b"/>
              <a:pathLst>
                <a:path w="168275" h="407035">
                  <a:moveTo>
                    <a:pt x="0" y="101624"/>
                  </a:moveTo>
                  <a:lnTo>
                    <a:pt x="83999" y="101624"/>
                  </a:lnTo>
                  <a:lnTo>
                    <a:pt x="83999" y="0"/>
                  </a:lnTo>
                  <a:lnTo>
                    <a:pt x="167999" y="203249"/>
                  </a:lnTo>
                  <a:lnTo>
                    <a:pt x="83999" y="406499"/>
                  </a:lnTo>
                  <a:lnTo>
                    <a:pt x="83999" y="304874"/>
                  </a:lnTo>
                  <a:lnTo>
                    <a:pt x="0" y="304874"/>
                  </a:lnTo>
                  <a:lnTo>
                    <a:pt x="0" y="10162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7381059" y="3092793"/>
              <a:ext cx="168275" cy="407034"/>
            </a:xfrm>
            <a:custGeom>
              <a:avLst/>
              <a:gdLst/>
              <a:ahLst/>
              <a:cxnLst/>
              <a:rect l="l" t="t" r="r" b="b"/>
              <a:pathLst>
                <a:path w="168275" h="407035">
                  <a:moveTo>
                    <a:pt x="83999" y="406499"/>
                  </a:moveTo>
                  <a:lnTo>
                    <a:pt x="83999" y="304874"/>
                  </a:lnTo>
                  <a:lnTo>
                    <a:pt x="0" y="304874"/>
                  </a:lnTo>
                  <a:lnTo>
                    <a:pt x="0" y="101624"/>
                  </a:lnTo>
                  <a:lnTo>
                    <a:pt x="83999" y="101624"/>
                  </a:lnTo>
                  <a:lnTo>
                    <a:pt x="83999" y="0"/>
                  </a:lnTo>
                  <a:lnTo>
                    <a:pt x="167999" y="203249"/>
                  </a:lnTo>
                  <a:lnTo>
                    <a:pt x="83999" y="4064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7381059" y="3092793"/>
              <a:ext cx="168275" cy="407034"/>
            </a:xfrm>
            <a:custGeom>
              <a:avLst/>
              <a:gdLst/>
              <a:ahLst/>
              <a:cxnLst/>
              <a:rect l="l" t="t" r="r" b="b"/>
              <a:pathLst>
                <a:path w="168275" h="407035">
                  <a:moveTo>
                    <a:pt x="0" y="101624"/>
                  </a:moveTo>
                  <a:lnTo>
                    <a:pt x="83999" y="101624"/>
                  </a:lnTo>
                  <a:lnTo>
                    <a:pt x="83999" y="0"/>
                  </a:lnTo>
                  <a:lnTo>
                    <a:pt x="167999" y="203249"/>
                  </a:lnTo>
                  <a:lnTo>
                    <a:pt x="83999" y="406499"/>
                  </a:lnTo>
                  <a:lnTo>
                    <a:pt x="83999" y="304874"/>
                  </a:lnTo>
                  <a:lnTo>
                    <a:pt x="0" y="304874"/>
                  </a:lnTo>
                  <a:lnTo>
                    <a:pt x="0" y="10162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6593536" y="2453520"/>
              <a:ext cx="812223" cy="17062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6638286" y="2478287"/>
              <a:ext cx="723265" cy="1616710"/>
            </a:xfrm>
            <a:custGeom>
              <a:avLst/>
              <a:gdLst/>
              <a:ahLst/>
              <a:cxnLst/>
              <a:rect l="l" t="t" r="r" b="b"/>
              <a:pathLst>
                <a:path w="723265" h="1616710">
                  <a:moveTo>
                    <a:pt x="722698" y="1616704"/>
                  </a:moveTo>
                  <a:lnTo>
                    <a:pt x="0" y="1616704"/>
                  </a:lnTo>
                  <a:lnTo>
                    <a:pt x="0" y="0"/>
                  </a:lnTo>
                  <a:lnTo>
                    <a:pt x="722698" y="0"/>
                  </a:lnTo>
                  <a:lnTo>
                    <a:pt x="722698" y="1616704"/>
                  </a:lnTo>
                  <a:close/>
                </a:path>
              </a:pathLst>
            </a:custGeom>
            <a:solidFill>
              <a:srgbClr val="FBD4B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6638286" y="2478287"/>
              <a:ext cx="723265" cy="1616710"/>
            </a:xfrm>
            <a:custGeom>
              <a:avLst/>
              <a:gdLst/>
              <a:ahLst/>
              <a:cxnLst/>
              <a:rect l="l" t="t" r="r" b="b"/>
              <a:pathLst>
                <a:path w="723265" h="1616710">
                  <a:moveTo>
                    <a:pt x="0" y="0"/>
                  </a:moveTo>
                  <a:lnTo>
                    <a:pt x="722698" y="0"/>
                  </a:lnTo>
                  <a:lnTo>
                    <a:pt x="722698" y="1616704"/>
                  </a:lnTo>
                  <a:lnTo>
                    <a:pt x="0" y="161670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6708436" y="2635519"/>
              <a:ext cx="560705" cy="1318260"/>
            </a:xfrm>
            <a:custGeom>
              <a:avLst/>
              <a:gdLst/>
              <a:ahLst/>
              <a:cxnLst/>
              <a:rect l="l" t="t" r="r" b="b"/>
              <a:pathLst>
                <a:path w="560704" h="1318260">
                  <a:moveTo>
                    <a:pt x="0" y="117749"/>
                  </a:moveTo>
                  <a:lnTo>
                    <a:pt x="8982" y="71908"/>
                  </a:lnTo>
                  <a:lnTo>
                    <a:pt x="33478" y="34481"/>
                  </a:lnTo>
                  <a:lnTo>
                    <a:pt x="69809" y="9250"/>
                  </a:lnTo>
                  <a:lnTo>
                    <a:pt x="114299" y="0"/>
                  </a:lnTo>
                  <a:lnTo>
                    <a:pt x="158030" y="8959"/>
                  </a:lnTo>
                  <a:lnTo>
                    <a:pt x="195124" y="34474"/>
                  </a:lnTo>
                  <a:lnTo>
                    <a:pt x="219896" y="72690"/>
                  </a:lnTo>
                  <a:lnTo>
                    <a:pt x="228599" y="117749"/>
                  </a:lnTo>
                  <a:lnTo>
                    <a:pt x="219617" y="163580"/>
                  </a:lnTo>
                  <a:lnTo>
                    <a:pt x="195121" y="201008"/>
                  </a:lnTo>
                  <a:lnTo>
                    <a:pt x="158789" y="226245"/>
                  </a:lnTo>
                  <a:lnTo>
                    <a:pt x="114299" y="235499"/>
                  </a:lnTo>
                  <a:lnTo>
                    <a:pt x="69809" y="226245"/>
                  </a:lnTo>
                  <a:lnTo>
                    <a:pt x="33478" y="201008"/>
                  </a:lnTo>
                  <a:lnTo>
                    <a:pt x="8982" y="163580"/>
                  </a:lnTo>
                  <a:lnTo>
                    <a:pt x="0" y="117749"/>
                  </a:lnTo>
                  <a:close/>
                </a:path>
                <a:path w="560704" h="1318260">
                  <a:moveTo>
                    <a:pt x="20549" y="593548"/>
                  </a:moveTo>
                  <a:lnTo>
                    <a:pt x="29532" y="547707"/>
                  </a:lnTo>
                  <a:lnTo>
                    <a:pt x="54028" y="510280"/>
                  </a:lnTo>
                  <a:lnTo>
                    <a:pt x="90359" y="485049"/>
                  </a:lnTo>
                  <a:lnTo>
                    <a:pt x="134849" y="475799"/>
                  </a:lnTo>
                  <a:lnTo>
                    <a:pt x="178580" y="484758"/>
                  </a:lnTo>
                  <a:lnTo>
                    <a:pt x="215674" y="510273"/>
                  </a:lnTo>
                  <a:lnTo>
                    <a:pt x="240446" y="548470"/>
                  </a:lnTo>
                  <a:lnTo>
                    <a:pt x="249149" y="593548"/>
                  </a:lnTo>
                  <a:lnTo>
                    <a:pt x="240167" y="639379"/>
                  </a:lnTo>
                  <a:lnTo>
                    <a:pt x="215671" y="676808"/>
                  </a:lnTo>
                  <a:lnTo>
                    <a:pt x="179339" y="702044"/>
                  </a:lnTo>
                  <a:lnTo>
                    <a:pt x="134849" y="711298"/>
                  </a:lnTo>
                  <a:lnTo>
                    <a:pt x="90359" y="702044"/>
                  </a:lnTo>
                  <a:lnTo>
                    <a:pt x="54028" y="676808"/>
                  </a:lnTo>
                  <a:lnTo>
                    <a:pt x="29532" y="639379"/>
                  </a:lnTo>
                  <a:lnTo>
                    <a:pt x="20549" y="593548"/>
                  </a:lnTo>
                  <a:close/>
                </a:path>
                <a:path w="560704" h="1318260">
                  <a:moveTo>
                    <a:pt x="305824" y="401599"/>
                  </a:moveTo>
                  <a:lnTo>
                    <a:pt x="314806" y="355768"/>
                  </a:lnTo>
                  <a:lnTo>
                    <a:pt x="339302" y="318339"/>
                  </a:lnTo>
                  <a:lnTo>
                    <a:pt x="375634" y="293103"/>
                  </a:lnTo>
                  <a:lnTo>
                    <a:pt x="420124" y="283849"/>
                  </a:lnTo>
                  <a:lnTo>
                    <a:pt x="463874" y="292811"/>
                  </a:lnTo>
                  <a:lnTo>
                    <a:pt x="500948" y="318349"/>
                  </a:lnTo>
                  <a:lnTo>
                    <a:pt x="525730" y="356543"/>
                  </a:lnTo>
                  <a:lnTo>
                    <a:pt x="534423" y="401599"/>
                  </a:lnTo>
                  <a:lnTo>
                    <a:pt x="525441" y="447440"/>
                  </a:lnTo>
                  <a:lnTo>
                    <a:pt x="500945" y="484867"/>
                  </a:lnTo>
                  <a:lnTo>
                    <a:pt x="464614" y="510098"/>
                  </a:lnTo>
                  <a:lnTo>
                    <a:pt x="420124" y="519348"/>
                  </a:lnTo>
                  <a:lnTo>
                    <a:pt x="375634" y="510098"/>
                  </a:lnTo>
                  <a:lnTo>
                    <a:pt x="339302" y="484867"/>
                  </a:lnTo>
                  <a:lnTo>
                    <a:pt x="314806" y="447440"/>
                  </a:lnTo>
                  <a:lnTo>
                    <a:pt x="305824" y="401599"/>
                  </a:lnTo>
                  <a:close/>
                </a:path>
                <a:path w="560704" h="1318260">
                  <a:moveTo>
                    <a:pt x="3349" y="979348"/>
                  </a:moveTo>
                  <a:lnTo>
                    <a:pt x="12332" y="933517"/>
                  </a:lnTo>
                  <a:lnTo>
                    <a:pt x="36828" y="896088"/>
                  </a:lnTo>
                  <a:lnTo>
                    <a:pt x="73159" y="870852"/>
                  </a:lnTo>
                  <a:lnTo>
                    <a:pt x="117649" y="861598"/>
                  </a:lnTo>
                  <a:lnTo>
                    <a:pt x="161399" y="870570"/>
                  </a:lnTo>
                  <a:lnTo>
                    <a:pt x="198474" y="896098"/>
                  </a:lnTo>
                  <a:lnTo>
                    <a:pt x="223246" y="934291"/>
                  </a:lnTo>
                  <a:lnTo>
                    <a:pt x="231949" y="979348"/>
                  </a:lnTo>
                  <a:lnTo>
                    <a:pt x="222967" y="1025189"/>
                  </a:lnTo>
                  <a:lnTo>
                    <a:pt x="198471" y="1062616"/>
                  </a:lnTo>
                  <a:lnTo>
                    <a:pt x="162139" y="1087847"/>
                  </a:lnTo>
                  <a:lnTo>
                    <a:pt x="117649" y="1097097"/>
                  </a:lnTo>
                  <a:lnTo>
                    <a:pt x="73159" y="1087847"/>
                  </a:lnTo>
                  <a:lnTo>
                    <a:pt x="36828" y="1062616"/>
                  </a:lnTo>
                  <a:lnTo>
                    <a:pt x="12332" y="1025189"/>
                  </a:lnTo>
                  <a:lnTo>
                    <a:pt x="3349" y="979348"/>
                  </a:lnTo>
                  <a:close/>
                </a:path>
                <a:path w="560704" h="1318260">
                  <a:moveTo>
                    <a:pt x="331924" y="1199972"/>
                  </a:moveTo>
                  <a:lnTo>
                    <a:pt x="340906" y="1154141"/>
                  </a:lnTo>
                  <a:lnTo>
                    <a:pt x="365402" y="1116713"/>
                  </a:lnTo>
                  <a:lnTo>
                    <a:pt x="401733" y="1091477"/>
                  </a:lnTo>
                  <a:lnTo>
                    <a:pt x="446224" y="1082222"/>
                  </a:lnTo>
                  <a:lnTo>
                    <a:pt x="489955" y="1091185"/>
                  </a:lnTo>
                  <a:lnTo>
                    <a:pt x="527048" y="1116722"/>
                  </a:lnTo>
                  <a:lnTo>
                    <a:pt x="551820" y="1154916"/>
                  </a:lnTo>
                  <a:lnTo>
                    <a:pt x="560523" y="1199972"/>
                  </a:lnTo>
                  <a:lnTo>
                    <a:pt x="551541" y="1245803"/>
                  </a:lnTo>
                  <a:lnTo>
                    <a:pt x="527045" y="1283231"/>
                  </a:lnTo>
                  <a:lnTo>
                    <a:pt x="490714" y="1308468"/>
                  </a:lnTo>
                  <a:lnTo>
                    <a:pt x="446224" y="1317722"/>
                  </a:lnTo>
                  <a:lnTo>
                    <a:pt x="401733" y="1308468"/>
                  </a:lnTo>
                  <a:lnTo>
                    <a:pt x="365402" y="1283231"/>
                  </a:lnTo>
                  <a:lnTo>
                    <a:pt x="340906" y="1245803"/>
                  </a:lnTo>
                  <a:lnTo>
                    <a:pt x="331924" y="1199972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6822736" y="2530669"/>
              <a:ext cx="360680" cy="306070"/>
            </a:xfrm>
            <a:custGeom>
              <a:avLst/>
              <a:gdLst/>
              <a:ahLst/>
              <a:cxnLst/>
              <a:rect l="l" t="t" r="r" b="b"/>
              <a:pathLst>
                <a:path w="360679" h="306069">
                  <a:moveTo>
                    <a:pt x="0" y="104849"/>
                  </a:moveTo>
                  <a:lnTo>
                    <a:pt x="38219" y="41781"/>
                  </a:lnTo>
                  <a:lnTo>
                    <a:pt x="78472" y="16538"/>
                  </a:lnTo>
                  <a:lnTo>
                    <a:pt x="126137" y="1186"/>
                  </a:lnTo>
                  <a:lnTo>
                    <a:pt x="176199" y="0"/>
                  </a:lnTo>
                  <a:lnTo>
                    <a:pt x="216433" y="12112"/>
                  </a:lnTo>
                  <a:lnTo>
                    <a:pt x="253765" y="34678"/>
                  </a:lnTo>
                  <a:lnTo>
                    <a:pt x="287111" y="65337"/>
                  </a:lnTo>
                  <a:lnTo>
                    <a:pt x="315391" y="101729"/>
                  </a:lnTo>
                  <a:lnTo>
                    <a:pt x="337523" y="141495"/>
                  </a:lnTo>
                  <a:lnTo>
                    <a:pt x="352424" y="182274"/>
                  </a:lnTo>
                  <a:lnTo>
                    <a:pt x="360383" y="240927"/>
                  </a:lnTo>
                  <a:lnTo>
                    <a:pt x="359135" y="268059"/>
                  </a:lnTo>
                  <a:lnTo>
                    <a:pt x="355349" y="293149"/>
                  </a:lnTo>
                  <a:lnTo>
                    <a:pt x="354549" y="297124"/>
                  </a:lnTo>
                  <a:lnTo>
                    <a:pt x="353674" y="301024"/>
                  </a:lnTo>
                  <a:lnTo>
                    <a:pt x="352724" y="304799"/>
                  </a:lnTo>
                  <a:lnTo>
                    <a:pt x="352499" y="305674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7131210" y="2816294"/>
              <a:ext cx="74674" cy="9319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6802986" y="2864669"/>
              <a:ext cx="68399" cy="2344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7128560" y="3097743"/>
              <a:ext cx="216535" cy="295275"/>
            </a:xfrm>
            <a:custGeom>
              <a:avLst/>
              <a:gdLst/>
              <a:ahLst/>
              <a:cxnLst/>
              <a:rect l="l" t="t" r="r" b="b"/>
              <a:pathLst>
                <a:path w="216534" h="295275">
                  <a:moveTo>
                    <a:pt x="0" y="57124"/>
                  </a:moveTo>
                  <a:lnTo>
                    <a:pt x="4269" y="115404"/>
                  </a:lnTo>
                  <a:lnTo>
                    <a:pt x="16065" y="169716"/>
                  </a:lnTo>
                  <a:lnTo>
                    <a:pt x="33868" y="217427"/>
                  </a:lnTo>
                  <a:lnTo>
                    <a:pt x="56159" y="255907"/>
                  </a:lnTo>
                  <a:lnTo>
                    <a:pt x="108124" y="294649"/>
                  </a:lnTo>
                  <a:lnTo>
                    <a:pt x="139966" y="287970"/>
                  </a:lnTo>
                  <a:lnTo>
                    <a:pt x="169201" y="261751"/>
                  </a:lnTo>
                  <a:lnTo>
                    <a:pt x="193325" y="221115"/>
                  </a:lnTo>
                  <a:lnTo>
                    <a:pt x="209834" y="171190"/>
                  </a:lnTo>
                  <a:lnTo>
                    <a:pt x="216224" y="117099"/>
                  </a:lnTo>
                  <a:lnTo>
                    <a:pt x="215773" y="100141"/>
                  </a:lnTo>
                  <a:lnTo>
                    <a:pt x="207824" y="51049"/>
                  </a:lnTo>
                  <a:lnTo>
                    <a:pt x="193749" y="11624"/>
                  </a:lnTo>
                  <a:lnTo>
                    <a:pt x="188199" y="599"/>
                  </a:lnTo>
                  <a:lnTo>
                    <a:pt x="187899" y="0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7250860" y="3042718"/>
              <a:ext cx="89674" cy="8294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6993910" y="3120393"/>
              <a:ext cx="53975" cy="415925"/>
            </a:xfrm>
            <a:custGeom>
              <a:avLst/>
              <a:gdLst/>
              <a:ahLst/>
              <a:cxnLst/>
              <a:rect l="l" t="t" r="r" b="b"/>
              <a:pathLst>
                <a:path w="53975" h="415925">
                  <a:moveTo>
                    <a:pt x="53824" y="0"/>
                  </a:moveTo>
                  <a:lnTo>
                    <a:pt x="53022" y="52881"/>
                  </a:lnTo>
                  <a:lnTo>
                    <a:pt x="50693" y="105221"/>
                  </a:lnTo>
                  <a:lnTo>
                    <a:pt x="46956" y="156481"/>
                  </a:lnTo>
                  <a:lnTo>
                    <a:pt x="41928" y="206119"/>
                  </a:lnTo>
                  <a:lnTo>
                    <a:pt x="35727" y="253595"/>
                  </a:lnTo>
                  <a:lnTo>
                    <a:pt x="28470" y="298369"/>
                  </a:lnTo>
                  <a:lnTo>
                    <a:pt x="20274" y="339899"/>
                  </a:lnTo>
                  <a:lnTo>
                    <a:pt x="8279" y="388573"/>
                  </a:lnTo>
                  <a:lnTo>
                    <a:pt x="1824" y="410099"/>
                  </a:lnTo>
                  <a:lnTo>
                    <a:pt x="0" y="415649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6944435" y="3513992"/>
              <a:ext cx="78924" cy="9179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6957585" y="3229068"/>
              <a:ext cx="192405" cy="393700"/>
            </a:xfrm>
            <a:custGeom>
              <a:avLst/>
              <a:gdLst/>
              <a:ahLst/>
              <a:cxnLst/>
              <a:rect l="l" t="t" r="r" b="b"/>
              <a:pathLst>
                <a:path w="192404" h="393700">
                  <a:moveTo>
                    <a:pt x="0" y="0"/>
                  </a:moveTo>
                  <a:lnTo>
                    <a:pt x="36763" y="10974"/>
                  </a:lnTo>
                  <a:lnTo>
                    <a:pt x="72371" y="41990"/>
                  </a:lnTo>
                  <a:lnTo>
                    <a:pt x="105668" y="90186"/>
                  </a:lnTo>
                  <a:lnTo>
                    <a:pt x="135499" y="152699"/>
                  </a:lnTo>
                  <a:lnTo>
                    <a:pt x="148755" y="188438"/>
                  </a:lnTo>
                  <a:lnTo>
                    <a:pt x="160712" y="226680"/>
                  </a:lnTo>
                  <a:lnTo>
                    <a:pt x="171225" y="267069"/>
                  </a:lnTo>
                  <a:lnTo>
                    <a:pt x="180149" y="309249"/>
                  </a:lnTo>
                  <a:lnTo>
                    <a:pt x="187349" y="352849"/>
                  </a:lnTo>
                  <a:lnTo>
                    <a:pt x="190249" y="375074"/>
                  </a:lnTo>
                  <a:lnTo>
                    <a:pt x="190699" y="378799"/>
                  </a:lnTo>
                  <a:lnTo>
                    <a:pt x="191124" y="382549"/>
                  </a:lnTo>
                  <a:lnTo>
                    <a:pt x="191524" y="386274"/>
                  </a:lnTo>
                  <a:lnTo>
                    <a:pt x="192274" y="393574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7115635" y="3614867"/>
              <a:ext cx="68449" cy="9069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6835735" y="3827517"/>
              <a:ext cx="319405" cy="233045"/>
            </a:xfrm>
            <a:custGeom>
              <a:avLst/>
              <a:gdLst/>
              <a:ahLst/>
              <a:cxnLst/>
              <a:rect l="l" t="t" r="r" b="b"/>
              <a:pathLst>
                <a:path w="319404" h="233045">
                  <a:moveTo>
                    <a:pt x="318924" y="125724"/>
                  </a:moveTo>
                  <a:lnTo>
                    <a:pt x="309726" y="158632"/>
                  </a:lnTo>
                  <a:lnTo>
                    <a:pt x="284760" y="191728"/>
                  </a:lnTo>
                  <a:lnTo>
                    <a:pt x="247968" y="218591"/>
                  </a:lnTo>
                  <a:lnTo>
                    <a:pt x="203292" y="232805"/>
                  </a:lnTo>
                  <a:lnTo>
                    <a:pt x="154674" y="227949"/>
                  </a:lnTo>
                  <a:lnTo>
                    <a:pt x="94359" y="188590"/>
                  </a:lnTo>
                  <a:lnTo>
                    <a:pt x="66611" y="156276"/>
                  </a:lnTo>
                  <a:lnTo>
                    <a:pt x="41749" y="116774"/>
                  </a:lnTo>
                  <a:lnTo>
                    <a:pt x="20737" y="70984"/>
                  </a:lnTo>
                  <a:lnTo>
                    <a:pt x="4524" y="19849"/>
                  </a:lnTo>
                  <a:lnTo>
                    <a:pt x="1349" y="6349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6801611" y="3744867"/>
              <a:ext cx="68249" cy="9179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6488136" y="3112018"/>
              <a:ext cx="168275" cy="407034"/>
            </a:xfrm>
            <a:custGeom>
              <a:avLst/>
              <a:gdLst/>
              <a:ahLst/>
              <a:cxnLst/>
              <a:rect l="l" t="t" r="r" b="b"/>
              <a:pathLst>
                <a:path w="168275" h="407035">
                  <a:moveTo>
                    <a:pt x="83999" y="406499"/>
                  </a:moveTo>
                  <a:lnTo>
                    <a:pt x="83999" y="304874"/>
                  </a:lnTo>
                  <a:lnTo>
                    <a:pt x="0" y="304874"/>
                  </a:lnTo>
                  <a:lnTo>
                    <a:pt x="0" y="101624"/>
                  </a:lnTo>
                  <a:lnTo>
                    <a:pt x="83999" y="101624"/>
                  </a:lnTo>
                  <a:lnTo>
                    <a:pt x="83999" y="0"/>
                  </a:lnTo>
                  <a:lnTo>
                    <a:pt x="167999" y="203249"/>
                  </a:lnTo>
                  <a:lnTo>
                    <a:pt x="83999" y="4064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6488136" y="3112018"/>
              <a:ext cx="168275" cy="407034"/>
            </a:xfrm>
            <a:custGeom>
              <a:avLst/>
              <a:gdLst/>
              <a:ahLst/>
              <a:cxnLst/>
              <a:rect l="l" t="t" r="r" b="b"/>
              <a:pathLst>
                <a:path w="168275" h="407035">
                  <a:moveTo>
                    <a:pt x="0" y="101624"/>
                  </a:moveTo>
                  <a:lnTo>
                    <a:pt x="83999" y="101624"/>
                  </a:lnTo>
                  <a:lnTo>
                    <a:pt x="83999" y="0"/>
                  </a:lnTo>
                  <a:lnTo>
                    <a:pt x="167999" y="203249"/>
                  </a:lnTo>
                  <a:lnTo>
                    <a:pt x="83999" y="406499"/>
                  </a:lnTo>
                  <a:lnTo>
                    <a:pt x="83999" y="304874"/>
                  </a:lnTo>
                  <a:lnTo>
                    <a:pt x="0" y="304874"/>
                  </a:lnTo>
                  <a:lnTo>
                    <a:pt x="0" y="10162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3581392" y="1276842"/>
              <a:ext cx="1279525" cy="992505"/>
            </a:xfrm>
            <a:custGeom>
              <a:avLst/>
              <a:gdLst/>
              <a:ahLst/>
              <a:cxnLst/>
              <a:rect l="l" t="t" r="r" b="b"/>
              <a:pathLst>
                <a:path w="1279525" h="992505">
                  <a:moveTo>
                    <a:pt x="0" y="0"/>
                  </a:moveTo>
                  <a:lnTo>
                    <a:pt x="1278897" y="0"/>
                  </a:lnTo>
                  <a:lnTo>
                    <a:pt x="1278897" y="992098"/>
                  </a:lnTo>
                </a:path>
              </a:pathLst>
            </a:custGeom>
            <a:ln w="3809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4778315" y="2249890"/>
              <a:ext cx="163949" cy="21100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4860340" y="1276789"/>
              <a:ext cx="2139315" cy="973455"/>
            </a:xfrm>
            <a:custGeom>
              <a:avLst/>
              <a:gdLst/>
              <a:ahLst/>
              <a:cxnLst/>
              <a:rect l="l" t="t" r="r" b="b"/>
              <a:pathLst>
                <a:path w="2139315" h="973455">
                  <a:moveTo>
                    <a:pt x="0" y="0"/>
                  </a:moveTo>
                  <a:lnTo>
                    <a:pt x="2139295" y="0"/>
                  </a:lnTo>
                  <a:lnTo>
                    <a:pt x="2139295" y="972898"/>
                  </a:lnTo>
                </a:path>
              </a:pathLst>
            </a:custGeom>
            <a:ln w="3809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6917660" y="2230638"/>
              <a:ext cx="163949" cy="21100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3581442" y="2067785"/>
              <a:ext cx="2358390" cy="191770"/>
            </a:xfrm>
            <a:custGeom>
              <a:avLst/>
              <a:gdLst/>
              <a:ahLst/>
              <a:cxnLst/>
              <a:rect l="l" t="t" r="r" b="b"/>
              <a:pathLst>
                <a:path w="2358390" h="191769">
                  <a:moveTo>
                    <a:pt x="0" y="0"/>
                  </a:moveTo>
                  <a:lnTo>
                    <a:pt x="2358295" y="0"/>
                  </a:lnTo>
                  <a:lnTo>
                    <a:pt x="2358295" y="191699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5857762" y="2240435"/>
              <a:ext cx="163949" cy="21100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5939587" y="2067753"/>
              <a:ext cx="1938020" cy="186055"/>
            </a:xfrm>
            <a:custGeom>
              <a:avLst/>
              <a:gdLst/>
              <a:ahLst/>
              <a:cxnLst/>
              <a:rect l="l" t="t" r="r" b="b"/>
              <a:pathLst>
                <a:path w="1938020" h="186055">
                  <a:moveTo>
                    <a:pt x="0" y="0"/>
                  </a:moveTo>
                  <a:lnTo>
                    <a:pt x="1937696" y="0"/>
                  </a:lnTo>
                  <a:lnTo>
                    <a:pt x="1937696" y="185699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7795309" y="2234403"/>
              <a:ext cx="163974" cy="21100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9" name="object 99"/>
          <p:cNvSpPr txBox="1">
            <a:spLocks noGrp="1"/>
          </p:cNvSpPr>
          <p:nvPr>
            <p:ph type="title"/>
          </p:nvPr>
        </p:nvSpPr>
        <p:spPr>
          <a:xfrm>
            <a:off x="200024" y="997705"/>
            <a:ext cx="367665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spcBef>
                <a:spcPts val="130"/>
              </a:spcBef>
            </a:pPr>
            <a:r>
              <a:rPr sz="2400" spc="10" dirty="0">
                <a:solidFill>
                  <a:srgbClr val="000000"/>
                </a:solidFill>
              </a:rPr>
              <a:t>P4</a:t>
            </a:r>
            <a:r>
              <a:rPr sz="2400" spc="15" baseline="-31250" dirty="0">
                <a:solidFill>
                  <a:srgbClr val="000000"/>
                </a:solidFill>
              </a:rPr>
              <a:t>16 </a:t>
            </a:r>
            <a:r>
              <a:rPr sz="2400" spc="10" dirty="0">
                <a:solidFill>
                  <a:srgbClr val="000000"/>
                </a:solidFill>
              </a:rPr>
              <a:t>Language</a:t>
            </a:r>
            <a:r>
              <a:rPr sz="2400" spc="-285" dirty="0">
                <a:solidFill>
                  <a:srgbClr val="000000"/>
                </a:solidFill>
              </a:rPr>
              <a:t> </a:t>
            </a:r>
            <a:r>
              <a:rPr sz="2400" spc="10" dirty="0">
                <a:solidFill>
                  <a:srgbClr val="000000"/>
                </a:solidFill>
              </a:rPr>
              <a:t>Elements</a:t>
            </a:r>
            <a:endParaRPr sz="2400"/>
          </a:p>
        </p:txBody>
      </p:sp>
      <p:sp>
        <p:nvSpPr>
          <p:cNvPr id="100" name="object 100"/>
          <p:cNvSpPr/>
          <p:nvPr/>
        </p:nvSpPr>
        <p:spPr>
          <a:xfrm>
            <a:off x="380999" y="4484567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4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340999" y="4563646"/>
            <a:ext cx="1985010" cy="523875"/>
            <a:chOff x="340999" y="3706395"/>
            <a:chExt cx="1985010" cy="523875"/>
          </a:xfrm>
        </p:grpSpPr>
        <p:sp>
          <p:nvSpPr>
            <p:cNvPr id="102" name="object 102"/>
            <p:cNvSpPr/>
            <p:nvPr/>
          </p:nvSpPr>
          <p:spPr>
            <a:xfrm>
              <a:off x="340999" y="3706395"/>
              <a:ext cx="1984993" cy="52339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object 103"/>
            <p:cNvSpPr/>
            <p:nvPr/>
          </p:nvSpPr>
          <p:spPr>
            <a:xfrm>
              <a:off x="380999" y="3723392"/>
              <a:ext cx="1904996" cy="44339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380999" y="4580643"/>
            <a:ext cx="1905000" cy="44386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509270" marR="476250" indent="-29845" defTabSz="914400">
              <a:lnSpc>
                <a:spcPts val="1350"/>
              </a:lnSpc>
              <a:spcBef>
                <a:spcPts val="65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Architecture  Description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340816" y="5103120"/>
            <a:ext cx="1985010" cy="523875"/>
            <a:chOff x="340816" y="4245869"/>
            <a:chExt cx="1985010" cy="523875"/>
          </a:xfrm>
        </p:grpSpPr>
        <p:sp>
          <p:nvSpPr>
            <p:cNvPr id="106" name="object 106"/>
            <p:cNvSpPr/>
            <p:nvPr/>
          </p:nvSpPr>
          <p:spPr>
            <a:xfrm>
              <a:off x="340816" y="4245869"/>
              <a:ext cx="1984993" cy="52339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0816" y="4262866"/>
              <a:ext cx="1904996" cy="44339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380816" y="5120117"/>
            <a:ext cx="1905000" cy="35201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51765" defTabSz="914400">
              <a:spcBef>
                <a:spcPts val="585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Extern</a:t>
            </a:r>
            <a:r>
              <a:rPr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Libraries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511420" y="4600952"/>
            <a:ext cx="1250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defTabSz="914400">
              <a:spcBef>
                <a:spcPts val="100"/>
              </a:spcBef>
            </a:pPr>
            <a:r>
              <a:rPr sz="1000" spc="-5" dirty="0">
                <a:solidFill>
                  <a:prstClr val="black"/>
                </a:solidFill>
                <a:latin typeface="Arial"/>
                <a:cs typeface="Arial"/>
              </a:rPr>
              <a:t>Programmable</a:t>
            </a:r>
            <a:r>
              <a:rPr sz="1000" spc="-8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prstClr val="black"/>
                </a:solidFill>
                <a:latin typeface="Arial"/>
                <a:cs typeface="Arial"/>
              </a:rPr>
              <a:t>blocks  and their</a:t>
            </a:r>
            <a:r>
              <a:rPr sz="1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prstClr val="black"/>
                </a:solidFill>
                <a:latin typeface="Arial"/>
                <a:cs typeface="Arial"/>
              </a:rPr>
              <a:t>interfaces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511420" y="5119273"/>
            <a:ext cx="1218565" cy="28854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defTabSz="914400">
              <a:lnSpc>
                <a:spcPct val="104200"/>
              </a:lnSpc>
              <a:spcBef>
                <a:spcPts val="80"/>
              </a:spcBef>
            </a:pPr>
            <a:r>
              <a:rPr sz="900" spc="5" dirty="0">
                <a:solidFill>
                  <a:prstClr val="black"/>
                </a:solidFill>
                <a:latin typeface="Arial"/>
                <a:cs typeface="Arial"/>
              </a:rPr>
              <a:t>Support for</a:t>
            </a:r>
            <a:r>
              <a:rPr sz="900" spc="-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prstClr val="black"/>
                </a:solidFill>
                <a:latin typeface="Arial"/>
                <a:cs typeface="Arial"/>
              </a:rPr>
              <a:t>specialized  components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340889" y="3887822"/>
            <a:ext cx="1985010" cy="523875"/>
            <a:chOff x="340889" y="3030571"/>
            <a:chExt cx="1985010" cy="523875"/>
          </a:xfrm>
        </p:grpSpPr>
        <p:sp>
          <p:nvSpPr>
            <p:cNvPr id="112" name="object 112"/>
            <p:cNvSpPr/>
            <p:nvPr/>
          </p:nvSpPr>
          <p:spPr>
            <a:xfrm>
              <a:off x="340889" y="3030571"/>
              <a:ext cx="1984993" cy="52339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3" name="object 113"/>
            <p:cNvSpPr/>
            <p:nvPr/>
          </p:nvSpPr>
          <p:spPr>
            <a:xfrm>
              <a:off x="380889" y="3047568"/>
              <a:ext cx="1904996" cy="44339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380889" y="3904819"/>
            <a:ext cx="1905000" cy="35201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67665" defTabSz="914400">
              <a:spcBef>
                <a:spcPts val="585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479225" y="3927793"/>
            <a:ext cx="10744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defTabSz="914400">
              <a:spcBef>
                <a:spcPts val="100"/>
              </a:spcBef>
            </a:pPr>
            <a:r>
              <a:rPr sz="1000" spc="-5" dirty="0">
                <a:solidFill>
                  <a:prstClr val="black"/>
                </a:solidFill>
                <a:latin typeface="Arial"/>
                <a:cs typeface="Arial"/>
              </a:rPr>
              <a:t>Bistrings,</a:t>
            </a:r>
            <a:r>
              <a:rPr sz="1000" spc="-8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prstClr val="black"/>
                </a:solidFill>
                <a:latin typeface="Arial"/>
                <a:cs typeface="Arial"/>
              </a:rPr>
              <a:t>headers,  </a:t>
            </a:r>
            <a:r>
              <a:rPr sz="1000" dirty="0">
                <a:solidFill>
                  <a:prstClr val="black"/>
                </a:solidFill>
                <a:latin typeface="Arial"/>
                <a:cs typeface="Arial"/>
              </a:rPr>
              <a:t>structures,</a:t>
            </a:r>
            <a:r>
              <a:rPr sz="1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prstClr val="black"/>
                </a:solidFill>
                <a:latin typeface="Arial"/>
                <a:cs typeface="Arial"/>
              </a:rPr>
              <a:t>arrays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360551" y="2555211"/>
            <a:ext cx="1985010" cy="708660"/>
            <a:chOff x="360551" y="1697961"/>
            <a:chExt cx="1985010" cy="708660"/>
          </a:xfrm>
        </p:grpSpPr>
        <p:sp>
          <p:nvSpPr>
            <p:cNvPr id="117" name="object 117"/>
            <p:cNvSpPr/>
            <p:nvPr/>
          </p:nvSpPr>
          <p:spPr>
            <a:xfrm>
              <a:off x="360551" y="1697961"/>
              <a:ext cx="1984993" cy="70819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8" name="object 118"/>
            <p:cNvSpPr/>
            <p:nvPr/>
          </p:nvSpPr>
          <p:spPr>
            <a:xfrm>
              <a:off x="400549" y="1714961"/>
              <a:ext cx="1904996" cy="62819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400549" y="2572211"/>
            <a:ext cx="1905000" cy="444994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526415" defTabSz="914400">
              <a:spcBef>
                <a:spcPts val="131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Controls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479226" y="2708405"/>
            <a:ext cx="857885" cy="4140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defTabSz="914400">
              <a:lnSpc>
                <a:spcPts val="969"/>
              </a:lnSpc>
              <a:spcBef>
                <a:spcPts val="245"/>
              </a:spcBef>
            </a:pPr>
            <a:r>
              <a:rPr sz="900" spc="5" dirty="0">
                <a:solidFill>
                  <a:prstClr val="black"/>
                </a:solidFill>
                <a:latin typeface="Arial"/>
                <a:cs typeface="Arial"/>
              </a:rPr>
              <a:t>Tables,</a:t>
            </a:r>
            <a:r>
              <a:rPr sz="900" spc="-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prstClr val="black"/>
                </a:solidFill>
                <a:latin typeface="Arial"/>
                <a:cs typeface="Arial"/>
              </a:rPr>
              <a:t>Actions,  </a:t>
            </a:r>
            <a:r>
              <a:rPr sz="900" spc="10" dirty="0">
                <a:solidFill>
                  <a:prstClr val="black"/>
                </a:solidFill>
                <a:latin typeface="Arial"/>
                <a:cs typeface="Arial"/>
              </a:rPr>
              <a:t>control </a:t>
            </a:r>
            <a:r>
              <a:rPr sz="900" spc="5" dirty="0">
                <a:solidFill>
                  <a:prstClr val="black"/>
                </a:solidFill>
                <a:latin typeface="Arial"/>
                <a:cs typeface="Arial"/>
              </a:rPr>
              <a:t>flow  </a:t>
            </a:r>
            <a:r>
              <a:rPr sz="900" spc="10" dirty="0">
                <a:solidFill>
                  <a:prstClr val="black"/>
                </a:solidFill>
                <a:latin typeface="Arial"/>
                <a:cs typeface="Arial"/>
              </a:rPr>
              <a:t>statements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375231" y="1781266"/>
            <a:ext cx="1985010" cy="739775"/>
            <a:chOff x="375231" y="924015"/>
            <a:chExt cx="1985010" cy="739775"/>
          </a:xfrm>
        </p:grpSpPr>
        <p:sp>
          <p:nvSpPr>
            <p:cNvPr id="122" name="object 122"/>
            <p:cNvSpPr/>
            <p:nvPr/>
          </p:nvSpPr>
          <p:spPr>
            <a:xfrm>
              <a:off x="375231" y="924015"/>
              <a:ext cx="1984993" cy="73969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3" name="object 123"/>
            <p:cNvSpPr/>
            <p:nvPr/>
          </p:nvSpPr>
          <p:spPr>
            <a:xfrm>
              <a:off x="415229" y="941013"/>
              <a:ext cx="1904996" cy="65969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415229" y="1798263"/>
            <a:ext cx="1905000" cy="461024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558165" defTabSz="914400">
              <a:spcBef>
                <a:spcPts val="1435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Parsers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352914" y="3335798"/>
            <a:ext cx="1985010" cy="523875"/>
            <a:chOff x="352914" y="2478547"/>
            <a:chExt cx="1985010" cy="523875"/>
          </a:xfrm>
        </p:grpSpPr>
        <p:sp>
          <p:nvSpPr>
            <p:cNvPr id="126" name="object 126"/>
            <p:cNvSpPr/>
            <p:nvPr/>
          </p:nvSpPr>
          <p:spPr>
            <a:xfrm>
              <a:off x="352914" y="2478547"/>
              <a:ext cx="1984993" cy="52339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7" name="object 127"/>
            <p:cNvSpPr/>
            <p:nvPr/>
          </p:nvSpPr>
          <p:spPr>
            <a:xfrm>
              <a:off x="392914" y="2495544"/>
              <a:ext cx="1904996" cy="44339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392914" y="3352795"/>
            <a:ext cx="1905000" cy="35201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29565" defTabSz="914400">
              <a:spcBef>
                <a:spcPts val="585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Expressions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2" name="object 1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defTabSz="914400">
              <a:lnSpc>
                <a:spcPts val="1645"/>
              </a:lnSpc>
            </a:pPr>
            <a:r>
              <a:rPr dirty="0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133" name="object 133"/>
          <p:cNvSpPr txBox="1"/>
          <p:nvPr/>
        </p:nvSpPr>
        <p:spPr>
          <a:xfrm>
            <a:off x="3952578" y="5830459"/>
            <a:ext cx="1238250" cy="12311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defTabSz="914400">
              <a:spcBef>
                <a:spcPts val="60"/>
              </a:spcBef>
            </a:pP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Copyright </a:t>
            </a:r>
            <a:r>
              <a:rPr sz="750" i="1" spc="25" dirty="0">
                <a:solidFill>
                  <a:srgbClr val="7E7E7E"/>
                </a:solidFill>
                <a:latin typeface="Arial"/>
                <a:cs typeface="Arial"/>
              </a:rPr>
              <a:t>© </a:t>
            </a:r>
            <a:r>
              <a:rPr sz="750" i="1" spc="15" dirty="0">
                <a:solidFill>
                  <a:srgbClr val="7E7E7E"/>
                </a:solidFill>
                <a:latin typeface="Arial"/>
                <a:cs typeface="Arial"/>
              </a:rPr>
              <a:t>2018 </a:t>
            </a:r>
            <a:r>
              <a:rPr sz="750" i="1" spc="20" dirty="0">
                <a:solidFill>
                  <a:srgbClr val="7E7E7E"/>
                </a:solidFill>
                <a:latin typeface="Arial"/>
                <a:cs typeface="Arial"/>
              </a:rPr>
              <a:t>–</a:t>
            </a:r>
            <a:r>
              <a:rPr sz="75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P4.org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2476739" y="3394775"/>
            <a:ext cx="9626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defTabSz="914400">
              <a:spcBef>
                <a:spcPts val="100"/>
              </a:spcBef>
            </a:pPr>
            <a:r>
              <a:rPr sz="1000" spc="-5" dirty="0">
                <a:solidFill>
                  <a:prstClr val="black"/>
                </a:solidFill>
                <a:latin typeface="Arial"/>
                <a:cs typeface="Arial"/>
              </a:rPr>
              <a:t>Basic</a:t>
            </a:r>
            <a:r>
              <a:rPr sz="1000" spc="-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prstClr val="black"/>
                </a:solidFill>
                <a:latin typeface="Arial"/>
                <a:cs typeface="Arial"/>
              </a:rPr>
              <a:t>operations  and</a:t>
            </a:r>
            <a:r>
              <a:rPr sz="1000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prstClr val="black"/>
                </a:solidFill>
                <a:latin typeface="Arial"/>
                <a:cs typeface="Arial"/>
              </a:rPr>
              <a:t>operators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2511419" y="1955817"/>
            <a:ext cx="977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defTabSz="914400">
              <a:spcBef>
                <a:spcPts val="100"/>
              </a:spcBef>
            </a:pPr>
            <a:r>
              <a:rPr sz="1000" spc="-5" dirty="0">
                <a:solidFill>
                  <a:prstClr val="black"/>
                </a:solidFill>
                <a:latin typeface="Arial"/>
                <a:cs typeface="Arial"/>
              </a:rPr>
              <a:t>State </a:t>
            </a:r>
            <a:r>
              <a:rPr sz="1000" dirty="0">
                <a:solidFill>
                  <a:prstClr val="black"/>
                </a:solidFill>
                <a:latin typeface="Arial"/>
                <a:cs typeface="Arial"/>
              </a:rPr>
              <a:t>machine,  </a:t>
            </a:r>
            <a:r>
              <a:rPr sz="1000" spc="-5" dirty="0">
                <a:solidFill>
                  <a:prstClr val="black"/>
                </a:solidFill>
                <a:latin typeface="Arial"/>
                <a:cs typeface="Arial"/>
              </a:rPr>
              <a:t>bitfield</a:t>
            </a:r>
            <a:r>
              <a:rPr sz="1000" spc="-8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prstClr val="black"/>
                </a:solidFill>
                <a:latin typeface="Arial"/>
                <a:cs typeface="Arial"/>
              </a:rPr>
              <a:t>extraction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131" name="object 131"/>
          <p:cNvGraphicFramePr>
            <a:graphicFrameLocks noGrp="1"/>
          </p:cNvGraphicFramePr>
          <p:nvPr/>
        </p:nvGraphicFramePr>
        <p:xfrm>
          <a:off x="5522788" y="3409169"/>
          <a:ext cx="527050" cy="1479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9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E2C55-61E2-F081-CDCD-861D0181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C08C97-2E68-7273-4232-2F25D0197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Parsers describe the permitted sequences of headers within received packets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8484CA-5BA7-B437-854B-04169D021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008" y="2505488"/>
            <a:ext cx="3137700" cy="42570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EF4F2D-12FF-9DD1-24C6-58A156B1AB76}"/>
              </a:ext>
            </a:extLst>
          </p:cNvPr>
          <p:cNvSpPr/>
          <p:nvPr/>
        </p:nvSpPr>
        <p:spPr>
          <a:xfrm>
            <a:off x="3101008" y="2505488"/>
            <a:ext cx="787180" cy="2933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16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E2C55-61E2-F081-CDCD-861D0181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C08C97-2E68-7273-4232-2F25D0197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32" y="1396254"/>
            <a:ext cx="7886700" cy="4351338"/>
          </a:xfrm>
        </p:spPr>
        <p:txBody>
          <a:bodyPr/>
          <a:lstStyle/>
          <a:p>
            <a:r>
              <a:rPr lang="en-US" dirty="0"/>
              <a:t>Parsers describe the permitted sequences of headers within received packets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671EE2-7F15-D9CD-40B7-00D7F9349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731" y="1810969"/>
            <a:ext cx="5250532" cy="495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31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2578" y="5820979"/>
            <a:ext cx="1238250" cy="13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defTabSz="914400">
              <a:spcBef>
                <a:spcPts val="135"/>
              </a:spcBef>
            </a:pP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Copyright </a:t>
            </a:r>
            <a:r>
              <a:rPr sz="750" i="1" spc="25" dirty="0">
                <a:solidFill>
                  <a:srgbClr val="7E7E7E"/>
                </a:solidFill>
                <a:latin typeface="Arial"/>
                <a:cs typeface="Arial"/>
              </a:rPr>
              <a:t>© </a:t>
            </a:r>
            <a:r>
              <a:rPr sz="750" i="1" spc="15" dirty="0">
                <a:solidFill>
                  <a:srgbClr val="7E7E7E"/>
                </a:solidFill>
                <a:latin typeface="Arial"/>
                <a:cs typeface="Arial"/>
              </a:rPr>
              <a:t>2018 </a:t>
            </a:r>
            <a:r>
              <a:rPr sz="750" i="1" spc="20" dirty="0">
                <a:solidFill>
                  <a:srgbClr val="7E7E7E"/>
                </a:solidFill>
                <a:latin typeface="Arial"/>
                <a:cs typeface="Arial"/>
              </a:rPr>
              <a:t>–</a:t>
            </a:r>
            <a:r>
              <a:rPr sz="75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P4.org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746805"/>
            <a:ext cx="685798" cy="251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922" y="1589298"/>
            <a:ext cx="7047865" cy="37490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02565" indent="-190500" defTabSz="914400">
              <a:spcBef>
                <a:spcPts val="300"/>
              </a:spcBef>
              <a:buClr>
                <a:srgbClr val="3F3150"/>
              </a:buClr>
              <a:buFont typeface="Verdana"/>
              <a:buChar char="•"/>
              <a:tabLst>
                <a:tab pos="203200" algn="l"/>
              </a:tabLst>
            </a:pP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100" b="1" dirty="0">
                <a:solidFill>
                  <a:prstClr val="black"/>
                </a:solidFill>
                <a:latin typeface="Arial"/>
                <a:cs typeface="Arial"/>
              </a:rPr>
              <a:t>fundamental </a:t>
            </a: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unit of </a:t>
            </a:r>
            <a:r>
              <a:rPr sz="2100" b="1" dirty="0">
                <a:solidFill>
                  <a:prstClr val="black"/>
                </a:solidFill>
                <a:latin typeface="Arial"/>
                <a:cs typeface="Arial"/>
              </a:rPr>
              <a:t>a Match-Action</a:t>
            </a:r>
            <a:r>
              <a:rPr sz="2100" b="1" spc="-6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Pipeline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08305" lvl="1" indent="-175895" defTabSz="914400">
              <a:spcBef>
                <a:spcPts val="175"/>
              </a:spcBef>
              <a:buClr>
                <a:srgbClr val="1F5767"/>
              </a:buClr>
              <a:buFontTx/>
              <a:buChar char="◦"/>
              <a:tabLst>
                <a:tab pos="408940" algn="l"/>
              </a:tabLst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Specifies what data to 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match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on and 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match</a:t>
            </a:r>
            <a:r>
              <a:rPr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kind</a:t>
            </a:r>
          </a:p>
          <a:p>
            <a:pPr marL="408305" lvl="1" indent="-175895" defTabSz="914400">
              <a:spcBef>
                <a:spcPts val="165"/>
              </a:spcBef>
              <a:buClr>
                <a:srgbClr val="1F5767"/>
              </a:buClr>
              <a:buFontTx/>
              <a:buChar char="◦"/>
              <a:tabLst>
                <a:tab pos="408940" algn="l"/>
              </a:tabLst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Specifies 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list of </a:t>
            </a:r>
            <a:r>
              <a:rPr i="1" spc="-5" dirty="0">
                <a:solidFill>
                  <a:prstClr val="black"/>
                </a:solidFill>
                <a:latin typeface="Arial"/>
                <a:cs typeface="Arial"/>
              </a:rPr>
              <a:t>possible</a:t>
            </a:r>
            <a:r>
              <a:rPr i="1" spc="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actions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408305" lvl="1" indent="-175895" defTabSz="914400">
              <a:spcBef>
                <a:spcPts val="145"/>
              </a:spcBef>
              <a:buClr>
                <a:srgbClr val="1F5767"/>
              </a:buClr>
              <a:buFontTx/>
              <a:buChar char="◦"/>
              <a:tabLst>
                <a:tab pos="408940" algn="l"/>
              </a:tabLst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Optionally 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specifies a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number of table</a:t>
            </a:r>
            <a:r>
              <a:rPr spc="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properties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545465" lvl="2" indent="-187960" defTabSz="914400">
              <a:spcBef>
                <a:spcPts val="85"/>
              </a:spcBef>
              <a:buClr>
                <a:srgbClr val="1F1728"/>
              </a:buClr>
              <a:buFontTx/>
              <a:buChar char="■"/>
              <a:tabLst>
                <a:tab pos="546100" algn="l"/>
              </a:tabLst>
            </a:pPr>
            <a:r>
              <a:rPr sz="1500" spc="-5" dirty="0">
                <a:solidFill>
                  <a:prstClr val="black"/>
                </a:solidFill>
                <a:latin typeface="Arial"/>
                <a:cs typeface="Arial"/>
              </a:rPr>
              <a:t>Size</a:t>
            </a:r>
            <a:endParaRPr sz="15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545465" lvl="2" indent="-187960" defTabSz="914400">
              <a:spcBef>
                <a:spcPts val="55"/>
              </a:spcBef>
              <a:buClr>
                <a:srgbClr val="1F1728"/>
              </a:buClr>
              <a:buFontTx/>
              <a:buChar char="■"/>
              <a:tabLst>
                <a:tab pos="546100" algn="l"/>
              </a:tabLst>
            </a:pPr>
            <a:r>
              <a:rPr sz="1500" spc="-5" dirty="0">
                <a:solidFill>
                  <a:prstClr val="black"/>
                </a:solidFill>
                <a:latin typeface="Arial"/>
                <a:cs typeface="Arial"/>
              </a:rPr>
              <a:t>Default</a:t>
            </a:r>
            <a:r>
              <a:rPr sz="150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prstClr val="black"/>
                </a:solidFill>
                <a:latin typeface="Arial"/>
                <a:cs typeface="Arial"/>
              </a:rPr>
              <a:t>action</a:t>
            </a:r>
            <a:endParaRPr sz="15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545465" lvl="2" indent="-187960" defTabSz="914400">
              <a:spcBef>
                <a:spcPts val="75"/>
              </a:spcBef>
              <a:buClr>
                <a:srgbClr val="1F1728"/>
              </a:buClr>
              <a:buFontTx/>
              <a:buChar char="■"/>
              <a:tabLst>
                <a:tab pos="546100" algn="l"/>
              </a:tabLst>
            </a:pPr>
            <a:r>
              <a:rPr sz="1500" spc="-5" dirty="0">
                <a:solidFill>
                  <a:prstClr val="black"/>
                </a:solidFill>
                <a:latin typeface="Arial"/>
                <a:cs typeface="Arial"/>
              </a:rPr>
              <a:t>Static</a:t>
            </a:r>
            <a:r>
              <a:rPr sz="150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prstClr val="black"/>
                </a:solidFill>
                <a:latin typeface="Arial"/>
                <a:cs typeface="Arial"/>
              </a:rPr>
              <a:t>entries</a:t>
            </a:r>
            <a:endParaRPr sz="15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545465" lvl="2" indent="-187960" defTabSz="914400">
              <a:spcBef>
                <a:spcPts val="75"/>
              </a:spcBef>
              <a:buClr>
                <a:srgbClr val="1F1728"/>
              </a:buClr>
              <a:buFontTx/>
              <a:buChar char="■"/>
              <a:tabLst>
                <a:tab pos="546100" algn="l"/>
              </a:tabLst>
            </a:pPr>
            <a:r>
              <a:rPr sz="1500" spc="-5" dirty="0">
                <a:solidFill>
                  <a:prstClr val="black"/>
                </a:solidFill>
                <a:latin typeface="Arial"/>
                <a:cs typeface="Arial"/>
              </a:rPr>
              <a:t>etc.</a:t>
            </a:r>
            <a:endParaRPr sz="15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02565" indent="-190500" defTabSz="914400">
              <a:spcBef>
                <a:spcPts val="90"/>
              </a:spcBef>
              <a:buClr>
                <a:srgbClr val="3F3150"/>
              </a:buClr>
              <a:buFont typeface="Verdana"/>
              <a:buChar char="•"/>
              <a:tabLst>
                <a:tab pos="203200" algn="l"/>
              </a:tabLst>
            </a:pP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Each </a:t>
            </a:r>
            <a:r>
              <a:rPr sz="2100" b="1" dirty="0">
                <a:solidFill>
                  <a:prstClr val="black"/>
                </a:solidFill>
                <a:latin typeface="Arial"/>
                <a:cs typeface="Arial"/>
              </a:rPr>
              <a:t>table </a:t>
            </a: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contains one or more entries</a:t>
            </a:r>
            <a:r>
              <a:rPr sz="2100" b="1" spc="-5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prstClr val="black"/>
                </a:solidFill>
                <a:latin typeface="Arial"/>
                <a:cs typeface="Arial"/>
              </a:rPr>
              <a:t>(rules)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02565" indent="-190500" defTabSz="914400">
              <a:spcBef>
                <a:spcPts val="140"/>
              </a:spcBef>
              <a:buClr>
                <a:srgbClr val="3F3150"/>
              </a:buClr>
              <a:buFont typeface="Verdana"/>
              <a:buChar char="•"/>
              <a:tabLst>
                <a:tab pos="203200" algn="l"/>
              </a:tabLst>
            </a:pP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An entry</a:t>
            </a:r>
            <a:r>
              <a:rPr sz="2100" b="1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contains: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08305" lvl="1" indent="-175895" defTabSz="914400">
              <a:spcBef>
                <a:spcPts val="175"/>
              </a:spcBef>
              <a:buClr>
                <a:srgbClr val="1F5767"/>
              </a:buClr>
              <a:buFontTx/>
              <a:buChar char="◦"/>
              <a:tabLst>
                <a:tab pos="408940" algn="l"/>
              </a:tabLst>
            </a:pP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A specific key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to 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match</a:t>
            </a:r>
            <a:r>
              <a:rPr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on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408305" lvl="1" indent="-175895" defTabSz="914400">
              <a:spcBef>
                <a:spcPts val="145"/>
              </a:spcBef>
              <a:buClr>
                <a:srgbClr val="1F5767"/>
              </a:buClr>
              <a:buFontTx/>
              <a:buChar char="◦"/>
              <a:tabLst>
                <a:tab pos="408940" algn="l"/>
              </a:tabLst>
            </a:pP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single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action that is executed when 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packet 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matches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pc="-7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entry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408305" lvl="1" indent="-175895" defTabSz="914400">
              <a:spcBef>
                <a:spcPts val="70"/>
              </a:spcBef>
              <a:buClr>
                <a:srgbClr val="1F5767"/>
              </a:buClr>
              <a:buFontTx/>
              <a:buChar char="◦"/>
              <a:tabLst>
                <a:tab pos="408940" algn="l"/>
              </a:tabLst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Action data 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(possibly</a:t>
            </a:r>
            <a:r>
              <a:rPr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empty)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97808" y="5739231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400" spc="-5" dirty="0">
                <a:solidFill>
                  <a:prstClr val="black"/>
                </a:solidFill>
                <a:latin typeface="Arial"/>
                <a:cs typeface="Arial"/>
              </a:rPr>
              <a:t>35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01BA076-9235-B05C-5364-39456F097BFD}"/>
              </a:ext>
            </a:extLst>
          </p:cNvPr>
          <p:cNvSpPr txBox="1">
            <a:spLocks/>
          </p:cNvSpPr>
          <p:nvPr/>
        </p:nvSpPr>
        <p:spPr>
          <a:xfrm>
            <a:off x="187822" y="365126"/>
            <a:ext cx="78867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878787"/>
                </a:solidFill>
                <a:latin typeface="Arial"/>
                <a:ea typeface="+mj-ea"/>
                <a:cs typeface="Arial"/>
              </a:defRPr>
            </a:lvl1pPr>
          </a:lstStyle>
          <a:p>
            <a:pPr defTabSz="914400"/>
            <a:r>
              <a:rPr lang="en-US" b="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Controls - Tables</a:t>
            </a:r>
            <a:r>
              <a:rPr lang="en-US" kern="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2578" y="5820979"/>
            <a:ext cx="1238250" cy="13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defTabSz="914400">
              <a:spcBef>
                <a:spcPts val="135"/>
              </a:spcBef>
            </a:pP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Copyright </a:t>
            </a:r>
            <a:r>
              <a:rPr sz="750" i="1" spc="25" dirty="0">
                <a:solidFill>
                  <a:srgbClr val="7E7E7E"/>
                </a:solidFill>
                <a:latin typeface="Arial"/>
                <a:cs typeface="Arial"/>
              </a:rPr>
              <a:t>© </a:t>
            </a:r>
            <a:r>
              <a:rPr sz="750" i="1" spc="15" dirty="0">
                <a:solidFill>
                  <a:srgbClr val="7E7E7E"/>
                </a:solidFill>
                <a:latin typeface="Arial"/>
                <a:cs typeface="Arial"/>
              </a:rPr>
              <a:t>2018 </a:t>
            </a:r>
            <a:r>
              <a:rPr sz="750" i="1" spc="20" dirty="0">
                <a:solidFill>
                  <a:srgbClr val="7E7E7E"/>
                </a:solidFill>
                <a:latin typeface="Arial"/>
                <a:cs typeface="Arial"/>
              </a:rPr>
              <a:t>–</a:t>
            </a:r>
            <a:r>
              <a:rPr sz="75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P4.org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746805"/>
            <a:ext cx="685798" cy="251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99" y="1464472"/>
            <a:ext cx="8686782" cy="81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690811" y="1964197"/>
            <a:ext cx="1032510" cy="3347720"/>
            <a:chOff x="6690811" y="1106947"/>
            <a:chExt cx="1032510" cy="3347720"/>
          </a:xfrm>
        </p:grpSpPr>
        <p:sp>
          <p:nvSpPr>
            <p:cNvPr id="6" name="object 6"/>
            <p:cNvSpPr/>
            <p:nvPr/>
          </p:nvSpPr>
          <p:spPr>
            <a:xfrm>
              <a:off x="6690811" y="1106947"/>
              <a:ext cx="1032452" cy="33471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730811" y="1123947"/>
              <a:ext cx="952473" cy="3267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708911" y="1251582"/>
              <a:ext cx="966518" cy="11106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753686" y="1276344"/>
              <a:ext cx="877569" cy="1021715"/>
            </a:xfrm>
            <a:custGeom>
              <a:avLst/>
              <a:gdLst/>
              <a:ahLst/>
              <a:cxnLst/>
              <a:rect l="l" t="t" r="r" b="b"/>
              <a:pathLst>
                <a:path w="877570" h="1021714">
                  <a:moveTo>
                    <a:pt x="657723" y="1021107"/>
                  </a:moveTo>
                  <a:lnTo>
                    <a:pt x="219249" y="1021107"/>
                  </a:lnTo>
                  <a:lnTo>
                    <a:pt x="0" y="0"/>
                  </a:lnTo>
                  <a:lnTo>
                    <a:pt x="876973" y="0"/>
                  </a:lnTo>
                  <a:lnTo>
                    <a:pt x="657723" y="1021107"/>
                  </a:lnTo>
                  <a:close/>
                </a:path>
              </a:pathLst>
            </a:custGeom>
            <a:solidFill>
              <a:srgbClr val="EDEBE1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753686" y="1276344"/>
              <a:ext cx="877569" cy="1021715"/>
            </a:xfrm>
            <a:custGeom>
              <a:avLst/>
              <a:gdLst/>
              <a:ahLst/>
              <a:cxnLst/>
              <a:rect l="l" t="t" r="r" b="b"/>
              <a:pathLst>
                <a:path w="877570" h="1021714">
                  <a:moveTo>
                    <a:pt x="876973" y="0"/>
                  </a:moveTo>
                  <a:lnTo>
                    <a:pt x="657723" y="1021107"/>
                  </a:lnTo>
                  <a:lnTo>
                    <a:pt x="219249" y="1021107"/>
                  </a:lnTo>
                  <a:lnTo>
                    <a:pt x="0" y="0"/>
                  </a:lnTo>
                  <a:lnTo>
                    <a:pt x="876973" y="0"/>
                  </a:lnTo>
                  <a:close/>
                </a:path>
              </a:pathLst>
            </a:custGeom>
            <a:ln w="9524">
              <a:solidFill>
                <a:srgbClr val="F4913F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925168" y="2139734"/>
            <a:ext cx="538609" cy="838835"/>
          </a:xfrm>
          <a:prstGeom prst="rect">
            <a:avLst/>
          </a:prstGeom>
        </p:spPr>
        <p:txBody>
          <a:bodyPr vert="vert" wrap="square" lIns="0" tIns="6350" rIns="0" bIns="0" rtlCol="0">
            <a:spAutoFit/>
          </a:bodyPr>
          <a:lstStyle/>
          <a:p>
            <a:pPr marL="12700" marR="5080" indent="46355" defTabSz="914400">
              <a:lnSpc>
                <a:spcPts val="1420"/>
              </a:lnSpc>
              <a:spcBef>
                <a:spcPts val="50"/>
              </a:spcBef>
            </a:pP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Directional  </a:t>
            </a:r>
            <a:r>
              <a:rPr sz="1200" dirty="0">
                <a:solidFill>
                  <a:prstClr val="black"/>
                </a:solidFill>
                <a:latin typeface="Arial"/>
                <a:cs typeface="Arial"/>
              </a:rPr>
              <a:t>(DataPlane)  </a:t>
            </a: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Parameters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55862" y="4033969"/>
            <a:ext cx="902969" cy="1105535"/>
            <a:chOff x="6755861" y="3176718"/>
            <a:chExt cx="902969" cy="1105535"/>
          </a:xfrm>
        </p:grpSpPr>
        <p:sp>
          <p:nvSpPr>
            <p:cNvPr id="13" name="object 13"/>
            <p:cNvSpPr/>
            <p:nvPr/>
          </p:nvSpPr>
          <p:spPr>
            <a:xfrm>
              <a:off x="6768561" y="3189418"/>
              <a:ext cx="877569" cy="1080135"/>
            </a:xfrm>
            <a:custGeom>
              <a:avLst/>
              <a:gdLst/>
              <a:ahLst/>
              <a:cxnLst/>
              <a:rect l="l" t="t" r="r" b="b"/>
              <a:pathLst>
                <a:path w="877570" h="1080135">
                  <a:moveTo>
                    <a:pt x="876973" y="1079672"/>
                  </a:moveTo>
                  <a:lnTo>
                    <a:pt x="0" y="1079672"/>
                  </a:lnTo>
                  <a:lnTo>
                    <a:pt x="219249" y="0"/>
                  </a:lnTo>
                  <a:lnTo>
                    <a:pt x="657723" y="0"/>
                  </a:lnTo>
                  <a:lnTo>
                    <a:pt x="876973" y="1079672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768561" y="3189418"/>
              <a:ext cx="877569" cy="1080135"/>
            </a:xfrm>
            <a:custGeom>
              <a:avLst/>
              <a:gdLst/>
              <a:ahLst/>
              <a:cxnLst/>
              <a:rect l="l" t="t" r="r" b="b"/>
              <a:pathLst>
                <a:path w="877570" h="1080135">
                  <a:moveTo>
                    <a:pt x="0" y="1079672"/>
                  </a:moveTo>
                  <a:lnTo>
                    <a:pt x="219249" y="0"/>
                  </a:lnTo>
                  <a:lnTo>
                    <a:pt x="657723" y="0"/>
                  </a:lnTo>
                  <a:lnTo>
                    <a:pt x="876973" y="1079672"/>
                  </a:lnTo>
                  <a:lnTo>
                    <a:pt x="0" y="1079672"/>
                  </a:lnTo>
                  <a:close/>
                </a:path>
              </a:pathLst>
            </a:custGeom>
            <a:ln w="25399">
              <a:solidFill>
                <a:srgbClr val="70873F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931208" y="4219511"/>
            <a:ext cx="538609" cy="914400"/>
          </a:xfrm>
          <a:prstGeom prst="rect">
            <a:avLst/>
          </a:prstGeom>
        </p:spPr>
        <p:txBody>
          <a:bodyPr vert="vert270" wrap="square" lIns="0" tIns="6350" rIns="0" bIns="0" rtlCol="0">
            <a:spAutoFit/>
          </a:bodyPr>
          <a:lstStyle/>
          <a:p>
            <a:pPr marL="12700" marR="5080" indent="8255" algn="just" defTabSz="914400">
              <a:lnSpc>
                <a:spcPts val="1420"/>
              </a:lnSpc>
              <a:spcBef>
                <a:spcPts val="5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Directionless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(Action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Data)  Parameters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799861" y="3302470"/>
            <a:ext cx="782955" cy="603250"/>
            <a:chOff x="6799860" y="2445220"/>
            <a:chExt cx="782955" cy="603250"/>
          </a:xfrm>
        </p:grpSpPr>
        <p:sp>
          <p:nvSpPr>
            <p:cNvPr id="17" name="object 17"/>
            <p:cNvSpPr/>
            <p:nvPr/>
          </p:nvSpPr>
          <p:spPr>
            <a:xfrm>
              <a:off x="6812560" y="2457920"/>
              <a:ext cx="757555" cy="72390"/>
            </a:xfrm>
            <a:custGeom>
              <a:avLst/>
              <a:gdLst/>
              <a:ahLst/>
              <a:cxnLst/>
              <a:rect l="l" t="t" r="r" b="b"/>
              <a:pathLst>
                <a:path w="757554" h="72389">
                  <a:moveTo>
                    <a:pt x="685098" y="72174"/>
                  </a:moveTo>
                  <a:lnTo>
                    <a:pt x="72174" y="72174"/>
                  </a:lnTo>
                  <a:lnTo>
                    <a:pt x="0" y="0"/>
                  </a:lnTo>
                  <a:lnTo>
                    <a:pt x="757273" y="0"/>
                  </a:lnTo>
                  <a:lnTo>
                    <a:pt x="685098" y="72174"/>
                  </a:lnTo>
                  <a:close/>
                </a:path>
              </a:pathLst>
            </a:custGeom>
            <a:solidFill>
              <a:srgbClr val="CC727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812560" y="2963094"/>
              <a:ext cx="757555" cy="72390"/>
            </a:xfrm>
            <a:custGeom>
              <a:avLst/>
              <a:gdLst/>
              <a:ahLst/>
              <a:cxnLst/>
              <a:rect l="l" t="t" r="r" b="b"/>
              <a:pathLst>
                <a:path w="757554" h="72389">
                  <a:moveTo>
                    <a:pt x="757273" y="72174"/>
                  </a:moveTo>
                  <a:lnTo>
                    <a:pt x="0" y="72174"/>
                  </a:lnTo>
                  <a:lnTo>
                    <a:pt x="72174" y="0"/>
                  </a:lnTo>
                  <a:lnTo>
                    <a:pt x="685098" y="0"/>
                  </a:lnTo>
                  <a:lnTo>
                    <a:pt x="757273" y="72174"/>
                  </a:lnTo>
                  <a:close/>
                </a:path>
              </a:pathLst>
            </a:custGeom>
            <a:solidFill>
              <a:srgbClr val="993F3D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812560" y="2457920"/>
              <a:ext cx="72390" cy="577850"/>
            </a:xfrm>
            <a:custGeom>
              <a:avLst/>
              <a:gdLst/>
              <a:ahLst/>
              <a:cxnLst/>
              <a:rect l="l" t="t" r="r" b="b"/>
              <a:pathLst>
                <a:path w="72390" h="577850">
                  <a:moveTo>
                    <a:pt x="0" y="577348"/>
                  </a:moveTo>
                  <a:lnTo>
                    <a:pt x="0" y="0"/>
                  </a:lnTo>
                  <a:lnTo>
                    <a:pt x="72174" y="72174"/>
                  </a:lnTo>
                  <a:lnTo>
                    <a:pt x="72174" y="505173"/>
                  </a:lnTo>
                  <a:lnTo>
                    <a:pt x="0" y="577348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7497659" y="2457920"/>
              <a:ext cx="72390" cy="577850"/>
            </a:xfrm>
            <a:custGeom>
              <a:avLst/>
              <a:gdLst/>
              <a:ahLst/>
              <a:cxnLst/>
              <a:rect l="l" t="t" r="r" b="b"/>
              <a:pathLst>
                <a:path w="72390" h="577850">
                  <a:moveTo>
                    <a:pt x="72174" y="577348"/>
                  </a:moveTo>
                  <a:lnTo>
                    <a:pt x="0" y="505173"/>
                  </a:lnTo>
                  <a:lnTo>
                    <a:pt x="0" y="72174"/>
                  </a:lnTo>
                  <a:lnTo>
                    <a:pt x="72174" y="0"/>
                  </a:lnTo>
                  <a:lnTo>
                    <a:pt x="72174" y="577348"/>
                  </a:lnTo>
                  <a:close/>
                </a:path>
              </a:pathLst>
            </a:custGeom>
            <a:solidFill>
              <a:srgbClr val="722F2D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812560" y="2457920"/>
              <a:ext cx="757555" cy="577850"/>
            </a:xfrm>
            <a:custGeom>
              <a:avLst/>
              <a:gdLst/>
              <a:ahLst/>
              <a:cxnLst/>
              <a:rect l="l" t="t" r="r" b="b"/>
              <a:pathLst>
                <a:path w="757554" h="577850">
                  <a:moveTo>
                    <a:pt x="0" y="0"/>
                  </a:moveTo>
                  <a:lnTo>
                    <a:pt x="757273" y="0"/>
                  </a:lnTo>
                  <a:lnTo>
                    <a:pt x="757273" y="577348"/>
                  </a:lnTo>
                  <a:lnTo>
                    <a:pt x="0" y="577348"/>
                  </a:lnTo>
                  <a:lnTo>
                    <a:pt x="0" y="0"/>
                  </a:lnTo>
                  <a:close/>
                </a:path>
                <a:path w="757554" h="577850">
                  <a:moveTo>
                    <a:pt x="0" y="0"/>
                  </a:moveTo>
                  <a:lnTo>
                    <a:pt x="72174" y="72174"/>
                  </a:lnTo>
                </a:path>
                <a:path w="757554" h="577850">
                  <a:moveTo>
                    <a:pt x="0" y="577348"/>
                  </a:moveTo>
                  <a:lnTo>
                    <a:pt x="72174" y="505173"/>
                  </a:lnTo>
                </a:path>
                <a:path w="757554" h="577850">
                  <a:moveTo>
                    <a:pt x="757273" y="0"/>
                  </a:moveTo>
                  <a:lnTo>
                    <a:pt x="685098" y="72174"/>
                  </a:lnTo>
                </a:path>
                <a:path w="757554" h="577850">
                  <a:moveTo>
                    <a:pt x="757273" y="577348"/>
                  </a:moveTo>
                  <a:lnTo>
                    <a:pt x="685098" y="505173"/>
                  </a:lnTo>
                </a:path>
              </a:pathLst>
            </a:custGeom>
            <a:ln w="25399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884736" y="3387344"/>
            <a:ext cx="613410" cy="370230"/>
          </a:xfrm>
          <a:prstGeom prst="rect">
            <a:avLst/>
          </a:prstGeom>
          <a:solidFill>
            <a:srgbClr val="BF4F4D"/>
          </a:solidFill>
          <a:ln w="25399">
            <a:solidFill>
              <a:srgbClr val="8C3A38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39065" marR="106045" indent="-27305" defTabSz="914400">
              <a:lnSpc>
                <a:spcPct val="102299"/>
              </a:lnSpc>
              <a:spcBef>
                <a:spcPts val="280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Action  Code</a:t>
            </a:r>
            <a:endParaRPr sz="11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86136" y="2654297"/>
            <a:ext cx="6232525" cy="1405255"/>
            <a:chOff x="1086135" y="1797046"/>
            <a:chExt cx="6232525" cy="1405255"/>
          </a:xfrm>
        </p:grpSpPr>
        <p:sp>
          <p:nvSpPr>
            <p:cNvPr id="24" name="object 24"/>
            <p:cNvSpPr/>
            <p:nvPr/>
          </p:nvSpPr>
          <p:spPr>
            <a:xfrm>
              <a:off x="7083585" y="2968319"/>
              <a:ext cx="234599" cy="2337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7073885" y="2287125"/>
              <a:ext cx="234624" cy="2285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098835" y="1809746"/>
              <a:ext cx="304800" cy="303530"/>
            </a:xfrm>
            <a:custGeom>
              <a:avLst/>
              <a:gdLst/>
              <a:ahLst/>
              <a:cxnLst/>
              <a:rect l="l" t="t" r="r" b="b"/>
              <a:pathLst>
                <a:path w="304800" h="303530">
                  <a:moveTo>
                    <a:pt x="304796" y="303229"/>
                  </a:moveTo>
                  <a:lnTo>
                    <a:pt x="0" y="303229"/>
                  </a:lnTo>
                  <a:lnTo>
                    <a:pt x="0" y="0"/>
                  </a:lnTo>
                  <a:lnTo>
                    <a:pt x="304796" y="0"/>
                  </a:lnTo>
                  <a:lnTo>
                    <a:pt x="304796" y="303229"/>
                  </a:lnTo>
                  <a:close/>
                </a:path>
              </a:pathLst>
            </a:custGeom>
            <a:solidFill>
              <a:srgbClr val="F69546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098835" y="1809746"/>
              <a:ext cx="304800" cy="303530"/>
            </a:xfrm>
            <a:custGeom>
              <a:avLst/>
              <a:gdLst/>
              <a:ahLst/>
              <a:cxnLst/>
              <a:rect l="l" t="t" r="r" b="b"/>
              <a:pathLst>
                <a:path w="304800" h="303530">
                  <a:moveTo>
                    <a:pt x="304796" y="0"/>
                  </a:moveTo>
                  <a:lnTo>
                    <a:pt x="304796" y="303229"/>
                  </a:lnTo>
                  <a:lnTo>
                    <a:pt x="0" y="303229"/>
                  </a:lnTo>
                  <a:lnTo>
                    <a:pt x="0" y="0"/>
                  </a:lnTo>
                  <a:lnTo>
                    <a:pt x="304796" y="0"/>
                  </a:lnTo>
                  <a:close/>
                </a:path>
              </a:pathLst>
            </a:custGeom>
            <a:ln w="25399">
              <a:solidFill>
                <a:srgbClr val="B36D33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413464" y="1809746"/>
              <a:ext cx="152400" cy="303530"/>
            </a:xfrm>
            <a:custGeom>
              <a:avLst/>
              <a:gdLst/>
              <a:ahLst/>
              <a:cxnLst/>
              <a:rect l="l" t="t" r="r" b="b"/>
              <a:pathLst>
                <a:path w="152400" h="303530">
                  <a:moveTo>
                    <a:pt x="152399" y="303229"/>
                  </a:moveTo>
                  <a:lnTo>
                    <a:pt x="0" y="303229"/>
                  </a:lnTo>
                  <a:lnTo>
                    <a:pt x="0" y="0"/>
                  </a:lnTo>
                  <a:lnTo>
                    <a:pt x="152399" y="0"/>
                  </a:lnTo>
                  <a:lnTo>
                    <a:pt x="152399" y="303229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413464" y="1809746"/>
              <a:ext cx="152400" cy="303530"/>
            </a:xfrm>
            <a:custGeom>
              <a:avLst/>
              <a:gdLst/>
              <a:ahLst/>
              <a:cxnLst/>
              <a:rect l="l" t="t" r="r" b="b"/>
              <a:pathLst>
                <a:path w="152400" h="303530">
                  <a:moveTo>
                    <a:pt x="152399" y="0"/>
                  </a:moveTo>
                  <a:lnTo>
                    <a:pt x="152399" y="303229"/>
                  </a:lnTo>
                  <a:lnTo>
                    <a:pt x="0" y="303229"/>
                  </a:lnTo>
                  <a:lnTo>
                    <a:pt x="0" y="0"/>
                  </a:lnTo>
                  <a:lnTo>
                    <a:pt x="152399" y="0"/>
                  </a:lnTo>
                  <a:close/>
                </a:path>
              </a:pathLst>
            </a:custGeom>
            <a:ln w="25399">
              <a:solidFill>
                <a:srgbClr val="70873F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575696" y="1809746"/>
              <a:ext cx="558165" cy="303530"/>
            </a:xfrm>
            <a:custGeom>
              <a:avLst/>
              <a:gdLst/>
              <a:ahLst/>
              <a:cxnLst/>
              <a:rect l="l" t="t" r="r" b="b"/>
              <a:pathLst>
                <a:path w="558164" h="303530">
                  <a:moveTo>
                    <a:pt x="557896" y="303226"/>
                  </a:moveTo>
                  <a:lnTo>
                    <a:pt x="0" y="303226"/>
                  </a:lnTo>
                  <a:lnTo>
                    <a:pt x="0" y="0"/>
                  </a:lnTo>
                  <a:lnTo>
                    <a:pt x="557896" y="0"/>
                  </a:lnTo>
                  <a:lnTo>
                    <a:pt x="557896" y="303226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575696" y="1809746"/>
              <a:ext cx="558165" cy="303530"/>
            </a:xfrm>
            <a:custGeom>
              <a:avLst/>
              <a:gdLst/>
              <a:ahLst/>
              <a:cxnLst/>
              <a:rect l="l" t="t" r="r" b="b"/>
              <a:pathLst>
                <a:path w="558164" h="303530">
                  <a:moveTo>
                    <a:pt x="557896" y="0"/>
                  </a:moveTo>
                  <a:lnTo>
                    <a:pt x="557896" y="303226"/>
                  </a:lnTo>
                  <a:lnTo>
                    <a:pt x="0" y="303226"/>
                  </a:lnTo>
                  <a:lnTo>
                    <a:pt x="0" y="0"/>
                  </a:lnTo>
                  <a:lnTo>
                    <a:pt x="557896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859706" y="5250197"/>
            <a:ext cx="693420" cy="3892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122555" defTabSz="914400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Action  Execution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25424" y="997705"/>
            <a:ext cx="488823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400" spc="10" dirty="0">
                <a:solidFill>
                  <a:srgbClr val="000000"/>
                </a:solidFill>
              </a:rPr>
              <a:t>Tables: </a:t>
            </a:r>
            <a:r>
              <a:rPr sz="2400" spc="15" dirty="0">
                <a:solidFill>
                  <a:srgbClr val="000000"/>
                </a:solidFill>
              </a:rPr>
              <a:t>Match-Action</a:t>
            </a:r>
            <a:r>
              <a:rPr sz="2400" spc="-75" dirty="0">
                <a:solidFill>
                  <a:srgbClr val="000000"/>
                </a:solidFill>
              </a:rPr>
              <a:t> </a:t>
            </a:r>
            <a:r>
              <a:rPr sz="2400" spc="10" dirty="0">
                <a:solidFill>
                  <a:srgbClr val="000000"/>
                </a:solidFill>
              </a:rPr>
              <a:t>Processing</a:t>
            </a:r>
            <a:endParaRPr sz="2400"/>
          </a:p>
        </p:txBody>
      </p:sp>
      <p:sp>
        <p:nvSpPr>
          <p:cNvPr id="34" name="object 34"/>
          <p:cNvSpPr txBox="1"/>
          <p:nvPr/>
        </p:nvSpPr>
        <p:spPr>
          <a:xfrm>
            <a:off x="1208164" y="2463272"/>
            <a:ext cx="8299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Lookup</a:t>
            </a:r>
            <a:r>
              <a:rPr sz="1200" spc="-7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Key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79016" y="2867443"/>
            <a:ext cx="1134745" cy="1811020"/>
            <a:chOff x="779015" y="2010193"/>
            <a:chExt cx="1134745" cy="1811020"/>
          </a:xfrm>
        </p:grpSpPr>
        <p:sp>
          <p:nvSpPr>
            <p:cNvPr id="36" name="object 36"/>
            <p:cNvSpPr/>
            <p:nvPr/>
          </p:nvSpPr>
          <p:spPr>
            <a:xfrm>
              <a:off x="779085" y="2076923"/>
              <a:ext cx="531196" cy="80209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838135" y="2112975"/>
              <a:ext cx="127635" cy="684530"/>
            </a:xfrm>
            <a:custGeom>
              <a:avLst/>
              <a:gdLst/>
              <a:ahLst/>
              <a:cxnLst/>
              <a:rect l="l" t="t" r="r" b="b"/>
              <a:pathLst>
                <a:path w="127634" h="684530">
                  <a:moveTo>
                    <a:pt x="0" y="683993"/>
                  </a:moveTo>
                  <a:lnTo>
                    <a:pt x="0" y="0"/>
                  </a:lnTo>
                  <a:lnTo>
                    <a:pt x="127349" y="0"/>
                  </a:lnTo>
                </a:path>
              </a:pathLst>
            </a:custGeom>
            <a:ln w="38099">
              <a:solidFill>
                <a:srgbClr val="F69546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965485" y="2029243"/>
              <a:ext cx="230504" cy="167640"/>
            </a:xfrm>
            <a:custGeom>
              <a:avLst/>
              <a:gdLst/>
              <a:ahLst/>
              <a:cxnLst/>
              <a:rect l="l" t="t" r="r" b="b"/>
              <a:pathLst>
                <a:path w="230505" h="167639">
                  <a:moveTo>
                    <a:pt x="0" y="167462"/>
                  </a:moveTo>
                  <a:lnTo>
                    <a:pt x="0" y="0"/>
                  </a:lnTo>
                  <a:lnTo>
                    <a:pt x="230049" y="83732"/>
                  </a:lnTo>
                  <a:lnTo>
                    <a:pt x="0" y="167462"/>
                  </a:lnTo>
                  <a:close/>
                </a:path>
              </a:pathLst>
            </a:custGeom>
            <a:solidFill>
              <a:srgbClr val="F69546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965485" y="2029243"/>
              <a:ext cx="230504" cy="167640"/>
            </a:xfrm>
            <a:custGeom>
              <a:avLst/>
              <a:gdLst/>
              <a:ahLst/>
              <a:cxnLst/>
              <a:rect l="l" t="t" r="r" b="b"/>
              <a:pathLst>
                <a:path w="230505" h="167639">
                  <a:moveTo>
                    <a:pt x="0" y="167462"/>
                  </a:moveTo>
                  <a:lnTo>
                    <a:pt x="230049" y="83732"/>
                  </a:lnTo>
                  <a:lnTo>
                    <a:pt x="0" y="0"/>
                  </a:lnTo>
                  <a:lnTo>
                    <a:pt x="0" y="167462"/>
                  </a:lnTo>
                  <a:close/>
                </a:path>
              </a:pathLst>
            </a:custGeom>
            <a:ln w="38099">
              <a:solidFill>
                <a:srgbClr val="F69546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779015" y="2076923"/>
              <a:ext cx="769695" cy="121879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838065" y="2112975"/>
              <a:ext cx="366395" cy="1101090"/>
            </a:xfrm>
            <a:custGeom>
              <a:avLst/>
              <a:gdLst/>
              <a:ahLst/>
              <a:cxnLst/>
              <a:rect l="l" t="t" r="r" b="b"/>
              <a:pathLst>
                <a:path w="366394" h="1101089">
                  <a:moveTo>
                    <a:pt x="0" y="1100692"/>
                  </a:moveTo>
                  <a:lnTo>
                    <a:pt x="0" y="0"/>
                  </a:lnTo>
                  <a:lnTo>
                    <a:pt x="365849" y="0"/>
                  </a:lnTo>
                </a:path>
              </a:pathLst>
            </a:custGeom>
            <a:ln w="38099">
              <a:solidFill>
                <a:srgbClr val="9ABA5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203915" y="2029243"/>
              <a:ext cx="230504" cy="167640"/>
            </a:xfrm>
            <a:custGeom>
              <a:avLst/>
              <a:gdLst/>
              <a:ahLst/>
              <a:cxnLst/>
              <a:rect l="l" t="t" r="r" b="b"/>
              <a:pathLst>
                <a:path w="230505" h="167639">
                  <a:moveTo>
                    <a:pt x="0" y="167462"/>
                  </a:moveTo>
                  <a:lnTo>
                    <a:pt x="0" y="0"/>
                  </a:lnTo>
                  <a:lnTo>
                    <a:pt x="230052" y="83732"/>
                  </a:lnTo>
                  <a:lnTo>
                    <a:pt x="0" y="167462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203915" y="2029243"/>
              <a:ext cx="230504" cy="167640"/>
            </a:xfrm>
            <a:custGeom>
              <a:avLst/>
              <a:gdLst/>
              <a:ahLst/>
              <a:cxnLst/>
              <a:rect l="l" t="t" r="r" b="b"/>
              <a:pathLst>
                <a:path w="230505" h="167639">
                  <a:moveTo>
                    <a:pt x="0" y="167462"/>
                  </a:moveTo>
                  <a:lnTo>
                    <a:pt x="230052" y="83732"/>
                  </a:lnTo>
                  <a:lnTo>
                    <a:pt x="0" y="0"/>
                  </a:lnTo>
                  <a:lnTo>
                    <a:pt x="0" y="167462"/>
                  </a:lnTo>
                  <a:close/>
                </a:path>
              </a:pathLst>
            </a:custGeom>
            <a:ln w="38099">
              <a:solidFill>
                <a:srgbClr val="9ABA5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779198" y="2076923"/>
              <a:ext cx="1134495" cy="174409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838248" y="2112973"/>
              <a:ext cx="730885" cy="1626235"/>
            </a:xfrm>
            <a:custGeom>
              <a:avLst/>
              <a:gdLst/>
              <a:ahLst/>
              <a:cxnLst/>
              <a:rect l="l" t="t" r="r" b="b"/>
              <a:pathLst>
                <a:path w="730885" h="1626235">
                  <a:moveTo>
                    <a:pt x="0" y="1625994"/>
                  </a:moveTo>
                  <a:lnTo>
                    <a:pt x="0" y="0"/>
                  </a:lnTo>
                  <a:lnTo>
                    <a:pt x="730648" y="0"/>
                  </a:lnTo>
                </a:path>
              </a:pathLst>
            </a:custGeom>
            <a:ln w="38099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568896" y="2029243"/>
              <a:ext cx="230504" cy="167640"/>
            </a:xfrm>
            <a:custGeom>
              <a:avLst/>
              <a:gdLst/>
              <a:ahLst/>
              <a:cxnLst/>
              <a:rect l="l" t="t" r="r" b="b"/>
              <a:pathLst>
                <a:path w="230505" h="167639">
                  <a:moveTo>
                    <a:pt x="0" y="167462"/>
                  </a:moveTo>
                  <a:lnTo>
                    <a:pt x="0" y="0"/>
                  </a:lnTo>
                  <a:lnTo>
                    <a:pt x="230049" y="83729"/>
                  </a:lnTo>
                  <a:lnTo>
                    <a:pt x="0" y="167462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1568896" y="2029243"/>
              <a:ext cx="230504" cy="167640"/>
            </a:xfrm>
            <a:custGeom>
              <a:avLst/>
              <a:gdLst/>
              <a:ahLst/>
              <a:cxnLst/>
              <a:rect l="l" t="t" r="r" b="b"/>
              <a:pathLst>
                <a:path w="230505" h="167639">
                  <a:moveTo>
                    <a:pt x="0" y="167462"/>
                  </a:moveTo>
                  <a:lnTo>
                    <a:pt x="230049" y="83729"/>
                  </a:lnTo>
                  <a:lnTo>
                    <a:pt x="0" y="0"/>
                  </a:lnTo>
                  <a:lnTo>
                    <a:pt x="0" y="167462"/>
                  </a:lnTo>
                  <a:close/>
                </a:path>
              </a:pathLst>
            </a:custGeom>
            <a:ln w="38099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3100394" y="5094291"/>
            <a:ext cx="2276475" cy="502920"/>
            <a:chOff x="3100393" y="4237041"/>
            <a:chExt cx="2276475" cy="502920"/>
          </a:xfrm>
        </p:grpSpPr>
        <p:sp>
          <p:nvSpPr>
            <p:cNvPr id="49" name="object 49"/>
            <p:cNvSpPr/>
            <p:nvPr/>
          </p:nvSpPr>
          <p:spPr>
            <a:xfrm>
              <a:off x="4223241" y="4248141"/>
              <a:ext cx="1129665" cy="473075"/>
            </a:xfrm>
            <a:custGeom>
              <a:avLst/>
              <a:gdLst/>
              <a:ahLst/>
              <a:cxnLst/>
              <a:rect l="l" t="t" r="r" b="b"/>
              <a:pathLst>
                <a:path w="1129664" h="473075">
                  <a:moveTo>
                    <a:pt x="1129422" y="472449"/>
                  </a:moveTo>
                  <a:lnTo>
                    <a:pt x="0" y="472449"/>
                  </a:lnTo>
                  <a:lnTo>
                    <a:pt x="0" y="0"/>
                  </a:lnTo>
                  <a:lnTo>
                    <a:pt x="1129422" y="0"/>
                  </a:lnTo>
                  <a:lnTo>
                    <a:pt x="1129422" y="47244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3119443" y="4243391"/>
              <a:ext cx="2238375" cy="481965"/>
            </a:xfrm>
            <a:custGeom>
              <a:avLst/>
              <a:gdLst/>
              <a:ahLst/>
              <a:cxnLst/>
              <a:rect l="l" t="t" r="r" b="b"/>
              <a:pathLst>
                <a:path w="2238375" h="481964">
                  <a:moveTo>
                    <a:pt x="1103797" y="0"/>
                  </a:moveTo>
                  <a:lnTo>
                    <a:pt x="1103797" y="481949"/>
                  </a:lnTo>
                </a:path>
                <a:path w="2238375" h="481964">
                  <a:moveTo>
                    <a:pt x="2233220" y="0"/>
                  </a:moveTo>
                  <a:lnTo>
                    <a:pt x="2233220" y="481949"/>
                  </a:lnTo>
                </a:path>
                <a:path w="2238375" h="481964">
                  <a:moveTo>
                    <a:pt x="4749" y="0"/>
                  </a:moveTo>
                  <a:lnTo>
                    <a:pt x="4749" y="481949"/>
                  </a:lnTo>
                </a:path>
                <a:path w="2238375" h="481964">
                  <a:moveTo>
                    <a:pt x="0" y="4749"/>
                  </a:moveTo>
                  <a:lnTo>
                    <a:pt x="2237970" y="4749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3119443" y="4720590"/>
              <a:ext cx="2238375" cy="0"/>
            </a:xfrm>
            <a:custGeom>
              <a:avLst/>
              <a:gdLst/>
              <a:ahLst/>
              <a:cxnLst/>
              <a:rect l="l" t="t" r="r" b="b"/>
              <a:pathLst>
                <a:path w="2238375">
                  <a:moveTo>
                    <a:pt x="0" y="0"/>
                  </a:moveTo>
                  <a:lnTo>
                    <a:pt x="2237970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2114544" y="1968497"/>
            <a:ext cx="4758055" cy="3533140"/>
            <a:chOff x="2114543" y="1111247"/>
            <a:chExt cx="4758055" cy="3533140"/>
          </a:xfrm>
        </p:grpSpPr>
        <p:sp>
          <p:nvSpPr>
            <p:cNvPr id="53" name="object 53"/>
            <p:cNvSpPr/>
            <p:nvPr/>
          </p:nvSpPr>
          <p:spPr>
            <a:xfrm>
              <a:off x="6361362" y="3756467"/>
              <a:ext cx="498475" cy="350520"/>
            </a:xfrm>
            <a:custGeom>
              <a:avLst/>
              <a:gdLst/>
              <a:ahLst/>
              <a:cxnLst/>
              <a:rect l="l" t="t" r="r" b="b"/>
              <a:pathLst>
                <a:path w="498475" h="350520">
                  <a:moveTo>
                    <a:pt x="322949" y="350399"/>
                  </a:moveTo>
                  <a:lnTo>
                    <a:pt x="322949" y="262799"/>
                  </a:lnTo>
                  <a:lnTo>
                    <a:pt x="0" y="262799"/>
                  </a:lnTo>
                  <a:lnTo>
                    <a:pt x="0" y="87599"/>
                  </a:lnTo>
                  <a:lnTo>
                    <a:pt x="322949" y="87599"/>
                  </a:lnTo>
                  <a:lnTo>
                    <a:pt x="322949" y="0"/>
                  </a:lnTo>
                  <a:lnTo>
                    <a:pt x="498148" y="175199"/>
                  </a:lnTo>
                  <a:lnTo>
                    <a:pt x="322949" y="350399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6361362" y="3756467"/>
              <a:ext cx="498475" cy="350520"/>
            </a:xfrm>
            <a:custGeom>
              <a:avLst/>
              <a:gdLst/>
              <a:ahLst/>
              <a:cxnLst/>
              <a:rect l="l" t="t" r="r" b="b"/>
              <a:pathLst>
                <a:path w="498475" h="350520">
                  <a:moveTo>
                    <a:pt x="0" y="87599"/>
                  </a:moveTo>
                  <a:lnTo>
                    <a:pt x="322949" y="87599"/>
                  </a:lnTo>
                  <a:lnTo>
                    <a:pt x="322949" y="0"/>
                  </a:lnTo>
                  <a:lnTo>
                    <a:pt x="498148" y="175199"/>
                  </a:lnTo>
                  <a:lnTo>
                    <a:pt x="322949" y="350399"/>
                  </a:lnTo>
                  <a:lnTo>
                    <a:pt x="322949" y="262799"/>
                  </a:lnTo>
                  <a:lnTo>
                    <a:pt x="0" y="262799"/>
                  </a:lnTo>
                  <a:lnTo>
                    <a:pt x="0" y="87599"/>
                  </a:lnTo>
                  <a:close/>
                </a:path>
              </a:pathLst>
            </a:custGeom>
            <a:ln w="25399">
              <a:solidFill>
                <a:srgbClr val="70873F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5396964" y="2429170"/>
              <a:ext cx="687070" cy="106680"/>
            </a:xfrm>
            <a:custGeom>
              <a:avLst/>
              <a:gdLst/>
              <a:ahLst/>
              <a:cxnLst/>
              <a:rect l="l" t="t" r="r" b="b"/>
              <a:pathLst>
                <a:path w="687070" h="106680">
                  <a:moveTo>
                    <a:pt x="0" y="0"/>
                  </a:moveTo>
                  <a:lnTo>
                    <a:pt x="686498" y="0"/>
                  </a:lnTo>
                  <a:lnTo>
                    <a:pt x="686498" y="106174"/>
                  </a:lnTo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6015012" y="2519619"/>
              <a:ext cx="136899" cy="18157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5251689" y="4259341"/>
              <a:ext cx="473709" cy="372110"/>
            </a:xfrm>
            <a:custGeom>
              <a:avLst/>
              <a:gdLst/>
              <a:ahLst/>
              <a:cxnLst/>
              <a:rect l="l" t="t" r="r" b="b"/>
              <a:pathLst>
                <a:path w="473710" h="372110">
                  <a:moveTo>
                    <a:pt x="287224" y="371999"/>
                  </a:moveTo>
                  <a:lnTo>
                    <a:pt x="287224" y="278999"/>
                  </a:lnTo>
                  <a:lnTo>
                    <a:pt x="0" y="278999"/>
                  </a:lnTo>
                  <a:lnTo>
                    <a:pt x="0" y="92999"/>
                  </a:lnTo>
                  <a:lnTo>
                    <a:pt x="287224" y="92999"/>
                  </a:lnTo>
                  <a:lnTo>
                    <a:pt x="287224" y="0"/>
                  </a:lnTo>
                  <a:lnTo>
                    <a:pt x="473224" y="185999"/>
                  </a:lnTo>
                  <a:lnTo>
                    <a:pt x="287224" y="3719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5251689" y="4259341"/>
              <a:ext cx="473709" cy="372110"/>
            </a:xfrm>
            <a:custGeom>
              <a:avLst/>
              <a:gdLst/>
              <a:ahLst/>
              <a:cxnLst/>
              <a:rect l="l" t="t" r="r" b="b"/>
              <a:pathLst>
                <a:path w="473710" h="372110">
                  <a:moveTo>
                    <a:pt x="0" y="92999"/>
                  </a:moveTo>
                  <a:lnTo>
                    <a:pt x="287224" y="92999"/>
                  </a:lnTo>
                  <a:lnTo>
                    <a:pt x="287224" y="0"/>
                  </a:lnTo>
                  <a:lnTo>
                    <a:pt x="473224" y="185999"/>
                  </a:lnTo>
                  <a:lnTo>
                    <a:pt x="287224" y="371999"/>
                  </a:lnTo>
                  <a:lnTo>
                    <a:pt x="287224" y="278999"/>
                  </a:lnTo>
                  <a:lnTo>
                    <a:pt x="0" y="278999"/>
                  </a:lnTo>
                  <a:lnTo>
                    <a:pt x="0" y="9299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5273514" y="2949469"/>
              <a:ext cx="473709" cy="424180"/>
            </a:xfrm>
            <a:custGeom>
              <a:avLst/>
              <a:gdLst/>
              <a:ahLst/>
              <a:cxnLst/>
              <a:rect l="l" t="t" r="r" b="b"/>
              <a:pathLst>
                <a:path w="473710" h="424179">
                  <a:moveTo>
                    <a:pt x="261299" y="423824"/>
                  </a:moveTo>
                  <a:lnTo>
                    <a:pt x="261299" y="317874"/>
                  </a:lnTo>
                  <a:lnTo>
                    <a:pt x="0" y="317874"/>
                  </a:lnTo>
                  <a:lnTo>
                    <a:pt x="0" y="105949"/>
                  </a:lnTo>
                  <a:lnTo>
                    <a:pt x="261299" y="105949"/>
                  </a:lnTo>
                  <a:lnTo>
                    <a:pt x="261299" y="0"/>
                  </a:lnTo>
                  <a:lnTo>
                    <a:pt x="473224" y="211899"/>
                  </a:lnTo>
                  <a:lnTo>
                    <a:pt x="261299" y="42382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5273514" y="2949469"/>
              <a:ext cx="473709" cy="424180"/>
            </a:xfrm>
            <a:custGeom>
              <a:avLst/>
              <a:gdLst/>
              <a:ahLst/>
              <a:cxnLst/>
              <a:rect l="l" t="t" r="r" b="b"/>
              <a:pathLst>
                <a:path w="473710" h="424179">
                  <a:moveTo>
                    <a:pt x="0" y="105949"/>
                  </a:moveTo>
                  <a:lnTo>
                    <a:pt x="261299" y="105949"/>
                  </a:lnTo>
                  <a:lnTo>
                    <a:pt x="261299" y="0"/>
                  </a:lnTo>
                  <a:lnTo>
                    <a:pt x="473224" y="211899"/>
                  </a:lnTo>
                  <a:lnTo>
                    <a:pt x="261299" y="423824"/>
                  </a:lnTo>
                  <a:lnTo>
                    <a:pt x="261299" y="317874"/>
                  </a:lnTo>
                  <a:lnTo>
                    <a:pt x="0" y="317874"/>
                  </a:lnTo>
                  <a:lnTo>
                    <a:pt x="0" y="10594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2133593" y="1961361"/>
              <a:ext cx="587375" cy="18415"/>
            </a:xfrm>
            <a:custGeom>
              <a:avLst/>
              <a:gdLst/>
              <a:ahLst/>
              <a:cxnLst/>
              <a:rect l="l" t="t" r="r" b="b"/>
              <a:pathLst>
                <a:path w="587375" h="18414">
                  <a:moveTo>
                    <a:pt x="0" y="0"/>
                  </a:moveTo>
                  <a:lnTo>
                    <a:pt x="586801" y="0"/>
                  </a:lnTo>
                  <a:lnTo>
                    <a:pt x="586801" y="18149"/>
                  </a:lnTo>
                </a:path>
              </a:pathLst>
            </a:custGeom>
            <a:ln w="38099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2636669" y="1979511"/>
              <a:ext cx="167640" cy="230504"/>
            </a:xfrm>
            <a:custGeom>
              <a:avLst/>
              <a:gdLst/>
              <a:ahLst/>
              <a:cxnLst/>
              <a:rect l="l" t="t" r="r" b="b"/>
              <a:pathLst>
                <a:path w="167639" h="230505">
                  <a:moveTo>
                    <a:pt x="83724" y="230049"/>
                  </a:moveTo>
                  <a:lnTo>
                    <a:pt x="0" y="0"/>
                  </a:lnTo>
                  <a:lnTo>
                    <a:pt x="167449" y="0"/>
                  </a:lnTo>
                  <a:lnTo>
                    <a:pt x="83724" y="23004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2636669" y="1979511"/>
              <a:ext cx="167640" cy="230504"/>
            </a:xfrm>
            <a:custGeom>
              <a:avLst/>
              <a:gdLst/>
              <a:ahLst/>
              <a:cxnLst/>
              <a:rect l="l" t="t" r="r" b="b"/>
              <a:pathLst>
                <a:path w="167639" h="230505">
                  <a:moveTo>
                    <a:pt x="0" y="0"/>
                  </a:moveTo>
                  <a:lnTo>
                    <a:pt x="83724" y="230049"/>
                  </a:lnTo>
                  <a:lnTo>
                    <a:pt x="167449" y="0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3491967" y="1123947"/>
              <a:ext cx="609600" cy="1097915"/>
            </a:xfrm>
            <a:custGeom>
              <a:avLst/>
              <a:gdLst/>
              <a:ahLst/>
              <a:cxnLst/>
              <a:rect l="l" t="t" r="r" b="b"/>
              <a:pathLst>
                <a:path w="609600" h="1097914">
                  <a:moveTo>
                    <a:pt x="304799" y="1097647"/>
                  </a:moveTo>
                  <a:lnTo>
                    <a:pt x="0" y="897778"/>
                  </a:lnTo>
                  <a:lnTo>
                    <a:pt x="152399" y="897778"/>
                  </a:lnTo>
                  <a:lnTo>
                    <a:pt x="152399" y="199867"/>
                  </a:lnTo>
                  <a:lnTo>
                    <a:pt x="0" y="199867"/>
                  </a:lnTo>
                  <a:lnTo>
                    <a:pt x="304799" y="0"/>
                  </a:lnTo>
                  <a:lnTo>
                    <a:pt x="609598" y="199867"/>
                  </a:lnTo>
                  <a:lnTo>
                    <a:pt x="457199" y="199867"/>
                  </a:lnTo>
                  <a:lnTo>
                    <a:pt x="457199" y="897778"/>
                  </a:lnTo>
                  <a:lnTo>
                    <a:pt x="609598" y="897778"/>
                  </a:lnTo>
                  <a:lnTo>
                    <a:pt x="304799" y="1097647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3491967" y="1123947"/>
              <a:ext cx="609600" cy="1097915"/>
            </a:xfrm>
            <a:custGeom>
              <a:avLst/>
              <a:gdLst/>
              <a:ahLst/>
              <a:cxnLst/>
              <a:rect l="l" t="t" r="r" b="b"/>
              <a:pathLst>
                <a:path w="609600" h="1097914">
                  <a:moveTo>
                    <a:pt x="0" y="199867"/>
                  </a:moveTo>
                  <a:lnTo>
                    <a:pt x="304799" y="0"/>
                  </a:lnTo>
                  <a:lnTo>
                    <a:pt x="609598" y="199867"/>
                  </a:lnTo>
                  <a:lnTo>
                    <a:pt x="457199" y="199867"/>
                  </a:lnTo>
                  <a:lnTo>
                    <a:pt x="457199" y="897778"/>
                  </a:lnTo>
                  <a:lnTo>
                    <a:pt x="609598" y="897778"/>
                  </a:lnTo>
                  <a:lnTo>
                    <a:pt x="304799" y="1097647"/>
                  </a:lnTo>
                  <a:lnTo>
                    <a:pt x="0" y="897778"/>
                  </a:lnTo>
                  <a:lnTo>
                    <a:pt x="152399" y="897778"/>
                  </a:lnTo>
                  <a:lnTo>
                    <a:pt x="152399" y="199867"/>
                  </a:lnTo>
                  <a:lnTo>
                    <a:pt x="0" y="199867"/>
                  </a:lnTo>
                  <a:close/>
                </a:path>
              </a:pathLst>
            </a:custGeom>
            <a:ln w="25399">
              <a:solidFill>
                <a:srgbClr val="70873F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2290952" y="3103572"/>
          <a:ext cx="3077210" cy="1854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6"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r>
                        <a:rPr sz="12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r>
                        <a:rPr sz="12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7" name="object 67"/>
          <p:cNvSpPr txBox="1"/>
          <p:nvPr/>
        </p:nvSpPr>
        <p:spPr>
          <a:xfrm>
            <a:off x="3130544" y="5111741"/>
            <a:ext cx="1086485" cy="412934"/>
          </a:xfrm>
          <a:prstGeom prst="rect">
            <a:avLst/>
          </a:prstGeom>
          <a:solidFill>
            <a:srgbClr val="4F80BC"/>
          </a:solidFill>
        </p:spPr>
        <p:txBody>
          <a:bodyPr vert="horz" wrap="square" lIns="0" tIns="27940" rIns="0" bIns="0" rtlCol="0">
            <a:spAutoFit/>
          </a:bodyPr>
          <a:lstStyle/>
          <a:p>
            <a:pPr marL="187325" marR="180340" indent="80645" defTabSz="914400">
              <a:spcBef>
                <a:spcPts val="220"/>
              </a:spcBef>
            </a:pPr>
            <a:r>
              <a:rPr sz="1250" b="1" spc="5" dirty="0">
                <a:solidFill>
                  <a:srgbClr val="FFFFFF"/>
                </a:solidFill>
                <a:latin typeface="Arial"/>
                <a:cs typeface="Arial"/>
              </a:rPr>
              <a:t>Default  Action</a:t>
            </a:r>
            <a:r>
              <a:rPr sz="125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b="1" spc="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12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229592" y="5124315"/>
            <a:ext cx="1116965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7950" marR="100965" indent="175260" defTabSz="914400">
              <a:spcBef>
                <a:spcPts val="125"/>
              </a:spcBef>
            </a:pPr>
            <a:r>
              <a:rPr sz="1250" b="1" spc="5" dirty="0">
                <a:solidFill>
                  <a:srgbClr val="FFFFFF"/>
                </a:solidFill>
                <a:latin typeface="Arial"/>
                <a:cs typeface="Arial"/>
              </a:rPr>
              <a:t>Default  Action</a:t>
            </a:r>
            <a:r>
              <a:rPr sz="12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b="1" spc="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2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446781" y="2922510"/>
            <a:ext cx="2120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Hit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403033" y="4708596"/>
            <a:ext cx="32766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defTabSz="914400">
              <a:spcBef>
                <a:spcPts val="125"/>
              </a:spcBef>
            </a:pP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1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60572" y="5032083"/>
            <a:ext cx="897890" cy="57023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065" marR="5080" algn="ctr" defTabSz="914400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Headers</a:t>
            </a:r>
            <a:r>
              <a:rPr sz="1200" spc="-9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and  </a:t>
            </a:r>
            <a:r>
              <a:rPr sz="1200" dirty="0">
                <a:solidFill>
                  <a:prstClr val="black"/>
                </a:solidFill>
                <a:latin typeface="Arial"/>
                <a:cs typeface="Arial"/>
              </a:rPr>
              <a:t>Metadata  (Input)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368299" y="2043127"/>
            <a:ext cx="482600" cy="2997200"/>
            <a:chOff x="368299" y="1185877"/>
            <a:chExt cx="482600" cy="2997200"/>
          </a:xfrm>
        </p:grpSpPr>
        <p:sp>
          <p:nvSpPr>
            <p:cNvPr id="73" name="object 73"/>
            <p:cNvSpPr/>
            <p:nvPr/>
          </p:nvSpPr>
          <p:spPr>
            <a:xfrm>
              <a:off x="380987" y="1198587"/>
              <a:ext cx="457200" cy="2971800"/>
            </a:xfrm>
            <a:custGeom>
              <a:avLst/>
              <a:gdLst/>
              <a:ahLst/>
              <a:cxnLst/>
              <a:rect l="l" t="t" r="r" b="b"/>
              <a:pathLst>
                <a:path w="457200" h="2971800">
                  <a:moveTo>
                    <a:pt x="457200" y="2819387"/>
                  </a:moveTo>
                  <a:lnTo>
                    <a:pt x="0" y="2819387"/>
                  </a:lnTo>
                  <a:lnTo>
                    <a:pt x="0" y="2971787"/>
                  </a:lnTo>
                  <a:lnTo>
                    <a:pt x="457200" y="2971787"/>
                  </a:lnTo>
                  <a:lnTo>
                    <a:pt x="457200" y="2819387"/>
                  </a:lnTo>
                  <a:close/>
                </a:path>
                <a:path w="457200" h="2971800">
                  <a:moveTo>
                    <a:pt x="457200" y="2091182"/>
                  </a:moveTo>
                  <a:lnTo>
                    <a:pt x="0" y="2091182"/>
                  </a:lnTo>
                  <a:lnTo>
                    <a:pt x="0" y="2261489"/>
                  </a:lnTo>
                  <a:lnTo>
                    <a:pt x="457200" y="2261489"/>
                  </a:lnTo>
                  <a:lnTo>
                    <a:pt x="457200" y="2091182"/>
                  </a:lnTo>
                  <a:close/>
                </a:path>
                <a:path w="457200" h="2971800">
                  <a:moveTo>
                    <a:pt x="457200" y="1750885"/>
                  </a:moveTo>
                  <a:lnTo>
                    <a:pt x="0" y="1750885"/>
                  </a:lnTo>
                  <a:lnTo>
                    <a:pt x="0" y="1938782"/>
                  </a:lnTo>
                  <a:lnTo>
                    <a:pt x="457200" y="1938782"/>
                  </a:lnTo>
                  <a:lnTo>
                    <a:pt x="457200" y="1750885"/>
                  </a:lnTo>
                  <a:close/>
                </a:path>
                <a:path w="457200" h="2971800">
                  <a:moveTo>
                    <a:pt x="457200" y="0"/>
                  </a:moveTo>
                  <a:lnTo>
                    <a:pt x="0" y="0"/>
                  </a:lnTo>
                  <a:lnTo>
                    <a:pt x="0" y="1446085"/>
                  </a:lnTo>
                  <a:lnTo>
                    <a:pt x="457200" y="144608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EDEBE1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380999" y="1198577"/>
              <a:ext cx="457200" cy="2971800"/>
            </a:xfrm>
            <a:custGeom>
              <a:avLst/>
              <a:gdLst/>
              <a:ahLst/>
              <a:cxnLst/>
              <a:rect l="l" t="t" r="r" b="b"/>
              <a:pathLst>
                <a:path w="457200" h="2971800">
                  <a:moveTo>
                    <a:pt x="0" y="0"/>
                  </a:moveTo>
                  <a:lnTo>
                    <a:pt x="457199" y="0"/>
                  </a:lnTo>
                  <a:lnTo>
                    <a:pt x="457199" y="2971789"/>
                  </a:lnTo>
                  <a:lnTo>
                    <a:pt x="0" y="297178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380999" y="3460068"/>
              <a:ext cx="457200" cy="558165"/>
            </a:xfrm>
            <a:custGeom>
              <a:avLst/>
              <a:gdLst/>
              <a:ahLst/>
              <a:cxnLst/>
              <a:rect l="l" t="t" r="r" b="b"/>
              <a:pathLst>
                <a:path w="457200" h="558164">
                  <a:moveTo>
                    <a:pt x="457199" y="557898"/>
                  </a:moveTo>
                  <a:lnTo>
                    <a:pt x="0" y="557898"/>
                  </a:lnTo>
                  <a:lnTo>
                    <a:pt x="0" y="0"/>
                  </a:lnTo>
                  <a:lnTo>
                    <a:pt x="457199" y="0"/>
                  </a:lnTo>
                  <a:lnTo>
                    <a:pt x="457199" y="557898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380999" y="3460068"/>
              <a:ext cx="457200" cy="558165"/>
            </a:xfrm>
            <a:custGeom>
              <a:avLst/>
              <a:gdLst/>
              <a:ahLst/>
              <a:cxnLst/>
              <a:rect l="l" t="t" r="r" b="b"/>
              <a:pathLst>
                <a:path w="457200" h="558164">
                  <a:moveTo>
                    <a:pt x="0" y="0"/>
                  </a:moveTo>
                  <a:lnTo>
                    <a:pt x="457199" y="0"/>
                  </a:lnTo>
                  <a:lnTo>
                    <a:pt x="457199" y="557898"/>
                  </a:lnTo>
                  <a:lnTo>
                    <a:pt x="0" y="55789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380999" y="3137368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457199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457199" y="0"/>
                  </a:lnTo>
                  <a:lnTo>
                    <a:pt x="457199" y="152399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380999" y="3137368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0" y="0"/>
                  </a:moveTo>
                  <a:lnTo>
                    <a:pt x="457199" y="0"/>
                  </a:lnTo>
                  <a:lnTo>
                    <a:pt x="457199" y="152399"/>
                  </a:lnTo>
                  <a:lnTo>
                    <a:pt x="0" y="1523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70873F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380999" y="2644669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457199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457199" y="0"/>
                  </a:lnTo>
                  <a:lnTo>
                    <a:pt x="457199" y="304799"/>
                  </a:lnTo>
                  <a:close/>
                </a:path>
              </a:pathLst>
            </a:custGeom>
            <a:solidFill>
              <a:srgbClr val="F69546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380999" y="2644669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0" y="0"/>
                  </a:moveTo>
                  <a:lnTo>
                    <a:pt x="457199" y="0"/>
                  </a:lnTo>
                  <a:lnTo>
                    <a:pt x="4571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B36D33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8123408" y="5046924"/>
            <a:ext cx="897890" cy="57023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ctr" defTabSz="914400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Headers</a:t>
            </a:r>
            <a:r>
              <a:rPr sz="1200" spc="-9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and  </a:t>
            </a:r>
            <a:r>
              <a:rPr sz="1200" dirty="0">
                <a:solidFill>
                  <a:prstClr val="black"/>
                </a:solidFill>
                <a:latin typeface="Arial"/>
                <a:cs typeface="Arial"/>
              </a:rPr>
              <a:t>Metadata  (Output)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6190713" y="2043127"/>
            <a:ext cx="2546985" cy="2997200"/>
            <a:chOff x="6190712" y="1185877"/>
            <a:chExt cx="2546985" cy="2997200"/>
          </a:xfrm>
        </p:grpSpPr>
        <p:sp>
          <p:nvSpPr>
            <p:cNvPr id="83" name="object 83"/>
            <p:cNvSpPr/>
            <p:nvPr/>
          </p:nvSpPr>
          <p:spPr>
            <a:xfrm>
              <a:off x="7569834" y="1622194"/>
              <a:ext cx="507365" cy="1124585"/>
            </a:xfrm>
            <a:custGeom>
              <a:avLst/>
              <a:gdLst/>
              <a:ahLst/>
              <a:cxnLst/>
              <a:rect l="l" t="t" r="r" b="b"/>
              <a:pathLst>
                <a:path w="507365" h="1124585">
                  <a:moveTo>
                    <a:pt x="0" y="1124400"/>
                  </a:moveTo>
                  <a:lnTo>
                    <a:pt x="348899" y="1124400"/>
                  </a:lnTo>
                  <a:lnTo>
                    <a:pt x="348899" y="0"/>
                  </a:lnTo>
                  <a:lnTo>
                    <a:pt x="507298" y="0"/>
                  </a:lnTo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8267624" y="1198587"/>
              <a:ext cx="457200" cy="2971800"/>
            </a:xfrm>
            <a:custGeom>
              <a:avLst/>
              <a:gdLst/>
              <a:ahLst/>
              <a:cxnLst/>
              <a:rect l="l" t="t" r="r" b="b"/>
              <a:pathLst>
                <a:path w="457200" h="2971800">
                  <a:moveTo>
                    <a:pt x="457200" y="2908287"/>
                  </a:moveTo>
                  <a:lnTo>
                    <a:pt x="0" y="2908287"/>
                  </a:lnTo>
                  <a:lnTo>
                    <a:pt x="0" y="2971787"/>
                  </a:lnTo>
                  <a:lnTo>
                    <a:pt x="457200" y="2971787"/>
                  </a:lnTo>
                  <a:lnTo>
                    <a:pt x="457200" y="2908287"/>
                  </a:lnTo>
                  <a:close/>
                </a:path>
                <a:path w="457200" h="2971800">
                  <a:moveTo>
                    <a:pt x="457200" y="1066800"/>
                  </a:moveTo>
                  <a:lnTo>
                    <a:pt x="0" y="1066800"/>
                  </a:lnTo>
                  <a:lnTo>
                    <a:pt x="0" y="2744762"/>
                  </a:lnTo>
                  <a:lnTo>
                    <a:pt x="457200" y="2744762"/>
                  </a:lnTo>
                  <a:lnTo>
                    <a:pt x="457200" y="1066800"/>
                  </a:lnTo>
                  <a:close/>
                </a:path>
                <a:path w="457200" h="2971800">
                  <a:moveTo>
                    <a:pt x="457200" y="533387"/>
                  </a:moveTo>
                  <a:lnTo>
                    <a:pt x="0" y="533387"/>
                  </a:lnTo>
                  <a:lnTo>
                    <a:pt x="0" y="918908"/>
                  </a:lnTo>
                  <a:lnTo>
                    <a:pt x="457200" y="918908"/>
                  </a:lnTo>
                  <a:lnTo>
                    <a:pt x="457200" y="533387"/>
                  </a:lnTo>
                  <a:close/>
                </a:path>
                <a:path w="457200" h="2971800">
                  <a:moveTo>
                    <a:pt x="457200" y="0"/>
                  </a:moveTo>
                  <a:lnTo>
                    <a:pt x="0" y="0"/>
                  </a:lnTo>
                  <a:lnTo>
                    <a:pt x="0" y="313804"/>
                  </a:lnTo>
                  <a:lnTo>
                    <a:pt x="457200" y="313804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EDEBE1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8267633" y="1198577"/>
              <a:ext cx="457200" cy="2971800"/>
            </a:xfrm>
            <a:custGeom>
              <a:avLst/>
              <a:gdLst/>
              <a:ahLst/>
              <a:cxnLst/>
              <a:rect l="l" t="t" r="r" b="b"/>
              <a:pathLst>
                <a:path w="457200" h="2971800">
                  <a:moveTo>
                    <a:pt x="0" y="0"/>
                  </a:moveTo>
                  <a:lnTo>
                    <a:pt x="457199" y="0"/>
                  </a:lnTo>
                  <a:lnTo>
                    <a:pt x="457199" y="2971789"/>
                  </a:lnTo>
                  <a:lnTo>
                    <a:pt x="0" y="297178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8267633" y="1512384"/>
              <a:ext cx="457200" cy="219710"/>
            </a:xfrm>
            <a:custGeom>
              <a:avLst/>
              <a:gdLst/>
              <a:ahLst/>
              <a:cxnLst/>
              <a:rect l="l" t="t" r="r" b="b"/>
              <a:pathLst>
                <a:path w="457200" h="219710">
                  <a:moveTo>
                    <a:pt x="457199" y="219587"/>
                  </a:moveTo>
                  <a:lnTo>
                    <a:pt x="0" y="219587"/>
                  </a:lnTo>
                  <a:lnTo>
                    <a:pt x="0" y="0"/>
                  </a:lnTo>
                  <a:lnTo>
                    <a:pt x="457199" y="0"/>
                  </a:lnTo>
                  <a:lnTo>
                    <a:pt x="457199" y="219587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8267633" y="1512384"/>
              <a:ext cx="457200" cy="219710"/>
            </a:xfrm>
            <a:custGeom>
              <a:avLst/>
              <a:gdLst/>
              <a:ahLst/>
              <a:cxnLst/>
              <a:rect l="l" t="t" r="r" b="b"/>
              <a:pathLst>
                <a:path w="457200" h="219710">
                  <a:moveTo>
                    <a:pt x="0" y="0"/>
                  </a:moveTo>
                  <a:lnTo>
                    <a:pt x="457199" y="0"/>
                  </a:lnTo>
                  <a:lnTo>
                    <a:pt x="457199" y="219587"/>
                  </a:lnTo>
                  <a:lnTo>
                    <a:pt x="0" y="219587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8267633" y="2117490"/>
              <a:ext cx="457200" cy="147955"/>
            </a:xfrm>
            <a:custGeom>
              <a:avLst/>
              <a:gdLst/>
              <a:ahLst/>
              <a:cxnLst/>
              <a:rect l="l" t="t" r="r" b="b"/>
              <a:pathLst>
                <a:path w="457200" h="147955">
                  <a:moveTo>
                    <a:pt x="457199" y="147884"/>
                  </a:moveTo>
                  <a:lnTo>
                    <a:pt x="0" y="147884"/>
                  </a:lnTo>
                  <a:lnTo>
                    <a:pt x="0" y="0"/>
                  </a:lnTo>
                  <a:lnTo>
                    <a:pt x="457199" y="0"/>
                  </a:lnTo>
                  <a:lnTo>
                    <a:pt x="457199" y="147884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8267633" y="2117490"/>
              <a:ext cx="457200" cy="147955"/>
            </a:xfrm>
            <a:custGeom>
              <a:avLst/>
              <a:gdLst/>
              <a:ahLst/>
              <a:cxnLst/>
              <a:rect l="l" t="t" r="r" b="b"/>
              <a:pathLst>
                <a:path w="457200" h="147955">
                  <a:moveTo>
                    <a:pt x="0" y="0"/>
                  </a:moveTo>
                  <a:lnTo>
                    <a:pt x="457199" y="0"/>
                  </a:lnTo>
                  <a:lnTo>
                    <a:pt x="457199" y="147884"/>
                  </a:lnTo>
                  <a:lnTo>
                    <a:pt x="0" y="147884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8267633" y="3943342"/>
              <a:ext cx="457200" cy="163830"/>
            </a:xfrm>
            <a:custGeom>
              <a:avLst/>
              <a:gdLst/>
              <a:ahLst/>
              <a:cxnLst/>
              <a:rect l="l" t="t" r="r" b="b"/>
              <a:pathLst>
                <a:path w="457200" h="163829">
                  <a:moveTo>
                    <a:pt x="457199" y="163524"/>
                  </a:moveTo>
                  <a:lnTo>
                    <a:pt x="0" y="163524"/>
                  </a:lnTo>
                  <a:lnTo>
                    <a:pt x="0" y="0"/>
                  </a:lnTo>
                  <a:lnTo>
                    <a:pt x="457199" y="0"/>
                  </a:lnTo>
                  <a:lnTo>
                    <a:pt x="457199" y="163524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8267633" y="3943342"/>
              <a:ext cx="457200" cy="163830"/>
            </a:xfrm>
            <a:custGeom>
              <a:avLst/>
              <a:gdLst/>
              <a:ahLst/>
              <a:cxnLst/>
              <a:rect l="l" t="t" r="r" b="b"/>
              <a:pathLst>
                <a:path w="457200" h="163829">
                  <a:moveTo>
                    <a:pt x="0" y="0"/>
                  </a:moveTo>
                  <a:lnTo>
                    <a:pt x="457199" y="0"/>
                  </a:lnTo>
                  <a:lnTo>
                    <a:pt x="457199" y="163524"/>
                  </a:lnTo>
                  <a:lnTo>
                    <a:pt x="0" y="163524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8064433" y="1553674"/>
              <a:ext cx="178749" cy="13704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7569834" y="2191293"/>
              <a:ext cx="507365" cy="555625"/>
            </a:xfrm>
            <a:custGeom>
              <a:avLst/>
              <a:gdLst/>
              <a:ahLst/>
              <a:cxnLst/>
              <a:rect l="l" t="t" r="r" b="b"/>
              <a:pathLst>
                <a:path w="507365" h="555625">
                  <a:moveTo>
                    <a:pt x="0" y="555301"/>
                  </a:moveTo>
                  <a:lnTo>
                    <a:pt x="348899" y="555301"/>
                  </a:lnTo>
                  <a:lnTo>
                    <a:pt x="348899" y="0"/>
                  </a:lnTo>
                  <a:lnTo>
                    <a:pt x="507298" y="0"/>
                  </a:lnTo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8064433" y="2122773"/>
              <a:ext cx="178749" cy="13704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7569834" y="2746594"/>
              <a:ext cx="507365" cy="1278890"/>
            </a:xfrm>
            <a:custGeom>
              <a:avLst/>
              <a:gdLst/>
              <a:ahLst/>
              <a:cxnLst/>
              <a:rect l="l" t="t" r="r" b="b"/>
              <a:pathLst>
                <a:path w="507365" h="1278889">
                  <a:moveTo>
                    <a:pt x="0" y="0"/>
                  </a:moveTo>
                  <a:lnTo>
                    <a:pt x="348899" y="0"/>
                  </a:lnTo>
                  <a:lnTo>
                    <a:pt x="348899" y="1278597"/>
                  </a:lnTo>
                  <a:lnTo>
                    <a:pt x="507298" y="1278597"/>
                  </a:lnTo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8064433" y="3956667"/>
              <a:ext cx="178749" cy="13704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6203412" y="2634219"/>
              <a:ext cx="609600" cy="739140"/>
            </a:xfrm>
            <a:custGeom>
              <a:avLst/>
              <a:gdLst/>
              <a:ahLst/>
              <a:cxnLst/>
              <a:rect l="l" t="t" r="r" b="b"/>
              <a:pathLst>
                <a:path w="609600" h="739139">
                  <a:moveTo>
                    <a:pt x="380999" y="739073"/>
                  </a:moveTo>
                  <a:lnTo>
                    <a:pt x="0" y="739073"/>
                  </a:lnTo>
                  <a:lnTo>
                    <a:pt x="0" y="623598"/>
                  </a:lnTo>
                  <a:lnTo>
                    <a:pt x="256849" y="623598"/>
                  </a:lnTo>
                  <a:lnTo>
                    <a:pt x="256849" y="174799"/>
                  </a:lnTo>
                  <a:lnTo>
                    <a:pt x="253824" y="174799"/>
                  </a:lnTo>
                  <a:lnTo>
                    <a:pt x="253824" y="58274"/>
                  </a:lnTo>
                  <a:lnTo>
                    <a:pt x="476874" y="58274"/>
                  </a:lnTo>
                  <a:lnTo>
                    <a:pt x="476874" y="0"/>
                  </a:lnTo>
                  <a:lnTo>
                    <a:pt x="609598" y="116549"/>
                  </a:lnTo>
                  <a:lnTo>
                    <a:pt x="476874" y="233074"/>
                  </a:lnTo>
                  <a:lnTo>
                    <a:pt x="476874" y="174799"/>
                  </a:lnTo>
                  <a:lnTo>
                    <a:pt x="380999" y="174799"/>
                  </a:lnTo>
                  <a:lnTo>
                    <a:pt x="380999" y="739073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6203412" y="2634219"/>
              <a:ext cx="609600" cy="739140"/>
            </a:xfrm>
            <a:custGeom>
              <a:avLst/>
              <a:gdLst/>
              <a:ahLst/>
              <a:cxnLst/>
              <a:rect l="l" t="t" r="r" b="b"/>
              <a:pathLst>
                <a:path w="609600" h="739139">
                  <a:moveTo>
                    <a:pt x="476874" y="0"/>
                  </a:moveTo>
                  <a:lnTo>
                    <a:pt x="609598" y="116549"/>
                  </a:lnTo>
                  <a:lnTo>
                    <a:pt x="476874" y="233074"/>
                  </a:lnTo>
                  <a:lnTo>
                    <a:pt x="476874" y="174799"/>
                  </a:lnTo>
                  <a:lnTo>
                    <a:pt x="380999" y="174799"/>
                  </a:lnTo>
                  <a:lnTo>
                    <a:pt x="380999" y="739073"/>
                  </a:lnTo>
                  <a:lnTo>
                    <a:pt x="0" y="739073"/>
                  </a:lnTo>
                  <a:lnTo>
                    <a:pt x="0" y="623598"/>
                  </a:lnTo>
                  <a:lnTo>
                    <a:pt x="256849" y="623598"/>
                  </a:lnTo>
                  <a:lnTo>
                    <a:pt x="256849" y="174799"/>
                  </a:lnTo>
                  <a:lnTo>
                    <a:pt x="253824" y="174799"/>
                  </a:lnTo>
                  <a:lnTo>
                    <a:pt x="253824" y="58274"/>
                  </a:lnTo>
                  <a:lnTo>
                    <a:pt x="476874" y="58274"/>
                  </a:lnTo>
                  <a:lnTo>
                    <a:pt x="476874" y="0"/>
                  </a:lnTo>
                  <a:close/>
                </a:path>
              </a:pathLst>
            </a:custGeom>
            <a:ln w="25399">
              <a:solidFill>
                <a:srgbClr val="70873F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6465232" y="3611691"/>
            <a:ext cx="153888" cy="539115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 defTabSz="914400">
              <a:spcBef>
                <a:spcPts val="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5706213" y="3351423"/>
            <a:ext cx="734060" cy="2435225"/>
            <a:chOff x="5706213" y="2494172"/>
            <a:chExt cx="734060" cy="2435225"/>
          </a:xfrm>
        </p:grpSpPr>
        <p:sp>
          <p:nvSpPr>
            <p:cNvPr id="101" name="object 101"/>
            <p:cNvSpPr/>
            <p:nvPr/>
          </p:nvSpPr>
          <p:spPr>
            <a:xfrm>
              <a:off x="5706213" y="2494172"/>
              <a:ext cx="734046" cy="243494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object 102"/>
            <p:cNvSpPr/>
            <p:nvPr/>
          </p:nvSpPr>
          <p:spPr>
            <a:xfrm>
              <a:off x="5746213" y="2511169"/>
              <a:ext cx="654048" cy="235494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5764158" y="4113878"/>
            <a:ext cx="546303" cy="8623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25400" defTabSz="914400">
              <a:lnSpc>
                <a:spcPts val="2090"/>
              </a:lnSpc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Hit/Miss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  <a:p>
            <a:pPr marL="12700" defTabSz="914400">
              <a:spcBef>
                <a:spcPts val="15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Selector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825498" y="2157559"/>
            <a:ext cx="5956300" cy="406400"/>
            <a:chOff x="825498" y="1300309"/>
            <a:chExt cx="5956300" cy="406400"/>
          </a:xfrm>
        </p:grpSpPr>
        <p:sp>
          <p:nvSpPr>
            <p:cNvPr id="105" name="object 105"/>
            <p:cNvSpPr/>
            <p:nvPr/>
          </p:nvSpPr>
          <p:spPr>
            <a:xfrm>
              <a:off x="838198" y="1313009"/>
              <a:ext cx="5930900" cy="381000"/>
            </a:xfrm>
            <a:custGeom>
              <a:avLst/>
              <a:gdLst/>
              <a:ahLst/>
              <a:cxnLst/>
              <a:rect l="l" t="t" r="r" b="b"/>
              <a:pathLst>
                <a:path w="5930900" h="381000">
                  <a:moveTo>
                    <a:pt x="5739863" y="380996"/>
                  </a:moveTo>
                  <a:lnTo>
                    <a:pt x="5739863" y="285749"/>
                  </a:lnTo>
                  <a:lnTo>
                    <a:pt x="0" y="285749"/>
                  </a:lnTo>
                  <a:lnTo>
                    <a:pt x="0" y="95249"/>
                  </a:lnTo>
                  <a:lnTo>
                    <a:pt x="5739863" y="95249"/>
                  </a:lnTo>
                  <a:lnTo>
                    <a:pt x="5739863" y="0"/>
                  </a:lnTo>
                  <a:lnTo>
                    <a:pt x="5930363" y="190499"/>
                  </a:lnTo>
                  <a:lnTo>
                    <a:pt x="5739863" y="380996"/>
                  </a:lnTo>
                  <a:close/>
                </a:path>
              </a:pathLst>
            </a:custGeom>
            <a:solidFill>
              <a:srgbClr val="EDEBE1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object 106"/>
            <p:cNvSpPr/>
            <p:nvPr/>
          </p:nvSpPr>
          <p:spPr>
            <a:xfrm>
              <a:off x="838198" y="1313009"/>
              <a:ext cx="5930900" cy="381000"/>
            </a:xfrm>
            <a:custGeom>
              <a:avLst/>
              <a:gdLst/>
              <a:ahLst/>
              <a:cxnLst/>
              <a:rect l="l" t="t" r="r" b="b"/>
              <a:pathLst>
                <a:path w="5930900" h="381000">
                  <a:moveTo>
                    <a:pt x="0" y="95249"/>
                  </a:moveTo>
                  <a:lnTo>
                    <a:pt x="5739863" y="95249"/>
                  </a:lnTo>
                  <a:lnTo>
                    <a:pt x="5739863" y="0"/>
                  </a:lnTo>
                  <a:lnTo>
                    <a:pt x="5930363" y="190499"/>
                  </a:lnTo>
                  <a:lnTo>
                    <a:pt x="5739863" y="380996"/>
                  </a:lnTo>
                  <a:lnTo>
                    <a:pt x="5739863" y="285749"/>
                  </a:lnTo>
                  <a:lnTo>
                    <a:pt x="0" y="285749"/>
                  </a:lnTo>
                  <a:lnTo>
                    <a:pt x="0" y="9524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3122934" y="1621947"/>
            <a:ext cx="2795905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Control</a:t>
            </a:r>
            <a:r>
              <a:rPr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Plane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  <a:p>
            <a:pPr defTabSz="914400">
              <a:spcBef>
                <a:spcPts val="30"/>
              </a:spcBef>
            </a:pPr>
            <a:endParaRPr sz="2300">
              <a:solidFill>
                <a:prstClr val="black"/>
              </a:solidFill>
              <a:latin typeface="Arial"/>
              <a:cs typeface="Arial"/>
            </a:endParaRPr>
          </a:p>
          <a:p>
            <a:pPr marL="974725" defTabSz="914400"/>
            <a:r>
              <a:rPr sz="1400" spc="-5" dirty="0">
                <a:solidFill>
                  <a:srgbClr val="1F497C"/>
                </a:solidFill>
                <a:latin typeface="Arial"/>
                <a:cs typeface="Arial"/>
              </a:rPr>
              <a:t>Headers and</a:t>
            </a:r>
            <a:r>
              <a:rPr sz="1400" spc="-85" dirty="0">
                <a:solidFill>
                  <a:srgbClr val="1F497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497C"/>
                </a:solidFill>
                <a:latin typeface="Arial"/>
                <a:cs typeface="Arial"/>
              </a:rPr>
              <a:t>Metadata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6B8F-170C-17EA-CD86-522B1429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0D09-2B77-A6FE-DB9B-E3837F5B9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plane programming</a:t>
            </a:r>
          </a:p>
          <a:p>
            <a:r>
              <a:rPr lang="en-US" dirty="0"/>
              <a:t>Introduction to P4</a:t>
            </a:r>
          </a:p>
          <a:p>
            <a:r>
              <a:rPr lang="en-US" altLang="zh-CN" dirty="0"/>
              <a:t>P4 runtime</a:t>
            </a:r>
          </a:p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858764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99" y="1464472"/>
            <a:ext cx="8686782" cy="81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424" y="997705"/>
            <a:ext cx="382270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400" spc="10" dirty="0">
                <a:solidFill>
                  <a:srgbClr val="000000"/>
                </a:solidFill>
              </a:rPr>
              <a:t>Example: IPv4_LPM</a:t>
            </a:r>
            <a:r>
              <a:rPr sz="2400" spc="-60" dirty="0">
                <a:solidFill>
                  <a:srgbClr val="000000"/>
                </a:solidFill>
              </a:rPr>
              <a:t> </a:t>
            </a:r>
            <a:r>
              <a:rPr sz="2400" spc="10" dirty="0">
                <a:solidFill>
                  <a:srgbClr val="000000"/>
                </a:solidFill>
              </a:rPr>
              <a:t>Table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48089" y="1589298"/>
            <a:ext cx="3477260" cy="22929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02565" indent="-190500" defTabSz="914400">
              <a:spcBef>
                <a:spcPts val="300"/>
              </a:spcBef>
              <a:buClr>
                <a:srgbClr val="3F3150"/>
              </a:buClr>
              <a:buFont typeface="Verdana"/>
              <a:buChar char="•"/>
              <a:tabLst>
                <a:tab pos="203200" algn="l"/>
              </a:tabLst>
            </a:pP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Data Plane </a:t>
            </a:r>
            <a:r>
              <a:rPr sz="2100" b="1" dirty="0">
                <a:solidFill>
                  <a:prstClr val="black"/>
                </a:solidFill>
                <a:latin typeface="Arial"/>
                <a:cs typeface="Arial"/>
              </a:rPr>
              <a:t>(P4)</a:t>
            </a:r>
            <a:r>
              <a:rPr sz="2100" b="1" spc="-6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Program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08305" lvl="1" indent="-175895" defTabSz="914400">
              <a:spcBef>
                <a:spcPts val="175"/>
              </a:spcBef>
              <a:buClr>
                <a:srgbClr val="1F5767"/>
              </a:buClr>
              <a:buFontTx/>
              <a:buChar char="◦"/>
              <a:tabLst>
                <a:tab pos="408940" algn="l"/>
              </a:tabLst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Defines the format of the</a:t>
            </a:r>
            <a:r>
              <a:rPr spc="-7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table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545465" lvl="2" indent="-187960" defTabSz="914400">
              <a:spcBef>
                <a:spcPts val="140"/>
              </a:spcBef>
              <a:buClr>
                <a:srgbClr val="1F1728"/>
              </a:buClr>
              <a:buFontTx/>
              <a:buChar char="■"/>
              <a:tabLst>
                <a:tab pos="546100" algn="l"/>
              </a:tabLst>
            </a:pPr>
            <a:r>
              <a:rPr sz="1500" spc="-5" dirty="0">
                <a:solidFill>
                  <a:prstClr val="black"/>
                </a:solidFill>
                <a:latin typeface="Arial"/>
                <a:cs typeface="Arial"/>
              </a:rPr>
              <a:t>Key</a:t>
            </a:r>
            <a:r>
              <a:rPr sz="150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prstClr val="black"/>
                </a:solidFill>
                <a:latin typeface="Arial"/>
                <a:cs typeface="Arial"/>
              </a:rPr>
              <a:t>Fields</a:t>
            </a:r>
            <a:endParaRPr sz="15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545465" lvl="2" indent="-187960" defTabSz="914400">
              <a:spcBef>
                <a:spcPts val="55"/>
              </a:spcBef>
              <a:buClr>
                <a:srgbClr val="1F1728"/>
              </a:buClr>
              <a:buFontTx/>
              <a:buChar char="■"/>
              <a:tabLst>
                <a:tab pos="546100" algn="l"/>
              </a:tabLst>
            </a:pPr>
            <a:r>
              <a:rPr sz="1500" spc="-5" dirty="0">
                <a:solidFill>
                  <a:prstClr val="black"/>
                </a:solidFill>
                <a:latin typeface="Arial"/>
                <a:cs typeface="Arial"/>
              </a:rPr>
              <a:t>Actions</a:t>
            </a:r>
            <a:endParaRPr sz="15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545465" lvl="2" indent="-187960" defTabSz="914400">
              <a:spcBef>
                <a:spcPts val="75"/>
              </a:spcBef>
              <a:buClr>
                <a:srgbClr val="1F1728"/>
              </a:buClr>
              <a:buFontTx/>
              <a:buChar char="■"/>
              <a:tabLst>
                <a:tab pos="546100" algn="l"/>
              </a:tabLst>
            </a:pPr>
            <a:r>
              <a:rPr sz="1500" spc="-5" dirty="0">
                <a:solidFill>
                  <a:prstClr val="black"/>
                </a:solidFill>
                <a:latin typeface="Arial"/>
                <a:cs typeface="Arial"/>
              </a:rPr>
              <a:t>Action</a:t>
            </a:r>
            <a:r>
              <a:rPr sz="150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prstClr val="black"/>
                </a:solidFill>
                <a:latin typeface="Arial"/>
                <a:cs typeface="Arial"/>
              </a:rPr>
              <a:t>Data</a:t>
            </a:r>
            <a:endParaRPr sz="15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08305" lvl="1" indent="-175895" defTabSz="914400">
              <a:spcBef>
                <a:spcPts val="80"/>
              </a:spcBef>
              <a:buClr>
                <a:srgbClr val="1F5767"/>
              </a:buClr>
              <a:buFontTx/>
              <a:buChar char="◦"/>
              <a:tabLst>
                <a:tab pos="408940" algn="l"/>
              </a:tabLst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Performs the</a:t>
            </a:r>
            <a:r>
              <a:rPr spc="-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lookup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408305" lvl="1" indent="-175895" defTabSz="914400">
              <a:spcBef>
                <a:spcPts val="110"/>
              </a:spcBef>
              <a:buClr>
                <a:srgbClr val="1F5767"/>
              </a:buClr>
              <a:buFontTx/>
              <a:buChar char="◦"/>
              <a:tabLst>
                <a:tab pos="408940" algn="l"/>
              </a:tabLst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Executes the 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chosen</a:t>
            </a:r>
            <a:r>
              <a:rPr spc="-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action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202565" indent="-190500" defTabSz="914400">
              <a:spcBef>
                <a:spcPts val="95"/>
              </a:spcBef>
              <a:buClr>
                <a:srgbClr val="3F3150"/>
              </a:buClr>
              <a:buFont typeface="Verdana"/>
              <a:buChar char="•"/>
              <a:tabLst>
                <a:tab pos="203200" algn="l"/>
              </a:tabLst>
            </a:pP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Control Plane </a:t>
            </a:r>
            <a:r>
              <a:rPr sz="2100" b="1" dirty="0">
                <a:solidFill>
                  <a:prstClr val="black"/>
                </a:solidFill>
                <a:latin typeface="Arial"/>
                <a:cs typeface="Arial"/>
              </a:rPr>
              <a:t>(IP</a:t>
            </a:r>
            <a:r>
              <a:rPr sz="2100" b="1" spc="-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stack,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6689" y="3882283"/>
            <a:ext cx="3020060" cy="16643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defTabSz="914400">
              <a:spcBef>
                <a:spcPts val="300"/>
              </a:spcBef>
            </a:pP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Routing</a:t>
            </a:r>
            <a:r>
              <a:rPr sz="2100" b="1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protocols)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17804" marR="5080" indent="-175260" defTabSz="914400">
              <a:lnSpc>
                <a:spcPct val="101600"/>
              </a:lnSpc>
              <a:spcBef>
                <a:spcPts val="140"/>
              </a:spcBef>
              <a:buClr>
                <a:srgbClr val="1F5767"/>
              </a:buClr>
              <a:buFontTx/>
              <a:buChar char="◦"/>
              <a:tabLst>
                <a:tab pos="218440" algn="l"/>
              </a:tabLst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Populates table entries</a:t>
            </a:r>
            <a:r>
              <a:rPr spc="-9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with  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specific</a:t>
            </a:r>
            <a:r>
              <a:rPr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information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355600" lvl="1" indent="-187960" defTabSz="914400">
              <a:spcBef>
                <a:spcPts val="120"/>
              </a:spcBef>
              <a:buClr>
                <a:srgbClr val="1F1728"/>
              </a:buClr>
              <a:buFontTx/>
              <a:buChar char="■"/>
              <a:tabLst>
                <a:tab pos="355600" algn="l"/>
              </a:tabLst>
            </a:pPr>
            <a:r>
              <a:rPr sz="1500" spc="-5" dirty="0">
                <a:solidFill>
                  <a:prstClr val="black"/>
                </a:solidFill>
                <a:latin typeface="Arial"/>
                <a:cs typeface="Arial"/>
              </a:rPr>
              <a:t>Based on the</a:t>
            </a:r>
            <a:r>
              <a:rPr sz="15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prstClr val="black"/>
                </a:solidFill>
                <a:latin typeface="Arial"/>
                <a:cs typeface="Arial"/>
              </a:rPr>
              <a:t>configuration</a:t>
            </a:r>
          </a:p>
          <a:p>
            <a:pPr marL="355600" lvl="1" indent="-187960" defTabSz="914400">
              <a:spcBef>
                <a:spcPts val="55"/>
              </a:spcBef>
              <a:buClr>
                <a:srgbClr val="1F1728"/>
              </a:buClr>
              <a:buFontTx/>
              <a:buChar char="■"/>
              <a:tabLst>
                <a:tab pos="355600" algn="l"/>
              </a:tabLst>
            </a:pPr>
            <a:r>
              <a:rPr sz="1500" spc="-5" dirty="0">
                <a:solidFill>
                  <a:prstClr val="black"/>
                </a:solidFill>
                <a:latin typeface="Arial"/>
                <a:cs typeface="Arial"/>
              </a:rPr>
              <a:t>Based on automatic</a:t>
            </a:r>
            <a:r>
              <a:rPr sz="1500" spc="-5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prstClr val="black"/>
                </a:solidFill>
                <a:latin typeface="Arial"/>
                <a:cs typeface="Arial"/>
              </a:rPr>
              <a:t>discovery</a:t>
            </a:r>
            <a:endParaRPr sz="15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5600" lvl="1" indent="-187960" defTabSz="914400">
              <a:spcBef>
                <a:spcPts val="75"/>
              </a:spcBef>
              <a:buClr>
                <a:srgbClr val="1F1728"/>
              </a:buClr>
              <a:buFontTx/>
              <a:buChar char="■"/>
              <a:tabLst>
                <a:tab pos="355600" algn="l"/>
              </a:tabLst>
            </a:pPr>
            <a:r>
              <a:rPr sz="1500" spc="-5" dirty="0">
                <a:solidFill>
                  <a:prstClr val="black"/>
                </a:solidFill>
                <a:latin typeface="Arial"/>
                <a:cs typeface="Arial"/>
              </a:rPr>
              <a:t>Based on protocol</a:t>
            </a:r>
            <a:r>
              <a:rPr sz="1500" spc="-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prstClr val="black"/>
                </a:solidFill>
                <a:latin typeface="Arial"/>
                <a:cs typeface="Arial"/>
              </a:rPr>
              <a:t>calculations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3511" y="3994143"/>
          <a:ext cx="5142865" cy="1322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77569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9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10.0.1.1/32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6E6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ipv4_forward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6E6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64"/>
                        </a:lnSpc>
                        <a:spcBef>
                          <a:spcPts val="16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dstAddr=00:00:00:00:01:01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6675">
                        <a:lnSpc>
                          <a:spcPts val="166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port=1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4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10.0.1.2/32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drop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4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*`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6E6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NoAction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819311" y="2565626"/>
            <a:ext cx="3918585" cy="628650"/>
            <a:chOff x="819310" y="1708376"/>
            <a:chExt cx="3918585" cy="628650"/>
          </a:xfrm>
        </p:grpSpPr>
        <p:sp>
          <p:nvSpPr>
            <p:cNvPr id="8" name="object 8"/>
            <p:cNvSpPr/>
            <p:nvPr/>
          </p:nvSpPr>
          <p:spPr>
            <a:xfrm>
              <a:off x="819310" y="1750331"/>
              <a:ext cx="615266" cy="5295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122241" y="1750331"/>
              <a:ext cx="615266" cy="5295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316194" y="2015083"/>
              <a:ext cx="2806065" cy="635"/>
            </a:xfrm>
            <a:custGeom>
              <a:avLst/>
              <a:gdLst/>
              <a:ahLst/>
              <a:cxnLst/>
              <a:rect l="l" t="t" r="r" b="b"/>
              <a:pathLst>
                <a:path w="2806065" h="635">
                  <a:moveTo>
                    <a:pt x="118382" y="0"/>
                  </a:moveTo>
                  <a:lnTo>
                    <a:pt x="0" y="0"/>
                  </a:lnTo>
                  <a:lnTo>
                    <a:pt x="0" y="472"/>
                  </a:lnTo>
                  <a:lnTo>
                    <a:pt x="2805846" y="472"/>
                  </a:lnTo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299920" y="1708376"/>
              <a:ext cx="1111097" cy="6281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46021" y="2200891"/>
            <a:ext cx="6680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400" spc="-5" dirty="0">
                <a:solidFill>
                  <a:prstClr val="black"/>
                </a:solidFill>
                <a:latin typeface="Arial"/>
                <a:cs typeface="Arial"/>
              </a:rPr>
              <a:t>10.0.1.1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defTabSz="914400">
              <a:lnSpc>
                <a:spcPts val="1650"/>
              </a:lnSpc>
            </a:pPr>
            <a:r>
              <a:rPr dirty="0">
                <a:solidFill>
                  <a:prstClr val="black"/>
                </a:solidFill>
              </a:rPr>
              <a:t>37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952578" y="5830459"/>
            <a:ext cx="1238250" cy="12311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defTabSz="914400">
              <a:spcBef>
                <a:spcPts val="60"/>
              </a:spcBef>
            </a:pP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Copyright </a:t>
            </a:r>
            <a:r>
              <a:rPr sz="750" i="1" spc="25" dirty="0">
                <a:solidFill>
                  <a:srgbClr val="7E7E7E"/>
                </a:solidFill>
                <a:latin typeface="Arial"/>
                <a:cs typeface="Arial"/>
              </a:rPr>
              <a:t>© </a:t>
            </a:r>
            <a:r>
              <a:rPr sz="750" i="1" spc="15" dirty="0">
                <a:solidFill>
                  <a:srgbClr val="7E7E7E"/>
                </a:solidFill>
                <a:latin typeface="Arial"/>
                <a:cs typeface="Arial"/>
              </a:rPr>
              <a:t>2018 </a:t>
            </a:r>
            <a:r>
              <a:rPr sz="750" i="1" spc="20" dirty="0">
                <a:solidFill>
                  <a:srgbClr val="7E7E7E"/>
                </a:solidFill>
                <a:latin typeface="Arial"/>
                <a:cs typeface="Arial"/>
              </a:rPr>
              <a:t>–</a:t>
            </a:r>
            <a:r>
              <a:rPr sz="75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P4.org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3713" y="2230551"/>
            <a:ext cx="6680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400" spc="-5" dirty="0">
                <a:solidFill>
                  <a:prstClr val="black"/>
                </a:solidFill>
                <a:latin typeface="Arial"/>
                <a:cs typeface="Arial"/>
              </a:rPr>
              <a:t>10.0.1.2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541" y="1464471"/>
            <a:ext cx="8788400" cy="3202940"/>
            <a:chOff x="128541" y="607221"/>
            <a:chExt cx="8788400" cy="3202940"/>
          </a:xfrm>
        </p:grpSpPr>
        <p:sp>
          <p:nvSpPr>
            <p:cNvPr id="3" name="object 3"/>
            <p:cNvSpPr/>
            <p:nvPr/>
          </p:nvSpPr>
          <p:spPr>
            <a:xfrm>
              <a:off x="152399" y="607221"/>
              <a:ext cx="8686782" cy="812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28541" y="719073"/>
              <a:ext cx="8788382" cy="30904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52399" y="742948"/>
              <a:ext cx="8686800" cy="2988945"/>
            </a:xfrm>
            <a:custGeom>
              <a:avLst/>
              <a:gdLst/>
              <a:ahLst/>
              <a:cxnLst/>
              <a:rect l="l" t="t" r="r" b="b"/>
              <a:pathLst>
                <a:path w="8686800" h="2988945">
                  <a:moveTo>
                    <a:pt x="8686782" y="2988868"/>
                  </a:moveTo>
                  <a:lnTo>
                    <a:pt x="0" y="2988868"/>
                  </a:lnTo>
                  <a:lnTo>
                    <a:pt x="0" y="0"/>
                  </a:lnTo>
                  <a:lnTo>
                    <a:pt x="8686782" y="0"/>
                  </a:lnTo>
                  <a:lnTo>
                    <a:pt x="8686782" y="2988868"/>
                  </a:lnTo>
                  <a:close/>
                </a:path>
              </a:pathLst>
            </a:custGeom>
            <a:solidFill>
              <a:srgbClr val="EDEBE1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7799" y="1603246"/>
            <a:ext cx="31508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225" marR="1470660" indent="-293370" defTabSz="914400">
              <a:lnSpc>
                <a:spcPct val="107100"/>
              </a:lnSpc>
              <a:spcBef>
                <a:spcPts val="100"/>
              </a:spcBef>
            </a:pPr>
            <a:r>
              <a:rPr sz="1400" spc="155" dirty="0">
                <a:solidFill>
                  <a:srgbClr val="0744B8"/>
                </a:solidFill>
                <a:latin typeface="Arial"/>
                <a:cs typeface="Arial"/>
              </a:rPr>
              <a:t>table </a:t>
            </a:r>
            <a:r>
              <a:rPr sz="1400" spc="65" dirty="0">
                <a:solidFill>
                  <a:prstClr val="black"/>
                </a:solidFill>
                <a:latin typeface="Arial"/>
                <a:cs typeface="Arial"/>
              </a:rPr>
              <a:t>ipv4_lpm </a:t>
            </a:r>
            <a:r>
              <a:rPr sz="1400" spc="300" dirty="0">
                <a:solidFill>
                  <a:prstClr val="black"/>
                </a:solidFill>
                <a:latin typeface="Arial"/>
                <a:cs typeface="Arial"/>
              </a:rPr>
              <a:t>{  </a:t>
            </a:r>
            <a:r>
              <a:rPr sz="1400" spc="40" dirty="0">
                <a:solidFill>
                  <a:srgbClr val="0744B8"/>
                </a:solidFill>
                <a:latin typeface="Arial"/>
                <a:cs typeface="Arial"/>
              </a:rPr>
              <a:t>key </a:t>
            </a:r>
            <a:r>
              <a:rPr sz="1400" spc="-50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r>
              <a:rPr sz="1400" spc="2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400" spc="300" dirty="0">
                <a:solidFill>
                  <a:prstClr val="black"/>
                </a:solidFill>
                <a:latin typeface="Arial"/>
                <a:cs typeface="Arial"/>
              </a:rPr>
              <a:t>{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598170" defTabSz="914400">
              <a:spcBef>
                <a:spcPts val="120"/>
              </a:spcBef>
            </a:pPr>
            <a:r>
              <a:rPr sz="1400" spc="140" dirty="0">
                <a:solidFill>
                  <a:prstClr val="black"/>
                </a:solidFill>
                <a:latin typeface="Arial"/>
                <a:cs typeface="Arial"/>
              </a:rPr>
              <a:t>hdr.ipv4.dstAddr:</a:t>
            </a:r>
            <a:r>
              <a:rPr sz="1400" spc="36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400" spc="100" dirty="0">
                <a:solidFill>
                  <a:prstClr val="black"/>
                </a:solidFill>
                <a:latin typeface="Arial"/>
                <a:cs typeface="Arial"/>
              </a:rPr>
              <a:t>lpm;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402590" defTabSz="914400">
              <a:spcBef>
                <a:spcPts val="120"/>
              </a:spcBef>
            </a:pPr>
            <a:r>
              <a:rPr sz="1400" spc="300" dirty="0">
                <a:solidFill>
                  <a:prstClr val="black"/>
                </a:solidFill>
                <a:latin typeface="Arial"/>
                <a:cs typeface="Arial"/>
              </a:rPr>
              <a:t>}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598170" marR="1275080" indent="-194945" defTabSz="914400">
              <a:lnSpc>
                <a:spcPct val="107100"/>
              </a:lnSpc>
            </a:pPr>
            <a:r>
              <a:rPr sz="1400" spc="130" dirty="0">
                <a:solidFill>
                  <a:srgbClr val="0744B8"/>
                </a:solidFill>
                <a:latin typeface="Arial"/>
                <a:cs typeface="Arial"/>
              </a:rPr>
              <a:t>actions </a:t>
            </a:r>
            <a:r>
              <a:rPr sz="1400" spc="-50" dirty="0">
                <a:solidFill>
                  <a:prstClr val="black"/>
                </a:solidFill>
                <a:latin typeface="Arial"/>
                <a:cs typeface="Arial"/>
              </a:rPr>
              <a:t>= </a:t>
            </a:r>
            <a:r>
              <a:rPr sz="1400" spc="300" dirty="0">
                <a:solidFill>
                  <a:prstClr val="black"/>
                </a:solidFill>
                <a:latin typeface="Arial"/>
                <a:cs typeface="Arial"/>
              </a:rPr>
              <a:t>{  </a:t>
            </a:r>
            <a:r>
              <a:rPr sz="1400" spc="110" dirty="0">
                <a:solidFill>
                  <a:prstClr val="black"/>
                </a:solidFill>
                <a:latin typeface="Arial"/>
                <a:cs typeface="Arial"/>
              </a:rPr>
              <a:t>ipv4_forward;  </a:t>
            </a:r>
            <a:r>
              <a:rPr sz="1400" spc="125" dirty="0">
                <a:solidFill>
                  <a:prstClr val="black"/>
                </a:solidFill>
                <a:latin typeface="Arial"/>
                <a:cs typeface="Arial"/>
              </a:rPr>
              <a:t>drop;  </a:t>
            </a:r>
            <a:r>
              <a:rPr sz="1400" spc="90" dirty="0">
                <a:solidFill>
                  <a:prstClr val="black"/>
                </a:solidFill>
                <a:latin typeface="Arial"/>
                <a:cs typeface="Arial"/>
              </a:rPr>
              <a:t>NoAction;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402590" defTabSz="914400">
              <a:spcBef>
                <a:spcPts val="120"/>
              </a:spcBef>
            </a:pPr>
            <a:r>
              <a:rPr sz="1400" spc="300" dirty="0">
                <a:solidFill>
                  <a:prstClr val="black"/>
                </a:solidFill>
                <a:latin typeface="Arial"/>
                <a:cs typeface="Arial"/>
              </a:rPr>
              <a:t>}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403225" defTabSz="914400">
              <a:spcBef>
                <a:spcPts val="120"/>
              </a:spcBef>
            </a:pPr>
            <a:r>
              <a:rPr sz="1400" spc="140" dirty="0">
                <a:solidFill>
                  <a:srgbClr val="0744B8"/>
                </a:solidFill>
                <a:latin typeface="Arial"/>
                <a:cs typeface="Arial"/>
              </a:rPr>
              <a:t>size </a:t>
            </a:r>
            <a:r>
              <a:rPr sz="1400" spc="-50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r>
              <a:rPr sz="1400" spc="7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prstClr val="black"/>
                </a:solidFill>
                <a:latin typeface="Arial"/>
                <a:cs typeface="Arial"/>
              </a:rPr>
              <a:t>1024;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403225" defTabSz="914400">
              <a:spcBef>
                <a:spcPts val="120"/>
              </a:spcBef>
            </a:pPr>
            <a:r>
              <a:rPr sz="1400" spc="140" dirty="0">
                <a:solidFill>
                  <a:srgbClr val="0744B8"/>
                </a:solidFill>
                <a:latin typeface="Arial"/>
                <a:cs typeface="Arial"/>
              </a:rPr>
              <a:t>default_action </a:t>
            </a:r>
            <a:r>
              <a:rPr sz="1400" spc="-50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r>
              <a:rPr sz="1400" spc="7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400" spc="125" dirty="0">
                <a:solidFill>
                  <a:prstClr val="black"/>
                </a:solidFill>
                <a:latin typeface="Arial"/>
                <a:cs typeface="Arial"/>
              </a:rPr>
              <a:t>NoAction();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12700" defTabSz="914400">
              <a:spcBef>
                <a:spcPts val="120"/>
              </a:spcBef>
            </a:pPr>
            <a:r>
              <a:rPr sz="1400" spc="300" dirty="0">
                <a:solidFill>
                  <a:prstClr val="black"/>
                </a:solidFill>
                <a:latin typeface="Arial"/>
                <a:cs typeface="Arial"/>
              </a:rPr>
              <a:t>}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defTabSz="914400">
              <a:lnSpc>
                <a:spcPts val="1650"/>
              </a:lnSpc>
            </a:pPr>
            <a:r>
              <a:rPr dirty="0">
                <a:solidFill>
                  <a:prstClr val="black"/>
                </a:solidFill>
              </a:rPr>
              <a:t>38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52578" y="5830459"/>
            <a:ext cx="1238250" cy="12311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defTabSz="914400">
              <a:spcBef>
                <a:spcPts val="60"/>
              </a:spcBef>
            </a:pP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Copyright </a:t>
            </a:r>
            <a:r>
              <a:rPr sz="750" i="1" spc="25" dirty="0">
                <a:solidFill>
                  <a:srgbClr val="7E7E7E"/>
                </a:solidFill>
                <a:latin typeface="Arial"/>
                <a:cs typeface="Arial"/>
              </a:rPr>
              <a:t>© </a:t>
            </a:r>
            <a:r>
              <a:rPr sz="750" i="1" spc="15" dirty="0">
                <a:solidFill>
                  <a:srgbClr val="7E7E7E"/>
                </a:solidFill>
                <a:latin typeface="Arial"/>
                <a:cs typeface="Arial"/>
              </a:rPr>
              <a:t>2018 </a:t>
            </a:r>
            <a:r>
              <a:rPr sz="750" i="1" spc="20" dirty="0">
                <a:solidFill>
                  <a:srgbClr val="7E7E7E"/>
                </a:solidFill>
                <a:latin typeface="Arial"/>
                <a:cs typeface="Arial"/>
              </a:rPr>
              <a:t>–</a:t>
            </a:r>
            <a:r>
              <a:rPr sz="75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P4.org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5424" y="997705"/>
            <a:ext cx="236982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400" spc="10" dirty="0">
                <a:solidFill>
                  <a:srgbClr val="000000"/>
                </a:solidFill>
              </a:rPr>
              <a:t>IPv4_LPM</a:t>
            </a:r>
            <a:r>
              <a:rPr sz="2400" spc="-60" dirty="0">
                <a:solidFill>
                  <a:srgbClr val="000000"/>
                </a:solidFill>
              </a:rPr>
              <a:t> </a:t>
            </a:r>
            <a:r>
              <a:rPr sz="2400" spc="10" dirty="0">
                <a:solidFill>
                  <a:srgbClr val="000000"/>
                </a:solidFill>
              </a:rPr>
              <a:t>Table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64472"/>
            <a:ext cx="8839200" cy="4534535"/>
            <a:chOff x="0" y="607221"/>
            <a:chExt cx="8839200" cy="4534535"/>
          </a:xfrm>
        </p:grpSpPr>
        <p:sp>
          <p:nvSpPr>
            <p:cNvPr id="3" name="object 3"/>
            <p:cNvSpPr/>
            <p:nvPr/>
          </p:nvSpPr>
          <p:spPr>
            <a:xfrm>
              <a:off x="152399" y="607221"/>
              <a:ext cx="8686782" cy="812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28541" y="719098"/>
              <a:ext cx="4368791" cy="42354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52399" y="1600199"/>
            <a:ext cx="4769458" cy="3949927"/>
          </a:xfrm>
          <a:prstGeom prst="rect">
            <a:avLst/>
          </a:prstGeom>
          <a:solidFill>
            <a:srgbClr val="EDEBE1"/>
          </a:solidFill>
        </p:spPr>
        <p:txBody>
          <a:bodyPr vert="horz" wrap="square" lIns="0" tIns="8255" rIns="0" bIns="0" rtlCol="0">
            <a:spAutoFit/>
          </a:bodyPr>
          <a:lstStyle/>
          <a:p>
            <a:pPr marL="37465" marR="2998470" defTabSz="914400">
              <a:lnSpc>
                <a:spcPct val="111100"/>
              </a:lnSpc>
              <a:spcBef>
                <a:spcPts val="65"/>
              </a:spcBef>
            </a:pPr>
            <a:r>
              <a:rPr sz="1350" spc="285" dirty="0">
                <a:solidFill>
                  <a:srgbClr val="BF0000"/>
                </a:solidFill>
                <a:latin typeface="Arial"/>
                <a:cs typeface="Arial"/>
              </a:rPr>
              <a:t>/* </a:t>
            </a:r>
            <a:r>
              <a:rPr sz="1350" spc="90" dirty="0">
                <a:solidFill>
                  <a:srgbClr val="BF0000"/>
                </a:solidFill>
                <a:latin typeface="Arial"/>
                <a:cs typeface="Arial"/>
              </a:rPr>
              <a:t>core.p4 </a:t>
            </a:r>
            <a:r>
              <a:rPr sz="1350" spc="285" dirty="0">
                <a:solidFill>
                  <a:srgbClr val="BF0000"/>
                </a:solidFill>
                <a:latin typeface="Arial"/>
                <a:cs typeface="Arial"/>
              </a:rPr>
              <a:t>*/  </a:t>
            </a:r>
            <a:r>
              <a:rPr sz="1350" spc="45" dirty="0">
                <a:solidFill>
                  <a:srgbClr val="0744B8"/>
                </a:solidFill>
                <a:latin typeface="Arial"/>
                <a:cs typeface="Arial"/>
              </a:rPr>
              <a:t>match_kind</a:t>
            </a:r>
            <a:r>
              <a:rPr sz="1350" spc="345" dirty="0">
                <a:solidFill>
                  <a:srgbClr val="0744B8"/>
                </a:solidFill>
                <a:latin typeface="Arial"/>
                <a:cs typeface="Arial"/>
              </a:rPr>
              <a:t> </a:t>
            </a:r>
            <a:r>
              <a:rPr sz="1350" spc="290" dirty="0">
                <a:solidFill>
                  <a:prstClr val="black"/>
                </a:solidFill>
                <a:latin typeface="Arial"/>
                <a:cs typeface="Arial"/>
              </a:rPr>
              <a:t>{</a:t>
            </a:r>
            <a:endParaRPr sz="135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14020" marR="3091815" defTabSz="914400">
              <a:lnSpc>
                <a:spcPct val="111100"/>
              </a:lnSpc>
            </a:pPr>
            <a:r>
              <a:rPr sz="1350" spc="135" dirty="0">
                <a:solidFill>
                  <a:prstClr val="black"/>
                </a:solidFill>
                <a:latin typeface="Arial"/>
                <a:cs typeface="Arial"/>
              </a:rPr>
              <a:t>exact,  </a:t>
            </a:r>
            <a:r>
              <a:rPr sz="1350" spc="150" dirty="0">
                <a:solidFill>
                  <a:prstClr val="black"/>
                </a:solidFill>
                <a:latin typeface="Arial"/>
                <a:cs typeface="Arial"/>
              </a:rPr>
              <a:t>ternary,  </a:t>
            </a:r>
            <a:r>
              <a:rPr sz="1350" spc="10" dirty="0">
                <a:solidFill>
                  <a:prstClr val="black"/>
                </a:solidFill>
                <a:latin typeface="Arial"/>
                <a:cs typeface="Arial"/>
              </a:rPr>
              <a:t>lpm</a:t>
            </a:r>
            <a:endParaRPr sz="135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7465" defTabSz="914400">
              <a:spcBef>
                <a:spcPts val="180"/>
              </a:spcBef>
            </a:pPr>
            <a:r>
              <a:rPr sz="1350" spc="290" dirty="0">
                <a:solidFill>
                  <a:prstClr val="black"/>
                </a:solidFill>
                <a:latin typeface="Arial"/>
                <a:cs typeface="Arial"/>
              </a:rPr>
              <a:t>}</a:t>
            </a:r>
            <a:endParaRPr sz="135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914400">
              <a:spcBef>
                <a:spcPts val="15"/>
              </a:spcBef>
            </a:pPr>
            <a:endParaRPr sz="155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7465" marR="2716530" defTabSz="914400">
              <a:lnSpc>
                <a:spcPct val="111100"/>
              </a:lnSpc>
              <a:spcBef>
                <a:spcPts val="5"/>
              </a:spcBef>
            </a:pPr>
            <a:r>
              <a:rPr sz="1350" spc="285" dirty="0">
                <a:solidFill>
                  <a:srgbClr val="BF0000"/>
                </a:solidFill>
                <a:latin typeface="Arial"/>
                <a:cs typeface="Arial"/>
              </a:rPr>
              <a:t>/* </a:t>
            </a:r>
            <a:r>
              <a:rPr sz="1350" spc="35" dirty="0">
                <a:solidFill>
                  <a:srgbClr val="BF0000"/>
                </a:solidFill>
                <a:latin typeface="Arial"/>
                <a:cs typeface="Arial"/>
              </a:rPr>
              <a:t>v1model.p4 </a:t>
            </a:r>
            <a:r>
              <a:rPr sz="1350" spc="285" dirty="0">
                <a:solidFill>
                  <a:srgbClr val="BF0000"/>
                </a:solidFill>
                <a:latin typeface="Arial"/>
                <a:cs typeface="Arial"/>
              </a:rPr>
              <a:t>*/  </a:t>
            </a:r>
            <a:r>
              <a:rPr sz="1350" spc="45" dirty="0">
                <a:solidFill>
                  <a:srgbClr val="0744B8"/>
                </a:solidFill>
                <a:latin typeface="Arial"/>
                <a:cs typeface="Arial"/>
              </a:rPr>
              <a:t>match_kind</a:t>
            </a:r>
            <a:r>
              <a:rPr sz="1350" spc="365" dirty="0">
                <a:solidFill>
                  <a:srgbClr val="0744B8"/>
                </a:solidFill>
                <a:latin typeface="Arial"/>
                <a:cs typeface="Arial"/>
              </a:rPr>
              <a:t> </a:t>
            </a:r>
            <a:r>
              <a:rPr sz="1350" spc="290" dirty="0">
                <a:solidFill>
                  <a:prstClr val="black"/>
                </a:solidFill>
                <a:latin typeface="Arial"/>
                <a:cs typeface="Arial"/>
              </a:rPr>
              <a:t>{</a:t>
            </a:r>
            <a:endParaRPr sz="135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14020" marR="3091815" defTabSz="914400">
              <a:lnSpc>
                <a:spcPct val="111100"/>
              </a:lnSpc>
            </a:pPr>
            <a:r>
              <a:rPr sz="1350" spc="95" dirty="0">
                <a:solidFill>
                  <a:prstClr val="black"/>
                </a:solidFill>
                <a:latin typeface="Arial"/>
                <a:cs typeface="Arial"/>
              </a:rPr>
              <a:t>range, </a:t>
            </a:r>
            <a:endParaRPr lang="en-US" sz="1350" spc="95" dirty="0">
              <a:solidFill>
                <a:prstClr val="black"/>
              </a:solidFill>
              <a:latin typeface="Arial"/>
              <a:cs typeface="Arial"/>
            </a:endParaRPr>
          </a:p>
          <a:p>
            <a:pPr marL="414020" marR="3091815" defTabSz="914400">
              <a:lnSpc>
                <a:spcPct val="111100"/>
              </a:lnSpc>
            </a:pPr>
            <a:r>
              <a:rPr sz="1350" spc="145" dirty="0">
                <a:solidFill>
                  <a:prstClr val="black"/>
                </a:solidFill>
                <a:latin typeface="Arial"/>
                <a:cs typeface="Arial"/>
              </a:rPr>
              <a:t>selector</a:t>
            </a:r>
            <a:r>
              <a:rPr lang="en-US" sz="1350" spc="145" dirty="0">
                <a:solidFill>
                  <a:prstClr val="black"/>
                </a:solidFill>
                <a:latin typeface="Arial"/>
                <a:cs typeface="Arial"/>
              </a:rPr>
              <a:t>   </a:t>
            </a:r>
            <a:endParaRPr sz="135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7465" defTabSz="914400">
              <a:spcBef>
                <a:spcPts val="180"/>
              </a:spcBef>
            </a:pPr>
            <a:r>
              <a:rPr sz="1350" spc="290" dirty="0">
                <a:solidFill>
                  <a:prstClr val="black"/>
                </a:solidFill>
                <a:latin typeface="Arial"/>
                <a:cs typeface="Arial"/>
              </a:rPr>
              <a:t>}</a:t>
            </a:r>
            <a:endParaRPr sz="135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914400">
              <a:spcBef>
                <a:spcPts val="15"/>
              </a:spcBef>
            </a:pPr>
            <a:endParaRPr sz="155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7465" marR="1494790" defTabSz="914400">
              <a:lnSpc>
                <a:spcPct val="111100"/>
              </a:lnSpc>
            </a:pPr>
            <a:r>
              <a:rPr sz="1350" spc="285" dirty="0">
                <a:solidFill>
                  <a:srgbClr val="BF0000"/>
                </a:solidFill>
                <a:latin typeface="Arial"/>
                <a:cs typeface="Arial"/>
              </a:rPr>
              <a:t>/* </a:t>
            </a:r>
            <a:r>
              <a:rPr sz="1350" spc="-145" dirty="0">
                <a:solidFill>
                  <a:srgbClr val="BF0000"/>
                </a:solidFill>
                <a:latin typeface="Arial"/>
                <a:cs typeface="Arial"/>
              </a:rPr>
              <a:t>Some </a:t>
            </a:r>
            <a:r>
              <a:rPr sz="1350" spc="120" dirty="0">
                <a:solidFill>
                  <a:srgbClr val="BF0000"/>
                </a:solidFill>
                <a:latin typeface="Arial"/>
                <a:cs typeface="Arial"/>
              </a:rPr>
              <a:t>other </a:t>
            </a:r>
            <a:r>
              <a:rPr sz="1350" spc="145" dirty="0">
                <a:solidFill>
                  <a:srgbClr val="BF0000"/>
                </a:solidFill>
                <a:latin typeface="Arial"/>
                <a:cs typeface="Arial"/>
              </a:rPr>
              <a:t>architecture </a:t>
            </a:r>
            <a:r>
              <a:rPr sz="1350" spc="285" dirty="0">
                <a:solidFill>
                  <a:srgbClr val="BF0000"/>
                </a:solidFill>
                <a:latin typeface="Arial"/>
                <a:cs typeface="Arial"/>
              </a:rPr>
              <a:t>*/  </a:t>
            </a:r>
            <a:r>
              <a:rPr sz="1350" spc="45" dirty="0">
                <a:solidFill>
                  <a:srgbClr val="0744B8"/>
                </a:solidFill>
                <a:latin typeface="Arial"/>
                <a:cs typeface="Arial"/>
              </a:rPr>
              <a:t>match_kind</a:t>
            </a:r>
            <a:r>
              <a:rPr sz="1350" spc="380" dirty="0">
                <a:solidFill>
                  <a:srgbClr val="0744B8"/>
                </a:solidFill>
                <a:latin typeface="Arial"/>
                <a:cs typeface="Arial"/>
              </a:rPr>
              <a:t> </a:t>
            </a:r>
            <a:r>
              <a:rPr sz="1350" spc="290" dirty="0">
                <a:solidFill>
                  <a:prstClr val="black"/>
                </a:solidFill>
                <a:latin typeface="Arial"/>
                <a:cs typeface="Arial"/>
              </a:rPr>
              <a:t>{</a:t>
            </a:r>
            <a:endParaRPr sz="135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14020" marR="3185795" defTabSz="914400">
              <a:lnSpc>
                <a:spcPct val="111100"/>
              </a:lnSpc>
            </a:pPr>
            <a:r>
              <a:rPr sz="1350" spc="80" dirty="0">
                <a:solidFill>
                  <a:prstClr val="black"/>
                </a:solidFill>
                <a:latin typeface="Arial"/>
                <a:cs typeface="Arial"/>
              </a:rPr>
              <a:t>regexp,  </a:t>
            </a:r>
            <a:r>
              <a:rPr sz="1350" spc="105" dirty="0">
                <a:solidFill>
                  <a:prstClr val="black"/>
                </a:solidFill>
                <a:latin typeface="Arial"/>
                <a:cs typeface="Arial"/>
              </a:rPr>
              <a:t>fuzzy</a:t>
            </a:r>
            <a:endParaRPr sz="135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7465" defTabSz="914400">
              <a:lnSpc>
                <a:spcPts val="1555"/>
              </a:lnSpc>
              <a:spcBef>
                <a:spcPts val="180"/>
              </a:spcBef>
            </a:pPr>
            <a:r>
              <a:rPr sz="1350" spc="290" dirty="0">
                <a:solidFill>
                  <a:prstClr val="black"/>
                </a:solidFill>
                <a:latin typeface="Arial"/>
                <a:cs typeface="Arial"/>
              </a:rPr>
              <a:t>}</a:t>
            </a:r>
            <a:endParaRPr sz="13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defTabSz="914400">
              <a:lnSpc>
                <a:spcPts val="1650"/>
              </a:lnSpc>
            </a:pPr>
            <a:r>
              <a:rPr dirty="0">
                <a:solidFill>
                  <a:prstClr val="black"/>
                </a:solidFill>
              </a:rPr>
              <a:t>39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52578" y="5830459"/>
            <a:ext cx="1238250" cy="12311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defTabSz="914400">
              <a:spcBef>
                <a:spcPts val="60"/>
              </a:spcBef>
            </a:pP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Copyright </a:t>
            </a:r>
            <a:r>
              <a:rPr sz="750" i="1" spc="25" dirty="0">
                <a:solidFill>
                  <a:srgbClr val="7E7E7E"/>
                </a:solidFill>
                <a:latin typeface="Arial"/>
                <a:cs typeface="Arial"/>
              </a:rPr>
              <a:t>© </a:t>
            </a:r>
            <a:r>
              <a:rPr sz="750" i="1" spc="15" dirty="0">
                <a:solidFill>
                  <a:srgbClr val="7E7E7E"/>
                </a:solidFill>
                <a:latin typeface="Arial"/>
                <a:cs typeface="Arial"/>
              </a:rPr>
              <a:t>2018 </a:t>
            </a:r>
            <a:r>
              <a:rPr sz="750" i="1" spc="20" dirty="0">
                <a:solidFill>
                  <a:srgbClr val="7E7E7E"/>
                </a:solidFill>
                <a:latin typeface="Arial"/>
                <a:cs typeface="Arial"/>
              </a:rPr>
              <a:t>–</a:t>
            </a:r>
            <a:r>
              <a:rPr sz="75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P4.org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5424" y="997705"/>
            <a:ext cx="1859914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400" spc="15" dirty="0">
                <a:solidFill>
                  <a:srgbClr val="000000"/>
                </a:solidFill>
              </a:rPr>
              <a:t>Match</a:t>
            </a:r>
            <a:r>
              <a:rPr sz="2400" spc="-65" dirty="0">
                <a:solidFill>
                  <a:srgbClr val="000000"/>
                </a:solidFill>
              </a:rPr>
              <a:t> </a:t>
            </a:r>
            <a:r>
              <a:rPr sz="2400" spc="10" dirty="0">
                <a:solidFill>
                  <a:srgbClr val="000000"/>
                </a:solidFill>
              </a:rPr>
              <a:t>Kinds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4656085" y="1617978"/>
            <a:ext cx="3787775" cy="374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indent="-160655" defTabSz="914400">
              <a:spcBef>
                <a:spcPts val="100"/>
              </a:spcBef>
              <a:buClr>
                <a:srgbClr val="3F3150"/>
              </a:buClr>
              <a:buFont typeface="Verdana"/>
              <a:buChar char="•"/>
              <a:tabLst>
                <a:tab pos="173355" algn="l"/>
              </a:tabLst>
            </a:pPr>
            <a:r>
              <a:rPr sz="1500" b="1" spc="-5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1500" b="1" dirty="0">
                <a:solidFill>
                  <a:prstClr val="black"/>
                </a:solidFill>
                <a:latin typeface="Arial"/>
                <a:cs typeface="Arial"/>
              </a:rPr>
              <a:t>type </a:t>
            </a:r>
            <a:r>
              <a:rPr sz="1500" b="1" spc="-15" dirty="0">
                <a:solidFill>
                  <a:prstClr val="black"/>
                </a:solidFill>
                <a:latin typeface="Arial"/>
                <a:cs typeface="Arial"/>
              </a:rPr>
              <a:t>match_kind </a:t>
            </a:r>
            <a:r>
              <a:rPr sz="1500" b="1" spc="-5" dirty="0">
                <a:solidFill>
                  <a:prstClr val="black"/>
                </a:solidFill>
                <a:latin typeface="Arial"/>
                <a:cs typeface="Arial"/>
              </a:rPr>
              <a:t>is special in</a:t>
            </a:r>
            <a:r>
              <a:rPr sz="1500" b="1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Arial"/>
                <a:cs typeface="Arial"/>
              </a:rPr>
              <a:t>P4</a:t>
            </a:r>
            <a:endParaRPr sz="150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914400">
              <a:spcBef>
                <a:spcPts val="15"/>
              </a:spcBef>
              <a:buClr>
                <a:srgbClr val="3F3150"/>
              </a:buClr>
              <a:buFont typeface="Verdana"/>
              <a:buChar char="•"/>
            </a:pPr>
            <a:endParaRPr sz="155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72720" marR="144145" indent="-160655" defTabSz="914400">
              <a:buClr>
                <a:srgbClr val="3F3150"/>
              </a:buClr>
              <a:buFont typeface="Verdana"/>
              <a:buChar char="•"/>
              <a:tabLst>
                <a:tab pos="173355" algn="l"/>
              </a:tabLst>
            </a:pPr>
            <a:r>
              <a:rPr sz="1500" b="1" spc="-5" dirty="0">
                <a:solidFill>
                  <a:prstClr val="black"/>
                </a:solidFill>
                <a:latin typeface="Arial"/>
                <a:cs typeface="Arial"/>
              </a:rPr>
              <a:t>The standard library </a:t>
            </a:r>
            <a:r>
              <a:rPr sz="1500" b="1" spc="85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sz="1500" spc="85" dirty="0">
                <a:solidFill>
                  <a:prstClr val="black"/>
                </a:solidFill>
                <a:latin typeface="Arial"/>
                <a:cs typeface="Arial"/>
              </a:rPr>
              <a:t>core.p4</a:t>
            </a:r>
            <a:r>
              <a:rPr sz="1500" b="1" spc="85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sz="1500" b="1" spc="-7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Arial"/>
                <a:cs typeface="Arial"/>
              </a:rPr>
              <a:t>defines  </a:t>
            </a:r>
            <a:r>
              <a:rPr sz="1500" b="1" dirty="0">
                <a:solidFill>
                  <a:prstClr val="black"/>
                </a:solidFill>
                <a:latin typeface="Arial"/>
                <a:cs typeface="Arial"/>
              </a:rPr>
              <a:t>three </a:t>
            </a:r>
            <a:r>
              <a:rPr sz="1500" b="1" spc="-5" dirty="0">
                <a:solidFill>
                  <a:prstClr val="black"/>
                </a:solidFill>
                <a:latin typeface="Arial"/>
                <a:cs typeface="Arial"/>
              </a:rPr>
              <a:t>standard match</a:t>
            </a:r>
            <a:r>
              <a:rPr sz="1500" b="1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Arial"/>
                <a:cs typeface="Arial"/>
              </a:rPr>
              <a:t>kinds</a:t>
            </a:r>
            <a:endParaRPr sz="15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44170" lvl="1" indent="-116839" defTabSz="914400">
              <a:spcBef>
                <a:spcPts val="140"/>
              </a:spcBef>
              <a:buClr>
                <a:srgbClr val="1F5767"/>
              </a:buClr>
              <a:buSzPct val="92592"/>
              <a:buFontTx/>
              <a:buChar char="◦"/>
              <a:tabLst>
                <a:tab pos="344805" algn="l"/>
              </a:tabLst>
            </a:pPr>
            <a:r>
              <a:rPr sz="1350" spc="-5" dirty="0">
                <a:solidFill>
                  <a:prstClr val="black"/>
                </a:solidFill>
                <a:latin typeface="Arial"/>
                <a:cs typeface="Arial"/>
              </a:rPr>
              <a:t>Exact</a:t>
            </a:r>
            <a:r>
              <a:rPr sz="135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prstClr val="black"/>
                </a:solidFill>
                <a:latin typeface="Arial"/>
                <a:cs typeface="Arial"/>
              </a:rPr>
              <a:t>match</a:t>
            </a:r>
          </a:p>
          <a:p>
            <a:pPr marL="344170" lvl="1" indent="-116839" defTabSz="914400">
              <a:spcBef>
                <a:spcPts val="85"/>
              </a:spcBef>
              <a:buClr>
                <a:srgbClr val="1F5767"/>
              </a:buClr>
              <a:buSzPct val="92592"/>
              <a:buFontTx/>
              <a:buChar char="◦"/>
              <a:tabLst>
                <a:tab pos="344805" algn="l"/>
              </a:tabLst>
            </a:pPr>
            <a:r>
              <a:rPr sz="1350" spc="-5" dirty="0">
                <a:solidFill>
                  <a:prstClr val="black"/>
                </a:solidFill>
                <a:latin typeface="Arial"/>
                <a:cs typeface="Arial"/>
              </a:rPr>
              <a:t>Ternary</a:t>
            </a:r>
            <a:r>
              <a:rPr sz="135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prstClr val="black"/>
                </a:solidFill>
                <a:latin typeface="Arial"/>
                <a:cs typeface="Arial"/>
              </a:rPr>
              <a:t>match</a:t>
            </a:r>
          </a:p>
          <a:p>
            <a:pPr marL="344170" lvl="1" indent="-116839" defTabSz="914400">
              <a:spcBef>
                <a:spcPts val="105"/>
              </a:spcBef>
              <a:buClr>
                <a:srgbClr val="1F5767"/>
              </a:buClr>
              <a:buSzPct val="92592"/>
              <a:buFontTx/>
              <a:buChar char="◦"/>
              <a:tabLst>
                <a:tab pos="344805" algn="l"/>
              </a:tabLst>
            </a:pPr>
            <a:r>
              <a:rPr sz="1350" spc="-5" dirty="0">
                <a:solidFill>
                  <a:prstClr val="black"/>
                </a:solidFill>
                <a:latin typeface="Arial"/>
                <a:cs typeface="Arial"/>
              </a:rPr>
              <a:t>LPM</a:t>
            </a:r>
            <a:r>
              <a:rPr sz="135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prstClr val="black"/>
                </a:solidFill>
                <a:latin typeface="Arial"/>
                <a:cs typeface="Arial"/>
              </a:rPr>
              <a:t>match</a:t>
            </a:r>
          </a:p>
          <a:p>
            <a:pPr defTabSz="914400">
              <a:spcBef>
                <a:spcPts val="50"/>
              </a:spcBef>
            </a:pPr>
            <a:endParaRPr sz="15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75260" marR="5080" indent="-140970" defTabSz="914400">
              <a:lnSpc>
                <a:spcPct val="101200"/>
              </a:lnSpc>
              <a:spcBef>
                <a:spcPts val="5"/>
              </a:spcBef>
              <a:buClr>
                <a:srgbClr val="1F5767"/>
              </a:buClr>
              <a:buSzPct val="116666"/>
              <a:buFontTx/>
              <a:buChar char="•"/>
              <a:tabLst>
                <a:tab pos="175895" algn="l"/>
              </a:tabLst>
            </a:pPr>
            <a:r>
              <a:rPr sz="1500" b="1" spc="-5" dirty="0">
                <a:solidFill>
                  <a:prstClr val="black"/>
                </a:solidFill>
                <a:latin typeface="Arial"/>
                <a:cs typeface="Arial"/>
              </a:rPr>
              <a:t>The architecture </a:t>
            </a:r>
            <a:r>
              <a:rPr sz="1500" b="1" spc="40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sz="1500" spc="40" dirty="0">
                <a:solidFill>
                  <a:prstClr val="black"/>
                </a:solidFill>
                <a:latin typeface="Arial"/>
                <a:cs typeface="Arial"/>
              </a:rPr>
              <a:t>v</a:t>
            </a:r>
            <a:r>
              <a:rPr sz="1650" spc="40" dirty="0">
                <a:solidFill>
                  <a:prstClr val="black"/>
                </a:solidFill>
                <a:latin typeface="Arial"/>
                <a:cs typeface="Arial"/>
              </a:rPr>
              <a:t>1model.p4</a:t>
            </a:r>
            <a:r>
              <a:rPr sz="1650" b="1" spc="40" dirty="0">
                <a:solidFill>
                  <a:prstClr val="black"/>
                </a:solidFill>
                <a:latin typeface="Arial"/>
                <a:cs typeface="Arial"/>
              </a:rPr>
              <a:t>) </a:t>
            </a:r>
            <a:r>
              <a:rPr sz="1650" b="1" spc="-5" dirty="0">
                <a:solidFill>
                  <a:prstClr val="black"/>
                </a:solidFill>
                <a:latin typeface="Arial"/>
                <a:cs typeface="Arial"/>
              </a:rPr>
              <a:t>defines  </a:t>
            </a:r>
            <a:r>
              <a:rPr sz="1650" b="1" dirty="0">
                <a:solidFill>
                  <a:prstClr val="black"/>
                </a:solidFill>
                <a:latin typeface="Arial"/>
                <a:cs typeface="Arial"/>
              </a:rPr>
              <a:t>two </a:t>
            </a:r>
            <a:r>
              <a:rPr sz="1650" b="1" spc="-5" dirty="0">
                <a:solidFill>
                  <a:prstClr val="black"/>
                </a:solidFill>
                <a:latin typeface="Arial"/>
                <a:cs typeface="Arial"/>
              </a:rPr>
              <a:t>additional match</a:t>
            </a:r>
            <a:r>
              <a:rPr sz="1650" b="1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50" b="1" spc="-5" dirty="0">
                <a:solidFill>
                  <a:prstClr val="black"/>
                </a:solidFill>
                <a:latin typeface="Arial"/>
                <a:cs typeface="Arial"/>
              </a:rPr>
              <a:t>kinds:</a:t>
            </a:r>
            <a:endParaRPr sz="165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44170" lvl="1" indent="-116839" defTabSz="914400">
              <a:spcBef>
                <a:spcPts val="90"/>
              </a:spcBef>
              <a:buClr>
                <a:srgbClr val="1F5767"/>
              </a:buClr>
              <a:buSzPct val="92592"/>
              <a:buFontTx/>
              <a:buChar char="◦"/>
              <a:tabLst>
                <a:tab pos="344805" algn="l"/>
              </a:tabLst>
            </a:pPr>
            <a:r>
              <a:rPr sz="1350" dirty="0">
                <a:solidFill>
                  <a:prstClr val="black"/>
                </a:solidFill>
                <a:latin typeface="Arial"/>
                <a:cs typeface="Arial"/>
              </a:rPr>
              <a:t>range</a:t>
            </a:r>
          </a:p>
          <a:p>
            <a:pPr marL="344170" lvl="1" indent="-116839" defTabSz="914400">
              <a:spcBef>
                <a:spcPts val="105"/>
              </a:spcBef>
              <a:buClr>
                <a:srgbClr val="1F5767"/>
              </a:buClr>
              <a:buSzPct val="92592"/>
              <a:buFontTx/>
              <a:buChar char="◦"/>
              <a:tabLst>
                <a:tab pos="344805" algn="l"/>
              </a:tabLst>
            </a:pPr>
            <a:r>
              <a:rPr sz="1350" dirty="0">
                <a:solidFill>
                  <a:prstClr val="black"/>
                </a:solidFill>
                <a:latin typeface="Arial"/>
                <a:cs typeface="Arial"/>
              </a:rPr>
              <a:t>selector</a:t>
            </a:r>
          </a:p>
          <a:p>
            <a:pPr defTabSz="914400">
              <a:spcBef>
                <a:spcPts val="50"/>
              </a:spcBef>
            </a:pPr>
            <a:endParaRPr sz="155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72720" marR="142240" indent="-160655" defTabSz="914400">
              <a:lnSpc>
                <a:spcPct val="100499"/>
              </a:lnSpc>
              <a:spcBef>
                <a:spcPts val="5"/>
              </a:spcBef>
              <a:buClr>
                <a:srgbClr val="3F3150"/>
              </a:buClr>
              <a:buFont typeface="Verdana"/>
              <a:buChar char="•"/>
              <a:tabLst>
                <a:tab pos="173355" algn="l"/>
              </a:tabLst>
            </a:pPr>
            <a:r>
              <a:rPr sz="1500" b="1" spc="-5" dirty="0">
                <a:solidFill>
                  <a:prstClr val="black"/>
                </a:solidFill>
                <a:latin typeface="Arial"/>
                <a:cs typeface="Arial"/>
              </a:rPr>
              <a:t>Other architectures may define </a:t>
            </a:r>
            <a:r>
              <a:rPr sz="1500" b="1" dirty="0">
                <a:solidFill>
                  <a:prstClr val="black"/>
                </a:solidFill>
                <a:latin typeface="Arial"/>
                <a:cs typeface="Arial"/>
              </a:rPr>
              <a:t>(and  </a:t>
            </a:r>
            <a:r>
              <a:rPr sz="1500" b="1" spc="-5" dirty="0">
                <a:solidFill>
                  <a:prstClr val="black"/>
                </a:solidFill>
                <a:latin typeface="Arial"/>
                <a:cs typeface="Arial"/>
              </a:rPr>
              <a:t>provide implementation </a:t>
            </a:r>
            <a:r>
              <a:rPr sz="1500" b="1" dirty="0">
                <a:solidFill>
                  <a:prstClr val="black"/>
                </a:solidFill>
                <a:latin typeface="Arial"/>
                <a:cs typeface="Arial"/>
              </a:rPr>
              <a:t>for) </a:t>
            </a:r>
            <a:r>
              <a:rPr sz="1500" b="1" spc="-5" dirty="0">
                <a:solidFill>
                  <a:prstClr val="black"/>
                </a:solidFill>
                <a:latin typeface="Arial"/>
                <a:cs typeface="Arial"/>
              </a:rPr>
              <a:t>additional  match</a:t>
            </a:r>
            <a:r>
              <a:rPr sz="1500" b="1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Arial"/>
                <a:cs typeface="Arial"/>
              </a:rPr>
              <a:t>kinds</a:t>
            </a:r>
            <a:endParaRPr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13BAE-C1E3-A720-3176-58578ADF018B}"/>
              </a:ext>
            </a:extLst>
          </p:cNvPr>
          <p:cNvSpPr txBox="1"/>
          <p:nvPr/>
        </p:nvSpPr>
        <p:spPr>
          <a:xfrm>
            <a:off x="1155381" y="630299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95" dirty="0">
                <a:solidFill>
                  <a:prstClr val="black"/>
                </a:solidFill>
                <a:latin typeface="Arial"/>
                <a:cs typeface="Arial"/>
              </a:rPr>
              <a:t>Selector: dynamic</a:t>
            </a:r>
            <a:r>
              <a:rPr lang="en-US" altLang="zh-CN" sz="1800" spc="95" dirty="0">
                <a:solidFill>
                  <a:prstClr val="black"/>
                </a:solidFill>
                <a:latin typeface="Arial"/>
                <a:cs typeface="Arial"/>
              </a:rPr>
              <a:t> action selection</a:t>
            </a:r>
            <a:r>
              <a:rPr lang="en-US" sz="1800" spc="9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64472"/>
            <a:ext cx="8839200" cy="4534535"/>
            <a:chOff x="0" y="607221"/>
            <a:chExt cx="8839200" cy="4534535"/>
          </a:xfrm>
        </p:grpSpPr>
        <p:sp>
          <p:nvSpPr>
            <p:cNvPr id="3" name="object 3"/>
            <p:cNvSpPr/>
            <p:nvPr/>
          </p:nvSpPr>
          <p:spPr>
            <a:xfrm>
              <a:off x="152399" y="607221"/>
              <a:ext cx="8686782" cy="812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28541" y="719098"/>
              <a:ext cx="5429364" cy="42163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52399" y="1600199"/>
            <a:ext cx="4267200" cy="3243837"/>
          </a:xfrm>
          <a:prstGeom prst="rect">
            <a:avLst/>
          </a:prstGeom>
          <a:solidFill>
            <a:srgbClr val="EDEBE1"/>
          </a:solidFill>
        </p:spPr>
        <p:txBody>
          <a:bodyPr vert="horz" wrap="square" lIns="0" tIns="15875" rIns="0" bIns="0" rtlCol="0">
            <a:spAutoFit/>
          </a:bodyPr>
          <a:lstStyle/>
          <a:p>
            <a:pPr marL="37465" marR="2367280" defTabSz="914400">
              <a:lnSpc>
                <a:spcPct val="107100"/>
              </a:lnSpc>
              <a:spcBef>
                <a:spcPts val="125"/>
              </a:spcBef>
            </a:pPr>
            <a:r>
              <a:rPr sz="1400" spc="300" dirty="0">
                <a:solidFill>
                  <a:srgbClr val="BF0000"/>
                </a:solidFill>
                <a:latin typeface="Arial"/>
                <a:cs typeface="Arial"/>
              </a:rPr>
              <a:t>/* </a:t>
            </a:r>
            <a:r>
              <a:rPr sz="1400" spc="95" dirty="0">
                <a:solidFill>
                  <a:srgbClr val="BF0000"/>
                </a:solidFill>
                <a:latin typeface="Arial"/>
                <a:cs typeface="Arial"/>
              </a:rPr>
              <a:t>core.p4 </a:t>
            </a:r>
            <a:r>
              <a:rPr sz="1400" spc="295" dirty="0">
                <a:solidFill>
                  <a:srgbClr val="BF0000"/>
                </a:solidFill>
                <a:latin typeface="Arial"/>
                <a:cs typeface="Arial"/>
              </a:rPr>
              <a:t>*/  </a:t>
            </a:r>
            <a:r>
              <a:rPr sz="1400" spc="140" dirty="0">
                <a:solidFill>
                  <a:srgbClr val="0744B8"/>
                </a:solidFill>
                <a:latin typeface="Arial"/>
                <a:cs typeface="Arial"/>
              </a:rPr>
              <a:t>action </a:t>
            </a:r>
            <a:r>
              <a:rPr sz="1400" spc="100" dirty="0">
                <a:solidFill>
                  <a:prstClr val="black"/>
                </a:solidFill>
                <a:latin typeface="Arial"/>
                <a:cs typeface="Arial"/>
              </a:rPr>
              <a:t>NoAction()</a:t>
            </a:r>
            <a:r>
              <a:rPr sz="1400" spc="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400" spc="300" dirty="0">
                <a:solidFill>
                  <a:prstClr val="black"/>
                </a:solidFill>
                <a:latin typeface="Arial"/>
                <a:cs typeface="Arial"/>
              </a:rPr>
              <a:t>{</a:t>
            </a:r>
            <a:endParaRPr sz="1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7465" defTabSz="914400">
              <a:spcBef>
                <a:spcPts val="120"/>
              </a:spcBef>
            </a:pPr>
            <a:r>
              <a:rPr sz="1400" spc="300" dirty="0">
                <a:solidFill>
                  <a:prstClr val="black"/>
                </a:solidFill>
                <a:latin typeface="Arial"/>
                <a:cs typeface="Arial"/>
              </a:rPr>
              <a:t>}</a:t>
            </a:r>
            <a:endParaRPr sz="140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914400">
              <a:spcBef>
                <a:spcPts val="15"/>
              </a:spcBef>
            </a:pPr>
            <a:endParaRPr sz="155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7465" marR="2757170" defTabSz="914400">
              <a:lnSpc>
                <a:spcPct val="107100"/>
              </a:lnSpc>
            </a:pPr>
            <a:r>
              <a:rPr sz="1400" spc="300" dirty="0">
                <a:solidFill>
                  <a:srgbClr val="BF0000"/>
                </a:solidFill>
                <a:latin typeface="Arial"/>
                <a:cs typeface="Arial"/>
              </a:rPr>
              <a:t>/* </a:t>
            </a:r>
            <a:r>
              <a:rPr sz="1400" spc="110" dirty="0">
                <a:solidFill>
                  <a:srgbClr val="BF0000"/>
                </a:solidFill>
                <a:latin typeface="Arial"/>
                <a:cs typeface="Arial"/>
              </a:rPr>
              <a:t>basic.p4 </a:t>
            </a:r>
            <a:r>
              <a:rPr sz="1400" spc="295" dirty="0">
                <a:solidFill>
                  <a:srgbClr val="BF0000"/>
                </a:solidFill>
                <a:latin typeface="Arial"/>
                <a:cs typeface="Arial"/>
              </a:rPr>
              <a:t>*/  </a:t>
            </a:r>
            <a:r>
              <a:rPr sz="1400" spc="140" dirty="0">
                <a:solidFill>
                  <a:srgbClr val="0744B8"/>
                </a:solidFill>
                <a:latin typeface="Arial"/>
                <a:cs typeface="Arial"/>
              </a:rPr>
              <a:t>action </a:t>
            </a:r>
            <a:r>
              <a:rPr sz="1400" spc="140" dirty="0">
                <a:solidFill>
                  <a:prstClr val="black"/>
                </a:solidFill>
                <a:latin typeface="Arial"/>
                <a:cs typeface="Arial"/>
              </a:rPr>
              <a:t>drop()</a:t>
            </a:r>
            <a:r>
              <a:rPr sz="1400" spc="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400" spc="300" dirty="0">
                <a:solidFill>
                  <a:prstClr val="black"/>
                </a:solidFill>
                <a:latin typeface="Arial"/>
                <a:cs typeface="Arial"/>
              </a:rPr>
              <a:t>{</a:t>
            </a:r>
            <a:endParaRPr sz="1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33045" defTabSz="914400">
              <a:spcBef>
                <a:spcPts val="120"/>
              </a:spcBef>
            </a:pPr>
            <a:r>
              <a:rPr sz="1400" spc="100" dirty="0">
                <a:solidFill>
                  <a:prstClr val="black"/>
                </a:solidFill>
                <a:latin typeface="Arial"/>
                <a:cs typeface="Arial"/>
              </a:rPr>
              <a:t>mark_to_drop();</a:t>
            </a:r>
            <a:endParaRPr sz="1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7465" defTabSz="914400">
              <a:spcBef>
                <a:spcPts val="120"/>
              </a:spcBef>
            </a:pPr>
            <a:r>
              <a:rPr sz="1400" spc="300" dirty="0">
                <a:solidFill>
                  <a:prstClr val="black"/>
                </a:solidFill>
                <a:latin typeface="Arial"/>
                <a:cs typeface="Arial"/>
              </a:rPr>
              <a:t>}</a:t>
            </a:r>
            <a:endParaRPr sz="140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914400">
              <a:spcBef>
                <a:spcPts val="25"/>
              </a:spcBef>
            </a:pPr>
            <a:endParaRPr sz="165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7465" defTabSz="914400"/>
            <a:r>
              <a:rPr sz="1400" spc="300" dirty="0">
                <a:solidFill>
                  <a:srgbClr val="BF0000"/>
                </a:solidFill>
                <a:latin typeface="Arial"/>
                <a:cs typeface="Arial"/>
              </a:rPr>
              <a:t>/* </a:t>
            </a:r>
            <a:r>
              <a:rPr sz="1400" spc="110" dirty="0">
                <a:solidFill>
                  <a:srgbClr val="BF0000"/>
                </a:solidFill>
                <a:latin typeface="Arial"/>
                <a:cs typeface="Arial"/>
              </a:rPr>
              <a:t>basic.p4</a:t>
            </a:r>
            <a:r>
              <a:rPr sz="1400" spc="44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1400" spc="295" dirty="0">
                <a:solidFill>
                  <a:srgbClr val="BF0000"/>
                </a:solidFill>
                <a:latin typeface="Arial"/>
                <a:cs typeface="Arial"/>
              </a:rPr>
              <a:t>*/</a:t>
            </a:r>
            <a:endParaRPr sz="1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7465" defTabSz="914400">
              <a:spcBef>
                <a:spcPts val="120"/>
              </a:spcBef>
            </a:pPr>
            <a:r>
              <a:rPr sz="1400" spc="140" dirty="0">
                <a:solidFill>
                  <a:srgbClr val="0744B8"/>
                </a:solidFill>
                <a:latin typeface="Arial"/>
                <a:cs typeface="Arial"/>
              </a:rPr>
              <a:t>action </a:t>
            </a:r>
            <a:r>
              <a:rPr sz="1400" spc="70" dirty="0">
                <a:solidFill>
                  <a:prstClr val="black"/>
                </a:solidFill>
                <a:latin typeface="Arial"/>
                <a:cs typeface="Arial"/>
              </a:rPr>
              <a:t>ipv4_forward(macAddr_t</a:t>
            </a:r>
            <a:r>
              <a:rPr sz="1400" spc="7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400" spc="110" dirty="0">
                <a:solidFill>
                  <a:prstClr val="black"/>
                </a:solidFill>
                <a:latin typeface="Arial"/>
                <a:cs typeface="Arial"/>
              </a:rPr>
              <a:t>dstAddr,</a:t>
            </a:r>
            <a:endParaRPr sz="1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990089" defTabSz="914400">
              <a:spcBef>
                <a:spcPts val="120"/>
              </a:spcBef>
            </a:pPr>
            <a:r>
              <a:rPr sz="1400" spc="114" dirty="0">
                <a:solidFill>
                  <a:prstClr val="black"/>
                </a:solidFill>
                <a:latin typeface="Arial"/>
                <a:cs typeface="Arial"/>
              </a:rPr>
              <a:t>bit&lt;9&gt; </a:t>
            </a:r>
            <a:r>
              <a:rPr sz="1400" spc="190" dirty="0">
                <a:solidFill>
                  <a:prstClr val="black"/>
                </a:solidFill>
                <a:latin typeface="Arial"/>
                <a:cs typeface="Arial"/>
              </a:rPr>
              <a:t>port)</a:t>
            </a:r>
            <a:r>
              <a:rPr sz="1400" spc="1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400" spc="300" dirty="0">
                <a:solidFill>
                  <a:prstClr val="black"/>
                </a:solidFill>
                <a:latin typeface="Arial"/>
                <a:cs typeface="Arial"/>
              </a:rPr>
              <a:t>{</a:t>
            </a:r>
            <a:endParaRPr sz="1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33045" defTabSz="914400">
              <a:spcBef>
                <a:spcPts val="120"/>
              </a:spcBef>
            </a:pPr>
            <a:r>
              <a:rPr sz="1400" spc="375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sz="1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7465" defTabSz="914400">
              <a:spcBef>
                <a:spcPts val="120"/>
              </a:spcBef>
            </a:pPr>
            <a:r>
              <a:rPr sz="1400" spc="300" dirty="0">
                <a:solidFill>
                  <a:prstClr val="black"/>
                </a:solidFill>
                <a:latin typeface="Arial"/>
                <a:cs typeface="Arial"/>
              </a:rPr>
              <a:t>}</a:t>
            </a:r>
            <a:endParaRPr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5425" y="997705"/>
            <a:ext cx="509714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400" spc="10" dirty="0">
                <a:solidFill>
                  <a:srgbClr val="000000"/>
                </a:solidFill>
              </a:rPr>
              <a:t>Defining Actions for </a:t>
            </a:r>
            <a:r>
              <a:rPr sz="2400" spc="15" dirty="0">
                <a:solidFill>
                  <a:srgbClr val="000000"/>
                </a:solidFill>
              </a:rPr>
              <a:t>L3</a:t>
            </a:r>
            <a:r>
              <a:rPr sz="2400" spc="-85" dirty="0">
                <a:solidFill>
                  <a:srgbClr val="000000"/>
                </a:solidFill>
              </a:rPr>
              <a:t> </a:t>
            </a:r>
            <a:r>
              <a:rPr sz="2400" spc="15" dirty="0">
                <a:solidFill>
                  <a:srgbClr val="000000"/>
                </a:solidFill>
              </a:rPr>
              <a:t>forwarding</a:t>
            </a:r>
            <a:endParaRPr sz="2400"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defTabSz="914400">
              <a:lnSpc>
                <a:spcPts val="1650"/>
              </a:lnSpc>
            </a:pPr>
            <a:r>
              <a:rPr dirty="0">
                <a:solidFill>
                  <a:prstClr val="black"/>
                </a:solidFill>
              </a:rPr>
              <a:t>40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952578" y="5830459"/>
            <a:ext cx="1238250" cy="12311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defTabSz="914400">
              <a:spcBef>
                <a:spcPts val="60"/>
              </a:spcBef>
            </a:pP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Copyright </a:t>
            </a:r>
            <a:r>
              <a:rPr sz="750" i="1" spc="25" dirty="0">
                <a:solidFill>
                  <a:srgbClr val="7E7E7E"/>
                </a:solidFill>
                <a:latin typeface="Arial"/>
                <a:cs typeface="Arial"/>
              </a:rPr>
              <a:t>© </a:t>
            </a:r>
            <a:r>
              <a:rPr sz="750" i="1" spc="15" dirty="0">
                <a:solidFill>
                  <a:srgbClr val="7E7E7E"/>
                </a:solidFill>
                <a:latin typeface="Arial"/>
                <a:cs typeface="Arial"/>
              </a:rPr>
              <a:t>2018 </a:t>
            </a:r>
            <a:r>
              <a:rPr sz="750" i="1" spc="20" dirty="0">
                <a:solidFill>
                  <a:srgbClr val="7E7E7E"/>
                </a:solidFill>
                <a:latin typeface="Arial"/>
                <a:cs typeface="Arial"/>
              </a:rPr>
              <a:t>–</a:t>
            </a:r>
            <a:r>
              <a:rPr sz="75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P4.org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6292546-46F8-4AC4-808B-9C86DC302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415" y="1767976"/>
            <a:ext cx="4327496" cy="375650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0F1CA18-66D4-0186-2EE3-A307DE7A48CE}"/>
              </a:ext>
            </a:extLst>
          </p:cNvPr>
          <p:cNvSpPr/>
          <p:nvPr/>
        </p:nvSpPr>
        <p:spPr>
          <a:xfrm>
            <a:off x="4762831" y="3361636"/>
            <a:ext cx="405516" cy="2933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11125A-8BE4-DE7A-585D-40B2962FF31A}"/>
              </a:ext>
            </a:extLst>
          </p:cNvPr>
          <p:cNvSpPr/>
          <p:nvPr/>
        </p:nvSpPr>
        <p:spPr>
          <a:xfrm>
            <a:off x="4762829" y="1685783"/>
            <a:ext cx="461175" cy="2933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9EDF98-CE7B-7FC4-2DDC-0510F51520BD}"/>
              </a:ext>
            </a:extLst>
          </p:cNvPr>
          <p:cNvSpPr/>
          <p:nvPr/>
        </p:nvSpPr>
        <p:spPr>
          <a:xfrm>
            <a:off x="4762830" y="2566438"/>
            <a:ext cx="461175" cy="2933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D2E5-31FD-6531-1291-0D421749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31" y="95216"/>
            <a:ext cx="7886700" cy="1325563"/>
          </a:xfrm>
        </p:spPr>
        <p:txBody>
          <a:bodyPr/>
          <a:lstStyle/>
          <a:p>
            <a:r>
              <a:rPr lang="en-US" dirty="0"/>
              <a:t>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46C4E-1D9E-6C4E-4D37-5EC504561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7886700" cy="4351338"/>
          </a:xfrm>
        </p:spPr>
        <p:txBody>
          <a:bodyPr/>
          <a:lstStyle/>
          <a:p>
            <a:r>
              <a:rPr lang="en-US" dirty="0"/>
              <a:t>Control flow</a:t>
            </a:r>
          </a:p>
          <a:p>
            <a:pPr lvl="1"/>
            <a:r>
              <a:rPr lang="en-US" dirty="0"/>
              <a:t>Describes packet-processing </a:t>
            </a:r>
          </a:p>
          <a:p>
            <a:pPr marL="342900" lvl="1" indent="0">
              <a:buNone/>
            </a:pPr>
            <a:r>
              <a:rPr lang="en-US" dirty="0"/>
              <a:t>steps on a target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F7D3C-FD0A-970F-9369-620487E75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698" y="95216"/>
            <a:ext cx="5179860" cy="68580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E64393-1AAB-15C4-BCC4-2B79F182709D}"/>
              </a:ext>
            </a:extLst>
          </p:cNvPr>
          <p:cNvSpPr/>
          <p:nvPr/>
        </p:nvSpPr>
        <p:spPr>
          <a:xfrm>
            <a:off x="3840480" y="5534108"/>
            <a:ext cx="3904090" cy="1152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14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1464472"/>
            <a:ext cx="8917305" cy="4534535"/>
            <a:chOff x="0" y="607221"/>
            <a:chExt cx="8917305" cy="4534535"/>
          </a:xfrm>
        </p:grpSpPr>
        <p:sp>
          <p:nvSpPr>
            <p:cNvPr id="3" name="object 3"/>
            <p:cNvSpPr/>
            <p:nvPr/>
          </p:nvSpPr>
          <p:spPr>
            <a:xfrm>
              <a:off x="152399" y="607221"/>
              <a:ext cx="8686782" cy="812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28541" y="719098"/>
              <a:ext cx="8788382" cy="42163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52399" y="742948"/>
              <a:ext cx="8686800" cy="4114800"/>
            </a:xfrm>
            <a:custGeom>
              <a:avLst/>
              <a:gdLst/>
              <a:ahLst/>
              <a:cxnLst/>
              <a:rect l="l" t="t" r="r" b="b"/>
              <a:pathLst>
                <a:path w="8686800" h="4114800">
                  <a:moveTo>
                    <a:pt x="8686782" y="4114791"/>
                  </a:moveTo>
                  <a:lnTo>
                    <a:pt x="0" y="4114791"/>
                  </a:lnTo>
                  <a:lnTo>
                    <a:pt x="0" y="0"/>
                  </a:lnTo>
                  <a:lnTo>
                    <a:pt x="8686782" y="0"/>
                  </a:lnTo>
                  <a:lnTo>
                    <a:pt x="8686782" y="4114791"/>
                  </a:lnTo>
                  <a:close/>
                </a:path>
              </a:pathLst>
            </a:custGeom>
            <a:solidFill>
              <a:srgbClr val="EDEBE1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7799" y="1831846"/>
            <a:ext cx="6269990" cy="27686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defTabSz="914400">
              <a:spcBef>
                <a:spcPts val="219"/>
              </a:spcBef>
            </a:pPr>
            <a:r>
              <a:rPr sz="1400" spc="165" dirty="0">
                <a:solidFill>
                  <a:srgbClr val="0744B8"/>
                </a:solidFill>
                <a:latin typeface="Arial"/>
                <a:cs typeface="Arial"/>
              </a:rPr>
              <a:t>control </a:t>
            </a:r>
            <a:r>
              <a:rPr sz="1400" spc="100" dirty="0">
                <a:solidFill>
                  <a:prstClr val="black"/>
                </a:solidFill>
                <a:latin typeface="Arial"/>
                <a:cs typeface="Arial"/>
              </a:rPr>
              <a:t>MyIngress(</a:t>
            </a:r>
            <a:r>
              <a:rPr sz="1400" spc="100" dirty="0">
                <a:solidFill>
                  <a:srgbClr val="0744B8"/>
                </a:solidFill>
                <a:latin typeface="Arial"/>
                <a:cs typeface="Arial"/>
              </a:rPr>
              <a:t>inout </a:t>
            </a:r>
            <a:r>
              <a:rPr sz="1400" spc="40" dirty="0">
                <a:solidFill>
                  <a:prstClr val="black"/>
                </a:solidFill>
                <a:latin typeface="Arial"/>
                <a:cs typeface="Arial"/>
              </a:rPr>
              <a:t>headers</a:t>
            </a:r>
            <a:r>
              <a:rPr sz="1400" spc="37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400" spc="160" dirty="0">
                <a:solidFill>
                  <a:prstClr val="black"/>
                </a:solidFill>
                <a:latin typeface="Arial"/>
                <a:cs typeface="Arial"/>
              </a:rPr>
              <a:t>hdr,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1771014" defTabSz="914400">
              <a:spcBef>
                <a:spcPts val="120"/>
              </a:spcBef>
            </a:pPr>
            <a:r>
              <a:rPr sz="1400" spc="155" dirty="0">
                <a:solidFill>
                  <a:srgbClr val="0744B8"/>
                </a:solidFill>
                <a:latin typeface="Arial"/>
                <a:cs typeface="Arial"/>
              </a:rPr>
              <a:t>inout </a:t>
            </a:r>
            <a:r>
              <a:rPr sz="1400" spc="35" dirty="0">
                <a:solidFill>
                  <a:prstClr val="black"/>
                </a:solidFill>
                <a:latin typeface="Arial"/>
                <a:cs typeface="Arial"/>
              </a:rPr>
              <a:t>metadata</a:t>
            </a:r>
            <a:r>
              <a:rPr sz="1400" spc="5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prstClr val="black"/>
                </a:solidFill>
                <a:latin typeface="Arial"/>
                <a:cs typeface="Arial"/>
              </a:rPr>
              <a:t>meta,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1771014" defTabSz="914400">
              <a:spcBef>
                <a:spcPts val="120"/>
              </a:spcBef>
            </a:pPr>
            <a:r>
              <a:rPr sz="1400" spc="155" dirty="0">
                <a:solidFill>
                  <a:srgbClr val="0744B8"/>
                </a:solidFill>
                <a:latin typeface="Arial"/>
                <a:cs typeface="Arial"/>
              </a:rPr>
              <a:t>inout </a:t>
            </a:r>
            <a:r>
              <a:rPr sz="1400" spc="65" dirty="0">
                <a:solidFill>
                  <a:prstClr val="black"/>
                </a:solidFill>
                <a:latin typeface="Arial"/>
                <a:cs typeface="Arial"/>
              </a:rPr>
              <a:t>standard_metadata_t standard_metadata)</a:t>
            </a:r>
            <a:r>
              <a:rPr sz="14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400" spc="300" dirty="0">
                <a:solidFill>
                  <a:prstClr val="black"/>
                </a:solidFill>
                <a:latin typeface="Arial"/>
                <a:cs typeface="Arial"/>
              </a:rPr>
              <a:t>{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207645" defTabSz="914400">
              <a:spcBef>
                <a:spcPts val="120"/>
              </a:spcBef>
            </a:pPr>
            <a:r>
              <a:rPr sz="1400" spc="155" dirty="0">
                <a:solidFill>
                  <a:srgbClr val="0744B8"/>
                </a:solidFill>
                <a:latin typeface="Arial"/>
                <a:cs typeface="Arial"/>
              </a:rPr>
              <a:t>table </a:t>
            </a:r>
            <a:r>
              <a:rPr sz="1400" spc="65" dirty="0">
                <a:solidFill>
                  <a:prstClr val="black"/>
                </a:solidFill>
                <a:latin typeface="Arial"/>
                <a:cs typeface="Arial"/>
              </a:rPr>
              <a:t>ipv4_lpm</a:t>
            </a:r>
            <a:r>
              <a:rPr sz="1400" spc="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400" spc="300" dirty="0">
                <a:solidFill>
                  <a:prstClr val="black"/>
                </a:solidFill>
                <a:latin typeface="Arial"/>
                <a:cs typeface="Arial"/>
              </a:rPr>
              <a:t>{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402590" defTabSz="914400">
              <a:spcBef>
                <a:spcPts val="120"/>
              </a:spcBef>
            </a:pPr>
            <a:r>
              <a:rPr sz="1400" spc="375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207645" defTabSz="914400">
              <a:spcBef>
                <a:spcPts val="120"/>
              </a:spcBef>
            </a:pPr>
            <a:r>
              <a:rPr sz="1400" spc="300" dirty="0">
                <a:solidFill>
                  <a:prstClr val="black"/>
                </a:solidFill>
                <a:latin typeface="Arial"/>
                <a:cs typeface="Arial"/>
              </a:rPr>
              <a:t>}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207645" defTabSz="914400">
              <a:spcBef>
                <a:spcPts val="120"/>
              </a:spcBef>
            </a:pPr>
            <a:r>
              <a:rPr sz="1400" spc="95" dirty="0">
                <a:solidFill>
                  <a:srgbClr val="0744B8"/>
                </a:solidFill>
                <a:latin typeface="Arial"/>
                <a:cs typeface="Arial"/>
              </a:rPr>
              <a:t>apply</a:t>
            </a:r>
            <a:r>
              <a:rPr sz="1400" spc="380" dirty="0">
                <a:solidFill>
                  <a:srgbClr val="0744B8"/>
                </a:solidFill>
                <a:latin typeface="Arial"/>
                <a:cs typeface="Arial"/>
              </a:rPr>
              <a:t> </a:t>
            </a:r>
            <a:r>
              <a:rPr sz="1400" spc="300" dirty="0">
                <a:solidFill>
                  <a:prstClr val="black"/>
                </a:solidFill>
                <a:latin typeface="Arial"/>
                <a:cs typeface="Arial"/>
              </a:rPr>
              <a:t>{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500380" defTabSz="914400">
              <a:spcBef>
                <a:spcPts val="120"/>
              </a:spcBef>
            </a:pPr>
            <a:r>
              <a:rPr sz="1400" spc="375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500380" defTabSz="914400">
              <a:spcBef>
                <a:spcPts val="120"/>
              </a:spcBef>
            </a:pPr>
            <a:r>
              <a:rPr sz="1400" spc="135" dirty="0">
                <a:solidFill>
                  <a:prstClr val="black"/>
                </a:solidFill>
                <a:latin typeface="Arial"/>
                <a:cs typeface="Arial"/>
              </a:rPr>
              <a:t>ipv4_lpm.apply();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500380" defTabSz="914400">
              <a:spcBef>
                <a:spcPts val="120"/>
              </a:spcBef>
            </a:pPr>
            <a:r>
              <a:rPr sz="1400" spc="375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207645" defTabSz="914400">
              <a:spcBef>
                <a:spcPts val="120"/>
              </a:spcBef>
            </a:pPr>
            <a:r>
              <a:rPr sz="1400" spc="300" dirty="0">
                <a:solidFill>
                  <a:prstClr val="black"/>
                </a:solidFill>
                <a:latin typeface="Arial"/>
                <a:cs typeface="Arial"/>
              </a:rPr>
              <a:t>}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12700" defTabSz="914400">
              <a:spcBef>
                <a:spcPts val="120"/>
              </a:spcBef>
            </a:pPr>
            <a:r>
              <a:rPr sz="1400" spc="300" dirty="0">
                <a:solidFill>
                  <a:prstClr val="black"/>
                </a:solidFill>
                <a:latin typeface="Arial"/>
                <a:cs typeface="Arial"/>
              </a:rPr>
              <a:t>}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defTabSz="914400">
              <a:lnSpc>
                <a:spcPts val="1650"/>
              </a:lnSpc>
            </a:pPr>
            <a:r>
              <a:rPr dirty="0">
                <a:solidFill>
                  <a:prstClr val="black"/>
                </a:solidFill>
              </a:rPr>
              <a:t>41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52578" y="5830459"/>
            <a:ext cx="1238250" cy="12311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defTabSz="914400">
              <a:spcBef>
                <a:spcPts val="60"/>
              </a:spcBef>
            </a:pP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Copyright </a:t>
            </a:r>
            <a:r>
              <a:rPr sz="750" i="1" spc="25" dirty="0">
                <a:solidFill>
                  <a:srgbClr val="7E7E7E"/>
                </a:solidFill>
                <a:latin typeface="Arial"/>
                <a:cs typeface="Arial"/>
              </a:rPr>
              <a:t>© </a:t>
            </a:r>
            <a:r>
              <a:rPr sz="750" i="1" spc="15" dirty="0">
                <a:solidFill>
                  <a:srgbClr val="7E7E7E"/>
                </a:solidFill>
                <a:latin typeface="Arial"/>
                <a:cs typeface="Arial"/>
              </a:rPr>
              <a:t>2018 </a:t>
            </a:r>
            <a:r>
              <a:rPr sz="750" i="1" spc="20" dirty="0">
                <a:solidFill>
                  <a:srgbClr val="7E7E7E"/>
                </a:solidFill>
                <a:latin typeface="Arial"/>
                <a:cs typeface="Arial"/>
              </a:rPr>
              <a:t>–</a:t>
            </a:r>
            <a:r>
              <a:rPr sz="75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P4.org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5424" y="997705"/>
            <a:ext cx="411734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400" spc="10" dirty="0">
                <a:solidFill>
                  <a:srgbClr val="000000"/>
                </a:solidFill>
              </a:rPr>
              <a:t>Applying Tables in</a:t>
            </a:r>
            <a:r>
              <a:rPr sz="2400" spc="-85" dirty="0">
                <a:solidFill>
                  <a:srgbClr val="000000"/>
                </a:solidFill>
              </a:rPr>
              <a:t> </a:t>
            </a:r>
            <a:r>
              <a:rPr sz="2400" spc="10" dirty="0">
                <a:solidFill>
                  <a:srgbClr val="000000"/>
                </a:solidFill>
              </a:rPr>
              <a:t>Controls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920C-CE98-48A1-637E-CFE873E9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 objects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1204-073D-6B26-8632-51ECC95CA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P4 programs can also interact with objects and functions provided by the architecture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extern</a:t>
            </a:r>
            <a:r>
              <a:rPr lang="en-US" dirty="0"/>
              <a:t> construct describes the interfaces exposed to the data plane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4507E-9635-3395-358E-AA75ECD34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2901156"/>
            <a:ext cx="8743950" cy="2200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FB1CF6-86C3-23DE-8934-9B34B723B46F}"/>
              </a:ext>
            </a:extLst>
          </p:cNvPr>
          <p:cNvSpPr txBox="1"/>
          <p:nvPr/>
        </p:nvSpPr>
        <p:spPr>
          <a:xfrm>
            <a:off x="1606162" y="5550010"/>
            <a:ext cx="680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Checksum operations offered by an incremental checksum unit </a:t>
            </a:r>
          </a:p>
        </p:txBody>
      </p:sp>
    </p:spTree>
    <p:extLst>
      <p:ext uri="{BB962C8B-B14F-4D97-AF65-F5344CB8AC3E}">
        <p14:creationId xmlns:p14="http://schemas.microsoft.com/office/powerpoint/2010/main" val="2895850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64472"/>
            <a:ext cx="8839200" cy="4534535"/>
            <a:chOff x="0" y="607221"/>
            <a:chExt cx="8839200" cy="4534535"/>
          </a:xfrm>
        </p:grpSpPr>
        <p:sp>
          <p:nvSpPr>
            <p:cNvPr id="3" name="object 3"/>
            <p:cNvSpPr/>
            <p:nvPr/>
          </p:nvSpPr>
          <p:spPr>
            <a:xfrm>
              <a:off x="152399" y="607221"/>
              <a:ext cx="8686782" cy="812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28541" y="719098"/>
              <a:ext cx="4368791" cy="42163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52399" y="1600199"/>
            <a:ext cx="4267200" cy="3229089"/>
          </a:xfrm>
          <a:prstGeom prst="rect">
            <a:avLst/>
          </a:prstGeom>
          <a:solidFill>
            <a:srgbClr val="EDEBE1"/>
          </a:solidFill>
        </p:spPr>
        <p:txBody>
          <a:bodyPr vert="horz" wrap="square" lIns="0" tIns="15875" rIns="0" bIns="0" rtlCol="0">
            <a:spAutoFit/>
          </a:bodyPr>
          <a:lstStyle/>
          <a:p>
            <a:pPr marL="37465" marR="2367280" defTabSz="914400">
              <a:lnSpc>
                <a:spcPct val="107100"/>
              </a:lnSpc>
              <a:spcBef>
                <a:spcPts val="125"/>
              </a:spcBef>
            </a:pPr>
            <a:r>
              <a:rPr sz="1400" spc="300" dirty="0">
                <a:solidFill>
                  <a:srgbClr val="BF0000"/>
                </a:solidFill>
                <a:latin typeface="Arial"/>
                <a:cs typeface="Arial"/>
              </a:rPr>
              <a:t>/* </a:t>
            </a:r>
            <a:r>
              <a:rPr sz="1400" spc="-55" dirty="0">
                <a:solidFill>
                  <a:srgbClr val="BF0000"/>
                </a:solidFill>
                <a:latin typeface="Arial"/>
                <a:cs typeface="Arial"/>
              </a:rPr>
              <a:t>From </a:t>
            </a:r>
            <a:r>
              <a:rPr sz="1400" spc="95" dirty="0">
                <a:solidFill>
                  <a:srgbClr val="BF0000"/>
                </a:solidFill>
                <a:latin typeface="Arial"/>
                <a:cs typeface="Arial"/>
              </a:rPr>
              <a:t>core.p4 </a:t>
            </a:r>
            <a:r>
              <a:rPr sz="1400" spc="295" dirty="0">
                <a:solidFill>
                  <a:srgbClr val="BF0000"/>
                </a:solidFill>
                <a:latin typeface="Arial"/>
                <a:cs typeface="Arial"/>
              </a:rPr>
              <a:t>*/  </a:t>
            </a:r>
            <a:r>
              <a:rPr sz="1400" spc="114" dirty="0">
                <a:solidFill>
                  <a:srgbClr val="0744B8"/>
                </a:solidFill>
                <a:latin typeface="Arial"/>
                <a:cs typeface="Arial"/>
              </a:rPr>
              <a:t>extern </a:t>
            </a:r>
            <a:r>
              <a:rPr sz="1400" spc="80" dirty="0">
                <a:solidFill>
                  <a:prstClr val="black"/>
                </a:solidFill>
                <a:latin typeface="Arial"/>
                <a:cs typeface="Arial"/>
              </a:rPr>
              <a:t>packet_out</a:t>
            </a:r>
            <a:r>
              <a:rPr sz="1400" spc="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400" spc="300" dirty="0">
                <a:solidFill>
                  <a:prstClr val="black"/>
                </a:solidFill>
                <a:latin typeface="Arial"/>
                <a:cs typeface="Arial"/>
              </a:rPr>
              <a:t>{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233045" defTabSz="914400">
              <a:spcBef>
                <a:spcPts val="120"/>
              </a:spcBef>
            </a:pPr>
            <a:r>
              <a:rPr sz="1400" spc="120" dirty="0">
                <a:solidFill>
                  <a:prstClr val="black"/>
                </a:solidFill>
                <a:latin typeface="Arial"/>
                <a:cs typeface="Arial"/>
              </a:rPr>
              <a:t>void </a:t>
            </a:r>
            <a:r>
              <a:rPr sz="1400" spc="95" dirty="0">
                <a:solidFill>
                  <a:prstClr val="black"/>
                </a:solidFill>
                <a:latin typeface="Arial"/>
                <a:cs typeface="Arial"/>
              </a:rPr>
              <a:t>emit&lt;T&gt;(</a:t>
            </a:r>
            <a:r>
              <a:rPr sz="1400" spc="95" dirty="0">
                <a:solidFill>
                  <a:srgbClr val="0744B8"/>
                </a:solidFill>
                <a:latin typeface="Arial"/>
                <a:cs typeface="Arial"/>
              </a:rPr>
              <a:t>in </a:t>
            </a:r>
            <a:r>
              <a:rPr sz="1400" spc="-90" dirty="0">
                <a:solidFill>
                  <a:prstClr val="black"/>
                </a:solidFill>
                <a:latin typeface="Arial"/>
                <a:cs typeface="Arial"/>
              </a:rPr>
              <a:t>T </a:t>
            </a:r>
            <a:r>
              <a:rPr sz="1400" spc="185" dirty="0">
                <a:solidFill>
                  <a:prstClr val="black"/>
                </a:solidFill>
                <a:latin typeface="Arial"/>
                <a:cs typeface="Arial"/>
              </a:rPr>
              <a:t>hdr);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37465" defTabSz="914400">
              <a:spcBef>
                <a:spcPts val="120"/>
              </a:spcBef>
            </a:pPr>
            <a:r>
              <a:rPr sz="1400" spc="300" dirty="0">
                <a:solidFill>
                  <a:prstClr val="black"/>
                </a:solidFill>
                <a:latin typeface="Arial"/>
                <a:cs typeface="Arial"/>
              </a:rPr>
              <a:t>}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defTabSz="914400">
              <a:spcBef>
                <a:spcPts val="20"/>
              </a:spcBef>
            </a:pPr>
            <a:endParaRPr sz="1650">
              <a:solidFill>
                <a:prstClr val="black"/>
              </a:solidFill>
              <a:latin typeface="Arial"/>
              <a:cs typeface="Arial"/>
            </a:endParaRPr>
          </a:p>
          <a:p>
            <a:pPr marL="37465" defTabSz="914400"/>
            <a:r>
              <a:rPr sz="1400" spc="300" dirty="0">
                <a:solidFill>
                  <a:srgbClr val="BF0000"/>
                </a:solidFill>
                <a:latin typeface="Arial"/>
                <a:cs typeface="Arial"/>
              </a:rPr>
              <a:t>/* </a:t>
            </a:r>
            <a:r>
              <a:rPr sz="1400" spc="25" dirty="0">
                <a:solidFill>
                  <a:srgbClr val="BF0000"/>
                </a:solidFill>
                <a:latin typeface="Arial"/>
                <a:cs typeface="Arial"/>
              </a:rPr>
              <a:t>User </a:t>
            </a:r>
            <a:r>
              <a:rPr sz="1400" spc="-5" dirty="0">
                <a:solidFill>
                  <a:srgbClr val="BF0000"/>
                </a:solidFill>
                <a:latin typeface="Arial"/>
                <a:cs typeface="Arial"/>
              </a:rPr>
              <a:t>Program</a:t>
            </a:r>
            <a:r>
              <a:rPr sz="1400" spc="37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1400" spc="295" dirty="0">
                <a:solidFill>
                  <a:srgbClr val="BF0000"/>
                </a:solidFill>
                <a:latin typeface="Arial"/>
                <a:cs typeface="Arial"/>
              </a:rPr>
              <a:t>*/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37465" defTabSz="914400">
              <a:spcBef>
                <a:spcPts val="120"/>
              </a:spcBef>
            </a:pPr>
            <a:r>
              <a:rPr sz="1400" spc="165" dirty="0">
                <a:solidFill>
                  <a:srgbClr val="0744B8"/>
                </a:solidFill>
                <a:latin typeface="Arial"/>
                <a:cs typeface="Arial"/>
              </a:rPr>
              <a:t>control </a:t>
            </a:r>
            <a:r>
              <a:rPr sz="1400" spc="80" dirty="0">
                <a:solidFill>
                  <a:prstClr val="black"/>
                </a:solidFill>
                <a:latin typeface="Arial"/>
                <a:cs typeface="Arial"/>
              </a:rPr>
              <a:t>DeparserImpl(packet_out</a:t>
            </a:r>
            <a:r>
              <a:rPr sz="1400" spc="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400" spc="114" dirty="0">
                <a:solidFill>
                  <a:prstClr val="black"/>
                </a:solidFill>
                <a:latin typeface="Arial"/>
                <a:cs typeface="Arial"/>
              </a:rPr>
              <a:t>packet,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2089785" defTabSz="914400">
              <a:spcBef>
                <a:spcPts val="120"/>
              </a:spcBef>
            </a:pPr>
            <a:r>
              <a:rPr sz="1400" spc="220" dirty="0">
                <a:solidFill>
                  <a:srgbClr val="0744B8"/>
                </a:solidFill>
                <a:latin typeface="Arial"/>
                <a:cs typeface="Arial"/>
              </a:rPr>
              <a:t>in </a:t>
            </a:r>
            <a:r>
              <a:rPr sz="1400" spc="40" dirty="0">
                <a:solidFill>
                  <a:prstClr val="black"/>
                </a:solidFill>
                <a:latin typeface="Arial"/>
                <a:cs typeface="Arial"/>
              </a:rPr>
              <a:t>headers </a:t>
            </a:r>
            <a:r>
              <a:rPr sz="1400" spc="140" dirty="0">
                <a:solidFill>
                  <a:prstClr val="black"/>
                </a:solidFill>
                <a:latin typeface="Arial"/>
                <a:cs typeface="Arial"/>
              </a:rPr>
              <a:t>hdr)</a:t>
            </a:r>
            <a:r>
              <a:rPr sz="1400" spc="4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400" spc="300" dirty="0">
                <a:solidFill>
                  <a:prstClr val="black"/>
                </a:solidFill>
                <a:latin typeface="Arial"/>
                <a:cs typeface="Arial"/>
              </a:rPr>
              <a:t>{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R="3108325" algn="ctr" defTabSz="914400">
              <a:spcBef>
                <a:spcPts val="120"/>
              </a:spcBef>
            </a:pPr>
            <a:r>
              <a:rPr sz="1400" spc="95" dirty="0">
                <a:solidFill>
                  <a:srgbClr val="0744B8"/>
                </a:solidFill>
                <a:latin typeface="Arial"/>
                <a:cs typeface="Arial"/>
              </a:rPr>
              <a:t>apply</a:t>
            </a:r>
            <a:r>
              <a:rPr sz="1400" spc="350" dirty="0">
                <a:solidFill>
                  <a:srgbClr val="0744B8"/>
                </a:solidFill>
                <a:latin typeface="Arial"/>
                <a:cs typeface="Arial"/>
              </a:rPr>
              <a:t> </a:t>
            </a:r>
            <a:r>
              <a:rPr sz="1400" spc="300" dirty="0">
                <a:solidFill>
                  <a:prstClr val="black"/>
                </a:solidFill>
                <a:latin typeface="Arial"/>
                <a:cs typeface="Arial"/>
              </a:rPr>
              <a:t>{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R="3109595" algn="ctr" defTabSz="914400">
              <a:spcBef>
                <a:spcPts val="120"/>
              </a:spcBef>
            </a:pPr>
            <a:r>
              <a:rPr sz="1400" spc="375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427990" defTabSz="914400">
              <a:spcBef>
                <a:spcPts val="120"/>
              </a:spcBef>
            </a:pPr>
            <a:r>
              <a:rPr sz="1400" spc="145" dirty="0">
                <a:solidFill>
                  <a:prstClr val="black"/>
                </a:solidFill>
                <a:latin typeface="Arial"/>
                <a:cs typeface="Arial"/>
              </a:rPr>
              <a:t>packet.emit(hdr.ethernet);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427990" defTabSz="914400">
              <a:spcBef>
                <a:spcPts val="120"/>
              </a:spcBef>
            </a:pPr>
            <a:r>
              <a:rPr sz="1400" spc="375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233045" defTabSz="914400">
              <a:spcBef>
                <a:spcPts val="120"/>
              </a:spcBef>
            </a:pPr>
            <a:r>
              <a:rPr sz="1400" spc="300" dirty="0">
                <a:solidFill>
                  <a:prstClr val="black"/>
                </a:solidFill>
                <a:latin typeface="Arial"/>
                <a:cs typeface="Arial"/>
              </a:rPr>
              <a:t>}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37465" defTabSz="914400">
              <a:spcBef>
                <a:spcPts val="120"/>
              </a:spcBef>
            </a:pPr>
            <a:r>
              <a:rPr sz="1400" spc="300" dirty="0">
                <a:solidFill>
                  <a:prstClr val="black"/>
                </a:solidFill>
                <a:latin typeface="Arial"/>
                <a:cs typeface="Arial"/>
              </a:rPr>
              <a:t>}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defTabSz="914400">
              <a:lnSpc>
                <a:spcPts val="1650"/>
              </a:lnSpc>
            </a:pPr>
            <a:r>
              <a:rPr dirty="0">
                <a:solidFill>
                  <a:prstClr val="black"/>
                </a:solidFill>
              </a:rPr>
              <a:t>42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52578" y="5830459"/>
            <a:ext cx="1238250" cy="12311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defTabSz="914400">
              <a:spcBef>
                <a:spcPts val="60"/>
              </a:spcBef>
            </a:pP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Copyright </a:t>
            </a:r>
            <a:r>
              <a:rPr sz="750" i="1" spc="25" dirty="0">
                <a:solidFill>
                  <a:srgbClr val="7E7E7E"/>
                </a:solidFill>
                <a:latin typeface="Arial"/>
                <a:cs typeface="Arial"/>
              </a:rPr>
              <a:t>© </a:t>
            </a:r>
            <a:r>
              <a:rPr sz="750" i="1" spc="15" dirty="0">
                <a:solidFill>
                  <a:srgbClr val="7E7E7E"/>
                </a:solidFill>
                <a:latin typeface="Arial"/>
                <a:cs typeface="Arial"/>
              </a:rPr>
              <a:t>2018 </a:t>
            </a:r>
            <a:r>
              <a:rPr sz="750" i="1" spc="20" dirty="0">
                <a:solidFill>
                  <a:srgbClr val="7E7E7E"/>
                </a:solidFill>
                <a:latin typeface="Arial"/>
                <a:cs typeface="Arial"/>
              </a:rPr>
              <a:t>–</a:t>
            </a:r>
            <a:r>
              <a:rPr sz="75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P4.org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0024" y="997705"/>
            <a:ext cx="227711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spcBef>
                <a:spcPts val="130"/>
              </a:spcBef>
            </a:pPr>
            <a:r>
              <a:rPr sz="2400" spc="10" dirty="0">
                <a:solidFill>
                  <a:srgbClr val="000000"/>
                </a:solidFill>
              </a:rPr>
              <a:t>P4</a:t>
            </a:r>
            <a:r>
              <a:rPr sz="2400" spc="15" baseline="-31250" dirty="0">
                <a:solidFill>
                  <a:srgbClr val="000000"/>
                </a:solidFill>
              </a:rPr>
              <a:t>16</a:t>
            </a:r>
            <a:r>
              <a:rPr sz="2400" spc="254" baseline="-31250" dirty="0">
                <a:solidFill>
                  <a:srgbClr val="000000"/>
                </a:solidFill>
              </a:rPr>
              <a:t> </a:t>
            </a:r>
            <a:r>
              <a:rPr sz="2400" spc="10" dirty="0">
                <a:solidFill>
                  <a:srgbClr val="000000"/>
                </a:solidFill>
              </a:rPr>
              <a:t>Deparsing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4659818" y="1615438"/>
            <a:ext cx="4029710" cy="420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" marR="370840" indent="-156845" defTabSz="914400">
              <a:spcBef>
                <a:spcPts val="100"/>
              </a:spcBef>
              <a:buClr>
                <a:srgbClr val="3F3150"/>
              </a:buClr>
              <a:buFont typeface="Verdana"/>
              <a:buChar char="•"/>
              <a:tabLst>
                <a:tab pos="169545" algn="l"/>
              </a:tabLst>
            </a:pPr>
            <a:r>
              <a:rPr sz="2000" b="1" spc="-5" dirty="0">
                <a:solidFill>
                  <a:prstClr val="black"/>
                </a:solidFill>
                <a:latin typeface="Arial"/>
                <a:cs typeface="Arial"/>
              </a:rPr>
              <a:t>Assembles 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prstClr val="black"/>
                </a:solidFill>
                <a:latin typeface="Arial"/>
                <a:cs typeface="Arial"/>
              </a:rPr>
              <a:t>headers</a:t>
            </a:r>
            <a:r>
              <a:rPr sz="2000" b="1" spc="-1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Arial"/>
                <a:cs typeface="Arial"/>
              </a:rPr>
              <a:t>back  into 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000" b="1" spc="-5" dirty="0">
                <a:solidFill>
                  <a:prstClr val="black"/>
                </a:solidFill>
                <a:latin typeface="Arial"/>
                <a:cs typeface="Arial"/>
              </a:rPr>
              <a:t>well-formed</a:t>
            </a:r>
            <a:r>
              <a:rPr sz="2000" b="1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Arial"/>
                <a:cs typeface="Arial"/>
              </a:rPr>
              <a:t>packet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  <a:p>
            <a:pPr defTabSz="914400">
              <a:spcBef>
                <a:spcPts val="20"/>
              </a:spcBef>
              <a:buClr>
                <a:srgbClr val="3F3150"/>
              </a:buClr>
              <a:buFont typeface="Verdana"/>
              <a:buChar char="•"/>
            </a:pP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168910" indent="-156845" defTabSz="914400">
              <a:buClr>
                <a:srgbClr val="3F3150"/>
              </a:buClr>
              <a:buFont typeface="Verdana"/>
              <a:buChar char="•"/>
              <a:tabLst>
                <a:tab pos="169545" algn="l"/>
              </a:tabLst>
            </a:pPr>
            <a:r>
              <a:rPr sz="2000" b="1" spc="-5" dirty="0">
                <a:solidFill>
                  <a:prstClr val="black"/>
                </a:solidFill>
                <a:latin typeface="Arial"/>
                <a:cs typeface="Arial"/>
              </a:rPr>
              <a:t>Expressed as 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000" b="1" spc="-5" dirty="0">
                <a:solidFill>
                  <a:prstClr val="black"/>
                </a:solidFill>
                <a:latin typeface="Arial"/>
                <a:cs typeface="Arial"/>
              </a:rPr>
              <a:t>control</a:t>
            </a:r>
            <a:r>
              <a:rPr sz="2000" b="1" spc="-9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function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  <a:p>
            <a:pPr marL="340360" lvl="1" indent="-104775" defTabSz="914400">
              <a:spcBef>
                <a:spcPts val="130"/>
              </a:spcBef>
              <a:buClr>
                <a:srgbClr val="1F5767"/>
              </a:buClr>
              <a:buSzPct val="95000"/>
              <a:buFontTx/>
              <a:buChar char="◦"/>
              <a:tabLst>
                <a:tab pos="340995" algn="l"/>
              </a:tabLst>
            </a:pP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No need for another</a:t>
            </a:r>
            <a:r>
              <a:rPr sz="2000" spc="-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construct!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  <a:p>
            <a:pPr lvl="1" defTabSz="914400">
              <a:spcBef>
                <a:spcPts val="45"/>
              </a:spcBef>
              <a:buClr>
                <a:srgbClr val="1F5767"/>
              </a:buClr>
              <a:buFont typeface="Arial"/>
              <a:buChar char="◦"/>
            </a:pPr>
            <a:endParaRPr sz="2300">
              <a:solidFill>
                <a:prstClr val="black"/>
              </a:solidFill>
              <a:latin typeface="Arial"/>
              <a:cs typeface="Arial"/>
            </a:endParaRPr>
          </a:p>
          <a:p>
            <a:pPr marL="168910" marR="135890" indent="-156845" defTabSz="914400">
              <a:lnSpc>
                <a:spcPct val="100400"/>
              </a:lnSpc>
              <a:buClr>
                <a:srgbClr val="3F3150"/>
              </a:buClr>
              <a:buFont typeface="Verdana"/>
              <a:buChar char="•"/>
              <a:tabLst>
                <a:tab pos="169545" algn="l"/>
              </a:tabLst>
            </a:pPr>
            <a:r>
              <a:rPr sz="2000" b="1" spc="-5" dirty="0">
                <a:solidFill>
                  <a:prstClr val="black"/>
                </a:solidFill>
                <a:latin typeface="Arial"/>
                <a:cs typeface="Arial"/>
              </a:rPr>
              <a:t>packet_out extern is defined</a:t>
            </a:r>
            <a:r>
              <a:rPr sz="2000" b="1" spc="-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Arial"/>
                <a:cs typeface="Arial"/>
              </a:rPr>
              <a:t>in  core.p4: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emit(hdr):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serializes 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header if it is</a:t>
            </a:r>
            <a:r>
              <a:rPr sz="2000" spc="-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valid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  <a:p>
            <a:pPr defTabSz="914400">
              <a:spcBef>
                <a:spcPts val="35"/>
              </a:spcBef>
              <a:buClr>
                <a:srgbClr val="3F3150"/>
              </a:buClr>
              <a:buFont typeface="Verdana"/>
              <a:buChar char="•"/>
            </a:pPr>
            <a:endParaRPr sz="2300">
              <a:solidFill>
                <a:prstClr val="black"/>
              </a:solidFill>
              <a:latin typeface="Arial"/>
              <a:cs typeface="Arial"/>
            </a:endParaRPr>
          </a:p>
          <a:p>
            <a:pPr marL="168910" indent="-156845" defTabSz="914400">
              <a:buClr>
                <a:srgbClr val="3F3150"/>
              </a:buClr>
              <a:buFont typeface="Verdana"/>
              <a:buChar char="•"/>
              <a:tabLst>
                <a:tab pos="169545" algn="l"/>
              </a:tabLst>
            </a:pPr>
            <a:r>
              <a:rPr sz="2000" b="1" spc="-5" dirty="0">
                <a:solidFill>
                  <a:prstClr val="black"/>
                </a:solidFill>
                <a:latin typeface="Arial"/>
                <a:cs typeface="Arial"/>
              </a:rPr>
              <a:t>Advantages: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  <a:p>
            <a:pPr marL="340360" indent="-157480" defTabSz="914400">
              <a:spcBef>
                <a:spcPts val="150"/>
              </a:spcBef>
              <a:buClr>
                <a:srgbClr val="3F3150"/>
              </a:buClr>
              <a:buFont typeface="Verdana"/>
              <a:buChar char="•"/>
              <a:tabLst>
                <a:tab pos="340995" algn="l"/>
              </a:tabLst>
            </a:pP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Makes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deparsing</a:t>
            </a:r>
            <a:r>
              <a:rPr sz="20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explicit...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  <a:p>
            <a:pPr marL="454659" defTabSz="914400">
              <a:spcBef>
                <a:spcPts val="150"/>
              </a:spcBef>
            </a:pP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...but decouples from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parsing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99" y="1464472"/>
            <a:ext cx="8686782" cy="81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9298" y="3797293"/>
            <a:ext cx="3302000" cy="1625600"/>
            <a:chOff x="749298" y="2940043"/>
            <a:chExt cx="3302000" cy="1625600"/>
          </a:xfrm>
        </p:grpSpPr>
        <p:sp>
          <p:nvSpPr>
            <p:cNvPr id="4" name="object 4"/>
            <p:cNvSpPr/>
            <p:nvPr/>
          </p:nvSpPr>
          <p:spPr>
            <a:xfrm>
              <a:off x="761998" y="2952743"/>
              <a:ext cx="3276600" cy="1600200"/>
            </a:xfrm>
            <a:custGeom>
              <a:avLst/>
              <a:gdLst/>
              <a:ahLst/>
              <a:cxnLst/>
              <a:rect l="l" t="t" r="r" b="b"/>
              <a:pathLst>
                <a:path w="3276600" h="1600200">
                  <a:moveTo>
                    <a:pt x="3276593" y="1600196"/>
                  </a:moveTo>
                  <a:lnTo>
                    <a:pt x="0" y="1600196"/>
                  </a:lnTo>
                  <a:lnTo>
                    <a:pt x="0" y="0"/>
                  </a:lnTo>
                  <a:lnTo>
                    <a:pt x="3276593" y="0"/>
                  </a:lnTo>
                  <a:lnTo>
                    <a:pt x="3276593" y="1600196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61998" y="2952743"/>
              <a:ext cx="3276600" cy="1600200"/>
            </a:xfrm>
            <a:custGeom>
              <a:avLst/>
              <a:gdLst/>
              <a:ahLst/>
              <a:cxnLst/>
              <a:rect l="l" t="t" r="r" b="b"/>
              <a:pathLst>
                <a:path w="3276600" h="1600200">
                  <a:moveTo>
                    <a:pt x="0" y="0"/>
                  </a:moveTo>
                  <a:lnTo>
                    <a:pt x="3276593" y="0"/>
                  </a:lnTo>
                  <a:lnTo>
                    <a:pt x="3276593" y="1600196"/>
                  </a:lnTo>
                  <a:lnTo>
                    <a:pt x="0" y="160019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37764" y="3826249"/>
            <a:ext cx="2337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defTabSz="9144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Community-Developed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5425" y="997705"/>
            <a:ext cx="244030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400" spc="10" dirty="0">
                <a:solidFill>
                  <a:srgbClr val="000000"/>
                </a:solidFill>
              </a:rPr>
              <a:t>P4_16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10" dirty="0">
                <a:solidFill>
                  <a:srgbClr val="000000"/>
                </a:solidFill>
              </a:rPr>
              <a:t>Approach</a:t>
            </a:r>
            <a:endParaRPr sz="24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6049" y="1898648"/>
          <a:ext cx="8686800" cy="12141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2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Term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BA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2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Explanation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BA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P4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Target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6CF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250" spc="1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250" spc="5" dirty="0">
                          <a:latin typeface="Arial"/>
                          <a:cs typeface="Arial"/>
                        </a:rPr>
                        <a:t>embodiment of </a:t>
                      </a:r>
                      <a:r>
                        <a:rPr sz="1250" spc="10" dirty="0">
                          <a:latin typeface="Arial"/>
                          <a:cs typeface="Arial"/>
                        </a:rPr>
                        <a:t>a specific </a:t>
                      </a:r>
                      <a:r>
                        <a:rPr sz="1250" spc="5" dirty="0">
                          <a:latin typeface="Arial"/>
                          <a:cs typeface="Arial"/>
                        </a:rPr>
                        <a:t>hardware</a:t>
                      </a:r>
                      <a:r>
                        <a:rPr sz="12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50" spc="5" dirty="0">
                          <a:latin typeface="Arial"/>
                          <a:cs typeface="Arial"/>
                        </a:rPr>
                        <a:t>implementation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6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9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P4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Architecture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2E8"/>
                    </a:solidFill>
                  </a:tcPr>
                </a:tc>
                <a:tc>
                  <a:txBody>
                    <a:bodyPr/>
                    <a:lstStyle/>
                    <a:p>
                      <a:pPr marL="113664" marR="1289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50" spc="5" dirty="0">
                          <a:latin typeface="Arial"/>
                          <a:cs typeface="Arial"/>
                        </a:rPr>
                        <a:t>Provides </a:t>
                      </a:r>
                      <a:r>
                        <a:rPr sz="1250" spc="1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250" spc="5" dirty="0">
                          <a:latin typeface="Arial"/>
                          <a:cs typeface="Arial"/>
                        </a:rPr>
                        <a:t>interface to program </a:t>
                      </a:r>
                      <a:r>
                        <a:rPr sz="1250" spc="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250" spc="5" dirty="0">
                          <a:latin typeface="Arial"/>
                          <a:cs typeface="Arial"/>
                        </a:rPr>
                        <a:t>target </a:t>
                      </a:r>
                      <a:r>
                        <a:rPr sz="1250" spc="10" dirty="0">
                          <a:latin typeface="Arial"/>
                          <a:cs typeface="Arial"/>
                        </a:rPr>
                        <a:t>via </a:t>
                      </a:r>
                      <a:r>
                        <a:rPr sz="1250" spc="15" dirty="0">
                          <a:latin typeface="Arial"/>
                          <a:cs typeface="Arial"/>
                        </a:rPr>
                        <a:t>some </a:t>
                      </a:r>
                      <a:r>
                        <a:rPr sz="1250" spc="10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1250" spc="5" dirty="0">
                          <a:latin typeface="Arial"/>
                          <a:cs typeface="Arial"/>
                        </a:rPr>
                        <a:t>of P4-programmable </a:t>
                      </a:r>
                      <a:r>
                        <a:rPr sz="1250" spc="10" dirty="0">
                          <a:latin typeface="Arial"/>
                          <a:cs typeface="Arial"/>
                        </a:rPr>
                        <a:t>components,  </a:t>
                      </a:r>
                      <a:r>
                        <a:rPr sz="1250" spc="5" dirty="0">
                          <a:latin typeface="Arial"/>
                          <a:cs typeface="Arial"/>
                        </a:rPr>
                        <a:t>externs, fixed</a:t>
                      </a:r>
                      <a:r>
                        <a:rPr sz="12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50" spc="10" dirty="0">
                          <a:latin typeface="Arial"/>
                          <a:cs typeface="Arial"/>
                        </a:rPr>
                        <a:t>components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1026798" y="4173994"/>
            <a:ext cx="1048385" cy="1048385"/>
            <a:chOff x="1026797" y="3316743"/>
            <a:chExt cx="1048385" cy="1048385"/>
          </a:xfrm>
        </p:grpSpPr>
        <p:sp>
          <p:nvSpPr>
            <p:cNvPr id="10" name="object 10"/>
            <p:cNvSpPr/>
            <p:nvPr/>
          </p:nvSpPr>
          <p:spPr>
            <a:xfrm>
              <a:off x="1026797" y="3316743"/>
              <a:ext cx="1047797" cy="10477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66797" y="3333743"/>
              <a:ext cx="967798" cy="9677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86268" y="4475124"/>
            <a:ext cx="741680" cy="371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445" algn="ctr" defTabSz="914400">
              <a:lnSpc>
                <a:spcPts val="143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P4</a:t>
            </a:r>
            <a:r>
              <a:rPr sz="1200" spc="-7" baseline="-3125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200" baseline="-31250">
              <a:solidFill>
                <a:prstClr val="black"/>
              </a:solidFill>
              <a:latin typeface="Arial"/>
              <a:cs typeface="Arial"/>
            </a:endParaRPr>
          </a:p>
          <a:p>
            <a:pPr marR="5080" algn="ctr" defTabSz="914400">
              <a:lnSpc>
                <a:spcPts val="1430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71842" y="4429318"/>
            <a:ext cx="1375410" cy="537210"/>
            <a:chOff x="2371842" y="3572068"/>
            <a:chExt cx="1375410" cy="537210"/>
          </a:xfrm>
        </p:grpSpPr>
        <p:sp>
          <p:nvSpPr>
            <p:cNvPr id="14" name="object 14"/>
            <p:cNvSpPr/>
            <p:nvPr/>
          </p:nvSpPr>
          <p:spPr>
            <a:xfrm>
              <a:off x="2371842" y="3572068"/>
              <a:ext cx="1375397" cy="5371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411842" y="3589067"/>
              <a:ext cx="1295399" cy="4571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88836" y="4503408"/>
            <a:ext cx="754380" cy="20646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 defTabSz="914400">
              <a:spcBef>
                <a:spcPts val="110"/>
              </a:spcBef>
            </a:pPr>
            <a:r>
              <a:rPr sz="1250" spc="10" dirty="0">
                <a:solidFill>
                  <a:srgbClr val="FFFFFF"/>
                </a:solidFill>
                <a:latin typeface="Arial"/>
                <a:cs typeface="Arial"/>
              </a:rPr>
              <a:t>P4</a:t>
            </a:r>
            <a:r>
              <a:rPr sz="1200" spc="15" baseline="-3125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r>
              <a:rPr sz="1200" spc="-44" baseline="-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endParaRPr sz="12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15020" y="4655808"/>
            <a:ext cx="501650" cy="20646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defTabSz="914400">
              <a:spcBef>
                <a:spcPts val="110"/>
              </a:spcBef>
            </a:pPr>
            <a:r>
              <a:rPr sz="1250" spc="-5" dirty="0">
                <a:solidFill>
                  <a:srgbClr val="FFFFFF"/>
                </a:solidFill>
                <a:latin typeface="Arial"/>
                <a:cs typeface="Arial"/>
              </a:rPr>
              <a:t>Library</a:t>
            </a:r>
            <a:endParaRPr sz="125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16067" y="4508868"/>
            <a:ext cx="277495" cy="277495"/>
            <a:chOff x="4216066" y="3651617"/>
            <a:chExt cx="277495" cy="277495"/>
          </a:xfrm>
        </p:grpSpPr>
        <p:sp>
          <p:nvSpPr>
            <p:cNvPr id="19" name="object 19"/>
            <p:cNvSpPr/>
            <p:nvPr/>
          </p:nvSpPr>
          <p:spPr>
            <a:xfrm>
              <a:off x="4228757" y="3663962"/>
              <a:ext cx="252095" cy="252729"/>
            </a:xfrm>
            <a:custGeom>
              <a:avLst/>
              <a:gdLst/>
              <a:ahLst/>
              <a:cxnLst/>
              <a:rect l="l" t="t" r="r" b="b"/>
              <a:pathLst>
                <a:path w="252095" h="252729">
                  <a:moveTo>
                    <a:pt x="252006" y="86360"/>
                  </a:moveTo>
                  <a:lnTo>
                    <a:pt x="166331" y="86360"/>
                  </a:lnTo>
                  <a:lnTo>
                    <a:pt x="166331" y="0"/>
                  </a:lnTo>
                  <a:lnTo>
                    <a:pt x="85674" y="0"/>
                  </a:lnTo>
                  <a:lnTo>
                    <a:pt x="85674" y="86360"/>
                  </a:lnTo>
                  <a:lnTo>
                    <a:pt x="0" y="86360"/>
                  </a:lnTo>
                  <a:lnTo>
                    <a:pt x="0" y="166370"/>
                  </a:lnTo>
                  <a:lnTo>
                    <a:pt x="85674" y="166370"/>
                  </a:lnTo>
                  <a:lnTo>
                    <a:pt x="85674" y="252730"/>
                  </a:lnTo>
                  <a:lnTo>
                    <a:pt x="166331" y="252730"/>
                  </a:lnTo>
                  <a:lnTo>
                    <a:pt x="166331" y="166370"/>
                  </a:lnTo>
                  <a:lnTo>
                    <a:pt x="252006" y="166370"/>
                  </a:lnTo>
                  <a:lnTo>
                    <a:pt x="252006" y="863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228766" y="3664317"/>
              <a:ext cx="252095" cy="252095"/>
            </a:xfrm>
            <a:custGeom>
              <a:avLst/>
              <a:gdLst/>
              <a:ahLst/>
              <a:cxnLst/>
              <a:rect l="l" t="t" r="r" b="b"/>
              <a:pathLst>
                <a:path w="252095" h="252095">
                  <a:moveTo>
                    <a:pt x="0" y="85674"/>
                  </a:moveTo>
                  <a:lnTo>
                    <a:pt x="85674" y="85674"/>
                  </a:lnTo>
                  <a:lnTo>
                    <a:pt x="85674" y="0"/>
                  </a:lnTo>
                  <a:lnTo>
                    <a:pt x="166324" y="0"/>
                  </a:lnTo>
                  <a:lnTo>
                    <a:pt x="166324" y="85674"/>
                  </a:lnTo>
                  <a:lnTo>
                    <a:pt x="251999" y="85674"/>
                  </a:lnTo>
                  <a:lnTo>
                    <a:pt x="251999" y="166324"/>
                  </a:lnTo>
                  <a:lnTo>
                    <a:pt x="166324" y="166324"/>
                  </a:lnTo>
                  <a:lnTo>
                    <a:pt x="166324" y="251999"/>
                  </a:lnTo>
                  <a:lnTo>
                    <a:pt x="85674" y="251999"/>
                  </a:lnTo>
                  <a:lnTo>
                    <a:pt x="85674" y="166324"/>
                  </a:lnTo>
                  <a:lnTo>
                    <a:pt x="0" y="166324"/>
                  </a:lnTo>
                  <a:lnTo>
                    <a:pt x="0" y="85674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658266" y="3797293"/>
            <a:ext cx="3279775" cy="1625600"/>
            <a:chOff x="4658265" y="2940043"/>
            <a:chExt cx="3279775" cy="1625600"/>
          </a:xfrm>
        </p:grpSpPr>
        <p:sp>
          <p:nvSpPr>
            <p:cNvPr id="22" name="object 22"/>
            <p:cNvSpPr/>
            <p:nvPr/>
          </p:nvSpPr>
          <p:spPr>
            <a:xfrm>
              <a:off x="4670965" y="2952743"/>
              <a:ext cx="3254375" cy="1600200"/>
            </a:xfrm>
            <a:custGeom>
              <a:avLst/>
              <a:gdLst/>
              <a:ahLst/>
              <a:cxnLst/>
              <a:rect l="l" t="t" r="r" b="b"/>
              <a:pathLst>
                <a:path w="3254375" h="1600200">
                  <a:moveTo>
                    <a:pt x="3253793" y="1600196"/>
                  </a:moveTo>
                  <a:lnTo>
                    <a:pt x="0" y="1600196"/>
                  </a:lnTo>
                  <a:lnTo>
                    <a:pt x="0" y="0"/>
                  </a:lnTo>
                  <a:lnTo>
                    <a:pt x="3253793" y="0"/>
                  </a:lnTo>
                  <a:lnTo>
                    <a:pt x="3253793" y="1600196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4670965" y="2952743"/>
              <a:ext cx="3254375" cy="1600200"/>
            </a:xfrm>
            <a:custGeom>
              <a:avLst/>
              <a:gdLst/>
              <a:ahLst/>
              <a:cxnLst/>
              <a:rect l="l" t="t" r="r" b="b"/>
              <a:pathLst>
                <a:path w="3254375" h="1600200">
                  <a:moveTo>
                    <a:pt x="0" y="0"/>
                  </a:moveTo>
                  <a:lnTo>
                    <a:pt x="3253793" y="0"/>
                  </a:lnTo>
                  <a:lnTo>
                    <a:pt x="3253793" y="1600196"/>
                  </a:lnTo>
                  <a:lnTo>
                    <a:pt x="0" y="160019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465450" y="3826249"/>
            <a:ext cx="1674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defTabSz="9144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Vendor-supplied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783366" y="4288293"/>
            <a:ext cx="1276985" cy="1032510"/>
            <a:chOff x="4783365" y="3431043"/>
            <a:chExt cx="1276985" cy="1032510"/>
          </a:xfrm>
        </p:grpSpPr>
        <p:sp>
          <p:nvSpPr>
            <p:cNvPr id="26" name="object 26"/>
            <p:cNvSpPr/>
            <p:nvPr/>
          </p:nvSpPr>
          <p:spPr>
            <a:xfrm>
              <a:off x="4783365" y="3431043"/>
              <a:ext cx="1276397" cy="103249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4823365" y="3448043"/>
              <a:ext cx="1196397" cy="95249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983223" y="4483477"/>
            <a:ext cx="889635" cy="55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 indent="107950" defTabSz="914400">
              <a:lnSpc>
                <a:spcPct val="100699"/>
              </a:lnSpc>
              <a:spcBef>
                <a:spcPts val="85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Extern  Libraries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085487" y="4288293"/>
            <a:ext cx="1727200" cy="1032510"/>
            <a:chOff x="6085487" y="3431043"/>
            <a:chExt cx="1727200" cy="1032510"/>
          </a:xfrm>
        </p:grpSpPr>
        <p:sp>
          <p:nvSpPr>
            <p:cNvPr id="30" name="object 30"/>
            <p:cNvSpPr/>
            <p:nvPr/>
          </p:nvSpPr>
          <p:spPr>
            <a:xfrm>
              <a:off x="6085487" y="3431043"/>
              <a:ext cx="1726996" cy="103249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6125487" y="3448043"/>
              <a:ext cx="1646996" cy="95249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339139" y="4483477"/>
            <a:ext cx="1227455" cy="55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2715" marR="5080" indent="-133350" defTabSz="914400">
              <a:lnSpc>
                <a:spcPct val="100699"/>
              </a:lnSpc>
              <a:spcBef>
                <a:spcPts val="85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Architecture  Definition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49519" y="5011642"/>
            <a:ext cx="855985" cy="3199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defTabSz="914400">
              <a:lnSpc>
                <a:spcPts val="1645"/>
              </a:lnSpc>
            </a:pPr>
            <a:r>
              <a:rPr dirty="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952578" y="5830459"/>
            <a:ext cx="1238250" cy="12311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defTabSz="914400">
              <a:spcBef>
                <a:spcPts val="60"/>
              </a:spcBef>
            </a:pP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Copyright </a:t>
            </a:r>
            <a:r>
              <a:rPr sz="750" i="1" spc="25" dirty="0">
                <a:solidFill>
                  <a:srgbClr val="7E7E7E"/>
                </a:solidFill>
                <a:latin typeface="Arial"/>
                <a:cs typeface="Arial"/>
              </a:rPr>
              <a:t>© </a:t>
            </a:r>
            <a:r>
              <a:rPr sz="750" i="1" spc="15" dirty="0">
                <a:solidFill>
                  <a:srgbClr val="7E7E7E"/>
                </a:solidFill>
                <a:latin typeface="Arial"/>
                <a:cs typeface="Arial"/>
              </a:rPr>
              <a:t>2018 </a:t>
            </a:r>
            <a:r>
              <a:rPr sz="750" i="1" spc="20" dirty="0">
                <a:solidFill>
                  <a:srgbClr val="7E7E7E"/>
                </a:solidFill>
                <a:latin typeface="Arial"/>
                <a:cs typeface="Arial"/>
              </a:rPr>
              <a:t>–</a:t>
            </a:r>
            <a:r>
              <a:rPr sz="75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P4.org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2578" y="5820979"/>
            <a:ext cx="1238250" cy="13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defTabSz="914400">
              <a:spcBef>
                <a:spcPts val="135"/>
              </a:spcBef>
            </a:pP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Copyright </a:t>
            </a:r>
            <a:r>
              <a:rPr sz="750" i="1" spc="25" dirty="0">
                <a:solidFill>
                  <a:srgbClr val="7E7E7E"/>
                </a:solidFill>
                <a:latin typeface="Arial"/>
                <a:cs typeface="Arial"/>
              </a:rPr>
              <a:t>© </a:t>
            </a:r>
            <a:r>
              <a:rPr sz="750" i="1" spc="15" dirty="0">
                <a:solidFill>
                  <a:srgbClr val="7E7E7E"/>
                </a:solidFill>
                <a:latin typeface="Arial"/>
                <a:cs typeface="Arial"/>
              </a:rPr>
              <a:t>2018 </a:t>
            </a:r>
            <a:r>
              <a:rPr sz="750" i="1" spc="20" dirty="0">
                <a:solidFill>
                  <a:srgbClr val="7E7E7E"/>
                </a:solidFill>
                <a:latin typeface="Arial"/>
                <a:cs typeface="Arial"/>
              </a:rPr>
              <a:t>–</a:t>
            </a:r>
            <a:r>
              <a:rPr sz="75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P4.org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746808"/>
            <a:ext cx="685798" cy="251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99" y="1464472"/>
            <a:ext cx="8686782" cy="81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425" y="1043958"/>
            <a:ext cx="57715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-10" dirty="0">
                <a:solidFill>
                  <a:srgbClr val="000000"/>
                </a:solidFill>
              </a:rPr>
              <a:t>Example </a:t>
            </a:r>
            <a:r>
              <a:rPr sz="2700" spc="-5" dirty="0">
                <a:solidFill>
                  <a:srgbClr val="000000"/>
                </a:solidFill>
              </a:rPr>
              <a:t>Architectures and</a:t>
            </a:r>
            <a:r>
              <a:rPr sz="2700" spc="-80" dirty="0">
                <a:solidFill>
                  <a:srgbClr val="000000"/>
                </a:solidFill>
              </a:rPr>
              <a:t> </a:t>
            </a:r>
            <a:r>
              <a:rPr sz="2700" spc="-5" dirty="0">
                <a:solidFill>
                  <a:srgbClr val="000000"/>
                </a:solidFill>
              </a:rPr>
              <a:t>Targets</a:t>
            </a:r>
            <a:endParaRPr sz="2700"/>
          </a:p>
        </p:txBody>
      </p:sp>
      <p:sp>
        <p:nvSpPr>
          <p:cNvPr id="6" name="object 6"/>
          <p:cNvSpPr txBox="1"/>
          <p:nvPr/>
        </p:nvSpPr>
        <p:spPr>
          <a:xfrm>
            <a:off x="8776616" y="5785044"/>
            <a:ext cx="14224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defTabSz="914400">
              <a:spcBef>
                <a:spcPts val="125"/>
              </a:spcBef>
            </a:pPr>
            <a:r>
              <a:rPr sz="800" spc="5" dirty="0">
                <a:solidFill>
                  <a:srgbClr val="878787"/>
                </a:solidFill>
                <a:latin typeface="Arial"/>
                <a:cs typeface="Arial"/>
              </a:rPr>
              <a:t>15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05510" y="1731803"/>
            <a:ext cx="1245870" cy="1226820"/>
            <a:chOff x="1005510" y="874553"/>
            <a:chExt cx="1245870" cy="1226820"/>
          </a:xfrm>
        </p:grpSpPr>
        <p:sp>
          <p:nvSpPr>
            <p:cNvPr id="8" name="object 8"/>
            <p:cNvSpPr/>
            <p:nvPr/>
          </p:nvSpPr>
          <p:spPr>
            <a:xfrm>
              <a:off x="1666879" y="1091595"/>
              <a:ext cx="568960" cy="819150"/>
            </a:xfrm>
            <a:custGeom>
              <a:avLst/>
              <a:gdLst/>
              <a:ahLst/>
              <a:cxnLst/>
              <a:rect l="l" t="t" r="r" b="b"/>
              <a:pathLst>
                <a:path w="568960" h="819150">
                  <a:moveTo>
                    <a:pt x="0" y="0"/>
                  </a:moveTo>
                  <a:lnTo>
                    <a:pt x="568471" y="0"/>
                  </a:lnTo>
                  <a:lnTo>
                    <a:pt x="568471" y="818645"/>
                  </a:lnTo>
                  <a:lnTo>
                    <a:pt x="0" y="81864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663326" y="1087235"/>
              <a:ext cx="572135" cy="819150"/>
            </a:xfrm>
            <a:custGeom>
              <a:avLst/>
              <a:gdLst/>
              <a:ahLst/>
              <a:cxnLst/>
              <a:rect l="l" t="t" r="r" b="b"/>
              <a:pathLst>
                <a:path w="572135" h="819150">
                  <a:moveTo>
                    <a:pt x="571981" y="818645"/>
                  </a:moveTo>
                  <a:lnTo>
                    <a:pt x="0" y="818645"/>
                  </a:lnTo>
                  <a:lnTo>
                    <a:pt x="0" y="0"/>
                  </a:lnTo>
                  <a:lnTo>
                    <a:pt x="571981" y="0"/>
                  </a:lnTo>
                  <a:lnTo>
                    <a:pt x="571981" y="818645"/>
                  </a:lnTo>
                  <a:close/>
                </a:path>
              </a:pathLst>
            </a:custGeom>
            <a:solidFill>
              <a:srgbClr val="FFFFFF">
                <a:alpha val="69018"/>
              </a:srgbClr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663326" y="1087235"/>
              <a:ext cx="572135" cy="819150"/>
            </a:xfrm>
            <a:custGeom>
              <a:avLst/>
              <a:gdLst/>
              <a:ahLst/>
              <a:cxnLst/>
              <a:rect l="l" t="t" r="r" b="b"/>
              <a:pathLst>
                <a:path w="572135" h="819150">
                  <a:moveTo>
                    <a:pt x="0" y="0"/>
                  </a:moveTo>
                  <a:lnTo>
                    <a:pt x="571981" y="0"/>
                  </a:lnTo>
                  <a:lnTo>
                    <a:pt x="571981" y="818645"/>
                  </a:lnTo>
                  <a:lnTo>
                    <a:pt x="0" y="81864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022398" y="1104188"/>
              <a:ext cx="226263" cy="1956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067160" y="1125950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106087"/>
                  </a:moveTo>
                  <a:lnTo>
                    <a:pt x="0" y="0"/>
                  </a:lnTo>
                  <a:lnTo>
                    <a:pt x="136737" y="32682"/>
                  </a:lnTo>
                  <a:lnTo>
                    <a:pt x="136737" y="73404"/>
                  </a:lnTo>
                  <a:lnTo>
                    <a:pt x="0" y="106087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067160" y="1125950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0"/>
                  </a:moveTo>
                  <a:lnTo>
                    <a:pt x="136737" y="32682"/>
                  </a:lnTo>
                  <a:lnTo>
                    <a:pt x="136737" y="73404"/>
                  </a:lnTo>
                  <a:lnTo>
                    <a:pt x="0" y="10608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024768" y="1232210"/>
              <a:ext cx="226263" cy="1956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069530" y="1253972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106087"/>
                  </a:moveTo>
                  <a:lnTo>
                    <a:pt x="0" y="0"/>
                  </a:lnTo>
                  <a:lnTo>
                    <a:pt x="136739" y="32682"/>
                  </a:lnTo>
                  <a:lnTo>
                    <a:pt x="136739" y="73404"/>
                  </a:lnTo>
                  <a:lnTo>
                    <a:pt x="0" y="106087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069530" y="1253972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0"/>
                  </a:moveTo>
                  <a:lnTo>
                    <a:pt x="136739" y="32682"/>
                  </a:lnTo>
                  <a:lnTo>
                    <a:pt x="136739" y="73404"/>
                  </a:lnTo>
                  <a:lnTo>
                    <a:pt x="0" y="10608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024768" y="1361109"/>
              <a:ext cx="226263" cy="1956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069530" y="1382872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106087"/>
                  </a:moveTo>
                  <a:lnTo>
                    <a:pt x="0" y="0"/>
                  </a:lnTo>
                  <a:lnTo>
                    <a:pt x="136739" y="32682"/>
                  </a:lnTo>
                  <a:lnTo>
                    <a:pt x="136739" y="73404"/>
                  </a:lnTo>
                  <a:lnTo>
                    <a:pt x="0" y="106087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069530" y="1382872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0"/>
                  </a:moveTo>
                  <a:lnTo>
                    <a:pt x="136739" y="32682"/>
                  </a:lnTo>
                  <a:lnTo>
                    <a:pt x="136739" y="73404"/>
                  </a:lnTo>
                  <a:lnTo>
                    <a:pt x="0" y="10608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022398" y="1494064"/>
              <a:ext cx="226263" cy="1956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067160" y="1515829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106084"/>
                  </a:moveTo>
                  <a:lnTo>
                    <a:pt x="0" y="0"/>
                  </a:lnTo>
                  <a:lnTo>
                    <a:pt x="136737" y="32679"/>
                  </a:lnTo>
                  <a:lnTo>
                    <a:pt x="136737" y="73404"/>
                  </a:lnTo>
                  <a:lnTo>
                    <a:pt x="0" y="106084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067160" y="1515829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0"/>
                  </a:moveTo>
                  <a:lnTo>
                    <a:pt x="136737" y="32679"/>
                  </a:lnTo>
                  <a:lnTo>
                    <a:pt x="136737" y="73404"/>
                  </a:lnTo>
                  <a:lnTo>
                    <a:pt x="0" y="10608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022398" y="1618691"/>
              <a:ext cx="226263" cy="1956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067160" y="1640454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106087"/>
                  </a:moveTo>
                  <a:lnTo>
                    <a:pt x="0" y="0"/>
                  </a:lnTo>
                  <a:lnTo>
                    <a:pt x="136737" y="32682"/>
                  </a:lnTo>
                  <a:lnTo>
                    <a:pt x="136737" y="73404"/>
                  </a:lnTo>
                  <a:lnTo>
                    <a:pt x="0" y="106087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067160" y="1640454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0"/>
                  </a:moveTo>
                  <a:lnTo>
                    <a:pt x="136737" y="32682"/>
                  </a:lnTo>
                  <a:lnTo>
                    <a:pt x="136737" y="73404"/>
                  </a:lnTo>
                  <a:lnTo>
                    <a:pt x="0" y="10608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022398" y="1746714"/>
              <a:ext cx="226263" cy="1956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067160" y="1768476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106087"/>
                  </a:moveTo>
                  <a:lnTo>
                    <a:pt x="0" y="0"/>
                  </a:lnTo>
                  <a:lnTo>
                    <a:pt x="136737" y="32682"/>
                  </a:lnTo>
                  <a:lnTo>
                    <a:pt x="136737" y="73404"/>
                  </a:lnTo>
                  <a:lnTo>
                    <a:pt x="0" y="106087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067160" y="1768476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0"/>
                  </a:moveTo>
                  <a:lnTo>
                    <a:pt x="136737" y="32682"/>
                  </a:lnTo>
                  <a:lnTo>
                    <a:pt x="136737" y="73404"/>
                  </a:lnTo>
                  <a:lnTo>
                    <a:pt x="0" y="10608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005510" y="1006282"/>
              <a:ext cx="536513" cy="9942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050272" y="1031045"/>
              <a:ext cx="447040" cy="904875"/>
            </a:xfrm>
            <a:custGeom>
              <a:avLst/>
              <a:gdLst/>
              <a:ahLst/>
              <a:cxnLst/>
              <a:rect l="l" t="t" r="r" b="b"/>
              <a:pathLst>
                <a:path w="447040" h="904875">
                  <a:moveTo>
                    <a:pt x="446989" y="904703"/>
                  </a:moveTo>
                  <a:lnTo>
                    <a:pt x="0" y="904703"/>
                  </a:lnTo>
                  <a:lnTo>
                    <a:pt x="0" y="0"/>
                  </a:lnTo>
                  <a:lnTo>
                    <a:pt x="446989" y="0"/>
                  </a:lnTo>
                  <a:lnTo>
                    <a:pt x="446989" y="904703"/>
                  </a:lnTo>
                  <a:close/>
                </a:path>
              </a:pathLst>
            </a:custGeom>
            <a:solidFill>
              <a:srgbClr val="FBD4B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050272" y="1031045"/>
              <a:ext cx="447040" cy="904875"/>
            </a:xfrm>
            <a:custGeom>
              <a:avLst/>
              <a:gdLst/>
              <a:ahLst/>
              <a:cxnLst/>
              <a:rect l="l" t="t" r="r" b="b"/>
              <a:pathLst>
                <a:path w="447040" h="904875">
                  <a:moveTo>
                    <a:pt x="0" y="0"/>
                  </a:moveTo>
                  <a:lnTo>
                    <a:pt x="446989" y="0"/>
                  </a:lnTo>
                  <a:lnTo>
                    <a:pt x="446989" y="904703"/>
                  </a:lnTo>
                  <a:lnTo>
                    <a:pt x="0" y="90470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080955" y="1106327"/>
              <a:ext cx="166789" cy="1571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093667" y="1265177"/>
              <a:ext cx="343236" cy="2645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083032" y="1588486"/>
              <a:ext cx="166789" cy="15718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286252" y="1711944"/>
              <a:ext cx="166787" cy="1571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164350" y="880903"/>
              <a:ext cx="311785" cy="354965"/>
            </a:xfrm>
            <a:custGeom>
              <a:avLst/>
              <a:gdLst/>
              <a:ahLst/>
              <a:cxnLst/>
              <a:rect l="l" t="t" r="r" b="b"/>
              <a:pathLst>
                <a:path w="311784" h="354965">
                  <a:moveTo>
                    <a:pt x="0" y="238124"/>
                  </a:moveTo>
                  <a:lnTo>
                    <a:pt x="4679" y="187674"/>
                  </a:lnTo>
                  <a:lnTo>
                    <a:pt x="17697" y="139614"/>
                  </a:lnTo>
                  <a:lnTo>
                    <a:pt x="37528" y="95796"/>
                  </a:lnTo>
                  <a:lnTo>
                    <a:pt x="62642" y="58073"/>
                  </a:lnTo>
                  <a:lnTo>
                    <a:pt x="91512" y="28297"/>
                  </a:lnTo>
                  <a:lnTo>
                    <a:pt x="154409" y="0"/>
                  </a:lnTo>
                  <a:lnTo>
                    <a:pt x="190542" y="6415"/>
                  </a:lnTo>
                  <a:lnTo>
                    <a:pt x="224248" y="27712"/>
                  </a:lnTo>
                  <a:lnTo>
                    <a:pt x="254228" y="60392"/>
                  </a:lnTo>
                  <a:lnTo>
                    <a:pt x="279183" y="100953"/>
                  </a:lnTo>
                  <a:lnTo>
                    <a:pt x="297813" y="145896"/>
                  </a:lnTo>
                  <a:lnTo>
                    <a:pt x="308819" y="191719"/>
                  </a:lnTo>
                  <a:lnTo>
                    <a:pt x="311495" y="224743"/>
                  </a:lnTo>
                  <a:lnTo>
                    <a:pt x="309859" y="255922"/>
                  </a:lnTo>
                  <a:lnTo>
                    <a:pt x="296474" y="311259"/>
                  </a:lnTo>
                  <a:lnTo>
                    <a:pt x="280369" y="345156"/>
                  </a:lnTo>
                  <a:lnTo>
                    <a:pt x="279381" y="346831"/>
                  </a:lnTo>
                  <a:lnTo>
                    <a:pt x="278381" y="348469"/>
                  </a:lnTo>
                  <a:lnTo>
                    <a:pt x="277371" y="350069"/>
                  </a:lnTo>
                  <a:lnTo>
                    <a:pt x="276866" y="350869"/>
                  </a:lnTo>
                  <a:lnTo>
                    <a:pt x="276359" y="351661"/>
                  </a:lnTo>
                  <a:lnTo>
                    <a:pt x="275851" y="352441"/>
                  </a:lnTo>
                  <a:lnTo>
                    <a:pt x="274561" y="354386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363887" y="1203945"/>
              <a:ext cx="93792" cy="7181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132225" y="1244462"/>
              <a:ext cx="68169" cy="12872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353512" y="1358949"/>
              <a:ext cx="309245" cy="288925"/>
            </a:xfrm>
            <a:custGeom>
              <a:avLst/>
              <a:gdLst/>
              <a:ahLst/>
              <a:cxnLst/>
              <a:rect l="l" t="t" r="r" b="b"/>
              <a:pathLst>
                <a:path w="309244" h="288925">
                  <a:moveTo>
                    <a:pt x="0" y="50712"/>
                  </a:moveTo>
                  <a:lnTo>
                    <a:pt x="4355" y="100789"/>
                  </a:lnTo>
                  <a:lnTo>
                    <a:pt x="16619" y="147981"/>
                  </a:lnTo>
                  <a:lnTo>
                    <a:pt x="35586" y="190806"/>
                  </a:lnTo>
                  <a:lnTo>
                    <a:pt x="60053" y="227784"/>
                  </a:lnTo>
                  <a:lnTo>
                    <a:pt x="88815" y="257436"/>
                  </a:lnTo>
                  <a:lnTo>
                    <a:pt x="154407" y="288836"/>
                  </a:lnTo>
                  <a:lnTo>
                    <a:pt x="194392" y="287037"/>
                  </a:lnTo>
                  <a:lnTo>
                    <a:pt x="232465" y="272049"/>
                  </a:lnTo>
                  <a:lnTo>
                    <a:pt x="265784" y="246700"/>
                  </a:lnTo>
                  <a:lnTo>
                    <a:pt x="291510" y="213821"/>
                  </a:lnTo>
                  <a:lnTo>
                    <a:pt x="306801" y="176240"/>
                  </a:lnTo>
                  <a:lnTo>
                    <a:pt x="308816" y="136787"/>
                  </a:lnTo>
                  <a:lnTo>
                    <a:pt x="300275" y="107602"/>
                  </a:lnTo>
                  <a:lnTo>
                    <a:pt x="260006" y="54006"/>
                  </a:lnTo>
                  <a:lnTo>
                    <a:pt x="222025" y="26014"/>
                  </a:lnTo>
                  <a:lnTo>
                    <a:pt x="183017" y="6557"/>
                  </a:lnTo>
                  <a:lnTo>
                    <a:pt x="166712" y="597"/>
                  </a:lnTo>
                  <a:lnTo>
                    <a:pt x="164897" y="0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436367" y="1325049"/>
              <a:ext cx="92864" cy="677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239690" y="1384012"/>
              <a:ext cx="154597" cy="3286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171097" y="1828006"/>
              <a:ext cx="198755" cy="266700"/>
            </a:xfrm>
            <a:custGeom>
              <a:avLst/>
              <a:gdLst/>
              <a:ahLst/>
              <a:cxnLst/>
              <a:rect l="l" t="t" r="r" b="b"/>
              <a:pathLst>
                <a:path w="198755" h="266700">
                  <a:moveTo>
                    <a:pt x="198549" y="28422"/>
                  </a:moveTo>
                  <a:lnTo>
                    <a:pt x="194551" y="88475"/>
                  </a:lnTo>
                  <a:lnTo>
                    <a:pt x="183499" y="146507"/>
                  </a:lnTo>
                  <a:lnTo>
                    <a:pt x="166802" y="197925"/>
                  </a:lnTo>
                  <a:lnTo>
                    <a:pt x="145873" y="238134"/>
                  </a:lnTo>
                  <a:lnTo>
                    <a:pt x="96959" y="266546"/>
                  </a:lnTo>
                  <a:lnTo>
                    <a:pt x="78011" y="253988"/>
                  </a:lnTo>
                  <a:lnTo>
                    <a:pt x="42495" y="193004"/>
                  </a:lnTo>
                  <a:lnTo>
                    <a:pt x="27117" y="147729"/>
                  </a:lnTo>
                  <a:lnTo>
                    <a:pt x="14122" y="94701"/>
                  </a:lnTo>
                  <a:lnTo>
                    <a:pt x="4102" y="35497"/>
                  </a:lnTo>
                  <a:lnTo>
                    <a:pt x="394" y="4072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136867" y="1745063"/>
              <a:ext cx="68457" cy="9064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1730979" y="1970501"/>
          <a:ext cx="267970" cy="7486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0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539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53975">
                      <a:solidFill>
                        <a:srgbClr val="385D89"/>
                      </a:solidFill>
                      <a:prstDash val="solid"/>
                    </a:lnT>
                    <a:lnB w="539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2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53975">
                      <a:solidFill>
                        <a:srgbClr val="385D89"/>
                      </a:solidFill>
                      <a:prstDash val="solid"/>
                    </a:lnT>
                    <a:lnB w="539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53975">
                      <a:solidFill>
                        <a:srgbClr val="385D89"/>
                      </a:solidFill>
                      <a:prstDash val="solid"/>
                    </a:lnT>
                    <a:lnB w="539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0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53975">
                      <a:solidFill>
                        <a:srgbClr val="385D89"/>
                      </a:solidFill>
                      <a:prstDash val="solid"/>
                    </a:lnT>
                    <a:lnB w="539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0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539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5" name="object 45"/>
          <p:cNvGrpSpPr/>
          <p:nvPr/>
        </p:nvGrpSpPr>
        <p:grpSpPr>
          <a:xfrm>
            <a:off x="2410697" y="1913917"/>
            <a:ext cx="549910" cy="844550"/>
            <a:chOff x="2410697" y="1056667"/>
            <a:chExt cx="549910" cy="844550"/>
          </a:xfrm>
        </p:grpSpPr>
        <p:sp>
          <p:nvSpPr>
            <p:cNvPr id="46" name="object 46"/>
            <p:cNvSpPr/>
            <p:nvPr/>
          </p:nvSpPr>
          <p:spPr>
            <a:xfrm>
              <a:off x="2423397" y="1069367"/>
              <a:ext cx="524510" cy="819150"/>
            </a:xfrm>
            <a:custGeom>
              <a:avLst/>
              <a:gdLst/>
              <a:ahLst/>
              <a:cxnLst/>
              <a:rect l="l" t="t" r="r" b="b"/>
              <a:pathLst>
                <a:path w="524510" h="819150">
                  <a:moveTo>
                    <a:pt x="436996" y="818698"/>
                  </a:moveTo>
                  <a:lnTo>
                    <a:pt x="87397" y="818698"/>
                  </a:lnTo>
                  <a:lnTo>
                    <a:pt x="53378" y="811830"/>
                  </a:lnTo>
                  <a:lnTo>
                    <a:pt x="25598" y="793099"/>
                  </a:lnTo>
                  <a:lnTo>
                    <a:pt x="6868" y="765318"/>
                  </a:lnTo>
                  <a:lnTo>
                    <a:pt x="0" y="731298"/>
                  </a:lnTo>
                  <a:lnTo>
                    <a:pt x="0" y="87402"/>
                  </a:lnTo>
                  <a:lnTo>
                    <a:pt x="6868" y="53381"/>
                  </a:lnTo>
                  <a:lnTo>
                    <a:pt x="25598" y="25599"/>
                  </a:lnTo>
                  <a:lnTo>
                    <a:pt x="53378" y="6868"/>
                  </a:lnTo>
                  <a:lnTo>
                    <a:pt x="87397" y="0"/>
                  </a:lnTo>
                  <a:lnTo>
                    <a:pt x="436996" y="0"/>
                  </a:lnTo>
                  <a:lnTo>
                    <a:pt x="485480" y="14685"/>
                  </a:lnTo>
                  <a:lnTo>
                    <a:pt x="517746" y="53955"/>
                  </a:lnTo>
                  <a:lnTo>
                    <a:pt x="524396" y="87402"/>
                  </a:lnTo>
                  <a:lnTo>
                    <a:pt x="524396" y="731298"/>
                  </a:lnTo>
                  <a:lnTo>
                    <a:pt x="517528" y="765318"/>
                  </a:lnTo>
                  <a:lnTo>
                    <a:pt x="498799" y="793099"/>
                  </a:lnTo>
                  <a:lnTo>
                    <a:pt x="471018" y="811830"/>
                  </a:lnTo>
                  <a:lnTo>
                    <a:pt x="436996" y="818698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2423397" y="1069367"/>
              <a:ext cx="524510" cy="819150"/>
            </a:xfrm>
            <a:custGeom>
              <a:avLst/>
              <a:gdLst/>
              <a:ahLst/>
              <a:cxnLst/>
              <a:rect l="l" t="t" r="r" b="b"/>
              <a:pathLst>
                <a:path w="524510" h="819150">
                  <a:moveTo>
                    <a:pt x="0" y="87402"/>
                  </a:moveTo>
                  <a:lnTo>
                    <a:pt x="6868" y="53381"/>
                  </a:lnTo>
                  <a:lnTo>
                    <a:pt x="25598" y="25599"/>
                  </a:lnTo>
                  <a:lnTo>
                    <a:pt x="53378" y="6868"/>
                  </a:lnTo>
                  <a:lnTo>
                    <a:pt x="87397" y="0"/>
                  </a:lnTo>
                  <a:lnTo>
                    <a:pt x="436996" y="0"/>
                  </a:lnTo>
                  <a:lnTo>
                    <a:pt x="485480" y="14685"/>
                  </a:lnTo>
                  <a:lnTo>
                    <a:pt x="517746" y="53955"/>
                  </a:lnTo>
                  <a:lnTo>
                    <a:pt x="524396" y="87402"/>
                  </a:lnTo>
                  <a:lnTo>
                    <a:pt x="524396" y="731298"/>
                  </a:lnTo>
                  <a:lnTo>
                    <a:pt x="517528" y="765318"/>
                  </a:lnTo>
                  <a:lnTo>
                    <a:pt x="498799" y="793099"/>
                  </a:lnTo>
                  <a:lnTo>
                    <a:pt x="471018" y="811830"/>
                  </a:lnTo>
                  <a:lnTo>
                    <a:pt x="436996" y="818698"/>
                  </a:lnTo>
                  <a:lnTo>
                    <a:pt x="87397" y="818698"/>
                  </a:lnTo>
                  <a:lnTo>
                    <a:pt x="53378" y="811830"/>
                  </a:lnTo>
                  <a:lnTo>
                    <a:pt x="25598" y="793099"/>
                  </a:lnTo>
                  <a:lnTo>
                    <a:pt x="6868" y="765318"/>
                  </a:lnTo>
                  <a:lnTo>
                    <a:pt x="0" y="731298"/>
                  </a:lnTo>
                  <a:lnTo>
                    <a:pt x="0" y="87402"/>
                  </a:lnTo>
                  <a:close/>
                </a:path>
              </a:pathLst>
            </a:custGeom>
            <a:ln w="25399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562876" y="2226679"/>
            <a:ext cx="245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TM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067293" y="1924052"/>
            <a:ext cx="600710" cy="868044"/>
            <a:chOff x="3067293" y="1066802"/>
            <a:chExt cx="600710" cy="868044"/>
          </a:xfrm>
        </p:grpSpPr>
        <p:sp>
          <p:nvSpPr>
            <p:cNvPr id="50" name="object 50"/>
            <p:cNvSpPr/>
            <p:nvPr/>
          </p:nvSpPr>
          <p:spPr>
            <a:xfrm>
              <a:off x="3083543" y="1083862"/>
              <a:ext cx="568960" cy="819150"/>
            </a:xfrm>
            <a:custGeom>
              <a:avLst/>
              <a:gdLst/>
              <a:ahLst/>
              <a:cxnLst/>
              <a:rect l="l" t="t" r="r" b="b"/>
              <a:pathLst>
                <a:path w="568960" h="819150">
                  <a:moveTo>
                    <a:pt x="0" y="0"/>
                  </a:moveTo>
                  <a:lnTo>
                    <a:pt x="568473" y="0"/>
                  </a:lnTo>
                  <a:lnTo>
                    <a:pt x="568473" y="818645"/>
                  </a:lnTo>
                  <a:lnTo>
                    <a:pt x="0" y="81864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3079993" y="1079502"/>
              <a:ext cx="572135" cy="819150"/>
            </a:xfrm>
            <a:custGeom>
              <a:avLst/>
              <a:gdLst/>
              <a:ahLst/>
              <a:cxnLst/>
              <a:rect l="l" t="t" r="r" b="b"/>
              <a:pathLst>
                <a:path w="572135" h="819150">
                  <a:moveTo>
                    <a:pt x="571973" y="818648"/>
                  </a:moveTo>
                  <a:lnTo>
                    <a:pt x="0" y="818648"/>
                  </a:lnTo>
                  <a:lnTo>
                    <a:pt x="0" y="0"/>
                  </a:lnTo>
                  <a:lnTo>
                    <a:pt x="571973" y="0"/>
                  </a:lnTo>
                  <a:lnTo>
                    <a:pt x="571973" y="818648"/>
                  </a:lnTo>
                  <a:close/>
                </a:path>
              </a:pathLst>
            </a:custGeom>
            <a:solidFill>
              <a:srgbClr val="FFFFFF">
                <a:alpha val="69018"/>
              </a:srgbClr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3079993" y="1079502"/>
              <a:ext cx="572135" cy="819150"/>
            </a:xfrm>
            <a:custGeom>
              <a:avLst/>
              <a:gdLst/>
              <a:ahLst/>
              <a:cxnLst/>
              <a:rect l="l" t="t" r="r" b="b"/>
              <a:pathLst>
                <a:path w="572135" h="819150">
                  <a:moveTo>
                    <a:pt x="0" y="0"/>
                  </a:moveTo>
                  <a:lnTo>
                    <a:pt x="571973" y="0"/>
                  </a:lnTo>
                  <a:lnTo>
                    <a:pt x="571973" y="818648"/>
                  </a:lnTo>
                  <a:lnTo>
                    <a:pt x="0" y="81864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3439068" y="1096455"/>
              <a:ext cx="226263" cy="1956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3483817" y="1118217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106087"/>
                  </a:moveTo>
                  <a:lnTo>
                    <a:pt x="0" y="0"/>
                  </a:lnTo>
                  <a:lnTo>
                    <a:pt x="136749" y="32682"/>
                  </a:lnTo>
                  <a:lnTo>
                    <a:pt x="136749" y="73404"/>
                  </a:lnTo>
                  <a:lnTo>
                    <a:pt x="0" y="106087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3483817" y="1118217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0"/>
                  </a:moveTo>
                  <a:lnTo>
                    <a:pt x="136749" y="32682"/>
                  </a:lnTo>
                  <a:lnTo>
                    <a:pt x="136749" y="73404"/>
                  </a:lnTo>
                  <a:lnTo>
                    <a:pt x="0" y="10608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3441443" y="1224477"/>
              <a:ext cx="226263" cy="1956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3486192" y="1246239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106087"/>
                  </a:moveTo>
                  <a:lnTo>
                    <a:pt x="0" y="0"/>
                  </a:lnTo>
                  <a:lnTo>
                    <a:pt x="136749" y="32682"/>
                  </a:lnTo>
                  <a:lnTo>
                    <a:pt x="136749" y="73404"/>
                  </a:lnTo>
                  <a:lnTo>
                    <a:pt x="0" y="106087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3486192" y="1246239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0"/>
                  </a:moveTo>
                  <a:lnTo>
                    <a:pt x="136749" y="32682"/>
                  </a:lnTo>
                  <a:lnTo>
                    <a:pt x="136749" y="73404"/>
                  </a:lnTo>
                  <a:lnTo>
                    <a:pt x="0" y="10608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3441443" y="1353377"/>
              <a:ext cx="226263" cy="1956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3486192" y="1375142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106084"/>
                  </a:moveTo>
                  <a:lnTo>
                    <a:pt x="0" y="0"/>
                  </a:lnTo>
                  <a:lnTo>
                    <a:pt x="136749" y="32679"/>
                  </a:lnTo>
                  <a:lnTo>
                    <a:pt x="136749" y="73404"/>
                  </a:lnTo>
                  <a:lnTo>
                    <a:pt x="0" y="106084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3486192" y="1375142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0"/>
                  </a:moveTo>
                  <a:lnTo>
                    <a:pt x="136749" y="32679"/>
                  </a:lnTo>
                  <a:lnTo>
                    <a:pt x="136749" y="73404"/>
                  </a:lnTo>
                  <a:lnTo>
                    <a:pt x="0" y="10608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3439068" y="1486334"/>
              <a:ext cx="226263" cy="1956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3483817" y="1508096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106087"/>
                  </a:moveTo>
                  <a:lnTo>
                    <a:pt x="0" y="0"/>
                  </a:lnTo>
                  <a:lnTo>
                    <a:pt x="136749" y="32682"/>
                  </a:lnTo>
                  <a:lnTo>
                    <a:pt x="136749" y="73404"/>
                  </a:lnTo>
                  <a:lnTo>
                    <a:pt x="0" y="106087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3483817" y="1508096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0"/>
                  </a:moveTo>
                  <a:lnTo>
                    <a:pt x="136749" y="32682"/>
                  </a:lnTo>
                  <a:lnTo>
                    <a:pt x="136749" y="73404"/>
                  </a:lnTo>
                  <a:lnTo>
                    <a:pt x="0" y="10608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3439068" y="1610959"/>
              <a:ext cx="226263" cy="1956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3483817" y="1632721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106087"/>
                  </a:moveTo>
                  <a:lnTo>
                    <a:pt x="0" y="0"/>
                  </a:lnTo>
                  <a:lnTo>
                    <a:pt x="136749" y="32682"/>
                  </a:lnTo>
                  <a:lnTo>
                    <a:pt x="136749" y="73404"/>
                  </a:lnTo>
                  <a:lnTo>
                    <a:pt x="0" y="106087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3483817" y="1632721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0"/>
                  </a:moveTo>
                  <a:lnTo>
                    <a:pt x="136749" y="32682"/>
                  </a:lnTo>
                  <a:lnTo>
                    <a:pt x="136749" y="73404"/>
                  </a:lnTo>
                  <a:lnTo>
                    <a:pt x="0" y="10608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3439068" y="1738981"/>
              <a:ext cx="226263" cy="1956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3483817" y="1760743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106087"/>
                  </a:moveTo>
                  <a:lnTo>
                    <a:pt x="0" y="0"/>
                  </a:lnTo>
                  <a:lnTo>
                    <a:pt x="136749" y="32682"/>
                  </a:lnTo>
                  <a:lnTo>
                    <a:pt x="136749" y="73404"/>
                  </a:lnTo>
                  <a:lnTo>
                    <a:pt x="0" y="106087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3483817" y="1760743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0"/>
                  </a:moveTo>
                  <a:lnTo>
                    <a:pt x="136749" y="32682"/>
                  </a:lnTo>
                  <a:lnTo>
                    <a:pt x="136749" y="73404"/>
                  </a:lnTo>
                  <a:lnTo>
                    <a:pt x="0" y="10608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3147643" y="1962767"/>
          <a:ext cx="267970" cy="748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0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539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53975">
                      <a:solidFill>
                        <a:srgbClr val="385D89"/>
                      </a:solidFill>
                      <a:prstDash val="solid"/>
                    </a:lnT>
                    <a:lnB w="539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2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53975">
                      <a:solidFill>
                        <a:srgbClr val="385D89"/>
                      </a:solidFill>
                      <a:prstDash val="solid"/>
                    </a:lnT>
                    <a:lnB w="539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53975">
                      <a:solidFill>
                        <a:srgbClr val="385D89"/>
                      </a:solidFill>
                      <a:prstDash val="solid"/>
                    </a:lnT>
                    <a:lnB w="539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0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53975">
                      <a:solidFill>
                        <a:srgbClr val="385D89"/>
                      </a:solidFill>
                      <a:prstDash val="solid"/>
                    </a:lnT>
                    <a:lnB w="539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0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539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2" name="object 72"/>
          <p:cNvGrpSpPr/>
          <p:nvPr/>
        </p:nvGrpSpPr>
        <p:grpSpPr>
          <a:xfrm>
            <a:off x="3784468" y="1910448"/>
            <a:ext cx="643255" cy="922019"/>
            <a:chOff x="3784467" y="1053197"/>
            <a:chExt cx="643255" cy="922019"/>
          </a:xfrm>
        </p:grpSpPr>
        <p:sp>
          <p:nvSpPr>
            <p:cNvPr id="73" name="object 73"/>
            <p:cNvSpPr/>
            <p:nvPr/>
          </p:nvSpPr>
          <p:spPr>
            <a:xfrm>
              <a:off x="3784467" y="1053197"/>
              <a:ext cx="642838" cy="92177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3829242" y="1077960"/>
              <a:ext cx="553720" cy="832485"/>
            </a:xfrm>
            <a:custGeom>
              <a:avLst/>
              <a:gdLst/>
              <a:ahLst/>
              <a:cxnLst/>
              <a:rect l="l" t="t" r="r" b="b"/>
              <a:pathLst>
                <a:path w="553720" h="832485">
                  <a:moveTo>
                    <a:pt x="553323" y="832255"/>
                  </a:moveTo>
                  <a:lnTo>
                    <a:pt x="0" y="832255"/>
                  </a:lnTo>
                  <a:lnTo>
                    <a:pt x="0" y="0"/>
                  </a:lnTo>
                  <a:lnTo>
                    <a:pt x="553323" y="0"/>
                  </a:lnTo>
                  <a:lnTo>
                    <a:pt x="553323" y="832255"/>
                  </a:lnTo>
                  <a:close/>
                </a:path>
              </a:pathLst>
            </a:custGeom>
            <a:solidFill>
              <a:srgbClr val="72FBA8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3829242" y="1077960"/>
              <a:ext cx="553720" cy="832485"/>
            </a:xfrm>
            <a:custGeom>
              <a:avLst/>
              <a:gdLst/>
              <a:ahLst/>
              <a:cxnLst/>
              <a:rect l="l" t="t" r="r" b="b"/>
              <a:pathLst>
                <a:path w="553720" h="832485">
                  <a:moveTo>
                    <a:pt x="0" y="0"/>
                  </a:moveTo>
                  <a:lnTo>
                    <a:pt x="553323" y="0"/>
                  </a:lnTo>
                  <a:lnTo>
                    <a:pt x="553323" y="832255"/>
                  </a:lnTo>
                  <a:lnTo>
                    <a:pt x="0" y="83225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3862967" y="1158919"/>
              <a:ext cx="467626" cy="19249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3915667" y="1191620"/>
              <a:ext cx="362585" cy="87630"/>
            </a:xfrm>
            <a:custGeom>
              <a:avLst/>
              <a:gdLst/>
              <a:ahLst/>
              <a:cxnLst/>
              <a:rect l="l" t="t" r="r" b="b"/>
              <a:pathLst>
                <a:path w="362585" h="87630">
                  <a:moveTo>
                    <a:pt x="0" y="0"/>
                  </a:moveTo>
                  <a:lnTo>
                    <a:pt x="362224" y="1582"/>
                  </a:lnTo>
                  <a:lnTo>
                    <a:pt x="359374" y="87092"/>
                  </a:lnTo>
                  <a:lnTo>
                    <a:pt x="5699" y="85507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4155566" y="1158919"/>
              <a:ext cx="105397" cy="1924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4208266" y="1191620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30">
                  <a:moveTo>
                    <a:pt x="0" y="0"/>
                  </a:moveTo>
                  <a:lnTo>
                    <a:pt x="0" y="8709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4074566" y="1158919"/>
              <a:ext cx="105397" cy="1924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4127266" y="1191620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30">
                  <a:moveTo>
                    <a:pt x="0" y="0"/>
                  </a:moveTo>
                  <a:lnTo>
                    <a:pt x="0" y="8709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3863442" y="1335539"/>
              <a:ext cx="467626" cy="19249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3916142" y="1368237"/>
              <a:ext cx="362585" cy="87630"/>
            </a:xfrm>
            <a:custGeom>
              <a:avLst/>
              <a:gdLst/>
              <a:ahLst/>
              <a:cxnLst/>
              <a:rect l="l" t="t" r="r" b="b"/>
              <a:pathLst>
                <a:path w="362585" h="87630">
                  <a:moveTo>
                    <a:pt x="0" y="0"/>
                  </a:moveTo>
                  <a:lnTo>
                    <a:pt x="362224" y="1582"/>
                  </a:lnTo>
                  <a:lnTo>
                    <a:pt x="359374" y="87092"/>
                  </a:lnTo>
                  <a:lnTo>
                    <a:pt x="5699" y="8550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4156041" y="1335539"/>
              <a:ext cx="105397" cy="1924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4208741" y="1368237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30">
                  <a:moveTo>
                    <a:pt x="0" y="0"/>
                  </a:moveTo>
                  <a:lnTo>
                    <a:pt x="0" y="8709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4075066" y="1335539"/>
              <a:ext cx="105397" cy="1924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4127766" y="1368237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30">
                  <a:moveTo>
                    <a:pt x="0" y="0"/>
                  </a:moveTo>
                  <a:lnTo>
                    <a:pt x="0" y="8709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3863442" y="1512271"/>
              <a:ext cx="467626" cy="19249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3916142" y="1544969"/>
              <a:ext cx="362585" cy="87630"/>
            </a:xfrm>
            <a:custGeom>
              <a:avLst/>
              <a:gdLst/>
              <a:ahLst/>
              <a:cxnLst/>
              <a:rect l="l" t="t" r="r" b="b"/>
              <a:pathLst>
                <a:path w="362585" h="87630">
                  <a:moveTo>
                    <a:pt x="0" y="0"/>
                  </a:moveTo>
                  <a:lnTo>
                    <a:pt x="362224" y="1582"/>
                  </a:lnTo>
                  <a:lnTo>
                    <a:pt x="359374" y="87092"/>
                  </a:lnTo>
                  <a:lnTo>
                    <a:pt x="5699" y="8550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4156041" y="1512271"/>
              <a:ext cx="105397" cy="1924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4208741" y="1544969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30">
                  <a:moveTo>
                    <a:pt x="0" y="0"/>
                  </a:moveTo>
                  <a:lnTo>
                    <a:pt x="0" y="8709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4075066" y="1512271"/>
              <a:ext cx="105397" cy="1924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4127766" y="1544969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30">
                  <a:moveTo>
                    <a:pt x="0" y="0"/>
                  </a:moveTo>
                  <a:lnTo>
                    <a:pt x="0" y="8709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3863942" y="1688888"/>
              <a:ext cx="467626" cy="19249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3916642" y="1721589"/>
              <a:ext cx="362585" cy="87630"/>
            </a:xfrm>
            <a:custGeom>
              <a:avLst/>
              <a:gdLst/>
              <a:ahLst/>
              <a:cxnLst/>
              <a:rect l="l" t="t" r="r" b="b"/>
              <a:pathLst>
                <a:path w="362585" h="87630">
                  <a:moveTo>
                    <a:pt x="0" y="0"/>
                  </a:moveTo>
                  <a:lnTo>
                    <a:pt x="362224" y="1582"/>
                  </a:lnTo>
                  <a:lnTo>
                    <a:pt x="359374" y="87092"/>
                  </a:lnTo>
                  <a:lnTo>
                    <a:pt x="5699" y="85507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4156541" y="1688888"/>
              <a:ext cx="105397" cy="1924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4209241" y="1721589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30">
                  <a:moveTo>
                    <a:pt x="0" y="0"/>
                  </a:moveTo>
                  <a:lnTo>
                    <a:pt x="0" y="8709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4075541" y="1688888"/>
              <a:ext cx="105397" cy="1924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object 99"/>
            <p:cNvSpPr/>
            <p:nvPr/>
          </p:nvSpPr>
          <p:spPr>
            <a:xfrm>
              <a:off x="4128241" y="1721589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30">
                  <a:moveTo>
                    <a:pt x="0" y="0"/>
                  </a:moveTo>
                  <a:lnTo>
                    <a:pt x="0" y="8709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0" name="object 100"/>
          <p:cNvGrpSpPr/>
          <p:nvPr/>
        </p:nvGrpSpPr>
        <p:grpSpPr>
          <a:xfrm>
            <a:off x="2000243" y="3204845"/>
            <a:ext cx="600710" cy="868044"/>
            <a:chOff x="2000243" y="2347595"/>
            <a:chExt cx="600710" cy="868044"/>
          </a:xfrm>
        </p:grpSpPr>
        <p:sp>
          <p:nvSpPr>
            <p:cNvPr id="101" name="object 101"/>
            <p:cNvSpPr/>
            <p:nvPr/>
          </p:nvSpPr>
          <p:spPr>
            <a:xfrm>
              <a:off x="2016493" y="2364652"/>
              <a:ext cx="568960" cy="819150"/>
            </a:xfrm>
            <a:custGeom>
              <a:avLst/>
              <a:gdLst/>
              <a:ahLst/>
              <a:cxnLst/>
              <a:rect l="l" t="t" r="r" b="b"/>
              <a:pathLst>
                <a:path w="568960" h="819150">
                  <a:moveTo>
                    <a:pt x="0" y="0"/>
                  </a:moveTo>
                  <a:lnTo>
                    <a:pt x="568476" y="0"/>
                  </a:lnTo>
                  <a:lnTo>
                    <a:pt x="568476" y="818640"/>
                  </a:lnTo>
                  <a:lnTo>
                    <a:pt x="0" y="818640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object 102"/>
            <p:cNvSpPr/>
            <p:nvPr/>
          </p:nvSpPr>
          <p:spPr>
            <a:xfrm>
              <a:off x="2012943" y="2360295"/>
              <a:ext cx="572135" cy="819150"/>
            </a:xfrm>
            <a:custGeom>
              <a:avLst/>
              <a:gdLst/>
              <a:ahLst/>
              <a:cxnLst/>
              <a:rect l="l" t="t" r="r" b="b"/>
              <a:pathLst>
                <a:path w="572135" h="819150">
                  <a:moveTo>
                    <a:pt x="571976" y="818648"/>
                  </a:moveTo>
                  <a:lnTo>
                    <a:pt x="0" y="818648"/>
                  </a:lnTo>
                  <a:lnTo>
                    <a:pt x="0" y="0"/>
                  </a:lnTo>
                  <a:lnTo>
                    <a:pt x="571976" y="0"/>
                  </a:lnTo>
                  <a:lnTo>
                    <a:pt x="571976" y="818648"/>
                  </a:lnTo>
                  <a:close/>
                </a:path>
              </a:pathLst>
            </a:custGeom>
            <a:solidFill>
              <a:srgbClr val="FFFFFF">
                <a:alpha val="69018"/>
              </a:srgbClr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object 103"/>
            <p:cNvSpPr/>
            <p:nvPr/>
          </p:nvSpPr>
          <p:spPr>
            <a:xfrm>
              <a:off x="2012943" y="2360295"/>
              <a:ext cx="572135" cy="819150"/>
            </a:xfrm>
            <a:custGeom>
              <a:avLst/>
              <a:gdLst/>
              <a:ahLst/>
              <a:cxnLst/>
              <a:rect l="l" t="t" r="r" b="b"/>
              <a:pathLst>
                <a:path w="572135" h="819150">
                  <a:moveTo>
                    <a:pt x="0" y="0"/>
                  </a:moveTo>
                  <a:lnTo>
                    <a:pt x="571976" y="0"/>
                  </a:lnTo>
                  <a:lnTo>
                    <a:pt x="571976" y="818648"/>
                  </a:lnTo>
                  <a:lnTo>
                    <a:pt x="0" y="81864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object 104"/>
            <p:cNvSpPr/>
            <p:nvPr/>
          </p:nvSpPr>
          <p:spPr>
            <a:xfrm>
              <a:off x="2372012" y="2377257"/>
              <a:ext cx="226263" cy="1956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object 105"/>
            <p:cNvSpPr/>
            <p:nvPr/>
          </p:nvSpPr>
          <p:spPr>
            <a:xfrm>
              <a:off x="2416775" y="2399007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106087"/>
                  </a:moveTo>
                  <a:lnTo>
                    <a:pt x="0" y="0"/>
                  </a:lnTo>
                  <a:lnTo>
                    <a:pt x="136744" y="32682"/>
                  </a:lnTo>
                  <a:lnTo>
                    <a:pt x="136744" y="73404"/>
                  </a:lnTo>
                  <a:lnTo>
                    <a:pt x="0" y="106087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object 106"/>
            <p:cNvSpPr/>
            <p:nvPr/>
          </p:nvSpPr>
          <p:spPr>
            <a:xfrm>
              <a:off x="2416775" y="2399007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0"/>
                  </a:moveTo>
                  <a:lnTo>
                    <a:pt x="136744" y="32682"/>
                  </a:lnTo>
                  <a:lnTo>
                    <a:pt x="136744" y="73404"/>
                  </a:lnTo>
                  <a:lnTo>
                    <a:pt x="0" y="10608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object 107"/>
            <p:cNvSpPr/>
            <p:nvPr/>
          </p:nvSpPr>
          <p:spPr>
            <a:xfrm>
              <a:off x="2374385" y="2505257"/>
              <a:ext cx="226263" cy="1956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object 108"/>
            <p:cNvSpPr/>
            <p:nvPr/>
          </p:nvSpPr>
          <p:spPr>
            <a:xfrm>
              <a:off x="2419147" y="2527019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106099"/>
                  </a:moveTo>
                  <a:lnTo>
                    <a:pt x="0" y="0"/>
                  </a:lnTo>
                  <a:lnTo>
                    <a:pt x="136747" y="32699"/>
                  </a:lnTo>
                  <a:lnTo>
                    <a:pt x="136747" y="73424"/>
                  </a:lnTo>
                  <a:lnTo>
                    <a:pt x="0" y="1060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object 109"/>
            <p:cNvSpPr/>
            <p:nvPr/>
          </p:nvSpPr>
          <p:spPr>
            <a:xfrm>
              <a:off x="2419147" y="2527019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0"/>
                  </a:moveTo>
                  <a:lnTo>
                    <a:pt x="136747" y="32699"/>
                  </a:lnTo>
                  <a:lnTo>
                    <a:pt x="136747" y="73424"/>
                  </a:lnTo>
                  <a:lnTo>
                    <a:pt x="0" y="106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0" name="object 110"/>
            <p:cNvSpPr/>
            <p:nvPr/>
          </p:nvSpPr>
          <p:spPr>
            <a:xfrm>
              <a:off x="2374385" y="2634157"/>
              <a:ext cx="226263" cy="1956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1" name="object 111"/>
            <p:cNvSpPr/>
            <p:nvPr/>
          </p:nvSpPr>
          <p:spPr>
            <a:xfrm>
              <a:off x="2419147" y="2655919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106099"/>
                  </a:moveTo>
                  <a:lnTo>
                    <a:pt x="0" y="0"/>
                  </a:lnTo>
                  <a:lnTo>
                    <a:pt x="136747" y="32699"/>
                  </a:lnTo>
                  <a:lnTo>
                    <a:pt x="136747" y="73424"/>
                  </a:lnTo>
                  <a:lnTo>
                    <a:pt x="0" y="1060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object 112"/>
            <p:cNvSpPr/>
            <p:nvPr/>
          </p:nvSpPr>
          <p:spPr>
            <a:xfrm>
              <a:off x="2419147" y="2655919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0"/>
                  </a:moveTo>
                  <a:lnTo>
                    <a:pt x="136747" y="32699"/>
                  </a:lnTo>
                  <a:lnTo>
                    <a:pt x="136747" y="73424"/>
                  </a:lnTo>
                  <a:lnTo>
                    <a:pt x="0" y="106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3" name="object 113"/>
            <p:cNvSpPr/>
            <p:nvPr/>
          </p:nvSpPr>
          <p:spPr>
            <a:xfrm>
              <a:off x="2372012" y="2767132"/>
              <a:ext cx="226263" cy="1956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4" name="object 114"/>
            <p:cNvSpPr/>
            <p:nvPr/>
          </p:nvSpPr>
          <p:spPr>
            <a:xfrm>
              <a:off x="2416775" y="2788894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106074"/>
                  </a:moveTo>
                  <a:lnTo>
                    <a:pt x="0" y="0"/>
                  </a:lnTo>
                  <a:lnTo>
                    <a:pt x="136744" y="32674"/>
                  </a:lnTo>
                  <a:lnTo>
                    <a:pt x="136744" y="73399"/>
                  </a:lnTo>
                  <a:lnTo>
                    <a:pt x="0" y="106074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5" name="object 115"/>
            <p:cNvSpPr/>
            <p:nvPr/>
          </p:nvSpPr>
          <p:spPr>
            <a:xfrm>
              <a:off x="2416775" y="2788894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0"/>
                  </a:moveTo>
                  <a:lnTo>
                    <a:pt x="136744" y="32674"/>
                  </a:lnTo>
                  <a:lnTo>
                    <a:pt x="136744" y="73399"/>
                  </a:lnTo>
                  <a:lnTo>
                    <a:pt x="0" y="1060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6" name="object 116"/>
            <p:cNvSpPr/>
            <p:nvPr/>
          </p:nvSpPr>
          <p:spPr>
            <a:xfrm>
              <a:off x="2372012" y="2891756"/>
              <a:ext cx="226263" cy="1956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7" name="object 117"/>
            <p:cNvSpPr/>
            <p:nvPr/>
          </p:nvSpPr>
          <p:spPr>
            <a:xfrm>
              <a:off x="2416775" y="2913519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106074"/>
                  </a:moveTo>
                  <a:lnTo>
                    <a:pt x="0" y="0"/>
                  </a:lnTo>
                  <a:lnTo>
                    <a:pt x="136744" y="32674"/>
                  </a:lnTo>
                  <a:lnTo>
                    <a:pt x="136744" y="73399"/>
                  </a:lnTo>
                  <a:lnTo>
                    <a:pt x="0" y="106074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8" name="object 118"/>
            <p:cNvSpPr/>
            <p:nvPr/>
          </p:nvSpPr>
          <p:spPr>
            <a:xfrm>
              <a:off x="2416775" y="2913519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0"/>
                  </a:moveTo>
                  <a:lnTo>
                    <a:pt x="136744" y="32674"/>
                  </a:lnTo>
                  <a:lnTo>
                    <a:pt x="136744" y="73399"/>
                  </a:lnTo>
                  <a:lnTo>
                    <a:pt x="0" y="1060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9" name="object 119"/>
            <p:cNvSpPr/>
            <p:nvPr/>
          </p:nvSpPr>
          <p:spPr>
            <a:xfrm>
              <a:off x="2372012" y="3019781"/>
              <a:ext cx="226263" cy="1956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0" name="object 120"/>
            <p:cNvSpPr/>
            <p:nvPr/>
          </p:nvSpPr>
          <p:spPr>
            <a:xfrm>
              <a:off x="2416775" y="3041543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106074"/>
                  </a:moveTo>
                  <a:lnTo>
                    <a:pt x="0" y="0"/>
                  </a:lnTo>
                  <a:lnTo>
                    <a:pt x="136744" y="32674"/>
                  </a:lnTo>
                  <a:lnTo>
                    <a:pt x="136744" y="73399"/>
                  </a:lnTo>
                  <a:lnTo>
                    <a:pt x="0" y="106074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1" name="object 121"/>
            <p:cNvSpPr/>
            <p:nvPr/>
          </p:nvSpPr>
          <p:spPr>
            <a:xfrm>
              <a:off x="2416775" y="3041543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80">
                  <a:moveTo>
                    <a:pt x="0" y="0"/>
                  </a:moveTo>
                  <a:lnTo>
                    <a:pt x="136744" y="32674"/>
                  </a:lnTo>
                  <a:lnTo>
                    <a:pt x="136744" y="73399"/>
                  </a:lnTo>
                  <a:lnTo>
                    <a:pt x="0" y="1060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aphicFrame>
        <p:nvGraphicFramePr>
          <p:cNvPr id="122" name="object 122"/>
          <p:cNvGraphicFramePr>
            <a:graphicFrameLocks noGrp="1"/>
          </p:cNvGraphicFramePr>
          <p:nvPr/>
        </p:nvGraphicFramePr>
        <p:xfrm>
          <a:off x="2080593" y="3243557"/>
          <a:ext cx="267970" cy="748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0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539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53975">
                      <a:solidFill>
                        <a:srgbClr val="385D89"/>
                      </a:solidFill>
                      <a:prstDash val="solid"/>
                    </a:lnT>
                    <a:lnB w="539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2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53975">
                      <a:solidFill>
                        <a:srgbClr val="385D89"/>
                      </a:solidFill>
                      <a:prstDash val="solid"/>
                    </a:lnT>
                    <a:lnB w="539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53975">
                      <a:solidFill>
                        <a:srgbClr val="385D89"/>
                      </a:solidFill>
                      <a:prstDash val="solid"/>
                    </a:lnT>
                    <a:lnB w="539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53975">
                      <a:solidFill>
                        <a:srgbClr val="385D89"/>
                      </a:solidFill>
                      <a:prstDash val="solid"/>
                    </a:lnT>
                    <a:lnB w="539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0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53975">
                      <a:solidFill>
                        <a:srgbClr val="385D89"/>
                      </a:solidFill>
                      <a:prstDash val="solid"/>
                    </a:lnT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23" name="object 123"/>
          <p:cNvGrpSpPr/>
          <p:nvPr/>
        </p:nvGrpSpPr>
        <p:grpSpPr>
          <a:xfrm>
            <a:off x="3464867" y="3218465"/>
            <a:ext cx="549910" cy="844550"/>
            <a:chOff x="3464867" y="2361215"/>
            <a:chExt cx="549910" cy="844550"/>
          </a:xfrm>
        </p:grpSpPr>
        <p:sp>
          <p:nvSpPr>
            <p:cNvPr id="124" name="object 124"/>
            <p:cNvSpPr/>
            <p:nvPr/>
          </p:nvSpPr>
          <p:spPr>
            <a:xfrm>
              <a:off x="3477568" y="2373915"/>
              <a:ext cx="524510" cy="819150"/>
            </a:xfrm>
            <a:custGeom>
              <a:avLst/>
              <a:gdLst/>
              <a:ahLst/>
              <a:cxnLst/>
              <a:rect l="l" t="t" r="r" b="b"/>
              <a:pathLst>
                <a:path w="524510" h="819150">
                  <a:moveTo>
                    <a:pt x="436999" y="818703"/>
                  </a:moveTo>
                  <a:lnTo>
                    <a:pt x="87399" y="818703"/>
                  </a:lnTo>
                  <a:lnTo>
                    <a:pt x="53388" y="811835"/>
                  </a:lnTo>
                  <a:lnTo>
                    <a:pt x="25606" y="793106"/>
                  </a:lnTo>
                  <a:lnTo>
                    <a:pt x="6871" y="765325"/>
                  </a:lnTo>
                  <a:lnTo>
                    <a:pt x="0" y="731303"/>
                  </a:lnTo>
                  <a:lnTo>
                    <a:pt x="0" y="87402"/>
                  </a:lnTo>
                  <a:lnTo>
                    <a:pt x="6871" y="53381"/>
                  </a:lnTo>
                  <a:lnTo>
                    <a:pt x="25606" y="25599"/>
                  </a:lnTo>
                  <a:lnTo>
                    <a:pt x="53388" y="6868"/>
                  </a:lnTo>
                  <a:lnTo>
                    <a:pt x="87399" y="0"/>
                  </a:lnTo>
                  <a:lnTo>
                    <a:pt x="436999" y="0"/>
                  </a:lnTo>
                  <a:lnTo>
                    <a:pt x="485497" y="14685"/>
                  </a:lnTo>
                  <a:lnTo>
                    <a:pt x="517748" y="53955"/>
                  </a:lnTo>
                  <a:lnTo>
                    <a:pt x="524398" y="87402"/>
                  </a:lnTo>
                  <a:lnTo>
                    <a:pt x="524398" y="731303"/>
                  </a:lnTo>
                  <a:lnTo>
                    <a:pt x="517531" y="765325"/>
                  </a:lnTo>
                  <a:lnTo>
                    <a:pt x="498802" y="793106"/>
                  </a:lnTo>
                  <a:lnTo>
                    <a:pt x="471021" y="811835"/>
                  </a:lnTo>
                  <a:lnTo>
                    <a:pt x="436999" y="818703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5" name="object 125"/>
            <p:cNvSpPr/>
            <p:nvPr/>
          </p:nvSpPr>
          <p:spPr>
            <a:xfrm>
              <a:off x="3477567" y="2373915"/>
              <a:ext cx="524510" cy="819150"/>
            </a:xfrm>
            <a:custGeom>
              <a:avLst/>
              <a:gdLst/>
              <a:ahLst/>
              <a:cxnLst/>
              <a:rect l="l" t="t" r="r" b="b"/>
              <a:pathLst>
                <a:path w="524510" h="819150">
                  <a:moveTo>
                    <a:pt x="0" y="87402"/>
                  </a:moveTo>
                  <a:lnTo>
                    <a:pt x="6871" y="53381"/>
                  </a:lnTo>
                  <a:lnTo>
                    <a:pt x="25606" y="25599"/>
                  </a:lnTo>
                  <a:lnTo>
                    <a:pt x="53388" y="6868"/>
                  </a:lnTo>
                  <a:lnTo>
                    <a:pt x="87399" y="0"/>
                  </a:lnTo>
                  <a:lnTo>
                    <a:pt x="436999" y="0"/>
                  </a:lnTo>
                  <a:lnTo>
                    <a:pt x="485497" y="14685"/>
                  </a:lnTo>
                  <a:lnTo>
                    <a:pt x="517748" y="53955"/>
                  </a:lnTo>
                  <a:lnTo>
                    <a:pt x="524398" y="87402"/>
                  </a:lnTo>
                  <a:lnTo>
                    <a:pt x="524398" y="731303"/>
                  </a:lnTo>
                  <a:lnTo>
                    <a:pt x="517531" y="765325"/>
                  </a:lnTo>
                  <a:lnTo>
                    <a:pt x="498802" y="793106"/>
                  </a:lnTo>
                  <a:lnTo>
                    <a:pt x="471021" y="811835"/>
                  </a:lnTo>
                  <a:lnTo>
                    <a:pt x="436999" y="818703"/>
                  </a:lnTo>
                  <a:lnTo>
                    <a:pt x="87399" y="818703"/>
                  </a:lnTo>
                  <a:lnTo>
                    <a:pt x="53388" y="811835"/>
                  </a:lnTo>
                  <a:lnTo>
                    <a:pt x="25606" y="793106"/>
                  </a:lnTo>
                  <a:lnTo>
                    <a:pt x="6871" y="765325"/>
                  </a:lnTo>
                  <a:lnTo>
                    <a:pt x="0" y="731303"/>
                  </a:lnTo>
                  <a:lnTo>
                    <a:pt x="0" y="87402"/>
                  </a:lnTo>
                  <a:close/>
                </a:path>
              </a:pathLst>
            </a:custGeom>
            <a:ln w="25399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3617054" y="3531230"/>
            <a:ext cx="245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TM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2717420" y="3204641"/>
            <a:ext cx="643255" cy="922019"/>
            <a:chOff x="2717419" y="2347390"/>
            <a:chExt cx="643255" cy="922019"/>
          </a:xfrm>
        </p:grpSpPr>
        <p:sp>
          <p:nvSpPr>
            <p:cNvPr id="128" name="object 128"/>
            <p:cNvSpPr/>
            <p:nvPr/>
          </p:nvSpPr>
          <p:spPr>
            <a:xfrm>
              <a:off x="2717419" y="2347390"/>
              <a:ext cx="642838" cy="92177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9" name="object 129"/>
            <p:cNvSpPr/>
            <p:nvPr/>
          </p:nvSpPr>
          <p:spPr>
            <a:xfrm>
              <a:off x="2762194" y="2372165"/>
              <a:ext cx="553720" cy="832485"/>
            </a:xfrm>
            <a:custGeom>
              <a:avLst/>
              <a:gdLst/>
              <a:ahLst/>
              <a:cxnLst/>
              <a:rect l="l" t="t" r="r" b="b"/>
              <a:pathLst>
                <a:path w="553720" h="832485">
                  <a:moveTo>
                    <a:pt x="553298" y="832253"/>
                  </a:moveTo>
                  <a:lnTo>
                    <a:pt x="0" y="832253"/>
                  </a:lnTo>
                  <a:lnTo>
                    <a:pt x="0" y="0"/>
                  </a:lnTo>
                  <a:lnTo>
                    <a:pt x="553298" y="0"/>
                  </a:lnTo>
                  <a:lnTo>
                    <a:pt x="553298" y="832253"/>
                  </a:lnTo>
                  <a:close/>
                </a:path>
              </a:pathLst>
            </a:custGeom>
            <a:solidFill>
              <a:srgbClr val="72FBA8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0" name="object 130"/>
            <p:cNvSpPr/>
            <p:nvPr/>
          </p:nvSpPr>
          <p:spPr>
            <a:xfrm>
              <a:off x="2762194" y="2372165"/>
              <a:ext cx="553720" cy="832485"/>
            </a:xfrm>
            <a:custGeom>
              <a:avLst/>
              <a:gdLst/>
              <a:ahLst/>
              <a:cxnLst/>
              <a:rect l="l" t="t" r="r" b="b"/>
              <a:pathLst>
                <a:path w="553720" h="832485">
                  <a:moveTo>
                    <a:pt x="0" y="0"/>
                  </a:moveTo>
                  <a:lnTo>
                    <a:pt x="553298" y="0"/>
                  </a:lnTo>
                  <a:lnTo>
                    <a:pt x="553298" y="832253"/>
                  </a:lnTo>
                  <a:lnTo>
                    <a:pt x="0" y="83225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1" name="object 131"/>
            <p:cNvSpPr/>
            <p:nvPr/>
          </p:nvSpPr>
          <p:spPr>
            <a:xfrm>
              <a:off x="2795894" y="2453129"/>
              <a:ext cx="467626" cy="19249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2" name="object 132"/>
            <p:cNvSpPr/>
            <p:nvPr/>
          </p:nvSpPr>
          <p:spPr>
            <a:xfrm>
              <a:off x="2848594" y="2485822"/>
              <a:ext cx="362585" cy="87630"/>
            </a:xfrm>
            <a:custGeom>
              <a:avLst/>
              <a:gdLst/>
              <a:ahLst/>
              <a:cxnLst/>
              <a:rect l="l" t="t" r="r" b="b"/>
              <a:pathLst>
                <a:path w="362585" h="87630">
                  <a:moveTo>
                    <a:pt x="0" y="0"/>
                  </a:moveTo>
                  <a:lnTo>
                    <a:pt x="362249" y="1582"/>
                  </a:lnTo>
                  <a:lnTo>
                    <a:pt x="359399" y="87097"/>
                  </a:lnTo>
                  <a:lnTo>
                    <a:pt x="5724" y="85497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3" name="object 133"/>
            <p:cNvSpPr/>
            <p:nvPr/>
          </p:nvSpPr>
          <p:spPr>
            <a:xfrm>
              <a:off x="3088518" y="2453129"/>
              <a:ext cx="105397" cy="1924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4" name="object 134"/>
            <p:cNvSpPr/>
            <p:nvPr/>
          </p:nvSpPr>
          <p:spPr>
            <a:xfrm>
              <a:off x="3141218" y="2485822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30">
                  <a:moveTo>
                    <a:pt x="0" y="0"/>
                  </a:moveTo>
                  <a:lnTo>
                    <a:pt x="0" y="87097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5" name="object 135"/>
            <p:cNvSpPr/>
            <p:nvPr/>
          </p:nvSpPr>
          <p:spPr>
            <a:xfrm>
              <a:off x="3007519" y="2453129"/>
              <a:ext cx="105397" cy="1924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6" name="object 136"/>
            <p:cNvSpPr/>
            <p:nvPr/>
          </p:nvSpPr>
          <p:spPr>
            <a:xfrm>
              <a:off x="3060218" y="2485822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30">
                  <a:moveTo>
                    <a:pt x="0" y="0"/>
                  </a:moveTo>
                  <a:lnTo>
                    <a:pt x="0" y="87097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7" name="object 137"/>
            <p:cNvSpPr/>
            <p:nvPr/>
          </p:nvSpPr>
          <p:spPr>
            <a:xfrm>
              <a:off x="2796394" y="2629754"/>
              <a:ext cx="467626" cy="19249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8" name="object 138"/>
            <p:cNvSpPr/>
            <p:nvPr/>
          </p:nvSpPr>
          <p:spPr>
            <a:xfrm>
              <a:off x="2849094" y="2662444"/>
              <a:ext cx="362585" cy="87630"/>
            </a:xfrm>
            <a:custGeom>
              <a:avLst/>
              <a:gdLst/>
              <a:ahLst/>
              <a:cxnLst/>
              <a:rect l="l" t="t" r="r" b="b"/>
              <a:pathLst>
                <a:path w="362585" h="87630">
                  <a:moveTo>
                    <a:pt x="0" y="0"/>
                  </a:moveTo>
                  <a:lnTo>
                    <a:pt x="362224" y="1574"/>
                  </a:lnTo>
                  <a:lnTo>
                    <a:pt x="359374" y="87099"/>
                  </a:lnTo>
                  <a:lnTo>
                    <a:pt x="5699" y="854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9" name="object 139"/>
            <p:cNvSpPr/>
            <p:nvPr/>
          </p:nvSpPr>
          <p:spPr>
            <a:xfrm>
              <a:off x="3088993" y="2629754"/>
              <a:ext cx="105397" cy="1924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0" name="object 140"/>
            <p:cNvSpPr/>
            <p:nvPr/>
          </p:nvSpPr>
          <p:spPr>
            <a:xfrm>
              <a:off x="3141693" y="2662444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30">
                  <a:moveTo>
                    <a:pt x="0" y="0"/>
                  </a:moveTo>
                  <a:lnTo>
                    <a:pt x="0" y="870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1" name="object 141"/>
            <p:cNvSpPr/>
            <p:nvPr/>
          </p:nvSpPr>
          <p:spPr>
            <a:xfrm>
              <a:off x="3007994" y="2629754"/>
              <a:ext cx="105397" cy="1924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2" name="object 142"/>
            <p:cNvSpPr/>
            <p:nvPr/>
          </p:nvSpPr>
          <p:spPr>
            <a:xfrm>
              <a:off x="3060693" y="2662444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30">
                  <a:moveTo>
                    <a:pt x="0" y="0"/>
                  </a:moveTo>
                  <a:lnTo>
                    <a:pt x="0" y="870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3" name="object 143"/>
            <p:cNvSpPr/>
            <p:nvPr/>
          </p:nvSpPr>
          <p:spPr>
            <a:xfrm>
              <a:off x="2796394" y="2806478"/>
              <a:ext cx="467626" cy="19249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4" name="object 144"/>
            <p:cNvSpPr/>
            <p:nvPr/>
          </p:nvSpPr>
          <p:spPr>
            <a:xfrm>
              <a:off x="2849094" y="2839169"/>
              <a:ext cx="362585" cy="87630"/>
            </a:xfrm>
            <a:custGeom>
              <a:avLst/>
              <a:gdLst/>
              <a:ahLst/>
              <a:cxnLst/>
              <a:rect l="l" t="t" r="r" b="b"/>
              <a:pathLst>
                <a:path w="362585" h="87630">
                  <a:moveTo>
                    <a:pt x="0" y="0"/>
                  </a:moveTo>
                  <a:lnTo>
                    <a:pt x="362224" y="1599"/>
                  </a:lnTo>
                  <a:lnTo>
                    <a:pt x="359374" y="87099"/>
                  </a:lnTo>
                  <a:lnTo>
                    <a:pt x="5699" y="8552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5" name="object 145"/>
            <p:cNvSpPr/>
            <p:nvPr/>
          </p:nvSpPr>
          <p:spPr>
            <a:xfrm>
              <a:off x="3088993" y="2806478"/>
              <a:ext cx="105397" cy="1924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6" name="object 146"/>
            <p:cNvSpPr/>
            <p:nvPr/>
          </p:nvSpPr>
          <p:spPr>
            <a:xfrm>
              <a:off x="3141693" y="2839169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30">
                  <a:moveTo>
                    <a:pt x="0" y="0"/>
                  </a:moveTo>
                  <a:lnTo>
                    <a:pt x="0" y="870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7" name="object 147"/>
            <p:cNvSpPr/>
            <p:nvPr/>
          </p:nvSpPr>
          <p:spPr>
            <a:xfrm>
              <a:off x="3007994" y="2806478"/>
              <a:ext cx="105397" cy="1924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8" name="object 148"/>
            <p:cNvSpPr/>
            <p:nvPr/>
          </p:nvSpPr>
          <p:spPr>
            <a:xfrm>
              <a:off x="3060693" y="2839169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30">
                  <a:moveTo>
                    <a:pt x="0" y="0"/>
                  </a:moveTo>
                  <a:lnTo>
                    <a:pt x="0" y="870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9" name="object 149"/>
            <p:cNvSpPr/>
            <p:nvPr/>
          </p:nvSpPr>
          <p:spPr>
            <a:xfrm>
              <a:off x="2796869" y="2983103"/>
              <a:ext cx="467626" cy="19249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0" name="object 150"/>
            <p:cNvSpPr/>
            <p:nvPr/>
          </p:nvSpPr>
          <p:spPr>
            <a:xfrm>
              <a:off x="2849569" y="3015793"/>
              <a:ext cx="362585" cy="87630"/>
            </a:xfrm>
            <a:custGeom>
              <a:avLst/>
              <a:gdLst/>
              <a:ahLst/>
              <a:cxnLst/>
              <a:rect l="l" t="t" r="r" b="b"/>
              <a:pathLst>
                <a:path w="362585" h="87630">
                  <a:moveTo>
                    <a:pt x="0" y="0"/>
                  </a:moveTo>
                  <a:lnTo>
                    <a:pt x="362249" y="1574"/>
                  </a:lnTo>
                  <a:lnTo>
                    <a:pt x="359399" y="87099"/>
                  </a:lnTo>
                  <a:lnTo>
                    <a:pt x="5724" y="854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1" name="object 151"/>
            <p:cNvSpPr/>
            <p:nvPr/>
          </p:nvSpPr>
          <p:spPr>
            <a:xfrm>
              <a:off x="3089493" y="2983103"/>
              <a:ext cx="105397" cy="1924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2" name="object 152"/>
            <p:cNvSpPr/>
            <p:nvPr/>
          </p:nvSpPr>
          <p:spPr>
            <a:xfrm>
              <a:off x="3142193" y="3015793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30">
                  <a:moveTo>
                    <a:pt x="0" y="0"/>
                  </a:moveTo>
                  <a:lnTo>
                    <a:pt x="0" y="870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3" name="object 153"/>
            <p:cNvSpPr/>
            <p:nvPr/>
          </p:nvSpPr>
          <p:spPr>
            <a:xfrm>
              <a:off x="3008494" y="2983103"/>
              <a:ext cx="105397" cy="1924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4" name="object 154"/>
            <p:cNvSpPr/>
            <p:nvPr/>
          </p:nvSpPr>
          <p:spPr>
            <a:xfrm>
              <a:off x="3061193" y="3015793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30">
                  <a:moveTo>
                    <a:pt x="0" y="0"/>
                  </a:moveTo>
                  <a:lnTo>
                    <a:pt x="0" y="870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55" name="object 155"/>
          <p:cNvGrpSpPr/>
          <p:nvPr/>
        </p:nvGrpSpPr>
        <p:grpSpPr>
          <a:xfrm>
            <a:off x="991907" y="4779267"/>
            <a:ext cx="600710" cy="868044"/>
            <a:chOff x="991907" y="3922017"/>
            <a:chExt cx="600710" cy="868044"/>
          </a:xfrm>
        </p:grpSpPr>
        <p:sp>
          <p:nvSpPr>
            <p:cNvPr id="156" name="object 156"/>
            <p:cNvSpPr/>
            <p:nvPr/>
          </p:nvSpPr>
          <p:spPr>
            <a:xfrm>
              <a:off x="1008157" y="3939067"/>
              <a:ext cx="568960" cy="819150"/>
            </a:xfrm>
            <a:custGeom>
              <a:avLst/>
              <a:gdLst/>
              <a:ahLst/>
              <a:cxnLst/>
              <a:rect l="l" t="t" r="r" b="b"/>
              <a:pathLst>
                <a:path w="568960" h="819150">
                  <a:moveTo>
                    <a:pt x="0" y="0"/>
                  </a:moveTo>
                  <a:lnTo>
                    <a:pt x="568471" y="0"/>
                  </a:lnTo>
                  <a:lnTo>
                    <a:pt x="568471" y="818648"/>
                  </a:lnTo>
                  <a:lnTo>
                    <a:pt x="0" y="81864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7" name="object 157"/>
            <p:cNvSpPr/>
            <p:nvPr/>
          </p:nvSpPr>
          <p:spPr>
            <a:xfrm>
              <a:off x="1004607" y="3934717"/>
              <a:ext cx="572135" cy="819150"/>
            </a:xfrm>
            <a:custGeom>
              <a:avLst/>
              <a:gdLst/>
              <a:ahLst/>
              <a:cxnLst/>
              <a:rect l="l" t="t" r="r" b="b"/>
              <a:pathLst>
                <a:path w="572135" h="819150">
                  <a:moveTo>
                    <a:pt x="571981" y="818648"/>
                  </a:moveTo>
                  <a:lnTo>
                    <a:pt x="0" y="818648"/>
                  </a:lnTo>
                  <a:lnTo>
                    <a:pt x="0" y="0"/>
                  </a:lnTo>
                  <a:lnTo>
                    <a:pt x="571981" y="0"/>
                  </a:lnTo>
                  <a:lnTo>
                    <a:pt x="571981" y="818648"/>
                  </a:lnTo>
                  <a:close/>
                </a:path>
              </a:pathLst>
            </a:custGeom>
            <a:solidFill>
              <a:srgbClr val="FFFFFF">
                <a:alpha val="69018"/>
              </a:srgbClr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8" name="object 158"/>
            <p:cNvSpPr/>
            <p:nvPr/>
          </p:nvSpPr>
          <p:spPr>
            <a:xfrm>
              <a:off x="1004607" y="3934717"/>
              <a:ext cx="572135" cy="819150"/>
            </a:xfrm>
            <a:custGeom>
              <a:avLst/>
              <a:gdLst/>
              <a:ahLst/>
              <a:cxnLst/>
              <a:rect l="l" t="t" r="r" b="b"/>
              <a:pathLst>
                <a:path w="572135" h="819150">
                  <a:moveTo>
                    <a:pt x="0" y="0"/>
                  </a:moveTo>
                  <a:lnTo>
                    <a:pt x="571981" y="0"/>
                  </a:lnTo>
                  <a:lnTo>
                    <a:pt x="571981" y="818648"/>
                  </a:lnTo>
                  <a:lnTo>
                    <a:pt x="0" y="81864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9" name="object 159"/>
            <p:cNvSpPr/>
            <p:nvPr/>
          </p:nvSpPr>
          <p:spPr>
            <a:xfrm>
              <a:off x="1084957" y="3973417"/>
              <a:ext cx="268605" cy="106680"/>
            </a:xfrm>
            <a:custGeom>
              <a:avLst/>
              <a:gdLst/>
              <a:ahLst/>
              <a:cxnLst/>
              <a:rect l="l" t="t" r="r" b="b"/>
              <a:pathLst>
                <a:path w="268605" h="106679">
                  <a:moveTo>
                    <a:pt x="268134" y="106099"/>
                  </a:moveTo>
                  <a:lnTo>
                    <a:pt x="0" y="106099"/>
                  </a:lnTo>
                  <a:lnTo>
                    <a:pt x="0" y="0"/>
                  </a:lnTo>
                  <a:lnTo>
                    <a:pt x="268134" y="0"/>
                  </a:lnTo>
                  <a:lnTo>
                    <a:pt x="268134" y="1060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0" name="object 160"/>
            <p:cNvSpPr/>
            <p:nvPr/>
          </p:nvSpPr>
          <p:spPr>
            <a:xfrm>
              <a:off x="1084957" y="3973417"/>
              <a:ext cx="268605" cy="106680"/>
            </a:xfrm>
            <a:custGeom>
              <a:avLst/>
              <a:gdLst/>
              <a:ahLst/>
              <a:cxnLst/>
              <a:rect l="l" t="t" r="r" b="b"/>
              <a:pathLst>
                <a:path w="268605" h="106679">
                  <a:moveTo>
                    <a:pt x="0" y="0"/>
                  </a:moveTo>
                  <a:lnTo>
                    <a:pt x="268134" y="0"/>
                  </a:lnTo>
                  <a:lnTo>
                    <a:pt x="268134" y="106099"/>
                  </a:lnTo>
                  <a:lnTo>
                    <a:pt x="0" y="1060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1" name="object 161"/>
            <p:cNvSpPr/>
            <p:nvPr/>
          </p:nvSpPr>
          <p:spPr>
            <a:xfrm>
              <a:off x="1084957" y="4101441"/>
              <a:ext cx="268605" cy="106680"/>
            </a:xfrm>
            <a:custGeom>
              <a:avLst/>
              <a:gdLst/>
              <a:ahLst/>
              <a:cxnLst/>
              <a:rect l="l" t="t" r="r" b="b"/>
              <a:pathLst>
                <a:path w="268605" h="106679">
                  <a:moveTo>
                    <a:pt x="268134" y="106099"/>
                  </a:moveTo>
                  <a:lnTo>
                    <a:pt x="0" y="106099"/>
                  </a:lnTo>
                  <a:lnTo>
                    <a:pt x="0" y="0"/>
                  </a:lnTo>
                  <a:lnTo>
                    <a:pt x="268134" y="0"/>
                  </a:lnTo>
                  <a:lnTo>
                    <a:pt x="268134" y="1060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2" name="object 162"/>
            <p:cNvSpPr/>
            <p:nvPr/>
          </p:nvSpPr>
          <p:spPr>
            <a:xfrm>
              <a:off x="1084957" y="4101441"/>
              <a:ext cx="268605" cy="106680"/>
            </a:xfrm>
            <a:custGeom>
              <a:avLst/>
              <a:gdLst/>
              <a:ahLst/>
              <a:cxnLst/>
              <a:rect l="l" t="t" r="r" b="b"/>
              <a:pathLst>
                <a:path w="268605" h="106679">
                  <a:moveTo>
                    <a:pt x="0" y="0"/>
                  </a:moveTo>
                  <a:lnTo>
                    <a:pt x="268134" y="0"/>
                  </a:lnTo>
                  <a:lnTo>
                    <a:pt x="268134" y="106099"/>
                  </a:lnTo>
                  <a:lnTo>
                    <a:pt x="0" y="1060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3" name="object 163"/>
            <p:cNvSpPr/>
            <p:nvPr/>
          </p:nvSpPr>
          <p:spPr>
            <a:xfrm>
              <a:off x="1084957" y="4230341"/>
              <a:ext cx="268605" cy="106680"/>
            </a:xfrm>
            <a:custGeom>
              <a:avLst/>
              <a:gdLst/>
              <a:ahLst/>
              <a:cxnLst/>
              <a:rect l="l" t="t" r="r" b="b"/>
              <a:pathLst>
                <a:path w="268605" h="106679">
                  <a:moveTo>
                    <a:pt x="268134" y="106099"/>
                  </a:moveTo>
                  <a:lnTo>
                    <a:pt x="0" y="106099"/>
                  </a:lnTo>
                  <a:lnTo>
                    <a:pt x="0" y="0"/>
                  </a:lnTo>
                  <a:lnTo>
                    <a:pt x="268134" y="0"/>
                  </a:lnTo>
                  <a:lnTo>
                    <a:pt x="268134" y="1060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4" name="object 164"/>
            <p:cNvSpPr/>
            <p:nvPr/>
          </p:nvSpPr>
          <p:spPr>
            <a:xfrm>
              <a:off x="1084957" y="4230341"/>
              <a:ext cx="268605" cy="106680"/>
            </a:xfrm>
            <a:custGeom>
              <a:avLst/>
              <a:gdLst/>
              <a:ahLst/>
              <a:cxnLst/>
              <a:rect l="l" t="t" r="r" b="b"/>
              <a:pathLst>
                <a:path w="268605" h="106679">
                  <a:moveTo>
                    <a:pt x="0" y="0"/>
                  </a:moveTo>
                  <a:lnTo>
                    <a:pt x="268134" y="0"/>
                  </a:lnTo>
                  <a:lnTo>
                    <a:pt x="268134" y="106099"/>
                  </a:lnTo>
                  <a:lnTo>
                    <a:pt x="0" y="1060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5" name="object 165"/>
            <p:cNvSpPr/>
            <p:nvPr/>
          </p:nvSpPr>
          <p:spPr>
            <a:xfrm>
              <a:off x="1084957" y="4359891"/>
              <a:ext cx="268605" cy="106680"/>
            </a:xfrm>
            <a:custGeom>
              <a:avLst/>
              <a:gdLst/>
              <a:ahLst/>
              <a:cxnLst/>
              <a:rect l="l" t="t" r="r" b="b"/>
              <a:pathLst>
                <a:path w="268605" h="106679">
                  <a:moveTo>
                    <a:pt x="268134" y="106099"/>
                  </a:moveTo>
                  <a:lnTo>
                    <a:pt x="0" y="106099"/>
                  </a:lnTo>
                  <a:lnTo>
                    <a:pt x="0" y="0"/>
                  </a:lnTo>
                  <a:lnTo>
                    <a:pt x="268134" y="0"/>
                  </a:lnTo>
                  <a:lnTo>
                    <a:pt x="268134" y="1060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6" name="object 166"/>
            <p:cNvSpPr/>
            <p:nvPr/>
          </p:nvSpPr>
          <p:spPr>
            <a:xfrm>
              <a:off x="1084957" y="4359891"/>
              <a:ext cx="268605" cy="106680"/>
            </a:xfrm>
            <a:custGeom>
              <a:avLst/>
              <a:gdLst/>
              <a:ahLst/>
              <a:cxnLst/>
              <a:rect l="l" t="t" r="r" b="b"/>
              <a:pathLst>
                <a:path w="268605" h="106679">
                  <a:moveTo>
                    <a:pt x="0" y="0"/>
                  </a:moveTo>
                  <a:lnTo>
                    <a:pt x="268134" y="0"/>
                  </a:lnTo>
                  <a:lnTo>
                    <a:pt x="268134" y="106099"/>
                  </a:lnTo>
                  <a:lnTo>
                    <a:pt x="0" y="1060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7" name="object 167"/>
            <p:cNvSpPr/>
            <p:nvPr/>
          </p:nvSpPr>
          <p:spPr>
            <a:xfrm>
              <a:off x="1084957" y="4615940"/>
              <a:ext cx="268605" cy="106680"/>
            </a:xfrm>
            <a:custGeom>
              <a:avLst/>
              <a:gdLst/>
              <a:ahLst/>
              <a:cxnLst/>
              <a:rect l="l" t="t" r="r" b="b"/>
              <a:pathLst>
                <a:path w="268605" h="106679">
                  <a:moveTo>
                    <a:pt x="268134" y="106099"/>
                  </a:moveTo>
                  <a:lnTo>
                    <a:pt x="0" y="106099"/>
                  </a:lnTo>
                  <a:lnTo>
                    <a:pt x="0" y="0"/>
                  </a:lnTo>
                  <a:lnTo>
                    <a:pt x="268134" y="0"/>
                  </a:lnTo>
                  <a:lnTo>
                    <a:pt x="268134" y="1060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8" name="object 168"/>
            <p:cNvSpPr/>
            <p:nvPr/>
          </p:nvSpPr>
          <p:spPr>
            <a:xfrm>
              <a:off x="1084957" y="4615940"/>
              <a:ext cx="268605" cy="106680"/>
            </a:xfrm>
            <a:custGeom>
              <a:avLst/>
              <a:gdLst/>
              <a:ahLst/>
              <a:cxnLst/>
              <a:rect l="l" t="t" r="r" b="b"/>
              <a:pathLst>
                <a:path w="268605" h="106679">
                  <a:moveTo>
                    <a:pt x="0" y="0"/>
                  </a:moveTo>
                  <a:lnTo>
                    <a:pt x="268134" y="0"/>
                  </a:lnTo>
                  <a:lnTo>
                    <a:pt x="268134" y="106099"/>
                  </a:lnTo>
                  <a:lnTo>
                    <a:pt x="0" y="1060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9" name="object 169"/>
            <p:cNvSpPr/>
            <p:nvPr/>
          </p:nvSpPr>
          <p:spPr>
            <a:xfrm>
              <a:off x="1084957" y="4487916"/>
              <a:ext cx="268605" cy="106680"/>
            </a:xfrm>
            <a:custGeom>
              <a:avLst/>
              <a:gdLst/>
              <a:ahLst/>
              <a:cxnLst/>
              <a:rect l="l" t="t" r="r" b="b"/>
              <a:pathLst>
                <a:path w="268605" h="106679">
                  <a:moveTo>
                    <a:pt x="268134" y="106099"/>
                  </a:moveTo>
                  <a:lnTo>
                    <a:pt x="0" y="106099"/>
                  </a:lnTo>
                  <a:lnTo>
                    <a:pt x="0" y="0"/>
                  </a:lnTo>
                  <a:lnTo>
                    <a:pt x="268134" y="0"/>
                  </a:lnTo>
                  <a:lnTo>
                    <a:pt x="268134" y="1060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0" name="object 170"/>
            <p:cNvSpPr/>
            <p:nvPr/>
          </p:nvSpPr>
          <p:spPr>
            <a:xfrm>
              <a:off x="1084957" y="4487916"/>
              <a:ext cx="268605" cy="106680"/>
            </a:xfrm>
            <a:custGeom>
              <a:avLst/>
              <a:gdLst/>
              <a:ahLst/>
              <a:cxnLst/>
              <a:rect l="l" t="t" r="r" b="b"/>
              <a:pathLst>
                <a:path w="268605" h="106679">
                  <a:moveTo>
                    <a:pt x="0" y="0"/>
                  </a:moveTo>
                  <a:lnTo>
                    <a:pt x="268134" y="0"/>
                  </a:lnTo>
                  <a:lnTo>
                    <a:pt x="268134" y="106099"/>
                  </a:lnTo>
                  <a:lnTo>
                    <a:pt x="0" y="1060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1" name="object 171"/>
            <p:cNvSpPr/>
            <p:nvPr/>
          </p:nvSpPr>
          <p:spPr>
            <a:xfrm>
              <a:off x="1363677" y="3951654"/>
              <a:ext cx="226263" cy="1956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2" name="object 172"/>
            <p:cNvSpPr/>
            <p:nvPr/>
          </p:nvSpPr>
          <p:spPr>
            <a:xfrm>
              <a:off x="1408439" y="3973417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59" h="106679">
                  <a:moveTo>
                    <a:pt x="0" y="106099"/>
                  </a:moveTo>
                  <a:lnTo>
                    <a:pt x="0" y="0"/>
                  </a:lnTo>
                  <a:lnTo>
                    <a:pt x="136737" y="32674"/>
                  </a:lnTo>
                  <a:lnTo>
                    <a:pt x="136737" y="73399"/>
                  </a:lnTo>
                  <a:lnTo>
                    <a:pt x="0" y="1060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3" name="object 173"/>
            <p:cNvSpPr/>
            <p:nvPr/>
          </p:nvSpPr>
          <p:spPr>
            <a:xfrm>
              <a:off x="1408439" y="3973417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59" h="106679">
                  <a:moveTo>
                    <a:pt x="0" y="0"/>
                  </a:moveTo>
                  <a:lnTo>
                    <a:pt x="136737" y="32674"/>
                  </a:lnTo>
                  <a:lnTo>
                    <a:pt x="136737" y="73399"/>
                  </a:lnTo>
                  <a:lnTo>
                    <a:pt x="0" y="106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4" name="object 174"/>
            <p:cNvSpPr/>
            <p:nvPr/>
          </p:nvSpPr>
          <p:spPr>
            <a:xfrm>
              <a:off x="1366049" y="4079679"/>
              <a:ext cx="226263" cy="1956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5" name="object 175"/>
            <p:cNvSpPr/>
            <p:nvPr/>
          </p:nvSpPr>
          <p:spPr>
            <a:xfrm>
              <a:off x="1410812" y="4101441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59" h="106679">
                  <a:moveTo>
                    <a:pt x="0" y="106099"/>
                  </a:moveTo>
                  <a:lnTo>
                    <a:pt x="0" y="0"/>
                  </a:lnTo>
                  <a:lnTo>
                    <a:pt x="136737" y="32674"/>
                  </a:lnTo>
                  <a:lnTo>
                    <a:pt x="136737" y="73399"/>
                  </a:lnTo>
                  <a:lnTo>
                    <a:pt x="0" y="1060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6" name="object 176"/>
            <p:cNvSpPr/>
            <p:nvPr/>
          </p:nvSpPr>
          <p:spPr>
            <a:xfrm>
              <a:off x="1410812" y="4101441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59" h="106679">
                  <a:moveTo>
                    <a:pt x="0" y="0"/>
                  </a:moveTo>
                  <a:lnTo>
                    <a:pt x="136737" y="32674"/>
                  </a:lnTo>
                  <a:lnTo>
                    <a:pt x="136737" y="73399"/>
                  </a:lnTo>
                  <a:lnTo>
                    <a:pt x="0" y="106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7" name="object 177"/>
            <p:cNvSpPr/>
            <p:nvPr/>
          </p:nvSpPr>
          <p:spPr>
            <a:xfrm>
              <a:off x="1366049" y="4208579"/>
              <a:ext cx="226263" cy="1956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8" name="object 178"/>
            <p:cNvSpPr/>
            <p:nvPr/>
          </p:nvSpPr>
          <p:spPr>
            <a:xfrm>
              <a:off x="1410812" y="4230341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59" h="106679">
                  <a:moveTo>
                    <a:pt x="0" y="106099"/>
                  </a:moveTo>
                  <a:lnTo>
                    <a:pt x="0" y="0"/>
                  </a:lnTo>
                  <a:lnTo>
                    <a:pt x="136737" y="32674"/>
                  </a:lnTo>
                  <a:lnTo>
                    <a:pt x="136737" y="73399"/>
                  </a:lnTo>
                  <a:lnTo>
                    <a:pt x="0" y="1060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9" name="object 179"/>
            <p:cNvSpPr/>
            <p:nvPr/>
          </p:nvSpPr>
          <p:spPr>
            <a:xfrm>
              <a:off x="1410812" y="4230341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59" h="106679">
                  <a:moveTo>
                    <a:pt x="0" y="0"/>
                  </a:moveTo>
                  <a:lnTo>
                    <a:pt x="136737" y="32674"/>
                  </a:lnTo>
                  <a:lnTo>
                    <a:pt x="136737" y="73399"/>
                  </a:lnTo>
                  <a:lnTo>
                    <a:pt x="0" y="106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0" name="object 180"/>
            <p:cNvSpPr/>
            <p:nvPr/>
          </p:nvSpPr>
          <p:spPr>
            <a:xfrm>
              <a:off x="1363677" y="4341529"/>
              <a:ext cx="226263" cy="1956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1" name="object 181"/>
            <p:cNvSpPr/>
            <p:nvPr/>
          </p:nvSpPr>
          <p:spPr>
            <a:xfrm>
              <a:off x="1408439" y="4363291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59" h="106679">
                  <a:moveTo>
                    <a:pt x="0" y="106099"/>
                  </a:moveTo>
                  <a:lnTo>
                    <a:pt x="0" y="0"/>
                  </a:lnTo>
                  <a:lnTo>
                    <a:pt x="136737" y="32699"/>
                  </a:lnTo>
                  <a:lnTo>
                    <a:pt x="136737" y="73424"/>
                  </a:lnTo>
                  <a:lnTo>
                    <a:pt x="0" y="1060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2" name="object 182"/>
            <p:cNvSpPr/>
            <p:nvPr/>
          </p:nvSpPr>
          <p:spPr>
            <a:xfrm>
              <a:off x="1408439" y="4363291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59" h="106679">
                  <a:moveTo>
                    <a:pt x="0" y="0"/>
                  </a:moveTo>
                  <a:lnTo>
                    <a:pt x="136737" y="32699"/>
                  </a:lnTo>
                  <a:lnTo>
                    <a:pt x="136737" y="73424"/>
                  </a:lnTo>
                  <a:lnTo>
                    <a:pt x="0" y="106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3" name="object 183"/>
            <p:cNvSpPr/>
            <p:nvPr/>
          </p:nvSpPr>
          <p:spPr>
            <a:xfrm>
              <a:off x="1363677" y="4466153"/>
              <a:ext cx="226263" cy="1956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" name="object 184"/>
            <p:cNvSpPr/>
            <p:nvPr/>
          </p:nvSpPr>
          <p:spPr>
            <a:xfrm>
              <a:off x="1408439" y="4487916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59" h="106679">
                  <a:moveTo>
                    <a:pt x="0" y="106099"/>
                  </a:moveTo>
                  <a:lnTo>
                    <a:pt x="0" y="0"/>
                  </a:lnTo>
                  <a:lnTo>
                    <a:pt x="136737" y="32699"/>
                  </a:lnTo>
                  <a:lnTo>
                    <a:pt x="136737" y="73424"/>
                  </a:lnTo>
                  <a:lnTo>
                    <a:pt x="0" y="1060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5" name="object 185"/>
            <p:cNvSpPr/>
            <p:nvPr/>
          </p:nvSpPr>
          <p:spPr>
            <a:xfrm>
              <a:off x="1408439" y="4487916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59" h="106679">
                  <a:moveTo>
                    <a:pt x="0" y="0"/>
                  </a:moveTo>
                  <a:lnTo>
                    <a:pt x="136737" y="32699"/>
                  </a:lnTo>
                  <a:lnTo>
                    <a:pt x="136737" y="73424"/>
                  </a:lnTo>
                  <a:lnTo>
                    <a:pt x="0" y="106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6" name="object 186"/>
            <p:cNvSpPr/>
            <p:nvPr/>
          </p:nvSpPr>
          <p:spPr>
            <a:xfrm>
              <a:off x="1363677" y="4594178"/>
              <a:ext cx="226263" cy="1956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7" name="object 187"/>
            <p:cNvSpPr/>
            <p:nvPr/>
          </p:nvSpPr>
          <p:spPr>
            <a:xfrm>
              <a:off x="1408439" y="4615940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59" h="106679">
                  <a:moveTo>
                    <a:pt x="0" y="106099"/>
                  </a:moveTo>
                  <a:lnTo>
                    <a:pt x="0" y="0"/>
                  </a:lnTo>
                  <a:lnTo>
                    <a:pt x="136737" y="32699"/>
                  </a:lnTo>
                  <a:lnTo>
                    <a:pt x="136737" y="73399"/>
                  </a:lnTo>
                  <a:lnTo>
                    <a:pt x="0" y="1060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8" name="object 188"/>
            <p:cNvSpPr/>
            <p:nvPr/>
          </p:nvSpPr>
          <p:spPr>
            <a:xfrm>
              <a:off x="1408439" y="4615940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59" h="106679">
                  <a:moveTo>
                    <a:pt x="0" y="0"/>
                  </a:moveTo>
                  <a:lnTo>
                    <a:pt x="136737" y="32699"/>
                  </a:lnTo>
                  <a:lnTo>
                    <a:pt x="136737" y="73399"/>
                  </a:lnTo>
                  <a:lnTo>
                    <a:pt x="0" y="106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89" name="object 189"/>
          <p:cNvGrpSpPr/>
          <p:nvPr/>
        </p:nvGrpSpPr>
        <p:grpSpPr>
          <a:xfrm>
            <a:off x="2484520" y="4780567"/>
            <a:ext cx="549910" cy="844550"/>
            <a:chOff x="2484520" y="3923317"/>
            <a:chExt cx="549910" cy="844550"/>
          </a:xfrm>
        </p:grpSpPr>
        <p:sp>
          <p:nvSpPr>
            <p:cNvPr id="190" name="object 190"/>
            <p:cNvSpPr/>
            <p:nvPr/>
          </p:nvSpPr>
          <p:spPr>
            <a:xfrm>
              <a:off x="2497220" y="3936017"/>
              <a:ext cx="524510" cy="819150"/>
            </a:xfrm>
            <a:custGeom>
              <a:avLst/>
              <a:gdLst/>
              <a:ahLst/>
              <a:cxnLst/>
              <a:rect l="l" t="t" r="r" b="b"/>
              <a:pathLst>
                <a:path w="524510" h="819150">
                  <a:moveTo>
                    <a:pt x="436999" y="818698"/>
                  </a:moveTo>
                  <a:lnTo>
                    <a:pt x="87399" y="818698"/>
                  </a:lnTo>
                  <a:lnTo>
                    <a:pt x="53377" y="811830"/>
                  </a:lnTo>
                  <a:lnTo>
                    <a:pt x="25596" y="793101"/>
                  </a:lnTo>
                  <a:lnTo>
                    <a:pt x="6867" y="765320"/>
                  </a:lnTo>
                  <a:lnTo>
                    <a:pt x="0" y="731298"/>
                  </a:lnTo>
                  <a:lnTo>
                    <a:pt x="0" y="87399"/>
                  </a:lnTo>
                  <a:lnTo>
                    <a:pt x="6867" y="53377"/>
                  </a:lnTo>
                  <a:lnTo>
                    <a:pt x="25596" y="25596"/>
                  </a:lnTo>
                  <a:lnTo>
                    <a:pt x="53377" y="6867"/>
                  </a:lnTo>
                  <a:lnTo>
                    <a:pt x="87399" y="0"/>
                  </a:lnTo>
                  <a:lnTo>
                    <a:pt x="436999" y="0"/>
                  </a:lnTo>
                  <a:lnTo>
                    <a:pt x="485483" y="14681"/>
                  </a:lnTo>
                  <a:lnTo>
                    <a:pt x="517748" y="53949"/>
                  </a:lnTo>
                  <a:lnTo>
                    <a:pt x="524398" y="87399"/>
                  </a:lnTo>
                  <a:lnTo>
                    <a:pt x="524398" y="731298"/>
                  </a:lnTo>
                  <a:lnTo>
                    <a:pt x="517531" y="765320"/>
                  </a:lnTo>
                  <a:lnTo>
                    <a:pt x="498802" y="793101"/>
                  </a:lnTo>
                  <a:lnTo>
                    <a:pt x="471021" y="811830"/>
                  </a:lnTo>
                  <a:lnTo>
                    <a:pt x="436999" y="818698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1" name="object 191"/>
            <p:cNvSpPr/>
            <p:nvPr/>
          </p:nvSpPr>
          <p:spPr>
            <a:xfrm>
              <a:off x="2497220" y="3936017"/>
              <a:ext cx="524510" cy="819150"/>
            </a:xfrm>
            <a:custGeom>
              <a:avLst/>
              <a:gdLst/>
              <a:ahLst/>
              <a:cxnLst/>
              <a:rect l="l" t="t" r="r" b="b"/>
              <a:pathLst>
                <a:path w="524510" h="819150">
                  <a:moveTo>
                    <a:pt x="0" y="87399"/>
                  </a:moveTo>
                  <a:lnTo>
                    <a:pt x="6867" y="53377"/>
                  </a:lnTo>
                  <a:lnTo>
                    <a:pt x="25596" y="25596"/>
                  </a:lnTo>
                  <a:lnTo>
                    <a:pt x="53377" y="6867"/>
                  </a:lnTo>
                  <a:lnTo>
                    <a:pt x="87399" y="0"/>
                  </a:lnTo>
                  <a:lnTo>
                    <a:pt x="436999" y="0"/>
                  </a:lnTo>
                  <a:lnTo>
                    <a:pt x="485483" y="14681"/>
                  </a:lnTo>
                  <a:lnTo>
                    <a:pt x="517748" y="53949"/>
                  </a:lnTo>
                  <a:lnTo>
                    <a:pt x="524398" y="87399"/>
                  </a:lnTo>
                  <a:lnTo>
                    <a:pt x="524398" y="731298"/>
                  </a:lnTo>
                  <a:lnTo>
                    <a:pt x="517531" y="765320"/>
                  </a:lnTo>
                  <a:lnTo>
                    <a:pt x="498802" y="793101"/>
                  </a:lnTo>
                  <a:lnTo>
                    <a:pt x="471021" y="811830"/>
                  </a:lnTo>
                  <a:lnTo>
                    <a:pt x="436999" y="818698"/>
                  </a:lnTo>
                  <a:lnTo>
                    <a:pt x="87399" y="818698"/>
                  </a:lnTo>
                  <a:lnTo>
                    <a:pt x="53377" y="811830"/>
                  </a:lnTo>
                  <a:lnTo>
                    <a:pt x="25596" y="793101"/>
                  </a:lnTo>
                  <a:lnTo>
                    <a:pt x="6867" y="765320"/>
                  </a:lnTo>
                  <a:lnTo>
                    <a:pt x="0" y="731298"/>
                  </a:lnTo>
                  <a:lnTo>
                    <a:pt x="0" y="87399"/>
                  </a:lnTo>
                  <a:close/>
                </a:path>
              </a:pathLst>
            </a:custGeom>
            <a:ln w="25399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92" name="object 192"/>
          <p:cNvSpPr txBox="1"/>
          <p:nvPr/>
        </p:nvSpPr>
        <p:spPr>
          <a:xfrm>
            <a:off x="2636695" y="5093327"/>
            <a:ext cx="245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TM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193" name="object 193"/>
          <p:cNvGraphicFramePr>
            <a:graphicFrameLocks noGrp="1"/>
          </p:cNvGraphicFramePr>
          <p:nvPr/>
        </p:nvGraphicFramePr>
        <p:xfrm>
          <a:off x="3982566" y="4815792"/>
          <a:ext cx="267970" cy="748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0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539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53975">
                      <a:solidFill>
                        <a:srgbClr val="385D89"/>
                      </a:solidFill>
                      <a:prstDash val="solid"/>
                    </a:lnT>
                    <a:lnB w="539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53975">
                      <a:solidFill>
                        <a:srgbClr val="385D89"/>
                      </a:solidFill>
                      <a:prstDash val="solid"/>
                    </a:lnT>
                    <a:lnB w="539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53975">
                      <a:solidFill>
                        <a:srgbClr val="385D89"/>
                      </a:solidFill>
                      <a:prstDash val="solid"/>
                    </a:lnT>
                    <a:lnB w="539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53975">
                      <a:solidFill>
                        <a:srgbClr val="385D89"/>
                      </a:solidFill>
                      <a:prstDash val="solid"/>
                    </a:lnT>
                    <a:lnB w="539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0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539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94" name="object 194"/>
          <p:cNvGrpSpPr/>
          <p:nvPr/>
        </p:nvGrpSpPr>
        <p:grpSpPr>
          <a:xfrm>
            <a:off x="3902217" y="4777066"/>
            <a:ext cx="600710" cy="868044"/>
            <a:chOff x="3902217" y="3919816"/>
            <a:chExt cx="600710" cy="868044"/>
          </a:xfrm>
        </p:grpSpPr>
        <p:sp>
          <p:nvSpPr>
            <p:cNvPr id="195" name="object 195"/>
            <p:cNvSpPr/>
            <p:nvPr/>
          </p:nvSpPr>
          <p:spPr>
            <a:xfrm>
              <a:off x="3918467" y="3936891"/>
              <a:ext cx="568960" cy="819150"/>
            </a:xfrm>
            <a:custGeom>
              <a:avLst/>
              <a:gdLst/>
              <a:ahLst/>
              <a:cxnLst/>
              <a:rect l="l" t="t" r="r" b="b"/>
              <a:pathLst>
                <a:path w="568960" h="819150">
                  <a:moveTo>
                    <a:pt x="0" y="0"/>
                  </a:moveTo>
                  <a:lnTo>
                    <a:pt x="568473" y="0"/>
                  </a:lnTo>
                  <a:lnTo>
                    <a:pt x="568473" y="818648"/>
                  </a:lnTo>
                  <a:lnTo>
                    <a:pt x="0" y="81864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6" name="object 196"/>
            <p:cNvSpPr/>
            <p:nvPr/>
          </p:nvSpPr>
          <p:spPr>
            <a:xfrm>
              <a:off x="3914917" y="3932516"/>
              <a:ext cx="572135" cy="819150"/>
            </a:xfrm>
            <a:custGeom>
              <a:avLst/>
              <a:gdLst/>
              <a:ahLst/>
              <a:cxnLst/>
              <a:rect l="l" t="t" r="r" b="b"/>
              <a:pathLst>
                <a:path w="572135" h="819150">
                  <a:moveTo>
                    <a:pt x="571998" y="818648"/>
                  </a:moveTo>
                  <a:lnTo>
                    <a:pt x="0" y="818648"/>
                  </a:lnTo>
                  <a:lnTo>
                    <a:pt x="0" y="0"/>
                  </a:lnTo>
                  <a:lnTo>
                    <a:pt x="571998" y="0"/>
                  </a:lnTo>
                  <a:lnTo>
                    <a:pt x="571998" y="818648"/>
                  </a:lnTo>
                  <a:close/>
                </a:path>
              </a:pathLst>
            </a:custGeom>
            <a:solidFill>
              <a:srgbClr val="FFFFFF">
                <a:alpha val="69018"/>
              </a:srgbClr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7" name="object 197"/>
            <p:cNvSpPr/>
            <p:nvPr/>
          </p:nvSpPr>
          <p:spPr>
            <a:xfrm>
              <a:off x="3914917" y="3932516"/>
              <a:ext cx="572135" cy="819150"/>
            </a:xfrm>
            <a:custGeom>
              <a:avLst/>
              <a:gdLst/>
              <a:ahLst/>
              <a:cxnLst/>
              <a:rect l="l" t="t" r="r" b="b"/>
              <a:pathLst>
                <a:path w="572135" h="819150">
                  <a:moveTo>
                    <a:pt x="0" y="0"/>
                  </a:moveTo>
                  <a:lnTo>
                    <a:pt x="571998" y="0"/>
                  </a:lnTo>
                  <a:lnTo>
                    <a:pt x="571998" y="818648"/>
                  </a:lnTo>
                  <a:lnTo>
                    <a:pt x="0" y="81864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8" name="object 198"/>
            <p:cNvSpPr/>
            <p:nvPr/>
          </p:nvSpPr>
          <p:spPr>
            <a:xfrm>
              <a:off x="4273991" y="3949479"/>
              <a:ext cx="226263" cy="1956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9" name="object 199"/>
            <p:cNvSpPr/>
            <p:nvPr/>
          </p:nvSpPr>
          <p:spPr>
            <a:xfrm>
              <a:off x="4318766" y="3971241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79">
                  <a:moveTo>
                    <a:pt x="0" y="106074"/>
                  </a:moveTo>
                  <a:lnTo>
                    <a:pt x="0" y="0"/>
                  </a:lnTo>
                  <a:lnTo>
                    <a:pt x="136724" y="32674"/>
                  </a:lnTo>
                  <a:lnTo>
                    <a:pt x="136724" y="73399"/>
                  </a:lnTo>
                  <a:lnTo>
                    <a:pt x="0" y="106074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0" name="object 200"/>
            <p:cNvSpPr/>
            <p:nvPr/>
          </p:nvSpPr>
          <p:spPr>
            <a:xfrm>
              <a:off x="4318766" y="3971241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79">
                  <a:moveTo>
                    <a:pt x="0" y="0"/>
                  </a:moveTo>
                  <a:lnTo>
                    <a:pt x="136724" y="32674"/>
                  </a:lnTo>
                  <a:lnTo>
                    <a:pt x="136724" y="73399"/>
                  </a:lnTo>
                  <a:lnTo>
                    <a:pt x="0" y="1060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1" name="object 201"/>
            <p:cNvSpPr/>
            <p:nvPr/>
          </p:nvSpPr>
          <p:spPr>
            <a:xfrm>
              <a:off x="4276366" y="4077504"/>
              <a:ext cx="226263" cy="1956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2" name="object 202"/>
            <p:cNvSpPr/>
            <p:nvPr/>
          </p:nvSpPr>
          <p:spPr>
            <a:xfrm>
              <a:off x="4321141" y="4099266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79">
                  <a:moveTo>
                    <a:pt x="0" y="106074"/>
                  </a:moveTo>
                  <a:lnTo>
                    <a:pt x="0" y="0"/>
                  </a:lnTo>
                  <a:lnTo>
                    <a:pt x="136724" y="32674"/>
                  </a:lnTo>
                  <a:lnTo>
                    <a:pt x="136724" y="73399"/>
                  </a:lnTo>
                  <a:lnTo>
                    <a:pt x="0" y="106074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3" name="object 203"/>
            <p:cNvSpPr/>
            <p:nvPr/>
          </p:nvSpPr>
          <p:spPr>
            <a:xfrm>
              <a:off x="4321141" y="4099266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79">
                  <a:moveTo>
                    <a:pt x="0" y="0"/>
                  </a:moveTo>
                  <a:lnTo>
                    <a:pt x="136724" y="32674"/>
                  </a:lnTo>
                  <a:lnTo>
                    <a:pt x="136724" y="73399"/>
                  </a:lnTo>
                  <a:lnTo>
                    <a:pt x="0" y="1060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4" name="object 204"/>
            <p:cNvSpPr/>
            <p:nvPr/>
          </p:nvSpPr>
          <p:spPr>
            <a:xfrm>
              <a:off x="4276366" y="4206404"/>
              <a:ext cx="226263" cy="1956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5" name="object 205"/>
            <p:cNvSpPr/>
            <p:nvPr/>
          </p:nvSpPr>
          <p:spPr>
            <a:xfrm>
              <a:off x="4321141" y="4228166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79">
                  <a:moveTo>
                    <a:pt x="0" y="106074"/>
                  </a:moveTo>
                  <a:lnTo>
                    <a:pt x="0" y="0"/>
                  </a:lnTo>
                  <a:lnTo>
                    <a:pt x="136724" y="32674"/>
                  </a:lnTo>
                  <a:lnTo>
                    <a:pt x="136724" y="73399"/>
                  </a:lnTo>
                  <a:lnTo>
                    <a:pt x="0" y="106074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6" name="object 206"/>
            <p:cNvSpPr/>
            <p:nvPr/>
          </p:nvSpPr>
          <p:spPr>
            <a:xfrm>
              <a:off x="4321141" y="4228166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79">
                  <a:moveTo>
                    <a:pt x="0" y="0"/>
                  </a:moveTo>
                  <a:lnTo>
                    <a:pt x="136724" y="32674"/>
                  </a:lnTo>
                  <a:lnTo>
                    <a:pt x="136724" y="73399"/>
                  </a:lnTo>
                  <a:lnTo>
                    <a:pt x="0" y="1060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7" name="object 207"/>
            <p:cNvSpPr/>
            <p:nvPr/>
          </p:nvSpPr>
          <p:spPr>
            <a:xfrm>
              <a:off x="4273991" y="4339353"/>
              <a:ext cx="226263" cy="1956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8" name="object 208"/>
            <p:cNvSpPr/>
            <p:nvPr/>
          </p:nvSpPr>
          <p:spPr>
            <a:xfrm>
              <a:off x="4318766" y="4361116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79">
                  <a:moveTo>
                    <a:pt x="0" y="106099"/>
                  </a:moveTo>
                  <a:lnTo>
                    <a:pt x="0" y="0"/>
                  </a:lnTo>
                  <a:lnTo>
                    <a:pt x="136724" y="32674"/>
                  </a:lnTo>
                  <a:lnTo>
                    <a:pt x="136724" y="73399"/>
                  </a:lnTo>
                  <a:lnTo>
                    <a:pt x="0" y="1060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9" name="object 209"/>
            <p:cNvSpPr/>
            <p:nvPr/>
          </p:nvSpPr>
          <p:spPr>
            <a:xfrm>
              <a:off x="4318766" y="4361116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79">
                  <a:moveTo>
                    <a:pt x="0" y="0"/>
                  </a:moveTo>
                  <a:lnTo>
                    <a:pt x="136724" y="32674"/>
                  </a:lnTo>
                  <a:lnTo>
                    <a:pt x="136724" y="73399"/>
                  </a:lnTo>
                  <a:lnTo>
                    <a:pt x="0" y="106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0" name="object 210"/>
            <p:cNvSpPr/>
            <p:nvPr/>
          </p:nvSpPr>
          <p:spPr>
            <a:xfrm>
              <a:off x="4273991" y="4463978"/>
              <a:ext cx="226263" cy="1956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1" name="object 211"/>
            <p:cNvSpPr/>
            <p:nvPr/>
          </p:nvSpPr>
          <p:spPr>
            <a:xfrm>
              <a:off x="4318766" y="4485740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79">
                  <a:moveTo>
                    <a:pt x="0" y="106099"/>
                  </a:moveTo>
                  <a:lnTo>
                    <a:pt x="0" y="0"/>
                  </a:lnTo>
                  <a:lnTo>
                    <a:pt x="136724" y="32674"/>
                  </a:lnTo>
                  <a:lnTo>
                    <a:pt x="136724" y="73399"/>
                  </a:lnTo>
                  <a:lnTo>
                    <a:pt x="0" y="1060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2" name="object 212"/>
            <p:cNvSpPr/>
            <p:nvPr/>
          </p:nvSpPr>
          <p:spPr>
            <a:xfrm>
              <a:off x="4318766" y="4485740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79">
                  <a:moveTo>
                    <a:pt x="0" y="0"/>
                  </a:moveTo>
                  <a:lnTo>
                    <a:pt x="136724" y="32674"/>
                  </a:lnTo>
                  <a:lnTo>
                    <a:pt x="136724" y="73399"/>
                  </a:lnTo>
                  <a:lnTo>
                    <a:pt x="0" y="106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3" name="object 213"/>
            <p:cNvSpPr/>
            <p:nvPr/>
          </p:nvSpPr>
          <p:spPr>
            <a:xfrm>
              <a:off x="4273991" y="4592003"/>
              <a:ext cx="226263" cy="1956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object 214"/>
            <p:cNvSpPr/>
            <p:nvPr/>
          </p:nvSpPr>
          <p:spPr>
            <a:xfrm>
              <a:off x="4318766" y="4613765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79">
                  <a:moveTo>
                    <a:pt x="0" y="106099"/>
                  </a:moveTo>
                  <a:lnTo>
                    <a:pt x="0" y="0"/>
                  </a:lnTo>
                  <a:lnTo>
                    <a:pt x="136724" y="32674"/>
                  </a:lnTo>
                  <a:lnTo>
                    <a:pt x="136724" y="73399"/>
                  </a:lnTo>
                  <a:lnTo>
                    <a:pt x="0" y="106099"/>
                  </a:lnTo>
                  <a:close/>
                </a:path>
              </a:pathLst>
            </a:custGeom>
            <a:solidFill>
              <a:srgbClr val="D8959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object 215"/>
            <p:cNvSpPr/>
            <p:nvPr/>
          </p:nvSpPr>
          <p:spPr>
            <a:xfrm>
              <a:off x="4318766" y="4613765"/>
              <a:ext cx="137160" cy="106680"/>
            </a:xfrm>
            <a:custGeom>
              <a:avLst/>
              <a:gdLst/>
              <a:ahLst/>
              <a:cxnLst/>
              <a:rect l="l" t="t" r="r" b="b"/>
              <a:pathLst>
                <a:path w="137160" h="106679">
                  <a:moveTo>
                    <a:pt x="0" y="0"/>
                  </a:moveTo>
                  <a:lnTo>
                    <a:pt x="136724" y="32674"/>
                  </a:lnTo>
                  <a:lnTo>
                    <a:pt x="136724" y="73399"/>
                  </a:lnTo>
                  <a:lnTo>
                    <a:pt x="0" y="106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16" name="object 216"/>
          <p:cNvGrpSpPr/>
          <p:nvPr/>
        </p:nvGrpSpPr>
        <p:grpSpPr>
          <a:xfrm>
            <a:off x="1727622" y="4758713"/>
            <a:ext cx="643255" cy="922019"/>
            <a:chOff x="1727621" y="3901462"/>
            <a:chExt cx="643255" cy="922019"/>
          </a:xfrm>
        </p:grpSpPr>
        <p:sp>
          <p:nvSpPr>
            <p:cNvPr id="217" name="object 217"/>
            <p:cNvSpPr/>
            <p:nvPr/>
          </p:nvSpPr>
          <p:spPr>
            <a:xfrm>
              <a:off x="1727621" y="3901462"/>
              <a:ext cx="642838" cy="92177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object 218"/>
            <p:cNvSpPr/>
            <p:nvPr/>
          </p:nvSpPr>
          <p:spPr>
            <a:xfrm>
              <a:off x="1772383" y="3926217"/>
              <a:ext cx="553720" cy="832485"/>
            </a:xfrm>
            <a:custGeom>
              <a:avLst/>
              <a:gdLst/>
              <a:ahLst/>
              <a:cxnLst/>
              <a:rect l="l" t="t" r="r" b="b"/>
              <a:pathLst>
                <a:path w="553719" h="832485">
                  <a:moveTo>
                    <a:pt x="553316" y="832248"/>
                  </a:moveTo>
                  <a:lnTo>
                    <a:pt x="0" y="832248"/>
                  </a:lnTo>
                  <a:lnTo>
                    <a:pt x="0" y="0"/>
                  </a:lnTo>
                  <a:lnTo>
                    <a:pt x="553316" y="0"/>
                  </a:lnTo>
                  <a:lnTo>
                    <a:pt x="553316" y="832248"/>
                  </a:lnTo>
                  <a:close/>
                </a:path>
              </a:pathLst>
            </a:custGeom>
            <a:solidFill>
              <a:srgbClr val="72FBA8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object 219"/>
            <p:cNvSpPr/>
            <p:nvPr/>
          </p:nvSpPr>
          <p:spPr>
            <a:xfrm>
              <a:off x="1772383" y="3926217"/>
              <a:ext cx="553720" cy="832485"/>
            </a:xfrm>
            <a:custGeom>
              <a:avLst/>
              <a:gdLst/>
              <a:ahLst/>
              <a:cxnLst/>
              <a:rect l="l" t="t" r="r" b="b"/>
              <a:pathLst>
                <a:path w="553719" h="832485">
                  <a:moveTo>
                    <a:pt x="0" y="0"/>
                  </a:moveTo>
                  <a:lnTo>
                    <a:pt x="553316" y="0"/>
                  </a:lnTo>
                  <a:lnTo>
                    <a:pt x="553316" y="832248"/>
                  </a:lnTo>
                  <a:lnTo>
                    <a:pt x="0" y="83224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object 220"/>
            <p:cNvSpPr/>
            <p:nvPr/>
          </p:nvSpPr>
          <p:spPr>
            <a:xfrm>
              <a:off x="1806101" y="4007176"/>
              <a:ext cx="467626" cy="19249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object 221"/>
            <p:cNvSpPr/>
            <p:nvPr/>
          </p:nvSpPr>
          <p:spPr>
            <a:xfrm>
              <a:off x="1858801" y="4039866"/>
              <a:ext cx="362585" cy="87630"/>
            </a:xfrm>
            <a:custGeom>
              <a:avLst/>
              <a:gdLst/>
              <a:ahLst/>
              <a:cxnLst/>
              <a:rect l="l" t="t" r="r" b="b"/>
              <a:pathLst>
                <a:path w="362585" h="87629">
                  <a:moveTo>
                    <a:pt x="0" y="0"/>
                  </a:moveTo>
                  <a:lnTo>
                    <a:pt x="362229" y="1574"/>
                  </a:lnTo>
                  <a:lnTo>
                    <a:pt x="359376" y="87099"/>
                  </a:lnTo>
                  <a:lnTo>
                    <a:pt x="5702" y="8552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" name="object 222"/>
            <p:cNvSpPr/>
            <p:nvPr/>
          </p:nvSpPr>
          <p:spPr>
            <a:xfrm>
              <a:off x="2098705" y="4007176"/>
              <a:ext cx="105397" cy="1924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object 223"/>
            <p:cNvSpPr/>
            <p:nvPr/>
          </p:nvSpPr>
          <p:spPr>
            <a:xfrm>
              <a:off x="2151403" y="4039866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29">
                  <a:moveTo>
                    <a:pt x="0" y="0"/>
                  </a:moveTo>
                  <a:lnTo>
                    <a:pt x="0" y="870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object 224"/>
            <p:cNvSpPr/>
            <p:nvPr/>
          </p:nvSpPr>
          <p:spPr>
            <a:xfrm>
              <a:off x="2017713" y="4007176"/>
              <a:ext cx="105397" cy="1924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object 225"/>
            <p:cNvSpPr/>
            <p:nvPr/>
          </p:nvSpPr>
          <p:spPr>
            <a:xfrm>
              <a:off x="2070410" y="4039866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29">
                  <a:moveTo>
                    <a:pt x="0" y="0"/>
                  </a:moveTo>
                  <a:lnTo>
                    <a:pt x="0" y="870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object 226"/>
            <p:cNvSpPr/>
            <p:nvPr/>
          </p:nvSpPr>
          <p:spPr>
            <a:xfrm>
              <a:off x="1806588" y="4183801"/>
              <a:ext cx="467626" cy="19249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object 227"/>
            <p:cNvSpPr/>
            <p:nvPr/>
          </p:nvSpPr>
          <p:spPr>
            <a:xfrm>
              <a:off x="1859288" y="4216491"/>
              <a:ext cx="362585" cy="87630"/>
            </a:xfrm>
            <a:custGeom>
              <a:avLst/>
              <a:gdLst/>
              <a:ahLst/>
              <a:cxnLst/>
              <a:rect l="l" t="t" r="r" b="b"/>
              <a:pathLst>
                <a:path w="362585" h="87629">
                  <a:moveTo>
                    <a:pt x="0" y="0"/>
                  </a:moveTo>
                  <a:lnTo>
                    <a:pt x="362229" y="1574"/>
                  </a:lnTo>
                  <a:lnTo>
                    <a:pt x="359376" y="87099"/>
                  </a:lnTo>
                  <a:lnTo>
                    <a:pt x="5702" y="854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object 228"/>
            <p:cNvSpPr/>
            <p:nvPr/>
          </p:nvSpPr>
          <p:spPr>
            <a:xfrm>
              <a:off x="2099193" y="4183801"/>
              <a:ext cx="105397" cy="1924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object 229"/>
            <p:cNvSpPr/>
            <p:nvPr/>
          </p:nvSpPr>
          <p:spPr>
            <a:xfrm>
              <a:off x="2151890" y="4216491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29">
                  <a:moveTo>
                    <a:pt x="0" y="0"/>
                  </a:moveTo>
                  <a:lnTo>
                    <a:pt x="0" y="870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0" name="object 230"/>
            <p:cNvSpPr/>
            <p:nvPr/>
          </p:nvSpPr>
          <p:spPr>
            <a:xfrm>
              <a:off x="2018200" y="4183801"/>
              <a:ext cx="105397" cy="1924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object 231"/>
            <p:cNvSpPr/>
            <p:nvPr/>
          </p:nvSpPr>
          <p:spPr>
            <a:xfrm>
              <a:off x="2070898" y="4216491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29">
                  <a:moveTo>
                    <a:pt x="0" y="0"/>
                  </a:moveTo>
                  <a:lnTo>
                    <a:pt x="0" y="870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object 232"/>
            <p:cNvSpPr/>
            <p:nvPr/>
          </p:nvSpPr>
          <p:spPr>
            <a:xfrm>
              <a:off x="1806588" y="4360525"/>
              <a:ext cx="467626" cy="19249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object 233"/>
            <p:cNvSpPr/>
            <p:nvPr/>
          </p:nvSpPr>
          <p:spPr>
            <a:xfrm>
              <a:off x="1859288" y="4393216"/>
              <a:ext cx="362585" cy="87630"/>
            </a:xfrm>
            <a:custGeom>
              <a:avLst/>
              <a:gdLst/>
              <a:ahLst/>
              <a:cxnLst/>
              <a:rect l="l" t="t" r="r" b="b"/>
              <a:pathLst>
                <a:path w="362585" h="87629">
                  <a:moveTo>
                    <a:pt x="0" y="0"/>
                  </a:moveTo>
                  <a:lnTo>
                    <a:pt x="362229" y="1599"/>
                  </a:lnTo>
                  <a:lnTo>
                    <a:pt x="359376" y="87099"/>
                  </a:lnTo>
                  <a:lnTo>
                    <a:pt x="5702" y="8552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4" name="object 234"/>
            <p:cNvSpPr/>
            <p:nvPr/>
          </p:nvSpPr>
          <p:spPr>
            <a:xfrm>
              <a:off x="2099193" y="4360525"/>
              <a:ext cx="105397" cy="1924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5" name="object 235"/>
            <p:cNvSpPr/>
            <p:nvPr/>
          </p:nvSpPr>
          <p:spPr>
            <a:xfrm>
              <a:off x="2151890" y="4393216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29">
                  <a:moveTo>
                    <a:pt x="0" y="0"/>
                  </a:moveTo>
                  <a:lnTo>
                    <a:pt x="0" y="870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6" name="object 236"/>
            <p:cNvSpPr/>
            <p:nvPr/>
          </p:nvSpPr>
          <p:spPr>
            <a:xfrm>
              <a:off x="2018200" y="4360525"/>
              <a:ext cx="105397" cy="1924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7" name="object 237"/>
            <p:cNvSpPr/>
            <p:nvPr/>
          </p:nvSpPr>
          <p:spPr>
            <a:xfrm>
              <a:off x="2070898" y="4393216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29">
                  <a:moveTo>
                    <a:pt x="0" y="0"/>
                  </a:moveTo>
                  <a:lnTo>
                    <a:pt x="0" y="870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8" name="object 238"/>
            <p:cNvSpPr/>
            <p:nvPr/>
          </p:nvSpPr>
          <p:spPr>
            <a:xfrm>
              <a:off x="1807078" y="4537150"/>
              <a:ext cx="467626" cy="19249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9" name="object 239"/>
            <p:cNvSpPr/>
            <p:nvPr/>
          </p:nvSpPr>
          <p:spPr>
            <a:xfrm>
              <a:off x="1859776" y="4569840"/>
              <a:ext cx="362585" cy="87630"/>
            </a:xfrm>
            <a:custGeom>
              <a:avLst/>
              <a:gdLst/>
              <a:ahLst/>
              <a:cxnLst/>
              <a:rect l="l" t="t" r="r" b="b"/>
              <a:pathLst>
                <a:path w="362585" h="87629">
                  <a:moveTo>
                    <a:pt x="0" y="0"/>
                  </a:moveTo>
                  <a:lnTo>
                    <a:pt x="362229" y="1574"/>
                  </a:lnTo>
                  <a:lnTo>
                    <a:pt x="359376" y="87099"/>
                  </a:lnTo>
                  <a:lnTo>
                    <a:pt x="5702" y="854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0" name="object 240"/>
            <p:cNvSpPr/>
            <p:nvPr/>
          </p:nvSpPr>
          <p:spPr>
            <a:xfrm>
              <a:off x="2099680" y="4537150"/>
              <a:ext cx="105397" cy="1924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1" name="object 241"/>
            <p:cNvSpPr/>
            <p:nvPr/>
          </p:nvSpPr>
          <p:spPr>
            <a:xfrm>
              <a:off x="2152380" y="4569840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29">
                  <a:moveTo>
                    <a:pt x="0" y="0"/>
                  </a:moveTo>
                  <a:lnTo>
                    <a:pt x="0" y="870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2" name="object 242"/>
            <p:cNvSpPr/>
            <p:nvPr/>
          </p:nvSpPr>
          <p:spPr>
            <a:xfrm>
              <a:off x="2018688" y="4537150"/>
              <a:ext cx="105397" cy="1924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3" name="object 243"/>
            <p:cNvSpPr/>
            <p:nvPr/>
          </p:nvSpPr>
          <p:spPr>
            <a:xfrm>
              <a:off x="2071385" y="4569840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29">
                  <a:moveTo>
                    <a:pt x="0" y="0"/>
                  </a:moveTo>
                  <a:lnTo>
                    <a:pt x="0" y="870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4" name="object 244"/>
          <p:cNvGrpSpPr/>
          <p:nvPr/>
        </p:nvGrpSpPr>
        <p:grpSpPr>
          <a:xfrm>
            <a:off x="4660566" y="4758713"/>
            <a:ext cx="643255" cy="922019"/>
            <a:chOff x="4660565" y="3901462"/>
            <a:chExt cx="643255" cy="922019"/>
          </a:xfrm>
        </p:grpSpPr>
        <p:sp>
          <p:nvSpPr>
            <p:cNvPr id="245" name="object 245"/>
            <p:cNvSpPr/>
            <p:nvPr/>
          </p:nvSpPr>
          <p:spPr>
            <a:xfrm>
              <a:off x="4660565" y="3901462"/>
              <a:ext cx="642838" cy="92177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6" name="object 246"/>
            <p:cNvSpPr/>
            <p:nvPr/>
          </p:nvSpPr>
          <p:spPr>
            <a:xfrm>
              <a:off x="4705315" y="3926217"/>
              <a:ext cx="553720" cy="832485"/>
            </a:xfrm>
            <a:custGeom>
              <a:avLst/>
              <a:gdLst/>
              <a:ahLst/>
              <a:cxnLst/>
              <a:rect l="l" t="t" r="r" b="b"/>
              <a:pathLst>
                <a:path w="553720" h="832485">
                  <a:moveTo>
                    <a:pt x="553323" y="832248"/>
                  </a:moveTo>
                  <a:lnTo>
                    <a:pt x="0" y="832248"/>
                  </a:lnTo>
                  <a:lnTo>
                    <a:pt x="0" y="0"/>
                  </a:lnTo>
                  <a:lnTo>
                    <a:pt x="553323" y="0"/>
                  </a:lnTo>
                  <a:lnTo>
                    <a:pt x="553323" y="832248"/>
                  </a:lnTo>
                  <a:close/>
                </a:path>
              </a:pathLst>
            </a:custGeom>
            <a:solidFill>
              <a:srgbClr val="72FBA8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7" name="object 247"/>
            <p:cNvSpPr/>
            <p:nvPr/>
          </p:nvSpPr>
          <p:spPr>
            <a:xfrm>
              <a:off x="4705315" y="3926217"/>
              <a:ext cx="553720" cy="832485"/>
            </a:xfrm>
            <a:custGeom>
              <a:avLst/>
              <a:gdLst/>
              <a:ahLst/>
              <a:cxnLst/>
              <a:rect l="l" t="t" r="r" b="b"/>
              <a:pathLst>
                <a:path w="553720" h="832485">
                  <a:moveTo>
                    <a:pt x="0" y="0"/>
                  </a:moveTo>
                  <a:lnTo>
                    <a:pt x="553323" y="0"/>
                  </a:lnTo>
                  <a:lnTo>
                    <a:pt x="553323" y="832248"/>
                  </a:lnTo>
                  <a:lnTo>
                    <a:pt x="0" y="83224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8" name="object 248"/>
            <p:cNvSpPr/>
            <p:nvPr/>
          </p:nvSpPr>
          <p:spPr>
            <a:xfrm>
              <a:off x="4739040" y="4007176"/>
              <a:ext cx="467626" cy="19249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9" name="object 249"/>
            <p:cNvSpPr/>
            <p:nvPr/>
          </p:nvSpPr>
          <p:spPr>
            <a:xfrm>
              <a:off x="4791740" y="4039866"/>
              <a:ext cx="362585" cy="87630"/>
            </a:xfrm>
            <a:custGeom>
              <a:avLst/>
              <a:gdLst/>
              <a:ahLst/>
              <a:cxnLst/>
              <a:rect l="l" t="t" r="r" b="b"/>
              <a:pathLst>
                <a:path w="362585" h="87629">
                  <a:moveTo>
                    <a:pt x="0" y="0"/>
                  </a:moveTo>
                  <a:lnTo>
                    <a:pt x="362224" y="1574"/>
                  </a:lnTo>
                  <a:lnTo>
                    <a:pt x="359374" y="87099"/>
                  </a:lnTo>
                  <a:lnTo>
                    <a:pt x="5699" y="8552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0" name="object 250"/>
            <p:cNvSpPr/>
            <p:nvPr/>
          </p:nvSpPr>
          <p:spPr>
            <a:xfrm>
              <a:off x="5031639" y="4007176"/>
              <a:ext cx="105397" cy="1924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1" name="object 251"/>
            <p:cNvSpPr/>
            <p:nvPr/>
          </p:nvSpPr>
          <p:spPr>
            <a:xfrm>
              <a:off x="5084339" y="4039866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29">
                  <a:moveTo>
                    <a:pt x="0" y="0"/>
                  </a:moveTo>
                  <a:lnTo>
                    <a:pt x="0" y="870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2" name="object 252"/>
            <p:cNvSpPr/>
            <p:nvPr/>
          </p:nvSpPr>
          <p:spPr>
            <a:xfrm>
              <a:off x="4950639" y="4007176"/>
              <a:ext cx="105397" cy="1924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3" name="object 253"/>
            <p:cNvSpPr/>
            <p:nvPr/>
          </p:nvSpPr>
          <p:spPr>
            <a:xfrm>
              <a:off x="5003339" y="4039866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29">
                  <a:moveTo>
                    <a:pt x="0" y="0"/>
                  </a:moveTo>
                  <a:lnTo>
                    <a:pt x="0" y="870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4" name="object 254"/>
            <p:cNvSpPr/>
            <p:nvPr/>
          </p:nvSpPr>
          <p:spPr>
            <a:xfrm>
              <a:off x="4739515" y="4183801"/>
              <a:ext cx="467626" cy="19249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5" name="object 255"/>
            <p:cNvSpPr/>
            <p:nvPr/>
          </p:nvSpPr>
          <p:spPr>
            <a:xfrm>
              <a:off x="4792215" y="4216491"/>
              <a:ext cx="362585" cy="87630"/>
            </a:xfrm>
            <a:custGeom>
              <a:avLst/>
              <a:gdLst/>
              <a:ahLst/>
              <a:cxnLst/>
              <a:rect l="l" t="t" r="r" b="b"/>
              <a:pathLst>
                <a:path w="362585" h="87629">
                  <a:moveTo>
                    <a:pt x="0" y="0"/>
                  </a:moveTo>
                  <a:lnTo>
                    <a:pt x="362224" y="1574"/>
                  </a:lnTo>
                  <a:lnTo>
                    <a:pt x="359374" y="87099"/>
                  </a:lnTo>
                  <a:lnTo>
                    <a:pt x="5699" y="854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6" name="object 256"/>
            <p:cNvSpPr/>
            <p:nvPr/>
          </p:nvSpPr>
          <p:spPr>
            <a:xfrm>
              <a:off x="5032114" y="4183801"/>
              <a:ext cx="105397" cy="1924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7" name="object 257"/>
            <p:cNvSpPr/>
            <p:nvPr/>
          </p:nvSpPr>
          <p:spPr>
            <a:xfrm>
              <a:off x="5084814" y="4216491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29">
                  <a:moveTo>
                    <a:pt x="0" y="0"/>
                  </a:moveTo>
                  <a:lnTo>
                    <a:pt x="0" y="870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8" name="object 258"/>
            <p:cNvSpPr/>
            <p:nvPr/>
          </p:nvSpPr>
          <p:spPr>
            <a:xfrm>
              <a:off x="4951139" y="4183801"/>
              <a:ext cx="105397" cy="1924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9" name="object 259"/>
            <p:cNvSpPr/>
            <p:nvPr/>
          </p:nvSpPr>
          <p:spPr>
            <a:xfrm>
              <a:off x="5003839" y="4216491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29">
                  <a:moveTo>
                    <a:pt x="0" y="0"/>
                  </a:moveTo>
                  <a:lnTo>
                    <a:pt x="0" y="870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0" name="object 260"/>
            <p:cNvSpPr/>
            <p:nvPr/>
          </p:nvSpPr>
          <p:spPr>
            <a:xfrm>
              <a:off x="4739515" y="4360525"/>
              <a:ext cx="467626" cy="19249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1" name="object 261"/>
            <p:cNvSpPr/>
            <p:nvPr/>
          </p:nvSpPr>
          <p:spPr>
            <a:xfrm>
              <a:off x="4792215" y="4393216"/>
              <a:ext cx="362585" cy="87630"/>
            </a:xfrm>
            <a:custGeom>
              <a:avLst/>
              <a:gdLst/>
              <a:ahLst/>
              <a:cxnLst/>
              <a:rect l="l" t="t" r="r" b="b"/>
              <a:pathLst>
                <a:path w="362585" h="87629">
                  <a:moveTo>
                    <a:pt x="0" y="0"/>
                  </a:moveTo>
                  <a:lnTo>
                    <a:pt x="362224" y="1599"/>
                  </a:lnTo>
                  <a:lnTo>
                    <a:pt x="359374" y="87099"/>
                  </a:lnTo>
                  <a:lnTo>
                    <a:pt x="5699" y="8552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2" name="object 262"/>
            <p:cNvSpPr/>
            <p:nvPr/>
          </p:nvSpPr>
          <p:spPr>
            <a:xfrm>
              <a:off x="5032114" y="4360525"/>
              <a:ext cx="105397" cy="1924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3" name="object 263"/>
            <p:cNvSpPr/>
            <p:nvPr/>
          </p:nvSpPr>
          <p:spPr>
            <a:xfrm>
              <a:off x="5084814" y="4393216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29">
                  <a:moveTo>
                    <a:pt x="0" y="0"/>
                  </a:moveTo>
                  <a:lnTo>
                    <a:pt x="0" y="870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4" name="object 264"/>
            <p:cNvSpPr/>
            <p:nvPr/>
          </p:nvSpPr>
          <p:spPr>
            <a:xfrm>
              <a:off x="4951139" y="4360525"/>
              <a:ext cx="105397" cy="1924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5" name="object 265"/>
            <p:cNvSpPr/>
            <p:nvPr/>
          </p:nvSpPr>
          <p:spPr>
            <a:xfrm>
              <a:off x="5003839" y="4393216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29">
                  <a:moveTo>
                    <a:pt x="0" y="0"/>
                  </a:moveTo>
                  <a:lnTo>
                    <a:pt x="0" y="870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6" name="object 266"/>
            <p:cNvSpPr/>
            <p:nvPr/>
          </p:nvSpPr>
          <p:spPr>
            <a:xfrm>
              <a:off x="4740015" y="4537150"/>
              <a:ext cx="467626" cy="19249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7" name="object 267"/>
            <p:cNvSpPr/>
            <p:nvPr/>
          </p:nvSpPr>
          <p:spPr>
            <a:xfrm>
              <a:off x="4792715" y="4569840"/>
              <a:ext cx="362585" cy="87630"/>
            </a:xfrm>
            <a:custGeom>
              <a:avLst/>
              <a:gdLst/>
              <a:ahLst/>
              <a:cxnLst/>
              <a:rect l="l" t="t" r="r" b="b"/>
              <a:pathLst>
                <a:path w="362585" h="87629">
                  <a:moveTo>
                    <a:pt x="0" y="0"/>
                  </a:moveTo>
                  <a:lnTo>
                    <a:pt x="362224" y="1574"/>
                  </a:lnTo>
                  <a:lnTo>
                    <a:pt x="359374" y="87099"/>
                  </a:lnTo>
                  <a:lnTo>
                    <a:pt x="5699" y="854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8" name="object 268"/>
            <p:cNvSpPr/>
            <p:nvPr/>
          </p:nvSpPr>
          <p:spPr>
            <a:xfrm>
              <a:off x="5032614" y="4537150"/>
              <a:ext cx="105397" cy="1924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9" name="object 269"/>
            <p:cNvSpPr/>
            <p:nvPr/>
          </p:nvSpPr>
          <p:spPr>
            <a:xfrm>
              <a:off x="5085314" y="4569840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29">
                  <a:moveTo>
                    <a:pt x="0" y="0"/>
                  </a:moveTo>
                  <a:lnTo>
                    <a:pt x="0" y="870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0" name="object 270"/>
            <p:cNvSpPr/>
            <p:nvPr/>
          </p:nvSpPr>
          <p:spPr>
            <a:xfrm>
              <a:off x="4951614" y="4537150"/>
              <a:ext cx="105397" cy="1924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1" name="object 271"/>
            <p:cNvSpPr/>
            <p:nvPr/>
          </p:nvSpPr>
          <p:spPr>
            <a:xfrm>
              <a:off x="5004314" y="4569840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29">
                  <a:moveTo>
                    <a:pt x="0" y="0"/>
                  </a:moveTo>
                  <a:lnTo>
                    <a:pt x="0" y="870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72" name="object 272"/>
          <p:cNvSpPr/>
          <p:nvPr/>
        </p:nvSpPr>
        <p:spPr>
          <a:xfrm>
            <a:off x="6619487" y="1788484"/>
            <a:ext cx="1012523" cy="98995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3" name="object 273"/>
          <p:cNvSpPr/>
          <p:nvPr/>
        </p:nvSpPr>
        <p:spPr>
          <a:xfrm>
            <a:off x="6301837" y="3166700"/>
            <a:ext cx="1894146" cy="113334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4" name="object 274"/>
          <p:cNvSpPr txBox="1"/>
          <p:nvPr/>
        </p:nvSpPr>
        <p:spPr>
          <a:xfrm>
            <a:off x="2208792" y="1591166"/>
            <a:ext cx="42385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V1Model</a:t>
            </a:r>
            <a:r>
              <a:rPr lang="en-US" b="1" spc="-5" dirty="0">
                <a:solidFill>
                  <a:prstClr val="black"/>
                </a:solidFill>
                <a:latin typeface="Arial"/>
                <a:cs typeface="Arial"/>
              </a:rPr>
              <a:t> (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BMv2 Simple Switch</a:t>
            </a:r>
            <a:r>
              <a:rPr lang="en-US" b="1" spc="-5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75" name="object 275"/>
          <p:cNvGrpSpPr/>
          <p:nvPr/>
        </p:nvGrpSpPr>
        <p:grpSpPr>
          <a:xfrm>
            <a:off x="6292637" y="4924816"/>
            <a:ext cx="1916430" cy="548640"/>
            <a:chOff x="6292637" y="4067566"/>
            <a:chExt cx="1916430" cy="548640"/>
          </a:xfrm>
        </p:grpSpPr>
        <p:sp>
          <p:nvSpPr>
            <p:cNvPr id="276" name="object 276"/>
            <p:cNvSpPr/>
            <p:nvPr/>
          </p:nvSpPr>
          <p:spPr>
            <a:xfrm>
              <a:off x="6305337" y="4080266"/>
              <a:ext cx="1891030" cy="523240"/>
            </a:xfrm>
            <a:custGeom>
              <a:avLst/>
              <a:gdLst/>
              <a:ahLst/>
              <a:cxnLst/>
              <a:rect l="l" t="t" r="r" b="b"/>
              <a:pathLst>
                <a:path w="1891029" h="523239">
                  <a:moveTo>
                    <a:pt x="1803446" y="522898"/>
                  </a:moveTo>
                  <a:lnTo>
                    <a:pt x="87149" y="522898"/>
                  </a:lnTo>
                  <a:lnTo>
                    <a:pt x="53229" y="516049"/>
                  </a:lnTo>
                  <a:lnTo>
                    <a:pt x="25528" y="497370"/>
                  </a:lnTo>
                  <a:lnTo>
                    <a:pt x="6849" y="469668"/>
                  </a:lnTo>
                  <a:lnTo>
                    <a:pt x="0" y="435749"/>
                  </a:lnTo>
                  <a:lnTo>
                    <a:pt x="0" y="87149"/>
                  </a:lnTo>
                  <a:lnTo>
                    <a:pt x="6849" y="53229"/>
                  </a:lnTo>
                  <a:lnTo>
                    <a:pt x="25528" y="25528"/>
                  </a:lnTo>
                  <a:lnTo>
                    <a:pt x="53229" y="6849"/>
                  </a:lnTo>
                  <a:lnTo>
                    <a:pt x="87149" y="0"/>
                  </a:lnTo>
                  <a:lnTo>
                    <a:pt x="1803446" y="0"/>
                  </a:lnTo>
                  <a:lnTo>
                    <a:pt x="1851793" y="14639"/>
                  </a:lnTo>
                  <a:lnTo>
                    <a:pt x="1883964" y="53796"/>
                  </a:lnTo>
                  <a:lnTo>
                    <a:pt x="1890596" y="87149"/>
                  </a:lnTo>
                  <a:lnTo>
                    <a:pt x="1890596" y="435749"/>
                  </a:lnTo>
                  <a:lnTo>
                    <a:pt x="1883746" y="469668"/>
                  </a:lnTo>
                  <a:lnTo>
                    <a:pt x="1865068" y="497370"/>
                  </a:lnTo>
                  <a:lnTo>
                    <a:pt x="1837366" y="516049"/>
                  </a:lnTo>
                  <a:lnTo>
                    <a:pt x="1803446" y="522898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7" name="object 277"/>
            <p:cNvSpPr/>
            <p:nvPr/>
          </p:nvSpPr>
          <p:spPr>
            <a:xfrm>
              <a:off x="6305337" y="4080266"/>
              <a:ext cx="1891030" cy="523240"/>
            </a:xfrm>
            <a:custGeom>
              <a:avLst/>
              <a:gdLst/>
              <a:ahLst/>
              <a:cxnLst/>
              <a:rect l="l" t="t" r="r" b="b"/>
              <a:pathLst>
                <a:path w="1891029" h="523239">
                  <a:moveTo>
                    <a:pt x="0" y="87149"/>
                  </a:moveTo>
                  <a:lnTo>
                    <a:pt x="6849" y="53229"/>
                  </a:lnTo>
                  <a:lnTo>
                    <a:pt x="25528" y="25528"/>
                  </a:lnTo>
                  <a:lnTo>
                    <a:pt x="53229" y="6849"/>
                  </a:lnTo>
                  <a:lnTo>
                    <a:pt x="87149" y="0"/>
                  </a:lnTo>
                  <a:lnTo>
                    <a:pt x="1803446" y="0"/>
                  </a:lnTo>
                  <a:lnTo>
                    <a:pt x="1851793" y="14639"/>
                  </a:lnTo>
                  <a:lnTo>
                    <a:pt x="1883964" y="53796"/>
                  </a:lnTo>
                  <a:lnTo>
                    <a:pt x="1890596" y="87149"/>
                  </a:lnTo>
                  <a:lnTo>
                    <a:pt x="1890596" y="435749"/>
                  </a:lnTo>
                  <a:lnTo>
                    <a:pt x="1883746" y="469668"/>
                  </a:lnTo>
                  <a:lnTo>
                    <a:pt x="1865068" y="497370"/>
                  </a:lnTo>
                  <a:lnTo>
                    <a:pt x="1837366" y="516049"/>
                  </a:lnTo>
                  <a:lnTo>
                    <a:pt x="1803446" y="522898"/>
                  </a:lnTo>
                  <a:lnTo>
                    <a:pt x="87149" y="522898"/>
                  </a:lnTo>
                  <a:lnTo>
                    <a:pt x="53229" y="516049"/>
                  </a:lnTo>
                  <a:lnTo>
                    <a:pt x="25528" y="497370"/>
                  </a:lnTo>
                  <a:lnTo>
                    <a:pt x="6849" y="469668"/>
                  </a:lnTo>
                  <a:lnTo>
                    <a:pt x="0" y="435749"/>
                  </a:lnTo>
                  <a:lnTo>
                    <a:pt x="0" y="8714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78" name="object 278"/>
          <p:cNvSpPr txBox="1"/>
          <p:nvPr/>
        </p:nvSpPr>
        <p:spPr>
          <a:xfrm>
            <a:off x="6852992" y="5074376"/>
            <a:ext cx="7956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Anything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1644903" y="2907727"/>
            <a:ext cx="213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SimpleSumeSwitch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0" name="object 280"/>
          <p:cNvSpPr txBox="1"/>
          <p:nvPr/>
        </p:nvSpPr>
        <p:spPr>
          <a:xfrm>
            <a:off x="842564" y="4412026"/>
            <a:ext cx="3828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Portable Switch Architecture</a:t>
            </a:r>
            <a:r>
              <a:rPr b="1" spc="-9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(PSA)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81" name="object 281"/>
          <p:cNvGrpSpPr/>
          <p:nvPr/>
        </p:nvGrpSpPr>
        <p:grpSpPr>
          <a:xfrm>
            <a:off x="1336185" y="3192165"/>
            <a:ext cx="536575" cy="994410"/>
            <a:chOff x="1336184" y="2334915"/>
            <a:chExt cx="536575" cy="994410"/>
          </a:xfrm>
        </p:grpSpPr>
        <p:sp>
          <p:nvSpPr>
            <p:cNvPr id="282" name="object 282"/>
            <p:cNvSpPr/>
            <p:nvPr/>
          </p:nvSpPr>
          <p:spPr>
            <a:xfrm>
              <a:off x="1336184" y="2334915"/>
              <a:ext cx="536513" cy="9942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3" name="object 283"/>
            <p:cNvSpPr/>
            <p:nvPr/>
          </p:nvSpPr>
          <p:spPr>
            <a:xfrm>
              <a:off x="1380947" y="2359667"/>
              <a:ext cx="447040" cy="904875"/>
            </a:xfrm>
            <a:custGeom>
              <a:avLst/>
              <a:gdLst/>
              <a:ahLst/>
              <a:cxnLst/>
              <a:rect l="l" t="t" r="r" b="b"/>
              <a:pathLst>
                <a:path w="447039" h="904875">
                  <a:moveTo>
                    <a:pt x="446991" y="904700"/>
                  </a:moveTo>
                  <a:lnTo>
                    <a:pt x="0" y="904700"/>
                  </a:lnTo>
                  <a:lnTo>
                    <a:pt x="0" y="0"/>
                  </a:lnTo>
                  <a:lnTo>
                    <a:pt x="446991" y="0"/>
                  </a:lnTo>
                  <a:lnTo>
                    <a:pt x="446991" y="904700"/>
                  </a:lnTo>
                  <a:close/>
                </a:path>
              </a:pathLst>
            </a:custGeom>
            <a:solidFill>
              <a:srgbClr val="FBD4B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4" name="object 284"/>
            <p:cNvSpPr/>
            <p:nvPr/>
          </p:nvSpPr>
          <p:spPr>
            <a:xfrm>
              <a:off x="1380947" y="2359667"/>
              <a:ext cx="447040" cy="904875"/>
            </a:xfrm>
            <a:custGeom>
              <a:avLst/>
              <a:gdLst/>
              <a:ahLst/>
              <a:cxnLst/>
              <a:rect l="l" t="t" r="r" b="b"/>
              <a:pathLst>
                <a:path w="447039" h="904875">
                  <a:moveTo>
                    <a:pt x="0" y="0"/>
                  </a:moveTo>
                  <a:lnTo>
                    <a:pt x="446991" y="0"/>
                  </a:lnTo>
                  <a:lnTo>
                    <a:pt x="446991" y="904700"/>
                  </a:lnTo>
                  <a:lnTo>
                    <a:pt x="0" y="9047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5" name="object 285"/>
            <p:cNvSpPr/>
            <p:nvPr/>
          </p:nvSpPr>
          <p:spPr>
            <a:xfrm>
              <a:off x="1411629" y="2434950"/>
              <a:ext cx="166789" cy="15719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6" name="object 286"/>
            <p:cNvSpPr/>
            <p:nvPr/>
          </p:nvSpPr>
          <p:spPr>
            <a:xfrm>
              <a:off x="1424342" y="2593794"/>
              <a:ext cx="343236" cy="26459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7" name="object 287"/>
            <p:cNvSpPr/>
            <p:nvPr/>
          </p:nvSpPr>
          <p:spPr>
            <a:xfrm>
              <a:off x="1413707" y="2917119"/>
              <a:ext cx="166789" cy="15717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8" name="object 288"/>
            <p:cNvSpPr/>
            <p:nvPr/>
          </p:nvSpPr>
          <p:spPr>
            <a:xfrm>
              <a:off x="1616926" y="3040568"/>
              <a:ext cx="166789" cy="15717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9" name="object 289"/>
            <p:cNvSpPr/>
            <p:nvPr/>
          </p:nvSpPr>
          <p:spPr>
            <a:xfrm>
              <a:off x="1495024" y="2373345"/>
              <a:ext cx="311785" cy="198755"/>
            </a:xfrm>
            <a:custGeom>
              <a:avLst/>
              <a:gdLst/>
              <a:ahLst/>
              <a:cxnLst/>
              <a:rect l="l" t="t" r="r" b="b"/>
              <a:pathLst>
                <a:path w="311785" h="198755">
                  <a:moveTo>
                    <a:pt x="0" y="74304"/>
                  </a:moveTo>
                  <a:lnTo>
                    <a:pt x="13744" y="46197"/>
                  </a:lnTo>
                  <a:lnTo>
                    <a:pt x="49520" y="21024"/>
                  </a:lnTo>
                  <a:lnTo>
                    <a:pt x="99138" y="3915"/>
                  </a:lnTo>
                  <a:lnTo>
                    <a:pt x="154409" y="0"/>
                  </a:lnTo>
                  <a:lnTo>
                    <a:pt x="207779" y="12703"/>
                  </a:lnTo>
                  <a:lnTo>
                    <a:pt x="254228" y="38635"/>
                  </a:lnTo>
                  <a:lnTo>
                    <a:pt x="289370" y="72702"/>
                  </a:lnTo>
                  <a:lnTo>
                    <a:pt x="308819" y="109809"/>
                  </a:lnTo>
                  <a:lnTo>
                    <a:pt x="311495" y="127973"/>
                  </a:lnTo>
                  <a:lnTo>
                    <a:pt x="309859" y="145372"/>
                  </a:lnTo>
                  <a:lnTo>
                    <a:pt x="293354" y="181674"/>
                  </a:lnTo>
                  <a:lnTo>
                    <a:pt x="280369" y="196624"/>
                  </a:lnTo>
                  <a:lnTo>
                    <a:pt x="278161" y="198749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0" name="object 290"/>
            <p:cNvSpPr/>
            <p:nvPr/>
          </p:nvSpPr>
          <p:spPr>
            <a:xfrm>
              <a:off x="1695264" y="2539694"/>
              <a:ext cx="94292" cy="6627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1" name="object 291"/>
            <p:cNvSpPr/>
            <p:nvPr/>
          </p:nvSpPr>
          <p:spPr>
            <a:xfrm>
              <a:off x="1462899" y="2573094"/>
              <a:ext cx="68169" cy="12869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2" name="object 292"/>
            <p:cNvSpPr/>
            <p:nvPr/>
          </p:nvSpPr>
          <p:spPr>
            <a:xfrm>
              <a:off x="1570364" y="2679444"/>
              <a:ext cx="276781" cy="36187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3" name="object 293"/>
            <p:cNvSpPr/>
            <p:nvPr/>
          </p:nvSpPr>
          <p:spPr>
            <a:xfrm>
              <a:off x="1477074" y="3073518"/>
              <a:ext cx="229597" cy="20492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94" name="object 294"/>
          <p:cNvGrpSpPr/>
          <p:nvPr/>
        </p:nvGrpSpPr>
        <p:grpSpPr>
          <a:xfrm>
            <a:off x="280912" y="4589742"/>
            <a:ext cx="663575" cy="1226820"/>
            <a:chOff x="280911" y="3732492"/>
            <a:chExt cx="663575" cy="1226820"/>
          </a:xfrm>
        </p:grpSpPr>
        <p:sp>
          <p:nvSpPr>
            <p:cNvPr id="295" name="object 295"/>
            <p:cNvSpPr/>
            <p:nvPr/>
          </p:nvSpPr>
          <p:spPr>
            <a:xfrm>
              <a:off x="280911" y="3864237"/>
              <a:ext cx="536513" cy="9942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6" name="object 296"/>
            <p:cNvSpPr/>
            <p:nvPr/>
          </p:nvSpPr>
          <p:spPr>
            <a:xfrm>
              <a:off x="325674" y="3888992"/>
              <a:ext cx="447040" cy="904875"/>
            </a:xfrm>
            <a:custGeom>
              <a:avLst/>
              <a:gdLst/>
              <a:ahLst/>
              <a:cxnLst/>
              <a:rect l="l" t="t" r="r" b="b"/>
              <a:pathLst>
                <a:path w="447040" h="904875">
                  <a:moveTo>
                    <a:pt x="446989" y="904698"/>
                  </a:moveTo>
                  <a:lnTo>
                    <a:pt x="0" y="904698"/>
                  </a:lnTo>
                  <a:lnTo>
                    <a:pt x="0" y="0"/>
                  </a:lnTo>
                  <a:lnTo>
                    <a:pt x="446989" y="0"/>
                  </a:lnTo>
                  <a:lnTo>
                    <a:pt x="446989" y="904698"/>
                  </a:lnTo>
                  <a:close/>
                </a:path>
              </a:pathLst>
            </a:custGeom>
            <a:solidFill>
              <a:srgbClr val="FBD4B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7" name="object 297"/>
            <p:cNvSpPr/>
            <p:nvPr/>
          </p:nvSpPr>
          <p:spPr>
            <a:xfrm>
              <a:off x="325674" y="3888992"/>
              <a:ext cx="447040" cy="904875"/>
            </a:xfrm>
            <a:custGeom>
              <a:avLst/>
              <a:gdLst/>
              <a:ahLst/>
              <a:cxnLst/>
              <a:rect l="l" t="t" r="r" b="b"/>
              <a:pathLst>
                <a:path w="447040" h="904875">
                  <a:moveTo>
                    <a:pt x="0" y="0"/>
                  </a:moveTo>
                  <a:lnTo>
                    <a:pt x="446989" y="0"/>
                  </a:lnTo>
                  <a:lnTo>
                    <a:pt x="446989" y="904698"/>
                  </a:lnTo>
                  <a:lnTo>
                    <a:pt x="0" y="9046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8" name="object 298"/>
            <p:cNvSpPr/>
            <p:nvPr/>
          </p:nvSpPr>
          <p:spPr>
            <a:xfrm>
              <a:off x="356356" y="3964266"/>
              <a:ext cx="166789" cy="15719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9" name="object 299"/>
            <p:cNvSpPr/>
            <p:nvPr/>
          </p:nvSpPr>
          <p:spPr>
            <a:xfrm>
              <a:off x="369069" y="4123116"/>
              <a:ext cx="343236" cy="26459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0" name="object 300"/>
            <p:cNvSpPr/>
            <p:nvPr/>
          </p:nvSpPr>
          <p:spPr>
            <a:xfrm>
              <a:off x="358434" y="4446440"/>
              <a:ext cx="166789" cy="15717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1" name="object 301"/>
            <p:cNvSpPr/>
            <p:nvPr/>
          </p:nvSpPr>
          <p:spPr>
            <a:xfrm>
              <a:off x="561653" y="4569890"/>
              <a:ext cx="166789" cy="15717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2" name="object 302"/>
            <p:cNvSpPr/>
            <p:nvPr/>
          </p:nvSpPr>
          <p:spPr>
            <a:xfrm>
              <a:off x="439751" y="3738842"/>
              <a:ext cx="311785" cy="354965"/>
            </a:xfrm>
            <a:custGeom>
              <a:avLst/>
              <a:gdLst/>
              <a:ahLst/>
              <a:cxnLst/>
              <a:rect l="l" t="t" r="r" b="b"/>
              <a:pathLst>
                <a:path w="311784" h="354964">
                  <a:moveTo>
                    <a:pt x="0" y="238124"/>
                  </a:moveTo>
                  <a:lnTo>
                    <a:pt x="4679" y="187679"/>
                  </a:lnTo>
                  <a:lnTo>
                    <a:pt x="17697" y="139623"/>
                  </a:lnTo>
                  <a:lnTo>
                    <a:pt x="37528" y="95807"/>
                  </a:lnTo>
                  <a:lnTo>
                    <a:pt x="62642" y="58084"/>
                  </a:lnTo>
                  <a:lnTo>
                    <a:pt x="91512" y="28307"/>
                  </a:lnTo>
                  <a:lnTo>
                    <a:pt x="154409" y="0"/>
                  </a:lnTo>
                  <a:lnTo>
                    <a:pt x="190542" y="6418"/>
                  </a:lnTo>
                  <a:lnTo>
                    <a:pt x="224248" y="27717"/>
                  </a:lnTo>
                  <a:lnTo>
                    <a:pt x="254228" y="60396"/>
                  </a:lnTo>
                  <a:lnTo>
                    <a:pt x="279183" y="100957"/>
                  </a:lnTo>
                  <a:lnTo>
                    <a:pt x="297813" y="145899"/>
                  </a:lnTo>
                  <a:lnTo>
                    <a:pt x="308819" y="191724"/>
                  </a:lnTo>
                  <a:lnTo>
                    <a:pt x="311495" y="224751"/>
                  </a:lnTo>
                  <a:lnTo>
                    <a:pt x="309859" y="255933"/>
                  </a:lnTo>
                  <a:lnTo>
                    <a:pt x="296474" y="311274"/>
                  </a:lnTo>
                  <a:lnTo>
                    <a:pt x="280369" y="345149"/>
                  </a:lnTo>
                  <a:lnTo>
                    <a:pt x="279381" y="346824"/>
                  </a:lnTo>
                  <a:lnTo>
                    <a:pt x="278381" y="348474"/>
                  </a:lnTo>
                  <a:lnTo>
                    <a:pt x="277371" y="350074"/>
                  </a:lnTo>
                  <a:lnTo>
                    <a:pt x="276866" y="350874"/>
                  </a:lnTo>
                  <a:lnTo>
                    <a:pt x="276359" y="351674"/>
                  </a:lnTo>
                  <a:lnTo>
                    <a:pt x="275851" y="352449"/>
                  </a:lnTo>
                  <a:lnTo>
                    <a:pt x="274561" y="354399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3" name="object 303"/>
            <p:cNvSpPr/>
            <p:nvPr/>
          </p:nvSpPr>
          <p:spPr>
            <a:xfrm>
              <a:off x="639288" y="4061891"/>
              <a:ext cx="93792" cy="7182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4" name="object 304"/>
            <p:cNvSpPr/>
            <p:nvPr/>
          </p:nvSpPr>
          <p:spPr>
            <a:xfrm>
              <a:off x="407626" y="4102416"/>
              <a:ext cx="68169" cy="12872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5" name="object 305"/>
            <p:cNvSpPr/>
            <p:nvPr/>
          </p:nvSpPr>
          <p:spPr>
            <a:xfrm>
              <a:off x="628911" y="4216891"/>
              <a:ext cx="309245" cy="288925"/>
            </a:xfrm>
            <a:custGeom>
              <a:avLst/>
              <a:gdLst/>
              <a:ahLst/>
              <a:cxnLst/>
              <a:rect l="l" t="t" r="r" b="b"/>
              <a:pathLst>
                <a:path w="309244" h="288925">
                  <a:moveTo>
                    <a:pt x="0" y="50724"/>
                  </a:moveTo>
                  <a:lnTo>
                    <a:pt x="4355" y="100798"/>
                  </a:lnTo>
                  <a:lnTo>
                    <a:pt x="16619" y="147988"/>
                  </a:lnTo>
                  <a:lnTo>
                    <a:pt x="35587" y="190814"/>
                  </a:lnTo>
                  <a:lnTo>
                    <a:pt x="60055" y="227794"/>
                  </a:lnTo>
                  <a:lnTo>
                    <a:pt x="88817" y="257447"/>
                  </a:lnTo>
                  <a:lnTo>
                    <a:pt x="154409" y="288849"/>
                  </a:lnTo>
                  <a:lnTo>
                    <a:pt x="194395" y="287048"/>
                  </a:lnTo>
                  <a:lnTo>
                    <a:pt x="232467" y="272056"/>
                  </a:lnTo>
                  <a:lnTo>
                    <a:pt x="265787" y="246705"/>
                  </a:lnTo>
                  <a:lnTo>
                    <a:pt x="291512" y="213825"/>
                  </a:lnTo>
                  <a:lnTo>
                    <a:pt x="306803" y="176246"/>
                  </a:lnTo>
                  <a:lnTo>
                    <a:pt x="308819" y="136799"/>
                  </a:lnTo>
                  <a:lnTo>
                    <a:pt x="300278" y="107611"/>
                  </a:lnTo>
                  <a:lnTo>
                    <a:pt x="260009" y="54006"/>
                  </a:lnTo>
                  <a:lnTo>
                    <a:pt x="222027" y="26021"/>
                  </a:lnTo>
                  <a:lnTo>
                    <a:pt x="183019" y="6549"/>
                  </a:lnTo>
                  <a:lnTo>
                    <a:pt x="176542" y="4124"/>
                  </a:lnTo>
                  <a:lnTo>
                    <a:pt x="173302" y="2899"/>
                  </a:lnTo>
                  <a:lnTo>
                    <a:pt x="170024" y="1724"/>
                  </a:lnTo>
                  <a:lnTo>
                    <a:pt x="166714" y="599"/>
                  </a:lnTo>
                  <a:lnTo>
                    <a:pt x="164899" y="0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6" name="object 306"/>
            <p:cNvSpPr/>
            <p:nvPr/>
          </p:nvSpPr>
          <p:spPr>
            <a:xfrm>
              <a:off x="711768" y="4182991"/>
              <a:ext cx="92864" cy="6779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7" name="object 307"/>
            <p:cNvSpPr/>
            <p:nvPr/>
          </p:nvSpPr>
          <p:spPr>
            <a:xfrm>
              <a:off x="515091" y="4241966"/>
              <a:ext cx="154597" cy="32867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8" name="object 308"/>
            <p:cNvSpPr/>
            <p:nvPr/>
          </p:nvSpPr>
          <p:spPr>
            <a:xfrm>
              <a:off x="446499" y="4685940"/>
              <a:ext cx="198755" cy="266700"/>
            </a:xfrm>
            <a:custGeom>
              <a:avLst/>
              <a:gdLst/>
              <a:ahLst/>
              <a:cxnLst/>
              <a:rect l="l" t="t" r="r" b="b"/>
              <a:pathLst>
                <a:path w="198754" h="266700">
                  <a:moveTo>
                    <a:pt x="198549" y="28424"/>
                  </a:moveTo>
                  <a:lnTo>
                    <a:pt x="194551" y="88482"/>
                  </a:lnTo>
                  <a:lnTo>
                    <a:pt x="183499" y="146516"/>
                  </a:lnTo>
                  <a:lnTo>
                    <a:pt x="166802" y="197933"/>
                  </a:lnTo>
                  <a:lnTo>
                    <a:pt x="145873" y="238141"/>
                  </a:lnTo>
                  <a:lnTo>
                    <a:pt x="96959" y="266549"/>
                  </a:lnTo>
                  <a:lnTo>
                    <a:pt x="78011" y="253991"/>
                  </a:lnTo>
                  <a:lnTo>
                    <a:pt x="42495" y="193016"/>
                  </a:lnTo>
                  <a:lnTo>
                    <a:pt x="27117" y="147749"/>
                  </a:lnTo>
                  <a:lnTo>
                    <a:pt x="14122" y="94709"/>
                  </a:lnTo>
                  <a:lnTo>
                    <a:pt x="4102" y="35499"/>
                  </a:lnTo>
                  <a:lnTo>
                    <a:pt x="394" y="4074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9" name="object 309"/>
            <p:cNvSpPr/>
            <p:nvPr/>
          </p:nvSpPr>
          <p:spPr>
            <a:xfrm>
              <a:off x="412269" y="4603015"/>
              <a:ext cx="68457" cy="9064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10" name="object 310"/>
          <p:cNvGrpSpPr/>
          <p:nvPr/>
        </p:nvGrpSpPr>
        <p:grpSpPr>
          <a:xfrm>
            <a:off x="3224619" y="4665942"/>
            <a:ext cx="663575" cy="1226820"/>
            <a:chOff x="3224618" y="3808692"/>
            <a:chExt cx="663575" cy="1226820"/>
          </a:xfrm>
        </p:grpSpPr>
        <p:sp>
          <p:nvSpPr>
            <p:cNvPr id="311" name="object 311"/>
            <p:cNvSpPr/>
            <p:nvPr/>
          </p:nvSpPr>
          <p:spPr>
            <a:xfrm>
              <a:off x="3224618" y="3940437"/>
              <a:ext cx="536513" cy="9942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2" name="object 312"/>
            <p:cNvSpPr/>
            <p:nvPr/>
          </p:nvSpPr>
          <p:spPr>
            <a:xfrm>
              <a:off x="3269393" y="3965192"/>
              <a:ext cx="447040" cy="904875"/>
            </a:xfrm>
            <a:custGeom>
              <a:avLst/>
              <a:gdLst/>
              <a:ahLst/>
              <a:cxnLst/>
              <a:rect l="l" t="t" r="r" b="b"/>
              <a:pathLst>
                <a:path w="447039" h="904875">
                  <a:moveTo>
                    <a:pt x="446974" y="904698"/>
                  </a:moveTo>
                  <a:lnTo>
                    <a:pt x="0" y="904698"/>
                  </a:lnTo>
                  <a:lnTo>
                    <a:pt x="0" y="0"/>
                  </a:lnTo>
                  <a:lnTo>
                    <a:pt x="446974" y="0"/>
                  </a:lnTo>
                  <a:lnTo>
                    <a:pt x="446974" y="904698"/>
                  </a:lnTo>
                  <a:close/>
                </a:path>
              </a:pathLst>
            </a:custGeom>
            <a:solidFill>
              <a:srgbClr val="FBD4B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3" name="object 313"/>
            <p:cNvSpPr/>
            <p:nvPr/>
          </p:nvSpPr>
          <p:spPr>
            <a:xfrm>
              <a:off x="3269393" y="3965192"/>
              <a:ext cx="447040" cy="904875"/>
            </a:xfrm>
            <a:custGeom>
              <a:avLst/>
              <a:gdLst/>
              <a:ahLst/>
              <a:cxnLst/>
              <a:rect l="l" t="t" r="r" b="b"/>
              <a:pathLst>
                <a:path w="447039" h="904875">
                  <a:moveTo>
                    <a:pt x="0" y="0"/>
                  </a:moveTo>
                  <a:lnTo>
                    <a:pt x="446974" y="0"/>
                  </a:lnTo>
                  <a:lnTo>
                    <a:pt x="446974" y="904698"/>
                  </a:lnTo>
                  <a:lnTo>
                    <a:pt x="0" y="9046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4" name="object 314"/>
            <p:cNvSpPr/>
            <p:nvPr/>
          </p:nvSpPr>
          <p:spPr>
            <a:xfrm>
              <a:off x="3300068" y="4040466"/>
              <a:ext cx="166774" cy="157199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5" name="object 315"/>
            <p:cNvSpPr/>
            <p:nvPr/>
          </p:nvSpPr>
          <p:spPr>
            <a:xfrm>
              <a:off x="3312768" y="4199316"/>
              <a:ext cx="343249" cy="264599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6" name="object 316"/>
            <p:cNvSpPr/>
            <p:nvPr/>
          </p:nvSpPr>
          <p:spPr>
            <a:xfrm>
              <a:off x="3302143" y="4522640"/>
              <a:ext cx="166799" cy="157174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7" name="object 317"/>
            <p:cNvSpPr/>
            <p:nvPr/>
          </p:nvSpPr>
          <p:spPr>
            <a:xfrm>
              <a:off x="3505367" y="4646090"/>
              <a:ext cx="166774" cy="157174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8" name="object 318"/>
            <p:cNvSpPr/>
            <p:nvPr/>
          </p:nvSpPr>
          <p:spPr>
            <a:xfrm>
              <a:off x="3383468" y="3815042"/>
              <a:ext cx="311785" cy="354965"/>
            </a:xfrm>
            <a:custGeom>
              <a:avLst/>
              <a:gdLst/>
              <a:ahLst/>
              <a:cxnLst/>
              <a:rect l="l" t="t" r="r" b="b"/>
              <a:pathLst>
                <a:path w="311785" h="354964">
                  <a:moveTo>
                    <a:pt x="0" y="238124"/>
                  </a:moveTo>
                  <a:lnTo>
                    <a:pt x="4678" y="187679"/>
                  </a:lnTo>
                  <a:lnTo>
                    <a:pt x="17695" y="139623"/>
                  </a:lnTo>
                  <a:lnTo>
                    <a:pt x="37524" y="95807"/>
                  </a:lnTo>
                  <a:lnTo>
                    <a:pt x="62636" y="58084"/>
                  </a:lnTo>
                  <a:lnTo>
                    <a:pt x="91504" y="28307"/>
                  </a:lnTo>
                  <a:lnTo>
                    <a:pt x="154399" y="0"/>
                  </a:lnTo>
                  <a:lnTo>
                    <a:pt x="190532" y="6418"/>
                  </a:lnTo>
                  <a:lnTo>
                    <a:pt x="224240" y="27717"/>
                  </a:lnTo>
                  <a:lnTo>
                    <a:pt x="254221" y="60396"/>
                  </a:lnTo>
                  <a:lnTo>
                    <a:pt x="279175" y="100957"/>
                  </a:lnTo>
                  <a:lnTo>
                    <a:pt x="297801" y="145899"/>
                  </a:lnTo>
                  <a:lnTo>
                    <a:pt x="308799" y="191724"/>
                  </a:lnTo>
                  <a:lnTo>
                    <a:pt x="311486" y="224751"/>
                  </a:lnTo>
                  <a:lnTo>
                    <a:pt x="309855" y="255933"/>
                  </a:lnTo>
                  <a:lnTo>
                    <a:pt x="296474" y="311274"/>
                  </a:lnTo>
                  <a:lnTo>
                    <a:pt x="280349" y="345149"/>
                  </a:lnTo>
                  <a:lnTo>
                    <a:pt x="279374" y="346824"/>
                  </a:lnTo>
                  <a:lnTo>
                    <a:pt x="278374" y="348474"/>
                  </a:lnTo>
                  <a:lnTo>
                    <a:pt x="277374" y="350074"/>
                  </a:lnTo>
                  <a:lnTo>
                    <a:pt x="276849" y="350874"/>
                  </a:lnTo>
                  <a:lnTo>
                    <a:pt x="276349" y="351674"/>
                  </a:lnTo>
                  <a:lnTo>
                    <a:pt x="275849" y="352449"/>
                  </a:lnTo>
                  <a:lnTo>
                    <a:pt x="274549" y="354399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9" name="object 319"/>
            <p:cNvSpPr/>
            <p:nvPr/>
          </p:nvSpPr>
          <p:spPr>
            <a:xfrm>
              <a:off x="3582992" y="4138091"/>
              <a:ext cx="93799" cy="71824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0" name="object 320"/>
            <p:cNvSpPr/>
            <p:nvPr/>
          </p:nvSpPr>
          <p:spPr>
            <a:xfrm>
              <a:off x="3351343" y="4178616"/>
              <a:ext cx="68149" cy="128699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1" name="object 321"/>
            <p:cNvSpPr/>
            <p:nvPr/>
          </p:nvSpPr>
          <p:spPr>
            <a:xfrm>
              <a:off x="3572617" y="4293091"/>
              <a:ext cx="309245" cy="288925"/>
            </a:xfrm>
            <a:custGeom>
              <a:avLst/>
              <a:gdLst/>
              <a:ahLst/>
              <a:cxnLst/>
              <a:rect l="l" t="t" r="r" b="b"/>
              <a:pathLst>
                <a:path w="309245" h="288925">
                  <a:moveTo>
                    <a:pt x="0" y="50724"/>
                  </a:moveTo>
                  <a:lnTo>
                    <a:pt x="4355" y="100798"/>
                  </a:lnTo>
                  <a:lnTo>
                    <a:pt x="16620" y="147988"/>
                  </a:lnTo>
                  <a:lnTo>
                    <a:pt x="35587" y="190814"/>
                  </a:lnTo>
                  <a:lnTo>
                    <a:pt x="60054" y="227794"/>
                  </a:lnTo>
                  <a:lnTo>
                    <a:pt x="88815" y="257447"/>
                  </a:lnTo>
                  <a:lnTo>
                    <a:pt x="154399" y="288849"/>
                  </a:lnTo>
                  <a:lnTo>
                    <a:pt x="194388" y="287048"/>
                  </a:lnTo>
                  <a:lnTo>
                    <a:pt x="232463" y="272056"/>
                  </a:lnTo>
                  <a:lnTo>
                    <a:pt x="265783" y="246705"/>
                  </a:lnTo>
                  <a:lnTo>
                    <a:pt x="291510" y="213825"/>
                  </a:lnTo>
                  <a:lnTo>
                    <a:pt x="306803" y="176246"/>
                  </a:lnTo>
                  <a:lnTo>
                    <a:pt x="308824" y="136799"/>
                  </a:lnTo>
                  <a:lnTo>
                    <a:pt x="300277" y="107611"/>
                  </a:lnTo>
                  <a:lnTo>
                    <a:pt x="260010" y="54006"/>
                  </a:lnTo>
                  <a:lnTo>
                    <a:pt x="222028" y="26021"/>
                  </a:lnTo>
                  <a:lnTo>
                    <a:pt x="183024" y="6549"/>
                  </a:lnTo>
                  <a:lnTo>
                    <a:pt x="176549" y="4124"/>
                  </a:lnTo>
                  <a:lnTo>
                    <a:pt x="173299" y="2899"/>
                  </a:lnTo>
                  <a:lnTo>
                    <a:pt x="170024" y="1724"/>
                  </a:lnTo>
                  <a:lnTo>
                    <a:pt x="166724" y="599"/>
                  </a:lnTo>
                  <a:lnTo>
                    <a:pt x="164899" y="0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2" name="object 322"/>
            <p:cNvSpPr/>
            <p:nvPr/>
          </p:nvSpPr>
          <p:spPr>
            <a:xfrm>
              <a:off x="3655467" y="4259191"/>
              <a:ext cx="92874" cy="67799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3" name="object 323"/>
            <p:cNvSpPr/>
            <p:nvPr/>
          </p:nvSpPr>
          <p:spPr>
            <a:xfrm>
              <a:off x="3458792" y="4318166"/>
              <a:ext cx="154599" cy="328674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4" name="object 324"/>
            <p:cNvSpPr/>
            <p:nvPr/>
          </p:nvSpPr>
          <p:spPr>
            <a:xfrm>
              <a:off x="3390193" y="4762140"/>
              <a:ext cx="198755" cy="266700"/>
            </a:xfrm>
            <a:custGeom>
              <a:avLst/>
              <a:gdLst/>
              <a:ahLst/>
              <a:cxnLst/>
              <a:rect l="l" t="t" r="r" b="b"/>
              <a:pathLst>
                <a:path w="198754" h="266700">
                  <a:moveTo>
                    <a:pt x="198549" y="28424"/>
                  </a:moveTo>
                  <a:lnTo>
                    <a:pt x="194553" y="88482"/>
                  </a:lnTo>
                  <a:lnTo>
                    <a:pt x="183504" y="146516"/>
                  </a:lnTo>
                  <a:lnTo>
                    <a:pt x="166812" y="197933"/>
                  </a:lnTo>
                  <a:lnTo>
                    <a:pt x="145886" y="238141"/>
                  </a:lnTo>
                  <a:lnTo>
                    <a:pt x="96974" y="266549"/>
                  </a:lnTo>
                  <a:lnTo>
                    <a:pt x="78024" y="253991"/>
                  </a:lnTo>
                  <a:lnTo>
                    <a:pt x="42503" y="193016"/>
                  </a:lnTo>
                  <a:lnTo>
                    <a:pt x="27124" y="147749"/>
                  </a:lnTo>
                  <a:lnTo>
                    <a:pt x="14134" y="94709"/>
                  </a:lnTo>
                  <a:lnTo>
                    <a:pt x="4124" y="35499"/>
                  </a:lnTo>
                  <a:lnTo>
                    <a:pt x="399" y="4074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5" name="object 325"/>
            <p:cNvSpPr/>
            <p:nvPr/>
          </p:nvSpPr>
          <p:spPr>
            <a:xfrm>
              <a:off x="3355968" y="4679215"/>
              <a:ext cx="68474" cy="90649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27" name="TextBox 326">
            <a:extLst>
              <a:ext uri="{FF2B5EF4-FFF2-40B4-BE49-F238E27FC236}">
                <a16:creationId xmlns:a16="http://schemas.microsoft.com/office/drawing/2014/main" id="{EC562B01-38BA-4EBC-9551-7257CC305B58}"/>
              </a:ext>
            </a:extLst>
          </p:cNvPr>
          <p:cNvSpPr txBox="1"/>
          <p:nvPr/>
        </p:nvSpPr>
        <p:spPr>
          <a:xfrm>
            <a:off x="255547" y="6131945"/>
            <a:ext cx="96009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The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SimpleSumeSwitch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is the P4 architecture that is currently defined for the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NetFPGA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SUME.</a:t>
            </a:r>
            <a:endParaRPr lang="en-US" sz="1400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A111CD30-97D0-3B9E-F666-C8058CFF07C1}"/>
              </a:ext>
            </a:extLst>
          </p:cNvPr>
          <p:cNvSpPr txBox="1"/>
          <p:nvPr/>
        </p:nvSpPr>
        <p:spPr>
          <a:xfrm>
            <a:off x="26956" y="6456539"/>
            <a:ext cx="86876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As an analogy, the PSA is to the P4</a:t>
            </a:r>
            <a:r>
              <a:rPr lang="en-US" sz="1400" b="0" i="0" baseline="-2500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16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 language as the C standard library is to the C programming language. 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0157" y="1913607"/>
            <a:ext cx="56146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-5" dirty="0">
                <a:solidFill>
                  <a:srgbClr val="000000"/>
                </a:solidFill>
              </a:rPr>
              <a:t>What is Data </a:t>
            </a:r>
            <a:r>
              <a:rPr sz="2700" spc="-10" dirty="0">
                <a:solidFill>
                  <a:srgbClr val="000000"/>
                </a:solidFill>
              </a:rPr>
              <a:t>Plane</a:t>
            </a:r>
            <a:r>
              <a:rPr sz="2700" spc="-95" dirty="0">
                <a:solidFill>
                  <a:srgbClr val="000000"/>
                </a:solidFill>
              </a:rPr>
              <a:t> </a:t>
            </a:r>
            <a:r>
              <a:rPr sz="2700" spc="-5" dirty="0">
                <a:solidFill>
                  <a:srgbClr val="000000"/>
                </a:solidFill>
              </a:rPr>
              <a:t>Programming?</a:t>
            </a:r>
            <a:endParaRPr sz="2700"/>
          </a:p>
        </p:txBody>
      </p:sp>
      <p:sp>
        <p:nvSpPr>
          <p:cNvPr id="5" name="object 5"/>
          <p:cNvSpPr txBox="1"/>
          <p:nvPr/>
        </p:nvSpPr>
        <p:spPr>
          <a:xfrm>
            <a:off x="7997808" y="5756102"/>
            <a:ext cx="1244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>
              <a:lnSpc>
                <a:spcPts val="1645"/>
              </a:lnSpc>
            </a:pPr>
            <a:r>
              <a:rPr sz="1400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52578" y="5830459"/>
            <a:ext cx="1238250" cy="12311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defTabSz="914400">
              <a:spcBef>
                <a:spcPts val="60"/>
              </a:spcBef>
            </a:pP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Copyright </a:t>
            </a:r>
            <a:r>
              <a:rPr sz="750" i="1" spc="25" dirty="0">
                <a:solidFill>
                  <a:srgbClr val="7E7E7E"/>
                </a:solidFill>
                <a:latin typeface="Arial"/>
                <a:cs typeface="Arial"/>
              </a:rPr>
              <a:t>© </a:t>
            </a:r>
            <a:r>
              <a:rPr sz="750" i="1" spc="15" dirty="0">
                <a:solidFill>
                  <a:srgbClr val="7E7E7E"/>
                </a:solidFill>
                <a:latin typeface="Arial"/>
                <a:cs typeface="Arial"/>
              </a:rPr>
              <a:t>2018 </a:t>
            </a:r>
            <a:r>
              <a:rPr sz="750" i="1" spc="20" dirty="0">
                <a:solidFill>
                  <a:srgbClr val="7E7E7E"/>
                </a:solidFill>
                <a:latin typeface="Arial"/>
                <a:cs typeface="Arial"/>
              </a:rPr>
              <a:t>–</a:t>
            </a:r>
            <a:r>
              <a:rPr sz="75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P4.org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9740" y="4021071"/>
            <a:ext cx="3463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104" indent="-193040" defTabSz="914400">
              <a:spcBef>
                <a:spcPts val="100"/>
              </a:spcBef>
              <a:buClr>
                <a:srgbClr val="3F3150"/>
              </a:buClr>
              <a:buFont typeface="Verdana"/>
              <a:buChar char="•"/>
              <a:tabLst>
                <a:tab pos="205740" algn="l"/>
              </a:tabLst>
            </a:pP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Why program </a:t>
            </a: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Data</a:t>
            </a:r>
            <a:r>
              <a:rPr b="1" spc="-9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Plane?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C2AD5F-0F7C-8A6F-2626-F75EA805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V1 model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21478B-46D4-B48B-D153-EBBF17FCF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balance based on ECMP</a:t>
            </a:r>
          </a:p>
          <a:p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https://github.com/p4lang/tutorials/blob/master/exercises/load_balance/solution/load_balance.p4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32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8BFA-C518-CCC2-7E50-9233A61F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Tips for writing P4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1464E-675C-83B8-24CB-BC0AD4573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V1 model</a:t>
            </a:r>
          </a:p>
          <a:p>
            <a:pPr lvl="1"/>
            <a:r>
              <a:rPr lang="en-US" dirty="0">
                <a:hlinkClick r:id="rId2"/>
              </a:rPr>
              <a:t>https://github.com/p4lang/p4c/blob/main/p4include/v1model.p4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57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C7F6-B23C-A8A9-E0EE-7728CAB2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 compiler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FA561-E994-C3E0-E225-0AAB6C585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4" y="1690689"/>
            <a:ext cx="8690776" cy="333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74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321E-A3EE-1B98-8400-B33E65F3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 compiler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52A3A-ECB3-C562-9C46-6A80D6F6C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46028"/>
            <a:ext cx="8268860" cy="3965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D50066-936D-905F-B09B-E58CD5315169}"/>
              </a:ext>
            </a:extLst>
          </p:cNvPr>
          <p:cNvSpPr txBox="1"/>
          <p:nvPr/>
        </p:nvSpPr>
        <p:spPr>
          <a:xfrm>
            <a:off x="703690" y="5719827"/>
            <a:ext cx="6706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https://github.com/p4lang/p4c/tree/main/backends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10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7130" y="2387601"/>
            <a:ext cx="7247407" cy="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0154" y="1865984"/>
            <a:ext cx="18148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-5" dirty="0">
                <a:solidFill>
                  <a:srgbClr val="000000"/>
                </a:solidFill>
              </a:rPr>
              <a:t>P4Run</a:t>
            </a:r>
            <a:r>
              <a:rPr sz="2700" dirty="0">
                <a:solidFill>
                  <a:srgbClr val="000000"/>
                </a:solidFill>
              </a:rPr>
              <a:t>t</a:t>
            </a:r>
            <a:r>
              <a:rPr sz="2700" spc="-5" dirty="0">
                <a:solidFill>
                  <a:srgbClr val="000000"/>
                </a:solidFill>
              </a:rPr>
              <a:t>ime</a:t>
            </a:r>
            <a:endParaRPr sz="2700"/>
          </a:p>
        </p:txBody>
      </p:sp>
      <p:sp>
        <p:nvSpPr>
          <p:cNvPr id="5" name="object 5"/>
          <p:cNvSpPr txBox="1"/>
          <p:nvPr/>
        </p:nvSpPr>
        <p:spPr>
          <a:xfrm>
            <a:off x="8751234" y="5794980"/>
            <a:ext cx="193040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 defTabSz="914400">
              <a:spcBef>
                <a:spcPts val="45"/>
              </a:spcBef>
            </a:pPr>
            <a:r>
              <a:rPr sz="800" spc="10" dirty="0">
                <a:solidFill>
                  <a:srgbClr val="888888"/>
                </a:solidFill>
                <a:latin typeface="Arial"/>
                <a:cs typeface="Arial"/>
              </a:rPr>
              <a:t>8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464475"/>
            <a:ext cx="8686800" cy="81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60076" y="1878482"/>
            <a:ext cx="8317865" cy="2842260"/>
            <a:chOff x="560075" y="1021232"/>
            <a:chExt cx="8317865" cy="2842260"/>
          </a:xfrm>
        </p:grpSpPr>
        <p:sp>
          <p:nvSpPr>
            <p:cNvPr id="4" name="object 4"/>
            <p:cNvSpPr/>
            <p:nvPr/>
          </p:nvSpPr>
          <p:spPr>
            <a:xfrm>
              <a:off x="560075" y="1783232"/>
              <a:ext cx="2308847" cy="20802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09598" y="1809746"/>
              <a:ext cx="2209800" cy="1981200"/>
            </a:xfrm>
            <a:custGeom>
              <a:avLst/>
              <a:gdLst/>
              <a:ahLst/>
              <a:cxnLst/>
              <a:rect l="l" t="t" r="r" b="b"/>
              <a:pathLst>
                <a:path w="2209800" h="1981200">
                  <a:moveTo>
                    <a:pt x="0" y="0"/>
                  </a:moveTo>
                  <a:lnTo>
                    <a:pt x="2209795" y="0"/>
                  </a:lnTo>
                  <a:lnTo>
                    <a:pt x="2209795" y="1981196"/>
                  </a:lnTo>
                  <a:lnTo>
                    <a:pt x="0" y="198119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17237" y="1864192"/>
              <a:ext cx="1994522" cy="6991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61999" y="1885950"/>
              <a:ext cx="1905000" cy="609600"/>
            </a:xfrm>
            <a:custGeom>
              <a:avLst/>
              <a:gdLst/>
              <a:ahLst/>
              <a:cxnLst/>
              <a:rect l="l" t="t" r="r" b="b"/>
              <a:pathLst>
                <a:path w="1905000" h="609600">
                  <a:moveTo>
                    <a:pt x="1905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905000" y="6096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61998" y="1885946"/>
              <a:ext cx="1905000" cy="609600"/>
            </a:xfrm>
            <a:custGeom>
              <a:avLst/>
              <a:gdLst/>
              <a:ahLst/>
              <a:cxnLst/>
              <a:rect l="l" t="t" r="r" b="b"/>
              <a:pathLst>
                <a:path w="1905000" h="609600">
                  <a:moveTo>
                    <a:pt x="0" y="0"/>
                  </a:moveTo>
                  <a:lnTo>
                    <a:pt x="1904996" y="0"/>
                  </a:lnTo>
                  <a:lnTo>
                    <a:pt x="1904996" y="609598"/>
                  </a:lnTo>
                  <a:lnTo>
                    <a:pt x="0" y="6095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055870" y="1021232"/>
              <a:ext cx="3821455" cy="28422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105389" y="1047747"/>
              <a:ext cx="3723004" cy="2743200"/>
            </a:xfrm>
            <a:custGeom>
              <a:avLst/>
              <a:gdLst/>
              <a:ahLst/>
              <a:cxnLst/>
              <a:rect l="l" t="t" r="r" b="b"/>
              <a:pathLst>
                <a:path w="3723004" h="2743200">
                  <a:moveTo>
                    <a:pt x="0" y="0"/>
                  </a:moveTo>
                  <a:lnTo>
                    <a:pt x="3722392" y="0"/>
                  </a:lnTo>
                  <a:lnTo>
                    <a:pt x="3722392" y="2743194"/>
                  </a:lnTo>
                  <a:lnTo>
                    <a:pt x="0" y="274319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5426" y="1043965"/>
            <a:ext cx="55632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-5" dirty="0">
                <a:solidFill>
                  <a:srgbClr val="000000"/>
                </a:solidFill>
              </a:rPr>
              <a:t>Runtime control of P4 data</a:t>
            </a:r>
            <a:r>
              <a:rPr sz="2700" spc="-65" dirty="0">
                <a:solidFill>
                  <a:srgbClr val="000000"/>
                </a:solidFill>
              </a:rPr>
              <a:t> </a:t>
            </a:r>
            <a:r>
              <a:rPr sz="2700" spc="-5" dirty="0">
                <a:solidFill>
                  <a:srgbClr val="000000"/>
                </a:solidFill>
              </a:rPr>
              <a:t>planes</a:t>
            </a:r>
            <a:endParaRPr sz="2700"/>
          </a:p>
        </p:txBody>
      </p:sp>
      <p:sp>
        <p:nvSpPr>
          <p:cNvPr id="12" name="object 12"/>
          <p:cNvSpPr txBox="1"/>
          <p:nvPr/>
        </p:nvSpPr>
        <p:spPr>
          <a:xfrm>
            <a:off x="1091958" y="2888043"/>
            <a:ext cx="124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P4</a:t>
            </a:r>
            <a:r>
              <a:rPr spc="-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Program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12475" y="3554879"/>
            <a:ext cx="2004060" cy="1013460"/>
            <a:chOff x="712475" y="2697629"/>
            <a:chExt cx="2004060" cy="1013460"/>
          </a:xfrm>
        </p:grpSpPr>
        <p:sp>
          <p:nvSpPr>
            <p:cNvPr id="14" name="object 14"/>
            <p:cNvSpPr/>
            <p:nvPr/>
          </p:nvSpPr>
          <p:spPr>
            <a:xfrm>
              <a:off x="712475" y="2697629"/>
              <a:ext cx="2004047" cy="10134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61999" y="2724150"/>
              <a:ext cx="1905000" cy="914400"/>
            </a:xfrm>
            <a:custGeom>
              <a:avLst/>
              <a:gdLst/>
              <a:ahLst/>
              <a:cxnLst/>
              <a:rect l="l" t="t" r="r" b="b"/>
              <a:pathLst>
                <a:path w="1905000" h="914400">
                  <a:moveTo>
                    <a:pt x="1905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905000" y="9144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F1C232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61998" y="2724144"/>
              <a:ext cx="1905000" cy="914400"/>
            </a:xfrm>
            <a:custGeom>
              <a:avLst/>
              <a:gdLst/>
              <a:ahLst/>
              <a:cxnLst/>
              <a:rect l="l" t="t" r="r" b="b"/>
              <a:pathLst>
                <a:path w="1905000" h="914400">
                  <a:moveTo>
                    <a:pt x="0" y="0"/>
                  </a:moveTo>
                  <a:lnTo>
                    <a:pt x="1904996" y="0"/>
                  </a:lnTo>
                  <a:lnTo>
                    <a:pt x="1904996" y="914398"/>
                  </a:lnTo>
                  <a:lnTo>
                    <a:pt x="0" y="914398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62000" y="3581400"/>
            <a:ext cx="1905000" cy="71340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640715" marR="164465" indent="-470534" defTabSz="914400">
              <a:lnSpc>
                <a:spcPct val="100699"/>
              </a:lnSpc>
              <a:spcBef>
                <a:spcPts val="1335"/>
              </a:spcBef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P4</a:t>
            </a:r>
            <a:r>
              <a:rPr spc="-7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Architecture  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Model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98470" y="2716679"/>
            <a:ext cx="1623060" cy="708660"/>
            <a:chOff x="2998470" y="1859429"/>
            <a:chExt cx="1623060" cy="708660"/>
          </a:xfrm>
        </p:grpSpPr>
        <p:sp>
          <p:nvSpPr>
            <p:cNvPr id="19" name="object 19"/>
            <p:cNvSpPr/>
            <p:nvPr/>
          </p:nvSpPr>
          <p:spPr>
            <a:xfrm>
              <a:off x="2998470" y="1859429"/>
              <a:ext cx="1623047" cy="7086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3048000" y="1885950"/>
              <a:ext cx="1524000" cy="609600"/>
            </a:xfrm>
            <a:custGeom>
              <a:avLst/>
              <a:gdLst/>
              <a:ahLst/>
              <a:cxnLst/>
              <a:rect l="l" t="t" r="r" b="b"/>
              <a:pathLst>
                <a:path w="1524000" h="609600">
                  <a:moveTo>
                    <a:pt x="152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524000" y="6096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1C232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047993" y="1885946"/>
              <a:ext cx="1524000" cy="609600"/>
            </a:xfrm>
            <a:custGeom>
              <a:avLst/>
              <a:gdLst/>
              <a:ahLst/>
              <a:cxnLst/>
              <a:rect l="l" t="t" r="r" b="b"/>
              <a:pathLst>
                <a:path w="1524000" h="609600">
                  <a:moveTo>
                    <a:pt x="0" y="0"/>
                  </a:moveTo>
                  <a:lnTo>
                    <a:pt x="1523996" y="0"/>
                  </a:lnTo>
                  <a:lnTo>
                    <a:pt x="1523996" y="609598"/>
                  </a:lnTo>
                  <a:lnTo>
                    <a:pt x="0" y="609598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168427" y="2888043"/>
            <a:ext cx="1282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P4</a:t>
            </a:r>
            <a:r>
              <a:rPr spc="-8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Compiler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998470" y="3707279"/>
            <a:ext cx="1623060" cy="861060"/>
            <a:chOff x="2998470" y="2850029"/>
            <a:chExt cx="1623060" cy="861060"/>
          </a:xfrm>
        </p:grpSpPr>
        <p:sp>
          <p:nvSpPr>
            <p:cNvPr id="24" name="object 24"/>
            <p:cNvSpPr/>
            <p:nvPr/>
          </p:nvSpPr>
          <p:spPr>
            <a:xfrm>
              <a:off x="2998470" y="2850029"/>
              <a:ext cx="1623047" cy="86104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3048000" y="2876550"/>
              <a:ext cx="1524000" cy="762000"/>
            </a:xfrm>
            <a:custGeom>
              <a:avLst/>
              <a:gdLst/>
              <a:ahLst/>
              <a:cxnLst/>
              <a:rect l="l" t="t" r="r" b="b"/>
              <a:pathLst>
                <a:path w="1524000" h="762000">
                  <a:moveTo>
                    <a:pt x="152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1524000" y="762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DE8282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3047993" y="2876544"/>
              <a:ext cx="1524000" cy="762000"/>
            </a:xfrm>
            <a:custGeom>
              <a:avLst/>
              <a:gdLst/>
              <a:ahLst/>
              <a:cxnLst/>
              <a:rect l="l" t="t" r="r" b="b"/>
              <a:pathLst>
                <a:path w="1524000" h="762000">
                  <a:moveTo>
                    <a:pt x="0" y="0"/>
                  </a:moveTo>
                  <a:lnTo>
                    <a:pt x="1523996" y="0"/>
                  </a:lnTo>
                  <a:lnTo>
                    <a:pt x="1523996" y="761998"/>
                  </a:lnTo>
                  <a:lnTo>
                    <a:pt x="0" y="761998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214653" y="3780662"/>
            <a:ext cx="119062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 defTabSz="91440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prstClr val="black"/>
                </a:solidFill>
                <a:latin typeface="Arial"/>
                <a:cs typeface="Arial"/>
              </a:rPr>
              <a:t>Target</a:t>
            </a:r>
            <a:r>
              <a:rPr sz="1400" dirty="0">
                <a:solidFill>
                  <a:prstClr val="black"/>
                </a:solidFill>
                <a:latin typeface="Arial"/>
                <a:cs typeface="Arial"/>
              </a:rPr>
              <a:t>-speci</a:t>
            </a:r>
            <a:r>
              <a:rPr sz="1400" spc="-5" dirty="0">
                <a:solidFill>
                  <a:prstClr val="black"/>
                </a:solidFill>
                <a:latin typeface="Arial"/>
                <a:cs typeface="Arial"/>
              </a:rPr>
              <a:t>fic  configuration  binary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213033" y="2035643"/>
            <a:ext cx="3521075" cy="851535"/>
            <a:chOff x="5213032" y="1178392"/>
            <a:chExt cx="3521075" cy="851535"/>
          </a:xfrm>
        </p:grpSpPr>
        <p:sp>
          <p:nvSpPr>
            <p:cNvPr id="29" name="object 29"/>
            <p:cNvSpPr/>
            <p:nvPr/>
          </p:nvSpPr>
          <p:spPr>
            <a:xfrm>
              <a:off x="5213032" y="1178392"/>
              <a:ext cx="3520922" cy="8515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257800" y="1200149"/>
              <a:ext cx="3431540" cy="762000"/>
            </a:xfrm>
            <a:custGeom>
              <a:avLst/>
              <a:gdLst/>
              <a:ahLst/>
              <a:cxnLst/>
              <a:rect l="l" t="t" r="r" b="b"/>
              <a:pathLst>
                <a:path w="3431540" h="762000">
                  <a:moveTo>
                    <a:pt x="34314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3431400" y="762000"/>
                  </a:lnTo>
                  <a:lnTo>
                    <a:pt x="343140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5257789" y="1200147"/>
              <a:ext cx="3431540" cy="762000"/>
            </a:xfrm>
            <a:custGeom>
              <a:avLst/>
              <a:gdLst/>
              <a:ahLst/>
              <a:cxnLst/>
              <a:rect l="l" t="t" r="r" b="b"/>
              <a:pathLst>
                <a:path w="3431540" h="762000">
                  <a:moveTo>
                    <a:pt x="0" y="0"/>
                  </a:moveTo>
                  <a:lnTo>
                    <a:pt x="3431393" y="0"/>
                  </a:lnTo>
                  <a:lnTo>
                    <a:pt x="3431393" y="761998"/>
                  </a:lnTo>
                  <a:lnTo>
                    <a:pt x="0" y="7619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037397" y="2232533"/>
            <a:ext cx="187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Control</a:t>
            </a:r>
            <a:r>
              <a:rPr sz="2400" spc="-7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Plane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208270" y="3554879"/>
            <a:ext cx="3530600" cy="1013460"/>
            <a:chOff x="5208270" y="2697629"/>
            <a:chExt cx="3530600" cy="1013460"/>
          </a:xfrm>
        </p:grpSpPr>
        <p:sp>
          <p:nvSpPr>
            <p:cNvPr id="34" name="object 34"/>
            <p:cNvSpPr/>
            <p:nvPr/>
          </p:nvSpPr>
          <p:spPr>
            <a:xfrm>
              <a:off x="5208270" y="2697629"/>
              <a:ext cx="3530447" cy="101344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5257800" y="2724149"/>
              <a:ext cx="3431540" cy="914400"/>
            </a:xfrm>
            <a:custGeom>
              <a:avLst/>
              <a:gdLst/>
              <a:ahLst/>
              <a:cxnLst/>
              <a:rect l="l" t="t" r="r" b="b"/>
              <a:pathLst>
                <a:path w="3431540" h="914400">
                  <a:moveTo>
                    <a:pt x="3431400" y="0"/>
                  </a:moveTo>
                  <a:lnTo>
                    <a:pt x="0" y="0"/>
                  </a:lnTo>
                  <a:lnTo>
                    <a:pt x="0" y="173888"/>
                  </a:lnTo>
                  <a:lnTo>
                    <a:pt x="0" y="914400"/>
                  </a:lnTo>
                  <a:lnTo>
                    <a:pt x="3431400" y="914400"/>
                  </a:lnTo>
                  <a:lnTo>
                    <a:pt x="3431400" y="173888"/>
                  </a:lnTo>
                  <a:lnTo>
                    <a:pt x="3431400" y="0"/>
                  </a:lnTo>
                  <a:close/>
                </a:path>
              </a:pathLst>
            </a:custGeom>
            <a:solidFill>
              <a:srgbClr val="F1C232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5257789" y="2724144"/>
              <a:ext cx="3431540" cy="914400"/>
            </a:xfrm>
            <a:custGeom>
              <a:avLst/>
              <a:gdLst/>
              <a:ahLst/>
              <a:cxnLst/>
              <a:rect l="l" t="t" r="r" b="b"/>
              <a:pathLst>
                <a:path w="3431540" h="914400">
                  <a:moveTo>
                    <a:pt x="0" y="0"/>
                  </a:moveTo>
                  <a:lnTo>
                    <a:pt x="3431393" y="0"/>
                  </a:lnTo>
                  <a:lnTo>
                    <a:pt x="3431393" y="914398"/>
                  </a:lnTo>
                  <a:lnTo>
                    <a:pt x="0" y="914398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472419" y="3878643"/>
            <a:ext cx="1143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defTabSz="914400">
              <a:spcBef>
                <a:spcPts val="100"/>
              </a:spcBef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Data</a:t>
            </a:r>
            <a:r>
              <a:rPr spc="-8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Plane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365433" y="3788243"/>
            <a:ext cx="851535" cy="622935"/>
            <a:chOff x="5365432" y="2930992"/>
            <a:chExt cx="851535" cy="622935"/>
          </a:xfrm>
        </p:grpSpPr>
        <p:sp>
          <p:nvSpPr>
            <p:cNvPr id="39" name="object 39"/>
            <p:cNvSpPr/>
            <p:nvPr/>
          </p:nvSpPr>
          <p:spPr>
            <a:xfrm>
              <a:off x="5365432" y="2930992"/>
              <a:ext cx="851524" cy="6229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5410200" y="2952750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76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762000" y="5334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5410189" y="2952744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0" y="0"/>
                  </a:moveTo>
                  <a:lnTo>
                    <a:pt x="761998" y="0"/>
                  </a:lnTo>
                  <a:lnTo>
                    <a:pt x="761998" y="533398"/>
                  </a:lnTo>
                  <a:lnTo>
                    <a:pt x="0" y="533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505310" y="3942079"/>
            <a:ext cx="58420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defTabSz="914400">
              <a:spcBef>
                <a:spcPts val="100"/>
              </a:spcBef>
            </a:pPr>
            <a:r>
              <a:rPr sz="1500" spc="-5" dirty="0">
                <a:solidFill>
                  <a:prstClr val="black"/>
                </a:solidFill>
                <a:latin typeface="Arial"/>
                <a:cs typeface="Arial"/>
              </a:rPr>
              <a:t>Tables</a:t>
            </a:r>
            <a:endParaRPr sz="15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279833" y="3788243"/>
            <a:ext cx="851535" cy="622935"/>
            <a:chOff x="6279832" y="2930992"/>
            <a:chExt cx="851535" cy="622935"/>
          </a:xfrm>
        </p:grpSpPr>
        <p:sp>
          <p:nvSpPr>
            <p:cNvPr id="44" name="object 44"/>
            <p:cNvSpPr/>
            <p:nvPr/>
          </p:nvSpPr>
          <p:spPr>
            <a:xfrm>
              <a:off x="6279832" y="2930992"/>
              <a:ext cx="851524" cy="6229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6324600" y="2952750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76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762000" y="5334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6324587" y="2952744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0" y="0"/>
                  </a:moveTo>
                  <a:lnTo>
                    <a:pt x="761998" y="0"/>
                  </a:lnTo>
                  <a:lnTo>
                    <a:pt x="761998" y="533398"/>
                  </a:lnTo>
                  <a:lnTo>
                    <a:pt x="0" y="533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424082" y="3847338"/>
            <a:ext cx="57594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5080" indent="24130" defTabSz="91440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prstClr val="black"/>
                </a:solidFill>
                <a:latin typeface="Arial"/>
                <a:cs typeface="Arial"/>
              </a:rPr>
              <a:t>Extern  object</a:t>
            </a:r>
            <a:r>
              <a:rPr sz="14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541271" y="2790669"/>
            <a:ext cx="4374515" cy="1544320"/>
            <a:chOff x="2541270" y="1933419"/>
            <a:chExt cx="4374515" cy="1544320"/>
          </a:xfrm>
        </p:grpSpPr>
        <p:sp>
          <p:nvSpPr>
            <p:cNvPr id="49" name="object 49"/>
            <p:cNvSpPr/>
            <p:nvPr/>
          </p:nvSpPr>
          <p:spPr>
            <a:xfrm>
              <a:off x="2541270" y="2011829"/>
              <a:ext cx="632449" cy="40384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2590800" y="2038349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381000" y="0"/>
                  </a:moveTo>
                  <a:lnTo>
                    <a:pt x="3810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381000" y="228600"/>
                  </a:lnTo>
                  <a:lnTo>
                    <a:pt x="381000" y="304800"/>
                  </a:lnTo>
                  <a:lnTo>
                    <a:pt x="533400" y="1524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2590794" y="2038345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0" y="76199"/>
                  </a:moveTo>
                  <a:lnTo>
                    <a:pt x="380999" y="76199"/>
                  </a:lnTo>
                  <a:lnTo>
                    <a:pt x="380999" y="0"/>
                  </a:lnTo>
                  <a:lnTo>
                    <a:pt x="533398" y="152399"/>
                  </a:lnTo>
                  <a:lnTo>
                    <a:pt x="380999" y="304799"/>
                  </a:lnTo>
                  <a:lnTo>
                    <a:pt x="380999" y="228599"/>
                  </a:lnTo>
                  <a:lnTo>
                    <a:pt x="0" y="228599"/>
                  </a:lnTo>
                  <a:lnTo>
                    <a:pt x="0" y="76199"/>
                  </a:lnTo>
                  <a:close/>
                </a:path>
              </a:pathLst>
            </a:custGeom>
            <a:ln w="19049">
              <a:solidFill>
                <a:srgbClr val="FFD8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3608070" y="2440530"/>
              <a:ext cx="403849" cy="48004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3657600" y="2467051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22860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152400" y="381000"/>
                  </a:lnTo>
                  <a:lnTo>
                    <a:pt x="30480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3657592" y="246704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228599" y="0"/>
                  </a:moveTo>
                  <a:lnTo>
                    <a:pt x="228599" y="228599"/>
                  </a:lnTo>
                  <a:lnTo>
                    <a:pt x="304799" y="228599"/>
                  </a:lnTo>
                  <a:lnTo>
                    <a:pt x="152399" y="380999"/>
                  </a:lnTo>
                  <a:lnTo>
                    <a:pt x="0" y="228599"/>
                  </a:lnTo>
                  <a:lnTo>
                    <a:pt x="76199" y="228599"/>
                  </a:lnTo>
                  <a:lnTo>
                    <a:pt x="76199" y="0"/>
                  </a:lnTo>
                  <a:lnTo>
                    <a:pt x="228599" y="0"/>
                  </a:lnTo>
                  <a:close/>
                </a:path>
              </a:pathLst>
            </a:custGeom>
            <a:ln w="19049">
              <a:solidFill>
                <a:srgbClr val="FFD8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5387822" y="1945154"/>
              <a:ext cx="308599" cy="114679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5427827" y="1962149"/>
              <a:ext cx="228600" cy="1066800"/>
            </a:xfrm>
            <a:custGeom>
              <a:avLst/>
              <a:gdLst/>
              <a:ahLst/>
              <a:cxnLst/>
              <a:rect l="l" t="t" r="r" b="b"/>
              <a:pathLst>
                <a:path w="228600" h="1066800">
                  <a:moveTo>
                    <a:pt x="114300" y="0"/>
                  </a:moveTo>
                  <a:lnTo>
                    <a:pt x="0" y="114300"/>
                  </a:lnTo>
                  <a:lnTo>
                    <a:pt x="57150" y="114300"/>
                  </a:lnTo>
                  <a:lnTo>
                    <a:pt x="57150" y="952500"/>
                  </a:lnTo>
                  <a:lnTo>
                    <a:pt x="0" y="952500"/>
                  </a:lnTo>
                  <a:lnTo>
                    <a:pt x="114300" y="1066800"/>
                  </a:lnTo>
                  <a:lnTo>
                    <a:pt x="228600" y="952500"/>
                  </a:lnTo>
                  <a:lnTo>
                    <a:pt x="171450" y="952500"/>
                  </a:lnTo>
                  <a:lnTo>
                    <a:pt x="171450" y="114300"/>
                  </a:lnTo>
                  <a:lnTo>
                    <a:pt x="2286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6606844" y="1933419"/>
              <a:ext cx="308599" cy="114679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6646849" y="1950427"/>
              <a:ext cx="228600" cy="1066800"/>
            </a:xfrm>
            <a:custGeom>
              <a:avLst/>
              <a:gdLst/>
              <a:ahLst/>
              <a:cxnLst/>
              <a:rect l="l" t="t" r="r" b="b"/>
              <a:pathLst>
                <a:path w="228600" h="1066800">
                  <a:moveTo>
                    <a:pt x="114300" y="0"/>
                  </a:moveTo>
                  <a:lnTo>
                    <a:pt x="0" y="114300"/>
                  </a:lnTo>
                  <a:lnTo>
                    <a:pt x="57150" y="114300"/>
                  </a:lnTo>
                  <a:lnTo>
                    <a:pt x="57150" y="952487"/>
                  </a:lnTo>
                  <a:lnTo>
                    <a:pt x="0" y="952487"/>
                  </a:lnTo>
                  <a:lnTo>
                    <a:pt x="114300" y="1066800"/>
                  </a:lnTo>
                  <a:lnTo>
                    <a:pt x="228600" y="952487"/>
                  </a:lnTo>
                  <a:lnTo>
                    <a:pt x="171450" y="952487"/>
                  </a:lnTo>
                  <a:lnTo>
                    <a:pt x="171450" y="114300"/>
                  </a:lnTo>
                  <a:lnTo>
                    <a:pt x="2286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4527232" y="3007192"/>
              <a:ext cx="927724" cy="4705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4572000" y="3028949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647700" y="0"/>
                  </a:moveTo>
                  <a:lnTo>
                    <a:pt x="6477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647700" y="285750"/>
                  </a:lnTo>
                  <a:lnTo>
                    <a:pt x="647700" y="381000"/>
                  </a:lnTo>
                  <a:lnTo>
                    <a:pt x="838200" y="190500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4571990" y="3028943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0" y="95249"/>
                  </a:moveTo>
                  <a:lnTo>
                    <a:pt x="647698" y="95249"/>
                  </a:lnTo>
                  <a:lnTo>
                    <a:pt x="647698" y="0"/>
                  </a:lnTo>
                  <a:lnTo>
                    <a:pt x="838198" y="190499"/>
                  </a:lnTo>
                  <a:lnTo>
                    <a:pt x="647698" y="380999"/>
                  </a:lnTo>
                  <a:lnTo>
                    <a:pt x="647698" y="285749"/>
                  </a:lnTo>
                  <a:lnTo>
                    <a:pt x="0" y="285749"/>
                  </a:lnTo>
                  <a:lnTo>
                    <a:pt x="0" y="952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733119" y="3952112"/>
            <a:ext cx="4210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400" spc="-5" dirty="0">
                <a:solidFill>
                  <a:prstClr val="black"/>
                </a:solidFill>
                <a:latin typeface="Arial"/>
                <a:cs typeface="Arial"/>
              </a:rPr>
              <a:t>Load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978025" y="4968239"/>
            <a:ext cx="1860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2000" i="1" spc="-5" dirty="0">
                <a:solidFill>
                  <a:prstClr val="black"/>
                </a:solidFill>
                <a:latin typeface="Arial"/>
                <a:cs typeface="Arial"/>
              </a:rPr>
              <a:t>Vendor</a:t>
            </a:r>
            <a:r>
              <a:rPr sz="2000" i="1" spc="-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prstClr val="black"/>
                </a:solidFill>
                <a:latin typeface="Arial"/>
                <a:cs typeface="Arial"/>
              </a:rPr>
              <a:t>supplied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816226" y="1691639"/>
            <a:ext cx="157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2000" i="1" spc="-5" dirty="0">
                <a:solidFill>
                  <a:prstClr val="black"/>
                </a:solidFill>
                <a:latin typeface="Arial"/>
                <a:cs typeface="Arial"/>
              </a:rPr>
              <a:t>User</a:t>
            </a:r>
            <a:r>
              <a:rPr sz="2000" i="1" spc="-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prstClr val="black"/>
                </a:solidFill>
                <a:latin typeface="Arial"/>
                <a:cs typeface="Arial"/>
              </a:rPr>
              <a:t>supplied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378670" y="2063897"/>
            <a:ext cx="2870200" cy="2901950"/>
            <a:chOff x="2378670" y="1206647"/>
            <a:chExt cx="2870200" cy="2901950"/>
          </a:xfrm>
        </p:grpSpPr>
        <p:sp>
          <p:nvSpPr>
            <p:cNvPr id="66" name="object 66"/>
            <p:cNvSpPr/>
            <p:nvPr/>
          </p:nvSpPr>
          <p:spPr>
            <a:xfrm>
              <a:off x="2433980" y="3694417"/>
              <a:ext cx="516890" cy="401320"/>
            </a:xfrm>
            <a:custGeom>
              <a:avLst/>
              <a:gdLst/>
              <a:ahLst/>
              <a:cxnLst/>
              <a:rect l="l" t="t" r="r" b="b"/>
              <a:pathLst>
                <a:path w="516889" h="401320">
                  <a:moveTo>
                    <a:pt x="516663" y="401324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2378670" y="3648617"/>
              <a:ext cx="111334" cy="1018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2950643" y="2585544"/>
              <a:ext cx="235585" cy="1510665"/>
            </a:xfrm>
            <a:custGeom>
              <a:avLst/>
              <a:gdLst/>
              <a:ahLst/>
              <a:cxnLst/>
              <a:rect l="l" t="t" r="r" b="b"/>
              <a:pathLst>
                <a:path w="235585" h="1510664">
                  <a:moveTo>
                    <a:pt x="0" y="1510196"/>
                  </a:moveTo>
                  <a:lnTo>
                    <a:pt x="235574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3138243" y="2519544"/>
              <a:ext cx="86399" cy="11394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2950643" y="3615967"/>
              <a:ext cx="2232660" cy="480059"/>
            </a:xfrm>
            <a:custGeom>
              <a:avLst/>
              <a:gdLst/>
              <a:ahLst/>
              <a:cxnLst/>
              <a:rect l="l" t="t" r="r" b="b"/>
              <a:pathLst>
                <a:path w="2232660" h="480060">
                  <a:moveTo>
                    <a:pt x="0" y="479774"/>
                  </a:moveTo>
                  <a:lnTo>
                    <a:pt x="2232645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5133914" y="3579567"/>
              <a:ext cx="114824" cy="8577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2593019" y="1219347"/>
              <a:ext cx="1057910" cy="621030"/>
            </a:xfrm>
            <a:custGeom>
              <a:avLst/>
              <a:gdLst/>
              <a:ahLst/>
              <a:cxnLst/>
              <a:rect l="l" t="t" r="r" b="b"/>
              <a:pathLst>
                <a:path w="1057910" h="621030">
                  <a:moveTo>
                    <a:pt x="1057822" y="0"/>
                  </a:moveTo>
                  <a:lnTo>
                    <a:pt x="0" y="62051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2533769" y="1784906"/>
              <a:ext cx="114199" cy="9495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3650842" y="1219347"/>
              <a:ext cx="1517650" cy="269875"/>
            </a:xfrm>
            <a:custGeom>
              <a:avLst/>
              <a:gdLst/>
              <a:ahLst/>
              <a:cxnLst/>
              <a:rect l="l" t="t" r="r" b="b"/>
              <a:pathLst>
                <a:path w="1517650" h="269875">
                  <a:moveTo>
                    <a:pt x="0" y="0"/>
                  </a:moveTo>
                  <a:lnTo>
                    <a:pt x="1517121" y="26965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5119464" y="1440504"/>
              <a:ext cx="114324" cy="8619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5623991" y="2988717"/>
            <a:ext cx="855344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defTabSz="914400">
              <a:lnSpc>
                <a:spcPts val="1430"/>
              </a:lnSpc>
              <a:spcBef>
                <a:spcPts val="155"/>
              </a:spcBef>
            </a:pP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Add/</a:t>
            </a:r>
            <a:r>
              <a:rPr sz="1200" dirty="0">
                <a:solidFill>
                  <a:prstClr val="black"/>
                </a:solidFill>
                <a:latin typeface="Arial"/>
                <a:cs typeface="Arial"/>
              </a:rPr>
              <a:t>remove  </a:t>
            </a: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table</a:t>
            </a:r>
            <a:r>
              <a:rPr sz="1200" spc="-7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entries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7386547" y="3464908"/>
            <a:ext cx="1003300" cy="295275"/>
            <a:chOff x="7386547" y="2607657"/>
            <a:chExt cx="1003300" cy="295275"/>
          </a:xfrm>
        </p:grpSpPr>
        <p:sp>
          <p:nvSpPr>
            <p:cNvPr id="78" name="object 78"/>
            <p:cNvSpPr/>
            <p:nvPr/>
          </p:nvSpPr>
          <p:spPr>
            <a:xfrm>
              <a:off x="7391336" y="2612438"/>
              <a:ext cx="993775" cy="285750"/>
            </a:xfrm>
            <a:custGeom>
              <a:avLst/>
              <a:gdLst/>
              <a:ahLst/>
              <a:cxnLst/>
              <a:rect l="l" t="t" r="r" b="b"/>
              <a:pathLst>
                <a:path w="993775" h="285750">
                  <a:moveTo>
                    <a:pt x="993599" y="0"/>
                  </a:moveTo>
                  <a:lnTo>
                    <a:pt x="0" y="0"/>
                  </a:lnTo>
                  <a:lnTo>
                    <a:pt x="0" y="285600"/>
                  </a:lnTo>
                  <a:lnTo>
                    <a:pt x="993599" y="285600"/>
                  </a:lnTo>
                  <a:lnTo>
                    <a:pt x="993599" y="0"/>
                  </a:lnTo>
                  <a:close/>
                </a:path>
              </a:pathLst>
            </a:custGeom>
            <a:solidFill>
              <a:srgbClr val="EEECE1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7391310" y="2612419"/>
              <a:ext cx="993775" cy="285750"/>
            </a:xfrm>
            <a:custGeom>
              <a:avLst/>
              <a:gdLst/>
              <a:ahLst/>
              <a:cxnLst/>
              <a:rect l="l" t="t" r="r" b="b"/>
              <a:pathLst>
                <a:path w="993775" h="285750">
                  <a:moveTo>
                    <a:pt x="0" y="0"/>
                  </a:moveTo>
                  <a:lnTo>
                    <a:pt x="993597" y="0"/>
                  </a:lnTo>
                  <a:lnTo>
                    <a:pt x="993597" y="285599"/>
                  </a:lnTo>
                  <a:lnTo>
                    <a:pt x="0" y="285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5257800" y="3487903"/>
            <a:ext cx="34315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8690" defTabSz="914400">
              <a:spcBef>
                <a:spcPts val="100"/>
              </a:spcBef>
            </a:pPr>
            <a:r>
              <a:rPr sz="1400" spc="-5" dirty="0">
                <a:solidFill>
                  <a:prstClr val="black"/>
                </a:solidFill>
                <a:latin typeface="Arial"/>
                <a:cs typeface="Arial"/>
              </a:rPr>
              <a:t>CPU</a:t>
            </a:r>
            <a:r>
              <a:rPr sz="14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Arial"/>
                <a:cs typeface="Arial"/>
              </a:rPr>
              <a:t>port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7550746" y="2837545"/>
            <a:ext cx="308610" cy="689610"/>
            <a:chOff x="7550746" y="1980295"/>
            <a:chExt cx="308610" cy="689610"/>
          </a:xfrm>
        </p:grpSpPr>
        <p:sp>
          <p:nvSpPr>
            <p:cNvPr id="82" name="object 82"/>
            <p:cNvSpPr/>
            <p:nvPr/>
          </p:nvSpPr>
          <p:spPr>
            <a:xfrm>
              <a:off x="7550746" y="1980295"/>
              <a:ext cx="308599" cy="68959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7590751" y="1997290"/>
              <a:ext cx="228600" cy="609600"/>
            </a:xfrm>
            <a:custGeom>
              <a:avLst/>
              <a:gdLst/>
              <a:ahLst/>
              <a:cxnLst/>
              <a:rect l="l" t="t" r="r" b="b"/>
              <a:pathLst>
                <a:path w="228600" h="609600">
                  <a:moveTo>
                    <a:pt x="114300" y="0"/>
                  </a:moveTo>
                  <a:lnTo>
                    <a:pt x="0" y="114300"/>
                  </a:lnTo>
                  <a:lnTo>
                    <a:pt x="57150" y="114300"/>
                  </a:lnTo>
                  <a:lnTo>
                    <a:pt x="57150" y="495300"/>
                  </a:lnTo>
                  <a:lnTo>
                    <a:pt x="0" y="495300"/>
                  </a:lnTo>
                  <a:lnTo>
                    <a:pt x="114300" y="609600"/>
                  </a:lnTo>
                  <a:lnTo>
                    <a:pt x="228600" y="495300"/>
                  </a:lnTo>
                  <a:lnTo>
                    <a:pt x="171450" y="495300"/>
                  </a:lnTo>
                  <a:lnTo>
                    <a:pt x="171450" y="114300"/>
                  </a:lnTo>
                  <a:lnTo>
                    <a:pt x="2286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7834020" y="2962033"/>
            <a:ext cx="9144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Packet-in/out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881406" y="3017863"/>
            <a:ext cx="483234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defTabSz="914400">
              <a:lnSpc>
                <a:spcPts val="1430"/>
              </a:lnSpc>
              <a:spcBef>
                <a:spcPts val="155"/>
              </a:spcBef>
            </a:pP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Extern  </a:t>
            </a:r>
            <a:r>
              <a:rPr sz="1200" dirty="0">
                <a:solidFill>
                  <a:prstClr val="black"/>
                </a:solidFill>
                <a:latin typeface="Arial"/>
                <a:cs typeface="Arial"/>
              </a:rPr>
              <a:t>con</a:t>
            </a: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1200" dirty="0">
                <a:solidFill>
                  <a:prstClr val="black"/>
                </a:solidFill>
                <a:latin typeface="Arial"/>
                <a:cs typeface="Arial"/>
              </a:rPr>
              <a:t>rol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5067264" y="2702246"/>
            <a:ext cx="3799204" cy="1143000"/>
            <a:chOff x="5067264" y="1844996"/>
            <a:chExt cx="3799204" cy="1143000"/>
          </a:xfrm>
        </p:grpSpPr>
        <p:sp>
          <p:nvSpPr>
            <p:cNvPr id="87" name="object 87"/>
            <p:cNvSpPr/>
            <p:nvPr/>
          </p:nvSpPr>
          <p:spPr>
            <a:xfrm>
              <a:off x="5105387" y="1883105"/>
              <a:ext cx="3723004" cy="1066800"/>
            </a:xfrm>
            <a:custGeom>
              <a:avLst/>
              <a:gdLst/>
              <a:ahLst/>
              <a:cxnLst/>
              <a:rect l="l" t="t" r="r" b="b"/>
              <a:pathLst>
                <a:path w="3723004" h="1066800">
                  <a:moveTo>
                    <a:pt x="372242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3722420" y="1066800"/>
                  </a:lnTo>
                  <a:lnTo>
                    <a:pt x="3722420" y="0"/>
                  </a:lnTo>
                  <a:close/>
                </a:path>
              </a:pathLst>
            </a:custGeom>
            <a:solidFill>
              <a:srgbClr val="FF0000">
                <a:alpha val="11759"/>
              </a:srgbClr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5105364" y="1883096"/>
              <a:ext cx="3723004" cy="1066800"/>
            </a:xfrm>
            <a:custGeom>
              <a:avLst/>
              <a:gdLst/>
              <a:ahLst/>
              <a:cxnLst/>
              <a:rect l="l" t="t" r="r" b="b"/>
              <a:pathLst>
                <a:path w="3723004" h="1066800">
                  <a:moveTo>
                    <a:pt x="0" y="0"/>
                  </a:moveTo>
                  <a:lnTo>
                    <a:pt x="3722417" y="0"/>
                  </a:lnTo>
                  <a:lnTo>
                    <a:pt x="3722417" y="1066797"/>
                  </a:lnTo>
                  <a:lnTo>
                    <a:pt x="0" y="1066797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6104122" y="4800132"/>
            <a:ext cx="191960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93065" marR="5080" indent="-381000" defTabSz="914400">
              <a:lnSpc>
                <a:spcPts val="2850"/>
              </a:lnSpc>
              <a:spcBef>
                <a:spcPts val="22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Focus of</a:t>
            </a:r>
            <a:r>
              <a:rPr sz="24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this  session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751234" y="5794980"/>
            <a:ext cx="193040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 defTabSz="914400">
              <a:spcBef>
                <a:spcPts val="45"/>
              </a:spcBef>
            </a:pPr>
            <a:r>
              <a:rPr sz="800" spc="10" dirty="0">
                <a:solidFill>
                  <a:srgbClr val="888888"/>
                </a:solidFill>
                <a:latin typeface="Arial"/>
                <a:cs typeface="Arial"/>
              </a:rPr>
              <a:t>9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995453" y="5874435"/>
            <a:ext cx="1152525" cy="97463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defTabSz="914400">
              <a:spcBef>
                <a:spcPts val="40"/>
              </a:spcBef>
            </a:pPr>
            <a:r>
              <a:rPr sz="600" i="1" spc="-5" dirty="0">
                <a:solidFill>
                  <a:srgbClr val="7F7F7F"/>
                </a:solidFill>
                <a:latin typeface="Arial"/>
                <a:cs typeface="Arial"/>
              </a:rPr>
              <a:t>Copyright </a:t>
            </a:r>
            <a:r>
              <a:rPr sz="600" i="1" dirty="0">
                <a:solidFill>
                  <a:srgbClr val="7F7F7F"/>
                </a:solidFill>
                <a:latin typeface="Arial"/>
                <a:cs typeface="Arial"/>
              </a:rPr>
              <a:t>© </a:t>
            </a:r>
            <a:r>
              <a:rPr sz="600" i="1" spc="-5" dirty="0">
                <a:solidFill>
                  <a:srgbClr val="7F7F7F"/>
                </a:solidFill>
                <a:latin typeface="Arial"/>
                <a:cs typeface="Arial"/>
              </a:rPr>
              <a:t>2018 </a:t>
            </a:r>
            <a:r>
              <a:rPr sz="600" i="1" dirty="0">
                <a:solidFill>
                  <a:srgbClr val="7F7F7F"/>
                </a:solidFill>
                <a:latin typeface="Arial"/>
                <a:cs typeface="Arial"/>
              </a:rPr>
              <a:t>– </a:t>
            </a:r>
            <a:r>
              <a:rPr sz="600" i="1" spc="-5" dirty="0">
                <a:solidFill>
                  <a:srgbClr val="7F7F7F"/>
                </a:solidFill>
                <a:latin typeface="Arial"/>
                <a:cs typeface="Arial"/>
              </a:rPr>
              <a:t>P4.org,</a:t>
            </a:r>
            <a:r>
              <a:rPr sz="600" i="1" spc="-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i="1" spc="-5" dirty="0">
                <a:solidFill>
                  <a:srgbClr val="7F7F7F"/>
                </a:solidFill>
                <a:latin typeface="Arial"/>
                <a:cs typeface="Arial"/>
              </a:rPr>
              <a:t>ONF</a:t>
            </a:r>
            <a:endParaRPr sz="6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464475"/>
            <a:ext cx="8686800" cy="81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25425" y="1043965"/>
            <a:ext cx="33375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-5" dirty="0">
                <a:solidFill>
                  <a:srgbClr val="000000"/>
                </a:solidFill>
              </a:rPr>
              <a:t>What is</a:t>
            </a:r>
            <a:r>
              <a:rPr sz="2700" spc="-85" dirty="0">
                <a:solidFill>
                  <a:srgbClr val="000000"/>
                </a:solidFill>
              </a:rPr>
              <a:t> </a:t>
            </a:r>
            <a:r>
              <a:rPr sz="2700" spc="-5" dirty="0">
                <a:solidFill>
                  <a:srgbClr val="000000"/>
                </a:solidFill>
              </a:rPr>
              <a:t>P4Runtime?</a:t>
            </a:r>
            <a:endParaRPr sz="2700"/>
          </a:p>
        </p:txBody>
      </p:sp>
      <p:sp>
        <p:nvSpPr>
          <p:cNvPr id="21" name="object 21"/>
          <p:cNvSpPr txBox="1"/>
          <p:nvPr/>
        </p:nvSpPr>
        <p:spPr>
          <a:xfrm>
            <a:off x="358589" y="1596318"/>
            <a:ext cx="5120640" cy="3238066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36550" indent="-324485" defTabSz="914400">
              <a:spcBef>
                <a:spcPts val="630"/>
              </a:spcBef>
              <a:buClr>
                <a:srgbClr val="3F3151"/>
              </a:buClr>
              <a:buFont typeface="VL PGothic"/>
              <a:buChar char="•"/>
              <a:tabLst>
                <a:tab pos="336550" algn="l"/>
                <a:tab pos="337185" algn="l"/>
              </a:tabLst>
            </a:pP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Framework for runtime control of P4</a:t>
            </a:r>
            <a:r>
              <a:rPr b="1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targets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793750" lvl="1" indent="-292100" defTabSz="914400">
              <a:spcBef>
                <a:spcPts val="415"/>
              </a:spcBef>
              <a:buClr>
                <a:srgbClr val="205867"/>
              </a:buClr>
              <a:buFontTx/>
              <a:buChar char="◦"/>
              <a:tabLst>
                <a:tab pos="793750" algn="l"/>
                <a:tab pos="794385" algn="l"/>
              </a:tabLst>
            </a:pPr>
            <a:r>
              <a:rPr sz="1400" spc="-5" dirty="0">
                <a:solidFill>
                  <a:prstClr val="black"/>
                </a:solidFill>
                <a:latin typeface="Arial"/>
                <a:cs typeface="Arial"/>
              </a:rPr>
              <a:t>Open-source API </a:t>
            </a:r>
            <a:r>
              <a:rPr sz="1400" dirty="0">
                <a:solidFill>
                  <a:prstClr val="black"/>
                </a:solidFill>
                <a:latin typeface="Arial"/>
                <a:cs typeface="Arial"/>
              </a:rPr>
              <a:t>+ server</a:t>
            </a:r>
            <a:r>
              <a:rPr sz="1400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Arial"/>
                <a:cs typeface="Arial"/>
              </a:rPr>
              <a:t>implementation</a:t>
            </a:r>
            <a:endParaRPr sz="1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793750" defTabSz="914400">
              <a:lnSpc>
                <a:spcPts val="1430"/>
              </a:lnSpc>
              <a:spcBef>
                <a:spcPts val="120"/>
              </a:spcBef>
            </a:pPr>
            <a:r>
              <a:rPr sz="1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https://github.com/p4lang/PI</a:t>
            </a:r>
            <a:endParaRPr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793750" lvl="1" indent="-292100" defTabSz="914400">
              <a:lnSpc>
                <a:spcPts val="1670"/>
              </a:lnSpc>
              <a:buClr>
                <a:srgbClr val="205867"/>
              </a:buClr>
              <a:buFontTx/>
              <a:buChar char="◦"/>
              <a:tabLst>
                <a:tab pos="793750" algn="l"/>
                <a:tab pos="794385" algn="l"/>
              </a:tabLst>
            </a:pPr>
            <a:r>
              <a:rPr sz="1400" spc="-5" dirty="0">
                <a:solidFill>
                  <a:prstClr val="black"/>
                </a:solidFill>
                <a:latin typeface="Arial"/>
                <a:cs typeface="Arial"/>
              </a:rPr>
              <a:t>Initial contribution by Google and</a:t>
            </a:r>
            <a:r>
              <a:rPr sz="14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Arial"/>
                <a:cs typeface="Arial"/>
              </a:rPr>
              <a:t>Barefoot</a:t>
            </a:r>
            <a:endParaRPr sz="1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36550" indent="-324485" defTabSz="914400">
              <a:spcBef>
                <a:spcPts val="1305"/>
              </a:spcBef>
              <a:buClr>
                <a:srgbClr val="3F3151"/>
              </a:buClr>
              <a:buFont typeface="VL PGothic"/>
              <a:buChar char="•"/>
              <a:tabLst>
                <a:tab pos="336550" algn="l"/>
                <a:tab pos="337185" algn="l"/>
              </a:tabLst>
            </a:pP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Work-in-progress by the p4.org API</a:t>
            </a:r>
            <a:r>
              <a:rPr b="1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WG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lvl="1" defTabSz="914400">
              <a:buClr>
                <a:srgbClr val="205867"/>
              </a:buClr>
            </a:pP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lvl="1" defTabSz="914400">
              <a:buClr>
                <a:srgbClr val="205867"/>
              </a:buClr>
            </a:pPr>
            <a:endParaRPr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36550" indent="-324485" defTabSz="914400">
              <a:buClr>
                <a:srgbClr val="3F3151"/>
              </a:buClr>
              <a:buFont typeface="VL PGothic"/>
              <a:buChar char="•"/>
              <a:tabLst>
                <a:tab pos="336550" algn="l"/>
                <a:tab pos="337185" algn="l"/>
              </a:tabLst>
            </a:pP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Protobuf-based API</a:t>
            </a:r>
            <a:r>
              <a:rPr b="1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definition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793750" lvl="1" indent="-292100" defTabSz="914400">
              <a:lnSpc>
                <a:spcPts val="1664"/>
              </a:lnSpc>
              <a:spcBef>
                <a:spcPts val="30"/>
              </a:spcBef>
              <a:buClr>
                <a:srgbClr val="205867"/>
              </a:buClr>
              <a:buFontTx/>
              <a:buChar char="◦"/>
              <a:tabLst>
                <a:tab pos="793750" algn="l"/>
                <a:tab pos="794385" algn="l"/>
              </a:tabLst>
            </a:pPr>
            <a:r>
              <a:rPr sz="1400" spc="-5" dirty="0">
                <a:solidFill>
                  <a:prstClr val="black"/>
                </a:solidFill>
                <a:latin typeface="Arial"/>
                <a:cs typeface="Arial"/>
              </a:rPr>
              <a:t>p4runtime.proto</a:t>
            </a:r>
            <a:endParaRPr sz="1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793750" lvl="1" indent="-292100" defTabSz="914400">
              <a:lnSpc>
                <a:spcPts val="1664"/>
              </a:lnSpc>
              <a:buClr>
                <a:srgbClr val="205867"/>
              </a:buClr>
              <a:buFontTx/>
              <a:buChar char="◦"/>
              <a:tabLst>
                <a:tab pos="793750" algn="l"/>
                <a:tab pos="794385" algn="l"/>
              </a:tabLst>
            </a:pPr>
            <a:r>
              <a:rPr sz="1400" spc="-5" dirty="0">
                <a:solidFill>
                  <a:prstClr val="black"/>
                </a:solidFill>
                <a:latin typeface="Arial"/>
                <a:cs typeface="Arial"/>
              </a:rPr>
              <a:t>gRPC</a:t>
            </a:r>
            <a:r>
              <a:rPr sz="1400" spc="-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Arial"/>
                <a:cs typeface="Arial"/>
              </a:rPr>
              <a:t>transport</a:t>
            </a:r>
            <a:endParaRPr sz="1400" dirty="0">
              <a:solidFill>
                <a:prstClr val="black"/>
              </a:solidFill>
              <a:latin typeface="Arial"/>
              <a:cs typeface="Arial"/>
            </a:endParaRPr>
          </a:p>
          <a:p>
            <a:pPr lvl="1" defTabSz="914400">
              <a:buClr>
                <a:srgbClr val="205867"/>
              </a:buClr>
              <a:buFont typeface="Arial"/>
              <a:buChar char="◦"/>
            </a:pPr>
            <a:endParaRPr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36550" indent="-324485" defTabSz="914400">
              <a:buClr>
                <a:srgbClr val="3F3151"/>
              </a:buClr>
              <a:buFont typeface="VL PGothic"/>
              <a:buChar char="•"/>
              <a:tabLst>
                <a:tab pos="336550" algn="l"/>
                <a:tab pos="337185" algn="l"/>
              </a:tabLst>
            </a:pP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P4</a:t>
            </a:r>
            <a:r>
              <a:rPr b="1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program-independent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793750" lvl="1" indent="-292100" defTabSz="914400">
              <a:spcBef>
                <a:spcPts val="30"/>
              </a:spcBef>
              <a:buClr>
                <a:srgbClr val="205867"/>
              </a:buClr>
              <a:buFontTx/>
              <a:buChar char="◦"/>
              <a:tabLst>
                <a:tab pos="793750" algn="l"/>
                <a:tab pos="794385" algn="l"/>
              </a:tabLst>
            </a:pPr>
            <a:r>
              <a:rPr sz="1400" spc="-5" dirty="0">
                <a:solidFill>
                  <a:prstClr val="black"/>
                </a:solidFill>
                <a:latin typeface="Arial"/>
                <a:cs typeface="Arial"/>
              </a:rPr>
              <a:t>API doesn’t </a:t>
            </a:r>
            <a:r>
              <a:rPr sz="1400" dirty="0">
                <a:solidFill>
                  <a:prstClr val="black"/>
                </a:solidFill>
                <a:latin typeface="Arial"/>
                <a:cs typeface="Arial"/>
              </a:rPr>
              <a:t>change </a:t>
            </a:r>
            <a:r>
              <a:rPr sz="1400" spc="-5" dirty="0">
                <a:solidFill>
                  <a:prstClr val="black"/>
                </a:solidFill>
                <a:latin typeface="Arial"/>
                <a:cs typeface="Arial"/>
              </a:rPr>
              <a:t>with the P4</a:t>
            </a:r>
            <a:r>
              <a:rPr sz="14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Arial"/>
                <a:cs typeface="Arial"/>
              </a:rPr>
              <a:t>program</a:t>
            </a:r>
            <a:endParaRPr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751234" y="5794980"/>
            <a:ext cx="193040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 defTabSz="914400">
              <a:spcBef>
                <a:spcPts val="45"/>
              </a:spcBef>
            </a:pPr>
            <a:r>
              <a:rPr sz="800" spc="10" dirty="0">
                <a:solidFill>
                  <a:srgbClr val="888888"/>
                </a:solidFill>
                <a:latin typeface="Arial"/>
                <a:cs typeface="Arial"/>
              </a:rPr>
              <a:t>13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464475"/>
            <a:ext cx="8686800" cy="81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425" y="1043965"/>
            <a:ext cx="56400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-5" dirty="0">
                <a:solidFill>
                  <a:srgbClr val="000000"/>
                </a:solidFill>
              </a:rPr>
              <a:t>Protocol Buffers (protobuf)</a:t>
            </a:r>
            <a:r>
              <a:rPr sz="2700" spc="-50" dirty="0">
                <a:solidFill>
                  <a:srgbClr val="000000"/>
                </a:solidFill>
              </a:rPr>
              <a:t> </a:t>
            </a:r>
            <a:r>
              <a:rPr sz="2700" spc="-5" dirty="0">
                <a:solidFill>
                  <a:srgbClr val="000000"/>
                </a:solidFill>
              </a:rPr>
              <a:t>Basics</a:t>
            </a:r>
            <a:endParaRPr sz="2700"/>
          </a:p>
        </p:txBody>
      </p:sp>
      <p:sp>
        <p:nvSpPr>
          <p:cNvPr id="6" name="object 6"/>
          <p:cNvSpPr txBox="1"/>
          <p:nvPr/>
        </p:nvSpPr>
        <p:spPr>
          <a:xfrm>
            <a:off x="8751234" y="5794980"/>
            <a:ext cx="193040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 defTabSz="914400">
              <a:spcBef>
                <a:spcPts val="45"/>
              </a:spcBef>
            </a:pPr>
            <a:r>
              <a:rPr sz="800" spc="10" dirty="0">
                <a:solidFill>
                  <a:srgbClr val="888888"/>
                </a:solidFill>
                <a:latin typeface="Arial"/>
                <a:cs typeface="Arial"/>
              </a:rPr>
              <a:t>14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5453" y="5874435"/>
            <a:ext cx="1152525" cy="97463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defTabSz="914400">
              <a:spcBef>
                <a:spcPts val="40"/>
              </a:spcBef>
            </a:pPr>
            <a:r>
              <a:rPr sz="600" i="1" spc="-5" dirty="0">
                <a:solidFill>
                  <a:srgbClr val="7F7F7F"/>
                </a:solidFill>
                <a:latin typeface="Arial"/>
                <a:cs typeface="Arial"/>
              </a:rPr>
              <a:t>Copyright </a:t>
            </a:r>
            <a:r>
              <a:rPr sz="600" i="1" dirty="0">
                <a:solidFill>
                  <a:srgbClr val="7F7F7F"/>
                </a:solidFill>
                <a:latin typeface="Arial"/>
                <a:cs typeface="Arial"/>
              </a:rPr>
              <a:t>© </a:t>
            </a:r>
            <a:r>
              <a:rPr sz="600" i="1" spc="-5" dirty="0">
                <a:solidFill>
                  <a:srgbClr val="7F7F7F"/>
                </a:solidFill>
                <a:latin typeface="Arial"/>
                <a:cs typeface="Arial"/>
              </a:rPr>
              <a:t>2018 </a:t>
            </a:r>
            <a:r>
              <a:rPr sz="600" i="1" dirty="0">
                <a:solidFill>
                  <a:srgbClr val="7F7F7F"/>
                </a:solidFill>
                <a:latin typeface="Arial"/>
                <a:cs typeface="Arial"/>
              </a:rPr>
              <a:t>– </a:t>
            </a:r>
            <a:r>
              <a:rPr sz="600" i="1" spc="-5" dirty="0">
                <a:solidFill>
                  <a:srgbClr val="7F7F7F"/>
                </a:solidFill>
                <a:latin typeface="Arial"/>
                <a:cs typeface="Arial"/>
              </a:rPr>
              <a:t>P4.org,</a:t>
            </a:r>
            <a:r>
              <a:rPr sz="600" i="1" spc="-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i="1" spc="-5" dirty="0">
                <a:solidFill>
                  <a:srgbClr val="7F7F7F"/>
                </a:solidFill>
                <a:latin typeface="Arial"/>
                <a:cs typeface="Arial"/>
              </a:rPr>
              <a:t>ONF</a:t>
            </a:r>
            <a:endParaRPr sz="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993" y="1673606"/>
            <a:ext cx="4471670" cy="385272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21310" marR="853440" indent="-309245" defTabSz="914400">
              <a:lnSpc>
                <a:spcPct val="100699"/>
              </a:lnSpc>
              <a:spcBef>
                <a:spcPts val="85"/>
              </a:spcBef>
              <a:buClr>
                <a:srgbClr val="3F3151"/>
              </a:buClr>
              <a:buFontTx/>
              <a:buChar char="•"/>
              <a:tabLst>
                <a:tab pos="320675" algn="l"/>
                <a:tab pos="321945" algn="l"/>
              </a:tabLst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Language for describing data for  serialization in 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structured</a:t>
            </a:r>
            <a:r>
              <a:rPr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way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321310" indent="-309245" defTabSz="914400">
              <a:spcBef>
                <a:spcPts val="990"/>
              </a:spcBef>
              <a:buClr>
                <a:srgbClr val="3F3151"/>
              </a:buClr>
              <a:buFontTx/>
              <a:buChar char="•"/>
              <a:tabLst>
                <a:tab pos="320675" algn="l"/>
                <a:tab pos="321945" algn="l"/>
              </a:tabLst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Common binary</a:t>
            </a:r>
            <a:r>
              <a:rPr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wire-format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321310" indent="-309245" defTabSz="914400">
              <a:spcBef>
                <a:spcPts val="990"/>
              </a:spcBef>
              <a:buClr>
                <a:srgbClr val="3F3151"/>
              </a:buClr>
              <a:buFontTx/>
              <a:buChar char="•"/>
              <a:tabLst>
                <a:tab pos="320675" algn="l"/>
                <a:tab pos="321945" algn="l"/>
              </a:tabLst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Language-neutral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778510" marR="5080" lvl="1" indent="-300990" defTabSz="914400">
              <a:lnSpc>
                <a:spcPct val="100800"/>
              </a:lnSpc>
              <a:spcBef>
                <a:spcPts val="60"/>
              </a:spcBef>
              <a:buClr>
                <a:srgbClr val="205867"/>
              </a:buClr>
              <a:buFontTx/>
              <a:buChar char="◦"/>
              <a:tabLst>
                <a:tab pos="777875" algn="l"/>
                <a:tab pos="779145" algn="l"/>
              </a:tabLst>
            </a:pPr>
            <a:r>
              <a:rPr sz="1600" spc="-5" dirty="0">
                <a:solidFill>
                  <a:prstClr val="black"/>
                </a:solidFill>
                <a:latin typeface="Arial"/>
                <a:cs typeface="Arial"/>
              </a:rPr>
              <a:t>Code generators for: </a:t>
            </a:r>
            <a:r>
              <a:rPr sz="1600" i="1" spc="-5" dirty="0">
                <a:solidFill>
                  <a:prstClr val="black"/>
                </a:solidFill>
                <a:latin typeface="Arial"/>
                <a:cs typeface="Arial"/>
              </a:rPr>
              <a:t>Action Script, C,  C++, C#, Clojure, Lisp, D, Dart, Erlang,  Go, Haskell, </a:t>
            </a:r>
            <a:r>
              <a:rPr sz="1600" i="1" dirty="0">
                <a:solidFill>
                  <a:prstClr val="black"/>
                </a:solidFill>
                <a:latin typeface="Arial"/>
                <a:cs typeface="Arial"/>
              </a:rPr>
              <a:t>Java, </a:t>
            </a:r>
            <a:r>
              <a:rPr sz="1600" i="1" spc="-5" dirty="0">
                <a:solidFill>
                  <a:prstClr val="black"/>
                </a:solidFill>
                <a:latin typeface="Arial"/>
                <a:cs typeface="Arial"/>
              </a:rPr>
              <a:t>Javascript, Lua,  Objective C, OCaml, Perl, PHP, Python,  Ruby, Rust, Scala, Swift, Visual Basic,</a:t>
            </a:r>
            <a:r>
              <a:rPr sz="1600" i="1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sz="1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21310" indent="-309245" defTabSz="914400">
              <a:spcBef>
                <a:spcPts val="1000"/>
              </a:spcBef>
              <a:buClr>
                <a:srgbClr val="3F3151"/>
              </a:buClr>
              <a:buFontTx/>
              <a:buChar char="•"/>
              <a:tabLst>
                <a:tab pos="320675" algn="l"/>
                <a:tab pos="321945" algn="l"/>
              </a:tabLst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Platform-neutral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321310" indent="-309245" defTabSz="914400">
              <a:spcBef>
                <a:spcPts val="990"/>
              </a:spcBef>
              <a:buClr>
                <a:srgbClr val="3F3151"/>
              </a:buClr>
              <a:buFontTx/>
              <a:buChar char="•"/>
              <a:tabLst>
                <a:tab pos="320675" algn="l"/>
                <a:tab pos="321945" algn="l"/>
              </a:tabLst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Extensible and backwards</a:t>
            </a:r>
            <a:r>
              <a:rPr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compatible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321310" indent="-309245" defTabSz="914400">
              <a:spcBef>
                <a:spcPts val="990"/>
              </a:spcBef>
              <a:buClr>
                <a:srgbClr val="3F3151"/>
              </a:buClr>
              <a:buFontTx/>
              <a:buChar char="•"/>
              <a:tabLst>
                <a:tab pos="320675" algn="l"/>
                <a:tab pos="321945" algn="l"/>
              </a:tabLst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Strongly</a:t>
            </a:r>
            <a:r>
              <a:rPr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typed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5728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464475"/>
            <a:ext cx="8686800" cy="81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425" y="1043965"/>
            <a:ext cx="56400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-5" dirty="0">
                <a:solidFill>
                  <a:srgbClr val="000000"/>
                </a:solidFill>
              </a:rPr>
              <a:t>Protocol Buffers (protobuf)</a:t>
            </a:r>
            <a:r>
              <a:rPr sz="2700" spc="-50" dirty="0">
                <a:solidFill>
                  <a:srgbClr val="000000"/>
                </a:solidFill>
              </a:rPr>
              <a:t> </a:t>
            </a:r>
            <a:r>
              <a:rPr sz="2700" spc="-5" dirty="0">
                <a:solidFill>
                  <a:srgbClr val="000000"/>
                </a:solidFill>
              </a:rPr>
              <a:t>Basics</a:t>
            </a:r>
            <a:endParaRPr sz="2700"/>
          </a:p>
        </p:txBody>
      </p:sp>
      <p:sp>
        <p:nvSpPr>
          <p:cNvPr id="6" name="object 6"/>
          <p:cNvSpPr txBox="1"/>
          <p:nvPr/>
        </p:nvSpPr>
        <p:spPr>
          <a:xfrm>
            <a:off x="8751234" y="5794980"/>
            <a:ext cx="193040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 defTabSz="914400">
              <a:spcBef>
                <a:spcPts val="45"/>
              </a:spcBef>
            </a:pPr>
            <a:r>
              <a:rPr sz="800" spc="10" dirty="0">
                <a:solidFill>
                  <a:srgbClr val="888888"/>
                </a:solidFill>
                <a:latin typeface="Arial"/>
                <a:cs typeface="Arial"/>
              </a:rPr>
              <a:t>14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14A83E-5491-9AA2-C070-963A43F88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0" y="4075951"/>
            <a:ext cx="6130455" cy="27170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A78E7F-AC75-DEFA-3B0F-E20FC4710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315" y="1850955"/>
            <a:ext cx="54006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80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464475"/>
            <a:ext cx="8686800" cy="81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426" y="1043965"/>
            <a:ext cx="21583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-5" dirty="0">
                <a:solidFill>
                  <a:srgbClr val="000000"/>
                </a:solidFill>
              </a:rPr>
              <a:t>gRPC</a:t>
            </a:r>
            <a:r>
              <a:rPr sz="2700" spc="-90" dirty="0">
                <a:solidFill>
                  <a:srgbClr val="000000"/>
                </a:solidFill>
              </a:rPr>
              <a:t> </a:t>
            </a:r>
            <a:r>
              <a:rPr sz="2700" spc="-5" dirty="0">
                <a:solidFill>
                  <a:srgbClr val="000000"/>
                </a:solidFill>
              </a:rPr>
              <a:t>Basics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315950" y="1538351"/>
            <a:ext cx="7007225" cy="426402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79095" indent="-367030" defTabSz="914400">
              <a:spcBef>
                <a:spcPts val="1090"/>
              </a:spcBef>
              <a:buFontTx/>
              <a:buChar char="●"/>
              <a:tabLst>
                <a:tab pos="379095" algn="l"/>
                <a:tab pos="379730" algn="l"/>
              </a:tabLst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Use Protocol Buffers to define 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service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API and</a:t>
            </a:r>
            <a:r>
              <a:rPr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messages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  <a:p>
            <a:pPr marL="379095" indent="-367030" defTabSz="914400">
              <a:spcBef>
                <a:spcPts val="990"/>
              </a:spcBef>
              <a:buFontTx/>
              <a:buChar char="●"/>
              <a:tabLst>
                <a:tab pos="379095" algn="l"/>
                <a:tab pos="379730" algn="l"/>
              </a:tabLst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Automatically generate native stubs</a:t>
            </a:r>
            <a:r>
              <a:rPr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in: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  <a:p>
            <a:pPr marL="836294" lvl="1" indent="-367030" defTabSz="914400">
              <a:spcBef>
                <a:spcPts val="15"/>
              </a:spcBef>
              <a:buFontTx/>
              <a:buChar char="○"/>
              <a:tabLst>
                <a:tab pos="836294" algn="l"/>
                <a:tab pos="836930" algn="l"/>
              </a:tabLst>
            </a:pP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C /</a:t>
            </a:r>
            <a:r>
              <a:rPr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C++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  <a:p>
            <a:pPr marL="836294" lvl="1" indent="-367030" defTabSz="914400">
              <a:spcBef>
                <a:spcPts val="15"/>
              </a:spcBef>
              <a:buFontTx/>
              <a:buChar char="○"/>
              <a:tabLst>
                <a:tab pos="836294" algn="l"/>
                <a:tab pos="836930" algn="l"/>
              </a:tabLst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C#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  <a:p>
            <a:pPr marL="836294" lvl="1" indent="-367030" defTabSz="914400">
              <a:spcBef>
                <a:spcPts val="15"/>
              </a:spcBef>
              <a:buFontTx/>
              <a:buChar char="○"/>
              <a:tabLst>
                <a:tab pos="836294" algn="l"/>
                <a:tab pos="836930" algn="l"/>
              </a:tabLst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Dart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  <a:p>
            <a:pPr marL="836294" lvl="1" indent="-367030" defTabSz="914400">
              <a:spcBef>
                <a:spcPts val="15"/>
              </a:spcBef>
              <a:buFontTx/>
              <a:buChar char="○"/>
              <a:tabLst>
                <a:tab pos="836294" algn="l"/>
                <a:tab pos="836930" algn="l"/>
              </a:tabLst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Go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  <a:p>
            <a:pPr marL="836294" lvl="1" indent="-367030" defTabSz="914400">
              <a:spcBef>
                <a:spcPts val="15"/>
              </a:spcBef>
              <a:buFontTx/>
              <a:buChar char="○"/>
              <a:tabLst>
                <a:tab pos="836294" algn="l"/>
                <a:tab pos="836930" algn="l"/>
              </a:tabLst>
            </a:pP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Java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  <a:p>
            <a:pPr marL="836294" lvl="1" indent="-367030" defTabSz="914400">
              <a:spcBef>
                <a:spcPts val="15"/>
              </a:spcBef>
              <a:buFontTx/>
              <a:buChar char="○"/>
              <a:tabLst>
                <a:tab pos="836294" algn="l"/>
                <a:tab pos="836930" algn="l"/>
              </a:tabLst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Node.js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  <a:p>
            <a:pPr marL="836294" lvl="1" indent="-367030" defTabSz="914400">
              <a:spcBef>
                <a:spcPts val="15"/>
              </a:spcBef>
              <a:buFontTx/>
              <a:buChar char="○"/>
              <a:tabLst>
                <a:tab pos="836294" algn="l"/>
                <a:tab pos="836930" algn="l"/>
              </a:tabLst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PHP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  <a:p>
            <a:pPr marL="836294" lvl="1" indent="-367030" defTabSz="914400">
              <a:spcBef>
                <a:spcPts val="15"/>
              </a:spcBef>
              <a:buFontTx/>
              <a:buChar char="○"/>
              <a:tabLst>
                <a:tab pos="836294" algn="l"/>
                <a:tab pos="836930" algn="l"/>
              </a:tabLst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Python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  <a:p>
            <a:pPr marL="836294" lvl="1" indent="-367030" defTabSz="914400">
              <a:spcBef>
                <a:spcPts val="15"/>
              </a:spcBef>
              <a:buFontTx/>
              <a:buChar char="○"/>
              <a:tabLst>
                <a:tab pos="836294" algn="l"/>
                <a:tab pos="836930" algn="l"/>
              </a:tabLst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Ruby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  <a:p>
            <a:pPr marL="379095" indent="-367030" defTabSz="914400">
              <a:spcBef>
                <a:spcPts val="990"/>
              </a:spcBef>
              <a:buFontTx/>
              <a:buChar char="●"/>
              <a:tabLst>
                <a:tab pos="379095" algn="l"/>
                <a:tab pos="379730" algn="l"/>
              </a:tabLst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Transport over HTTP/2.0 and</a:t>
            </a:r>
            <a:r>
              <a:rPr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TLS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  <a:p>
            <a:pPr marL="836294" marR="5080" lvl="1" indent="-367030" defTabSz="914400">
              <a:lnSpc>
                <a:spcPct val="100699"/>
              </a:lnSpc>
              <a:buFontTx/>
              <a:buChar char="○"/>
              <a:tabLst>
                <a:tab pos="836294" algn="l"/>
                <a:tab pos="836930" algn="l"/>
              </a:tabLst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Efficient 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single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TCP connection implementation that supports  bidirectional</a:t>
            </a:r>
            <a:r>
              <a:rPr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streaming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76154" y="2454571"/>
            <a:ext cx="4250601" cy="25180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51234" y="5794980"/>
            <a:ext cx="193040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 defTabSz="914400">
              <a:spcBef>
                <a:spcPts val="45"/>
              </a:spcBef>
            </a:pPr>
            <a:r>
              <a:rPr sz="800" spc="10" dirty="0">
                <a:solidFill>
                  <a:srgbClr val="888888"/>
                </a:solidFill>
                <a:latin typeface="Arial"/>
                <a:cs typeface="Arial"/>
              </a:rPr>
              <a:t>15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5453" y="5874435"/>
            <a:ext cx="1152525" cy="97463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defTabSz="914400">
              <a:spcBef>
                <a:spcPts val="40"/>
              </a:spcBef>
            </a:pPr>
            <a:r>
              <a:rPr sz="600" i="1" spc="-5" dirty="0">
                <a:solidFill>
                  <a:srgbClr val="7F7F7F"/>
                </a:solidFill>
                <a:latin typeface="Arial"/>
                <a:cs typeface="Arial"/>
              </a:rPr>
              <a:t>Copyright </a:t>
            </a:r>
            <a:r>
              <a:rPr sz="600" i="1" dirty="0">
                <a:solidFill>
                  <a:srgbClr val="7F7F7F"/>
                </a:solidFill>
                <a:latin typeface="Arial"/>
                <a:cs typeface="Arial"/>
              </a:rPr>
              <a:t>© </a:t>
            </a:r>
            <a:r>
              <a:rPr sz="600" i="1" spc="-5" dirty="0">
                <a:solidFill>
                  <a:srgbClr val="7F7F7F"/>
                </a:solidFill>
                <a:latin typeface="Arial"/>
                <a:cs typeface="Arial"/>
              </a:rPr>
              <a:t>2018 </a:t>
            </a:r>
            <a:r>
              <a:rPr sz="600" i="1" dirty="0">
                <a:solidFill>
                  <a:srgbClr val="7F7F7F"/>
                </a:solidFill>
                <a:latin typeface="Arial"/>
                <a:cs typeface="Arial"/>
              </a:rPr>
              <a:t>– </a:t>
            </a:r>
            <a:r>
              <a:rPr sz="600" i="1" spc="-5" dirty="0">
                <a:solidFill>
                  <a:srgbClr val="7F7F7F"/>
                </a:solidFill>
                <a:latin typeface="Arial"/>
                <a:cs typeface="Arial"/>
              </a:rPr>
              <a:t>P4.org,</a:t>
            </a:r>
            <a:r>
              <a:rPr sz="600" i="1" spc="-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i="1" spc="-5" dirty="0">
                <a:solidFill>
                  <a:srgbClr val="7F7F7F"/>
                </a:solidFill>
                <a:latin typeface="Arial"/>
                <a:cs typeface="Arial"/>
              </a:rPr>
              <a:t>ONF</a:t>
            </a:r>
            <a:endParaRPr sz="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0F46E998-A5AD-BDD2-5502-059240FAD7F0}"/>
              </a:ext>
            </a:extLst>
          </p:cNvPr>
          <p:cNvSpPr txBox="1"/>
          <p:nvPr/>
        </p:nvSpPr>
        <p:spPr>
          <a:xfrm>
            <a:off x="2563138" y="6282511"/>
            <a:ext cx="463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More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details here:</a:t>
            </a:r>
            <a:r>
              <a:rPr spc="-8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https://grpc.io/docs/guides/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062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2578" y="5820979"/>
            <a:ext cx="1238250" cy="13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defTabSz="914400">
              <a:spcBef>
                <a:spcPts val="135"/>
              </a:spcBef>
            </a:pP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Copyright </a:t>
            </a:r>
            <a:r>
              <a:rPr sz="750" i="1" spc="25" dirty="0">
                <a:solidFill>
                  <a:srgbClr val="7E7E7E"/>
                </a:solidFill>
                <a:latin typeface="Arial"/>
                <a:cs typeface="Arial"/>
              </a:rPr>
              <a:t>© </a:t>
            </a:r>
            <a:r>
              <a:rPr sz="750" i="1" spc="15" dirty="0">
                <a:solidFill>
                  <a:srgbClr val="7E7E7E"/>
                </a:solidFill>
                <a:latin typeface="Arial"/>
                <a:cs typeface="Arial"/>
              </a:rPr>
              <a:t>2018 </a:t>
            </a:r>
            <a:r>
              <a:rPr sz="750" i="1" spc="20" dirty="0">
                <a:solidFill>
                  <a:srgbClr val="7E7E7E"/>
                </a:solidFill>
                <a:latin typeface="Arial"/>
                <a:cs typeface="Arial"/>
              </a:rPr>
              <a:t>–</a:t>
            </a:r>
            <a:r>
              <a:rPr sz="75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P4.org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746805"/>
            <a:ext cx="685798" cy="251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99" y="1464472"/>
            <a:ext cx="8686782" cy="81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424" y="997705"/>
            <a:ext cx="875665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400" spc="10" dirty="0">
                <a:solidFill>
                  <a:srgbClr val="000000"/>
                </a:solidFill>
              </a:rPr>
              <a:t>Software Defined Networking: Logically Centralized</a:t>
            </a:r>
            <a:r>
              <a:rPr sz="2400" spc="-85" dirty="0">
                <a:solidFill>
                  <a:srgbClr val="000000"/>
                </a:solidFill>
              </a:rPr>
              <a:t> </a:t>
            </a:r>
            <a:r>
              <a:rPr sz="2400" spc="10" dirty="0">
                <a:solidFill>
                  <a:srgbClr val="000000"/>
                </a:solidFill>
              </a:rPr>
              <a:t>Control</a:t>
            </a:r>
            <a:endParaRPr sz="2400"/>
          </a:p>
        </p:txBody>
      </p:sp>
      <p:grpSp>
        <p:nvGrpSpPr>
          <p:cNvPr id="6" name="object 6"/>
          <p:cNvGrpSpPr/>
          <p:nvPr/>
        </p:nvGrpSpPr>
        <p:grpSpPr>
          <a:xfrm>
            <a:off x="6261612" y="2920996"/>
            <a:ext cx="2057400" cy="2696845"/>
            <a:chOff x="6261612" y="2063745"/>
            <a:chExt cx="2057400" cy="2696845"/>
          </a:xfrm>
        </p:grpSpPr>
        <p:sp>
          <p:nvSpPr>
            <p:cNvPr id="7" name="object 7"/>
            <p:cNvSpPr/>
            <p:nvPr/>
          </p:nvSpPr>
          <p:spPr>
            <a:xfrm>
              <a:off x="6261612" y="3628875"/>
              <a:ext cx="2057395" cy="1131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400787" y="2076445"/>
              <a:ext cx="1676400" cy="762000"/>
            </a:xfrm>
            <a:custGeom>
              <a:avLst/>
              <a:gdLst/>
              <a:ahLst/>
              <a:cxnLst/>
              <a:rect l="l" t="t" r="r" b="b"/>
              <a:pathLst>
                <a:path w="1676400" h="762000">
                  <a:moveTo>
                    <a:pt x="1549396" y="761998"/>
                  </a:moveTo>
                  <a:lnTo>
                    <a:pt x="126999" y="761998"/>
                  </a:lnTo>
                  <a:lnTo>
                    <a:pt x="77561" y="752019"/>
                  </a:lnTo>
                  <a:lnTo>
                    <a:pt x="37193" y="724804"/>
                  </a:lnTo>
                  <a:lnTo>
                    <a:pt x="9978" y="684436"/>
                  </a:lnTo>
                  <a:lnTo>
                    <a:pt x="0" y="634998"/>
                  </a:lnTo>
                  <a:lnTo>
                    <a:pt x="0" y="127002"/>
                  </a:lnTo>
                  <a:lnTo>
                    <a:pt x="9978" y="77566"/>
                  </a:lnTo>
                  <a:lnTo>
                    <a:pt x="37193" y="37197"/>
                  </a:lnTo>
                  <a:lnTo>
                    <a:pt x="77561" y="9980"/>
                  </a:lnTo>
                  <a:lnTo>
                    <a:pt x="126999" y="0"/>
                  </a:lnTo>
                  <a:lnTo>
                    <a:pt x="1549396" y="0"/>
                  </a:lnTo>
                  <a:lnTo>
                    <a:pt x="1597990" y="9667"/>
                  </a:lnTo>
                  <a:lnTo>
                    <a:pt x="1639196" y="37197"/>
                  </a:lnTo>
                  <a:lnTo>
                    <a:pt x="1666731" y="78400"/>
                  </a:lnTo>
                  <a:lnTo>
                    <a:pt x="1676396" y="127002"/>
                  </a:lnTo>
                  <a:lnTo>
                    <a:pt x="1676396" y="634998"/>
                  </a:lnTo>
                  <a:lnTo>
                    <a:pt x="1666417" y="684436"/>
                  </a:lnTo>
                  <a:lnTo>
                    <a:pt x="1639202" y="724804"/>
                  </a:lnTo>
                  <a:lnTo>
                    <a:pt x="1598835" y="752019"/>
                  </a:lnTo>
                  <a:lnTo>
                    <a:pt x="1549396" y="761998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400787" y="2076445"/>
              <a:ext cx="1676400" cy="762000"/>
            </a:xfrm>
            <a:custGeom>
              <a:avLst/>
              <a:gdLst/>
              <a:ahLst/>
              <a:cxnLst/>
              <a:rect l="l" t="t" r="r" b="b"/>
              <a:pathLst>
                <a:path w="1676400" h="762000">
                  <a:moveTo>
                    <a:pt x="0" y="127002"/>
                  </a:moveTo>
                  <a:lnTo>
                    <a:pt x="9978" y="77566"/>
                  </a:lnTo>
                  <a:lnTo>
                    <a:pt x="37193" y="37197"/>
                  </a:lnTo>
                  <a:lnTo>
                    <a:pt x="77561" y="9980"/>
                  </a:lnTo>
                  <a:lnTo>
                    <a:pt x="126999" y="0"/>
                  </a:lnTo>
                  <a:lnTo>
                    <a:pt x="1549396" y="0"/>
                  </a:lnTo>
                  <a:lnTo>
                    <a:pt x="1597990" y="9667"/>
                  </a:lnTo>
                  <a:lnTo>
                    <a:pt x="1639196" y="37197"/>
                  </a:lnTo>
                  <a:lnTo>
                    <a:pt x="1666731" y="78400"/>
                  </a:lnTo>
                  <a:lnTo>
                    <a:pt x="1676396" y="127002"/>
                  </a:lnTo>
                  <a:lnTo>
                    <a:pt x="1676396" y="634998"/>
                  </a:lnTo>
                  <a:lnTo>
                    <a:pt x="1666417" y="684436"/>
                  </a:lnTo>
                  <a:lnTo>
                    <a:pt x="1639202" y="724804"/>
                  </a:lnTo>
                  <a:lnTo>
                    <a:pt x="1598835" y="752019"/>
                  </a:lnTo>
                  <a:lnTo>
                    <a:pt x="1549396" y="761998"/>
                  </a:lnTo>
                  <a:lnTo>
                    <a:pt x="126999" y="761998"/>
                  </a:lnTo>
                  <a:lnTo>
                    <a:pt x="77561" y="752019"/>
                  </a:lnTo>
                  <a:lnTo>
                    <a:pt x="37193" y="724804"/>
                  </a:lnTo>
                  <a:lnTo>
                    <a:pt x="9978" y="684436"/>
                  </a:lnTo>
                  <a:lnTo>
                    <a:pt x="0" y="634998"/>
                  </a:lnTo>
                  <a:lnTo>
                    <a:pt x="0" y="127002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834886" y="5785015"/>
            <a:ext cx="83820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defTabSz="914400">
              <a:spcBef>
                <a:spcPts val="125"/>
              </a:spcBef>
            </a:pPr>
            <a:r>
              <a:rPr sz="800" spc="10" dirty="0">
                <a:solidFill>
                  <a:srgbClr val="878787"/>
                </a:solidFill>
                <a:latin typeface="Arial"/>
                <a:cs typeface="Arial"/>
              </a:rPr>
              <a:t>3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766" y="1615732"/>
            <a:ext cx="5086350" cy="3928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3835" indent="-191770" defTabSz="914400">
              <a:lnSpc>
                <a:spcPts val="2300"/>
              </a:lnSpc>
              <a:spcBef>
                <a:spcPts val="90"/>
              </a:spcBef>
              <a:buClr>
                <a:srgbClr val="3F3150"/>
              </a:buClr>
              <a:buFont typeface="Verdana"/>
              <a:buChar char="•"/>
              <a:tabLst>
                <a:tab pos="204470" algn="l"/>
              </a:tabLst>
            </a:pPr>
            <a:r>
              <a:rPr sz="1950" b="1" spc="-5" dirty="0">
                <a:solidFill>
                  <a:prstClr val="black"/>
                </a:solidFill>
                <a:latin typeface="Arial"/>
                <a:cs typeface="Arial"/>
              </a:rPr>
              <a:t>Main</a:t>
            </a: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 contributions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  <a:p>
            <a:pPr marL="409575" lvl="1" indent="-170815" defTabSz="914400">
              <a:lnSpc>
                <a:spcPts val="1925"/>
              </a:lnSpc>
              <a:buClr>
                <a:srgbClr val="1F5767"/>
              </a:buClr>
              <a:buFontTx/>
              <a:buChar char="◦"/>
              <a:tabLst>
                <a:tab pos="410209" algn="l"/>
              </a:tabLst>
            </a:pPr>
            <a:r>
              <a:rPr sz="1650" dirty="0">
                <a:solidFill>
                  <a:prstClr val="black"/>
                </a:solidFill>
                <a:latin typeface="Arial"/>
                <a:cs typeface="Arial"/>
              </a:rPr>
              <a:t>OpenFlow </a:t>
            </a:r>
            <a:r>
              <a:rPr sz="1650" spc="5" dirty="0">
                <a:solidFill>
                  <a:prstClr val="black"/>
                </a:solidFill>
                <a:latin typeface="Arial"/>
                <a:cs typeface="Arial"/>
              </a:rPr>
              <a:t>= standardized </a:t>
            </a:r>
            <a:r>
              <a:rPr sz="1650" i="1" spc="5" dirty="0">
                <a:solidFill>
                  <a:prstClr val="black"/>
                </a:solidFill>
                <a:latin typeface="Arial"/>
                <a:cs typeface="Arial"/>
              </a:rPr>
              <a:t>model</a:t>
            </a:r>
            <a:endParaRPr sz="1650">
              <a:solidFill>
                <a:prstClr val="black"/>
              </a:solidFill>
              <a:latin typeface="Arial"/>
              <a:cs typeface="Arial"/>
            </a:endParaRPr>
          </a:p>
          <a:p>
            <a:pPr marL="546735" lvl="2" indent="-179705" defTabSz="914400">
              <a:lnSpc>
                <a:spcPts val="1565"/>
              </a:lnSpc>
              <a:buClr>
                <a:srgbClr val="1F1728"/>
              </a:buClr>
              <a:buFontTx/>
              <a:buChar char="■"/>
              <a:tabLst>
                <a:tab pos="547370" algn="l"/>
              </a:tabLst>
            </a:pPr>
            <a:r>
              <a:rPr sz="1350" spc="15" dirty="0">
                <a:solidFill>
                  <a:prstClr val="black"/>
                </a:solidFill>
                <a:latin typeface="Arial"/>
                <a:cs typeface="Arial"/>
              </a:rPr>
              <a:t>match/action</a:t>
            </a:r>
            <a:r>
              <a:rPr sz="13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prstClr val="black"/>
                </a:solidFill>
                <a:latin typeface="Arial"/>
                <a:cs typeface="Arial"/>
              </a:rPr>
              <a:t>abstraction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  <a:p>
            <a:pPr marL="409575" marR="23495" lvl="1" indent="-170180" defTabSz="914400">
              <a:lnSpc>
                <a:spcPts val="1780"/>
              </a:lnSpc>
              <a:spcBef>
                <a:spcPts val="190"/>
              </a:spcBef>
              <a:buClr>
                <a:srgbClr val="1F5767"/>
              </a:buClr>
              <a:buFontTx/>
              <a:buChar char="◦"/>
              <a:tabLst>
                <a:tab pos="410209" algn="l"/>
              </a:tabLst>
            </a:pPr>
            <a:r>
              <a:rPr sz="1650" dirty="0">
                <a:solidFill>
                  <a:prstClr val="black"/>
                </a:solidFill>
                <a:latin typeface="Arial"/>
                <a:cs typeface="Arial"/>
              </a:rPr>
              <a:t>OpenFlow </a:t>
            </a:r>
            <a:r>
              <a:rPr sz="1650" spc="5" dirty="0">
                <a:solidFill>
                  <a:prstClr val="black"/>
                </a:solidFill>
                <a:latin typeface="Arial"/>
                <a:cs typeface="Arial"/>
              </a:rPr>
              <a:t>= standardized </a:t>
            </a:r>
            <a:r>
              <a:rPr sz="1650" i="1" dirty="0">
                <a:solidFill>
                  <a:prstClr val="black"/>
                </a:solidFill>
                <a:latin typeface="Arial"/>
                <a:cs typeface="Arial"/>
              </a:rPr>
              <a:t>protocol </a:t>
            </a:r>
            <a:r>
              <a:rPr sz="1650" dirty="0">
                <a:solidFill>
                  <a:prstClr val="black"/>
                </a:solidFill>
                <a:latin typeface="Arial"/>
                <a:cs typeface="Arial"/>
              </a:rPr>
              <a:t>to interact with  </a:t>
            </a:r>
            <a:r>
              <a:rPr sz="1650" spc="5" dirty="0">
                <a:solidFill>
                  <a:prstClr val="black"/>
                </a:solidFill>
                <a:latin typeface="Arial"/>
                <a:cs typeface="Arial"/>
              </a:rPr>
              <a:t>switch</a:t>
            </a:r>
            <a:endParaRPr sz="1650">
              <a:solidFill>
                <a:prstClr val="black"/>
              </a:solidFill>
              <a:latin typeface="Arial"/>
              <a:cs typeface="Arial"/>
            </a:endParaRPr>
          </a:p>
          <a:p>
            <a:pPr marL="546735" lvl="2" indent="-179705" defTabSz="914400">
              <a:lnSpc>
                <a:spcPts val="1505"/>
              </a:lnSpc>
              <a:buClr>
                <a:srgbClr val="1F1728"/>
              </a:buClr>
              <a:buFontTx/>
              <a:buChar char="■"/>
              <a:tabLst>
                <a:tab pos="547370" algn="l"/>
              </a:tabLst>
            </a:pPr>
            <a:r>
              <a:rPr sz="1350" spc="15" dirty="0">
                <a:solidFill>
                  <a:prstClr val="black"/>
                </a:solidFill>
                <a:latin typeface="Arial"/>
                <a:cs typeface="Arial"/>
              </a:rPr>
              <a:t>download </a:t>
            </a:r>
            <a:r>
              <a:rPr sz="1350" spc="10" dirty="0">
                <a:solidFill>
                  <a:prstClr val="black"/>
                </a:solidFill>
                <a:latin typeface="Arial"/>
                <a:cs typeface="Arial"/>
              </a:rPr>
              <a:t>flow table entries, query statistics,</a:t>
            </a:r>
            <a:r>
              <a:rPr sz="1350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prstClr val="black"/>
                </a:solidFill>
                <a:latin typeface="Arial"/>
                <a:cs typeface="Arial"/>
              </a:rPr>
              <a:t>etc.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  <a:p>
            <a:pPr marL="409575" marR="556260" indent="-170180" defTabSz="914400">
              <a:lnSpc>
                <a:spcPts val="1780"/>
              </a:lnSpc>
              <a:spcBef>
                <a:spcPts val="185"/>
              </a:spcBef>
              <a:buClr>
                <a:srgbClr val="1F5767"/>
              </a:buClr>
              <a:buFontTx/>
              <a:buChar char="◦"/>
              <a:tabLst>
                <a:tab pos="410209" algn="l"/>
              </a:tabLst>
            </a:pPr>
            <a:r>
              <a:rPr sz="1650" i="1" dirty="0">
                <a:solidFill>
                  <a:prstClr val="black"/>
                </a:solidFill>
                <a:latin typeface="Arial"/>
                <a:cs typeface="Arial"/>
              </a:rPr>
              <a:t>Concept </a:t>
            </a:r>
            <a:r>
              <a:rPr sz="1650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sz="1650" i="1" dirty="0">
                <a:solidFill>
                  <a:prstClr val="black"/>
                </a:solidFill>
                <a:latin typeface="Arial"/>
                <a:cs typeface="Arial"/>
              </a:rPr>
              <a:t>logically </a:t>
            </a:r>
            <a:r>
              <a:rPr sz="1650" spc="5" dirty="0">
                <a:solidFill>
                  <a:prstClr val="black"/>
                </a:solidFill>
                <a:latin typeface="Arial"/>
                <a:cs typeface="Arial"/>
              </a:rPr>
              <a:t>centralized control via a  single </a:t>
            </a:r>
            <a:r>
              <a:rPr sz="1650" dirty="0">
                <a:solidFill>
                  <a:prstClr val="black"/>
                </a:solidFill>
                <a:latin typeface="Arial"/>
                <a:cs typeface="Arial"/>
              </a:rPr>
              <a:t>entity </a:t>
            </a:r>
            <a:r>
              <a:rPr sz="1650" spc="5" dirty="0">
                <a:solidFill>
                  <a:prstClr val="black"/>
                </a:solidFill>
                <a:latin typeface="Arial"/>
                <a:cs typeface="Arial"/>
              </a:rPr>
              <a:t>(“SDN</a:t>
            </a:r>
            <a:r>
              <a:rPr sz="165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50" spc="5" dirty="0">
                <a:solidFill>
                  <a:prstClr val="black"/>
                </a:solidFill>
                <a:latin typeface="Arial"/>
                <a:cs typeface="Arial"/>
              </a:rPr>
              <a:t>controller”)</a:t>
            </a:r>
            <a:endParaRPr sz="1650">
              <a:solidFill>
                <a:prstClr val="black"/>
              </a:solidFill>
              <a:latin typeface="Arial"/>
              <a:cs typeface="Arial"/>
            </a:endParaRPr>
          </a:p>
          <a:p>
            <a:pPr marL="546735" marR="67945" lvl="1" indent="-179070" defTabSz="914400">
              <a:lnSpc>
                <a:spcPct val="92000"/>
              </a:lnSpc>
              <a:spcBef>
                <a:spcPts val="50"/>
              </a:spcBef>
              <a:buClr>
                <a:srgbClr val="1F1728"/>
              </a:buClr>
              <a:buFontTx/>
              <a:buChar char="■"/>
              <a:tabLst>
                <a:tab pos="547370" algn="l"/>
              </a:tabLst>
            </a:pPr>
            <a:r>
              <a:rPr sz="1350" spc="10" dirty="0">
                <a:solidFill>
                  <a:prstClr val="black"/>
                </a:solidFill>
                <a:latin typeface="Arial"/>
                <a:cs typeface="Arial"/>
              </a:rPr>
              <a:t>Simplifies </a:t>
            </a:r>
            <a:r>
              <a:rPr sz="1350" spc="15" dirty="0">
                <a:solidFill>
                  <a:prstClr val="black"/>
                </a:solidFill>
                <a:latin typeface="Arial"/>
                <a:cs typeface="Arial"/>
              </a:rPr>
              <a:t>control </a:t>
            </a:r>
            <a:r>
              <a:rPr sz="1350" spc="10" dirty="0">
                <a:solidFill>
                  <a:prstClr val="black"/>
                </a:solidFill>
                <a:latin typeface="Arial"/>
                <a:cs typeface="Arial"/>
              </a:rPr>
              <a:t>plane </a:t>
            </a:r>
            <a:r>
              <a:rPr sz="1350" spc="20" dirty="0">
                <a:solidFill>
                  <a:prstClr val="black"/>
                </a:solidFill>
                <a:latin typeface="Arial"/>
                <a:cs typeface="Arial"/>
              </a:rPr>
              <a:t>– </a:t>
            </a:r>
            <a:r>
              <a:rPr sz="1350" spc="10" dirty="0">
                <a:solidFill>
                  <a:prstClr val="black"/>
                </a:solidFill>
                <a:latin typeface="Arial"/>
                <a:cs typeface="Arial"/>
              </a:rPr>
              <a:t>e.g. </a:t>
            </a:r>
            <a:r>
              <a:rPr sz="1350" spc="20" dirty="0">
                <a:solidFill>
                  <a:prstClr val="black"/>
                </a:solidFill>
                <a:latin typeface="Arial"/>
                <a:cs typeface="Arial"/>
              </a:rPr>
              <a:t>compute </a:t>
            </a:r>
            <a:r>
              <a:rPr sz="1350" spc="10" dirty="0">
                <a:solidFill>
                  <a:prstClr val="black"/>
                </a:solidFill>
                <a:latin typeface="Arial"/>
                <a:cs typeface="Arial"/>
              </a:rPr>
              <a:t>optimal paths at  </a:t>
            </a:r>
            <a:r>
              <a:rPr sz="1350" spc="15" dirty="0">
                <a:solidFill>
                  <a:prstClr val="black"/>
                </a:solidFill>
                <a:latin typeface="Arial"/>
                <a:cs typeface="Arial"/>
              </a:rPr>
              <a:t>one </a:t>
            </a:r>
            <a:r>
              <a:rPr sz="1350" spc="10" dirty="0">
                <a:solidFill>
                  <a:prstClr val="black"/>
                </a:solidFill>
                <a:latin typeface="Arial"/>
                <a:cs typeface="Arial"/>
              </a:rPr>
              <a:t>location (controller), </a:t>
            </a:r>
            <a:r>
              <a:rPr sz="1350" spc="15" dirty="0">
                <a:solidFill>
                  <a:prstClr val="black"/>
                </a:solidFill>
                <a:latin typeface="Arial"/>
                <a:cs typeface="Arial"/>
              </a:rPr>
              <a:t>vs. </a:t>
            </a:r>
            <a:r>
              <a:rPr sz="1350" spc="10" dirty="0">
                <a:solidFill>
                  <a:prstClr val="black"/>
                </a:solidFill>
                <a:latin typeface="Arial"/>
                <a:cs typeface="Arial"/>
              </a:rPr>
              <a:t>waiting for distributed </a:t>
            </a:r>
            <a:r>
              <a:rPr sz="1350" spc="15" dirty="0">
                <a:solidFill>
                  <a:prstClr val="black"/>
                </a:solidFill>
                <a:latin typeface="Arial"/>
                <a:cs typeface="Arial"/>
              </a:rPr>
              <a:t>routing  </a:t>
            </a:r>
            <a:r>
              <a:rPr sz="1350" spc="10" dirty="0">
                <a:solidFill>
                  <a:prstClr val="black"/>
                </a:solidFill>
                <a:latin typeface="Arial"/>
                <a:cs typeface="Arial"/>
              </a:rPr>
              <a:t>algorithms to</a:t>
            </a:r>
            <a:r>
              <a:rPr sz="135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350" spc="15" dirty="0">
                <a:solidFill>
                  <a:prstClr val="black"/>
                </a:solidFill>
                <a:latin typeface="Arial"/>
                <a:cs typeface="Arial"/>
              </a:rPr>
              <a:t>converge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  <a:p>
            <a:pPr marL="203835" indent="-191770" defTabSz="914400">
              <a:lnSpc>
                <a:spcPts val="2210"/>
              </a:lnSpc>
              <a:buClr>
                <a:srgbClr val="3F3150"/>
              </a:buClr>
              <a:buFont typeface="Verdana"/>
              <a:buChar char="•"/>
              <a:tabLst>
                <a:tab pos="204470" algn="l"/>
              </a:tabLst>
            </a:pPr>
            <a:r>
              <a:rPr sz="1950" b="1" spc="-10" dirty="0">
                <a:solidFill>
                  <a:prstClr val="black"/>
                </a:solidFill>
                <a:latin typeface="Arial"/>
                <a:cs typeface="Arial"/>
              </a:rPr>
              <a:t>Issues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  <a:p>
            <a:pPr marL="409575" marR="5080" lvl="1" indent="-170180" defTabSz="914400">
              <a:lnSpc>
                <a:spcPts val="1820"/>
              </a:lnSpc>
              <a:spcBef>
                <a:spcPts val="140"/>
              </a:spcBef>
              <a:buClr>
                <a:srgbClr val="1F5767"/>
              </a:buClr>
              <a:buFontTx/>
              <a:buChar char="◦"/>
              <a:tabLst>
                <a:tab pos="410209" algn="l"/>
              </a:tabLst>
            </a:pPr>
            <a:r>
              <a:rPr sz="1650" dirty="0">
                <a:solidFill>
                  <a:prstClr val="black"/>
                </a:solidFill>
                <a:latin typeface="Arial"/>
                <a:cs typeface="Arial"/>
              </a:rPr>
              <a:t>Data-plane protocol evolution </a:t>
            </a:r>
            <a:r>
              <a:rPr sz="1650" spc="5" dirty="0">
                <a:solidFill>
                  <a:prstClr val="black"/>
                </a:solidFill>
                <a:latin typeface="Arial"/>
                <a:cs typeface="Arial"/>
              </a:rPr>
              <a:t>requires changes </a:t>
            </a:r>
            <a:r>
              <a:rPr sz="1650" dirty="0">
                <a:solidFill>
                  <a:prstClr val="black"/>
                </a:solidFill>
                <a:latin typeface="Arial"/>
                <a:cs typeface="Arial"/>
              </a:rPr>
              <a:t>to  </a:t>
            </a:r>
            <a:r>
              <a:rPr sz="1650" spc="5" dirty="0">
                <a:solidFill>
                  <a:prstClr val="black"/>
                </a:solidFill>
                <a:latin typeface="Arial"/>
                <a:cs typeface="Arial"/>
              </a:rPr>
              <a:t>standards (12 </a:t>
            </a:r>
            <a:r>
              <a:rPr sz="1650" spc="15" dirty="0">
                <a:solidFill>
                  <a:prstClr val="black"/>
                </a:solidFill>
                <a:latin typeface="Arial"/>
                <a:cs typeface="Arial"/>
              </a:rPr>
              <a:t>→ </a:t>
            </a:r>
            <a:r>
              <a:rPr sz="1650" spc="5" dirty="0">
                <a:solidFill>
                  <a:prstClr val="black"/>
                </a:solidFill>
                <a:latin typeface="Arial"/>
                <a:cs typeface="Arial"/>
              </a:rPr>
              <a:t>40 </a:t>
            </a:r>
            <a:r>
              <a:rPr sz="1650" dirty="0">
                <a:solidFill>
                  <a:prstClr val="black"/>
                </a:solidFill>
                <a:latin typeface="Arial"/>
                <a:cs typeface="Arial"/>
              </a:rPr>
              <a:t>OpenFlow </a:t>
            </a:r>
            <a:r>
              <a:rPr sz="1650" spc="5" dirty="0">
                <a:solidFill>
                  <a:prstClr val="black"/>
                </a:solidFill>
                <a:latin typeface="Arial"/>
                <a:cs typeface="Arial"/>
              </a:rPr>
              <a:t>match</a:t>
            </a:r>
            <a:r>
              <a:rPr sz="165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prstClr val="black"/>
                </a:solidFill>
                <a:latin typeface="Arial"/>
                <a:cs typeface="Arial"/>
              </a:rPr>
              <a:t>types)</a:t>
            </a:r>
            <a:endParaRPr sz="1650">
              <a:solidFill>
                <a:prstClr val="black"/>
              </a:solidFill>
              <a:latin typeface="Arial"/>
              <a:cs typeface="Arial"/>
            </a:endParaRPr>
          </a:p>
          <a:p>
            <a:pPr marL="409575" marR="192405" lvl="1" indent="-170180" defTabSz="914400">
              <a:lnSpc>
                <a:spcPct val="90000"/>
              </a:lnSpc>
              <a:spcBef>
                <a:spcPts val="95"/>
              </a:spcBef>
              <a:buClr>
                <a:srgbClr val="1F5767"/>
              </a:buClr>
              <a:buFontTx/>
              <a:buChar char="◦"/>
              <a:tabLst>
                <a:tab pos="410209" algn="l"/>
              </a:tabLst>
            </a:pPr>
            <a:r>
              <a:rPr sz="1650" dirty="0">
                <a:solidFill>
                  <a:prstClr val="black"/>
                </a:solidFill>
                <a:latin typeface="Arial"/>
                <a:cs typeface="Arial"/>
              </a:rPr>
              <a:t>Limited interoperability between </a:t>
            </a:r>
            <a:r>
              <a:rPr sz="1650" spc="5" dirty="0">
                <a:solidFill>
                  <a:prstClr val="black"/>
                </a:solidFill>
                <a:latin typeface="Arial"/>
                <a:cs typeface="Arial"/>
              </a:rPr>
              <a:t>vendors </a:t>
            </a:r>
            <a:r>
              <a:rPr sz="1650" dirty="0">
                <a:solidFill>
                  <a:prstClr val="black"/>
                </a:solidFill>
                <a:latin typeface="Arial"/>
                <a:cs typeface="Arial"/>
              </a:rPr>
              <a:t>=&gt;  </a:t>
            </a:r>
            <a:r>
              <a:rPr sz="1650" spc="5" dirty="0">
                <a:solidFill>
                  <a:prstClr val="black"/>
                </a:solidFill>
                <a:latin typeface="Arial"/>
                <a:cs typeface="Arial"/>
              </a:rPr>
              <a:t>southbound </a:t>
            </a:r>
            <a:r>
              <a:rPr sz="1650" dirty="0">
                <a:solidFill>
                  <a:prstClr val="black"/>
                </a:solidFill>
                <a:latin typeface="Arial"/>
                <a:cs typeface="Arial"/>
              </a:rPr>
              <a:t>I/F differences handled at </a:t>
            </a:r>
            <a:r>
              <a:rPr sz="1650" spc="5" dirty="0">
                <a:solidFill>
                  <a:prstClr val="black"/>
                </a:solidFill>
                <a:latin typeface="Arial"/>
                <a:cs typeface="Arial"/>
              </a:rPr>
              <a:t>controller  (OpenFlow </a:t>
            </a:r>
            <a:r>
              <a:rPr sz="1650" dirty="0">
                <a:solidFill>
                  <a:prstClr val="black"/>
                </a:solidFill>
                <a:latin typeface="Arial"/>
                <a:cs typeface="Arial"/>
              </a:rPr>
              <a:t>/ netconf / </a:t>
            </a:r>
            <a:r>
              <a:rPr sz="1650" spc="10" dirty="0">
                <a:solidFill>
                  <a:prstClr val="black"/>
                </a:solidFill>
                <a:latin typeface="Arial"/>
                <a:cs typeface="Arial"/>
              </a:rPr>
              <a:t>JSON </a:t>
            </a:r>
            <a:r>
              <a:rPr sz="1650" dirty="0">
                <a:solidFill>
                  <a:prstClr val="black"/>
                </a:solidFill>
                <a:latin typeface="Arial"/>
                <a:cs typeface="Arial"/>
              </a:rPr>
              <a:t>/ </a:t>
            </a:r>
            <a:r>
              <a:rPr sz="1650" spc="5" dirty="0">
                <a:solidFill>
                  <a:prstClr val="black"/>
                </a:solidFill>
                <a:latin typeface="Arial"/>
                <a:cs typeface="Arial"/>
              </a:rPr>
              <a:t>XML</a:t>
            </a:r>
            <a:r>
              <a:rPr sz="165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50" spc="5" dirty="0">
                <a:solidFill>
                  <a:prstClr val="black"/>
                </a:solidFill>
                <a:latin typeface="Arial"/>
                <a:cs typeface="Arial"/>
              </a:rPr>
              <a:t>variants)</a:t>
            </a:r>
            <a:endParaRPr sz="16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0797" y="2899517"/>
            <a:ext cx="1016000" cy="74930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algn="ctr" defTabSz="914400">
              <a:spcBef>
                <a:spcPts val="79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SDN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  <a:p>
            <a:pPr algn="ctr" defTabSz="914400">
              <a:spcBef>
                <a:spcPts val="69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Controller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118011" y="3698545"/>
            <a:ext cx="318135" cy="851535"/>
            <a:chOff x="7118010" y="2841294"/>
            <a:chExt cx="318135" cy="851535"/>
          </a:xfrm>
        </p:grpSpPr>
        <p:sp>
          <p:nvSpPr>
            <p:cNvPr id="14" name="object 14"/>
            <p:cNvSpPr/>
            <p:nvPr/>
          </p:nvSpPr>
          <p:spPr>
            <a:xfrm>
              <a:off x="7118010" y="2841294"/>
              <a:ext cx="318124" cy="8515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162785" y="2866044"/>
              <a:ext cx="228599" cy="7619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162785" y="2866044"/>
              <a:ext cx="228600" cy="762000"/>
            </a:xfrm>
            <a:custGeom>
              <a:avLst/>
              <a:gdLst/>
              <a:ahLst/>
              <a:cxnLst/>
              <a:rect l="l" t="t" r="r" b="b"/>
              <a:pathLst>
                <a:path w="228600" h="762000">
                  <a:moveTo>
                    <a:pt x="0" y="114299"/>
                  </a:moveTo>
                  <a:lnTo>
                    <a:pt x="114299" y="0"/>
                  </a:lnTo>
                  <a:lnTo>
                    <a:pt x="228599" y="114299"/>
                  </a:lnTo>
                  <a:lnTo>
                    <a:pt x="171449" y="114299"/>
                  </a:lnTo>
                  <a:lnTo>
                    <a:pt x="171449" y="647698"/>
                  </a:lnTo>
                  <a:lnTo>
                    <a:pt x="228599" y="647698"/>
                  </a:lnTo>
                  <a:lnTo>
                    <a:pt x="114299" y="761998"/>
                  </a:lnTo>
                  <a:lnTo>
                    <a:pt x="0" y="647698"/>
                  </a:lnTo>
                  <a:lnTo>
                    <a:pt x="57149" y="647698"/>
                  </a:lnTo>
                  <a:lnTo>
                    <a:pt x="57149" y="114299"/>
                  </a:lnTo>
                  <a:lnTo>
                    <a:pt x="0" y="1142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980875" y="5578418"/>
            <a:ext cx="697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Switch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55028" y="3933939"/>
            <a:ext cx="1254125" cy="55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defTabSz="914400">
              <a:lnSpc>
                <a:spcPct val="100699"/>
              </a:lnSpc>
              <a:spcBef>
                <a:spcPts val="85"/>
              </a:spcBef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Southbound  I/F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909888" y="1663698"/>
            <a:ext cx="2720340" cy="1296670"/>
            <a:chOff x="5909888" y="806448"/>
            <a:chExt cx="2720340" cy="1296670"/>
          </a:xfrm>
        </p:grpSpPr>
        <p:sp>
          <p:nvSpPr>
            <p:cNvPr id="20" name="object 20"/>
            <p:cNvSpPr/>
            <p:nvPr/>
          </p:nvSpPr>
          <p:spPr>
            <a:xfrm>
              <a:off x="7118010" y="1251584"/>
              <a:ext cx="318124" cy="8515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7162785" y="1276347"/>
              <a:ext cx="228599" cy="7619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162785" y="1276347"/>
              <a:ext cx="228600" cy="762000"/>
            </a:xfrm>
            <a:custGeom>
              <a:avLst/>
              <a:gdLst/>
              <a:ahLst/>
              <a:cxnLst/>
              <a:rect l="l" t="t" r="r" b="b"/>
              <a:pathLst>
                <a:path w="228600" h="762000">
                  <a:moveTo>
                    <a:pt x="0" y="114299"/>
                  </a:moveTo>
                  <a:lnTo>
                    <a:pt x="114299" y="0"/>
                  </a:lnTo>
                  <a:lnTo>
                    <a:pt x="228599" y="114299"/>
                  </a:lnTo>
                  <a:lnTo>
                    <a:pt x="171449" y="114299"/>
                  </a:lnTo>
                  <a:lnTo>
                    <a:pt x="171449" y="647698"/>
                  </a:lnTo>
                  <a:lnTo>
                    <a:pt x="228599" y="647698"/>
                  </a:lnTo>
                  <a:lnTo>
                    <a:pt x="114299" y="761998"/>
                  </a:lnTo>
                  <a:lnTo>
                    <a:pt x="0" y="647698"/>
                  </a:lnTo>
                  <a:lnTo>
                    <a:pt x="57149" y="647698"/>
                  </a:lnTo>
                  <a:lnTo>
                    <a:pt x="57149" y="114299"/>
                  </a:lnTo>
                  <a:lnTo>
                    <a:pt x="0" y="1142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922588" y="819148"/>
              <a:ext cx="2694940" cy="436880"/>
            </a:xfrm>
            <a:custGeom>
              <a:avLst/>
              <a:gdLst/>
              <a:ahLst/>
              <a:cxnLst/>
              <a:rect l="l" t="t" r="r" b="b"/>
              <a:pathLst>
                <a:path w="2694940" h="436880">
                  <a:moveTo>
                    <a:pt x="2621969" y="436416"/>
                  </a:moveTo>
                  <a:lnTo>
                    <a:pt x="72749" y="436416"/>
                  </a:lnTo>
                  <a:lnTo>
                    <a:pt x="44433" y="430700"/>
                  </a:lnTo>
                  <a:lnTo>
                    <a:pt x="21309" y="415112"/>
                  </a:lnTo>
                  <a:lnTo>
                    <a:pt x="5717" y="391992"/>
                  </a:lnTo>
                  <a:lnTo>
                    <a:pt x="0" y="363679"/>
                  </a:lnTo>
                  <a:lnTo>
                    <a:pt x="0" y="72737"/>
                  </a:lnTo>
                  <a:lnTo>
                    <a:pt x="5717" y="44424"/>
                  </a:lnTo>
                  <a:lnTo>
                    <a:pt x="21309" y="21304"/>
                  </a:lnTo>
                  <a:lnTo>
                    <a:pt x="44433" y="5715"/>
                  </a:lnTo>
                  <a:lnTo>
                    <a:pt x="72749" y="0"/>
                  </a:lnTo>
                  <a:lnTo>
                    <a:pt x="2621969" y="0"/>
                  </a:lnTo>
                  <a:lnTo>
                    <a:pt x="2662336" y="12220"/>
                  </a:lnTo>
                  <a:lnTo>
                    <a:pt x="2689178" y="44902"/>
                  </a:lnTo>
                  <a:lnTo>
                    <a:pt x="2694719" y="72737"/>
                  </a:lnTo>
                  <a:lnTo>
                    <a:pt x="2694719" y="363679"/>
                  </a:lnTo>
                  <a:lnTo>
                    <a:pt x="2689002" y="391992"/>
                  </a:lnTo>
                  <a:lnTo>
                    <a:pt x="2673410" y="415112"/>
                  </a:lnTo>
                  <a:lnTo>
                    <a:pt x="2650285" y="430700"/>
                  </a:lnTo>
                  <a:lnTo>
                    <a:pt x="2621969" y="436416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922588" y="819148"/>
              <a:ext cx="2694940" cy="436880"/>
            </a:xfrm>
            <a:custGeom>
              <a:avLst/>
              <a:gdLst/>
              <a:ahLst/>
              <a:cxnLst/>
              <a:rect l="l" t="t" r="r" b="b"/>
              <a:pathLst>
                <a:path w="2694940" h="436880">
                  <a:moveTo>
                    <a:pt x="0" y="72737"/>
                  </a:moveTo>
                  <a:lnTo>
                    <a:pt x="5717" y="44424"/>
                  </a:lnTo>
                  <a:lnTo>
                    <a:pt x="21309" y="21304"/>
                  </a:lnTo>
                  <a:lnTo>
                    <a:pt x="44433" y="5715"/>
                  </a:lnTo>
                  <a:lnTo>
                    <a:pt x="72749" y="0"/>
                  </a:lnTo>
                  <a:lnTo>
                    <a:pt x="2621969" y="0"/>
                  </a:lnTo>
                  <a:lnTo>
                    <a:pt x="2662336" y="12220"/>
                  </a:lnTo>
                  <a:lnTo>
                    <a:pt x="2689178" y="44902"/>
                  </a:lnTo>
                  <a:lnTo>
                    <a:pt x="2694719" y="72737"/>
                  </a:lnTo>
                  <a:lnTo>
                    <a:pt x="2694719" y="363679"/>
                  </a:lnTo>
                  <a:lnTo>
                    <a:pt x="2689002" y="391992"/>
                  </a:lnTo>
                  <a:lnTo>
                    <a:pt x="2673410" y="415112"/>
                  </a:lnTo>
                  <a:lnTo>
                    <a:pt x="2650285" y="430700"/>
                  </a:lnTo>
                  <a:lnTo>
                    <a:pt x="2621969" y="436416"/>
                  </a:lnTo>
                  <a:lnTo>
                    <a:pt x="72749" y="436416"/>
                  </a:lnTo>
                  <a:lnTo>
                    <a:pt x="44433" y="430700"/>
                  </a:lnTo>
                  <a:lnTo>
                    <a:pt x="21309" y="415112"/>
                  </a:lnTo>
                  <a:lnTo>
                    <a:pt x="5717" y="391992"/>
                  </a:lnTo>
                  <a:lnTo>
                    <a:pt x="0" y="363679"/>
                  </a:lnTo>
                  <a:lnTo>
                    <a:pt x="0" y="72737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512957" y="4830068"/>
            <a:ext cx="330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r>
              <a:rPr spc="-9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31263" y="1716370"/>
            <a:ext cx="3086735" cy="88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  <a:tabLst>
                <a:tab pos="2705735" algn="l"/>
              </a:tabLst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Control Function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(“App”)	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r>
              <a:rPr spc="-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  <a:p>
            <a:pPr defTabSz="914400">
              <a:spcBef>
                <a:spcPts val="35"/>
              </a:spcBef>
            </a:pPr>
            <a:endParaRPr sz="2100">
              <a:solidFill>
                <a:prstClr val="black"/>
              </a:solidFill>
              <a:latin typeface="Arial"/>
              <a:cs typeface="Arial"/>
            </a:endParaRPr>
          </a:p>
          <a:p>
            <a:pPr marL="1436370" defTabSz="914400"/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Northbound</a:t>
            </a:r>
            <a:r>
              <a:rPr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I/F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26408" y="3140451"/>
            <a:ext cx="330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r>
              <a:rPr spc="-9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464475"/>
            <a:ext cx="8686800" cy="81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25425" y="1043965"/>
            <a:ext cx="33375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-5" dirty="0">
                <a:solidFill>
                  <a:srgbClr val="000000"/>
                </a:solidFill>
              </a:rPr>
              <a:t>What is</a:t>
            </a:r>
            <a:r>
              <a:rPr sz="2700" spc="-85" dirty="0">
                <a:solidFill>
                  <a:srgbClr val="000000"/>
                </a:solidFill>
              </a:rPr>
              <a:t> </a:t>
            </a:r>
            <a:r>
              <a:rPr sz="2700" spc="-5" dirty="0">
                <a:solidFill>
                  <a:srgbClr val="000000"/>
                </a:solidFill>
              </a:rPr>
              <a:t>P4Runtime?</a:t>
            </a:r>
            <a:endParaRPr sz="2700"/>
          </a:p>
        </p:txBody>
      </p:sp>
      <p:sp>
        <p:nvSpPr>
          <p:cNvPr id="29" name="object 29"/>
          <p:cNvSpPr txBox="1"/>
          <p:nvPr/>
        </p:nvSpPr>
        <p:spPr>
          <a:xfrm>
            <a:off x="8751234" y="5794980"/>
            <a:ext cx="193040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 defTabSz="914400">
              <a:spcBef>
                <a:spcPts val="45"/>
              </a:spcBef>
            </a:pPr>
            <a:r>
              <a:rPr sz="800" spc="10" dirty="0">
                <a:solidFill>
                  <a:srgbClr val="888888"/>
                </a:solidFill>
                <a:latin typeface="Arial"/>
                <a:cs typeface="Arial"/>
              </a:rPr>
              <a:t>13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A2D5D2-653C-C67D-6AAD-D36E06FFB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675205"/>
            <a:ext cx="7728668" cy="472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018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464475"/>
            <a:ext cx="8686800" cy="81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425" y="1043965"/>
            <a:ext cx="31292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-5" dirty="0">
                <a:solidFill>
                  <a:srgbClr val="000000"/>
                </a:solidFill>
              </a:rPr>
              <a:t>P4Runtime</a:t>
            </a:r>
            <a:r>
              <a:rPr sz="2700" spc="-80" dirty="0">
                <a:solidFill>
                  <a:srgbClr val="000000"/>
                </a:solidFill>
              </a:rPr>
              <a:t> </a:t>
            </a:r>
            <a:r>
              <a:rPr sz="2700" spc="-5" dirty="0">
                <a:solidFill>
                  <a:srgbClr val="000000"/>
                </a:solidFill>
              </a:rPr>
              <a:t>Service</a:t>
            </a:r>
            <a:endParaRPr sz="2700"/>
          </a:p>
        </p:txBody>
      </p:sp>
      <p:sp>
        <p:nvSpPr>
          <p:cNvPr id="5" name="object 5"/>
          <p:cNvSpPr txBox="1"/>
          <p:nvPr/>
        </p:nvSpPr>
        <p:spPr>
          <a:xfrm>
            <a:off x="8751234" y="5794980"/>
            <a:ext cx="193040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 defTabSz="914400">
              <a:spcBef>
                <a:spcPts val="45"/>
              </a:spcBef>
            </a:pPr>
            <a:r>
              <a:rPr sz="800" spc="10" dirty="0">
                <a:solidFill>
                  <a:srgbClr val="888888"/>
                </a:solidFill>
                <a:latin typeface="Arial"/>
                <a:cs typeface="Arial"/>
              </a:rPr>
              <a:t>17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5453" y="5874435"/>
            <a:ext cx="1152525" cy="97463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defTabSz="914400">
              <a:spcBef>
                <a:spcPts val="40"/>
              </a:spcBef>
            </a:pPr>
            <a:r>
              <a:rPr sz="600" i="1" spc="-5" dirty="0">
                <a:solidFill>
                  <a:srgbClr val="7F7F7F"/>
                </a:solidFill>
                <a:latin typeface="Arial"/>
                <a:cs typeface="Arial"/>
              </a:rPr>
              <a:t>Copyright </a:t>
            </a:r>
            <a:r>
              <a:rPr sz="600" i="1" dirty="0">
                <a:solidFill>
                  <a:srgbClr val="7F7F7F"/>
                </a:solidFill>
                <a:latin typeface="Arial"/>
                <a:cs typeface="Arial"/>
              </a:rPr>
              <a:t>© </a:t>
            </a:r>
            <a:r>
              <a:rPr sz="600" i="1" spc="-5" dirty="0">
                <a:solidFill>
                  <a:srgbClr val="7F7F7F"/>
                </a:solidFill>
                <a:latin typeface="Arial"/>
                <a:cs typeface="Arial"/>
              </a:rPr>
              <a:t>2018 </a:t>
            </a:r>
            <a:r>
              <a:rPr sz="600" i="1" dirty="0">
                <a:solidFill>
                  <a:srgbClr val="7F7F7F"/>
                </a:solidFill>
                <a:latin typeface="Arial"/>
                <a:cs typeface="Arial"/>
              </a:rPr>
              <a:t>– </a:t>
            </a:r>
            <a:r>
              <a:rPr sz="600" i="1" spc="-5" dirty="0">
                <a:solidFill>
                  <a:srgbClr val="7F7F7F"/>
                </a:solidFill>
                <a:latin typeface="Arial"/>
                <a:cs typeface="Arial"/>
              </a:rPr>
              <a:t>P4.org,</a:t>
            </a:r>
            <a:r>
              <a:rPr sz="600" i="1" spc="-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i="1" spc="-5" dirty="0">
                <a:solidFill>
                  <a:srgbClr val="7F7F7F"/>
                </a:solidFill>
                <a:latin typeface="Arial"/>
                <a:cs typeface="Arial"/>
              </a:rPr>
              <a:t>ONF</a:t>
            </a:r>
            <a:endParaRPr sz="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426" y="1672082"/>
            <a:ext cx="8168005" cy="378650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defTabSz="914400">
              <a:lnSpc>
                <a:spcPct val="101200"/>
              </a:lnSpc>
              <a:spcBef>
                <a:spcPts val="70"/>
              </a:spcBef>
            </a:pP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Enables </a:t>
            </a:r>
            <a:r>
              <a:rPr sz="2100" b="1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local or remote entity </a:t>
            </a:r>
            <a:r>
              <a:rPr sz="2100" b="1" dirty="0">
                <a:solidFill>
                  <a:prstClr val="black"/>
                </a:solidFill>
                <a:latin typeface="Arial"/>
                <a:cs typeface="Arial"/>
              </a:rPr>
              <a:t>to </a:t>
            </a: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arbitrate mastership, load the  pipeline/program, send/receive packets, and read and write  forwarding table entries, counters, and other P4</a:t>
            </a:r>
            <a:r>
              <a:rPr sz="2100" b="1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entities.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1790" defTabSz="914400">
              <a:spcBef>
                <a:spcPts val="1850"/>
              </a:spcBef>
            </a:pPr>
            <a:r>
              <a:rPr sz="1600" b="1" spc="85" dirty="0">
                <a:solidFill>
                  <a:srgbClr val="D73A49"/>
                </a:solidFill>
                <a:latin typeface="Arial"/>
                <a:cs typeface="Arial"/>
              </a:rPr>
              <a:t>service </a:t>
            </a:r>
            <a:r>
              <a:rPr sz="1600" b="1" spc="-55" dirty="0">
                <a:solidFill>
                  <a:srgbClr val="6F42C1"/>
                </a:solidFill>
                <a:latin typeface="Arial"/>
                <a:cs typeface="Arial"/>
              </a:rPr>
              <a:t>P4Runtime</a:t>
            </a:r>
            <a:r>
              <a:rPr sz="1600" b="1" spc="260" dirty="0">
                <a:solidFill>
                  <a:srgbClr val="6F42C1"/>
                </a:solidFill>
                <a:latin typeface="Arial"/>
                <a:cs typeface="Arial"/>
              </a:rPr>
              <a:t> </a:t>
            </a:r>
            <a:r>
              <a:rPr sz="1600" b="1" spc="254" dirty="0">
                <a:solidFill>
                  <a:srgbClr val="24292E"/>
                </a:solidFill>
                <a:latin typeface="Arial"/>
                <a:cs typeface="Arial"/>
              </a:rPr>
              <a:t>{</a:t>
            </a:r>
            <a:endParaRPr sz="1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2915" defTabSz="914400">
              <a:spcBef>
                <a:spcPts val="105"/>
              </a:spcBef>
            </a:pPr>
            <a:r>
              <a:rPr sz="1600" b="1" spc="45" dirty="0">
                <a:solidFill>
                  <a:srgbClr val="24292E"/>
                </a:solidFill>
                <a:latin typeface="Arial"/>
                <a:cs typeface="Arial"/>
              </a:rPr>
              <a:t>rpc </a:t>
            </a:r>
            <a:r>
              <a:rPr sz="1600" b="1" spc="65" dirty="0">
                <a:solidFill>
                  <a:srgbClr val="24292E"/>
                </a:solidFill>
                <a:latin typeface="Arial"/>
                <a:cs typeface="Arial"/>
              </a:rPr>
              <a:t>Write(WriteRequest) </a:t>
            </a:r>
            <a:r>
              <a:rPr sz="1600" b="1" spc="85" dirty="0">
                <a:solidFill>
                  <a:srgbClr val="24292E"/>
                </a:solidFill>
                <a:latin typeface="Arial"/>
                <a:cs typeface="Arial"/>
              </a:rPr>
              <a:t>returns </a:t>
            </a:r>
            <a:r>
              <a:rPr sz="1600" b="1" spc="25" dirty="0">
                <a:solidFill>
                  <a:srgbClr val="24292E"/>
                </a:solidFill>
                <a:latin typeface="Arial"/>
                <a:cs typeface="Arial"/>
              </a:rPr>
              <a:t>(WriteResponse)</a:t>
            </a:r>
            <a:r>
              <a:rPr sz="1600" b="1" spc="-1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1600" b="1" spc="250" dirty="0">
                <a:solidFill>
                  <a:srgbClr val="24292E"/>
                </a:solidFill>
                <a:latin typeface="Arial"/>
                <a:cs typeface="Arial"/>
              </a:rPr>
              <a:t>{}</a:t>
            </a:r>
            <a:endParaRPr sz="1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2915" defTabSz="914400">
              <a:spcBef>
                <a:spcPts val="105"/>
              </a:spcBef>
            </a:pPr>
            <a:r>
              <a:rPr sz="1600" b="1" spc="45" dirty="0">
                <a:solidFill>
                  <a:srgbClr val="24292E"/>
                </a:solidFill>
                <a:latin typeface="Arial"/>
                <a:cs typeface="Arial"/>
              </a:rPr>
              <a:t>rpc </a:t>
            </a:r>
            <a:r>
              <a:rPr sz="1600" b="1" spc="-20" dirty="0">
                <a:solidFill>
                  <a:srgbClr val="24292E"/>
                </a:solidFill>
                <a:latin typeface="Arial"/>
                <a:cs typeface="Arial"/>
              </a:rPr>
              <a:t>Read(ReadRequest) </a:t>
            </a:r>
            <a:r>
              <a:rPr sz="1600" b="1" spc="85" dirty="0">
                <a:solidFill>
                  <a:srgbClr val="24292E"/>
                </a:solidFill>
                <a:latin typeface="Arial"/>
                <a:cs typeface="Arial"/>
              </a:rPr>
              <a:t>returns </a:t>
            </a:r>
            <a:r>
              <a:rPr sz="1600" b="1" spc="45" dirty="0">
                <a:solidFill>
                  <a:srgbClr val="24292E"/>
                </a:solidFill>
                <a:latin typeface="Arial"/>
                <a:cs typeface="Arial"/>
              </a:rPr>
              <a:t>(stream </a:t>
            </a:r>
            <a:r>
              <a:rPr sz="1600" b="1" spc="-60" dirty="0">
                <a:solidFill>
                  <a:srgbClr val="24292E"/>
                </a:solidFill>
                <a:latin typeface="Arial"/>
                <a:cs typeface="Arial"/>
              </a:rPr>
              <a:t>ReadResponse)</a:t>
            </a:r>
            <a:r>
              <a:rPr sz="1600" b="1" spc="6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1600" b="1" spc="250" dirty="0">
                <a:solidFill>
                  <a:srgbClr val="24292E"/>
                </a:solidFill>
                <a:latin typeface="Arial"/>
                <a:cs typeface="Arial"/>
              </a:rPr>
              <a:t>{}</a:t>
            </a:r>
            <a:endParaRPr sz="1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909319" marR="222250" indent="-446405" defTabSz="914400">
              <a:lnSpc>
                <a:spcPct val="105500"/>
              </a:lnSpc>
            </a:pPr>
            <a:r>
              <a:rPr sz="1600" b="1" spc="45" dirty="0">
                <a:solidFill>
                  <a:srgbClr val="24292E"/>
                </a:solidFill>
                <a:latin typeface="Arial"/>
                <a:cs typeface="Arial"/>
              </a:rPr>
              <a:t>rpc SetForwardingPipelineConfig(SetForwardingPipelineConfigRequest)  </a:t>
            </a:r>
            <a:r>
              <a:rPr sz="1600" b="1" spc="85" dirty="0">
                <a:solidFill>
                  <a:srgbClr val="24292E"/>
                </a:solidFill>
                <a:latin typeface="Arial"/>
                <a:cs typeface="Arial"/>
              </a:rPr>
              <a:t>returns </a:t>
            </a:r>
            <a:r>
              <a:rPr sz="1600" b="1" spc="30" dirty="0">
                <a:solidFill>
                  <a:srgbClr val="24292E"/>
                </a:solidFill>
                <a:latin typeface="Arial"/>
                <a:cs typeface="Arial"/>
              </a:rPr>
              <a:t>(SetForwardingPipelineConfigResponse)</a:t>
            </a:r>
            <a:r>
              <a:rPr sz="1600" b="1" spc="250" dirty="0">
                <a:solidFill>
                  <a:srgbClr val="24292E"/>
                </a:solidFill>
                <a:latin typeface="Arial"/>
                <a:cs typeface="Arial"/>
              </a:rPr>
              <a:t> {}</a:t>
            </a:r>
            <a:endParaRPr sz="1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909319" marR="222250" indent="-446405" defTabSz="914400">
              <a:lnSpc>
                <a:spcPct val="105500"/>
              </a:lnSpc>
            </a:pPr>
            <a:r>
              <a:rPr sz="1600" b="1" spc="45" dirty="0">
                <a:solidFill>
                  <a:srgbClr val="24292E"/>
                </a:solidFill>
                <a:latin typeface="Arial"/>
                <a:cs typeface="Arial"/>
              </a:rPr>
              <a:t>rpc </a:t>
            </a:r>
            <a:r>
              <a:rPr sz="1600" b="1" spc="40" dirty="0">
                <a:solidFill>
                  <a:srgbClr val="24292E"/>
                </a:solidFill>
                <a:latin typeface="Arial"/>
                <a:cs typeface="Arial"/>
              </a:rPr>
              <a:t>GetForwardingPipelineConfig(GetForwardingPipelineConfigRequest)  </a:t>
            </a:r>
            <a:r>
              <a:rPr sz="1600" b="1" spc="85" dirty="0">
                <a:solidFill>
                  <a:srgbClr val="24292E"/>
                </a:solidFill>
                <a:latin typeface="Arial"/>
                <a:cs typeface="Arial"/>
              </a:rPr>
              <a:t>returns </a:t>
            </a:r>
            <a:r>
              <a:rPr sz="1600" b="1" spc="25" dirty="0">
                <a:solidFill>
                  <a:srgbClr val="24292E"/>
                </a:solidFill>
                <a:latin typeface="Arial"/>
                <a:cs typeface="Arial"/>
              </a:rPr>
              <a:t>(GetForwardingPipelineConfigResponse)</a:t>
            </a:r>
            <a:r>
              <a:rPr sz="1600" b="1" spc="250" dirty="0">
                <a:solidFill>
                  <a:srgbClr val="24292E"/>
                </a:solidFill>
                <a:latin typeface="Arial"/>
                <a:cs typeface="Arial"/>
              </a:rPr>
              <a:t> {}</a:t>
            </a:r>
            <a:endParaRPr sz="1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909319" marR="2564130" indent="-446405" defTabSz="914400">
              <a:lnSpc>
                <a:spcPct val="105500"/>
              </a:lnSpc>
            </a:pPr>
            <a:r>
              <a:rPr sz="1600" b="1" spc="45" dirty="0">
                <a:solidFill>
                  <a:srgbClr val="24292E"/>
                </a:solidFill>
                <a:latin typeface="Arial"/>
                <a:cs typeface="Arial"/>
              </a:rPr>
              <a:t>rpc </a:t>
            </a:r>
            <a:r>
              <a:rPr sz="1600" b="1" spc="-5" dirty="0">
                <a:solidFill>
                  <a:srgbClr val="24292E"/>
                </a:solidFill>
                <a:latin typeface="Arial"/>
                <a:cs typeface="Arial"/>
              </a:rPr>
              <a:t>StreamChannel(stream </a:t>
            </a:r>
            <a:r>
              <a:rPr sz="1600" b="1" spc="-35" dirty="0">
                <a:solidFill>
                  <a:srgbClr val="24292E"/>
                </a:solidFill>
                <a:latin typeface="Arial"/>
                <a:cs typeface="Arial"/>
              </a:rPr>
              <a:t>StreamMessageRequest)  </a:t>
            </a:r>
            <a:r>
              <a:rPr sz="1600" b="1" spc="85" dirty="0">
                <a:solidFill>
                  <a:srgbClr val="24292E"/>
                </a:solidFill>
                <a:latin typeface="Arial"/>
                <a:cs typeface="Arial"/>
              </a:rPr>
              <a:t>returns </a:t>
            </a:r>
            <a:r>
              <a:rPr sz="1600" b="1" spc="45" dirty="0">
                <a:solidFill>
                  <a:srgbClr val="24292E"/>
                </a:solidFill>
                <a:latin typeface="Arial"/>
                <a:cs typeface="Arial"/>
              </a:rPr>
              <a:t>(stream </a:t>
            </a:r>
            <a:r>
              <a:rPr sz="1600" b="1" spc="-55" dirty="0">
                <a:solidFill>
                  <a:srgbClr val="24292E"/>
                </a:solidFill>
                <a:latin typeface="Arial"/>
                <a:cs typeface="Arial"/>
              </a:rPr>
              <a:t>StreamMessageResponse)</a:t>
            </a:r>
            <a:r>
              <a:rPr sz="1600" b="1" spc="17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1600" b="1" spc="250" dirty="0">
                <a:solidFill>
                  <a:srgbClr val="24292E"/>
                </a:solidFill>
                <a:latin typeface="Arial"/>
                <a:cs typeface="Arial"/>
              </a:rPr>
              <a:t>{}</a:t>
            </a:r>
            <a:endParaRPr sz="1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1790" defTabSz="914400">
              <a:spcBef>
                <a:spcPts val="100"/>
              </a:spcBef>
            </a:pPr>
            <a:r>
              <a:rPr sz="1600" b="1" spc="254" dirty="0">
                <a:solidFill>
                  <a:srgbClr val="24292E"/>
                </a:solidFill>
                <a:latin typeface="Arial"/>
                <a:cs typeface="Arial"/>
              </a:rPr>
              <a:t>}</a:t>
            </a:r>
            <a:endParaRPr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464475"/>
            <a:ext cx="8686800" cy="81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425" y="1043965"/>
            <a:ext cx="31292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-5" dirty="0">
                <a:solidFill>
                  <a:srgbClr val="000000"/>
                </a:solidFill>
              </a:rPr>
              <a:t>P4Runtime</a:t>
            </a:r>
            <a:r>
              <a:rPr sz="2700" spc="-80" dirty="0">
                <a:solidFill>
                  <a:srgbClr val="000000"/>
                </a:solidFill>
              </a:rPr>
              <a:t> </a:t>
            </a:r>
            <a:r>
              <a:rPr sz="2700" spc="-5" dirty="0">
                <a:solidFill>
                  <a:srgbClr val="000000"/>
                </a:solidFill>
              </a:rPr>
              <a:t>Service</a:t>
            </a:r>
            <a:endParaRPr sz="2700"/>
          </a:p>
        </p:txBody>
      </p:sp>
      <p:sp>
        <p:nvSpPr>
          <p:cNvPr id="5" name="object 5"/>
          <p:cNvSpPr txBox="1"/>
          <p:nvPr/>
        </p:nvSpPr>
        <p:spPr>
          <a:xfrm>
            <a:off x="8751234" y="5794980"/>
            <a:ext cx="193040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 defTabSz="914400">
              <a:spcBef>
                <a:spcPts val="45"/>
              </a:spcBef>
            </a:pPr>
            <a:r>
              <a:rPr sz="800" spc="10" dirty="0">
                <a:solidFill>
                  <a:srgbClr val="888888"/>
                </a:solidFill>
                <a:latin typeface="Arial"/>
                <a:cs typeface="Arial"/>
              </a:rPr>
              <a:t>18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5453" y="5874435"/>
            <a:ext cx="1152525" cy="97463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defTabSz="914400">
              <a:spcBef>
                <a:spcPts val="40"/>
              </a:spcBef>
            </a:pPr>
            <a:r>
              <a:rPr sz="600" i="1" spc="-5" dirty="0">
                <a:solidFill>
                  <a:srgbClr val="7F7F7F"/>
                </a:solidFill>
                <a:latin typeface="Arial"/>
                <a:cs typeface="Arial"/>
              </a:rPr>
              <a:t>Copyright </a:t>
            </a:r>
            <a:r>
              <a:rPr sz="600" i="1" dirty="0">
                <a:solidFill>
                  <a:srgbClr val="7F7F7F"/>
                </a:solidFill>
                <a:latin typeface="Arial"/>
                <a:cs typeface="Arial"/>
              </a:rPr>
              <a:t>© </a:t>
            </a:r>
            <a:r>
              <a:rPr sz="600" i="1" spc="-5" dirty="0">
                <a:solidFill>
                  <a:srgbClr val="7F7F7F"/>
                </a:solidFill>
                <a:latin typeface="Arial"/>
                <a:cs typeface="Arial"/>
              </a:rPr>
              <a:t>2018 </a:t>
            </a:r>
            <a:r>
              <a:rPr sz="600" i="1" dirty="0">
                <a:solidFill>
                  <a:srgbClr val="7F7F7F"/>
                </a:solidFill>
                <a:latin typeface="Arial"/>
                <a:cs typeface="Arial"/>
              </a:rPr>
              <a:t>– </a:t>
            </a:r>
            <a:r>
              <a:rPr sz="600" i="1" spc="-5" dirty="0">
                <a:solidFill>
                  <a:srgbClr val="7F7F7F"/>
                </a:solidFill>
                <a:latin typeface="Arial"/>
                <a:cs typeface="Arial"/>
              </a:rPr>
              <a:t>P4.org,</a:t>
            </a:r>
            <a:r>
              <a:rPr sz="600" i="1" spc="-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i="1" spc="-5" dirty="0">
                <a:solidFill>
                  <a:srgbClr val="7F7F7F"/>
                </a:solidFill>
                <a:latin typeface="Arial"/>
                <a:cs typeface="Arial"/>
              </a:rPr>
              <a:t>ONF</a:t>
            </a:r>
            <a:endParaRPr sz="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514" y="1859821"/>
            <a:ext cx="7410643" cy="2039661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defTabSz="914400">
              <a:spcBef>
                <a:spcPts val="345"/>
              </a:spcBef>
            </a:pP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P4Runtime Protobuf</a:t>
            </a:r>
            <a:r>
              <a:rPr sz="2100" b="1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Definition: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defTabSz="914400">
              <a:spcBef>
                <a:spcPts val="140"/>
              </a:spcBef>
            </a:pPr>
            <a:r>
              <a:rPr sz="21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https://github.com/p4lang/p4runtime/blob/master/proto/p4/v1/p4runtime.proto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914400"/>
            <a:endParaRPr sz="13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defTabSz="914400">
              <a:spcBef>
                <a:spcPts val="1155"/>
              </a:spcBef>
            </a:pP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Service</a:t>
            </a:r>
            <a:r>
              <a:rPr sz="2100" b="1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Specification: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defTabSz="914400">
              <a:spcBef>
                <a:spcPts val="105"/>
              </a:spcBef>
            </a:pPr>
            <a:r>
              <a:rPr lang="en-US" sz="2100" dirty="0">
                <a:solidFill>
                  <a:prstClr val="black"/>
                </a:solidFill>
                <a:latin typeface="Arial"/>
                <a:cs typeface="Arial"/>
                <a:hlinkClick r:id="rId4"/>
              </a:rPr>
              <a:t>https://p4.org/p4-spec/p4runtime/main/P4Runtime-Spec.html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464475"/>
            <a:ext cx="8686800" cy="81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425" y="1043965"/>
            <a:ext cx="25387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-5" dirty="0">
                <a:solidFill>
                  <a:srgbClr val="000000"/>
                </a:solidFill>
              </a:rPr>
              <a:t>P4Info</a:t>
            </a:r>
            <a:r>
              <a:rPr sz="2700" spc="-80" dirty="0">
                <a:solidFill>
                  <a:srgbClr val="000000"/>
                </a:solidFill>
              </a:rPr>
              <a:t> </a:t>
            </a:r>
            <a:r>
              <a:rPr sz="2700" spc="-5" dirty="0">
                <a:solidFill>
                  <a:srgbClr val="000000"/>
                </a:solidFill>
              </a:rPr>
              <a:t>example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302650" y="1935647"/>
            <a:ext cx="3241675" cy="2725746"/>
          </a:xfrm>
          <a:prstGeom prst="rect">
            <a:avLst/>
          </a:prstGeom>
          <a:solidFill>
            <a:srgbClr val="EEECE1">
              <a:alpha val="43139"/>
            </a:srgbClr>
          </a:solidFill>
          <a:ln w="9524">
            <a:solidFill>
              <a:srgbClr val="99999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85725" defTabSz="914400">
              <a:spcBef>
                <a:spcPts val="635"/>
              </a:spcBef>
            </a:pPr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...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defTabSz="914400">
              <a:spcBef>
                <a:spcPts val="45"/>
              </a:spcBef>
            </a:pPr>
            <a:endParaRPr sz="7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85725" defTabSz="914400">
              <a:spcBef>
                <a:spcPts val="5"/>
              </a:spcBef>
            </a:pPr>
            <a:r>
              <a:rPr sz="1000" spc="-5" dirty="0">
                <a:solidFill>
                  <a:srgbClr val="D73A49"/>
                </a:solidFill>
                <a:latin typeface="WenQuanYi Micro Hei Mono"/>
                <a:cs typeface="WenQuanYi Micro Hei Mono"/>
              </a:rPr>
              <a:t>action </a:t>
            </a:r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ipv4_forward</a:t>
            </a:r>
            <a:r>
              <a:rPr sz="1000" spc="-5" dirty="0">
                <a:solidFill>
                  <a:srgbClr val="24292E"/>
                </a:solidFill>
                <a:latin typeface="WenQuanYi Micro Hei Mono"/>
                <a:cs typeface="WenQuanYi Micro Hei Mono"/>
              </a:rPr>
              <a:t>(</a:t>
            </a:r>
            <a:r>
              <a:rPr sz="1000" spc="-5" dirty="0">
                <a:solidFill>
                  <a:srgbClr val="005CC5"/>
                </a:solidFill>
                <a:latin typeface="WenQuanYi Micro Hei Mono"/>
                <a:cs typeface="WenQuanYi Micro Hei Mono"/>
              </a:rPr>
              <a:t>bit</a:t>
            </a:r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&lt;48&gt;</a:t>
            </a:r>
            <a:r>
              <a:rPr sz="1000" spc="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dstAddr</a:t>
            </a:r>
            <a:r>
              <a:rPr sz="1000" spc="-5" dirty="0">
                <a:solidFill>
                  <a:srgbClr val="24292E"/>
                </a:solidFill>
                <a:latin typeface="WenQuanYi Micro Hei Mono"/>
                <a:cs typeface="WenQuanYi Micro Hei Mono"/>
              </a:rPr>
              <a:t>,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1609090" defTabSz="914400"/>
            <a:r>
              <a:rPr sz="1000" spc="-5" dirty="0">
                <a:solidFill>
                  <a:srgbClr val="005CC5"/>
                </a:solidFill>
                <a:latin typeface="WenQuanYi Micro Hei Mono"/>
                <a:cs typeface="WenQuanYi Micro Hei Mono"/>
              </a:rPr>
              <a:t>bit</a:t>
            </a:r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&lt;9&gt; port</a:t>
            </a:r>
            <a:r>
              <a:rPr sz="1000" spc="-5" dirty="0">
                <a:solidFill>
                  <a:srgbClr val="24292E"/>
                </a:solidFill>
                <a:latin typeface="WenQuanYi Micro Hei Mono"/>
                <a:cs typeface="WenQuanYi Micro Hei Mono"/>
              </a:rPr>
              <a:t>)</a:t>
            </a:r>
            <a:r>
              <a:rPr sz="1000" spc="-20" dirty="0">
                <a:solidFill>
                  <a:srgbClr val="24292E"/>
                </a:solidFill>
                <a:latin typeface="WenQuanYi Micro Hei Mono"/>
                <a:cs typeface="WenQuanYi Micro Hei Mono"/>
              </a:rPr>
              <a:t> </a:t>
            </a:r>
            <a:r>
              <a:rPr sz="1000" spc="-5" dirty="0">
                <a:solidFill>
                  <a:srgbClr val="24292E"/>
                </a:solidFill>
                <a:latin typeface="WenQuanYi Micro Hei Mono"/>
                <a:cs typeface="WenQuanYi Micro Hei Mono"/>
              </a:rPr>
              <a:t>{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313690" defTabSz="914400"/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/* Action implementation */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85725" defTabSz="914400"/>
            <a:r>
              <a:rPr sz="1000" spc="-5" dirty="0">
                <a:solidFill>
                  <a:srgbClr val="24292E"/>
                </a:solidFill>
                <a:latin typeface="WenQuanYi Micro Hei Mono"/>
                <a:cs typeface="WenQuanYi Micro Hei Mono"/>
              </a:rPr>
              <a:t>}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defTabSz="914400">
              <a:spcBef>
                <a:spcPts val="45"/>
              </a:spcBef>
            </a:pPr>
            <a:endParaRPr sz="7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85725" defTabSz="914400"/>
            <a:r>
              <a:rPr sz="1000" spc="-5" dirty="0">
                <a:solidFill>
                  <a:srgbClr val="24292E"/>
                </a:solidFill>
                <a:latin typeface="WenQuanYi Micro Hei Mono"/>
                <a:cs typeface="WenQuanYi Micro Hei Mono"/>
              </a:rPr>
              <a:t>...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defTabSz="914400">
              <a:spcBef>
                <a:spcPts val="50"/>
              </a:spcBef>
            </a:pPr>
            <a:endParaRPr sz="7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313690" marR="1928495" indent="-228600" defTabSz="914400"/>
            <a:r>
              <a:rPr sz="1000" spc="-5" dirty="0">
                <a:solidFill>
                  <a:srgbClr val="D73A49"/>
                </a:solidFill>
                <a:latin typeface="WenQuanYi Micro Hei Mono"/>
                <a:cs typeface="WenQuanYi Micro Hei Mono"/>
              </a:rPr>
              <a:t>table </a:t>
            </a:r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ipv4_lpm</a:t>
            </a:r>
            <a:r>
              <a:rPr sz="1000" spc="-40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1000" spc="-5" dirty="0">
                <a:solidFill>
                  <a:srgbClr val="24292E"/>
                </a:solidFill>
                <a:latin typeface="WenQuanYi Micro Hei Mono"/>
                <a:cs typeface="WenQuanYi Micro Hei Mono"/>
              </a:rPr>
              <a:t>{  </a:t>
            </a:r>
            <a:r>
              <a:rPr sz="1000" spc="-5" dirty="0">
                <a:solidFill>
                  <a:srgbClr val="005CC5"/>
                </a:solidFill>
                <a:latin typeface="WenQuanYi Micro Hei Mono"/>
                <a:cs typeface="WenQuanYi Micro Hei Mono"/>
              </a:rPr>
              <a:t>key </a:t>
            </a:r>
            <a:r>
              <a:rPr sz="1000" spc="-5" dirty="0">
                <a:solidFill>
                  <a:srgbClr val="24292E"/>
                </a:solidFill>
                <a:latin typeface="WenQuanYi Micro Hei Mono"/>
                <a:cs typeface="WenQuanYi Micro Hei Mono"/>
              </a:rPr>
              <a:t>=</a:t>
            </a:r>
            <a:r>
              <a:rPr sz="1000" spc="-25" dirty="0">
                <a:solidFill>
                  <a:srgbClr val="24292E"/>
                </a:solidFill>
                <a:latin typeface="WenQuanYi Micro Hei Mono"/>
                <a:cs typeface="WenQuanYi Micro Hei Mono"/>
              </a:rPr>
              <a:t> </a:t>
            </a:r>
            <a:r>
              <a:rPr sz="1000" spc="-5" dirty="0">
                <a:solidFill>
                  <a:srgbClr val="24292E"/>
                </a:solidFill>
                <a:latin typeface="WenQuanYi Micro Hei Mono"/>
                <a:cs typeface="WenQuanYi Micro Hei Mono"/>
              </a:rPr>
              <a:t>{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618490" defTabSz="914400"/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hdr.ipv4.dstAddr</a:t>
            </a:r>
            <a:r>
              <a:rPr sz="1000" spc="-5" dirty="0">
                <a:solidFill>
                  <a:srgbClr val="24292E"/>
                </a:solidFill>
                <a:latin typeface="WenQuanYi Micro Hei Mono"/>
                <a:cs typeface="WenQuanYi Micro Hei Mono"/>
              </a:rPr>
              <a:t>:</a:t>
            </a:r>
            <a:r>
              <a:rPr sz="1000" spc="-10" dirty="0">
                <a:solidFill>
                  <a:srgbClr val="24292E"/>
                </a:solidFill>
                <a:latin typeface="WenQuanYi Micro Hei Mono"/>
                <a:cs typeface="WenQuanYi Micro Hei Mono"/>
              </a:rPr>
              <a:t> </a:t>
            </a:r>
            <a:r>
              <a:rPr sz="1000" spc="-5" dirty="0">
                <a:solidFill>
                  <a:srgbClr val="6F42C1"/>
                </a:solidFill>
                <a:latin typeface="WenQuanYi Micro Hei Mono"/>
                <a:cs typeface="WenQuanYi Micro Hei Mono"/>
              </a:rPr>
              <a:t>lpm</a:t>
            </a:r>
            <a:r>
              <a:rPr sz="1000" spc="-5" dirty="0">
                <a:solidFill>
                  <a:srgbClr val="24292E"/>
                </a:solidFill>
                <a:latin typeface="WenQuanYi Micro Hei Mono"/>
                <a:cs typeface="WenQuanYi Micro Hei Mono"/>
              </a:rPr>
              <a:t>;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313690" defTabSz="914400"/>
            <a:r>
              <a:rPr sz="1000" spc="-5" dirty="0">
                <a:solidFill>
                  <a:srgbClr val="24292E"/>
                </a:solidFill>
                <a:latin typeface="WenQuanYi Micro Hei Mono"/>
                <a:cs typeface="WenQuanYi Micro Hei Mono"/>
              </a:rPr>
              <a:t>}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313690" defTabSz="914400"/>
            <a:r>
              <a:rPr sz="1000" spc="-5" dirty="0">
                <a:solidFill>
                  <a:srgbClr val="D73A49"/>
                </a:solidFill>
                <a:latin typeface="WenQuanYi Micro Hei Mono"/>
                <a:cs typeface="WenQuanYi Micro Hei Mono"/>
              </a:rPr>
              <a:t>actions </a:t>
            </a:r>
            <a:r>
              <a:rPr sz="1000" spc="-5" dirty="0">
                <a:solidFill>
                  <a:srgbClr val="24292E"/>
                </a:solidFill>
                <a:latin typeface="WenQuanYi Micro Hei Mono"/>
                <a:cs typeface="WenQuanYi Micro Hei Mono"/>
              </a:rPr>
              <a:t>=</a:t>
            </a:r>
            <a:r>
              <a:rPr sz="1000" spc="-10" dirty="0">
                <a:solidFill>
                  <a:srgbClr val="24292E"/>
                </a:solidFill>
                <a:latin typeface="WenQuanYi Micro Hei Mono"/>
                <a:cs typeface="WenQuanYi Micro Hei Mono"/>
              </a:rPr>
              <a:t> </a:t>
            </a:r>
            <a:r>
              <a:rPr sz="1000" spc="-5" dirty="0">
                <a:solidFill>
                  <a:srgbClr val="24292E"/>
                </a:solidFill>
                <a:latin typeface="WenQuanYi Micro Hei Mono"/>
                <a:cs typeface="WenQuanYi Micro Hei Mono"/>
              </a:rPr>
              <a:t>{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618490" defTabSz="914400"/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ipv4_forward;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618490" defTabSz="914400"/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...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313690" defTabSz="914400"/>
            <a:r>
              <a:rPr sz="1000" spc="-5" dirty="0">
                <a:solidFill>
                  <a:srgbClr val="24292E"/>
                </a:solidFill>
                <a:latin typeface="WenQuanYi Micro Hei Mono"/>
                <a:cs typeface="WenQuanYi Micro Hei Mono"/>
              </a:rPr>
              <a:t>}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313690" defTabSz="914400"/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...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85725" defTabSz="914400"/>
            <a:r>
              <a:rPr sz="1000" spc="-5" dirty="0">
                <a:solidFill>
                  <a:srgbClr val="24292E"/>
                </a:solidFill>
                <a:latin typeface="WenQuanYi Micro Hei Mono"/>
                <a:cs typeface="WenQuanYi Micro Hei Mono"/>
              </a:rPr>
              <a:t>}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5674" y="1656676"/>
            <a:ext cx="1348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400" b="1" spc="-5" dirty="0">
                <a:solidFill>
                  <a:prstClr val="black"/>
                </a:solidFill>
                <a:latin typeface="Arial"/>
                <a:cs typeface="Arial"/>
              </a:rPr>
              <a:t>basic_router.p4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6288" y="1944172"/>
            <a:ext cx="2684780" cy="3950970"/>
          </a:xfrm>
          <a:prstGeom prst="rect">
            <a:avLst/>
          </a:prstGeom>
          <a:solidFill>
            <a:srgbClr val="EEECE1">
              <a:alpha val="43139"/>
            </a:srgbClr>
          </a:solidFill>
          <a:ln w="9524">
            <a:solidFill>
              <a:srgbClr val="99999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85725" defTabSz="914400">
              <a:spcBef>
                <a:spcPts val="635"/>
              </a:spcBef>
            </a:pPr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actions</a:t>
            </a:r>
            <a:r>
              <a:rPr sz="1000" spc="-10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{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238125" defTabSz="914400"/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id:</a:t>
            </a:r>
            <a:r>
              <a:rPr sz="1000" spc="-10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16786453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238125" marR="914400" defTabSz="914400"/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name: "ipv4_forward"  params</a:t>
            </a:r>
            <a:r>
              <a:rPr sz="1000" spc="-10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{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390525" defTabSz="914400"/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id:</a:t>
            </a:r>
            <a:r>
              <a:rPr sz="1000" spc="-10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1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390525" marR="1143000" defTabSz="914400"/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name:</a:t>
            </a:r>
            <a:r>
              <a:rPr sz="1000" spc="-40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"dstAddr"  bitwidth:</a:t>
            </a:r>
            <a:r>
              <a:rPr sz="1000" spc="-20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48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390525" defTabSz="914400"/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...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390525" defTabSz="914400"/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id:</a:t>
            </a:r>
            <a:r>
              <a:rPr sz="1000" spc="-10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2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390525" marR="1371600" defTabSz="914400"/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name:</a:t>
            </a:r>
            <a:r>
              <a:rPr sz="1000" spc="-50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"port"  bitwidth:</a:t>
            </a:r>
            <a:r>
              <a:rPr sz="1000" spc="-30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9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238125" defTabSz="914400"/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}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85725" defTabSz="914400"/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}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85725" defTabSz="914400"/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...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85725" defTabSz="914400"/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tables</a:t>
            </a:r>
            <a:r>
              <a:rPr sz="1000" spc="-10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{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238125" defTabSz="914400"/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id:</a:t>
            </a:r>
            <a:r>
              <a:rPr sz="1000" spc="-10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33581985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238125" marR="1219200" defTabSz="914400"/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name:</a:t>
            </a:r>
            <a:r>
              <a:rPr sz="1000" spc="-3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"ipv4_lpm"  match_fields</a:t>
            </a:r>
            <a:r>
              <a:rPr sz="1000" spc="-20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{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390525" defTabSz="914400"/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id:</a:t>
            </a:r>
            <a:r>
              <a:rPr sz="1000" spc="-10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1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390525" marR="457200" defTabSz="914400"/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name: "hdr.ipv4.dstAddr"  bitwidth:</a:t>
            </a:r>
            <a:r>
              <a:rPr sz="1000" spc="-10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32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390525" defTabSz="914400"/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match_type:</a:t>
            </a:r>
            <a:r>
              <a:rPr sz="1000" spc="-10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LPM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238125" defTabSz="914400"/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}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238125" defTabSz="914400"/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action_ref_id: 16786453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85725" defTabSz="914400"/>
            <a:r>
              <a:rPr sz="10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}</a:t>
            </a:r>
            <a:endParaRPr sz="1000">
              <a:solidFill>
                <a:prstClr val="black"/>
              </a:solidFill>
              <a:latin typeface="WenQuanYi Micro Hei Mono"/>
              <a:cs typeface="WenQuanYi Micro Hei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79325" y="1656689"/>
            <a:ext cx="16738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400" b="1" spc="-5" dirty="0">
                <a:solidFill>
                  <a:prstClr val="black"/>
                </a:solidFill>
                <a:latin typeface="Arial"/>
                <a:cs typeface="Arial"/>
              </a:rPr>
              <a:t>basic_router.p4info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11480" y="3477710"/>
            <a:ext cx="1916430" cy="639445"/>
            <a:chOff x="3711480" y="2620459"/>
            <a:chExt cx="1916430" cy="639445"/>
          </a:xfrm>
        </p:grpSpPr>
        <p:sp>
          <p:nvSpPr>
            <p:cNvPr id="9" name="object 9"/>
            <p:cNvSpPr/>
            <p:nvPr/>
          </p:nvSpPr>
          <p:spPr>
            <a:xfrm>
              <a:off x="3716248" y="2726601"/>
              <a:ext cx="623570" cy="353695"/>
            </a:xfrm>
            <a:custGeom>
              <a:avLst/>
              <a:gdLst/>
              <a:ahLst/>
              <a:cxnLst/>
              <a:rect l="l" t="t" r="r" b="b"/>
              <a:pathLst>
                <a:path w="623570" h="353694">
                  <a:moveTo>
                    <a:pt x="446404" y="0"/>
                  </a:moveTo>
                  <a:lnTo>
                    <a:pt x="446404" y="88353"/>
                  </a:lnTo>
                  <a:lnTo>
                    <a:pt x="0" y="88353"/>
                  </a:lnTo>
                  <a:lnTo>
                    <a:pt x="0" y="265048"/>
                  </a:lnTo>
                  <a:lnTo>
                    <a:pt x="446404" y="265048"/>
                  </a:lnTo>
                  <a:lnTo>
                    <a:pt x="446404" y="353402"/>
                  </a:lnTo>
                  <a:lnTo>
                    <a:pt x="623100" y="176695"/>
                  </a:lnTo>
                  <a:lnTo>
                    <a:pt x="446404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716242" y="2726594"/>
              <a:ext cx="623570" cy="353695"/>
            </a:xfrm>
            <a:custGeom>
              <a:avLst/>
              <a:gdLst/>
              <a:ahLst/>
              <a:cxnLst/>
              <a:rect l="l" t="t" r="r" b="b"/>
              <a:pathLst>
                <a:path w="623570" h="353694">
                  <a:moveTo>
                    <a:pt x="0" y="88349"/>
                  </a:moveTo>
                  <a:lnTo>
                    <a:pt x="446399" y="88349"/>
                  </a:lnTo>
                  <a:lnTo>
                    <a:pt x="446399" y="0"/>
                  </a:lnTo>
                  <a:lnTo>
                    <a:pt x="623098" y="176699"/>
                  </a:lnTo>
                  <a:lnTo>
                    <a:pt x="446399" y="353399"/>
                  </a:lnTo>
                  <a:lnTo>
                    <a:pt x="446399" y="265049"/>
                  </a:lnTo>
                  <a:lnTo>
                    <a:pt x="0" y="265049"/>
                  </a:lnTo>
                  <a:lnTo>
                    <a:pt x="0" y="88349"/>
                  </a:lnTo>
                  <a:close/>
                </a:path>
              </a:pathLst>
            </a:custGeom>
            <a:ln w="9524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361675" y="2620459"/>
              <a:ext cx="591451" cy="63933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999863" y="2726601"/>
              <a:ext cx="623570" cy="353695"/>
            </a:xfrm>
            <a:custGeom>
              <a:avLst/>
              <a:gdLst/>
              <a:ahLst/>
              <a:cxnLst/>
              <a:rect l="l" t="t" r="r" b="b"/>
              <a:pathLst>
                <a:path w="623570" h="353694">
                  <a:moveTo>
                    <a:pt x="446404" y="0"/>
                  </a:moveTo>
                  <a:lnTo>
                    <a:pt x="446404" y="88353"/>
                  </a:lnTo>
                  <a:lnTo>
                    <a:pt x="0" y="88353"/>
                  </a:lnTo>
                  <a:lnTo>
                    <a:pt x="0" y="265048"/>
                  </a:lnTo>
                  <a:lnTo>
                    <a:pt x="446404" y="265048"/>
                  </a:lnTo>
                  <a:lnTo>
                    <a:pt x="446404" y="353402"/>
                  </a:lnTo>
                  <a:lnTo>
                    <a:pt x="623100" y="176695"/>
                  </a:lnTo>
                  <a:lnTo>
                    <a:pt x="446404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999864" y="2726594"/>
              <a:ext cx="623570" cy="353695"/>
            </a:xfrm>
            <a:custGeom>
              <a:avLst/>
              <a:gdLst/>
              <a:ahLst/>
              <a:cxnLst/>
              <a:rect l="l" t="t" r="r" b="b"/>
              <a:pathLst>
                <a:path w="623570" h="353694">
                  <a:moveTo>
                    <a:pt x="0" y="88349"/>
                  </a:moveTo>
                  <a:lnTo>
                    <a:pt x="446374" y="88349"/>
                  </a:lnTo>
                  <a:lnTo>
                    <a:pt x="446374" y="0"/>
                  </a:lnTo>
                  <a:lnTo>
                    <a:pt x="623098" y="176699"/>
                  </a:lnTo>
                  <a:lnTo>
                    <a:pt x="446374" y="353399"/>
                  </a:lnTo>
                  <a:lnTo>
                    <a:pt x="446374" y="265049"/>
                  </a:lnTo>
                  <a:lnTo>
                    <a:pt x="0" y="265049"/>
                  </a:lnTo>
                  <a:lnTo>
                    <a:pt x="0" y="88349"/>
                  </a:lnTo>
                  <a:close/>
                </a:path>
              </a:pathLst>
            </a:custGeom>
            <a:ln w="9524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31408" y="4272609"/>
            <a:ext cx="9639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400" spc="-5" dirty="0">
                <a:solidFill>
                  <a:prstClr val="black"/>
                </a:solidFill>
                <a:latin typeface="Arial"/>
                <a:cs typeface="Arial"/>
              </a:rPr>
              <a:t>P4</a:t>
            </a:r>
            <a:r>
              <a:rPr sz="1400" spc="-8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prstClr val="black"/>
                </a:solidFill>
                <a:latin typeface="Arial"/>
                <a:cs typeface="Arial"/>
              </a:rPr>
              <a:t>compiler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51234" y="5794980"/>
            <a:ext cx="193040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 defTabSz="914400">
              <a:spcBef>
                <a:spcPts val="45"/>
              </a:spcBef>
            </a:pPr>
            <a:r>
              <a:rPr sz="800" spc="10" dirty="0">
                <a:solidFill>
                  <a:srgbClr val="888888"/>
                </a:solidFill>
                <a:latin typeface="Arial"/>
                <a:cs typeface="Arial"/>
              </a:rPr>
              <a:t>22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464475"/>
            <a:ext cx="8686800" cy="81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426" y="1043965"/>
            <a:ext cx="21761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-5" dirty="0">
                <a:solidFill>
                  <a:srgbClr val="000000"/>
                </a:solidFill>
              </a:rPr>
              <a:t>Local</a:t>
            </a:r>
            <a:r>
              <a:rPr sz="2700" spc="-80" dirty="0">
                <a:solidFill>
                  <a:srgbClr val="000000"/>
                </a:solidFill>
              </a:rPr>
              <a:t> </a:t>
            </a:r>
            <a:r>
              <a:rPr sz="2700" spc="-5" dirty="0">
                <a:solidFill>
                  <a:srgbClr val="000000"/>
                </a:solidFill>
              </a:rPr>
              <a:t>control</a:t>
            </a:r>
            <a:endParaRPr sz="2700"/>
          </a:p>
        </p:txBody>
      </p:sp>
      <p:grpSp>
        <p:nvGrpSpPr>
          <p:cNvPr id="4" name="object 4"/>
          <p:cNvGrpSpPr/>
          <p:nvPr/>
        </p:nvGrpSpPr>
        <p:grpSpPr>
          <a:xfrm>
            <a:off x="606622" y="2118434"/>
            <a:ext cx="4562475" cy="3041650"/>
            <a:chOff x="606621" y="1261184"/>
            <a:chExt cx="4562475" cy="3041650"/>
          </a:xfrm>
        </p:grpSpPr>
        <p:sp>
          <p:nvSpPr>
            <p:cNvPr id="5" name="object 5"/>
            <p:cNvSpPr/>
            <p:nvPr/>
          </p:nvSpPr>
          <p:spPr>
            <a:xfrm>
              <a:off x="1809896" y="1265947"/>
              <a:ext cx="3354704" cy="3032125"/>
            </a:xfrm>
            <a:custGeom>
              <a:avLst/>
              <a:gdLst/>
              <a:ahLst/>
              <a:cxnLst/>
              <a:rect l="l" t="t" r="r" b="b"/>
              <a:pathLst>
                <a:path w="3354704" h="3032125">
                  <a:moveTo>
                    <a:pt x="3324" y="881365"/>
                  </a:moveTo>
                  <a:lnTo>
                    <a:pt x="414634" y="0"/>
                  </a:lnTo>
                  <a:lnTo>
                    <a:pt x="3354168" y="0"/>
                  </a:lnTo>
                  <a:lnTo>
                    <a:pt x="3354168" y="3031693"/>
                  </a:lnTo>
                  <a:lnTo>
                    <a:pt x="415444" y="3031693"/>
                  </a:lnTo>
                  <a:lnTo>
                    <a:pt x="0" y="2141420"/>
                  </a:lnTo>
                </a:path>
              </a:pathLst>
            </a:custGeom>
            <a:ln w="9524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301849" y="2356510"/>
              <a:ext cx="2707640" cy="525145"/>
            </a:xfrm>
            <a:custGeom>
              <a:avLst/>
              <a:gdLst/>
              <a:ahLst/>
              <a:cxnLst/>
              <a:rect l="l" t="t" r="r" b="b"/>
              <a:pathLst>
                <a:path w="2707640" h="525144">
                  <a:moveTo>
                    <a:pt x="2707195" y="0"/>
                  </a:moveTo>
                  <a:lnTo>
                    <a:pt x="0" y="0"/>
                  </a:lnTo>
                  <a:lnTo>
                    <a:pt x="0" y="524700"/>
                  </a:lnTo>
                  <a:lnTo>
                    <a:pt x="2707195" y="524700"/>
                  </a:lnTo>
                  <a:lnTo>
                    <a:pt x="2707195" y="0"/>
                  </a:lnTo>
                  <a:close/>
                </a:path>
              </a:pathLst>
            </a:custGeom>
            <a:solidFill>
              <a:srgbClr val="FFD80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301850" y="2356500"/>
              <a:ext cx="2707640" cy="525145"/>
            </a:xfrm>
            <a:custGeom>
              <a:avLst/>
              <a:gdLst/>
              <a:ahLst/>
              <a:cxnLst/>
              <a:rect l="l" t="t" r="r" b="b"/>
              <a:pathLst>
                <a:path w="2707640" h="525144">
                  <a:moveTo>
                    <a:pt x="0" y="0"/>
                  </a:moveTo>
                  <a:lnTo>
                    <a:pt x="2707194" y="0"/>
                  </a:lnTo>
                  <a:lnTo>
                    <a:pt x="2707194" y="524698"/>
                  </a:lnTo>
                  <a:lnTo>
                    <a:pt x="0" y="5246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272561" y="2440571"/>
              <a:ext cx="772274" cy="1168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158769" y="2644470"/>
              <a:ext cx="998042" cy="1224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307005" y="2926872"/>
              <a:ext cx="2708910" cy="247650"/>
            </a:xfrm>
            <a:custGeom>
              <a:avLst/>
              <a:gdLst/>
              <a:ahLst/>
              <a:cxnLst/>
              <a:rect l="l" t="t" r="r" b="b"/>
              <a:pathLst>
                <a:path w="2708910" h="247650">
                  <a:moveTo>
                    <a:pt x="2708694" y="0"/>
                  </a:moveTo>
                  <a:lnTo>
                    <a:pt x="0" y="0"/>
                  </a:lnTo>
                  <a:lnTo>
                    <a:pt x="0" y="247200"/>
                  </a:lnTo>
                  <a:lnTo>
                    <a:pt x="2708694" y="247200"/>
                  </a:lnTo>
                  <a:lnTo>
                    <a:pt x="270869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307000" y="2926869"/>
              <a:ext cx="2708910" cy="247650"/>
            </a:xfrm>
            <a:custGeom>
              <a:avLst/>
              <a:gdLst/>
              <a:ahLst/>
              <a:cxnLst/>
              <a:rect l="l" t="t" r="r" b="b"/>
              <a:pathLst>
                <a:path w="2708910" h="247650">
                  <a:moveTo>
                    <a:pt x="0" y="0"/>
                  </a:moveTo>
                  <a:lnTo>
                    <a:pt x="2708694" y="0"/>
                  </a:lnTo>
                  <a:lnTo>
                    <a:pt x="2708694" y="247199"/>
                  </a:lnTo>
                  <a:lnTo>
                    <a:pt x="0" y="247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196666" y="2995841"/>
              <a:ext cx="927696" cy="1522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897835" y="3284371"/>
              <a:ext cx="1485479" cy="9707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496881" y="3496656"/>
              <a:ext cx="473436" cy="44773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562616" y="3177806"/>
              <a:ext cx="186055" cy="344170"/>
            </a:xfrm>
            <a:custGeom>
              <a:avLst/>
              <a:gdLst/>
              <a:ahLst/>
              <a:cxnLst/>
              <a:rect l="l" t="t" r="r" b="b"/>
              <a:pathLst>
                <a:path w="186054" h="344170">
                  <a:moveTo>
                    <a:pt x="92849" y="0"/>
                  </a:moveTo>
                  <a:lnTo>
                    <a:pt x="0" y="92849"/>
                  </a:lnTo>
                  <a:lnTo>
                    <a:pt x="46418" y="92849"/>
                  </a:lnTo>
                  <a:lnTo>
                    <a:pt x="46418" y="251256"/>
                  </a:lnTo>
                  <a:lnTo>
                    <a:pt x="0" y="251256"/>
                  </a:lnTo>
                  <a:lnTo>
                    <a:pt x="92849" y="344106"/>
                  </a:lnTo>
                  <a:lnTo>
                    <a:pt x="185699" y="251256"/>
                  </a:lnTo>
                  <a:lnTo>
                    <a:pt x="139268" y="251256"/>
                  </a:lnTo>
                  <a:lnTo>
                    <a:pt x="139268" y="92849"/>
                  </a:lnTo>
                  <a:lnTo>
                    <a:pt x="185699" y="92849"/>
                  </a:lnTo>
                  <a:lnTo>
                    <a:pt x="92849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562617" y="3177818"/>
              <a:ext cx="186055" cy="344170"/>
            </a:xfrm>
            <a:custGeom>
              <a:avLst/>
              <a:gdLst/>
              <a:ahLst/>
              <a:cxnLst/>
              <a:rect l="l" t="t" r="r" b="b"/>
              <a:pathLst>
                <a:path w="186054" h="344170">
                  <a:moveTo>
                    <a:pt x="0" y="92849"/>
                  </a:moveTo>
                  <a:lnTo>
                    <a:pt x="92849" y="0"/>
                  </a:lnTo>
                  <a:lnTo>
                    <a:pt x="185699" y="92849"/>
                  </a:lnTo>
                  <a:lnTo>
                    <a:pt x="139274" y="92849"/>
                  </a:lnTo>
                  <a:lnTo>
                    <a:pt x="139274" y="251249"/>
                  </a:lnTo>
                  <a:lnTo>
                    <a:pt x="185699" y="251249"/>
                  </a:lnTo>
                  <a:lnTo>
                    <a:pt x="92849" y="344099"/>
                  </a:lnTo>
                  <a:lnTo>
                    <a:pt x="0" y="251249"/>
                  </a:lnTo>
                  <a:lnTo>
                    <a:pt x="46424" y="251249"/>
                  </a:lnTo>
                  <a:lnTo>
                    <a:pt x="46424" y="92849"/>
                  </a:lnTo>
                  <a:lnTo>
                    <a:pt x="0" y="92849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06621" y="2349164"/>
              <a:ext cx="1526768" cy="9911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307018" y="1757490"/>
              <a:ext cx="2708910" cy="325755"/>
            </a:xfrm>
            <a:custGeom>
              <a:avLst/>
              <a:gdLst/>
              <a:ahLst/>
              <a:cxnLst/>
              <a:rect l="l" t="t" r="r" b="b"/>
              <a:pathLst>
                <a:path w="2708910" h="325755">
                  <a:moveTo>
                    <a:pt x="2708694" y="0"/>
                  </a:moveTo>
                  <a:lnTo>
                    <a:pt x="0" y="0"/>
                  </a:lnTo>
                  <a:lnTo>
                    <a:pt x="0" y="325499"/>
                  </a:lnTo>
                  <a:lnTo>
                    <a:pt x="2708694" y="325499"/>
                  </a:lnTo>
                  <a:lnTo>
                    <a:pt x="270869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307010" y="1757483"/>
              <a:ext cx="2708910" cy="325755"/>
            </a:xfrm>
            <a:custGeom>
              <a:avLst/>
              <a:gdLst/>
              <a:ahLst/>
              <a:cxnLst/>
              <a:rect l="l" t="t" r="r" b="b"/>
              <a:pathLst>
                <a:path w="2708910" h="325755">
                  <a:moveTo>
                    <a:pt x="0" y="0"/>
                  </a:moveTo>
                  <a:lnTo>
                    <a:pt x="2708694" y="0"/>
                  </a:lnTo>
                  <a:lnTo>
                    <a:pt x="2708694" y="325499"/>
                  </a:lnTo>
                  <a:lnTo>
                    <a:pt x="0" y="325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902810" y="2652902"/>
            <a:ext cx="15176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400" spc="-5" dirty="0">
                <a:solidFill>
                  <a:prstClr val="black"/>
                </a:solidFill>
                <a:latin typeface="Arial"/>
                <a:cs typeface="Arial"/>
              </a:rPr>
              <a:t>Local control</a:t>
            </a:r>
            <a:r>
              <a:rPr sz="1400" spc="-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Arial"/>
                <a:cs typeface="Arial"/>
              </a:rPr>
              <a:t>plane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301512" y="2210672"/>
            <a:ext cx="570230" cy="335280"/>
            <a:chOff x="2301512" y="1353422"/>
            <a:chExt cx="570230" cy="335280"/>
          </a:xfrm>
        </p:grpSpPr>
        <p:sp>
          <p:nvSpPr>
            <p:cNvPr id="22" name="object 22"/>
            <p:cNvSpPr/>
            <p:nvPr/>
          </p:nvSpPr>
          <p:spPr>
            <a:xfrm>
              <a:off x="2306281" y="1358188"/>
              <a:ext cx="560705" cy="325755"/>
            </a:xfrm>
            <a:custGeom>
              <a:avLst/>
              <a:gdLst/>
              <a:ahLst/>
              <a:cxnLst/>
              <a:rect l="l" t="t" r="r" b="b"/>
              <a:pathLst>
                <a:path w="560705" h="325755">
                  <a:moveTo>
                    <a:pt x="506145" y="0"/>
                  </a:moveTo>
                  <a:lnTo>
                    <a:pt x="54254" y="0"/>
                  </a:lnTo>
                  <a:lnTo>
                    <a:pt x="33132" y="4264"/>
                  </a:lnTo>
                  <a:lnTo>
                    <a:pt x="15887" y="15892"/>
                  </a:lnTo>
                  <a:lnTo>
                    <a:pt x="4262" y="33138"/>
                  </a:lnTo>
                  <a:lnTo>
                    <a:pt x="0" y="54254"/>
                  </a:lnTo>
                  <a:lnTo>
                    <a:pt x="0" y="271246"/>
                  </a:lnTo>
                  <a:lnTo>
                    <a:pt x="4262" y="292362"/>
                  </a:lnTo>
                  <a:lnTo>
                    <a:pt x="15887" y="309608"/>
                  </a:lnTo>
                  <a:lnTo>
                    <a:pt x="33132" y="321236"/>
                  </a:lnTo>
                  <a:lnTo>
                    <a:pt x="54254" y="325500"/>
                  </a:lnTo>
                  <a:lnTo>
                    <a:pt x="506145" y="325500"/>
                  </a:lnTo>
                  <a:lnTo>
                    <a:pt x="527262" y="321236"/>
                  </a:lnTo>
                  <a:lnTo>
                    <a:pt x="544507" y="309608"/>
                  </a:lnTo>
                  <a:lnTo>
                    <a:pt x="556135" y="292362"/>
                  </a:lnTo>
                  <a:lnTo>
                    <a:pt x="560400" y="271246"/>
                  </a:lnTo>
                  <a:lnTo>
                    <a:pt x="560400" y="54254"/>
                  </a:lnTo>
                  <a:lnTo>
                    <a:pt x="544512" y="15887"/>
                  </a:lnTo>
                  <a:lnTo>
                    <a:pt x="50614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306275" y="1358184"/>
              <a:ext cx="560705" cy="325755"/>
            </a:xfrm>
            <a:custGeom>
              <a:avLst/>
              <a:gdLst/>
              <a:ahLst/>
              <a:cxnLst/>
              <a:rect l="l" t="t" r="r" b="b"/>
              <a:pathLst>
                <a:path w="560705" h="325755">
                  <a:moveTo>
                    <a:pt x="0" y="54252"/>
                  </a:moveTo>
                  <a:lnTo>
                    <a:pt x="4263" y="33135"/>
                  </a:lnTo>
                  <a:lnTo>
                    <a:pt x="15889" y="15890"/>
                  </a:lnTo>
                  <a:lnTo>
                    <a:pt x="33132" y="4263"/>
                  </a:lnTo>
                  <a:lnTo>
                    <a:pt x="54249" y="0"/>
                  </a:lnTo>
                  <a:lnTo>
                    <a:pt x="506143" y="0"/>
                  </a:lnTo>
                  <a:lnTo>
                    <a:pt x="544518" y="15889"/>
                  </a:lnTo>
                  <a:lnTo>
                    <a:pt x="560393" y="54252"/>
                  </a:lnTo>
                  <a:lnTo>
                    <a:pt x="560393" y="271249"/>
                  </a:lnTo>
                  <a:lnTo>
                    <a:pt x="556132" y="292366"/>
                  </a:lnTo>
                  <a:lnTo>
                    <a:pt x="544509" y="309610"/>
                  </a:lnTo>
                  <a:lnTo>
                    <a:pt x="527266" y="321236"/>
                  </a:lnTo>
                  <a:lnTo>
                    <a:pt x="506143" y="325499"/>
                  </a:lnTo>
                  <a:lnTo>
                    <a:pt x="54249" y="325499"/>
                  </a:lnTo>
                  <a:lnTo>
                    <a:pt x="33132" y="321236"/>
                  </a:lnTo>
                  <a:lnTo>
                    <a:pt x="15889" y="309610"/>
                  </a:lnTo>
                  <a:lnTo>
                    <a:pt x="4263" y="292366"/>
                  </a:lnTo>
                  <a:lnTo>
                    <a:pt x="0" y="271249"/>
                  </a:lnTo>
                  <a:lnTo>
                    <a:pt x="0" y="54252"/>
                  </a:lnTo>
                  <a:close/>
                </a:path>
              </a:pathLst>
            </a:custGeom>
            <a:ln w="952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400958" y="2284206"/>
            <a:ext cx="37084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000" spc="-5" dirty="0">
                <a:solidFill>
                  <a:prstClr val="black"/>
                </a:solidFill>
                <a:latin typeface="Arial"/>
                <a:cs typeface="Arial"/>
              </a:rPr>
              <a:t>OSPF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910331" y="2210672"/>
            <a:ext cx="570230" cy="335280"/>
            <a:chOff x="2910331" y="1353422"/>
            <a:chExt cx="570230" cy="335280"/>
          </a:xfrm>
        </p:grpSpPr>
        <p:sp>
          <p:nvSpPr>
            <p:cNvPr id="26" name="object 26"/>
            <p:cNvSpPr/>
            <p:nvPr/>
          </p:nvSpPr>
          <p:spPr>
            <a:xfrm>
              <a:off x="2915107" y="1358188"/>
              <a:ext cx="560705" cy="325755"/>
            </a:xfrm>
            <a:custGeom>
              <a:avLst/>
              <a:gdLst/>
              <a:ahLst/>
              <a:cxnLst/>
              <a:rect l="l" t="t" r="r" b="b"/>
              <a:pathLst>
                <a:path w="560704" h="325755">
                  <a:moveTo>
                    <a:pt x="506145" y="0"/>
                  </a:moveTo>
                  <a:lnTo>
                    <a:pt x="54241" y="0"/>
                  </a:lnTo>
                  <a:lnTo>
                    <a:pt x="33127" y="4264"/>
                  </a:lnTo>
                  <a:lnTo>
                    <a:pt x="15886" y="15892"/>
                  </a:lnTo>
                  <a:lnTo>
                    <a:pt x="4262" y="33138"/>
                  </a:lnTo>
                  <a:lnTo>
                    <a:pt x="0" y="54254"/>
                  </a:lnTo>
                  <a:lnTo>
                    <a:pt x="0" y="271246"/>
                  </a:lnTo>
                  <a:lnTo>
                    <a:pt x="4262" y="292362"/>
                  </a:lnTo>
                  <a:lnTo>
                    <a:pt x="15886" y="309608"/>
                  </a:lnTo>
                  <a:lnTo>
                    <a:pt x="33127" y="321236"/>
                  </a:lnTo>
                  <a:lnTo>
                    <a:pt x="54241" y="325500"/>
                  </a:lnTo>
                  <a:lnTo>
                    <a:pt x="506145" y="325500"/>
                  </a:lnTo>
                  <a:lnTo>
                    <a:pt x="527262" y="321236"/>
                  </a:lnTo>
                  <a:lnTo>
                    <a:pt x="544507" y="309608"/>
                  </a:lnTo>
                  <a:lnTo>
                    <a:pt x="556135" y="292362"/>
                  </a:lnTo>
                  <a:lnTo>
                    <a:pt x="560400" y="271246"/>
                  </a:lnTo>
                  <a:lnTo>
                    <a:pt x="560400" y="54254"/>
                  </a:lnTo>
                  <a:lnTo>
                    <a:pt x="544512" y="15887"/>
                  </a:lnTo>
                  <a:lnTo>
                    <a:pt x="50614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915094" y="1358184"/>
              <a:ext cx="560705" cy="325755"/>
            </a:xfrm>
            <a:custGeom>
              <a:avLst/>
              <a:gdLst/>
              <a:ahLst/>
              <a:cxnLst/>
              <a:rect l="l" t="t" r="r" b="b"/>
              <a:pathLst>
                <a:path w="560704" h="325755">
                  <a:moveTo>
                    <a:pt x="0" y="54252"/>
                  </a:moveTo>
                  <a:lnTo>
                    <a:pt x="4264" y="33135"/>
                  </a:lnTo>
                  <a:lnTo>
                    <a:pt x="15893" y="15890"/>
                  </a:lnTo>
                  <a:lnTo>
                    <a:pt x="33138" y="4263"/>
                  </a:lnTo>
                  <a:lnTo>
                    <a:pt x="54249" y="0"/>
                  </a:lnTo>
                  <a:lnTo>
                    <a:pt x="506148" y="0"/>
                  </a:lnTo>
                  <a:lnTo>
                    <a:pt x="544523" y="15889"/>
                  </a:lnTo>
                  <a:lnTo>
                    <a:pt x="560398" y="54252"/>
                  </a:lnTo>
                  <a:lnTo>
                    <a:pt x="560398" y="271249"/>
                  </a:lnTo>
                  <a:lnTo>
                    <a:pt x="556137" y="292366"/>
                  </a:lnTo>
                  <a:lnTo>
                    <a:pt x="544514" y="309610"/>
                  </a:lnTo>
                  <a:lnTo>
                    <a:pt x="527271" y="321236"/>
                  </a:lnTo>
                  <a:lnTo>
                    <a:pt x="506148" y="325499"/>
                  </a:lnTo>
                  <a:lnTo>
                    <a:pt x="54249" y="325499"/>
                  </a:lnTo>
                  <a:lnTo>
                    <a:pt x="33138" y="321236"/>
                  </a:lnTo>
                  <a:lnTo>
                    <a:pt x="15893" y="309610"/>
                  </a:lnTo>
                  <a:lnTo>
                    <a:pt x="4264" y="292366"/>
                  </a:lnTo>
                  <a:lnTo>
                    <a:pt x="0" y="271249"/>
                  </a:lnTo>
                  <a:lnTo>
                    <a:pt x="0" y="54252"/>
                  </a:lnTo>
                  <a:close/>
                </a:path>
              </a:pathLst>
            </a:custGeom>
            <a:ln w="952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048556" y="2284206"/>
            <a:ext cx="29337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000" spc="-5" dirty="0">
                <a:solidFill>
                  <a:prstClr val="black"/>
                </a:solidFill>
                <a:latin typeface="Arial"/>
                <a:cs typeface="Arial"/>
              </a:rPr>
              <a:t>BGP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523930" y="2210672"/>
            <a:ext cx="857250" cy="335280"/>
            <a:chOff x="3523930" y="1353422"/>
            <a:chExt cx="857250" cy="335280"/>
          </a:xfrm>
        </p:grpSpPr>
        <p:sp>
          <p:nvSpPr>
            <p:cNvPr id="30" name="object 30"/>
            <p:cNvSpPr/>
            <p:nvPr/>
          </p:nvSpPr>
          <p:spPr>
            <a:xfrm>
              <a:off x="3528694" y="1358188"/>
              <a:ext cx="847725" cy="325755"/>
            </a:xfrm>
            <a:custGeom>
              <a:avLst/>
              <a:gdLst/>
              <a:ahLst/>
              <a:cxnLst/>
              <a:rect l="l" t="t" r="r" b="b"/>
              <a:pathLst>
                <a:path w="847725" h="325755">
                  <a:moveTo>
                    <a:pt x="793241" y="0"/>
                  </a:moveTo>
                  <a:lnTo>
                    <a:pt x="54241" y="0"/>
                  </a:lnTo>
                  <a:lnTo>
                    <a:pt x="33127" y="4264"/>
                  </a:lnTo>
                  <a:lnTo>
                    <a:pt x="15886" y="15892"/>
                  </a:lnTo>
                  <a:lnTo>
                    <a:pt x="4262" y="33138"/>
                  </a:lnTo>
                  <a:lnTo>
                    <a:pt x="0" y="54254"/>
                  </a:lnTo>
                  <a:lnTo>
                    <a:pt x="0" y="271246"/>
                  </a:lnTo>
                  <a:lnTo>
                    <a:pt x="4262" y="292362"/>
                  </a:lnTo>
                  <a:lnTo>
                    <a:pt x="15886" y="309608"/>
                  </a:lnTo>
                  <a:lnTo>
                    <a:pt x="33127" y="321236"/>
                  </a:lnTo>
                  <a:lnTo>
                    <a:pt x="54241" y="325500"/>
                  </a:lnTo>
                  <a:lnTo>
                    <a:pt x="793241" y="325500"/>
                  </a:lnTo>
                  <a:lnTo>
                    <a:pt x="814358" y="321236"/>
                  </a:lnTo>
                  <a:lnTo>
                    <a:pt x="831603" y="309608"/>
                  </a:lnTo>
                  <a:lnTo>
                    <a:pt x="843232" y="292362"/>
                  </a:lnTo>
                  <a:lnTo>
                    <a:pt x="847496" y="271246"/>
                  </a:lnTo>
                  <a:lnTo>
                    <a:pt x="847496" y="54254"/>
                  </a:lnTo>
                  <a:lnTo>
                    <a:pt x="831608" y="15887"/>
                  </a:lnTo>
                  <a:lnTo>
                    <a:pt x="79324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3528692" y="1358184"/>
              <a:ext cx="847725" cy="325755"/>
            </a:xfrm>
            <a:custGeom>
              <a:avLst/>
              <a:gdLst/>
              <a:ahLst/>
              <a:cxnLst/>
              <a:rect l="l" t="t" r="r" b="b"/>
              <a:pathLst>
                <a:path w="847725" h="325755">
                  <a:moveTo>
                    <a:pt x="0" y="54252"/>
                  </a:moveTo>
                  <a:lnTo>
                    <a:pt x="4261" y="33135"/>
                  </a:lnTo>
                  <a:lnTo>
                    <a:pt x="15884" y="15890"/>
                  </a:lnTo>
                  <a:lnTo>
                    <a:pt x="33127" y="4263"/>
                  </a:lnTo>
                  <a:lnTo>
                    <a:pt x="54249" y="0"/>
                  </a:lnTo>
                  <a:lnTo>
                    <a:pt x="793223" y="0"/>
                  </a:lnTo>
                  <a:lnTo>
                    <a:pt x="831598" y="15889"/>
                  </a:lnTo>
                  <a:lnTo>
                    <a:pt x="847498" y="54252"/>
                  </a:lnTo>
                  <a:lnTo>
                    <a:pt x="847498" y="271249"/>
                  </a:lnTo>
                  <a:lnTo>
                    <a:pt x="843233" y="292366"/>
                  </a:lnTo>
                  <a:lnTo>
                    <a:pt x="831601" y="309610"/>
                  </a:lnTo>
                  <a:lnTo>
                    <a:pt x="814349" y="321236"/>
                  </a:lnTo>
                  <a:lnTo>
                    <a:pt x="793223" y="325499"/>
                  </a:lnTo>
                  <a:lnTo>
                    <a:pt x="54249" y="325499"/>
                  </a:lnTo>
                  <a:lnTo>
                    <a:pt x="33127" y="321236"/>
                  </a:lnTo>
                  <a:lnTo>
                    <a:pt x="15884" y="309610"/>
                  </a:lnTo>
                  <a:lnTo>
                    <a:pt x="4261" y="292366"/>
                  </a:lnTo>
                  <a:lnTo>
                    <a:pt x="0" y="271249"/>
                  </a:lnTo>
                  <a:lnTo>
                    <a:pt x="0" y="54252"/>
                  </a:lnTo>
                  <a:close/>
                </a:path>
              </a:pathLst>
            </a:custGeom>
            <a:ln w="952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632719" y="2208006"/>
            <a:ext cx="6394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marR="5080" indent="-81280" defTabSz="914400">
              <a:spcBef>
                <a:spcPts val="100"/>
              </a:spcBef>
            </a:pPr>
            <a:r>
              <a:rPr sz="1000" spc="-5" dirty="0">
                <a:solidFill>
                  <a:prstClr val="black"/>
                </a:solidFill>
                <a:latin typeface="Arial"/>
                <a:cs typeface="Arial"/>
              </a:rPr>
              <a:t>P4-defined  protocol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424578" y="2198167"/>
            <a:ext cx="570230" cy="335280"/>
            <a:chOff x="4424578" y="1340917"/>
            <a:chExt cx="570230" cy="335280"/>
          </a:xfrm>
        </p:grpSpPr>
        <p:sp>
          <p:nvSpPr>
            <p:cNvPr id="34" name="object 34"/>
            <p:cNvSpPr/>
            <p:nvPr/>
          </p:nvSpPr>
          <p:spPr>
            <a:xfrm>
              <a:off x="4429353" y="1345679"/>
              <a:ext cx="560705" cy="325755"/>
            </a:xfrm>
            <a:custGeom>
              <a:avLst/>
              <a:gdLst/>
              <a:ahLst/>
              <a:cxnLst/>
              <a:rect l="l" t="t" r="r" b="b"/>
              <a:pathLst>
                <a:path w="560704" h="325755">
                  <a:moveTo>
                    <a:pt x="506145" y="0"/>
                  </a:moveTo>
                  <a:lnTo>
                    <a:pt x="54254" y="0"/>
                  </a:lnTo>
                  <a:lnTo>
                    <a:pt x="33138" y="4264"/>
                  </a:lnTo>
                  <a:lnTo>
                    <a:pt x="15892" y="15892"/>
                  </a:lnTo>
                  <a:lnTo>
                    <a:pt x="4264" y="33138"/>
                  </a:lnTo>
                  <a:lnTo>
                    <a:pt x="0" y="54254"/>
                  </a:lnTo>
                  <a:lnTo>
                    <a:pt x="0" y="271259"/>
                  </a:lnTo>
                  <a:lnTo>
                    <a:pt x="4264" y="292373"/>
                  </a:lnTo>
                  <a:lnTo>
                    <a:pt x="15892" y="309614"/>
                  </a:lnTo>
                  <a:lnTo>
                    <a:pt x="33138" y="321238"/>
                  </a:lnTo>
                  <a:lnTo>
                    <a:pt x="54254" y="325500"/>
                  </a:lnTo>
                  <a:lnTo>
                    <a:pt x="506145" y="325500"/>
                  </a:lnTo>
                  <a:lnTo>
                    <a:pt x="527262" y="321238"/>
                  </a:lnTo>
                  <a:lnTo>
                    <a:pt x="544507" y="309614"/>
                  </a:lnTo>
                  <a:lnTo>
                    <a:pt x="556135" y="292373"/>
                  </a:lnTo>
                  <a:lnTo>
                    <a:pt x="560400" y="271259"/>
                  </a:lnTo>
                  <a:lnTo>
                    <a:pt x="560400" y="54254"/>
                  </a:lnTo>
                  <a:lnTo>
                    <a:pt x="544512" y="15900"/>
                  </a:lnTo>
                  <a:lnTo>
                    <a:pt x="50614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4429341" y="1345679"/>
              <a:ext cx="560705" cy="325755"/>
            </a:xfrm>
            <a:custGeom>
              <a:avLst/>
              <a:gdLst/>
              <a:ahLst/>
              <a:cxnLst/>
              <a:rect l="l" t="t" r="r" b="b"/>
              <a:pathLst>
                <a:path w="560704" h="325755">
                  <a:moveTo>
                    <a:pt x="0" y="54252"/>
                  </a:moveTo>
                  <a:lnTo>
                    <a:pt x="4264" y="33135"/>
                  </a:lnTo>
                  <a:lnTo>
                    <a:pt x="15893" y="15890"/>
                  </a:lnTo>
                  <a:lnTo>
                    <a:pt x="33138" y="4263"/>
                  </a:lnTo>
                  <a:lnTo>
                    <a:pt x="54249" y="0"/>
                  </a:lnTo>
                  <a:lnTo>
                    <a:pt x="506148" y="0"/>
                  </a:lnTo>
                  <a:lnTo>
                    <a:pt x="544523" y="15889"/>
                  </a:lnTo>
                  <a:lnTo>
                    <a:pt x="560398" y="54252"/>
                  </a:lnTo>
                  <a:lnTo>
                    <a:pt x="560398" y="271249"/>
                  </a:lnTo>
                  <a:lnTo>
                    <a:pt x="556137" y="292366"/>
                  </a:lnTo>
                  <a:lnTo>
                    <a:pt x="544514" y="309610"/>
                  </a:lnTo>
                  <a:lnTo>
                    <a:pt x="527271" y="321236"/>
                  </a:lnTo>
                  <a:lnTo>
                    <a:pt x="506148" y="325499"/>
                  </a:lnTo>
                  <a:lnTo>
                    <a:pt x="54249" y="325499"/>
                  </a:lnTo>
                  <a:lnTo>
                    <a:pt x="33138" y="321236"/>
                  </a:lnTo>
                  <a:lnTo>
                    <a:pt x="15893" y="309610"/>
                  </a:lnTo>
                  <a:lnTo>
                    <a:pt x="4264" y="292366"/>
                  </a:lnTo>
                  <a:lnTo>
                    <a:pt x="0" y="271249"/>
                  </a:lnTo>
                  <a:lnTo>
                    <a:pt x="0" y="54252"/>
                  </a:lnTo>
                  <a:close/>
                </a:path>
              </a:pathLst>
            </a:custGeom>
            <a:ln w="952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594541" y="2271697"/>
            <a:ext cx="23050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000" spc="-5" dirty="0">
                <a:solidFill>
                  <a:prstClr val="black"/>
                </a:solidFill>
                <a:latin typeface="Arial"/>
                <a:cs typeface="Arial"/>
              </a:rPr>
              <a:t>et</a:t>
            </a:r>
            <a:r>
              <a:rPr sz="1000" dirty="0">
                <a:solidFill>
                  <a:prstClr val="black"/>
                </a:solidFill>
                <a:latin typeface="Arial"/>
                <a:cs typeface="Arial"/>
              </a:rPr>
              <a:t>c.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568523" y="2949079"/>
            <a:ext cx="3510915" cy="247650"/>
            <a:chOff x="3568522" y="2091829"/>
            <a:chExt cx="3510915" cy="247650"/>
          </a:xfrm>
        </p:grpSpPr>
        <p:sp>
          <p:nvSpPr>
            <p:cNvPr id="38" name="object 38"/>
            <p:cNvSpPr/>
            <p:nvPr/>
          </p:nvSpPr>
          <p:spPr>
            <a:xfrm>
              <a:off x="3568522" y="2091829"/>
              <a:ext cx="185699" cy="2471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3707867" y="2120358"/>
              <a:ext cx="3366770" cy="95250"/>
            </a:xfrm>
            <a:custGeom>
              <a:avLst/>
              <a:gdLst/>
              <a:ahLst/>
              <a:cxnLst/>
              <a:rect l="l" t="t" r="r" b="b"/>
              <a:pathLst>
                <a:path w="3366770" h="95250">
                  <a:moveTo>
                    <a:pt x="3366293" y="0"/>
                  </a:moveTo>
                  <a:lnTo>
                    <a:pt x="3294518" y="175"/>
                  </a:lnTo>
                  <a:lnTo>
                    <a:pt x="3228483" y="689"/>
                  </a:lnTo>
                  <a:lnTo>
                    <a:pt x="3167614" y="1524"/>
                  </a:lnTo>
                  <a:lnTo>
                    <a:pt x="3111339" y="2662"/>
                  </a:lnTo>
                  <a:lnTo>
                    <a:pt x="3059085" y="4086"/>
                  </a:lnTo>
                  <a:lnTo>
                    <a:pt x="3010280" y="5777"/>
                  </a:lnTo>
                  <a:lnTo>
                    <a:pt x="2964351" y="7717"/>
                  </a:lnTo>
                  <a:lnTo>
                    <a:pt x="2920726" y="9890"/>
                  </a:lnTo>
                  <a:lnTo>
                    <a:pt x="2878832" y="12276"/>
                  </a:lnTo>
                  <a:lnTo>
                    <a:pt x="2838097" y="14859"/>
                  </a:lnTo>
                  <a:lnTo>
                    <a:pt x="2797947" y="17620"/>
                  </a:lnTo>
                  <a:lnTo>
                    <a:pt x="2757811" y="20541"/>
                  </a:lnTo>
                  <a:lnTo>
                    <a:pt x="2717116" y="23605"/>
                  </a:lnTo>
                  <a:lnTo>
                    <a:pt x="2675289" y="26794"/>
                  </a:lnTo>
                  <a:lnTo>
                    <a:pt x="2631757" y="30090"/>
                  </a:lnTo>
                  <a:lnTo>
                    <a:pt x="2585949" y="33475"/>
                  </a:lnTo>
                  <a:lnTo>
                    <a:pt x="2537291" y="36931"/>
                  </a:lnTo>
                  <a:lnTo>
                    <a:pt x="2485211" y="40441"/>
                  </a:lnTo>
                  <a:lnTo>
                    <a:pt x="2429136" y="43986"/>
                  </a:lnTo>
                  <a:lnTo>
                    <a:pt x="2368495" y="47549"/>
                  </a:lnTo>
                  <a:lnTo>
                    <a:pt x="2312908" y="50583"/>
                  </a:lnTo>
                  <a:lnTo>
                    <a:pt x="2253563" y="53605"/>
                  </a:lnTo>
                  <a:lnTo>
                    <a:pt x="2190423" y="56605"/>
                  </a:lnTo>
                  <a:lnTo>
                    <a:pt x="2123451" y="59573"/>
                  </a:lnTo>
                  <a:lnTo>
                    <a:pt x="2052612" y="62496"/>
                  </a:lnTo>
                  <a:lnTo>
                    <a:pt x="1977870" y="65364"/>
                  </a:lnTo>
                  <a:lnTo>
                    <a:pt x="1939024" y="66774"/>
                  </a:lnTo>
                  <a:lnTo>
                    <a:pt x="1899188" y="68167"/>
                  </a:lnTo>
                  <a:lnTo>
                    <a:pt x="1858359" y="69540"/>
                  </a:lnTo>
                  <a:lnTo>
                    <a:pt x="1816531" y="70892"/>
                  </a:lnTo>
                  <a:lnTo>
                    <a:pt x="1773700" y="72223"/>
                  </a:lnTo>
                  <a:lnTo>
                    <a:pt x="1729862" y="73530"/>
                  </a:lnTo>
                  <a:lnTo>
                    <a:pt x="1685011" y="74812"/>
                  </a:lnTo>
                  <a:lnTo>
                    <a:pt x="1639144" y="76068"/>
                  </a:lnTo>
                  <a:lnTo>
                    <a:pt x="1592257" y="77297"/>
                  </a:lnTo>
                  <a:lnTo>
                    <a:pt x="1544343" y="78497"/>
                  </a:lnTo>
                  <a:lnTo>
                    <a:pt x="1495400" y="79667"/>
                  </a:lnTo>
                  <a:lnTo>
                    <a:pt x="1445422" y="80805"/>
                  </a:lnTo>
                  <a:lnTo>
                    <a:pt x="1394405" y="81910"/>
                  </a:lnTo>
                  <a:lnTo>
                    <a:pt x="1342344" y="82981"/>
                  </a:lnTo>
                  <a:lnTo>
                    <a:pt x="1289235" y="84016"/>
                  </a:lnTo>
                  <a:lnTo>
                    <a:pt x="1235074" y="85014"/>
                  </a:lnTo>
                  <a:lnTo>
                    <a:pt x="1179855" y="85973"/>
                  </a:lnTo>
                  <a:lnTo>
                    <a:pt x="1123575" y="86893"/>
                  </a:lnTo>
                  <a:lnTo>
                    <a:pt x="1066228" y="87771"/>
                  </a:lnTo>
                  <a:lnTo>
                    <a:pt x="1007811" y="88607"/>
                  </a:lnTo>
                  <a:lnTo>
                    <a:pt x="948319" y="89399"/>
                  </a:lnTo>
                  <a:lnTo>
                    <a:pt x="887747" y="90146"/>
                  </a:lnTo>
                  <a:lnTo>
                    <a:pt x="826090" y="90845"/>
                  </a:lnTo>
                  <a:lnTo>
                    <a:pt x="763345" y="91497"/>
                  </a:lnTo>
                  <a:lnTo>
                    <a:pt x="699507" y="92099"/>
                  </a:lnTo>
                  <a:lnTo>
                    <a:pt x="634571" y="92651"/>
                  </a:lnTo>
                  <a:lnTo>
                    <a:pt x="568532" y="93150"/>
                  </a:lnTo>
                  <a:lnTo>
                    <a:pt x="501387" y="93596"/>
                  </a:lnTo>
                  <a:lnTo>
                    <a:pt x="433130" y="93986"/>
                  </a:lnTo>
                  <a:lnTo>
                    <a:pt x="363758" y="94321"/>
                  </a:lnTo>
                  <a:lnTo>
                    <a:pt x="293265" y="94597"/>
                  </a:lnTo>
                  <a:lnTo>
                    <a:pt x="221647" y="94815"/>
                  </a:lnTo>
                  <a:lnTo>
                    <a:pt x="148900" y="94972"/>
                  </a:lnTo>
                  <a:lnTo>
                    <a:pt x="75019" y="95067"/>
                  </a:lnTo>
                  <a:lnTo>
                    <a:pt x="0" y="95099"/>
                  </a:lnTo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074160" y="1910060"/>
            <a:ext cx="1391920" cy="1874744"/>
          </a:xfrm>
          <a:prstGeom prst="rect">
            <a:avLst/>
          </a:prstGeom>
          <a:solidFill>
            <a:srgbClr val="EEECE1">
              <a:alpha val="43139"/>
            </a:srgbClr>
          </a:solidFill>
          <a:ln w="9524">
            <a:solidFill>
              <a:srgbClr val="999999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77165" marR="383540" indent="-91440" defTabSz="914400">
              <a:lnSpc>
                <a:spcPct val="104200"/>
              </a:lnSpc>
              <a:spcBef>
                <a:spcPts val="620"/>
              </a:spcBef>
            </a:pP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table_entry {  table_id:</a:t>
            </a:r>
            <a:r>
              <a:rPr sz="600" spc="-2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33581985  match</a:t>
            </a:r>
            <a:r>
              <a:rPr sz="600" spc="-1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{</a:t>
            </a:r>
            <a:endParaRPr sz="6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268605" marR="612140" defTabSz="914400">
              <a:lnSpc>
                <a:spcPct val="104200"/>
              </a:lnSpc>
            </a:pP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field_id:</a:t>
            </a:r>
            <a:r>
              <a:rPr sz="600" spc="-5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1  lpm</a:t>
            </a:r>
            <a:r>
              <a:rPr sz="600" spc="-20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{</a:t>
            </a:r>
            <a:endParaRPr sz="6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360045" marR="200660" defTabSz="914400">
              <a:lnSpc>
                <a:spcPct val="104200"/>
              </a:lnSpc>
            </a:pP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value:</a:t>
            </a:r>
            <a:r>
              <a:rPr sz="600" spc="-2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"\f\000\...  prefix_len:</a:t>
            </a:r>
            <a:r>
              <a:rPr sz="600" spc="-1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8</a:t>
            </a:r>
            <a:endParaRPr sz="6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268605" defTabSz="914400">
              <a:spcBef>
                <a:spcPts val="30"/>
              </a:spcBef>
            </a:pP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}</a:t>
            </a:r>
            <a:endParaRPr sz="6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177165" defTabSz="914400">
              <a:spcBef>
                <a:spcPts val="30"/>
              </a:spcBef>
            </a:pP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}</a:t>
            </a:r>
            <a:endParaRPr sz="6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177165" defTabSz="914400">
              <a:spcBef>
                <a:spcPts val="30"/>
              </a:spcBef>
            </a:pP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action</a:t>
            </a:r>
            <a:r>
              <a:rPr sz="600" spc="-10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{</a:t>
            </a:r>
            <a:endParaRPr sz="6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268605" marR="246379" defTabSz="914400">
              <a:lnSpc>
                <a:spcPct val="104200"/>
              </a:lnSpc>
            </a:pP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action_id:</a:t>
            </a:r>
            <a:r>
              <a:rPr sz="600" spc="-20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16786453  params</a:t>
            </a:r>
            <a:r>
              <a:rPr sz="600" spc="-1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{</a:t>
            </a:r>
            <a:endParaRPr sz="6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360045" marR="246379" defTabSz="914400">
              <a:lnSpc>
                <a:spcPct val="104200"/>
              </a:lnSpc>
            </a:pP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param_id: 1  value:</a:t>
            </a:r>
            <a:r>
              <a:rPr sz="600" spc="-2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"\000\0...</a:t>
            </a:r>
            <a:endParaRPr sz="6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268605" defTabSz="914400">
              <a:spcBef>
                <a:spcPts val="30"/>
              </a:spcBef>
            </a:pP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}</a:t>
            </a:r>
            <a:endParaRPr sz="6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360045" marR="520700" indent="-91440" defTabSz="914400">
              <a:lnSpc>
                <a:spcPct val="104200"/>
              </a:lnSpc>
            </a:pP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params {  param_id:</a:t>
            </a:r>
            <a:r>
              <a:rPr sz="600" spc="-5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2</a:t>
            </a:r>
            <a:endParaRPr sz="6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360045" defTabSz="914400">
              <a:spcBef>
                <a:spcPts val="30"/>
              </a:spcBef>
            </a:pP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value:</a:t>
            </a:r>
            <a:r>
              <a:rPr sz="600" spc="-10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7</a:t>
            </a:r>
            <a:endParaRPr sz="6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268605" defTabSz="914400">
              <a:spcBef>
                <a:spcPts val="30"/>
              </a:spcBef>
            </a:pP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}</a:t>
            </a:r>
            <a:endParaRPr sz="6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177165" defTabSz="914400">
              <a:spcBef>
                <a:spcPts val="30"/>
              </a:spcBef>
            </a:pP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}</a:t>
            </a:r>
            <a:endParaRPr sz="6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85725" defTabSz="914400">
              <a:spcBef>
                <a:spcPts val="30"/>
              </a:spcBef>
            </a:pP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}</a:t>
            </a:r>
            <a:endParaRPr sz="600">
              <a:solidFill>
                <a:prstClr val="black"/>
              </a:solidFill>
              <a:latin typeface="WenQuanYi Micro Hei Mono"/>
              <a:cs typeface="WenQuanYi Micro Hei Mon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96253" y="1990928"/>
            <a:ext cx="1304925" cy="57023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880744" algn="r" defTabSz="914400">
              <a:lnSpc>
                <a:spcPts val="1430"/>
              </a:lnSpc>
              <a:spcBef>
                <a:spcPts val="155"/>
              </a:spcBef>
            </a:pP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Same  target</a:t>
            </a:r>
            <a:r>
              <a:rPr sz="1200" dirty="0">
                <a:solidFill>
                  <a:prstClr val="black"/>
                </a:solidFill>
                <a:latin typeface="Arial"/>
                <a:cs typeface="Arial"/>
              </a:rPr>
              <a:t>-independent  </a:t>
            </a: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protobuf</a:t>
            </a:r>
            <a:r>
              <a:rPr sz="1200" spc="-1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format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737888" y="2544738"/>
            <a:ext cx="412115" cy="401320"/>
            <a:chOff x="4737887" y="1687488"/>
            <a:chExt cx="412115" cy="401320"/>
          </a:xfrm>
        </p:grpSpPr>
        <p:sp>
          <p:nvSpPr>
            <p:cNvPr id="43" name="object 43"/>
            <p:cNvSpPr/>
            <p:nvPr/>
          </p:nvSpPr>
          <p:spPr>
            <a:xfrm>
              <a:off x="4737887" y="1687488"/>
              <a:ext cx="412052" cy="40072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4792180" y="1718779"/>
              <a:ext cx="303479" cy="2919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4792165" y="1718771"/>
              <a:ext cx="303530" cy="292100"/>
            </a:xfrm>
            <a:custGeom>
              <a:avLst/>
              <a:gdLst/>
              <a:ahLst/>
              <a:cxnLst/>
              <a:rect l="l" t="t" r="r" b="b"/>
              <a:pathLst>
                <a:path w="303529" h="292100">
                  <a:moveTo>
                    <a:pt x="0" y="0"/>
                  </a:moveTo>
                  <a:lnTo>
                    <a:pt x="303474" y="0"/>
                  </a:lnTo>
                  <a:lnTo>
                    <a:pt x="303474" y="237312"/>
                  </a:lnTo>
                  <a:lnTo>
                    <a:pt x="253096" y="241096"/>
                  </a:lnTo>
                  <a:lnTo>
                    <a:pt x="213387" y="250637"/>
                  </a:lnTo>
                  <a:lnTo>
                    <a:pt x="180789" y="263212"/>
                  </a:lnTo>
                  <a:lnTo>
                    <a:pt x="151746" y="276100"/>
                  </a:lnTo>
                  <a:lnTo>
                    <a:pt x="122702" y="286579"/>
                  </a:lnTo>
                  <a:lnTo>
                    <a:pt x="90100" y="291929"/>
                  </a:lnTo>
                  <a:lnTo>
                    <a:pt x="50385" y="289429"/>
                  </a:lnTo>
                  <a:lnTo>
                    <a:pt x="0" y="276356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B45F06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827413" y="2631313"/>
            <a:ext cx="23304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600" spc="-5" dirty="0">
                <a:solidFill>
                  <a:prstClr val="black"/>
                </a:solidFill>
                <a:latin typeface="Arial"/>
                <a:cs typeface="Arial"/>
              </a:rPr>
              <a:t>p4inf</a:t>
            </a:r>
            <a:r>
              <a:rPr sz="600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endParaRPr sz="6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720210" y="3096489"/>
            <a:ext cx="412115" cy="401320"/>
            <a:chOff x="4720209" y="2239239"/>
            <a:chExt cx="412115" cy="401320"/>
          </a:xfrm>
        </p:grpSpPr>
        <p:sp>
          <p:nvSpPr>
            <p:cNvPr id="48" name="object 48"/>
            <p:cNvSpPr/>
            <p:nvPr/>
          </p:nvSpPr>
          <p:spPr>
            <a:xfrm>
              <a:off x="4720209" y="2239239"/>
              <a:ext cx="412052" cy="40072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4774501" y="2270531"/>
              <a:ext cx="303479" cy="2919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4774490" y="2270520"/>
              <a:ext cx="303530" cy="292100"/>
            </a:xfrm>
            <a:custGeom>
              <a:avLst/>
              <a:gdLst/>
              <a:ahLst/>
              <a:cxnLst/>
              <a:rect l="l" t="t" r="r" b="b"/>
              <a:pathLst>
                <a:path w="303529" h="292100">
                  <a:moveTo>
                    <a:pt x="0" y="0"/>
                  </a:moveTo>
                  <a:lnTo>
                    <a:pt x="303474" y="0"/>
                  </a:lnTo>
                  <a:lnTo>
                    <a:pt x="303474" y="237324"/>
                  </a:lnTo>
                  <a:lnTo>
                    <a:pt x="253096" y="241108"/>
                  </a:lnTo>
                  <a:lnTo>
                    <a:pt x="213387" y="250646"/>
                  </a:lnTo>
                  <a:lnTo>
                    <a:pt x="180789" y="263218"/>
                  </a:lnTo>
                  <a:lnTo>
                    <a:pt x="151746" y="276102"/>
                  </a:lnTo>
                  <a:lnTo>
                    <a:pt x="122702" y="286578"/>
                  </a:lnTo>
                  <a:lnTo>
                    <a:pt x="90100" y="291925"/>
                  </a:lnTo>
                  <a:lnTo>
                    <a:pt x="50385" y="289422"/>
                  </a:lnTo>
                  <a:lnTo>
                    <a:pt x="0" y="27634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B45F06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822434" y="3183065"/>
            <a:ext cx="22034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defTabSz="914400">
              <a:spcBef>
                <a:spcPts val="100"/>
              </a:spcBef>
            </a:pPr>
            <a:r>
              <a:rPr sz="600" spc="-5" dirty="0">
                <a:solidFill>
                  <a:prstClr val="black"/>
                </a:solidFill>
                <a:latin typeface="Arial"/>
                <a:cs typeface="Arial"/>
              </a:rPr>
              <a:t>p4inf</a:t>
            </a:r>
            <a:r>
              <a:rPr sz="600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endParaRPr sz="6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124585" y="5015180"/>
            <a:ext cx="6894830" cy="700405"/>
            <a:chOff x="1124585" y="4157929"/>
            <a:chExt cx="6894830" cy="700405"/>
          </a:xfrm>
        </p:grpSpPr>
        <p:sp>
          <p:nvSpPr>
            <p:cNvPr id="53" name="object 53"/>
            <p:cNvSpPr/>
            <p:nvPr/>
          </p:nvSpPr>
          <p:spPr>
            <a:xfrm>
              <a:off x="1129350" y="4162700"/>
              <a:ext cx="6885302" cy="6905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1129347" y="4162691"/>
              <a:ext cx="6885305" cy="690880"/>
            </a:xfrm>
            <a:custGeom>
              <a:avLst/>
              <a:gdLst/>
              <a:ahLst/>
              <a:cxnLst/>
              <a:rect l="l" t="t" r="r" b="b"/>
              <a:pathLst>
                <a:path w="6885305" h="690879">
                  <a:moveTo>
                    <a:pt x="0" y="115099"/>
                  </a:moveTo>
                  <a:lnTo>
                    <a:pt x="9045" y="70294"/>
                  </a:lnTo>
                  <a:lnTo>
                    <a:pt x="33712" y="33709"/>
                  </a:lnTo>
                  <a:lnTo>
                    <a:pt x="70298" y="9044"/>
                  </a:lnTo>
                  <a:lnTo>
                    <a:pt x="115102" y="0"/>
                  </a:lnTo>
                  <a:lnTo>
                    <a:pt x="6770186" y="0"/>
                  </a:lnTo>
                  <a:lnTo>
                    <a:pt x="6814230" y="8762"/>
                  </a:lnTo>
                  <a:lnTo>
                    <a:pt x="6851561" y="33724"/>
                  </a:lnTo>
                  <a:lnTo>
                    <a:pt x="6876523" y="71056"/>
                  </a:lnTo>
                  <a:lnTo>
                    <a:pt x="6885286" y="115099"/>
                  </a:lnTo>
                  <a:lnTo>
                    <a:pt x="6885286" y="575498"/>
                  </a:lnTo>
                  <a:lnTo>
                    <a:pt x="6876242" y="620303"/>
                  </a:lnTo>
                  <a:lnTo>
                    <a:pt x="6851576" y="656889"/>
                  </a:lnTo>
                  <a:lnTo>
                    <a:pt x="6814991" y="681554"/>
                  </a:lnTo>
                  <a:lnTo>
                    <a:pt x="6770186" y="690598"/>
                  </a:lnTo>
                  <a:lnTo>
                    <a:pt x="115102" y="690598"/>
                  </a:lnTo>
                  <a:lnTo>
                    <a:pt x="70298" y="681554"/>
                  </a:lnTo>
                  <a:lnTo>
                    <a:pt x="33712" y="656889"/>
                  </a:lnTo>
                  <a:lnTo>
                    <a:pt x="9045" y="620303"/>
                  </a:lnTo>
                  <a:lnTo>
                    <a:pt x="0" y="575498"/>
                  </a:lnTo>
                  <a:lnTo>
                    <a:pt x="0" y="115099"/>
                  </a:lnTo>
                  <a:close/>
                </a:path>
              </a:pathLst>
            </a:custGeom>
            <a:ln w="9524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018864" y="4820019"/>
            <a:ext cx="5104130" cy="85280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68300" defTabSz="914400">
              <a:spcBef>
                <a:spcPts val="200"/>
              </a:spcBef>
            </a:pP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P4</a:t>
            </a:r>
            <a:r>
              <a:rPr sz="120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target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  <a:p>
            <a:pPr marL="675640" marR="5080" indent="-663575" defTabSz="914400">
              <a:spcBef>
                <a:spcPts val="17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 P4Runtime API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be used equally well  by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remote or local control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plane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751234" y="5794980"/>
            <a:ext cx="193040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 defTabSz="914400">
              <a:spcBef>
                <a:spcPts val="45"/>
              </a:spcBef>
            </a:pPr>
            <a:r>
              <a:rPr sz="800" spc="10" dirty="0">
                <a:solidFill>
                  <a:srgbClr val="888888"/>
                </a:solidFill>
                <a:latin typeface="Arial"/>
                <a:cs typeface="Arial"/>
              </a:rPr>
              <a:t>29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995453" y="5874435"/>
            <a:ext cx="1152525" cy="97463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defTabSz="914400">
              <a:spcBef>
                <a:spcPts val="40"/>
              </a:spcBef>
            </a:pPr>
            <a:r>
              <a:rPr sz="600" i="1" spc="-5" dirty="0">
                <a:solidFill>
                  <a:srgbClr val="7F7F7F"/>
                </a:solidFill>
                <a:latin typeface="Arial"/>
                <a:cs typeface="Arial"/>
              </a:rPr>
              <a:t>Copyright </a:t>
            </a:r>
            <a:r>
              <a:rPr sz="600" i="1" dirty="0">
                <a:solidFill>
                  <a:srgbClr val="7F7F7F"/>
                </a:solidFill>
                <a:latin typeface="Arial"/>
                <a:cs typeface="Arial"/>
              </a:rPr>
              <a:t>© </a:t>
            </a:r>
            <a:r>
              <a:rPr sz="600" i="1" spc="-5" dirty="0">
                <a:solidFill>
                  <a:srgbClr val="7F7F7F"/>
                </a:solidFill>
                <a:latin typeface="Arial"/>
                <a:cs typeface="Arial"/>
              </a:rPr>
              <a:t>2018 </a:t>
            </a:r>
            <a:r>
              <a:rPr sz="600" i="1" dirty="0">
                <a:solidFill>
                  <a:srgbClr val="7F7F7F"/>
                </a:solidFill>
                <a:latin typeface="Arial"/>
                <a:cs typeface="Arial"/>
              </a:rPr>
              <a:t>– </a:t>
            </a:r>
            <a:r>
              <a:rPr sz="600" i="1" spc="-5" dirty="0">
                <a:solidFill>
                  <a:srgbClr val="7F7F7F"/>
                </a:solidFill>
                <a:latin typeface="Arial"/>
                <a:cs typeface="Arial"/>
              </a:rPr>
              <a:t>P4.org,</a:t>
            </a:r>
            <a:r>
              <a:rPr sz="600" i="1" spc="-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i="1" spc="-5" dirty="0">
                <a:solidFill>
                  <a:srgbClr val="7F7F7F"/>
                </a:solidFill>
                <a:latin typeface="Arial"/>
                <a:cs typeface="Arial"/>
              </a:rPr>
              <a:t>ONF</a:t>
            </a:r>
            <a:endParaRPr sz="6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464475"/>
            <a:ext cx="8686800" cy="81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4971" y="2685783"/>
            <a:ext cx="7425690" cy="2960370"/>
            <a:chOff x="344971" y="1828533"/>
            <a:chExt cx="7425690" cy="2960370"/>
          </a:xfrm>
        </p:grpSpPr>
        <p:sp>
          <p:nvSpPr>
            <p:cNvPr id="4" name="object 4"/>
            <p:cNvSpPr/>
            <p:nvPr/>
          </p:nvSpPr>
          <p:spPr>
            <a:xfrm>
              <a:off x="2018888" y="2018008"/>
              <a:ext cx="2549525" cy="1397635"/>
            </a:xfrm>
            <a:custGeom>
              <a:avLst/>
              <a:gdLst/>
              <a:ahLst/>
              <a:cxnLst/>
              <a:rect l="l" t="t" r="r" b="b"/>
              <a:pathLst>
                <a:path w="2549525" h="1397635">
                  <a:moveTo>
                    <a:pt x="2318327" y="0"/>
                  </a:moveTo>
                  <a:lnTo>
                    <a:pt x="2491380" y="207648"/>
                  </a:lnTo>
                  <a:lnTo>
                    <a:pt x="2549064" y="349725"/>
                  </a:lnTo>
                  <a:lnTo>
                    <a:pt x="2491380" y="491805"/>
                  </a:lnTo>
                  <a:lnTo>
                    <a:pt x="2318327" y="699461"/>
                  </a:lnTo>
                  <a:lnTo>
                    <a:pt x="2267604" y="751872"/>
                  </a:lnTo>
                  <a:lnTo>
                    <a:pt x="2238853" y="777995"/>
                  </a:lnTo>
                  <a:lnTo>
                    <a:pt x="2207881" y="804021"/>
                  </a:lnTo>
                  <a:lnTo>
                    <a:pt x="2174717" y="829915"/>
                  </a:lnTo>
                  <a:lnTo>
                    <a:pt x="2139391" y="855645"/>
                  </a:lnTo>
                  <a:lnTo>
                    <a:pt x="2101929" y="881179"/>
                  </a:lnTo>
                  <a:lnTo>
                    <a:pt x="2062363" y="906483"/>
                  </a:lnTo>
                  <a:lnTo>
                    <a:pt x="2020719" y="931525"/>
                  </a:lnTo>
                  <a:lnTo>
                    <a:pt x="1977028" y="956273"/>
                  </a:lnTo>
                  <a:lnTo>
                    <a:pt x="1931318" y="980692"/>
                  </a:lnTo>
                  <a:lnTo>
                    <a:pt x="1883617" y="1004751"/>
                  </a:lnTo>
                  <a:lnTo>
                    <a:pt x="1833956" y="1028416"/>
                  </a:lnTo>
                  <a:lnTo>
                    <a:pt x="1782362" y="1051656"/>
                  </a:lnTo>
                  <a:lnTo>
                    <a:pt x="1728864" y="1074436"/>
                  </a:lnTo>
                  <a:lnTo>
                    <a:pt x="1673491" y="1096725"/>
                  </a:lnTo>
                  <a:lnTo>
                    <a:pt x="1616272" y="1118490"/>
                  </a:lnTo>
                  <a:lnTo>
                    <a:pt x="1557237" y="1139697"/>
                  </a:lnTo>
                  <a:lnTo>
                    <a:pt x="1496413" y="1160315"/>
                  </a:lnTo>
                  <a:lnTo>
                    <a:pt x="1433829" y="1180310"/>
                  </a:lnTo>
                  <a:lnTo>
                    <a:pt x="1388068" y="1194192"/>
                  </a:lnTo>
                  <a:lnTo>
                    <a:pt x="1341434" y="1207728"/>
                  </a:lnTo>
                  <a:lnTo>
                    <a:pt x="1293938" y="1220906"/>
                  </a:lnTo>
                  <a:lnTo>
                    <a:pt x="1245590" y="1233713"/>
                  </a:lnTo>
                  <a:lnTo>
                    <a:pt x="1196402" y="1246139"/>
                  </a:lnTo>
                  <a:lnTo>
                    <a:pt x="1146382" y="1258169"/>
                  </a:lnTo>
                  <a:lnTo>
                    <a:pt x="1095542" y="1269794"/>
                  </a:lnTo>
                  <a:lnTo>
                    <a:pt x="1043893" y="1281000"/>
                  </a:lnTo>
                  <a:lnTo>
                    <a:pt x="991444" y="1291776"/>
                  </a:lnTo>
                  <a:lnTo>
                    <a:pt x="938207" y="1302110"/>
                  </a:lnTo>
                  <a:lnTo>
                    <a:pt x="884191" y="1311990"/>
                  </a:lnTo>
                  <a:lnTo>
                    <a:pt x="829408" y="1321403"/>
                  </a:lnTo>
                  <a:lnTo>
                    <a:pt x="773868" y="1330339"/>
                  </a:lnTo>
                  <a:lnTo>
                    <a:pt x="717581" y="1338784"/>
                  </a:lnTo>
                  <a:lnTo>
                    <a:pt x="667733" y="1345763"/>
                  </a:lnTo>
                  <a:lnTo>
                    <a:pt x="617327" y="1352349"/>
                  </a:lnTo>
                  <a:lnTo>
                    <a:pt x="566371" y="1358535"/>
                  </a:lnTo>
                  <a:lnTo>
                    <a:pt x="514870" y="1364312"/>
                  </a:lnTo>
                  <a:lnTo>
                    <a:pt x="462834" y="1369674"/>
                  </a:lnTo>
                  <a:lnTo>
                    <a:pt x="410269" y="1374612"/>
                  </a:lnTo>
                  <a:lnTo>
                    <a:pt x="357183" y="1379118"/>
                  </a:lnTo>
                  <a:lnTo>
                    <a:pt x="303584" y="1383184"/>
                  </a:lnTo>
                  <a:lnTo>
                    <a:pt x="249478" y="1386802"/>
                  </a:lnTo>
                  <a:lnTo>
                    <a:pt x="194872" y="1389962"/>
                  </a:lnTo>
                  <a:lnTo>
                    <a:pt x="139773" y="1392659"/>
                  </a:lnTo>
                  <a:lnTo>
                    <a:pt x="84189" y="1394884"/>
                  </a:lnTo>
                  <a:lnTo>
                    <a:pt x="42185" y="1396245"/>
                  </a:lnTo>
                  <a:lnTo>
                    <a:pt x="28124" y="1396634"/>
                  </a:lnTo>
                  <a:lnTo>
                    <a:pt x="0" y="1397309"/>
                  </a:lnTo>
                </a:path>
              </a:pathLst>
            </a:custGeom>
            <a:ln w="19049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894343" y="3363943"/>
              <a:ext cx="134532" cy="1027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223066" y="1858408"/>
              <a:ext cx="228600" cy="160020"/>
            </a:xfrm>
            <a:custGeom>
              <a:avLst/>
              <a:gdLst/>
              <a:ahLst/>
              <a:cxnLst/>
              <a:rect l="l" t="t" r="r" b="b"/>
              <a:pathLst>
                <a:path w="228600" h="160019">
                  <a:moveTo>
                    <a:pt x="0" y="0"/>
                  </a:moveTo>
                  <a:lnTo>
                    <a:pt x="228299" y="0"/>
                  </a:lnTo>
                  <a:lnTo>
                    <a:pt x="228299" y="159599"/>
                  </a:lnTo>
                  <a:lnTo>
                    <a:pt x="0" y="159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67023" y="3357193"/>
              <a:ext cx="1822450" cy="1426845"/>
            </a:xfrm>
            <a:custGeom>
              <a:avLst/>
              <a:gdLst/>
              <a:ahLst/>
              <a:cxnLst/>
              <a:rect l="l" t="t" r="r" b="b"/>
              <a:pathLst>
                <a:path w="1822450" h="1426845">
                  <a:moveTo>
                    <a:pt x="1804" y="414699"/>
                  </a:moveTo>
                  <a:lnTo>
                    <a:pt x="225219" y="0"/>
                  </a:lnTo>
                  <a:lnTo>
                    <a:pt x="1821921" y="0"/>
                  </a:lnTo>
                  <a:lnTo>
                    <a:pt x="1821921" y="1426522"/>
                  </a:lnTo>
                  <a:lnTo>
                    <a:pt x="225659" y="1426522"/>
                  </a:lnTo>
                  <a:lnTo>
                    <a:pt x="0" y="1007597"/>
                  </a:lnTo>
                </a:path>
              </a:pathLst>
            </a:custGeom>
            <a:ln w="9524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402321" y="4081797"/>
              <a:ext cx="966088" cy="6142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141615" y="3416795"/>
              <a:ext cx="1468755" cy="427355"/>
            </a:xfrm>
            <a:custGeom>
              <a:avLst/>
              <a:gdLst/>
              <a:ahLst/>
              <a:cxnLst/>
              <a:rect l="l" t="t" r="r" b="b"/>
              <a:pathLst>
                <a:path w="1468755" h="427354">
                  <a:moveTo>
                    <a:pt x="1468729" y="0"/>
                  </a:moveTo>
                  <a:lnTo>
                    <a:pt x="0" y="0"/>
                  </a:lnTo>
                  <a:lnTo>
                    <a:pt x="0" y="396252"/>
                  </a:lnTo>
                  <a:lnTo>
                    <a:pt x="0" y="427075"/>
                  </a:lnTo>
                  <a:lnTo>
                    <a:pt x="1468729" y="427075"/>
                  </a:lnTo>
                  <a:lnTo>
                    <a:pt x="1468729" y="396252"/>
                  </a:lnTo>
                  <a:lnTo>
                    <a:pt x="1468729" y="0"/>
                  </a:lnTo>
                  <a:close/>
                </a:path>
              </a:pathLst>
            </a:custGeom>
            <a:solidFill>
              <a:srgbClr val="FFD80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141615" y="3416793"/>
              <a:ext cx="1468755" cy="427355"/>
            </a:xfrm>
            <a:custGeom>
              <a:avLst/>
              <a:gdLst/>
              <a:ahLst/>
              <a:cxnLst/>
              <a:rect l="l" t="t" r="r" b="b"/>
              <a:pathLst>
                <a:path w="1468755" h="427354">
                  <a:moveTo>
                    <a:pt x="0" y="0"/>
                  </a:moveTo>
                  <a:lnTo>
                    <a:pt x="1468724" y="0"/>
                  </a:lnTo>
                  <a:lnTo>
                    <a:pt x="1468724" y="427076"/>
                  </a:lnTo>
                  <a:lnTo>
                    <a:pt x="0" y="42707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485811" y="3488994"/>
              <a:ext cx="784225" cy="263525"/>
            </a:xfrm>
            <a:custGeom>
              <a:avLst/>
              <a:gdLst/>
              <a:ahLst/>
              <a:cxnLst/>
              <a:rect l="l" t="t" r="r" b="b"/>
              <a:pathLst>
                <a:path w="784225" h="263525">
                  <a:moveTo>
                    <a:pt x="48336" y="252120"/>
                  </a:moveTo>
                  <a:lnTo>
                    <a:pt x="48221" y="247853"/>
                  </a:lnTo>
                  <a:lnTo>
                    <a:pt x="48120" y="247307"/>
                  </a:lnTo>
                  <a:lnTo>
                    <a:pt x="47917" y="246913"/>
                  </a:lnTo>
                  <a:lnTo>
                    <a:pt x="47815" y="246507"/>
                  </a:lnTo>
                  <a:lnTo>
                    <a:pt x="47625" y="246214"/>
                  </a:lnTo>
                  <a:lnTo>
                    <a:pt x="47320" y="246011"/>
                  </a:lnTo>
                  <a:lnTo>
                    <a:pt x="47129" y="245821"/>
                  </a:lnTo>
                  <a:lnTo>
                    <a:pt x="46875" y="245719"/>
                  </a:lnTo>
                  <a:lnTo>
                    <a:pt x="46088" y="245719"/>
                  </a:lnTo>
                  <a:lnTo>
                    <a:pt x="45339" y="246113"/>
                  </a:lnTo>
                  <a:lnTo>
                    <a:pt x="43357" y="247700"/>
                  </a:lnTo>
                  <a:lnTo>
                    <a:pt x="42113" y="248589"/>
                  </a:lnTo>
                  <a:lnTo>
                    <a:pt x="40563" y="249631"/>
                  </a:lnTo>
                  <a:lnTo>
                    <a:pt x="39243" y="250583"/>
                  </a:lnTo>
                  <a:lnTo>
                    <a:pt x="37553" y="251472"/>
                  </a:lnTo>
                  <a:lnTo>
                    <a:pt x="35572" y="252260"/>
                  </a:lnTo>
                  <a:lnTo>
                    <a:pt x="33680" y="253060"/>
                  </a:lnTo>
                  <a:lnTo>
                    <a:pt x="31445" y="253453"/>
                  </a:lnTo>
                  <a:lnTo>
                    <a:pt x="26098" y="253453"/>
                  </a:lnTo>
                  <a:lnTo>
                    <a:pt x="23609" y="253009"/>
                  </a:lnTo>
                  <a:lnTo>
                    <a:pt x="11760" y="233616"/>
                  </a:lnTo>
                  <a:lnTo>
                    <a:pt x="11760" y="221805"/>
                  </a:lnTo>
                  <a:lnTo>
                    <a:pt x="13195" y="215798"/>
                  </a:lnTo>
                  <a:lnTo>
                    <a:pt x="18948" y="207467"/>
                  </a:lnTo>
                  <a:lnTo>
                    <a:pt x="23114" y="205384"/>
                  </a:lnTo>
                  <a:lnTo>
                    <a:pt x="31153" y="205384"/>
                  </a:lnTo>
                  <a:lnTo>
                    <a:pt x="33388" y="205778"/>
                  </a:lnTo>
                  <a:lnTo>
                    <a:pt x="35267" y="206578"/>
                  </a:lnTo>
                  <a:lnTo>
                    <a:pt x="37249" y="207264"/>
                  </a:lnTo>
                  <a:lnTo>
                    <a:pt x="38938" y="208064"/>
                  </a:lnTo>
                  <a:lnTo>
                    <a:pt x="41719" y="209854"/>
                  </a:lnTo>
                  <a:lnTo>
                    <a:pt x="42862" y="210693"/>
                  </a:lnTo>
                  <a:lnTo>
                    <a:pt x="43751" y="211493"/>
                  </a:lnTo>
                  <a:lnTo>
                    <a:pt x="44640" y="212178"/>
                  </a:lnTo>
                  <a:lnTo>
                    <a:pt x="45389" y="212521"/>
                  </a:lnTo>
                  <a:lnTo>
                    <a:pt x="46583" y="212521"/>
                  </a:lnTo>
                  <a:lnTo>
                    <a:pt x="47078" y="212178"/>
                  </a:lnTo>
                  <a:lnTo>
                    <a:pt x="47472" y="211493"/>
                  </a:lnTo>
                  <a:lnTo>
                    <a:pt x="47967" y="210794"/>
                  </a:lnTo>
                  <a:lnTo>
                    <a:pt x="48158" y="209854"/>
                  </a:lnTo>
                  <a:lnTo>
                    <a:pt x="48069" y="205384"/>
                  </a:lnTo>
                  <a:lnTo>
                    <a:pt x="47967" y="204736"/>
                  </a:lnTo>
                  <a:lnTo>
                    <a:pt x="47777" y="204343"/>
                  </a:lnTo>
                  <a:lnTo>
                    <a:pt x="47675" y="203847"/>
                  </a:lnTo>
                  <a:lnTo>
                    <a:pt x="47523" y="203454"/>
                  </a:lnTo>
                  <a:lnTo>
                    <a:pt x="47129" y="202857"/>
                  </a:lnTo>
                  <a:lnTo>
                    <a:pt x="46723" y="202463"/>
                  </a:lnTo>
                  <a:lnTo>
                    <a:pt x="46139" y="201968"/>
                  </a:lnTo>
                  <a:lnTo>
                    <a:pt x="45643" y="201371"/>
                  </a:lnTo>
                  <a:lnTo>
                    <a:pt x="44792" y="200672"/>
                  </a:lnTo>
                  <a:lnTo>
                    <a:pt x="42418" y="199085"/>
                  </a:lnTo>
                  <a:lnTo>
                    <a:pt x="41021" y="198437"/>
                  </a:lnTo>
                  <a:lnTo>
                    <a:pt x="39433" y="197942"/>
                  </a:lnTo>
                  <a:lnTo>
                    <a:pt x="37846" y="197345"/>
                  </a:lnTo>
                  <a:lnTo>
                    <a:pt x="36118" y="196850"/>
                  </a:lnTo>
                  <a:lnTo>
                    <a:pt x="32448" y="196062"/>
                  </a:lnTo>
                  <a:lnTo>
                    <a:pt x="30607" y="195859"/>
                  </a:lnTo>
                  <a:lnTo>
                    <a:pt x="24650" y="195859"/>
                  </a:lnTo>
                  <a:lnTo>
                    <a:pt x="20878" y="196557"/>
                  </a:lnTo>
                  <a:lnTo>
                    <a:pt x="17411" y="197942"/>
                  </a:lnTo>
                  <a:lnTo>
                    <a:pt x="13944" y="199237"/>
                  </a:lnTo>
                  <a:lnTo>
                    <a:pt x="0" y="224282"/>
                  </a:lnTo>
                  <a:lnTo>
                    <a:pt x="0" y="235597"/>
                  </a:lnTo>
                  <a:lnTo>
                    <a:pt x="22923" y="263283"/>
                  </a:lnTo>
                  <a:lnTo>
                    <a:pt x="29464" y="263283"/>
                  </a:lnTo>
                  <a:lnTo>
                    <a:pt x="31496" y="263029"/>
                  </a:lnTo>
                  <a:lnTo>
                    <a:pt x="33477" y="262534"/>
                  </a:lnTo>
                  <a:lnTo>
                    <a:pt x="35572" y="262140"/>
                  </a:lnTo>
                  <a:lnTo>
                    <a:pt x="47625" y="255397"/>
                  </a:lnTo>
                  <a:lnTo>
                    <a:pt x="47815" y="255092"/>
                  </a:lnTo>
                  <a:lnTo>
                    <a:pt x="47967" y="254749"/>
                  </a:lnTo>
                  <a:lnTo>
                    <a:pt x="48171" y="253949"/>
                  </a:lnTo>
                  <a:lnTo>
                    <a:pt x="48221" y="253453"/>
                  </a:lnTo>
                  <a:lnTo>
                    <a:pt x="48336" y="252120"/>
                  </a:lnTo>
                  <a:close/>
                </a:path>
                <a:path w="784225" h="263525">
                  <a:moveTo>
                    <a:pt x="120345" y="233857"/>
                  </a:moveTo>
                  <a:lnTo>
                    <a:pt x="120256" y="223151"/>
                  </a:lnTo>
                  <a:lnTo>
                    <a:pt x="119697" y="219125"/>
                  </a:lnTo>
                  <a:lnTo>
                    <a:pt x="118300" y="214706"/>
                  </a:lnTo>
                  <a:lnTo>
                    <a:pt x="117221" y="210985"/>
                  </a:lnTo>
                  <a:lnTo>
                    <a:pt x="115379" y="207518"/>
                  </a:lnTo>
                  <a:lnTo>
                    <a:pt x="113411" y="205232"/>
                  </a:lnTo>
                  <a:lnTo>
                    <a:pt x="110426" y="201764"/>
                  </a:lnTo>
                  <a:lnTo>
                    <a:pt x="108496" y="200418"/>
                  </a:lnTo>
                  <a:lnTo>
                    <a:pt x="108496" y="233857"/>
                  </a:lnTo>
                  <a:lnTo>
                    <a:pt x="108191" y="236486"/>
                  </a:lnTo>
                  <a:lnTo>
                    <a:pt x="107289" y="239915"/>
                  </a:lnTo>
                  <a:lnTo>
                    <a:pt x="106705" y="242341"/>
                  </a:lnTo>
                  <a:lnTo>
                    <a:pt x="105562" y="244868"/>
                  </a:lnTo>
                  <a:lnTo>
                    <a:pt x="102489" y="249135"/>
                  </a:lnTo>
                  <a:lnTo>
                    <a:pt x="100507" y="250774"/>
                  </a:lnTo>
                  <a:lnTo>
                    <a:pt x="98018" y="251968"/>
                  </a:lnTo>
                  <a:lnTo>
                    <a:pt x="95643" y="253161"/>
                  </a:lnTo>
                  <a:lnTo>
                    <a:pt x="92811" y="253758"/>
                  </a:lnTo>
                  <a:lnTo>
                    <a:pt x="85966" y="253758"/>
                  </a:lnTo>
                  <a:lnTo>
                    <a:pt x="70878" y="225132"/>
                  </a:lnTo>
                  <a:lnTo>
                    <a:pt x="71183" y="222643"/>
                  </a:lnTo>
                  <a:lnTo>
                    <a:pt x="86563" y="205232"/>
                  </a:lnTo>
                  <a:lnTo>
                    <a:pt x="93408" y="205232"/>
                  </a:lnTo>
                  <a:lnTo>
                    <a:pt x="96380" y="205879"/>
                  </a:lnTo>
                  <a:lnTo>
                    <a:pt x="98767" y="207175"/>
                  </a:lnTo>
                  <a:lnTo>
                    <a:pt x="101244" y="208457"/>
                  </a:lnTo>
                  <a:lnTo>
                    <a:pt x="103174" y="210248"/>
                  </a:lnTo>
                  <a:lnTo>
                    <a:pt x="104571" y="212521"/>
                  </a:lnTo>
                  <a:lnTo>
                    <a:pt x="105956" y="214706"/>
                  </a:lnTo>
                  <a:lnTo>
                    <a:pt x="106946" y="217297"/>
                  </a:lnTo>
                  <a:lnTo>
                    <a:pt x="107607" y="220560"/>
                  </a:lnTo>
                  <a:lnTo>
                    <a:pt x="108242" y="223151"/>
                  </a:lnTo>
                  <a:lnTo>
                    <a:pt x="108458" y="225132"/>
                  </a:lnTo>
                  <a:lnTo>
                    <a:pt x="108496" y="233857"/>
                  </a:lnTo>
                  <a:lnTo>
                    <a:pt x="108496" y="200418"/>
                  </a:lnTo>
                  <a:lnTo>
                    <a:pt x="107302" y="199580"/>
                  </a:lnTo>
                  <a:lnTo>
                    <a:pt x="99758" y="196608"/>
                  </a:lnTo>
                  <a:lnTo>
                    <a:pt x="95338" y="195859"/>
                  </a:lnTo>
                  <a:lnTo>
                    <a:pt x="85128" y="195859"/>
                  </a:lnTo>
                  <a:lnTo>
                    <a:pt x="59105" y="235889"/>
                  </a:lnTo>
                  <a:lnTo>
                    <a:pt x="59626" y="239915"/>
                  </a:lnTo>
                  <a:lnTo>
                    <a:pt x="84035" y="263283"/>
                  </a:lnTo>
                  <a:lnTo>
                    <a:pt x="94246" y="263283"/>
                  </a:lnTo>
                  <a:lnTo>
                    <a:pt x="112331" y="253758"/>
                  </a:lnTo>
                  <a:lnTo>
                    <a:pt x="115138" y="250532"/>
                  </a:lnTo>
                  <a:lnTo>
                    <a:pt x="117119" y="246913"/>
                  </a:lnTo>
                  <a:lnTo>
                    <a:pt x="118529" y="242341"/>
                  </a:lnTo>
                  <a:lnTo>
                    <a:pt x="119697" y="238467"/>
                  </a:lnTo>
                  <a:lnTo>
                    <a:pt x="120345" y="233857"/>
                  </a:lnTo>
                  <a:close/>
                </a:path>
                <a:path w="784225" h="263525">
                  <a:moveTo>
                    <a:pt x="143522" y="24752"/>
                  </a:moveTo>
                  <a:lnTo>
                    <a:pt x="143040" y="21729"/>
                  </a:lnTo>
                  <a:lnTo>
                    <a:pt x="142049" y="19050"/>
                  </a:lnTo>
                  <a:lnTo>
                    <a:pt x="141147" y="16268"/>
                  </a:lnTo>
                  <a:lnTo>
                    <a:pt x="139814" y="13843"/>
                  </a:lnTo>
                  <a:lnTo>
                    <a:pt x="138150" y="11912"/>
                  </a:lnTo>
                  <a:lnTo>
                    <a:pt x="136334" y="9677"/>
                  </a:lnTo>
                  <a:lnTo>
                    <a:pt x="134251" y="7937"/>
                  </a:lnTo>
                  <a:lnTo>
                    <a:pt x="131775" y="6565"/>
                  </a:lnTo>
                  <a:lnTo>
                    <a:pt x="131051" y="6134"/>
                  </a:lnTo>
                  <a:lnTo>
                    <a:pt x="131051" y="32499"/>
                  </a:lnTo>
                  <a:lnTo>
                    <a:pt x="130784" y="34188"/>
                  </a:lnTo>
                  <a:lnTo>
                    <a:pt x="120319" y="45986"/>
                  </a:lnTo>
                  <a:lnTo>
                    <a:pt x="118033" y="46888"/>
                  </a:lnTo>
                  <a:lnTo>
                    <a:pt x="115150" y="47332"/>
                  </a:lnTo>
                  <a:lnTo>
                    <a:pt x="101117" y="47332"/>
                  </a:lnTo>
                  <a:lnTo>
                    <a:pt x="101117" y="11912"/>
                  </a:lnTo>
                  <a:lnTo>
                    <a:pt x="113919" y="11912"/>
                  </a:lnTo>
                  <a:lnTo>
                    <a:pt x="116001" y="12103"/>
                  </a:lnTo>
                  <a:lnTo>
                    <a:pt x="118084" y="12509"/>
                  </a:lnTo>
                  <a:lnTo>
                    <a:pt x="120167" y="12801"/>
                  </a:lnTo>
                  <a:lnTo>
                    <a:pt x="122199" y="13550"/>
                  </a:lnTo>
                  <a:lnTo>
                    <a:pt x="126174" y="15938"/>
                  </a:lnTo>
                  <a:lnTo>
                    <a:pt x="127800" y="17716"/>
                  </a:lnTo>
                  <a:lnTo>
                    <a:pt x="129095" y="20104"/>
                  </a:lnTo>
                  <a:lnTo>
                    <a:pt x="130479" y="22479"/>
                  </a:lnTo>
                  <a:lnTo>
                    <a:pt x="131013" y="24752"/>
                  </a:lnTo>
                  <a:lnTo>
                    <a:pt x="131051" y="32499"/>
                  </a:lnTo>
                  <a:lnTo>
                    <a:pt x="131051" y="6134"/>
                  </a:lnTo>
                  <a:lnTo>
                    <a:pt x="114757" y="2235"/>
                  </a:lnTo>
                  <a:lnTo>
                    <a:pt x="92786" y="2235"/>
                  </a:lnTo>
                  <a:lnTo>
                    <a:pt x="89408" y="89446"/>
                  </a:lnTo>
                  <a:lnTo>
                    <a:pt x="89509" y="89750"/>
                  </a:lnTo>
                  <a:lnTo>
                    <a:pt x="92341" y="90639"/>
                  </a:lnTo>
                  <a:lnTo>
                    <a:pt x="93129" y="90843"/>
                  </a:lnTo>
                  <a:lnTo>
                    <a:pt x="94068" y="90932"/>
                  </a:lnTo>
                  <a:lnTo>
                    <a:pt x="96354" y="90932"/>
                  </a:lnTo>
                  <a:lnTo>
                    <a:pt x="97294" y="90843"/>
                  </a:lnTo>
                  <a:lnTo>
                    <a:pt x="97993" y="90639"/>
                  </a:lnTo>
                  <a:lnTo>
                    <a:pt x="98780" y="90538"/>
                  </a:lnTo>
                  <a:lnTo>
                    <a:pt x="101117" y="89103"/>
                  </a:lnTo>
                  <a:lnTo>
                    <a:pt x="101117" y="56997"/>
                  </a:lnTo>
                  <a:lnTo>
                    <a:pt x="116547" y="56997"/>
                  </a:lnTo>
                  <a:lnTo>
                    <a:pt x="121208" y="56311"/>
                  </a:lnTo>
                  <a:lnTo>
                    <a:pt x="125082" y="54914"/>
                  </a:lnTo>
                  <a:lnTo>
                    <a:pt x="129044" y="53530"/>
                  </a:lnTo>
                  <a:lnTo>
                    <a:pt x="132372" y="51600"/>
                  </a:lnTo>
                  <a:lnTo>
                    <a:pt x="135051" y="49110"/>
                  </a:lnTo>
                  <a:lnTo>
                    <a:pt x="137045" y="47332"/>
                  </a:lnTo>
                  <a:lnTo>
                    <a:pt x="137833" y="46634"/>
                  </a:lnTo>
                  <a:lnTo>
                    <a:pt x="139903" y="43611"/>
                  </a:lnTo>
                  <a:lnTo>
                    <a:pt x="141300" y="40043"/>
                  </a:lnTo>
                  <a:lnTo>
                    <a:pt x="142773" y="36461"/>
                  </a:lnTo>
                  <a:lnTo>
                    <a:pt x="143522" y="32499"/>
                  </a:lnTo>
                  <a:lnTo>
                    <a:pt x="143522" y="24752"/>
                  </a:lnTo>
                  <a:close/>
                </a:path>
                <a:path w="784225" h="263525">
                  <a:moveTo>
                    <a:pt x="189699" y="260896"/>
                  </a:moveTo>
                  <a:lnTo>
                    <a:pt x="189661" y="217297"/>
                  </a:lnTo>
                  <a:lnTo>
                    <a:pt x="189395" y="214706"/>
                  </a:lnTo>
                  <a:lnTo>
                    <a:pt x="188607" y="211632"/>
                  </a:lnTo>
                  <a:lnTo>
                    <a:pt x="187909" y="208457"/>
                  </a:lnTo>
                  <a:lnTo>
                    <a:pt x="186664" y="205727"/>
                  </a:lnTo>
                  <a:lnTo>
                    <a:pt x="186512" y="205536"/>
                  </a:lnTo>
                  <a:lnTo>
                    <a:pt x="184886" y="203454"/>
                  </a:lnTo>
                  <a:lnTo>
                    <a:pt x="183197" y="201168"/>
                  </a:lnTo>
                  <a:lnTo>
                    <a:pt x="180962" y="199339"/>
                  </a:lnTo>
                  <a:lnTo>
                    <a:pt x="175412" y="196557"/>
                  </a:lnTo>
                  <a:lnTo>
                    <a:pt x="171983" y="195859"/>
                  </a:lnTo>
                  <a:lnTo>
                    <a:pt x="164350" y="195859"/>
                  </a:lnTo>
                  <a:lnTo>
                    <a:pt x="147078" y="207022"/>
                  </a:lnTo>
                  <a:lnTo>
                    <a:pt x="146977" y="198285"/>
                  </a:lnTo>
                  <a:lnTo>
                    <a:pt x="146773" y="198094"/>
                  </a:lnTo>
                  <a:lnTo>
                    <a:pt x="146685" y="197789"/>
                  </a:lnTo>
                  <a:lnTo>
                    <a:pt x="146431" y="197548"/>
                  </a:lnTo>
                  <a:lnTo>
                    <a:pt x="146024" y="197345"/>
                  </a:lnTo>
                  <a:lnTo>
                    <a:pt x="145745" y="197154"/>
                  </a:lnTo>
                  <a:lnTo>
                    <a:pt x="145249" y="197002"/>
                  </a:lnTo>
                  <a:lnTo>
                    <a:pt x="143954" y="196799"/>
                  </a:lnTo>
                  <a:lnTo>
                    <a:pt x="143116" y="196748"/>
                  </a:lnTo>
                  <a:lnTo>
                    <a:pt x="141033" y="196748"/>
                  </a:lnTo>
                  <a:lnTo>
                    <a:pt x="137007" y="260896"/>
                  </a:lnTo>
                  <a:lnTo>
                    <a:pt x="137109" y="261200"/>
                  </a:lnTo>
                  <a:lnTo>
                    <a:pt x="141528" y="262382"/>
                  </a:lnTo>
                  <a:lnTo>
                    <a:pt x="143713" y="262382"/>
                  </a:lnTo>
                  <a:lnTo>
                    <a:pt x="148272" y="217297"/>
                  </a:lnTo>
                  <a:lnTo>
                    <a:pt x="151345" y="213525"/>
                  </a:lnTo>
                  <a:lnTo>
                    <a:pt x="154266" y="210642"/>
                  </a:lnTo>
                  <a:lnTo>
                    <a:pt x="159308" y="207022"/>
                  </a:lnTo>
                  <a:lnTo>
                    <a:pt x="159931" y="206578"/>
                  </a:lnTo>
                  <a:lnTo>
                    <a:pt x="162763" y="205536"/>
                  </a:lnTo>
                  <a:lnTo>
                    <a:pt x="167716" y="205536"/>
                  </a:lnTo>
                  <a:lnTo>
                    <a:pt x="169608" y="205981"/>
                  </a:lnTo>
                  <a:lnTo>
                    <a:pt x="171196" y="206870"/>
                  </a:lnTo>
                  <a:lnTo>
                    <a:pt x="172859" y="207670"/>
                  </a:lnTo>
                  <a:lnTo>
                    <a:pt x="174218" y="208864"/>
                  </a:lnTo>
                  <a:lnTo>
                    <a:pt x="175196" y="210451"/>
                  </a:lnTo>
                  <a:lnTo>
                    <a:pt x="176301" y="211937"/>
                  </a:lnTo>
                  <a:lnTo>
                    <a:pt x="177088" y="213766"/>
                  </a:lnTo>
                  <a:lnTo>
                    <a:pt x="177596" y="215950"/>
                  </a:lnTo>
                  <a:lnTo>
                    <a:pt x="178181" y="218033"/>
                  </a:lnTo>
                  <a:lnTo>
                    <a:pt x="178485" y="220814"/>
                  </a:lnTo>
                  <a:lnTo>
                    <a:pt x="178587" y="260896"/>
                  </a:lnTo>
                  <a:lnTo>
                    <a:pt x="178777" y="261200"/>
                  </a:lnTo>
                  <a:lnTo>
                    <a:pt x="183045" y="262382"/>
                  </a:lnTo>
                  <a:lnTo>
                    <a:pt x="185229" y="262382"/>
                  </a:lnTo>
                  <a:lnTo>
                    <a:pt x="189496" y="261200"/>
                  </a:lnTo>
                  <a:lnTo>
                    <a:pt x="189699" y="260896"/>
                  </a:lnTo>
                  <a:close/>
                </a:path>
                <a:path w="784225" h="263525">
                  <a:moveTo>
                    <a:pt x="216395" y="63754"/>
                  </a:moveTo>
                  <a:lnTo>
                    <a:pt x="216141" y="62560"/>
                  </a:lnTo>
                  <a:lnTo>
                    <a:pt x="215646" y="61760"/>
                  </a:lnTo>
                  <a:lnTo>
                    <a:pt x="215252" y="60972"/>
                  </a:lnTo>
                  <a:lnTo>
                    <a:pt x="214655" y="60579"/>
                  </a:lnTo>
                  <a:lnTo>
                    <a:pt x="203898" y="60579"/>
                  </a:lnTo>
                  <a:lnTo>
                    <a:pt x="203898" y="12204"/>
                  </a:lnTo>
                  <a:lnTo>
                    <a:pt x="203771" y="3619"/>
                  </a:lnTo>
                  <a:lnTo>
                    <a:pt x="203695" y="3479"/>
                  </a:lnTo>
                  <a:lnTo>
                    <a:pt x="203301" y="3276"/>
                  </a:lnTo>
                  <a:lnTo>
                    <a:pt x="202996" y="2984"/>
                  </a:lnTo>
                  <a:lnTo>
                    <a:pt x="196697" y="1955"/>
                  </a:lnTo>
                  <a:lnTo>
                    <a:pt x="193827" y="1955"/>
                  </a:lnTo>
                  <a:lnTo>
                    <a:pt x="192684" y="1981"/>
                  </a:lnTo>
                  <a:lnTo>
                    <a:pt x="192582" y="12204"/>
                  </a:lnTo>
                  <a:lnTo>
                    <a:pt x="192582" y="60579"/>
                  </a:lnTo>
                  <a:lnTo>
                    <a:pt x="163703" y="60579"/>
                  </a:lnTo>
                  <a:lnTo>
                    <a:pt x="192430" y="12204"/>
                  </a:lnTo>
                  <a:lnTo>
                    <a:pt x="192582" y="12204"/>
                  </a:lnTo>
                  <a:lnTo>
                    <a:pt x="192582" y="1993"/>
                  </a:lnTo>
                  <a:lnTo>
                    <a:pt x="191693" y="2082"/>
                  </a:lnTo>
                  <a:lnTo>
                    <a:pt x="190690" y="2082"/>
                  </a:lnTo>
                  <a:lnTo>
                    <a:pt x="189852" y="2184"/>
                  </a:lnTo>
                  <a:lnTo>
                    <a:pt x="188468" y="2578"/>
                  </a:lnTo>
                  <a:lnTo>
                    <a:pt x="187871" y="2832"/>
                  </a:lnTo>
                  <a:lnTo>
                    <a:pt x="187375" y="3124"/>
                  </a:lnTo>
                  <a:lnTo>
                    <a:pt x="186969" y="3327"/>
                  </a:lnTo>
                  <a:lnTo>
                    <a:pt x="186677" y="3619"/>
                  </a:lnTo>
                  <a:lnTo>
                    <a:pt x="186474" y="4025"/>
                  </a:lnTo>
                  <a:lnTo>
                    <a:pt x="154635" y="57594"/>
                  </a:lnTo>
                  <a:lnTo>
                    <a:pt x="153047" y="67017"/>
                  </a:lnTo>
                  <a:lnTo>
                    <a:pt x="153238" y="68414"/>
                  </a:lnTo>
                  <a:lnTo>
                    <a:pt x="155625" y="70243"/>
                  </a:lnTo>
                  <a:lnTo>
                    <a:pt x="192582" y="70243"/>
                  </a:lnTo>
                  <a:lnTo>
                    <a:pt x="192633" y="89446"/>
                  </a:lnTo>
                  <a:lnTo>
                    <a:pt x="197002" y="90932"/>
                  </a:lnTo>
                  <a:lnTo>
                    <a:pt x="199275" y="90932"/>
                  </a:lnTo>
                  <a:lnTo>
                    <a:pt x="200228" y="90881"/>
                  </a:lnTo>
                  <a:lnTo>
                    <a:pt x="201612" y="90690"/>
                  </a:lnTo>
                  <a:lnTo>
                    <a:pt x="202158" y="90538"/>
                  </a:lnTo>
                  <a:lnTo>
                    <a:pt x="202552" y="90335"/>
                  </a:lnTo>
                  <a:lnTo>
                    <a:pt x="203047" y="90144"/>
                  </a:lnTo>
                  <a:lnTo>
                    <a:pt x="203390" y="89941"/>
                  </a:lnTo>
                  <a:lnTo>
                    <a:pt x="203593" y="89750"/>
                  </a:lnTo>
                  <a:lnTo>
                    <a:pt x="203796" y="89446"/>
                  </a:lnTo>
                  <a:lnTo>
                    <a:pt x="203898" y="70243"/>
                  </a:lnTo>
                  <a:lnTo>
                    <a:pt x="214655" y="70243"/>
                  </a:lnTo>
                  <a:lnTo>
                    <a:pt x="215252" y="69850"/>
                  </a:lnTo>
                  <a:lnTo>
                    <a:pt x="215696" y="68961"/>
                  </a:lnTo>
                  <a:lnTo>
                    <a:pt x="216141" y="68160"/>
                  </a:lnTo>
                  <a:lnTo>
                    <a:pt x="216369" y="67017"/>
                  </a:lnTo>
                  <a:lnTo>
                    <a:pt x="216395" y="63754"/>
                  </a:lnTo>
                  <a:close/>
                </a:path>
                <a:path w="784225" h="263525">
                  <a:moveTo>
                    <a:pt x="242150" y="203504"/>
                  </a:moveTo>
                  <a:lnTo>
                    <a:pt x="242112" y="200177"/>
                  </a:lnTo>
                  <a:lnTo>
                    <a:pt x="242011" y="198983"/>
                  </a:lnTo>
                  <a:lnTo>
                    <a:pt x="241858" y="198539"/>
                  </a:lnTo>
                  <a:lnTo>
                    <a:pt x="241554" y="198234"/>
                  </a:lnTo>
                  <a:lnTo>
                    <a:pt x="241363" y="197840"/>
                  </a:lnTo>
                  <a:lnTo>
                    <a:pt x="241109" y="197548"/>
                  </a:lnTo>
                  <a:lnTo>
                    <a:pt x="240817" y="197345"/>
                  </a:lnTo>
                  <a:lnTo>
                    <a:pt x="240614" y="197154"/>
                  </a:lnTo>
                  <a:lnTo>
                    <a:pt x="240322" y="197053"/>
                  </a:lnTo>
                  <a:lnTo>
                    <a:pt x="224294" y="197053"/>
                  </a:lnTo>
                  <a:lnTo>
                    <a:pt x="224193" y="181914"/>
                  </a:lnTo>
                  <a:lnTo>
                    <a:pt x="224002" y="181724"/>
                  </a:lnTo>
                  <a:lnTo>
                    <a:pt x="223799" y="181419"/>
                  </a:lnTo>
                  <a:lnTo>
                    <a:pt x="223507" y="181178"/>
                  </a:lnTo>
                  <a:lnTo>
                    <a:pt x="222707" y="180771"/>
                  </a:lnTo>
                  <a:lnTo>
                    <a:pt x="222110" y="180632"/>
                  </a:lnTo>
                  <a:lnTo>
                    <a:pt x="220624" y="180428"/>
                  </a:lnTo>
                  <a:lnTo>
                    <a:pt x="219684" y="180378"/>
                  </a:lnTo>
                  <a:lnTo>
                    <a:pt x="217500" y="180378"/>
                  </a:lnTo>
                  <a:lnTo>
                    <a:pt x="212979" y="197053"/>
                  </a:lnTo>
                  <a:lnTo>
                    <a:pt x="204101" y="197053"/>
                  </a:lnTo>
                  <a:lnTo>
                    <a:pt x="203758" y="197154"/>
                  </a:lnTo>
                  <a:lnTo>
                    <a:pt x="203161" y="197548"/>
                  </a:lnTo>
                  <a:lnTo>
                    <a:pt x="202920" y="197840"/>
                  </a:lnTo>
                  <a:lnTo>
                    <a:pt x="202717" y="198234"/>
                  </a:lnTo>
                  <a:lnTo>
                    <a:pt x="202514" y="198539"/>
                  </a:lnTo>
                  <a:lnTo>
                    <a:pt x="202374" y="198983"/>
                  </a:lnTo>
                  <a:lnTo>
                    <a:pt x="202171" y="200177"/>
                  </a:lnTo>
                  <a:lnTo>
                    <a:pt x="202120" y="203504"/>
                  </a:lnTo>
                  <a:lnTo>
                    <a:pt x="202323" y="204685"/>
                  </a:lnTo>
                  <a:lnTo>
                    <a:pt x="203111" y="206082"/>
                  </a:lnTo>
                  <a:lnTo>
                    <a:pt x="203657" y="206425"/>
                  </a:lnTo>
                  <a:lnTo>
                    <a:pt x="212979" y="206425"/>
                  </a:lnTo>
                  <a:lnTo>
                    <a:pt x="212979" y="245859"/>
                  </a:lnTo>
                  <a:lnTo>
                    <a:pt x="227672" y="263131"/>
                  </a:lnTo>
                  <a:lnTo>
                    <a:pt x="231940" y="263131"/>
                  </a:lnTo>
                  <a:lnTo>
                    <a:pt x="232981" y="263029"/>
                  </a:lnTo>
                  <a:lnTo>
                    <a:pt x="233972" y="262839"/>
                  </a:lnTo>
                  <a:lnTo>
                    <a:pt x="235064" y="262737"/>
                  </a:lnTo>
                  <a:lnTo>
                    <a:pt x="236054" y="262585"/>
                  </a:lnTo>
                  <a:lnTo>
                    <a:pt x="236943" y="262382"/>
                  </a:lnTo>
                  <a:lnTo>
                    <a:pt x="237934" y="262191"/>
                  </a:lnTo>
                  <a:lnTo>
                    <a:pt x="241858" y="258965"/>
                  </a:lnTo>
                  <a:lnTo>
                    <a:pt x="242062" y="258165"/>
                  </a:lnTo>
                  <a:lnTo>
                    <a:pt x="242011" y="253453"/>
                  </a:lnTo>
                  <a:lnTo>
                    <a:pt x="241909" y="252717"/>
                  </a:lnTo>
                  <a:lnTo>
                    <a:pt x="241681" y="252361"/>
                  </a:lnTo>
                  <a:lnTo>
                    <a:pt x="241604" y="252120"/>
                  </a:lnTo>
                  <a:lnTo>
                    <a:pt x="241465" y="251917"/>
                  </a:lnTo>
                  <a:lnTo>
                    <a:pt x="241261" y="251815"/>
                  </a:lnTo>
                  <a:lnTo>
                    <a:pt x="241058" y="251625"/>
                  </a:lnTo>
                  <a:lnTo>
                    <a:pt x="240868" y="251523"/>
                  </a:lnTo>
                  <a:lnTo>
                    <a:pt x="240271" y="251523"/>
                  </a:lnTo>
                  <a:lnTo>
                    <a:pt x="239826" y="251675"/>
                  </a:lnTo>
                  <a:lnTo>
                    <a:pt x="238937" y="252171"/>
                  </a:lnTo>
                  <a:lnTo>
                    <a:pt x="238379" y="252361"/>
                  </a:lnTo>
                  <a:lnTo>
                    <a:pt x="237693" y="252564"/>
                  </a:lnTo>
                  <a:lnTo>
                    <a:pt x="237096" y="252768"/>
                  </a:lnTo>
                  <a:lnTo>
                    <a:pt x="234810" y="253352"/>
                  </a:lnTo>
                  <a:lnTo>
                    <a:pt x="233870" y="253453"/>
                  </a:lnTo>
                  <a:lnTo>
                    <a:pt x="229603" y="253453"/>
                  </a:lnTo>
                  <a:lnTo>
                    <a:pt x="227368" y="252412"/>
                  </a:lnTo>
                  <a:lnTo>
                    <a:pt x="226085" y="250329"/>
                  </a:lnTo>
                  <a:lnTo>
                    <a:pt x="224891" y="248145"/>
                  </a:lnTo>
                  <a:lnTo>
                    <a:pt x="224294" y="244919"/>
                  </a:lnTo>
                  <a:lnTo>
                    <a:pt x="224294" y="206425"/>
                  </a:lnTo>
                  <a:lnTo>
                    <a:pt x="240614" y="206425"/>
                  </a:lnTo>
                  <a:lnTo>
                    <a:pt x="241160" y="206082"/>
                  </a:lnTo>
                  <a:lnTo>
                    <a:pt x="241960" y="204685"/>
                  </a:lnTo>
                  <a:lnTo>
                    <a:pt x="242150" y="203504"/>
                  </a:lnTo>
                  <a:close/>
                </a:path>
                <a:path w="784225" h="263525">
                  <a:moveTo>
                    <a:pt x="290918" y="87807"/>
                  </a:moveTo>
                  <a:lnTo>
                    <a:pt x="290715" y="87210"/>
                  </a:lnTo>
                  <a:lnTo>
                    <a:pt x="290525" y="86525"/>
                  </a:lnTo>
                  <a:lnTo>
                    <a:pt x="290131" y="85382"/>
                  </a:lnTo>
                  <a:lnTo>
                    <a:pt x="278815" y="58343"/>
                  </a:lnTo>
                  <a:lnTo>
                    <a:pt x="277926" y="56553"/>
                  </a:lnTo>
                  <a:lnTo>
                    <a:pt x="276974" y="54965"/>
                  </a:lnTo>
                  <a:lnTo>
                    <a:pt x="274993" y="52184"/>
                  </a:lnTo>
                  <a:lnTo>
                    <a:pt x="274027" y="51193"/>
                  </a:lnTo>
                  <a:lnTo>
                    <a:pt x="273900" y="51054"/>
                  </a:lnTo>
                  <a:lnTo>
                    <a:pt x="272719" y="50152"/>
                  </a:lnTo>
                  <a:lnTo>
                    <a:pt x="271526" y="49161"/>
                  </a:lnTo>
                  <a:lnTo>
                    <a:pt x="270179" y="48323"/>
                  </a:lnTo>
                  <a:lnTo>
                    <a:pt x="268693" y="47625"/>
                  </a:lnTo>
                  <a:lnTo>
                    <a:pt x="271272" y="46736"/>
                  </a:lnTo>
                  <a:lnTo>
                    <a:pt x="273608" y="45643"/>
                  </a:lnTo>
                  <a:lnTo>
                    <a:pt x="275691" y="44348"/>
                  </a:lnTo>
                  <a:lnTo>
                    <a:pt x="277876" y="43065"/>
                  </a:lnTo>
                  <a:lnTo>
                    <a:pt x="279527" y="41668"/>
                  </a:lnTo>
                  <a:lnTo>
                    <a:pt x="285813" y="22529"/>
                  </a:lnTo>
                  <a:lnTo>
                    <a:pt x="285369" y="19748"/>
                  </a:lnTo>
                  <a:lnTo>
                    <a:pt x="284467" y="17272"/>
                  </a:lnTo>
                  <a:lnTo>
                    <a:pt x="283578" y="14681"/>
                  </a:lnTo>
                  <a:lnTo>
                    <a:pt x="282232" y="12471"/>
                  </a:lnTo>
                  <a:lnTo>
                    <a:pt x="281711" y="11912"/>
                  </a:lnTo>
                  <a:lnTo>
                    <a:pt x="280454" y="10579"/>
                  </a:lnTo>
                  <a:lnTo>
                    <a:pt x="278663" y="8585"/>
                  </a:lnTo>
                  <a:lnTo>
                    <a:pt x="276479" y="6946"/>
                  </a:lnTo>
                  <a:lnTo>
                    <a:pt x="273304" y="5372"/>
                  </a:lnTo>
                  <a:lnTo>
                    <a:pt x="273304" y="23317"/>
                  </a:lnTo>
                  <a:lnTo>
                    <a:pt x="273304" y="28879"/>
                  </a:lnTo>
                  <a:lnTo>
                    <a:pt x="258521" y="41668"/>
                  </a:lnTo>
                  <a:lnTo>
                    <a:pt x="243992" y="41668"/>
                  </a:lnTo>
                  <a:lnTo>
                    <a:pt x="243992" y="11912"/>
                  </a:lnTo>
                  <a:lnTo>
                    <a:pt x="256095" y="11912"/>
                  </a:lnTo>
                  <a:lnTo>
                    <a:pt x="257924" y="12014"/>
                  </a:lnTo>
                  <a:lnTo>
                    <a:pt x="259321" y="12204"/>
                  </a:lnTo>
                  <a:lnTo>
                    <a:pt x="260807" y="12319"/>
                  </a:lnTo>
                  <a:lnTo>
                    <a:pt x="270929" y="18008"/>
                  </a:lnTo>
                  <a:lnTo>
                    <a:pt x="272516" y="20408"/>
                  </a:lnTo>
                  <a:lnTo>
                    <a:pt x="273304" y="23317"/>
                  </a:lnTo>
                  <a:lnTo>
                    <a:pt x="273304" y="5372"/>
                  </a:lnTo>
                  <a:lnTo>
                    <a:pt x="271322" y="4381"/>
                  </a:lnTo>
                  <a:lnTo>
                    <a:pt x="268300" y="3429"/>
                  </a:lnTo>
                  <a:lnTo>
                    <a:pt x="264820" y="2832"/>
                  </a:lnTo>
                  <a:lnTo>
                    <a:pt x="260807" y="2527"/>
                  </a:lnTo>
                  <a:lnTo>
                    <a:pt x="259321" y="2336"/>
                  </a:lnTo>
                  <a:lnTo>
                    <a:pt x="257479" y="2235"/>
                  </a:lnTo>
                  <a:lnTo>
                    <a:pt x="235559" y="2235"/>
                  </a:lnTo>
                  <a:lnTo>
                    <a:pt x="234569" y="2641"/>
                  </a:lnTo>
                  <a:lnTo>
                    <a:pt x="232676" y="4114"/>
                  </a:lnTo>
                  <a:lnTo>
                    <a:pt x="232232" y="5308"/>
                  </a:lnTo>
                  <a:lnTo>
                    <a:pt x="232283" y="89446"/>
                  </a:lnTo>
                  <a:lnTo>
                    <a:pt x="235204" y="90639"/>
                  </a:lnTo>
                  <a:lnTo>
                    <a:pt x="236004" y="90843"/>
                  </a:lnTo>
                  <a:lnTo>
                    <a:pt x="236943" y="90932"/>
                  </a:lnTo>
                  <a:lnTo>
                    <a:pt x="239229" y="90932"/>
                  </a:lnTo>
                  <a:lnTo>
                    <a:pt x="240169" y="90843"/>
                  </a:lnTo>
                  <a:lnTo>
                    <a:pt x="240868" y="90639"/>
                  </a:lnTo>
                  <a:lnTo>
                    <a:pt x="241655" y="90538"/>
                  </a:lnTo>
                  <a:lnTo>
                    <a:pt x="243992" y="89103"/>
                  </a:lnTo>
                  <a:lnTo>
                    <a:pt x="243992" y="51193"/>
                  </a:lnTo>
                  <a:lnTo>
                    <a:pt x="254406" y="51193"/>
                  </a:lnTo>
                  <a:lnTo>
                    <a:pt x="256692" y="51600"/>
                  </a:lnTo>
                  <a:lnTo>
                    <a:pt x="258572" y="52387"/>
                  </a:lnTo>
                  <a:lnTo>
                    <a:pt x="260553" y="53187"/>
                  </a:lnTo>
                  <a:lnTo>
                    <a:pt x="262242" y="54317"/>
                  </a:lnTo>
                  <a:lnTo>
                    <a:pt x="263639" y="55816"/>
                  </a:lnTo>
                  <a:lnTo>
                    <a:pt x="265023" y="57200"/>
                  </a:lnTo>
                  <a:lnTo>
                    <a:pt x="266217" y="58889"/>
                  </a:lnTo>
                  <a:lnTo>
                    <a:pt x="267208" y="60871"/>
                  </a:lnTo>
                  <a:lnTo>
                    <a:pt x="268300" y="62763"/>
                  </a:lnTo>
                  <a:lnTo>
                    <a:pt x="269290" y="64884"/>
                  </a:lnTo>
                  <a:lnTo>
                    <a:pt x="270179" y="67271"/>
                  </a:lnTo>
                  <a:lnTo>
                    <a:pt x="278599" y="88696"/>
                  </a:lnTo>
                  <a:lnTo>
                    <a:pt x="283578" y="90932"/>
                  </a:lnTo>
                  <a:lnTo>
                    <a:pt x="286156" y="90932"/>
                  </a:lnTo>
                  <a:lnTo>
                    <a:pt x="287248" y="90881"/>
                  </a:lnTo>
                  <a:lnTo>
                    <a:pt x="288836" y="90690"/>
                  </a:lnTo>
                  <a:lnTo>
                    <a:pt x="289433" y="90538"/>
                  </a:lnTo>
                  <a:lnTo>
                    <a:pt x="289826" y="90335"/>
                  </a:lnTo>
                  <a:lnTo>
                    <a:pt x="290322" y="90144"/>
                  </a:lnTo>
                  <a:lnTo>
                    <a:pt x="290626" y="89941"/>
                  </a:lnTo>
                  <a:lnTo>
                    <a:pt x="290715" y="89750"/>
                  </a:lnTo>
                  <a:lnTo>
                    <a:pt x="290918" y="89446"/>
                  </a:lnTo>
                  <a:lnTo>
                    <a:pt x="290918" y="87807"/>
                  </a:lnTo>
                  <a:close/>
                </a:path>
                <a:path w="784225" h="263525">
                  <a:moveTo>
                    <a:pt x="292887" y="204685"/>
                  </a:moveTo>
                  <a:lnTo>
                    <a:pt x="292798" y="199034"/>
                  </a:lnTo>
                  <a:lnTo>
                    <a:pt x="292392" y="198043"/>
                  </a:lnTo>
                  <a:lnTo>
                    <a:pt x="292188" y="197840"/>
                  </a:lnTo>
                  <a:lnTo>
                    <a:pt x="291896" y="197650"/>
                  </a:lnTo>
                  <a:lnTo>
                    <a:pt x="291693" y="197345"/>
                  </a:lnTo>
                  <a:lnTo>
                    <a:pt x="291249" y="197104"/>
                  </a:lnTo>
                  <a:lnTo>
                    <a:pt x="290550" y="196900"/>
                  </a:lnTo>
                  <a:lnTo>
                    <a:pt x="289953" y="196697"/>
                  </a:lnTo>
                  <a:lnTo>
                    <a:pt x="289217" y="196507"/>
                  </a:lnTo>
                  <a:lnTo>
                    <a:pt x="287528" y="196113"/>
                  </a:lnTo>
                  <a:lnTo>
                    <a:pt x="286727" y="196011"/>
                  </a:lnTo>
                  <a:lnTo>
                    <a:pt x="285940" y="196011"/>
                  </a:lnTo>
                  <a:lnTo>
                    <a:pt x="285242" y="195910"/>
                  </a:lnTo>
                  <a:lnTo>
                    <a:pt x="284607" y="195859"/>
                  </a:lnTo>
                  <a:lnTo>
                    <a:pt x="282714" y="195859"/>
                  </a:lnTo>
                  <a:lnTo>
                    <a:pt x="281432" y="196062"/>
                  </a:lnTo>
                  <a:lnTo>
                    <a:pt x="280136" y="196456"/>
                  </a:lnTo>
                  <a:lnTo>
                    <a:pt x="278841" y="196748"/>
                  </a:lnTo>
                  <a:lnTo>
                    <a:pt x="267182" y="207759"/>
                  </a:lnTo>
                  <a:lnTo>
                    <a:pt x="267093" y="198285"/>
                  </a:lnTo>
                  <a:lnTo>
                    <a:pt x="266890" y="198094"/>
                  </a:lnTo>
                  <a:lnTo>
                    <a:pt x="266788" y="197789"/>
                  </a:lnTo>
                  <a:lnTo>
                    <a:pt x="266547" y="197548"/>
                  </a:lnTo>
                  <a:lnTo>
                    <a:pt x="266141" y="197345"/>
                  </a:lnTo>
                  <a:lnTo>
                    <a:pt x="265849" y="197154"/>
                  </a:lnTo>
                  <a:lnTo>
                    <a:pt x="265353" y="197002"/>
                  </a:lnTo>
                  <a:lnTo>
                    <a:pt x="264058" y="196799"/>
                  </a:lnTo>
                  <a:lnTo>
                    <a:pt x="263220" y="196748"/>
                  </a:lnTo>
                  <a:lnTo>
                    <a:pt x="261137" y="196748"/>
                  </a:lnTo>
                  <a:lnTo>
                    <a:pt x="257111" y="260896"/>
                  </a:lnTo>
                  <a:lnTo>
                    <a:pt x="257213" y="261200"/>
                  </a:lnTo>
                  <a:lnTo>
                    <a:pt x="261632" y="262382"/>
                  </a:lnTo>
                  <a:lnTo>
                    <a:pt x="263817" y="262382"/>
                  </a:lnTo>
                  <a:lnTo>
                    <a:pt x="268376" y="219824"/>
                  </a:lnTo>
                  <a:lnTo>
                    <a:pt x="269963" y="217335"/>
                  </a:lnTo>
                  <a:lnTo>
                    <a:pt x="271399" y="215252"/>
                  </a:lnTo>
                  <a:lnTo>
                    <a:pt x="272694" y="213575"/>
                  </a:lnTo>
                  <a:lnTo>
                    <a:pt x="273989" y="211785"/>
                  </a:lnTo>
                  <a:lnTo>
                    <a:pt x="279984" y="207175"/>
                  </a:lnTo>
                  <a:lnTo>
                    <a:pt x="281076" y="206679"/>
                  </a:lnTo>
                  <a:lnTo>
                    <a:pt x="282168" y="206425"/>
                  </a:lnTo>
                  <a:lnTo>
                    <a:pt x="284251" y="206425"/>
                  </a:lnTo>
                  <a:lnTo>
                    <a:pt x="285140" y="206527"/>
                  </a:lnTo>
                  <a:lnTo>
                    <a:pt x="286727" y="206921"/>
                  </a:lnTo>
                  <a:lnTo>
                    <a:pt x="288721" y="207518"/>
                  </a:lnTo>
                  <a:lnTo>
                    <a:pt x="290410" y="208114"/>
                  </a:lnTo>
                  <a:lnTo>
                    <a:pt x="290906" y="208216"/>
                  </a:lnTo>
                  <a:lnTo>
                    <a:pt x="291592" y="208216"/>
                  </a:lnTo>
                  <a:lnTo>
                    <a:pt x="291846" y="208114"/>
                  </a:lnTo>
                  <a:lnTo>
                    <a:pt x="292201" y="207759"/>
                  </a:lnTo>
                  <a:lnTo>
                    <a:pt x="292392" y="207416"/>
                  </a:lnTo>
                  <a:lnTo>
                    <a:pt x="292493" y="207022"/>
                  </a:lnTo>
                  <a:lnTo>
                    <a:pt x="292658" y="206679"/>
                  </a:lnTo>
                  <a:lnTo>
                    <a:pt x="292709" y="206425"/>
                  </a:lnTo>
                  <a:lnTo>
                    <a:pt x="292785" y="205384"/>
                  </a:lnTo>
                  <a:lnTo>
                    <a:pt x="292887" y="204685"/>
                  </a:lnTo>
                  <a:close/>
                </a:path>
                <a:path w="784225" h="263525">
                  <a:moveTo>
                    <a:pt x="359232" y="80670"/>
                  </a:moveTo>
                  <a:lnTo>
                    <a:pt x="359130" y="26835"/>
                  </a:lnTo>
                  <a:lnTo>
                    <a:pt x="358927" y="26644"/>
                  </a:lnTo>
                  <a:lnTo>
                    <a:pt x="358736" y="26339"/>
                  </a:lnTo>
                  <a:lnTo>
                    <a:pt x="354660" y="25311"/>
                  </a:lnTo>
                  <a:lnTo>
                    <a:pt x="352475" y="25311"/>
                  </a:lnTo>
                  <a:lnTo>
                    <a:pt x="347916" y="70243"/>
                  </a:lnTo>
                  <a:lnTo>
                    <a:pt x="344843" y="74117"/>
                  </a:lnTo>
                  <a:lnTo>
                    <a:pt x="341858" y="77101"/>
                  </a:lnTo>
                  <a:lnTo>
                    <a:pt x="336207" y="81165"/>
                  </a:lnTo>
                  <a:lnTo>
                    <a:pt x="333425" y="82156"/>
                  </a:lnTo>
                  <a:lnTo>
                    <a:pt x="328472" y="82156"/>
                  </a:lnTo>
                  <a:lnTo>
                    <a:pt x="317601" y="26835"/>
                  </a:lnTo>
                  <a:lnTo>
                    <a:pt x="317411" y="26644"/>
                  </a:lnTo>
                  <a:lnTo>
                    <a:pt x="313143" y="25311"/>
                  </a:lnTo>
                  <a:lnTo>
                    <a:pt x="310959" y="25311"/>
                  </a:lnTo>
                  <a:lnTo>
                    <a:pt x="306489" y="70243"/>
                  </a:lnTo>
                  <a:lnTo>
                    <a:pt x="306743" y="72872"/>
                  </a:lnTo>
                  <a:lnTo>
                    <a:pt x="324205" y="91833"/>
                  </a:lnTo>
                  <a:lnTo>
                    <a:pt x="331838" y="91833"/>
                  </a:lnTo>
                  <a:lnTo>
                    <a:pt x="335318" y="90932"/>
                  </a:lnTo>
                  <a:lnTo>
                    <a:pt x="342061" y="87363"/>
                  </a:lnTo>
                  <a:lnTo>
                    <a:pt x="345490" y="84531"/>
                  </a:lnTo>
                  <a:lnTo>
                    <a:pt x="347611" y="82156"/>
                  </a:lnTo>
                  <a:lnTo>
                    <a:pt x="348957" y="80670"/>
                  </a:lnTo>
                  <a:lnTo>
                    <a:pt x="353072" y="90932"/>
                  </a:lnTo>
                  <a:lnTo>
                    <a:pt x="355066" y="90932"/>
                  </a:lnTo>
                  <a:lnTo>
                    <a:pt x="358927" y="89750"/>
                  </a:lnTo>
                  <a:lnTo>
                    <a:pt x="359130" y="89446"/>
                  </a:lnTo>
                  <a:lnTo>
                    <a:pt x="359232" y="80670"/>
                  </a:lnTo>
                  <a:close/>
                </a:path>
                <a:path w="784225" h="263525">
                  <a:moveTo>
                    <a:pt x="362737" y="233857"/>
                  </a:moveTo>
                  <a:lnTo>
                    <a:pt x="362648" y="223151"/>
                  </a:lnTo>
                  <a:lnTo>
                    <a:pt x="362089" y="219125"/>
                  </a:lnTo>
                  <a:lnTo>
                    <a:pt x="360692" y="214706"/>
                  </a:lnTo>
                  <a:lnTo>
                    <a:pt x="359613" y="210985"/>
                  </a:lnTo>
                  <a:lnTo>
                    <a:pt x="357771" y="207518"/>
                  </a:lnTo>
                  <a:lnTo>
                    <a:pt x="355803" y="205232"/>
                  </a:lnTo>
                  <a:lnTo>
                    <a:pt x="352818" y="201764"/>
                  </a:lnTo>
                  <a:lnTo>
                    <a:pt x="350888" y="200418"/>
                  </a:lnTo>
                  <a:lnTo>
                    <a:pt x="350888" y="233857"/>
                  </a:lnTo>
                  <a:lnTo>
                    <a:pt x="350583" y="236486"/>
                  </a:lnTo>
                  <a:lnTo>
                    <a:pt x="349669" y="239915"/>
                  </a:lnTo>
                  <a:lnTo>
                    <a:pt x="349097" y="242341"/>
                  </a:lnTo>
                  <a:lnTo>
                    <a:pt x="347954" y="244868"/>
                  </a:lnTo>
                  <a:lnTo>
                    <a:pt x="344881" y="249135"/>
                  </a:lnTo>
                  <a:lnTo>
                    <a:pt x="342900" y="250774"/>
                  </a:lnTo>
                  <a:lnTo>
                    <a:pt x="340410" y="251968"/>
                  </a:lnTo>
                  <a:lnTo>
                    <a:pt x="338035" y="253161"/>
                  </a:lnTo>
                  <a:lnTo>
                    <a:pt x="335203" y="253758"/>
                  </a:lnTo>
                  <a:lnTo>
                    <a:pt x="328358" y="253758"/>
                  </a:lnTo>
                  <a:lnTo>
                    <a:pt x="313270" y="225132"/>
                  </a:lnTo>
                  <a:lnTo>
                    <a:pt x="313575" y="222643"/>
                  </a:lnTo>
                  <a:lnTo>
                    <a:pt x="328955" y="205232"/>
                  </a:lnTo>
                  <a:lnTo>
                    <a:pt x="335800" y="205232"/>
                  </a:lnTo>
                  <a:lnTo>
                    <a:pt x="338772" y="205879"/>
                  </a:lnTo>
                  <a:lnTo>
                    <a:pt x="341160" y="207175"/>
                  </a:lnTo>
                  <a:lnTo>
                    <a:pt x="343636" y="208457"/>
                  </a:lnTo>
                  <a:lnTo>
                    <a:pt x="345567" y="210248"/>
                  </a:lnTo>
                  <a:lnTo>
                    <a:pt x="346964" y="212521"/>
                  </a:lnTo>
                  <a:lnTo>
                    <a:pt x="348348" y="214706"/>
                  </a:lnTo>
                  <a:lnTo>
                    <a:pt x="349338" y="217297"/>
                  </a:lnTo>
                  <a:lnTo>
                    <a:pt x="349999" y="220560"/>
                  </a:lnTo>
                  <a:lnTo>
                    <a:pt x="350634" y="223151"/>
                  </a:lnTo>
                  <a:lnTo>
                    <a:pt x="350850" y="225132"/>
                  </a:lnTo>
                  <a:lnTo>
                    <a:pt x="350888" y="233857"/>
                  </a:lnTo>
                  <a:lnTo>
                    <a:pt x="350888" y="200418"/>
                  </a:lnTo>
                  <a:lnTo>
                    <a:pt x="349694" y="199580"/>
                  </a:lnTo>
                  <a:lnTo>
                    <a:pt x="342150" y="196608"/>
                  </a:lnTo>
                  <a:lnTo>
                    <a:pt x="337731" y="195859"/>
                  </a:lnTo>
                  <a:lnTo>
                    <a:pt x="327520" y="195859"/>
                  </a:lnTo>
                  <a:lnTo>
                    <a:pt x="301498" y="235889"/>
                  </a:lnTo>
                  <a:lnTo>
                    <a:pt x="302018" y="239915"/>
                  </a:lnTo>
                  <a:lnTo>
                    <a:pt x="326428" y="263283"/>
                  </a:lnTo>
                  <a:lnTo>
                    <a:pt x="336638" y="263283"/>
                  </a:lnTo>
                  <a:lnTo>
                    <a:pt x="341160" y="262432"/>
                  </a:lnTo>
                  <a:lnTo>
                    <a:pt x="348996" y="258965"/>
                  </a:lnTo>
                  <a:lnTo>
                    <a:pt x="352272" y="256578"/>
                  </a:lnTo>
                  <a:lnTo>
                    <a:pt x="354723" y="253758"/>
                  </a:lnTo>
                  <a:lnTo>
                    <a:pt x="357530" y="250532"/>
                  </a:lnTo>
                  <a:lnTo>
                    <a:pt x="359511" y="246913"/>
                  </a:lnTo>
                  <a:lnTo>
                    <a:pt x="360921" y="242341"/>
                  </a:lnTo>
                  <a:lnTo>
                    <a:pt x="362089" y="238467"/>
                  </a:lnTo>
                  <a:lnTo>
                    <a:pt x="362737" y="233857"/>
                  </a:lnTo>
                  <a:close/>
                </a:path>
                <a:path w="784225" h="263525">
                  <a:moveTo>
                    <a:pt x="390563" y="168478"/>
                  </a:moveTo>
                  <a:lnTo>
                    <a:pt x="390169" y="167881"/>
                  </a:lnTo>
                  <a:lnTo>
                    <a:pt x="389877" y="167678"/>
                  </a:lnTo>
                  <a:lnTo>
                    <a:pt x="389470" y="167576"/>
                  </a:lnTo>
                  <a:lnTo>
                    <a:pt x="389077" y="167386"/>
                  </a:lnTo>
                  <a:lnTo>
                    <a:pt x="388480" y="167233"/>
                  </a:lnTo>
                  <a:lnTo>
                    <a:pt x="386994" y="167030"/>
                  </a:lnTo>
                  <a:lnTo>
                    <a:pt x="386105" y="166992"/>
                  </a:lnTo>
                  <a:lnTo>
                    <a:pt x="383921" y="166992"/>
                  </a:lnTo>
                  <a:lnTo>
                    <a:pt x="382981" y="167030"/>
                  </a:lnTo>
                  <a:lnTo>
                    <a:pt x="381482" y="167233"/>
                  </a:lnTo>
                  <a:lnTo>
                    <a:pt x="380898" y="167386"/>
                  </a:lnTo>
                  <a:lnTo>
                    <a:pt x="380390" y="167576"/>
                  </a:lnTo>
                  <a:lnTo>
                    <a:pt x="379996" y="167678"/>
                  </a:lnTo>
                  <a:lnTo>
                    <a:pt x="379704" y="167881"/>
                  </a:lnTo>
                  <a:lnTo>
                    <a:pt x="379501" y="168173"/>
                  </a:lnTo>
                  <a:lnTo>
                    <a:pt x="379399" y="260896"/>
                  </a:lnTo>
                  <a:lnTo>
                    <a:pt x="379501" y="261200"/>
                  </a:lnTo>
                  <a:lnTo>
                    <a:pt x="383921" y="262382"/>
                  </a:lnTo>
                  <a:lnTo>
                    <a:pt x="386105" y="262382"/>
                  </a:lnTo>
                  <a:lnTo>
                    <a:pt x="390563" y="260896"/>
                  </a:lnTo>
                  <a:lnTo>
                    <a:pt x="390563" y="168478"/>
                  </a:lnTo>
                  <a:close/>
                </a:path>
                <a:path w="784225" h="263525">
                  <a:moveTo>
                    <a:pt x="432765" y="89446"/>
                  </a:moveTo>
                  <a:lnTo>
                    <a:pt x="432739" y="45847"/>
                  </a:lnTo>
                  <a:lnTo>
                    <a:pt x="432473" y="43256"/>
                  </a:lnTo>
                  <a:lnTo>
                    <a:pt x="431673" y="40182"/>
                  </a:lnTo>
                  <a:lnTo>
                    <a:pt x="430987" y="37007"/>
                  </a:lnTo>
                  <a:lnTo>
                    <a:pt x="429742" y="34277"/>
                  </a:lnTo>
                  <a:lnTo>
                    <a:pt x="429590" y="34086"/>
                  </a:lnTo>
                  <a:lnTo>
                    <a:pt x="427951" y="32004"/>
                  </a:lnTo>
                  <a:lnTo>
                    <a:pt x="426275" y="29718"/>
                  </a:lnTo>
                  <a:lnTo>
                    <a:pt x="424040" y="27889"/>
                  </a:lnTo>
                  <a:lnTo>
                    <a:pt x="418477" y="25107"/>
                  </a:lnTo>
                  <a:lnTo>
                    <a:pt x="415061" y="24409"/>
                  </a:lnTo>
                  <a:lnTo>
                    <a:pt x="407416" y="24409"/>
                  </a:lnTo>
                  <a:lnTo>
                    <a:pt x="390156" y="35572"/>
                  </a:lnTo>
                  <a:lnTo>
                    <a:pt x="390055" y="26835"/>
                  </a:lnTo>
                  <a:lnTo>
                    <a:pt x="389851" y="26644"/>
                  </a:lnTo>
                  <a:lnTo>
                    <a:pt x="389763" y="26339"/>
                  </a:lnTo>
                  <a:lnTo>
                    <a:pt x="389509" y="26098"/>
                  </a:lnTo>
                  <a:lnTo>
                    <a:pt x="389115" y="25895"/>
                  </a:lnTo>
                  <a:lnTo>
                    <a:pt x="388810" y="25704"/>
                  </a:lnTo>
                  <a:lnTo>
                    <a:pt x="388315" y="25552"/>
                  </a:lnTo>
                  <a:lnTo>
                    <a:pt x="387032" y="25349"/>
                  </a:lnTo>
                  <a:lnTo>
                    <a:pt x="386194" y="25311"/>
                  </a:lnTo>
                  <a:lnTo>
                    <a:pt x="384098" y="25311"/>
                  </a:lnTo>
                  <a:lnTo>
                    <a:pt x="380085" y="89446"/>
                  </a:lnTo>
                  <a:lnTo>
                    <a:pt x="380187" y="89750"/>
                  </a:lnTo>
                  <a:lnTo>
                    <a:pt x="384594" y="90932"/>
                  </a:lnTo>
                  <a:lnTo>
                    <a:pt x="386778" y="90932"/>
                  </a:lnTo>
                  <a:lnTo>
                    <a:pt x="391350" y="45847"/>
                  </a:lnTo>
                  <a:lnTo>
                    <a:pt x="394423" y="42075"/>
                  </a:lnTo>
                  <a:lnTo>
                    <a:pt x="397344" y="39192"/>
                  </a:lnTo>
                  <a:lnTo>
                    <a:pt x="402386" y="35572"/>
                  </a:lnTo>
                  <a:lnTo>
                    <a:pt x="403009" y="35128"/>
                  </a:lnTo>
                  <a:lnTo>
                    <a:pt x="405828" y="34086"/>
                  </a:lnTo>
                  <a:lnTo>
                    <a:pt x="410794" y="34086"/>
                  </a:lnTo>
                  <a:lnTo>
                    <a:pt x="412673" y="34531"/>
                  </a:lnTo>
                  <a:lnTo>
                    <a:pt x="414261" y="35420"/>
                  </a:lnTo>
                  <a:lnTo>
                    <a:pt x="415950" y="36220"/>
                  </a:lnTo>
                  <a:lnTo>
                    <a:pt x="417296" y="37414"/>
                  </a:lnTo>
                  <a:lnTo>
                    <a:pt x="418287" y="39001"/>
                  </a:lnTo>
                  <a:lnTo>
                    <a:pt x="419379" y="40487"/>
                  </a:lnTo>
                  <a:lnTo>
                    <a:pt x="420166" y="42316"/>
                  </a:lnTo>
                  <a:lnTo>
                    <a:pt x="420662" y="44500"/>
                  </a:lnTo>
                  <a:lnTo>
                    <a:pt x="421259" y="46583"/>
                  </a:lnTo>
                  <a:lnTo>
                    <a:pt x="421563" y="49364"/>
                  </a:lnTo>
                  <a:lnTo>
                    <a:pt x="421652" y="89446"/>
                  </a:lnTo>
                  <a:lnTo>
                    <a:pt x="421855" y="89750"/>
                  </a:lnTo>
                  <a:lnTo>
                    <a:pt x="426123" y="90932"/>
                  </a:lnTo>
                  <a:lnTo>
                    <a:pt x="428307" y="90932"/>
                  </a:lnTo>
                  <a:lnTo>
                    <a:pt x="432574" y="89750"/>
                  </a:lnTo>
                  <a:lnTo>
                    <a:pt x="432765" y="89446"/>
                  </a:lnTo>
                  <a:close/>
                </a:path>
                <a:path w="784225" h="263525">
                  <a:moveTo>
                    <a:pt x="481495" y="240906"/>
                  </a:moveTo>
                  <a:lnTo>
                    <a:pt x="481050" y="238671"/>
                  </a:lnTo>
                  <a:lnTo>
                    <a:pt x="480161" y="236791"/>
                  </a:lnTo>
                  <a:lnTo>
                    <a:pt x="479259" y="234797"/>
                  </a:lnTo>
                  <a:lnTo>
                    <a:pt x="478078" y="233159"/>
                  </a:lnTo>
                  <a:lnTo>
                    <a:pt x="476580" y="231876"/>
                  </a:lnTo>
                  <a:lnTo>
                    <a:pt x="475195" y="230492"/>
                  </a:lnTo>
                  <a:lnTo>
                    <a:pt x="473557" y="229349"/>
                  </a:lnTo>
                  <a:lnTo>
                    <a:pt x="471678" y="228447"/>
                  </a:lnTo>
                  <a:lnTo>
                    <a:pt x="469785" y="227457"/>
                  </a:lnTo>
                  <a:lnTo>
                    <a:pt x="467855" y="226568"/>
                  </a:lnTo>
                  <a:lnTo>
                    <a:pt x="463981" y="224980"/>
                  </a:lnTo>
                  <a:lnTo>
                    <a:pt x="462102" y="224231"/>
                  </a:lnTo>
                  <a:lnTo>
                    <a:pt x="460209" y="223545"/>
                  </a:lnTo>
                  <a:lnTo>
                    <a:pt x="458330" y="222745"/>
                  </a:lnTo>
                  <a:lnTo>
                    <a:pt x="450392" y="215201"/>
                  </a:lnTo>
                  <a:lnTo>
                    <a:pt x="450469" y="211632"/>
                  </a:lnTo>
                  <a:lnTo>
                    <a:pt x="456641" y="205232"/>
                  </a:lnTo>
                  <a:lnTo>
                    <a:pt x="458127" y="204736"/>
                  </a:lnTo>
                  <a:lnTo>
                    <a:pt x="459816" y="204495"/>
                  </a:lnTo>
                  <a:lnTo>
                    <a:pt x="463892" y="204495"/>
                  </a:lnTo>
                  <a:lnTo>
                    <a:pt x="465772" y="204736"/>
                  </a:lnTo>
                  <a:lnTo>
                    <a:pt x="467360" y="205232"/>
                  </a:lnTo>
                  <a:lnTo>
                    <a:pt x="469049" y="205727"/>
                  </a:lnTo>
                  <a:lnTo>
                    <a:pt x="470484" y="206273"/>
                  </a:lnTo>
                  <a:lnTo>
                    <a:pt x="471678" y="206870"/>
                  </a:lnTo>
                  <a:lnTo>
                    <a:pt x="472960" y="207467"/>
                  </a:lnTo>
                  <a:lnTo>
                    <a:pt x="474002" y="208013"/>
                  </a:lnTo>
                  <a:lnTo>
                    <a:pt x="475589" y="209003"/>
                  </a:lnTo>
                  <a:lnTo>
                    <a:pt x="476186" y="209257"/>
                  </a:lnTo>
                  <a:lnTo>
                    <a:pt x="476885" y="209257"/>
                  </a:lnTo>
                  <a:lnTo>
                    <a:pt x="477139" y="209207"/>
                  </a:lnTo>
                  <a:lnTo>
                    <a:pt x="477329" y="209105"/>
                  </a:lnTo>
                  <a:lnTo>
                    <a:pt x="477532" y="208902"/>
                  </a:lnTo>
                  <a:lnTo>
                    <a:pt x="477672" y="208610"/>
                  </a:lnTo>
                  <a:lnTo>
                    <a:pt x="477774" y="208216"/>
                  </a:lnTo>
                  <a:lnTo>
                    <a:pt x="477977" y="207810"/>
                  </a:lnTo>
                  <a:lnTo>
                    <a:pt x="478091" y="207467"/>
                  </a:lnTo>
                  <a:lnTo>
                    <a:pt x="478320" y="206222"/>
                  </a:lnTo>
                  <a:lnTo>
                    <a:pt x="478370" y="204495"/>
                  </a:lnTo>
                  <a:lnTo>
                    <a:pt x="478320" y="203504"/>
                  </a:lnTo>
                  <a:lnTo>
                    <a:pt x="478129" y="202501"/>
                  </a:lnTo>
                  <a:lnTo>
                    <a:pt x="478028" y="202107"/>
                  </a:lnTo>
                  <a:lnTo>
                    <a:pt x="477913" y="201371"/>
                  </a:lnTo>
                  <a:lnTo>
                    <a:pt x="477824" y="201066"/>
                  </a:lnTo>
                  <a:lnTo>
                    <a:pt x="477634" y="200774"/>
                  </a:lnTo>
                  <a:lnTo>
                    <a:pt x="477532" y="200469"/>
                  </a:lnTo>
                  <a:lnTo>
                    <a:pt x="477227" y="200177"/>
                  </a:lnTo>
                  <a:lnTo>
                    <a:pt x="476732" y="199872"/>
                  </a:lnTo>
                  <a:lnTo>
                    <a:pt x="476237" y="199478"/>
                  </a:lnTo>
                  <a:lnTo>
                    <a:pt x="475500" y="199034"/>
                  </a:lnTo>
                  <a:lnTo>
                    <a:pt x="474510" y="198539"/>
                  </a:lnTo>
                  <a:lnTo>
                    <a:pt x="473608" y="198043"/>
                  </a:lnTo>
                  <a:lnTo>
                    <a:pt x="472516" y="197599"/>
                  </a:lnTo>
                  <a:lnTo>
                    <a:pt x="469938" y="196799"/>
                  </a:lnTo>
                  <a:lnTo>
                    <a:pt x="468452" y="196507"/>
                  </a:lnTo>
                  <a:lnTo>
                    <a:pt x="466763" y="196303"/>
                  </a:lnTo>
                  <a:lnTo>
                    <a:pt x="465175" y="196011"/>
                  </a:lnTo>
                  <a:lnTo>
                    <a:pt x="463537" y="195859"/>
                  </a:lnTo>
                  <a:lnTo>
                    <a:pt x="458177" y="195859"/>
                  </a:lnTo>
                  <a:lnTo>
                    <a:pt x="454952" y="196354"/>
                  </a:lnTo>
                  <a:lnTo>
                    <a:pt x="449402" y="198335"/>
                  </a:lnTo>
                  <a:lnTo>
                    <a:pt x="447065" y="199682"/>
                  </a:lnTo>
                  <a:lnTo>
                    <a:pt x="445135" y="201409"/>
                  </a:lnTo>
                  <a:lnTo>
                    <a:pt x="443293" y="202958"/>
                  </a:lnTo>
                  <a:lnTo>
                    <a:pt x="441858" y="204889"/>
                  </a:lnTo>
                  <a:lnTo>
                    <a:pt x="439978" y="209346"/>
                  </a:lnTo>
                  <a:lnTo>
                    <a:pt x="439534" y="211632"/>
                  </a:lnTo>
                  <a:lnTo>
                    <a:pt x="439534" y="216789"/>
                  </a:lnTo>
                  <a:lnTo>
                    <a:pt x="462394" y="235254"/>
                  </a:lnTo>
                  <a:lnTo>
                    <a:pt x="464032" y="236042"/>
                  </a:lnTo>
                  <a:lnTo>
                    <a:pt x="465429" y="236931"/>
                  </a:lnTo>
                  <a:lnTo>
                    <a:pt x="466915" y="237832"/>
                  </a:lnTo>
                  <a:lnTo>
                    <a:pt x="468109" y="238874"/>
                  </a:lnTo>
                  <a:lnTo>
                    <a:pt x="469887" y="241249"/>
                  </a:lnTo>
                  <a:lnTo>
                    <a:pt x="470331" y="242697"/>
                  </a:lnTo>
                  <a:lnTo>
                    <a:pt x="470204" y="246659"/>
                  </a:lnTo>
                  <a:lnTo>
                    <a:pt x="470039" y="247548"/>
                  </a:lnTo>
                  <a:lnTo>
                    <a:pt x="468845" y="250037"/>
                  </a:lnTo>
                  <a:lnTo>
                    <a:pt x="467956" y="251028"/>
                  </a:lnTo>
                  <a:lnTo>
                    <a:pt x="466763" y="251815"/>
                  </a:lnTo>
                  <a:lnTo>
                    <a:pt x="465670" y="252615"/>
                  </a:lnTo>
                  <a:lnTo>
                    <a:pt x="464337" y="253212"/>
                  </a:lnTo>
                  <a:lnTo>
                    <a:pt x="461264" y="254000"/>
                  </a:lnTo>
                  <a:lnTo>
                    <a:pt x="459574" y="254203"/>
                  </a:lnTo>
                  <a:lnTo>
                    <a:pt x="455104" y="254203"/>
                  </a:lnTo>
                  <a:lnTo>
                    <a:pt x="441210" y="248691"/>
                  </a:lnTo>
                  <a:lnTo>
                    <a:pt x="440474" y="248399"/>
                  </a:lnTo>
                  <a:lnTo>
                    <a:pt x="439674" y="248399"/>
                  </a:lnTo>
                  <a:lnTo>
                    <a:pt x="439381" y="248500"/>
                  </a:lnTo>
                  <a:lnTo>
                    <a:pt x="438137" y="255536"/>
                  </a:lnTo>
                  <a:lnTo>
                    <a:pt x="438340" y="256438"/>
                  </a:lnTo>
                  <a:lnTo>
                    <a:pt x="451142" y="262686"/>
                  </a:lnTo>
                  <a:lnTo>
                    <a:pt x="453123" y="263080"/>
                  </a:lnTo>
                  <a:lnTo>
                    <a:pt x="455206" y="263283"/>
                  </a:lnTo>
                  <a:lnTo>
                    <a:pt x="460959" y="263283"/>
                  </a:lnTo>
                  <a:lnTo>
                    <a:pt x="464185" y="262839"/>
                  </a:lnTo>
                  <a:lnTo>
                    <a:pt x="467055" y="261937"/>
                  </a:lnTo>
                  <a:lnTo>
                    <a:pt x="470039" y="261048"/>
                  </a:lnTo>
                  <a:lnTo>
                    <a:pt x="472567" y="259753"/>
                  </a:lnTo>
                  <a:lnTo>
                    <a:pt x="474649" y="258064"/>
                  </a:lnTo>
                  <a:lnTo>
                    <a:pt x="476834" y="256387"/>
                  </a:lnTo>
                  <a:lnTo>
                    <a:pt x="481495" y="246659"/>
                  </a:lnTo>
                  <a:lnTo>
                    <a:pt x="481495" y="240906"/>
                  </a:lnTo>
                  <a:close/>
                </a:path>
                <a:path w="784225" h="263525">
                  <a:moveTo>
                    <a:pt x="485228" y="32054"/>
                  </a:moveTo>
                  <a:lnTo>
                    <a:pt x="485178" y="28727"/>
                  </a:lnTo>
                  <a:lnTo>
                    <a:pt x="485076" y="27533"/>
                  </a:lnTo>
                  <a:lnTo>
                    <a:pt x="484936" y="27089"/>
                  </a:lnTo>
                  <a:lnTo>
                    <a:pt x="484632" y="26797"/>
                  </a:lnTo>
                  <a:lnTo>
                    <a:pt x="484441" y="26390"/>
                  </a:lnTo>
                  <a:lnTo>
                    <a:pt x="484187" y="26098"/>
                  </a:lnTo>
                  <a:lnTo>
                    <a:pt x="483895" y="25895"/>
                  </a:lnTo>
                  <a:lnTo>
                    <a:pt x="483692" y="25704"/>
                  </a:lnTo>
                  <a:lnTo>
                    <a:pt x="483400" y="25615"/>
                  </a:lnTo>
                  <a:lnTo>
                    <a:pt x="467372" y="25615"/>
                  </a:lnTo>
                  <a:lnTo>
                    <a:pt x="467271" y="10464"/>
                  </a:lnTo>
                  <a:lnTo>
                    <a:pt x="467067" y="10274"/>
                  </a:lnTo>
                  <a:lnTo>
                    <a:pt x="466877" y="9969"/>
                  </a:lnTo>
                  <a:lnTo>
                    <a:pt x="466572" y="9740"/>
                  </a:lnTo>
                  <a:lnTo>
                    <a:pt x="465785" y="9334"/>
                  </a:lnTo>
                  <a:lnTo>
                    <a:pt x="465188" y="9182"/>
                  </a:lnTo>
                  <a:lnTo>
                    <a:pt x="463702" y="8991"/>
                  </a:lnTo>
                  <a:lnTo>
                    <a:pt x="462762" y="8928"/>
                  </a:lnTo>
                  <a:lnTo>
                    <a:pt x="460578" y="8928"/>
                  </a:lnTo>
                  <a:lnTo>
                    <a:pt x="456057" y="25615"/>
                  </a:lnTo>
                  <a:lnTo>
                    <a:pt x="447179" y="25615"/>
                  </a:lnTo>
                  <a:lnTo>
                    <a:pt x="446836" y="25704"/>
                  </a:lnTo>
                  <a:lnTo>
                    <a:pt x="446239" y="26098"/>
                  </a:lnTo>
                  <a:lnTo>
                    <a:pt x="445985" y="26390"/>
                  </a:lnTo>
                  <a:lnTo>
                    <a:pt x="445795" y="26797"/>
                  </a:lnTo>
                  <a:lnTo>
                    <a:pt x="445592" y="27089"/>
                  </a:lnTo>
                  <a:lnTo>
                    <a:pt x="445439" y="27533"/>
                  </a:lnTo>
                  <a:lnTo>
                    <a:pt x="445249" y="28727"/>
                  </a:lnTo>
                  <a:lnTo>
                    <a:pt x="445198" y="32054"/>
                  </a:lnTo>
                  <a:lnTo>
                    <a:pt x="445389" y="33235"/>
                  </a:lnTo>
                  <a:lnTo>
                    <a:pt x="446189" y="34632"/>
                  </a:lnTo>
                  <a:lnTo>
                    <a:pt x="446735" y="34975"/>
                  </a:lnTo>
                  <a:lnTo>
                    <a:pt x="456057" y="34975"/>
                  </a:lnTo>
                  <a:lnTo>
                    <a:pt x="456057" y="74409"/>
                  </a:lnTo>
                  <a:lnTo>
                    <a:pt x="470738" y="91681"/>
                  </a:lnTo>
                  <a:lnTo>
                    <a:pt x="475005" y="91681"/>
                  </a:lnTo>
                  <a:lnTo>
                    <a:pt x="476059" y="91579"/>
                  </a:lnTo>
                  <a:lnTo>
                    <a:pt x="477050" y="91389"/>
                  </a:lnTo>
                  <a:lnTo>
                    <a:pt x="478129" y="91287"/>
                  </a:lnTo>
                  <a:lnTo>
                    <a:pt x="479132" y="91135"/>
                  </a:lnTo>
                  <a:lnTo>
                    <a:pt x="480021" y="90932"/>
                  </a:lnTo>
                  <a:lnTo>
                    <a:pt x="481012" y="90741"/>
                  </a:lnTo>
                  <a:lnTo>
                    <a:pt x="484936" y="87515"/>
                  </a:lnTo>
                  <a:lnTo>
                    <a:pt x="485127" y="86715"/>
                  </a:lnTo>
                  <a:lnTo>
                    <a:pt x="485076" y="82003"/>
                  </a:lnTo>
                  <a:lnTo>
                    <a:pt x="484987" y="81267"/>
                  </a:lnTo>
                  <a:lnTo>
                    <a:pt x="484759" y="80911"/>
                  </a:lnTo>
                  <a:lnTo>
                    <a:pt x="484682" y="80670"/>
                  </a:lnTo>
                  <a:lnTo>
                    <a:pt x="484530" y="80467"/>
                  </a:lnTo>
                  <a:lnTo>
                    <a:pt x="484339" y="80365"/>
                  </a:lnTo>
                  <a:lnTo>
                    <a:pt x="484136" y="80175"/>
                  </a:lnTo>
                  <a:lnTo>
                    <a:pt x="483946" y="80073"/>
                  </a:lnTo>
                  <a:lnTo>
                    <a:pt x="483349" y="80073"/>
                  </a:lnTo>
                  <a:lnTo>
                    <a:pt x="482892" y="80225"/>
                  </a:lnTo>
                  <a:lnTo>
                    <a:pt x="482003" y="80721"/>
                  </a:lnTo>
                  <a:lnTo>
                    <a:pt x="481457" y="80911"/>
                  </a:lnTo>
                  <a:lnTo>
                    <a:pt x="480771" y="81114"/>
                  </a:lnTo>
                  <a:lnTo>
                    <a:pt x="480174" y="81318"/>
                  </a:lnTo>
                  <a:lnTo>
                    <a:pt x="477888" y="81902"/>
                  </a:lnTo>
                  <a:lnTo>
                    <a:pt x="476948" y="82003"/>
                  </a:lnTo>
                  <a:lnTo>
                    <a:pt x="472681" y="82003"/>
                  </a:lnTo>
                  <a:lnTo>
                    <a:pt x="470446" y="80962"/>
                  </a:lnTo>
                  <a:lnTo>
                    <a:pt x="469150" y="78879"/>
                  </a:lnTo>
                  <a:lnTo>
                    <a:pt x="467969" y="76695"/>
                  </a:lnTo>
                  <a:lnTo>
                    <a:pt x="467372" y="73469"/>
                  </a:lnTo>
                  <a:lnTo>
                    <a:pt x="467372" y="34975"/>
                  </a:lnTo>
                  <a:lnTo>
                    <a:pt x="483692" y="34975"/>
                  </a:lnTo>
                  <a:lnTo>
                    <a:pt x="484238" y="34632"/>
                  </a:lnTo>
                  <a:lnTo>
                    <a:pt x="485025" y="33235"/>
                  </a:lnTo>
                  <a:lnTo>
                    <a:pt x="485228" y="32054"/>
                  </a:lnTo>
                  <a:close/>
                </a:path>
                <a:path w="784225" h="263525">
                  <a:moveTo>
                    <a:pt x="511352" y="26835"/>
                  </a:moveTo>
                  <a:lnTo>
                    <a:pt x="511149" y="26644"/>
                  </a:lnTo>
                  <a:lnTo>
                    <a:pt x="510959" y="26339"/>
                  </a:lnTo>
                  <a:lnTo>
                    <a:pt x="510654" y="26098"/>
                  </a:lnTo>
                  <a:lnTo>
                    <a:pt x="509866" y="25704"/>
                  </a:lnTo>
                  <a:lnTo>
                    <a:pt x="509270" y="25552"/>
                  </a:lnTo>
                  <a:lnTo>
                    <a:pt x="507784" y="25349"/>
                  </a:lnTo>
                  <a:lnTo>
                    <a:pt x="506882" y="25311"/>
                  </a:lnTo>
                  <a:lnTo>
                    <a:pt x="504710" y="25311"/>
                  </a:lnTo>
                  <a:lnTo>
                    <a:pt x="500189" y="89446"/>
                  </a:lnTo>
                  <a:lnTo>
                    <a:pt x="500291" y="89750"/>
                  </a:lnTo>
                  <a:lnTo>
                    <a:pt x="504710" y="90932"/>
                  </a:lnTo>
                  <a:lnTo>
                    <a:pt x="506882" y="90932"/>
                  </a:lnTo>
                  <a:lnTo>
                    <a:pt x="511352" y="89446"/>
                  </a:lnTo>
                  <a:lnTo>
                    <a:pt x="511352" y="26835"/>
                  </a:lnTo>
                  <a:close/>
                </a:path>
                <a:path w="784225" h="263525">
                  <a:moveTo>
                    <a:pt x="512648" y="4114"/>
                  </a:moveTo>
                  <a:lnTo>
                    <a:pt x="512152" y="2387"/>
                  </a:lnTo>
                  <a:lnTo>
                    <a:pt x="511149" y="1498"/>
                  </a:lnTo>
                  <a:lnTo>
                    <a:pt x="510260" y="495"/>
                  </a:lnTo>
                  <a:lnTo>
                    <a:pt x="508469" y="0"/>
                  </a:lnTo>
                  <a:lnTo>
                    <a:pt x="503123" y="0"/>
                  </a:lnTo>
                  <a:lnTo>
                    <a:pt x="501281" y="495"/>
                  </a:lnTo>
                  <a:lnTo>
                    <a:pt x="500291" y="1498"/>
                  </a:lnTo>
                  <a:lnTo>
                    <a:pt x="499300" y="2387"/>
                  </a:lnTo>
                  <a:lnTo>
                    <a:pt x="498817" y="4114"/>
                  </a:lnTo>
                  <a:lnTo>
                    <a:pt x="498805" y="9436"/>
                  </a:lnTo>
                  <a:lnTo>
                    <a:pt x="499300" y="11214"/>
                  </a:lnTo>
                  <a:lnTo>
                    <a:pt x="500291" y="12204"/>
                  </a:lnTo>
                  <a:lnTo>
                    <a:pt x="501281" y="13093"/>
                  </a:lnTo>
                  <a:lnTo>
                    <a:pt x="503072" y="13550"/>
                  </a:lnTo>
                  <a:lnTo>
                    <a:pt x="508330" y="13550"/>
                  </a:lnTo>
                  <a:lnTo>
                    <a:pt x="510159" y="13093"/>
                  </a:lnTo>
                  <a:lnTo>
                    <a:pt x="511149" y="12204"/>
                  </a:lnTo>
                  <a:lnTo>
                    <a:pt x="512152" y="11214"/>
                  </a:lnTo>
                  <a:lnTo>
                    <a:pt x="512622" y="9436"/>
                  </a:lnTo>
                  <a:lnTo>
                    <a:pt x="512648" y="4114"/>
                  </a:lnTo>
                  <a:close/>
                </a:path>
                <a:path w="784225" h="263525">
                  <a:moveTo>
                    <a:pt x="549935" y="220916"/>
                  </a:moveTo>
                  <a:lnTo>
                    <a:pt x="549389" y="217195"/>
                  </a:lnTo>
                  <a:lnTo>
                    <a:pt x="548297" y="213715"/>
                  </a:lnTo>
                  <a:lnTo>
                    <a:pt x="547306" y="210146"/>
                  </a:lnTo>
                  <a:lnTo>
                    <a:pt x="545719" y="207073"/>
                  </a:lnTo>
                  <a:lnTo>
                    <a:pt x="543648" y="204635"/>
                  </a:lnTo>
                  <a:lnTo>
                    <a:pt x="541350" y="201815"/>
                  </a:lnTo>
                  <a:lnTo>
                    <a:pt x="538632" y="199783"/>
                  </a:lnTo>
                  <a:lnTo>
                    <a:pt x="538632" y="223545"/>
                  </a:lnTo>
                  <a:lnTo>
                    <a:pt x="505294" y="223545"/>
                  </a:lnTo>
                  <a:lnTo>
                    <a:pt x="509905" y="210451"/>
                  </a:lnTo>
                  <a:lnTo>
                    <a:pt x="511289" y="208661"/>
                  </a:lnTo>
                  <a:lnTo>
                    <a:pt x="513029" y="207264"/>
                  </a:lnTo>
                  <a:lnTo>
                    <a:pt x="515112" y="206273"/>
                  </a:lnTo>
                  <a:lnTo>
                    <a:pt x="517194" y="205181"/>
                  </a:lnTo>
                  <a:lnTo>
                    <a:pt x="519633" y="204635"/>
                  </a:lnTo>
                  <a:lnTo>
                    <a:pt x="527862" y="204635"/>
                  </a:lnTo>
                  <a:lnTo>
                    <a:pt x="531926" y="206324"/>
                  </a:lnTo>
                  <a:lnTo>
                    <a:pt x="534606" y="209702"/>
                  </a:lnTo>
                  <a:lnTo>
                    <a:pt x="537387" y="213067"/>
                  </a:lnTo>
                  <a:lnTo>
                    <a:pt x="538581" y="217195"/>
                  </a:lnTo>
                  <a:lnTo>
                    <a:pt x="538632" y="223545"/>
                  </a:lnTo>
                  <a:lnTo>
                    <a:pt x="538632" y="199783"/>
                  </a:lnTo>
                  <a:lnTo>
                    <a:pt x="535203" y="198234"/>
                  </a:lnTo>
                  <a:lnTo>
                    <a:pt x="531837" y="196646"/>
                  </a:lnTo>
                  <a:lnTo>
                    <a:pt x="527710" y="195859"/>
                  </a:lnTo>
                  <a:lnTo>
                    <a:pt x="518388" y="195859"/>
                  </a:lnTo>
                  <a:lnTo>
                    <a:pt x="514324" y="196646"/>
                  </a:lnTo>
                  <a:lnTo>
                    <a:pt x="510654" y="198234"/>
                  </a:lnTo>
                  <a:lnTo>
                    <a:pt x="507072" y="199732"/>
                  </a:lnTo>
                  <a:lnTo>
                    <a:pt x="503999" y="201968"/>
                  </a:lnTo>
                  <a:lnTo>
                    <a:pt x="501421" y="204939"/>
                  </a:lnTo>
                  <a:lnTo>
                    <a:pt x="498843" y="207810"/>
                  </a:lnTo>
                  <a:lnTo>
                    <a:pt x="496862" y="211391"/>
                  </a:lnTo>
                  <a:lnTo>
                    <a:pt x="495465" y="215658"/>
                  </a:lnTo>
                  <a:lnTo>
                    <a:pt x="494182" y="219824"/>
                  </a:lnTo>
                  <a:lnTo>
                    <a:pt x="493534" y="224536"/>
                  </a:lnTo>
                  <a:lnTo>
                    <a:pt x="493534" y="235343"/>
                  </a:lnTo>
                  <a:lnTo>
                    <a:pt x="519125" y="263283"/>
                  </a:lnTo>
                  <a:lnTo>
                    <a:pt x="527062" y="263283"/>
                  </a:lnTo>
                  <a:lnTo>
                    <a:pt x="529793" y="263029"/>
                  </a:lnTo>
                  <a:lnTo>
                    <a:pt x="532371" y="262534"/>
                  </a:lnTo>
                  <a:lnTo>
                    <a:pt x="534962" y="262140"/>
                  </a:lnTo>
                  <a:lnTo>
                    <a:pt x="546658" y="257479"/>
                  </a:lnTo>
                  <a:lnTo>
                    <a:pt x="546862" y="257175"/>
                  </a:lnTo>
                  <a:lnTo>
                    <a:pt x="547014" y="256882"/>
                  </a:lnTo>
                  <a:lnTo>
                    <a:pt x="547217" y="256184"/>
                  </a:lnTo>
                  <a:lnTo>
                    <a:pt x="547255" y="254050"/>
                  </a:lnTo>
                  <a:lnTo>
                    <a:pt x="547116" y="251218"/>
                  </a:lnTo>
                  <a:lnTo>
                    <a:pt x="547014" y="250774"/>
                  </a:lnTo>
                  <a:lnTo>
                    <a:pt x="546811" y="250482"/>
                  </a:lnTo>
                  <a:lnTo>
                    <a:pt x="546709" y="250088"/>
                  </a:lnTo>
                  <a:lnTo>
                    <a:pt x="546519" y="249834"/>
                  </a:lnTo>
                  <a:lnTo>
                    <a:pt x="546214" y="249732"/>
                  </a:lnTo>
                  <a:lnTo>
                    <a:pt x="546023" y="249542"/>
                  </a:lnTo>
                  <a:lnTo>
                    <a:pt x="545769" y="249440"/>
                  </a:lnTo>
                  <a:lnTo>
                    <a:pt x="544982" y="249440"/>
                  </a:lnTo>
                  <a:lnTo>
                    <a:pt x="544182" y="249682"/>
                  </a:lnTo>
                  <a:lnTo>
                    <a:pt x="541997" y="250672"/>
                  </a:lnTo>
                  <a:lnTo>
                    <a:pt x="540613" y="251218"/>
                  </a:lnTo>
                  <a:lnTo>
                    <a:pt x="538924" y="251815"/>
                  </a:lnTo>
                  <a:lnTo>
                    <a:pt x="537337" y="252412"/>
                  </a:lnTo>
                  <a:lnTo>
                    <a:pt x="535406" y="252958"/>
                  </a:lnTo>
                  <a:lnTo>
                    <a:pt x="533120" y="253453"/>
                  </a:lnTo>
                  <a:lnTo>
                    <a:pt x="530834" y="253847"/>
                  </a:lnTo>
                  <a:lnTo>
                    <a:pt x="528205" y="254050"/>
                  </a:lnTo>
                  <a:lnTo>
                    <a:pt x="521563" y="254050"/>
                  </a:lnTo>
                  <a:lnTo>
                    <a:pt x="505294" y="235343"/>
                  </a:lnTo>
                  <a:lnTo>
                    <a:pt x="505294" y="231876"/>
                  </a:lnTo>
                  <a:lnTo>
                    <a:pt x="546709" y="231876"/>
                  </a:lnTo>
                  <a:lnTo>
                    <a:pt x="547700" y="231482"/>
                  </a:lnTo>
                  <a:lnTo>
                    <a:pt x="549490" y="229895"/>
                  </a:lnTo>
                  <a:lnTo>
                    <a:pt x="549935" y="228650"/>
                  </a:lnTo>
                  <a:lnTo>
                    <a:pt x="549935" y="223545"/>
                  </a:lnTo>
                  <a:lnTo>
                    <a:pt x="549935" y="220916"/>
                  </a:lnTo>
                  <a:close/>
                </a:path>
                <a:path w="784225" h="263525">
                  <a:moveTo>
                    <a:pt x="602830" y="204685"/>
                  </a:moveTo>
                  <a:lnTo>
                    <a:pt x="602742" y="199034"/>
                  </a:lnTo>
                  <a:lnTo>
                    <a:pt x="602335" y="198043"/>
                  </a:lnTo>
                  <a:lnTo>
                    <a:pt x="602132" y="197840"/>
                  </a:lnTo>
                  <a:lnTo>
                    <a:pt x="601840" y="197650"/>
                  </a:lnTo>
                  <a:lnTo>
                    <a:pt x="601637" y="197345"/>
                  </a:lnTo>
                  <a:lnTo>
                    <a:pt x="601192" y="197104"/>
                  </a:lnTo>
                  <a:lnTo>
                    <a:pt x="600494" y="196900"/>
                  </a:lnTo>
                  <a:lnTo>
                    <a:pt x="599897" y="196697"/>
                  </a:lnTo>
                  <a:lnTo>
                    <a:pt x="599160" y="196507"/>
                  </a:lnTo>
                  <a:lnTo>
                    <a:pt x="597471" y="196113"/>
                  </a:lnTo>
                  <a:lnTo>
                    <a:pt x="596671" y="196011"/>
                  </a:lnTo>
                  <a:lnTo>
                    <a:pt x="595884" y="196011"/>
                  </a:lnTo>
                  <a:lnTo>
                    <a:pt x="595185" y="195910"/>
                  </a:lnTo>
                  <a:lnTo>
                    <a:pt x="594537" y="195859"/>
                  </a:lnTo>
                  <a:lnTo>
                    <a:pt x="592658" y="195859"/>
                  </a:lnTo>
                  <a:lnTo>
                    <a:pt x="591375" y="196062"/>
                  </a:lnTo>
                  <a:lnTo>
                    <a:pt x="590080" y="196456"/>
                  </a:lnTo>
                  <a:lnTo>
                    <a:pt x="588784" y="196748"/>
                  </a:lnTo>
                  <a:lnTo>
                    <a:pt x="587451" y="197345"/>
                  </a:lnTo>
                  <a:lnTo>
                    <a:pt x="585978" y="198285"/>
                  </a:lnTo>
                  <a:lnTo>
                    <a:pt x="584771" y="199034"/>
                  </a:lnTo>
                  <a:lnTo>
                    <a:pt x="583387" y="200228"/>
                  </a:lnTo>
                  <a:lnTo>
                    <a:pt x="580402" y="203403"/>
                  </a:lnTo>
                  <a:lnTo>
                    <a:pt x="578815" y="205384"/>
                  </a:lnTo>
                  <a:lnTo>
                    <a:pt x="577126" y="207759"/>
                  </a:lnTo>
                  <a:lnTo>
                    <a:pt x="577037" y="198285"/>
                  </a:lnTo>
                  <a:lnTo>
                    <a:pt x="576834" y="198094"/>
                  </a:lnTo>
                  <a:lnTo>
                    <a:pt x="576732" y="197789"/>
                  </a:lnTo>
                  <a:lnTo>
                    <a:pt x="576491" y="197548"/>
                  </a:lnTo>
                  <a:lnTo>
                    <a:pt x="576084" y="197345"/>
                  </a:lnTo>
                  <a:lnTo>
                    <a:pt x="575792" y="197154"/>
                  </a:lnTo>
                  <a:lnTo>
                    <a:pt x="575297" y="197002"/>
                  </a:lnTo>
                  <a:lnTo>
                    <a:pt x="574001" y="196799"/>
                  </a:lnTo>
                  <a:lnTo>
                    <a:pt x="573163" y="196748"/>
                  </a:lnTo>
                  <a:lnTo>
                    <a:pt x="571080" y="196748"/>
                  </a:lnTo>
                  <a:lnTo>
                    <a:pt x="567055" y="260896"/>
                  </a:lnTo>
                  <a:lnTo>
                    <a:pt x="567156" y="261200"/>
                  </a:lnTo>
                  <a:lnTo>
                    <a:pt x="571576" y="262382"/>
                  </a:lnTo>
                  <a:lnTo>
                    <a:pt x="573760" y="262382"/>
                  </a:lnTo>
                  <a:lnTo>
                    <a:pt x="578319" y="219824"/>
                  </a:lnTo>
                  <a:lnTo>
                    <a:pt x="579907" y="217335"/>
                  </a:lnTo>
                  <a:lnTo>
                    <a:pt x="581342" y="215252"/>
                  </a:lnTo>
                  <a:lnTo>
                    <a:pt x="582637" y="213575"/>
                  </a:lnTo>
                  <a:lnTo>
                    <a:pt x="583933" y="211785"/>
                  </a:lnTo>
                  <a:lnTo>
                    <a:pt x="589927" y="207175"/>
                  </a:lnTo>
                  <a:lnTo>
                    <a:pt x="591019" y="206679"/>
                  </a:lnTo>
                  <a:lnTo>
                    <a:pt x="592112" y="206425"/>
                  </a:lnTo>
                  <a:lnTo>
                    <a:pt x="594194" y="206425"/>
                  </a:lnTo>
                  <a:lnTo>
                    <a:pt x="595096" y="206527"/>
                  </a:lnTo>
                  <a:lnTo>
                    <a:pt x="596671" y="206921"/>
                  </a:lnTo>
                  <a:lnTo>
                    <a:pt x="598665" y="207518"/>
                  </a:lnTo>
                  <a:lnTo>
                    <a:pt x="600354" y="208114"/>
                  </a:lnTo>
                  <a:lnTo>
                    <a:pt x="600849" y="208216"/>
                  </a:lnTo>
                  <a:lnTo>
                    <a:pt x="601535" y="208216"/>
                  </a:lnTo>
                  <a:lnTo>
                    <a:pt x="601789" y="208114"/>
                  </a:lnTo>
                  <a:lnTo>
                    <a:pt x="602145" y="207759"/>
                  </a:lnTo>
                  <a:lnTo>
                    <a:pt x="602335" y="207416"/>
                  </a:lnTo>
                  <a:lnTo>
                    <a:pt x="602437" y="207022"/>
                  </a:lnTo>
                  <a:lnTo>
                    <a:pt x="602602" y="206679"/>
                  </a:lnTo>
                  <a:lnTo>
                    <a:pt x="602653" y="206425"/>
                  </a:lnTo>
                  <a:lnTo>
                    <a:pt x="602729" y="205384"/>
                  </a:lnTo>
                  <a:lnTo>
                    <a:pt x="602830" y="204685"/>
                  </a:lnTo>
                  <a:close/>
                </a:path>
                <a:path w="784225" h="263525">
                  <a:moveTo>
                    <a:pt x="623176" y="45847"/>
                  </a:moveTo>
                  <a:lnTo>
                    <a:pt x="622858" y="43256"/>
                  </a:lnTo>
                  <a:lnTo>
                    <a:pt x="622071" y="40182"/>
                  </a:lnTo>
                  <a:lnTo>
                    <a:pt x="621372" y="37007"/>
                  </a:lnTo>
                  <a:lnTo>
                    <a:pt x="620191" y="34277"/>
                  </a:lnTo>
                  <a:lnTo>
                    <a:pt x="620039" y="34086"/>
                  </a:lnTo>
                  <a:lnTo>
                    <a:pt x="618502" y="32004"/>
                  </a:lnTo>
                  <a:lnTo>
                    <a:pt x="616915" y="29718"/>
                  </a:lnTo>
                  <a:lnTo>
                    <a:pt x="614781" y="27889"/>
                  </a:lnTo>
                  <a:lnTo>
                    <a:pt x="609422" y="25107"/>
                  </a:lnTo>
                  <a:lnTo>
                    <a:pt x="606094" y="24409"/>
                  </a:lnTo>
                  <a:lnTo>
                    <a:pt x="600544" y="24409"/>
                  </a:lnTo>
                  <a:lnTo>
                    <a:pt x="581139" y="36461"/>
                  </a:lnTo>
                  <a:lnTo>
                    <a:pt x="580453" y="34683"/>
                  </a:lnTo>
                  <a:lnTo>
                    <a:pt x="580123" y="34086"/>
                  </a:lnTo>
                  <a:lnTo>
                    <a:pt x="579551" y="33045"/>
                  </a:lnTo>
                  <a:lnTo>
                    <a:pt x="577367" y="30060"/>
                  </a:lnTo>
                  <a:lnTo>
                    <a:pt x="576033" y="28829"/>
                  </a:lnTo>
                  <a:lnTo>
                    <a:pt x="574446" y="27838"/>
                  </a:lnTo>
                  <a:lnTo>
                    <a:pt x="572858" y="26758"/>
                  </a:lnTo>
                  <a:lnTo>
                    <a:pt x="571068" y="25895"/>
                  </a:lnTo>
                  <a:lnTo>
                    <a:pt x="567105" y="24714"/>
                  </a:lnTo>
                  <a:lnTo>
                    <a:pt x="564819" y="24409"/>
                  </a:lnTo>
                  <a:lnTo>
                    <a:pt x="558965" y="24409"/>
                  </a:lnTo>
                  <a:lnTo>
                    <a:pt x="555688" y="25311"/>
                  </a:lnTo>
                  <a:lnTo>
                    <a:pt x="549148" y="28879"/>
                  </a:lnTo>
                  <a:lnTo>
                    <a:pt x="545769" y="31699"/>
                  </a:lnTo>
                  <a:lnTo>
                    <a:pt x="542302" y="35572"/>
                  </a:lnTo>
                  <a:lnTo>
                    <a:pt x="542201" y="26835"/>
                  </a:lnTo>
                  <a:lnTo>
                    <a:pt x="541997" y="26644"/>
                  </a:lnTo>
                  <a:lnTo>
                    <a:pt x="541909" y="26339"/>
                  </a:lnTo>
                  <a:lnTo>
                    <a:pt x="541655" y="26098"/>
                  </a:lnTo>
                  <a:lnTo>
                    <a:pt x="541261" y="25895"/>
                  </a:lnTo>
                  <a:lnTo>
                    <a:pt x="540956" y="25704"/>
                  </a:lnTo>
                  <a:lnTo>
                    <a:pt x="540461" y="25552"/>
                  </a:lnTo>
                  <a:lnTo>
                    <a:pt x="539178" y="25349"/>
                  </a:lnTo>
                  <a:lnTo>
                    <a:pt x="538327" y="25311"/>
                  </a:lnTo>
                  <a:lnTo>
                    <a:pt x="536244" y="25311"/>
                  </a:lnTo>
                  <a:lnTo>
                    <a:pt x="532231" y="89446"/>
                  </a:lnTo>
                  <a:lnTo>
                    <a:pt x="532333" y="89750"/>
                  </a:lnTo>
                  <a:lnTo>
                    <a:pt x="536740" y="90932"/>
                  </a:lnTo>
                  <a:lnTo>
                    <a:pt x="538924" y="90932"/>
                  </a:lnTo>
                  <a:lnTo>
                    <a:pt x="543483" y="45847"/>
                  </a:lnTo>
                  <a:lnTo>
                    <a:pt x="546569" y="42075"/>
                  </a:lnTo>
                  <a:lnTo>
                    <a:pt x="549389" y="39192"/>
                  </a:lnTo>
                  <a:lnTo>
                    <a:pt x="551980" y="37211"/>
                  </a:lnTo>
                  <a:lnTo>
                    <a:pt x="554075" y="35572"/>
                  </a:lnTo>
                  <a:lnTo>
                    <a:pt x="554647" y="35128"/>
                  </a:lnTo>
                  <a:lnTo>
                    <a:pt x="557276" y="34086"/>
                  </a:lnTo>
                  <a:lnTo>
                    <a:pt x="561949" y="34086"/>
                  </a:lnTo>
                  <a:lnTo>
                    <a:pt x="563727" y="34531"/>
                  </a:lnTo>
                  <a:lnTo>
                    <a:pt x="565213" y="35420"/>
                  </a:lnTo>
                  <a:lnTo>
                    <a:pt x="566801" y="36220"/>
                  </a:lnTo>
                  <a:lnTo>
                    <a:pt x="568096" y="37414"/>
                  </a:lnTo>
                  <a:lnTo>
                    <a:pt x="569214" y="39192"/>
                  </a:lnTo>
                  <a:lnTo>
                    <a:pt x="570077" y="40487"/>
                  </a:lnTo>
                  <a:lnTo>
                    <a:pt x="570826" y="42316"/>
                  </a:lnTo>
                  <a:lnTo>
                    <a:pt x="571817" y="46583"/>
                  </a:lnTo>
                  <a:lnTo>
                    <a:pt x="572058" y="48920"/>
                  </a:lnTo>
                  <a:lnTo>
                    <a:pt x="572109" y="89446"/>
                  </a:lnTo>
                  <a:lnTo>
                    <a:pt x="572211" y="89750"/>
                  </a:lnTo>
                  <a:lnTo>
                    <a:pt x="576630" y="90932"/>
                  </a:lnTo>
                  <a:lnTo>
                    <a:pt x="578815" y="90932"/>
                  </a:lnTo>
                  <a:lnTo>
                    <a:pt x="579704" y="90881"/>
                  </a:lnTo>
                  <a:lnTo>
                    <a:pt x="581088" y="90690"/>
                  </a:lnTo>
                  <a:lnTo>
                    <a:pt x="581634" y="90538"/>
                  </a:lnTo>
                  <a:lnTo>
                    <a:pt x="582041" y="90335"/>
                  </a:lnTo>
                  <a:lnTo>
                    <a:pt x="582536" y="90144"/>
                  </a:lnTo>
                  <a:lnTo>
                    <a:pt x="582879" y="89941"/>
                  </a:lnTo>
                  <a:lnTo>
                    <a:pt x="583082" y="89750"/>
                  </a:lnTo>
                  <a:lnTo>
                    <a:pt x="583272" y="89446"/>
                  </a:lnTo>
                  <a:lnTo>
                    <a:pt x="583374" y="45847"/>
                  </a:lnTo>
                  <a:lnTo>
                    <a:pt x="586447" y="42075"/>
                  </a:lnTo>
                  <a:lnTo>
                    <a:pt x="589280" y="39192"/>
                  </a:lnTo>
                  <a:lnTo>
                    <a:pt x="592810" y="36461"/>
                  </a:lnTo>
                  <a:lnTo>
                    <a:pt x="594537" y="35128"/>
                  </a:lnTo>
                  <a:lnTo>
                    <a:pt x="597166" y="34086"/>
                  </a:lnTo>
                  <a:lnTo>
                    <a:pt x="601827" y="34086"/>
                  </a:lnTo>
                  <a:lnTo>
                    <a:pt x="603618" y="34531"/>
                  </a:lnTo>
                  <a:lnTo>
                    <a:pt x="605104" y="35420"/>
                  </a:lnTo>
                  <a:lnTo>
                    <a:pt x="606691" y="36220"/>
                  </a:lnTo>
                  <a:lnTo>
                    <a:pt x="607987" y="37414"/>
                  </a:lnTo>
                  <a:lnTo>
                    <a:pt x="609092" y="39192"/>
                  </a:lnTo>
                  <a:lnTo>
                    <a:pt x="609968" y="40487"/>
                  </a:lnTo>
                  <a:lnTo>
                    <a:pt x="610666" y="42316"/>
                  </a:lnTo>
                  <a:lnTo>
                    <a:pt x="611060" y="44500"/>
                  </a:lnTo>
                  <a:lnTo>
                    <a:pt x="611555" y="46583"/>
                  </a:lnTo>
                  <a:lnTo>
                    <a:pt x="611797" y="48920"/>
                  </a:lnTo>
                  <a:lnTo>
                    <a:pt x="611898" y="89446"/>
                  </a:lnTo>
                  <a:lnTo>
                    <a:pt x="612101" y="89750"/>
                  </a:lnTo>
                  <a:lnTo>
                    <a:pt x="616521" y="90932"/>
                  </a:lnTo>
                  <a:lnTo>
                    <a:pt x="618693" y="90932"/>
                  </a:lnTo>
                  <a:lnTo>
                    <a:pt x="623163" y="89446"/>
                  </a:lnTo>
                  <a:lnTo>
                    <a:pt x="623176" y="45847"/>
                  </a:lnTo>
                  <a:close/>
                </a:path>
                <a:path w="784225" h="263525">
                  <a:moveTo>
                    <a:pt x="665937" y="199732"/>
                  </a:moveTo>
                  <a:lnTo>
                    <a:pt x="665835" y="198094"/>
                  </a:lnTo>
                  <a:lnTo>
                    <a:pt x="665683" y="197942"/>
                  </a:lnTo>
                  <a:lnTo>
                    <a:pt x="665594" y="197650"/>
                  </a:lnTo>
                  <a:lnTo>
                    <a:pt x="665340" y="197396"/>
                  </a:lnTo>
                  <a:lnTo>
                    <a:pt x="664540" y="197002"/>
                  </a:lnTo>
                  <a:lnTo>
                    <a:pt x="663994" y="196900"/>
                  </a:lnTo>
                  <a:lnTo>
                    <a:pt x="663308" y="196900"/>
                  </a:lnTo>
                  <a:lnTo>
                    <a:pt x="662609" y="196799"/>
                  </a:lnTo>
                  <a:lnTo>
                    <a:pt x="661771" y="196748"/>
                  </a:lnTo>
                  <a:lnTo>
                    <a:pt x="659485" y="196748"/>
                  </a:lnTo>
                  <a:lnTo>
                    <a:pt x="658444" y="196799"/>
                  </a:lnTo>
                  <a:lnTo>
                    <a:pt x="656958" y="197002"/>
                  </a:lnTo>
                  <a:lnTo>
                    <a:pt x="656412" y="197154"/>
                  </a:lnTo>
                  <a:lnTo>
                    <a:pt x="656018" y="197345"/>
                  </a:lnTo>
                  <a:lnTo>
                    <a:pt x="655612" y="197446"/>
                  </a:lnTo>
                  <a:lnTo>
                    <a:pt x="654519" y="198983"/>
                  </a:lnTo>
                  <a:lnTo>
                    <a:pt x="637413" y="249593"/>
                  </a:lnTo>
                  <a:lnTo>
                    <a:pt x="637260" y="250329"/>
                  </a:lnTo>
                  <a:lnTo>
                    <a:pt x="636968" y="249593"/>
                  </a:lnTo>
                  <a:lnTo>
                    <a:pt x="619696" y="198983"/>
                  </a:lnTo>
                  <a:lnTo>
                    <a:pt x="619302" y="198234"/>
                  </a:lnTo>
                  <a:lnTo>
                    <a:pt x="618909" y="197650"/>
                  </a:lnTo>
                  <a:lnTo>
                    <a:pt x="618553" y="197446"/>
                  </a:lnTo>
                  <a:lnTo>
                    <a:pt x="618058" y="197345"/>
                  </a:lnTo>
                  <a:lnTo>
                    <a:pt x="617664" y="197154"/>
                  </a:lnTo>
                  <a:lnTo>
                    <a:pt x="617067" y="197002"/>
                  </a:lnTo>
                  <a:lnTo>
                    <a:pt x="615480" y="196799"/>
                  </a:lnTo>
                  <a:lnTo>
                    <a:pt x="614438" y="196748"/>
                  </a:lnTo>
                  <a:lnTo>
                    <a:pt x="612063" y="196748"/>
                  </a:lnTo>
                  <a:lnTo>
                    <a:pt x="611162" y="196799"/>
                  </a:lnTo>
                  <a:lnTo>
                    <a:pt x="610476" y="196900"/>
                  </a:lnTo>
                  <a:lnTo>
                    <a:pt x="609777" y="196900"/>
                  </a:lnTo>
                  <a:lnTo>
                    <a:pt x="609180" y="197002"/>
                  </a:lnTo>
                  <a:lnTo>
                    <a:pt x="608685" y="197192"/>
                  </a:lnTo>
                  <a:lnTo>
                    <a:pt x="608291" y="197294"/>
                  </a:lnTo>
                  <a:lnTo>
                    <a:pt x="607987" y="197497"/>
                  </a:lnTo>
                  <a:lnTo>
                    <a:pt x="607796" y="197789"/>
                  </a:lnTo>
                  <a:lnTo>
                    <a:pt x="607758" y="200025"/>
                  </a:lnTo>
                  <a:lnTo>
                    <a:pt x="608037" y="201066"/>
                  </a:lnTo>
                  <a:lnTo>
                    <a:pt x="629272" y="260350"/>
                  </a:lnTo>
                  <a:lnTo>
                    <a:pt x="635419" y="262382"/>
                  </a:lnTo>
                  <a:lnTo>
                    <a:pt x="638200" y="262382"/>
                  </a:lnTo>
                  <a:lnTo>
                    <a:pt x="647941" y="250329"/>
                  </a:lnTo>
                  <a:lnTo>
                    <a:pt x="665391" y="201663"/>
                  </a:lnTo>
                  <a:lnTo>
                    <a:pt x="665556" y="201066"/>
                  </a:lnTo>
                  <a:lnTo>
                    <a:pt x="665784" y="200469"/>
                  </a:lnTo>
                  <a:lnTo>
                    <a:pt x="665835" y="200025"/>
                  </a:lnTo>
                  <a:lnTo>
                    <a:pt x="665937" y="199732"/>
                  </a:lnTo>
                  <a:close/>
                </a:path>
                <a:path w="784225" h="263525">
                  <a:moveTo>
                    <a:pt x="696087" y="49466"/>
                  </a:moveTo>
                  <a:lnTo>
                    <a:pt x="695540" y="45745"/>
                  </a:lnTo>
                  <a:lnTo>
                    <a:pt x="694448" y="42265"/>
                  </a:lnTo>
                  <a:lnTo>
                    <a:pt x="693458" y="38696"/>
                  </a:lnTo>
                  <a:lnTo>
                    <a:pt x="691870" y="35623"/>
                  </a:lnTo>
                  <a:lnTo>
                    <a:pt x="689800" y="33185"/>
                  </a:lnTo>
                  <a:lnTo>
                    <a:pt x="687501" y="30365"/>
                  </a:lnTo>
                  <a:lnTo>
                    <a:pt x="684771" y="28321"/>
                  </a:lnTo>
                  <a:lnTo>
                    <a:pt x="684771" y="52095"/>
                  </a:lnTo>
                  <a:lnTo>
                    <a:pt x="651433" y="52095"/>
                  </a:lnTo>
                  <a:lnTo>
                    <a:pt x="656043" y="39001"/>
                  </a:lnTo>
                  <a:lnTo>
                    <a:pt x="657440" y="37211"/>
                  </a:lnTo>
                  <a:lnTo>
                    <a:pt x="659180" y="35814"/>
                  </a:lnTo>
                  <a:lnTo>
                    <a:pt x="661263" y="34823"/>
                  </a:lnTo>
                  <a:lnTo>
                    <a:pt x="663346" y="33731"/>
                  </a:lnTo>
                  <a:lnTo>
                    <a:pt x="665772" y="33185"/>
                  </a:lnTo>
                  <a:lnTo>
                    <a:pt x="674001" y="33185"/>
                  </a:lnTo>
                  <a:lnTo>
                    <a:pt x="678078" y="34874"/>
                  </a:lnTo>
                  <a:lnTo>
                    <a:pt x="680758" y="38252"/>
                  </a:lnTo>
                  <a:lnTo>
                    <a:pt x="683526" y="41617"/>
                  </a:lnTo>
                  <a:lnTo>
                    <a:pt x="684720" y="45745"/>
                  </a:lnTo>
                  <a:lnTo>
                    <a:pt x="684771" y="52095"/>
                  </a:lnTo>
                  <a:lnTo>
                    <a:pt x="684771" y="28321"/>
                  </a:lnTo>
                  <a:lnTo>
                    <a:pt x="681355" y="26797"/>
                  </a:lnTo>
                  <a:lnTo>
                    <a:pt x="677976" y="25209"/>
                  </a:lnTo>
                  <a:lnTo>
                    <a:pt x="673862" y="24409"/>
                  </a:lnTo>
                  <a:lnTo>
                    <a:pt x="664527" y="24409"/>
                  </a:lnTo>
                  <a:lnTo>
                    <a:pt x="660463" y="25209"/>
                  </a:lnTo>
                  <a:lnTo>
                    <a:pt x="656793" y="26797"/>
                  </a:lnTo>
                  <a:lnTo>
                    <a:pt x="653224" y="28282"/>
                  </a:lnTo>
                  <a:lnTo>
                    <a:pt x="650151" y="30518"/>
                  </a:lnTo>
                  <a:lnTo>
                    <a:pt x="647560" y="33489"/>
                  </a:lnTo>
                  <a:lnTo>
                    <a:pt x="644982" y="36360"/>
                  </a:lnTo>
                  <a:lnTo>
                    <a:pt x="643001" y="39941"/>
                  </a:lnTo>
                  <a:lnTo>
                    <a:pt x="641616" y="44208"/>
                  </a:lnTo>
                  <a:lnTo>
                    <a:pt x="640321" y="48374"/>
                  </a:lnTo>
                  <a:lnTo>
                    <a:pt x="639673" y="53086"/>
                  </a:lnTo>
                  <a:lnTo>
                    <a:pt x="639673" y="63893"/>
                  </a:lnTo>
                  <a:lnTo>
                    <a:pt x="665276" y="91833"/>
                  </a:lnTo>
                  <a:lnTo>
                    <a:pt x="673214" y="91833"/>
                  </a:lnTo>
                  <a:lnTo>
                    <a:pt x="675944" y="91579"/>
                  </a:lnTo>
                  <a:lnTo>
                    <a:pt x="678522" y="91084"/>
                  </a:lnTo>
                  <a:lnTo>
                    <a:pt x="681101" y="90690"/>
                  </a:lnTo>
                  <a:lnTo>
                    <a:pt x="692810" y="86029"/>
                  </a:lnTo>
                  <a:lnTo>
                    <a:pt x="693013" y="85725"/>
                  </a:lnTo>
                  <a:lnTo>
                    <a:pt x="693153" y="85432"/>
                  </a:lnTo>
                  <a:lnTo>
                    <a:pt x="693356" y="84734"/>
                  </a:lnTo>
                  <a:lnTo>
                    <a:pt x="693407" y="82600"/>
                  </a:lnTo>
                  <a:lnTo>
                    <a:pt x="693254" y="79768"/>
                  </a:lnTo>
                  <a:lnTo>
                    <a:pt x="693153" y="79324"/>
                  </a:lnTo>
                  <a:lnTo>
                    <a:pt x="692962" y="79032"/>
                  </a:lnTo>
                  <a:lnTo>
                    <a:pt x="692861" y="78638"/>
                  </a:lnTo>
                  <a:lnTo>
                    <a:pt x="692658" y="78384"/>
                  </a:lnTo>
                  <a:lnTo>
                    <a:pt x="692365" y="78282"/>
                  </a:lnTo>
                  <a:lnTo>
                    <a:pt x="692162" y="78092"/>
                  </a:lnTo>
                  <a:lnTo>
                    <a:pt x="691921" y="77990"/>
                  </a:lnTo>
                  <a:lnTo>
                    <a:pt x="691121" y="77990"/>
                  </a:lnTo>
                  <a:lnTo>
                    <a:pt x="690333" y="78232"/>
                  </a:lnTo>
                  <a:lnTo>
                    <a:pt x="688149" y="79222"/>
                  </a:lnTo>
                  <a:lnTo>
                    <a:pt x="686752" y="79768"/>
                  </a:lnTo>
                  <a:lnTo>
                    <a:pt x="685076" y="80365"/>
                  </a:lnTo>
                  <a:lnTo>
                    <a:pt x="683488" y="80962"/>
                  </a:lnTo>
                  <a:lnTo>
                    <a:pt x="681545" y="81508"/>
                  </a:lnTo>
                  <a:lnTo>
                    <a:pt x="679272" y="82003"/>
                  </a:lnTo>
                  <a:lnTo>
                    <a:pt x="676986" y="82397"/>
                  </a:lnTo>
                  <a:lnTo>
                    <a:pt x="674357" y="82600"/>
                  </a:lnTo>
                  <a:lnTo>
                    <a:pt x="667702" y="82600"/>
                  </a:lnTo>
                  <a:lnTo>
                    <a:pt x="651433" y="63893"/>
                  </a:lnTo>
                  <a:lnTo>
                    <a:pt x="651433" y="60426"/>
                  </a:lnTo>
                  <a:lnTo>
                    <a:pt x="692861" y="60426"/>
                  </a:lnTo>
                  <a:lnTo>
                    <a:pt x="693851" y="60032"/>
                  </a:lnTo>
                  <a:lnTo>
                    <a:pt x="695642" y="58445"/>
                  </a:lnTo>
                  <a:lnTo>
                    <a:pt x="696087" y="57200"/>
                  </a:lnTo>
                  <a:lnTo>
                    <a:pt x="696087" y="52095"/>
                  </a:lnTo>
                  <a:lnTo>
                    <a:pt x="696087" y="49466"/>
                  </a:lnTo>
                  <a:close/>
                </a:path>
                <a:path w="784225" h="263525">
                  <a:moveTo>
                    <a:pt x="731113" y="220916"/>
                  </a:moveTo>
                  <a:lnTo>
                    <a:pt x="730580" y="217195"/>
                  </a:lnTo>
                  <a:lnTo>
                    <a:pt x="729488" y="213715"/>
                  </a:lnTo>
                  <a:lnTo>
                    <a:pt x="728497" y="210146"/>
                  </a:lnTo>
                  <a:lnTo>
                    <a:pt x="726897" y="207073"/>
                  </a:lnTo>
                  <a:lnTo>
                    <a:pt x="724839" y="204635"/>
                  </a:lnTo>
                  <a:lnTo>
                    <a:pt x="722541" y="201815"/>
                  </a:lnTo>
                  <a:lnTo>
                    <a:pt x="719810" y="199771"/>
                  </a:lnTo>
                  <a:lnTo>
                    <a:pt x="719810" y="223545"/>
                  </a:lnTo>
                  <a:lnTo>
                    <a:pt x="686473" y="223545"/>
                  </a:lnTo>
                  <a:lnTo>
                    <a:pt x="691083" y="210451"/>
                  </a:lnTo>
                  <a:lnTo>
                    <a:pt x="692480" y="208661"/>
                  </a:lnTo>
                  <a:lnTo>
                    <a:pt x="694207" y="207264"/>
                  </a:lnTo>
                  <a:lnTo>
                    <a:pt x="696290" y="206273"/>
                  </a:lnTo>
                  <a:lnTo>
                    <a:pt x="698373" y="205181"/>
                  </a:lnTo>
                  <a:lnTo>
                    <a:pt x="700811" y="204635"/>
                  </a:lnTo>
                  <a:lnTo>
                    <a:pt x="709041" y="204635"/>
                  </a:lnTo>
                  <a:lnTo>
                    <a:pt x="713117" y="206324"/>
                  </a:lnTo>
                  <a:lnTo>
                    <a:pt x="715797" y="209702"/>
                  </a:lnTo>
                  <a:lnTo>
                    <a:pt x="718566" y="213067"/>
                  </a:lnTo>
                  <a:lnTo>
                    <a:pt x="719759" y="217195"/>
                  </a:lnTo>
                  <a:lnTo>
                    <a:pt x="719810" y="223545"/>
                  </a:lnTo>
                  <a:lnTo>
                    <a:pt x="719810" y="199771"/>
                  </a:lnTo>
                  <a:lnTo>
                    <a:pt x="716381" y="198234"/>
                  </a:lnTo>
                  <a:lnTo>
                    <a:pt x="713016" y="196646"/>
                  </a:lnTo>
                  <a:lnTo>
                    <a:pt x="708888" y="195859"/>
                  </a:lnTo>
                  <a:lnTo>
                    <a:pt x="699566" y="195859"/>
                  </a:lnTo>
                  <a:lnTo>
                    <a:pt x="695502" y="196646"/>
                  </a:lnTo>
                  <a:lnTo>
                    <a:pt x="691832" y="198234"/>
                  </a:lnTo>
                  <a:lnTo>
                    <a:pt x="688263" y="199732"/>
                  </a:lnTo>
                  <a:lnTo>
                    <a:pt x="685177" y="201968"/>
                  </a:lnTo>
                  <a:lnTo>
                    <a:pt x="682599" y="204939"/>
                  </a:lnTo>
                  <a:lnTo>
                    <a:pt x="680021" y="207810"/>
                  </a:lnTo>
                  <a:lnTo>
                    <a:pt x="678040" y="211391"/>
                  </a:lnTo>
                  <a:lnTo>
                    <a:pt x="676643" y="215658"/>
                  </a:lnTo>
                  <a:lnTo>
                    <a:pt x="675360" y="219824"/>
                  </a:lnTo>
                  <a:lnTo>
                    <a:pt x="674712" y="224536"/>
                  </a:lnTo>
                  <a:lnTo>
                    <a:pt x="674712" y="235343"/>
                  </a:lnTo>
                  <a:lnTo>
                    <a:pt x="700316" y="263283"/>
                  </a:lnTo>
                  <a:lnTo>
                    <a:pt x="708253" y="263283"/>
                  </a:lnTo>
                  <a:lnTo>
                    <a:pt x="710984" y="263029"/>
                  </a:lnTo>
                  <a:lnTo>
                    <a:pt x="713562" y="262534"/>
                  </a:lnTo>
                  <a:lnTo>
                    <a:pt x="716140" y="262140"/>
                  </a:lnTo>
                  <a:lnTo>
                    <a:pt x="727849" y="257479"/>
                  </a:lnTo>
                  <a:lnTo>
                    <a:pt x="728040" y="257175"/>
                  </a:lnTo>
                  <a:lnTo>
                    <a:pt x="728192" y="256882"/>
                  </a:lnTo>
                  <a:lnTo>
                    <a:pt x="728395" y="256184"/>
                  </a:lnTo>
                  <a:lnTo>
                    <a:pt x="728446" y="254050"/>
                  </a:lnTo>
                  <a:lnTo>
                    <a:pt x="728294" y="251218"/>
                  </a:lnTo>
                  <a:lnTo>
                    <a:pt x="728192" y="250774"/>
                  </a:lnTo>
                  <a:lnTo>
                    <a:pt x="727989" y="250482"/>
                  </a:lnTo>
                  <a:lnTo>
                    <a:pt x="727900" y="250088"/>
                  </a:lnTo>
                  <a:lnTo>
                    <a:pt x="727697" y="249834"/>
                  </a:lnTo>
                  <a:lnTo>
                    <a:pt x="727405" y="249732"/>
                  </a:lnTo>
                  <a:lnTo>
                    <a:pt x="727202" y="249542"/>
                  </a:lnTo>
                  <a:lnTo>
                    <a:pt x="726948" y="249440"/>
                  </a:lnTo>
                  <a:lnTo>
                    <a:pt x="726160" y="249440"/>
                  </a:lnTo>
                  <a:lnTo>
                    <a:pt x="725360" y="249682"/>
                  </a:lnTo>
                  <a:lnTo>
                    <a:pt x="723188" y="250672"/>
                  </a:lnTo>
                  <a:lnTo>
                    <a:pt x="721791" y="251218"/>
                  </a:lnTo>
                  <a:lnTo>
                    <a:pt x="720102" y="251815"/>
                  </a:lnTo>
                  <a:lnTo>
                    <a:pt x="718515" y="252412"/>
                  </a:lnTo>
                  <a:lnTo>
                    <a:pt x="716584" y="252958"/>
                  </a:lnTo>
                  <a:lnTo>
                    <a:pt x="714298" y="253453"/>
                  </a:lnTo>
                  <a:lnTo>
                    <a:pt x="712025" y="253847"/>
                  </a:lnTo>
                  <a:lnTo>
                    <a:pt x="709396" y="254050"/>
                  </a:lnTo>
                  <a:lnTo>
                    <a:pt x="702741" y="254050"/>
                  </a:lnTo>
                  <a:lnTo>
                    <a:pt x="686473" y="235343"/>
                  </a:lnTo>
                  <a:lnTo>
                    <a:pt x="686473" y="231876"/>
                  </a:lnTo>
                  <a:lnTo>
                    <a:pt x="727900" y="231876"/>
                  </a:lnTo>
                  <a:lnTo>
                    <a:pt x="728891" y="231482"/>
                  </a:lnTo>
                  <a:lnTo>
                    <a:pt x="730669" y="229895"/>
                  </a:lnTo>
                  <a:lnTo>
                    <a:pt x="731113" y="228650"/>
                  </a:lnTo>
                  <a:lnTo>
                    <a:pt x="731113" y="223545"/>
                  </a:lnTo>
                  <a:lnTo>
                    <a:pt x="731113" y="220916"/>
                  </a:lnTo>
                  <a:close/>
                </a:path>
                <a:path w="784225" h="263525">
                  <a:moveTo>
                    <a:pt x="784009" y="204685"/>
                  </a:moveTo>
                  <a:lnTo>
                    <a:pt x="783018" y="197650"/>
                  </a:lnTo>
                  <a:lnTo>
                    <a:pt x="782815" y="197345"/>
                  </a:lnTo>
                  <a:lnTo>
                    <a:pt x="782370" y="197104"/>
                  </a:lnTo>
                  <a:lnTo>
                    <a:pt x="781672" y="196900"/>
                  </a:lnTo>
                  <a:lnTo>
                    <a:pt x="781088" y="196697"/>
                  </a:lnTo>
                  <a:lnTo>
                    <a:pt x="778649" y="196113"/>
                  </a:lnTo>
                  <a:lnTo>
                    <a:pt x="777862" y="196011"/>
                  </a:lnTo>
                  <a:lnTo>
                    <a:pt x="777062" y="196011"/>
                  </a:lnTo>
                  <a:lnTo>
                    <a:pt x="776363" y="195910"/>
                  </a:lnTo>
                  <a:lnTo>
                    <a:pt x="775728" y="195859"/>
                  </a:lnTo>
                  <a:lnTo>
                    <a:pt x="773836" y="195859"/>
                  </a:lnTo>
                  <a:lnTo>
                    <a:pt x="772553" y="196062"/>
                  </a:lnTo>
                  <a:lnTo>
                    <a:pt x="771258" y="196456"/>
                  </a:lnTo>
                  <a:lnTo>
                    <a:pt x="769975" y="196748"/>
                  </a:lnTo>
                  <a:lnTo>
                    <a:pt x="768629" y="197345"/>
                  </a:lnTo>
                  <a:lnTo>
                    <a:pt x="767156" y="198285"/>
                  </a:lnTo>
                  <a:lnTo>
                    <a:pt x="765949" y="199034"/>
                  </a:lnTo>
                  <a:lnTo>
                    <a:pt x="764565" y="200228"/>
                  </a:lnTo>
                  <a:lnTo>
                    <a:pt x="761580" y="203403"/>
                  </a:lnTo>
                  <a:lnTo>
                    <a:pt x="759993" y="205384"/>
                  </a:lnTo>
                  <a:lnTo>
                    <a:pt x="758317" y="207759"/>
                  </a:lnTo>
                  <a:lnTo>
                    <a:pt x="758215" y="198285"/>
                  </a:lnTo>
                  <a:lnTo>
                    <a:pt x="758012" y="198094"/>
                  </a:lnTo>
                  <a:lnTo>
                    <a:pt x="757910" y="197789"/>
                  </a:lnTo>
                  <a:lnTo>
                    <a:pt x="757669" y="197548"/>
                  </a:lnTo>
                  <a:lnTo>
                    <a:pt x="757275" y="197345"/>
                  </a:lnTo>
                  <a:lnTo>
                    <a:pt x="756970" y="197154"/>
                  </a:lnTo>
                  <a:lnTo>
                    <a:pt x="756475" y="197002"/>
                  </a:lnTo>
                  <a:lnTo>
                    <a:pt x="755192" y="196799"/>
                  </a:lnTo>
                  <a:lnTo>
                    <a:pt x="754341" y="196748"/>
                  </a:lnTo>
                  <a:lnTo>
                    <a:pt x="752259" y="196748"/>
                  </a:lnTo>
                  <a:lnTo>
                    <a:pt x="748245" y="260896"/>
                  </a:lnTo>
                  <a:lnTo>
                    <a:pt x="748334" y="261200"/>
                  </a:lnTo>
                  <a:lnTo>
                    <a:pt x="752754" y="262382"/>
                  </a:lnTo>
                  <a:lnTo>
                    <a:pt x="754938" y="262382"/>
                  </a:lnTo>
                  <a:lnTo>
                    <a:pt x="759498" y="219824"/>
                  </a:lnTo>
                  <a:lnTo>
                    <a:pt x="761085" y="217335"/>
                  </a:lnTo>
                  <a:lnTo>
                    <a:pt x="762533" y="215252"/>
                  </a:lnTo>
                  <a:lnTo>
                    <a:pt x="763816" y="213575"/>
                  </a:lnTo>
                  <a:lnTo>
                    <a:pt x="765111" y="211785"/>
                  </a:lnTo>
                  <a:lnTo>
                    <a:pt x="771105" y="207175"/>
                  </a:lnTo>
                  <a:lnTo>
                    <a:pt x="772198" y="206679"/>
                  </a:lnTo>
                  <a:lnTo>
                    <a:pt x="773290" y="206425"/>
                  </a:lnTo>
                  <a:lnTo>
                    <a:pt x="775373" y="206425"/>
                  </a:lnTo>
                  <a:lnTo>
                    <a:pt x="776274" y="206527"/>
                  </a:lnTo>
                  <a:lnTo>
                    <a:pt x="777862" y="206921"/>
                  </a:lnTo>
                  <a:lnTo>
                    <a:pt x="779843" y="207518"/>
                  </a:lnTo>
                  <a:lnTo>
                    <a:pt x="781532" y="208114"/>
                  </a:lnTo>
                  <a:lnTo>
                    <a:pt x="782027" y="208216"/>
                  </a:lnTo>
                  <a:lnTo>
                    <a:pt x="782713" y="208216"/>
                  </a:lnTo>
                  <a:lnTo>
                    <a:pt x="782967" y="208114"/>
                  </a:lnTo>
                  <a:lnTo>
                    <a:pt x="783323" y="207759"/>
                  </a:lnTo>
                  <a:lnTo>
                    <a:pt x="783513" y="207416"/>
                  </a:lnTo>
                  <a:lnTo>
                    <a:pt x="783615" y="207022"/>
                  </a:lnTo>
                  <a:lnTo>
                    <a:pt x="783780" y="206679"/>
                  </a:lnTo>
                  <a:lnTo>
                    <a:pt x="783831" y="206425"/>
                  </a:lnTo>
                  <a:lnTo>
                    <a:pt x="783907" y="205384"/>
                  </a:lnTo>
                  <a:lnTo>
                    <a:pt x="784009" y="2046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401089" y="3813036"/>
              <a:ext cx="949960" cy="175895"/>
            </a:xfrm>
            <a:custGeom>
              <a:avLst/>
              <a:gdLst/>
              <a:ahLst/>
              <a:cxnLst/>
              <a:rect l="l" t="t" r="r" b="b"/>
              <a:pathLst>
                <a:path w="949960" h="175895">
                  <a:moveTo>
                    <a:pt x="949772" y="0"/>
                  </a:moveTo>
                  <a:lnTo>
                    <a:pt x="0" y="0"/>
                  </a:lnTo>
                  <a:lnTo>
                    <a:pt x="0" y="175478"/>
                  </a:lnTo>
                  <a:lnTo>
                    <a:pt x="949772" y="175478"/>
                  </a:lnTo>
                  <a:lnTo>
                    <a:pt x="949772" y="0"/>
                  </a:lnTo>
                  <a:close/>
                </a:path>
              </a:pathLst>
            </a:custGeom>
            <a:solidFill>
              <a:srgbClr val="DE8282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401092" y="3813042"/>
              <a:ext cx="949960" cy="175895"/>
            </a:xfrm>
            <a:custGeom>
              <a:avLst/>
              <a:gdLst/>
              <a:ahLst/>
              <a:cxnLst/>
              <a:rect l="l" t="t" r="r" b="b"/>
              <a:pathLst>
                <a:path w="949960" h="175895">
                  <a:moveTo>
                    <a:pt x="0" y="0"/>
                  </a:moveTo>
                  <a:lnTo>
                    <a:pt x="949770" y="0"/>
                  </a:lnTo>
                  <a:lnTo>
                    <a:pt x="949770" y="175477"/>
                  </a:lnTo>
                  <a:lnTo>
                    <a:pt x="0" y="17547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477505" y="3853154"/>
              <a:ext cx="795655" cy="130810"/>
            </a:xfrm>
            <a:custGeom>
              <a:avLst/>
              <a:gdLst/>
              <a:ahLst/>
              <a:cxnLst/>
              <a:rect l="l" t="t" r="r" b="b"/>
              <a:pathLst>
                <a:path w="795655" h="130810">
                  <a:moveTo>
                    <a:pt x="42367" y="18008"/>
                  </a:moveTo>
                  <a:lnTo>
                    <a:pt x="29565" y="18008"/>
                  </a:lnTo>
                  <a:lnTo>
                    <a:pt x="29667" y="102247"/>
                  </a:lnTo>
                  <a:lnTo>
                    <a:pt x="34772" y="103884"/>
                  </a:lnTo>
                  <a:lnTo>
                    <a:pt x="37160" y="103884"/>
                  </a:lnTo>
                  <a:lnTo>
                    <a:pt x="42367" y="18008"/>
                  </a:lnTo>
                  <a:close/>
                </a:path>
                <a:path w="795655" h="130810">
                  <a:moveTo>
                    <a:pt x="69850" y="7150"/>
                  </a:moveTo>
                  <a:lnTo>
                    <a:pt x="2082" y="7150"/>
                  </a:lnTo>
                  <a:lnTo>
                    <a:pt x="1689" y="7238"/>
                  </a:lnTo>
                  <a:lnTo>
                    <a:pt x="1295" y="7442"/>
                  </a:lnTo>
                  <a:lnTo>
                    <a:pt x="990" y="7645"/>
                  </a:lnTo>
                  <a:lnTo>
                    <a:pt x="749" y="7988"/>
                  </a:lnTo>
                  <a:lnTo>
                    <a:pt x="546" y="8483"/>
                  </a:lnTo>
                  <a:lnTo>
                    <a:pt x="342" y="8877"/>
                  </a:lnTo>
                  <a:lnTo>
                    <a:pt x="203" y="9423"/>
                  </a:lnTo>
                  <a:lnTo>
                    <a:pt x="0" y="10820"/>
                  </a:lnTo>
                  <a:lnTo>
                    <a:pt x="0" y="14338"/>
                  </a:lnTo>
                  <a:lnTo>
                    <a:pt x="2082" y="18008"/>
                  </a:lnTo>
                  <a:lnTo>
                    <a:pt x="69850" y="18008"/>
                  </a:lnTo>
                  <a:lnTo>
                    <a:pt x="70192" y="17906"/>
                  </a:lnTo>
                  <a:lnTo>
                    <a:pt x="70789" y="17513"/>
                  </a:lnTo>
                  <a:lnTo>
                    <a:pt x="71043" y="17221"/>
                  </a:lnTo>
                  <a:lnTo>
                    <a:pt x="71234" y="16814"/>
                  </a:lnTo>
                  <a:lnTo>
                    <a:pt x="71539" y="16319"/>
                  </a:lnTo>
                  <a:lnTo>
                    <a:pt x="71742" y="15722"/>
                  </a:lnTo>
                  <a:lnTo>
                    <a:pt x="71932" y="14338"/>
                  </a:lnTo>
                  <a:lnTo>
                    <a:pt x="71932" y="10820"/>
                  </a:lnTo>
                  <a:lnTo>
                    <a:pt x="71742" y="9423"/>
                  </a:lnTo>
                  <a:lnTo>
                    <a:pt x="71539" y="8877"/>
                  </a:lnTo>
                  <a:lnTo>
                    <a:pt x="71234" y="8483"/>
                  </a:lnTo>
                  <a:lnTo>
                    <a:pt x="71043" y="7988"/>
                  </a:lnTo>
                  <a:lnTo>
                    <a:pt x="70789" y="7645"/>
                  </a:lnTo>
                  <a:lnTo>
                    <a:pt x="70192" y="7238"/>
                  </a:lnTo>
                  <a:lnTo>
                    <a:pt x="69850" y="7150"/>
                  </a:lnTo>
                  <a:close/>
                </a:path>
                <a:path w="795655" h="130810">
                  <a:moveTo>
                    <a:pt x="131912" y="41228"/>
                  </a:moveTo>
                  <a:lnTo>
                    <a:pt x="110185" y="41228"/>
                  </a:lnTo>
                  <a:lnTo>
                    <a:pt x="112509" y="41574"/>
                  </a:lnTo>
                  <a:lnTo>
                    <a:pt x="114401" y="42269"/>
                  </a:lnTo>
                  <a:lnTo>
                    <a:pt x="116382" y="42865"/>
                  </a:lnTo>
                  <a:lnTo>
                    <a:pt x="117970" y="43856"/>
                  </a:lnTo>
                  <a:lnTo>
                    <a:pt x="119164" y="45246"/>
                  </a:lnTo>
                  <a:lnTo>
                    <a:pt x="120446" y="46536"/>
                  </a:lnTo>
                  <a:lnTo>
                    <a:pt x="121348" y="48173"/>
                  </a:lnTo>
                  <a:lnTo>
                    <a:pt x="121843" y="50157"/>
                  </a:lnTo>
                  <a:lnTo>
                    <a:pt x="122440" y="52142"/>
                  </a:lnTo>
                  <a:lnTo>
                    <a:pt x="122732" y="54424"/>
                  </a:lnTo>
                  <a:lnTo>
                    <a:pt x="122732" y="62212"/>
                  </a:lnTo>
                  <a:lnTo>
                    <a:pt x="108242" y="62212"/>
                  </a:lnTo>
                  <a:lnTo>
                    <a:pt x="103530" y="62659"/>
                  </a:lnTo>
                  <a:lnTo>
                    <a:pt x="95199" y="64444"/>
                  </a:lnTo>
                  <a:lnTo>
                    <a:pt x="91681" y="65834"/>
                  </a:lnTo>
                  <a:lnTo>
                    <a:pt x="88798" y="67718"/>
                  </a:lnTo>
                  <a:lnTo>
                    <a:pt x="85928" y="69505"/>
                  </a:lnTo>
                  <a:lnTo>
                    <a:pt x="83693" y="71786"/>
                  </a:lnTo>
                  <a:lnTo>
                    <a:pt x="82105" y="74565"/>
                  </a:lnTo>
                  <a:lnTo>
                    <a:pt x="80619" y="77342"/>
                  </a:lnTo>
                  <a:lnTo>
                    <a:pt x="79870" y="80618"/>
                  </a:lnTo>
                  <a:lnTo>
                    <a:pt x="79870" y="87663"/>
                  </a:lnTo>
                  <a:lnTo>
                    <a:pt x="93560" y="103437"/>
                  </a:lnTo>
                  <a:lnTo>
                    <a:pt x="96443" y="104430"/>
                  </a:lnTo>
                  <a:lnTo>
                    <a:pt x="99618" y="104926"/>
                  </a:lnTo>
                  <a:lnTo>
                    <a:pt x="107162" y="104926"/>
                  </a:lnTo>
                  <a:lnTo>
                    <a:pt x="110972" y="104033"/>
                  </a:lnTo>
                  <a:lnTo>
                    <a:pt x="118122" y="100462"/>
                  </a:lnTo>
                  <a:lnTo>
                    <a:pt x="121399" y="98031"/>
                  </a:lnTo>
                  <a:lnTo>
                    <a:pt x="124083" y="95252"/>
                  </a:lnTo>
                  <a:lnTo>
                    <a:pt x="101053" y="95252"/>
                  </a:lnTo>
                  <a:lnTo>
                    <a:pt x="97980" y="94211"/>
                  </a:lnTo>
                  <a:lnTo>
                    <a:pt x="93611" y="90042"/>
                  </a:lnTo>
                  <a:lnTo>
                    <a:pt x="92519" y="87265"/>
                  </a:lnTo>
                  <a:lnTo>
                    <a:pt x="92519" y="81808"/>
                  </a:lnTo>
                  <a:lnTo>
                    <a:pt x="108800" y="70992"/>
                  </a:lnTo>
                  <a:lnTo>
                    <a:pt x="134937" y="70992"/>
                  </a:lnTo>
                  <a:lnTo>
                    <a:pt x="134923" y="52142"/>
                  </a:lnTo>
                  <a:lnTo>
                    <a:pt x="134442" y="48619"/>
                  </a:lnTo>
                  <a:lnTo>
                    <a:pt x="133368" y="45246"/>
                  </a:lnTo>
                  <a:lnTo>
                    <a:pt x="132562" y="42368"/>
                  </a:lnTo>
                  <a:lnTo>
                    <a:pt x="131912" y="41228"/>
                  </a:lnTo>
                  <a:close/>
                </a:path>
                <a:path w="795655" h="130810">
                  <a:moveTo>
                    <a:pt x="134937" y="94955"/>
                  </a:moveTo>
                  <a:lnTo>
                    <a:pt x="124371" y="94955"/>
                  </a:lnTo>
                  <a:lnTo>
                    <a:pt x="124472" y="102544"/>
                  </a:lnTo>
                  <a:lnTo>
                    <a:pt x="126453" y="103587"/>
                  </a:lnTo>
                  <a:lnTo>
                    <a:pt x="127253" y="103785"/>
                  </a:lnTo>
                  <a:lnTo>
                    <a:pt x="128295" y="103884"/>
                  </a:lnTo>
                  <a:lnTo>
                    <a:pt x="130975" y="103884"/>
                  </a:lnTo>
                  <a:lnTo>
                    <a:pt x="132016" y="103785"/>
                  </a:lnTo>
                  <a:lnTo>
                    <a:pt x="132702" y="103587"/>
                  </a:lnTo>
                  <a:lnTo>
                    <a:pt x="133400" y="103487"/>
                  </a:lnTo>
                  <a:lnTo>
                    <a:pt x="133946" y="103289"/>
                  </a:lnTo>
                  <a:lnTo>
                    <a:pt x="134734" y="102693"/>
                  </a:lnTo>
                  <a:lnTo>
                    <a:pt x="134937" y="102247"/>
                  </a:lnTo>
                  <a:lnTo>
                    <a:pt x="134937" y="94955"/>
                  </a:lnTo>
                  <a:close/>
                </a:path>
                <a:path w="795655" h="130810">
                  <a:moveTo>
                    <a:pt x="134937" y="70992"/>
                  </a:moveTo>
                  <a:lnTo>
                    <a:pt x="122732" y="70992"/>
                  </a:lnTo>
                  <a:lnTo>
                    <a:pt x="122732" y="85281"/>
                  </a:lnTo>
                  <a:lnTo>
                    <a:pt x="119659" y="88654"/>
                  </a:lnTo>
                  <a:lnTo>
                    <a:pt x="116738" y="91184"/>
                  </a:lnTo>
                  <a:lnTo>
                    <a:pt x="113957" y="92871"/>
                  </a:lnTo>
                  <a:lnTo>
                    <a:pt x="111277" y="94458"/>
                  </a:lnTo>
                  <a:lnTo>
                    <a:pt x="108292" y="95252"/>
                  </a:lnTo>
                  <a:lnTo>
                    <a:pt x="124083" y="95252"/>
                  </a:lnTo>
                  <a:lnTo>
                    <a:pt x="124371" y="94955"/>
                  </a:lnTo>
                  <a:lnTo>
                    <a:pt x="134937" y="94955"/>
                  </a:lnTo>
                  <a:lnTo>
                    <a:pt x="134937" y="70992"/>
                  </a:lnTo>
                  <a:close/>
                </a:path>
                <a:path w="795655" h="130810">
                  <a:moveTo>
                    <a:pt x="113309" y="31255"/>
                  </a:moveTo>
                  <a:lnTo>
                    <a:pt x="105867" y="31255"/>
                  </a:lnTo>
                  <a:lnTo>
                    <a:pt x="103289" y="31504"/>
                  </a:lnTo>
                  <a:lnTo>
                    <a:pt x="100711" y="32000"/>
                  </a:lnTo>
                  <a:lnTo>
                    <a:pt x="98221" y="32397"/>
                  </a:lnTo>
                  <a:lnTo>
                    <a:pt x="95897" y="32993"/>
                  </a:lnTo>
                  <a:lnTo>
                    <a:pt x="93713" y="33787"/>
                  </a:lnTo>
                  <a:lnTo>
                    <a:pt x="91630" y="34480"/>
                  </a:lnTo>
                  <a:lnTo>
                    <a:pt x="89750" y="35274"/>
                  </a:lnTo>
                  <a:lnTo>
                    <a:pt x="88061" y="36168"/>
                  </a:lnTo>
                  <a:lnTo>
                    <a:pt x="86474" y="36962"/>
                  </a:lnTo>
                  <a:lnTo>
                    <a:pt x="83197" y="44800"/>
                  </a:lnTo>
                  <a:lnTo>
                    <a:pt x="83400" y="45990"/>
                  </a:lnTo>
                  <a:lnTo>
                    <a:pt x="85280" y="48074"/>
                  </a:lnTo>
                  <a:lnTo>
                    <a:pt x="86271" y="48074"/>
                  </a:lnTo>
                  <a:lnTo>
                    <a:pt x="87160" y="47726"/>
                  </a:lnTo>
                  <a:lnTo>
                    <a:pt x="89547" y="46337"/>
                  </a:lnTo>
                  <a:lnTo>
                    <a:pt x="91033" y="45543"/>
                  </a:lnTo>
                  <a:lnTo>
                    <a:pt x="104330" y="41228"/>
                  </a:lnTo>
                  <a:lnTo>
                    <a:pt x="131912" y="41228"/>
                  </a:lnTo>
                  <a:lnTo>
                    <a:pt x="131064" y="39739"/>
                  </a:lnTo>
                  <a:lnTo>
                    <a:pt x="126898" y="35572"/>
                  </a:lnTo>
                  <a:lnTo>
                    <a:pt x="124167" y="33985"/>
                  </a:lnTo>
                  <a:lnTo>
                    <a:pt x="117424" y="31802"/>
                  </a:lnTo>
                  <a:lnTo>
                    <a:pt x="113309" y="31255"/>
                  </a:lnTo>
                  <a:close/>
                </a:path>
                <a:path w="795655" h="130810">
                  <a:moveTo>
                    <a:pt x="166458" y="32447"/>
                  </a:moveTo>
                  <a:lnTo>
                    <a:pt x="159613" y="32447"/>
                  </a:lnTo>
                  <a:lnTo>
                    <a:pt x="159029" y="32595"/>
                  </a:lnTo>
                  <a:lnTo>
                    <a:pt x="158534" y="32892"/>
                  </a:lnTo>
                  <a:lnTo>
                    <a:pt x="158127" y="33092"/>
                  </a:lnTo>
                  <a:lnTo>
                    <a:pt x="157835" y="33340"/>
                  </a:lnTo>
                  <a:lnTo>
                    <a:pt x="157632" y="33637"/>
                  </a:lnTo>
                  <a:lnTo>
                    <a:pt x="157530" y="102247"/>
                  </a:lnTo>
                  <a:lnTo>
                    <a:pt x="157632" y="102544"/>
                  </a:lnTo>
                  <a:lnTo>
                    <a:pt x="162394" y="103884"/>
                  </a:lnTo>
                  <a:lnTo>
                    <a:pt x="164782" y="103884"/>
                  </a:lnTo>
                  <a:lnTo>
                    <a:pt x="165773" y="103835"/>
                  </a:lnTo>
                  <a:lnTo>
                    <a:pt x="167360" y="103637"/>
                  </a:lnTo>
                  <a:lnTo>
                    <a:pt x="167957" y="103487"/>
                  </a:lnTo>
                  <a:lnTo>
                    <a:pt x="168351" y="103289"/>
                  </a:lnTo>
                  <a:lnTo>
                    <a:pt x="168846" y="103090"/>
                  </a:lnTo>
                  <a:lnTo>
                    <a:pt x="169189" y="102843"/>
                  </a:lnTo>
                  <a:lnTo>
                    <a:pt x="169595" y="102247"/>
                  </a:lnTo>
                  <a:lnTo>
                    <a:pt x="169684" y="57449"/>
                  </a:lnTo>
                  <a:lnTo>
                    <a:pt x="171475" y="54771"/>
                  </a:lnTo>
                  <a:lnTo>
                    <a:pt x="178612" y="46139"/>
                  </a:lnTo>
                  <a:lnTo>
                    <a:pt x="179908" y="44949"/>
                  </a:lnTo>
                  <a:lnTo>
                    <a:pt x="180787" y="44353"/>
                  </a:lnTo>
                  <a:lnTo>
                    <a:pt x="168503" y="44353"/>
                  </a:lnTo>
                  <a:lnTo>
                    <a:pt x="168401" y="33836"/>
                  </a:lnTo>
                  <a:lnTo>
                    <a:pt x="168198" y="33637"/>
                  </a:lnTo>
                  <a:lnTo>
                    <a:pt x="168097" y="33340"/>
                  </a:lnTo>
                  <a:lnTo>
                    <a:pt x="167855" y="33092"/>
                  </a:lnTo>
                  <a:lnTo>
                    <a:pt x="167462" y="32892"/>
                  </a:lnTo>
                  <a:lnTo>
                    <a:pt x="167055" y="32595"/>
                  </a:lnTo>
                  <a:lnTo>
                    <a:pt x="166458" y="32447"/>
                  </a:lnTo>
                  <a:close/>
                </a:path>
                <a:path w="795655" h="130810">
                  <a:moveTo>
                    <a:pt x="196417" y="42865"/>
                  </a:moveTo>
                  <a:lnTo>
                    <a:pt x="187058" y="42865"/>
                  </a:lnTo>
                  <a:lnTo>
                    <a:pt x="187998" y="42964"/>
                  </a:lnTo>
                  <a:lnTo>
                    <a:pt x="189776" y="43361"/>
                  </a:lnTo>
                  <a:lnTo>
                    <a:pt x="192062" y="43955"/>
                  </a:lnTo>
                  <a:lnTo>
                    <a:pt x="192709" y="44204"/>
                  </a:lnTo>
                  <a:lnTo>
                    <a:pt x="193205" y="44502"/>
                  </a:lnTo>
                  <a:lnTo>
                    <a:pt x="193801" y="44700"/>
                  </a:lnTo>
                  <a:lnTo>
                    <a:pt x="194297" y="44800"/>
                  </a:lnTo>
                  <a:lnTo>
                    <a:pt x="195084" y="44800"/>
                  </a:lnTo>
                  <a:lnTo>
                    <a:pt x="195389" y="44700"/>
                  </a:lnTo>
                  <a:lnTo>
                    <a:pt x="195884" y="44204"/>
                  </a:lnTo>
                  <a:lnTo>
                    <a:pt x="196075" y="43856"/>
                  </a:lnTo>
                  <a:lnTo>
                    <a:pt x="196176" y="43460"/>
                  </a:lnTo>
                  <a:lnTo>
                    <a:pt x="196354" y="43112"/>
                  </a:lnTo>
                  <a:lnTo>
                    <a:pt x="196417" y="42865"/>
                  </a:lnTo>
                  <a:close/>
                </a:path>
                <a:path w="795655" h="130810">
                  <a:moveTo>
                    <a:pt x="187502" y="31255"/>
                  </a:moveTo>
                  <a:lnTo>
                    <a:pt x="185419" y="31255"/>
                  </a:lnTo>
                  <a:lnTo>
                    <a:pt x="183972" y="31455"/>
                  </a:lnTo>
                  <a:lnTo>
                    <a:pt x="182486" y="31851"/>
                  </a:lnTo>
                  <a:lnTo>
                    <a:pt x="181101" y="32150"/>
                  </a:lnTo>
                  <a:lnTo>
                    <a:pt x="168503" y="44353"/>
                  </a:lnTo>
                  <a:lnTo>
                    <a:pt x="180787" y="44353"/>
                  </a:lnTo>
                  <a:lnTo>
                    <a:pt x="181152" y="44105"/>
                  </a:lnTo>
                  <a:lnTo>
                    <a:pt x="183527" y="43112"/>
                  </a:lnTo>
                  <a:lnTo>
                    <a:pt x="184772" y="42865"/>
                  </a:lnTo>
                  <a:lnTo>
                    <a:pt x="196417" y="42865"/>
                  </a:lnTo>
                  <a:lnTo>
                    <a:pt x="196500" y="41675"/>
                  </a:lnTo>
                  <a:lnTo>
                    <a:pt x="196583" y="41029"/>
                  </a:lnTo>
                  <a:lnTo>
                    <a:pt x="196481" y="35622"/>
                  </a:lnTo>
                  <a:lnTo>
                    <a:pt x="196278" y="34133"/>
                  </a:lnTo>
                  <a:lnTo>
                    <a:pt x="196176" y="33935"/>
                  </a:lnTo>
                  <a:lnTo>
                    <a:pt x="196075" y="33637"/>
                  </a:lnTo>
                  <a:lnTo>
                    <a:pt x="195884" y="33389"/>
                  </a:lnTo>
                  <a:lnTo>
                    <a:pt x="195580" y="33191"/>
                  </a:lnTo>
                  <a:lnTo>
                    <a:pt x="195287" y="32892"/>
                  </a:lnTo>
                  <a:lnTo>
                    <a:pt x="194741" y="32645"/>
                  </a:lnTo>
                  <a:lnTo>
                    <a:pt x="193941" y="32447"/>
                  </a:lnTo>
                  <a:lnTo>
                    <a:pt x="193255" y="32150"/>
                  </a:lnTo>
                  <a:lnTo>
                    <a:pt x="192455" y="31901"/>
                  </a:lnTo>
                  <a:lnTo>
                    <a:pt x="190677" y="31504"/>
                  </a:lnTo>
                  <a:lnTo>
                    <a:pt x="189826" y="31405"/>
                  </a:lnTo>
                  <a:lnTo>
                    <a:pt x="189039" y="31405"/>
                  </a:lnTo>
                  <a:lnTo>
                    <a:pt x="188239" y="31305"/>
                  </a:lnTo>
                  <a:lnTo>
                    <a:pt x="187502" y="31255"/>
                  </a:lnTo>
                  <a:close/>
                </a:path>
                <a:path w="795655" h="130810">
                  <a:moveTo>
                    <a:pt x="164083" y="32298"/>
                  </a:moveTo>
                  <a:lnTo>
                    <a:pt x="161899" y="32298"/>
                  </a:lnTo>
                  <a:lnTo>
                    <a:pt x="161010" y="32348"/>
                  </a:lnTo>
                  <a:lnTo>
                    <a:pt x="160312" y="32447"/>
                  </a:lnTo>
                  <a:lnTo>
                    <a:pt x="165671" y="32447"/>
                  </a:lnTo>
                  <a:lnTo>
                    <a:pt x="164973" y="32348"/>
                  </a:lnTo>
                  <a:lnTo>
                    <a:pt x="164083" y="32298"/>
                  </a:lnTo>
                  <a:close/>
                </a:path>
                <a:path w="795655" h="130810">
                  <a:moveTo>
                    <a:pt x="235178" y="31405"/>
                  </a:moveTo>
                  <a:lnTo>
                    <a:pt x="229323" y="31405"/>
                  </a:lnTo>
                  <a:lnTo>
                    <a:pt x="225844" y="31950"/>
                  </a:lnTo>
                  <a:lnTo>
                    <a:pt x="209130" y="45543"/>
                  </a:lnTo>
                  <a:lnTo>
                    <a:pt x="207835" y="48520"/>
                  </a:lnTo>
                  <a:lnTo>
                    <a:pt x="207215" y="51794"/>
                  </a:lnTo>
                  <a:lnTo>
                    <a:pt x="207187" y="59086"/>
                  </a:lnTo>
                  <a:lnTo>
                    <a:pt x="207644" y="61865"/>
                  </a:lnTo>
                  <a:lnTo>
                    <a:pt x="209423" y="66429"/>
                  </a:lnTo>
                  <a:lnTo>
                    <a:pt x="210616" y="68512"/>
                  </a:lnTo>
                  <a:lnTo>
                    <a:pt x="212102" y="70398"/>
                  </a:lnTo>
                  <a:lnTo>
                    <a:pt x="210324" y="72283"/>
                  </a:lnTo>
                  <a:lnTo>
                    <a:pt x="208775" y="74416"/>
                  </a:lnTo>
                  <a:lnTo>
                    <a:pt x="207492" y="76798"/>
                  </a:lnTo>
                  <a:lnTo>
                    <a:pt x="206298" y="79179"/>
                  </a:lnTo>
                  <a:lnTo>
                    <a:pt x="205701" y="81857"/>
                  </a:lnTo>
                  <a:lnTo>
                    <a:pt x="205701" y="87017"/>
                  </a:lnTo>
                  <a:lnTo>
                    <a:pt x="212851" y="95699"/>
                  </a:lnTo>
                  <a:lnTo>
                    <a:pt x="211264" y="96889"/>
                  </a:lnTo>
                  <a:lnTo>
                    <a:pt x="203174" y="115244"/>
                  </a:lnTo>
                  <a:lnTo>
                    <a:pt x="203720" y="117626"/>
                  </a:lnTo>
                  <a:lnTo>
                    <a:pt x="219392" y="129185"/>
                  </a:lnTo>
                  <a:lnTo>
                    <a:pt x="223164" y="130177"/>
                  </a:lnTo>
                  <a:lnTo>
                    <a:pt x="227787" y="130674"/>
                  </a:lnTo>
                  <a:lnTo>
                    <a:pt x="238798" y="130674"/>
                  </a:lnTo>
                  <a:lnTo>
                    <a:pt x="243611" y="130028"/>
                  </a:lnTo>
                  <a:lnTo>
                    <a:pt x="247675" y="128738"/>
                  </a:lnTo>
                  <a:lnTo>
                    <a:pt x="251841" y="127548"/>
                  </a:lnTo>
                  <a:lnTo>
                    <a:pt x="255269" y="125911"/>
                  </a:lnTo>
                  <a:lnTo>
                    <a:pt x="260629" y="121743"/>
                  </a:lnTo>
                  <a:lnTo>
                    <a:pt x="260992" y="121297"/>
                  </a:lnTo>
                  <a:lnTo>
                    <a:pt x="227977" y="121297"/>
                  </a:lnTo>
                  <a:lnTo>
                    <a:pt x="223418" y="120454"/>
                  </a:lnTo>
                  <a:lnTo>
                    <a:pt x="216865" y="117081"/>
                  </a:lnTo>
                  <a:lnTo>
                    <a:pt x="215261" y="114700"/>
                  </a:lnTo>
                  <a:lnTo>
                    <a:pt x="215328" y="109341"/>
                  </a:lnTo>
                  <a:lnTo>
                    <a:pt x="223113" y="98526"/>
                  </a:lnTo>
                  <a:lnTo>
                    <a:pt x="263333" y="98526"/>
                  </a:lnTo>
                  <a:lnTo>
                    <a:pt x="262953" y="97732"/>
                  </a:lnTo>
                  <a:lnTo>
                    <a:pt x="261366" y="95848"/>
                  </a:lnTo>
                  <a:lnTo>
                    <a:pt x="259283" y="94359"/>
                  </a:lnTo>
                  <a:lnTo>
                    <a:pt x="257301" y="92871"/>
                  </a:lnTo>
                  <a:lnTo>
                    <a:pt x="254914" y="91730"/>
                  </a:lnTo>
                  <a:lnTo>
                    <a:pt x="252145" y="90937"/>
                  </a:lnTo>
                  <a:lnTo>
                    <a:pt x="249364" y="90042"/>
                  </a:lnTo>
                  <a:lnTo>
                    <a:pt x="246291" y="89547"/>
                  </a:lnTo>
                  <a:lnTo>
                    <a:pt x="242912" y="89448"/>
                  </a:lnTo>
                  <a:lnTo>
                    <a:pt x="222821" y="88605"/>
                  </a:lnTo>
                  <a:lnTo>
                    <a:pt x="220637" y="88009"/>
                  </a:lnTo>
                  <a:lnTo>
                    <a:pt x="218948" y="86918"/>
                  </a:lnTo>
                  <a:lnTo>
                    <a:pt x="217360" y="85727"/>
                  </a:lnTo>
                  <a:lnTo>
                    <a:pt x="216573" y="84288"/>
                  </a:lnTo>
                  <a:lnTo>
                    <a:pt x="216573" y="81113"/>
                  </a:lnTo>
                  <a:lnTo>
                    <a:pt x="216865" y="79824"/>
                  </a:lnTo>
                  <a:lnTo>
                    <a:pt x="217462" y="78732"/>
                  </a:lnTo>
                  <a:lnTo>
                    <a:pt x="218058" y="77542"/>
                  </a:lnTo>
                  <a:lnTo>
                    <a:pt x="218808" y="76499"/>
                  </a:lnTo>
                  <a:lnTo>
                    <a:pt x="219697" y="75606"/>
                  </a:lnTo>
                  <a:lnTo>
                    <a:pt x="248592" y="75606"/>
                  </a:lnTo>
                  <a:lnTo>
                    <a:pt x="249555" y="75062"/>
                  </a:lnTo>
                  <a:lnTo>
                    <a:pt x="254228" y="70992"/>
                  </a:lnTo>
                  <a:lnTo>
                    <a:pt x="254960" y="69951"/>
                  </a:lnTo>
                  <a:lnTo>
                    <a:pt x="228625" y="69951"/>
                  </a:lnTo>
                  <a:lnTo>
                    <a:pt x="225107" y="68712"/>
                  </a:lnTo>
                  <a:lnTo>
                    <a:pt x="222529" y="66230"/>
                  </a:lnTo>
                  <a:lnTo>
                    <a:pt x="220040" y="63651"/>
                  </a:lnTo>
                  <a:lnTo>
                    <a:pt x="218808" y="60129"/>
                  </a:lnTo>
                  <a:lnTo>
                    <a:pt x="218808" y="53680"/>
                  </a:lnTo>
                  <a:lnTo>
                    <a:pt x="230555" y="40780"/>
                  </a:lnTo>
                  <a:lnTo>
                    <a:pt x="266208" y="40780"/>
                  </a:lnTo>
                  <a:lnTo>
                    <a:pt x="266331" y="40582"/>
                  </a:lnTo>
                  <a:lnTo>
                    <a:pt x="266466" y="39888"/>
                  </a:lnTo>
                  <a:lnTo>
                    <a:pt x="266524" y="35721"/>
                  </a:lnTo>
                  <a:lnTo>
                    <a:pt x="266331" y="34729"/>
                  </a:lnTo>
                  <a:lnTo>
                    <a:pt x="265836" y="33935"/>
                  </a:lnTo>
                  <a:lnTo>
                    <a:pt x="265430" y="33042"/>
                  </a:lnTo>
                  <a:lnTo>
                    <a:pt x="264845" y="32595"/>
                  </a:lnTo>
                  <a:lnTo>
                    <a:pt x="243801" y="32595"/>
                  </a:lnTo>
                  <a:lnTo>
                    <a:pt x="242214" y="32199"/>
                  </a:lnTo>
                  <a:lnTo>
                    <a:pt x="240525" y="31901"/>
                  </a:lnTo>
                  <a:lnTo>
                    <a:pt x="237058" y="31504"/>
                  </a:lnTo>
                  <a:lnTo>
                    <a:pt x="235178" y="31405"/>
                  </a:lnTo>
                  <a:close/>
                </a:path>
                <a:path w="795655" h="130810">
                  <a:moveTo>
                    <a:pt x="263333" y="98526"/>
                  </a:moveTo>
                  <a:lnTo>
                    <a:pt x="223113" y="98526"/>
                  </a:lnTo>
                  <a:lnTo>
                    <a:pt x="240385" y="99122"/>
                  </a:lnTo>
                  <a:lnTo>
                    <a:pt x="244449" y="99221"/>
                  </a:lnTo>
                  <a:lnTo>
                    <a:pt x="247624" y="100064"/>
                  </a:lnTo>
                  <a:lnTo>
                    <a:pt x="249910" y="101652"/>
                  </a:lnTo>
                  <a:lnTo>
                    <a:pt x="252285" y="103239"/>
                  </a:lnTo>
                  <a:lnTo>
                    <a:pt x="253479" y="105472"/>
                  </a:lnTo>
                  <a:lnTo>
                    <a:pt x="253404" y="110383"/>
                  </a:lnTo>
                  <a:lnTo>
                    <a:pt x="253136" y="111624"/>
                  </a:lnTo>
                  <a:lnTo>
                    <a:pt x="252437" y="113112"/>
                  </a:lnTo>
                  <a:lnTo>
                    <a:pt x="251841" y="114700"/>
                  </a:lnTo>
                  <a:lnTo>
                    <a:pt x="250748" y="116088"/>
                  </a:lnTo>
                  <a:lnTo>
                    <a:pt x="249161" y="117279"/>
                  </a:lnTo>
                  <a:lnTo>
                    <a:pt x="247675" y="118469"/>
                  </a:lnTo>
                  <a:lnTo>
                    <a:pt x="245643" y="119413"/>
                  </a:lnTo>
                  <a:lnTo>
                    <a:pt x="243065" y="120106"/>
                  </a:lnTo>
                  <a:lnTo>
                    <a:pt x="240576" y="120900"/>
                  </a:lnTo>
                  <a:lnTo>
                    <a:pt x="237502" y="121297"/>
                  </a:lnTo>
                  <a:lnTo>
                    <a:pt x="260992" y="121297"/>
                  </a:lnTo>
                  <a:lnTo>
                    <a:pt x="262610" y="119312"/>
                  </a:lnTo>
                  <a:lnTo>
                    <a:pt x="265188" y="113756"/>
                  </a:lnTo>
                  <a:lnTo>
                    <a:pt x="265803" y="110978"/>
                  </a:lnTo>
                  <a:lnTo>
                    <a:pt x="265744" y="104381"/>
                  </a:lnTo>
                  <a:lnTo>
                    <a:pt x="265239" y="102198"/>
                  </a:lnTo>
                  <a:lnTo>
                    <a:pt x="263950" y="99816"/>
                  </a:lnTo>
                  <a:lnTo>
                    <a:pt x="263333" y="98526"/>
                  </a:lnTo>
                  <a:close/>
                </a:path>
                <a:path w="795655" h="130810">
                  <a:moveTo>
                    <a:pt x="248592" y="75606"/>
                  </a:moveTo>
                  <a:lnTo>
                    <a:pt x="219697" y="75606"/>
                  </a:lnTo>
                  <a:lnTo>
                    <a:pt x="220980" y="76699"/>
                  </a:lnTo>
                  <a:lnTo>
                    <a:pt x="222872" y="77591"/>
                  </a:lnTo>
                  <a:lnTo>
                    <a:pt x="227825" y="78981"/>
                  </a:lnTo>
                  <a:lnTo>
                    <a:pt x="230416" y="79328"/>
                  </a:lnTo>
                  <a:lnTo>
                    <a:pt x="236956" y="79328"/>
                  </a:lnTo>
                  <a:lnTo>
                    <a:pt x="240487" y="78781"/>
                  </a:lnTo>
                  <a:lnTo>
                    <a:pt x="246837" y="76600"/>
                  </a:lnTo>
                  <a:lnTo>
                    <a:pt x="248592" y="75606"/>
                  </a:lnTo>
                  <a:close/>
                </a:path>
                <a:path w="795655" h="130810">
                  <a:moveTo>
                    <a:pt x="266208" y="40780"/>
                  </a:moveTo>
                  <a:lnTo>
                    <a:pt x="237502" y="40780"/>
                  </a:lnTo>
                  <a:lnTo>
                    <a:pt x="241033" y="42071"/>
                  </a:lnTo>
                  <a:lnTo>
                    <a:pt x="243509" y="44650"/>
                  </a:lnTo>
                  <a:lnTo>
                    <a:pt x="246087" y="47130"/>
                  </a:lnTo>
                  <a:lnTo>
                    <a:pt x="247365" y="50604"/>
                  </a:lnTo>
                  <a:lnTo>
                    <a:pt x="247383" y="57202"/>
                  </a:lnTo>
                  <a:lnTo>
                    <a:pt x="247078" y="59086"/>
                  </a:lnTo>
                  <a:lnTo>
                    <a:pt x="235572" y="69951"/>
                  </a:lnTo>
                  <a:lnTo>
                    <a:pt x="254960" y="69951"/>
                  </a:lnTo>
                  <a:lnTo>
                    <a:pt x="256006" y="68463"/>
                  </a:lnTo>
                  <a:lnTo>
                    <a:pt x="257200" y="65487"/>
                  </a:lnTo>
                  <a:lnTo>
                    <a:pt x="258495" y="62510"/>
                  </a:lnTo>
                  <a:lnTo>
                    <a:pt x="259130" y="59086"/>
                  </a:lnTo>
                  <a:lnTo>
                    <a:pt x="259130" y="52837"/>
                  </a:lnTo>
                  <a:lnTo>
                    <a:pt x="258787" y="50604"/>
                  </a:lnTo>
                  <a:lnTo>
                    <a:pt x="257996" y="48223"/>
                  </a:lnTo>
                  <a:lnTo>
                    <a:pt x="257403" y="46337"/>
                  </a:lnTo>
                  <a:lnTo>
                    <a:pt x="256158" y="44353"/>
                  </a:lnTo>
                  <a:lnTo>
                    <a:pt x="254368" y="42567"/>
                  </a:lnTo>
                  <a:lnTo>
                    <a:pt x="264744" y="42567"/>
                  </a:lnTo>
                  <a:lnTo>
                    <a:pt x="265341" y="42170"/>
                  </a:lnTo>
                  <a:lnTo>
                    <a:pt x="266208" y="40780"/>
                  </a:lnTo>
                  <a:close/>
                </a:path>
                <a:path w="795655" h="130810">
                  <a:moveTo>
                    <a:pt x="315290" y="31255"/>
                  </a:moveTo>
                  <a:lnTo>
                    <a:pt x="305079" y="31255"/>
                  </a:lnTo>
                  <a:lnTo>
                    <a:pt x="300608" y="32100"/>
                  </a:lnTo>
                  <a:lnTo>
                    <a:pt x="292671" y="35473"/>
                  </a:lnTo>
                  <a:lnTo>
                    <a:pt x="289293" y="37953"/>
                  </a:lnTo>
                  <a:lnTo>
                    <a:pt x="286524" y="41228"/>
                  </a:lnTo>
                  <a:lnTo>
                    <a:pt x="283743" y="44403"/>
                  </a:lnTo>
                  <a:lnTo>
                    <a:pt x="281609" y="48272"/>
                  </a:lnTo>
                  <a:lnTo>
                    <a:pt x="278625" y="57400"/>
                  </a:lnTo>
                  <a:lnTo>
                    <a:pt x="277888" y="62560"/>
                  </a:lnTo>
                  <a:lnTo>
                    <a:pt x="277888" y="74367"/>
                  </a:lnTo>
                  <a:lnTo>
                    <a:pt x="305816" y="104926"/>
                  </a:lnTo>
                  <a:lnTo>
                    <a:pt x="314553" y="104926"/>
                  </a:lnTo>
                  <a:lnTo>
                    <a:pt x="317525" y="104678"/>
                  </a:lnTo>
                  <a:lnTo>
                    <a:pt x="323075" y="103686"/>
                  </a:lnTo>
                  <a:lnTo>
                    <a:pt x="325513" y="103140"/>
                  </a:lnTo>
                  <a:lnTo>
                    <a:pt x="327596" y="102544"/>
                  </a:lnTo>
                  <a:lnTo>
                    <a:pt x="329780" y="101949"/>
                  </a:lnTo>
                  <a:lnTo>
                    <a:pt x="335927" y="98526"/>
                  </a:lnTo>
                  <a:lnTo>
                    <a:pt x="336130" y="98229"/>
                  </a:lnTo>
                  <a:lnTo>
                    <a:pt x="336283" y="97881"/>
                  </a:lnTo>
                  <a:lnTo>
                    <a:pt x="336473" y="97087"/>
                  </a:lnTo>
                  <a:lnTo>
                    <a:pt x="336524" y="96293"/>
                  </a:lnTo>
                  <a:lnTo>
                    <a:pt x="336634" y="95699"/>
                  </a:lnTo>
                  <a:lnTo>
                    <a:pt x="336676" y="94805"/>
                  </a:lnTo>
                  <a:lnTo>
                    <a:pt x="308597" y="94805"/>
                  </a:lnTo>
                  <a:lnTo>
                    <a:pt x="305219" y="94260"/>
                  </a:lnTo>
                  <a:lnTo>
                    <a:pt x="290830" y="70547"/>
                  </a:lnTo>
                  <a:lnTo>
                    <a:pt x="335927" y="70547"/>
                  </a:lnTo>
                  <a:lnTo>
                    <a:pt x="337019" y="70149"/>
                  </a:lnTo>
                  <a:lnTo>
                    <a:pt x="338010" y="69355"/>
                  </a:lnTo>
                  <a:lnTo>
                    <a:pt x="339001" y="68463"/>
                  </a:lnTo>
                  <a:lnTo>
                    <a:pt x="339496" y="67075"/>
                  </a:lnTo>
                  <a:lnTo>
                    <a:pt x="339496" y="61467"/>
                  </a:lnTo>
                  <a:lnTo>
                    <a:pt x="290830" y="61467"/>
                  </a:lnTo>
                  <a:lnTo>
                    <a:pt x="290931" y="58789"/>
                  </a:lnTo>
                  <a:lnTo>
                    <a:pt x="301548" y="42567"/>
                  </a:lnTo>
                  <a:lnTo>
                    <a:pt x="303834" y="41376"/>
                  </a:lnTo>
                  <a:lnTo>
                    <a:pt x="306463" y="40780"/>
                  </a:lnTo>
                  <a:lnTo>
                    <a:pt x="332638" y="40780"/>
                  </a:lnTo>
                  <a:lnTo>
                    <a:pt x="330123" y="37755"/>
                  </a:lnTo>
                  <a:lnTo>
                    <a:pt x="327101" y="35473"/>
                  </a:lnTo>
                  <a:lnTo>
                    <a:pt x="319760" y="32100"/>
                  </a:lnTo>
                  <a:lnTo>
                    <a:pt x="315290" y="31255"/>
                  </a:lnTo>
                  <a:close/>
                </a:path>
                <a:path w="795655" h="130810">
                  <a:moveTo>
                    <a:pt x="334987" y="89745"/>
                  </a:moveTo>
                  <a:lnTo>
                    <a:pt x="333997" y="89745"/>
                  </a:lnTo>
                  <a:lnTo>
                    <a:pt x="333108" y="90042"/>
                  </a:lnTo>
                  <a:lnTo>
                    <a:pt x="331914" y="90638"/>
                  </a:lnTo>
                  <a:lnTo>
                    <a:pt x="330822" y="91135"/>
                  </a:lnTo>
                  <a:lnTo>
                    <a:pt x="315734" y="94805"/>
                  </a:lnTo>
                  <a:lnTo>
                    <a:pt x="336676" y="94805"/>
                  </a:lnTo>
                  <a:lnTo>
                    <a:pt x="336550" y="92425"/>
                  </a:lnTo>
                  <a:lnTo>
                    <a:pt x="336423" y="91681"/>
                  </a:lnTo>
                  <a:lnTo>
                    <a:pt x="336283" y="91234"/>
                  </a:lnTo>
                  <a:lnTo>
                    <a:pt x="336080" y="90937"/>
                  </a:lnTo>
                  <a:lnTo>
                    <a:pt x="335978" y="90539"/>
                  </a:lnTo>
                  <a:lnTo>
                    <a:pt x="335775" y="90242"/>
                  </a:lnTo>
                  <a:lnTo>
                    <a:pt x="335483" y="90042"/>
                  </a:lnTo>
                  <a:lnTo>
                    <a:pt x="335280" y="89844"/>
                  </a:lnTo>
                  <a:lnTo>
                    <a:pt x="334987" y="89745"/>
                  </a:lnTo>
                  <a:close/>
                </a:path>
                <a:path w="795655" h="130810">
                  <a:moveTo>
                    <a:pt x="332638" y="40780"/>
                  </a:moveTo>
                  <a:lnTo>
                    <a:pt x="315391" y="40780"/>
                  </a:lnTo>
                  <a:lnTo>
                    <a:pt x="319862" y="42617"/>
                  </a:lnTo>
                  <a:lnTo>
                    <a:pt x="325805" y="49959"/>
                  </a:lnTo>
                  <a:lnTo>
                    <a:pt x="327097" y="54474"/>
                  </a:lnTo>
                  <a:lnTo>
                    <a:pt x="327151" y="61467"/>
                  </a:lnTo>
                  <a:lnTo>
                    <a:pt x="339496" y="61467"/>
                  </a:lnTo>
                  <a:lnTo>
                    <a:pt x="339496" y="58591"/>
                  </a:lnTo>
                  <a:lnTo>
                    <a:pt x="338912" y="54474"/>
                  </a:lnTo>
                  <a:lnTo>
                    <a:pt x="337718" y="50604"/>
                  </a:lnTo>
                  <a:lnTo>
                    <a:pt x="336626" y="46734"/>
                  </a:lnTo>
                  <a:lnTo>
                    <a:pt x="334886" y="43411"/>
                  </a:lnTo>
                  <a:lnTo>
                    <a:pt x="332638" y="40780"/>
                  </a:lnTo>
                  <a:close/>
                </a:path>
                <a:path w="795655" h="130810">
                  <a:moveTo>
                    <a:pt x="373354" y="42865"/>
                  </a:moveTo>
                  <a:lnTo>
                    <a:pt x="361010" y="42865"/>
                  </a:lnTo>
                  <a:lnTo>
                    <a:pt x="361010" y="85876"/>
                  </a:lnTo>
                  <a:lnTo>
                    <a:pt x="377177" y="104777"/>
                  </a:lnTo>
                  <a:lnTo>
                    <a:pt x="381749" y="104777"/>
                  </a:lnTo>
                  <a:lnTo>
                    <a:pt x="382841" y="104678"/>
                  </a:lnTo>
                  <a:lnTo>
                    <a:pt x="383920" y="104480"/>
                  </a:lnTo>
                  <a:lnTo>
                    <a:pt x="385114" y="104381"/>
                  </a:lnTo>
                  <a:lnTo>
                    <a:pt x="386206" y="104181"/>
                  </a:lnTo>
                  <a:lnTo>
                    <a:pt x="387197" y="103884"/>
                  </a:lnTo>
                  <a:lnTo>
                    <a:pt x="388289" y="103686"/>
                  </a:lnTo>
                  <a:lnTo>
                    <a:pt x="392912" y="99270"/>
                  </a:lnTo>
                  <a:lnTo>
                    <a:pt x="392831" y="94211"/>
                  </a:lnTo>
                  <a:lnTo>
                    <a:pt x="379158" y="94211"/>
                  </a:lnTo>
                  <a:lnTo>
                    <a:pt x="376681" y="93019"/>
                  </a:lnTo>
                  <a:lnTo>
                    <a:pt x="375297" y="90638"/>
                  </a:lnTo>
                  <a:lnTo>
                    <a:pt x="374002" y="88257"/>
                  </a:lnTo>
                  <a:lnTo>
                    <a:pt x="373354" y="84785"/>
                  </a:lnTo>
                  <a:lnTo>
                    <a:pt x="373354" y="42865"/>
                  </a:lnTo>
                  <a:close/>
                </a:path>
                <a:path w="795655" h="130810">
                  <a:moveTo>
                    <a:pt x="391515" y="92127"/>
                  </a:moveTo>
                  <a:lnTo>
                    <a:pt x="390817" y="92127"/>
                  </a:lnTo>
                  <a:lnTo>
                    <a:pt x="390372" y="92226"/>
                  </a:lnTo>
                  <a:lnTo>
                    <a:pt x="388099" y="93168"/>
                  </a:lnTo>
                  <a:lnTo>
                    <a:pt x="387400" y="93367"/>
                  </a:lnTo>
                  <a:lnTo>
                    <a:pt x="385711" y="93912"/>
                  </a:lnTo>
                  <a:lnTo>
                    <a:pt x="384822" y="94112"/>
                  </a:lnTo>
                  <a:lnTo>
                    <a:pt x="383832" y="94211"/>
                  </a:lnTo>
                  <a:lnTo>
                    <a:pt x="392831" y="94211"/>
                  </a:lnTo>
                  <a:lnTo>
                    <a:pt x="392760" y="93764"/>
                  </a:lnTo>
                  <a:lnTo>
                    <a:pt x="392624" y="93367"/>
                  </a:lnTo>
                  <a:lnTo>
                    <a:pt x="392404" y="93019"/>
                  </a:lnTo>
                  <a:lnTo>
                    <a:pt x="392315" y="92623"/>
                  </a:lnTo>
                  <a:lnTo>
                    <a:pt x="392163" y="92374"/>
                  </a:lnTo>
                  <a:lnTo>
                    <a:pt x="391769" y="92176"/>
                  </a:lnTo>
                  <a:lnTo>
                    <a:pt x="391515" y="92127"/>
                  </a:lnTo>
                  <a:close/>
                </a:path>
                <a:path w="795655" h="130810">
                  <a:moveTo>
                    <a:pt x="390867" y="32595"/>
                  </a:moveTo>
                  <a:lnTo>
                    <a:pt x="351383" y="32595"/>
                  </a:lnTo>
                  <a:lnTo>
                    <a:pt x="350989" y="32694"/>
                  </a:lnTo>
                  <a:lnTo>
                    <a:pt x="349250" y="39590"/>
                  </a:lnTo>
                  <a:lnTo>
                    <a:pt x="349453" y="40881"/>
                  </a:lnTo>
                  <a:lnTo>
                    <a:pt x="349846" y="41675"/>
                  </a:lnTo>
                  <a:lnTo>
                    <a:pt x="350342" y="42468"/>
                  </a:lnTo>
                  <a:lnTo>
                    <a:pt x="350939" y="42865"/>
                  </a:lnTo>
                  <a:lnTo>
                    <a:pt x="391274" y="42865"/>
                  </a:lnTo>
                  <a:lnTo>
                    <a:pt x="391858" y="42468"/>
                  </a:lnTo>
                  <a:lnTo>
                    <a:pt x="392264" y="41675"/>
                  </a:lnTo>
                  <a:lnTo>
                    <a:pt x="392760" y="40881"/>
                  </a:lnTo>
                  <a:lnTo>
                    <a:pt x="393001" y="39590"/>
                  </a:lnTo>
                  <a:lnTo>
                    <a:pt x="392950" y="36018"/>
                  </a:lnTo>
                  <a:lnTo>
                    <a:pt x="392760" y="34729"/>
                  </a:lnTo>
                  <a:lnTo>
                    <a:pt x="392556" y="34183"/>
                  </a:lnTo>
                  <a:lnTo>
                    <a:pt x="392264" y="33787"/>
                  </a:lnTo>
                  <a:lnTo>
                    <a:pt x="392061" y="33389"/>
                  </a:lnTo>
                  <a:lnTo>
                    <a:pt x="391820" y="33092"/>
                  </a:lnTo>
                  <a:lnTo>
                    <a:pt x="391223" y="32694"/>
                  </a:lnTo>
                  <a:lnTo>
                    <a:pt x="390867" y="32595"/>
                  </a:lnTo>
                  <a:close/>
                </a:path>
                <a:path w="795655" h="130810">
                  <a:moveTo>
                    <a:pt x="368401" y="14287"/>
                  </a:moveTo>
                  <a:lnTo>
                    <a:pt x="365925" y="14287"/>
                  </a:lnTo>
                  <a:lnTo>
                    <a:pt x="364921" y="14338"/>
                  </a:lnTo>
                  <a:lnTo>
                    <a:pt x="363334" y="14541"/>
                  </a:lnTo>
                  <a:lnTo>
                    <a:pt x="362699" y="14731"/>
                  </a:lnTo>
                  <a:lnTo>
                    <a:pt x="362204" y="15036"/>
                  </a:lnTo>
                  <a:lnTo>
                    <a:pt x="361797" y="15227"/>
                  </a:lnTo>
                  <a:lnTo>
                    <a:pt x="361505" y="15481"/>
                  </a:lnTo>
                  <a:lnTo>
                    <a:pt x="361111" y="16078"/>
                  </a:lnTo>
                  <a:lnTo>
                    <a:pt x="361010" y="32595"/>
                  </a:lnTo>
                  <a:lnTo>
                    <a:pt x="373354" y="32595"/>
                  </a:lnTo>
                  <a:lnTo>
                    <a:pt x="373265" y="16078"/>
                  </a:lnTo>
                  <a:lnTo>
                    <a:pt x="372859" y="15481"/>
                  </a:lnTo>
                  <a:lnTo>
                    <a:pt x="372516" y="15227"/>
                  </a:lnTo>
                  <a:lnTo>
                    <a:pt x="372021" y="15036"/>
                  </a:lnTo>
                  <a:lnTo>
                    <a:pt x="371627" y="14731"/>
                  </a:lnTo>
                  <a:lnTo>
                    <a:pt x="371030" y="14541"/>
                  </a:lnTo>
                  <a:lnTo>
                    <a:pt x="369443" y="14338"/>
                  </a:lnTo>
                  <a:lnTo>
                    <a:pt x="368401" y="14287"/>
                  </a:lnTo>
                  <a:close/>
                </a:path>
                <a:path w="795655" h="130810">
                  <a:moveTo>
                    <a:pt x="472211" y="31255"/>
                  </a:moveTo>
                  <a:lnTo>
                    <a:pt x="463575" y="31255"/>
                  </a:lnTo>
                  <a:lnTo>
                    <a:pt x="459409" y="32150"/>
                  </a:lnTo>
                  <a:lnTo>
                    <a:pt x="455739" y="33935"/>
                  </a:lnTo>
                  <a:lnTo>
                    <a:pt x="452170" y="35622"/>
                  </a:lnTo>
                  <a:lnTo>
                    <a:pt x="439369" y="63155"/>
                  </a:lnTo>
                  <a:lnTo>
                    <a:pt x="439422" y="74268"/>
                  </a:lnTo>
                  <a:lnTo>
                    <a:pt x="461733" y="104926"/>
                  </a:lnTo>
                  <a:lnTo>
                    <a:pt x="471169" y="104926"/>
                  </a:lnTo>
                  <a:lnTo>
                    <a:pt x="475335" y="103835"/>
                  </a:lnTo>
                  <a:lnTo>
                    <a:pt x="482879" y="99468"/>
                  </a:lnTo>
                  <a:lnTo>
                    <a:pt x="486549" y="96493"/>
                  </a:lnTo>
                  <a:lnTo>
                    <a:pt x="488569" y="94359"/>
                  </a:lnTo>
                  <a:lnTo>
                    <a:pt x="465556" y="94359"/>
                  </a:lnTo>
                  <a:lnTo>
                    <a:pt x="462826" y="93615"/>
                  </a:lnTo>
                  <a:lnTo>
                    <a:pt x="452170" y="70943"/>
                  </a:lnTo>
                  <a:lnTo>
                    <a:pt x="452286" y="63155"/>
                  </a:lnTo>
                  <a:lnTo>
                    <a:pt x="452462" y="61269"/>
                  </a:lnTo>
                  <a:lnTo>
                    <a:pt x="453656" y="55117"/>
                  </a:lnTo>
                  <a:lnTo>
                    <a:pt x="454647" y="52390"/>
                  </a:lnTo>
                  <a:lnTo>
                    <a:pt x="456031" y="50008"/>
                  </a:lnTo>
                  <a:lnTo>
                    <a:pt x="457428" y="47528"/>
                  </a:lnTo>
                  <a:lnTo>
                    <a:pt x="459206" y="45543"/>
                  </a:lnTo>
                  <a:lnTo>
                    <a:pt x="463575" y="42567"/>
                  </a:lnTo>
                  <a:lnTo>
                    <a:pt x="466204" y="41823"/>
                  </a:lnTo>
                  <a:lnTo>
                    <a:pt x="500976" y="41823"/>
                  </a:lnTo>
                  <a:lnTo>
                    <a:pt x="500976" y="41376"/>
                  </a:lnTo>
                  <a:lnTo>
                    <a:pt x="488632" y="41376"/>
                  </a:lnTo>
                  <a:lnTo>
                    <a:pt x="485457" y="38003"/>
                  </a:lnTo>
                  <a:lnTo>
                    <a:pt x="482231" y="35473"/>
                  </a:lnTo>
                  <a:lnTo>
                    <a:pt x="478955" y="33787"/>
                  </a:lnTo>
                  <a:lnTo>
                    <a:pt x="475780" y="32100"/>
                  </a:lnTo>
                  <a:lnTo>
                    <a:pt x="472211" y="31255"/>
                  </a:lnTo>
                  <a:close/>
                </a:path>
                <a:path w="795655" h="130810">
                  <a:moveTo>
                    <a:pt x="500976" y="92722"/>
                  </a:moveTo>
                  <a:lnTo>
                    <a:pt x="490118" y="92722"/>
                  </a:lnTo>
                  <a:lnTo>
                    <a:pt x="490219" y="102247"/>
                  </a:lnTo>
                  <a:lnTo>
                    <a:pt x="494626" y="103884"/>
                  </a:lnTo>
                  <a:lnTo>
                    <a:pt x="496620" y="103884"/>
                  </a:lnTo>
                  <a:lnTo>
                    <a:pt x="497458" y="103835"/>
                  </a:lnTo>
                  <a:lnTo>
                    <a:pt x="498843" y="103637"/>
                  </a:lnTo>
                  <a:lnTo>
                    <a:pt x="499389" y="103487"/>
                  </a:lnTo>
                  <a:lnTo>
                    <a:pt x="499795" y="103289"/>
                  </a:lnTo>
                  <a:lnTo>
                    <a:pt x="500291" y="103090"/>
                  </a:lnTo>
                  <a:lnTo>
                    <a:pt x="500583" y="102843"/>
                  </a:lnTo>
                  <a:lnTo>
                    <a:pt x="500684" y="102544"/>
                  </a:lnTo>
                  <a:lnTo>
                    <a:pt x="500875" y="102247"/>
                  </a:lnTo>
                  <a:lnTo>
                    <a:pt x="500976" y="92722"/>
                  </a:lnTo>
                  <a:close/>
                </a:path>
                <a:path w="795655" h="130810">
                  <a:moveTo>
                    <a:pt x="500976" y="41823"/>
                  </a:moveTo>
                  <a:lnTo>
                    <a:pt x="472655" y="41823"/>
                  </a:lnTo>
                  <a:lnTo>
                    <a:pt x="475881" y="42914"/>
                  </a:lnTo>
                  <a:lnTo>
                    <a:pt x="478955" y="45097"/>
                  </a:lnTo>
                  <a:lnTo>
                    <a:pt x="482130" y="47180"/>
                  </a:lnTo>
                  <a:lnTo>
                    <a:pt x="485355" y="50305"/>
                  </a:lnTo>
                  <a:lnTo>
                    <a:pt x="488632" y="54474"/>
                  </a:lnTo>
                  <a:lnTo>
                    <a:pt x="488632" y="81262"/>
                  </a:lnTo>
                  <a:lnTo>
                    <a:pt x="486740" y="83643"/>
                  </a:lnTo>
                  <a:lnTo>
                    <a:pt x="484911" y="85678"/>
                  </a:lnTo>
                  <a:lnTo>
                    <a:pt x="483120" y="87364"/>
                  </a:lnTo>
                  <a:lnTo>
                    <a:pt x="481431" y="89051"/>
                  </a:lnTo>
                  <a:lnTo>
                    <a:pt x="470420" y="94359"/>
                  </a:lnTo>
                  <a:lnTo>
                    <a:pt x="488569" y="94359"/>
                  </a:lnTo>
                  <a:lnTo>
                    <a:pt x="490118" y="92722"/>
                  </a:lnTo>
                  <a:lnTo>
                    <a:pt x="500976" y="92722"/>
                  </a:lnTo>
                  <a:lnTo>
                    <a:pt x="500976" y="41823"/>
                  </a:lnTo>
                  <a:close/>
                </a:path>
                <a:path w="795655" h="130810">
                  <a:moveTo>
                    <a:pt x="496023" y="0"/>
                  </a:moveTo>
                  <a:lnTo>
                    <a:pt x="493534" y="0"/>
                  </a:lnTo>
                  <a:lnTo>
                    <a:pt x="492544" y="101"/>
                  </a:lnTo>
                  <a:lnTo>
                    <a:pt x="491756" y="304"/>
                  </a:lnTo>
                  <a:lnTo>
                    <a:pt x="491058" y="406"/>
                  </a:lnTo>
                  <a:lnTo>
                    <a:pt x="490461" y="546"/>
                  </a:lnTo>
                  <a:lnTo>
                    <a:pt x="489966" y="749"/>
                  </a:lnTo>
                  <a:lnTo>
                    <a:pt x="489470" y="850"/>
                  </a:lnTo>
                  <a:lnTo>
                    <a:pt x="489127" y="1092"/>
                  </a:lnTo>
                  <a:lnTo>
                    <a:pt x="488924" y="1485"/>
                  </a:lnTo>
                  <a:lnTo>
                    <a:pt x="488734" y="1790"/>
                  </a:lnTo>
                  <a:lnTo>
                    <a:pt x="488632" y="41376"/>
                  </a:lnTo>
                  <a:lnTo>
                    <a:pt x="500976" y="41376"/>
                  </a:lnTo>
                  <a:lnTo>
                    <a:pt x="500875" y="1790"/>
                  </a:lnTo>
                  <a:lnTo>
                    <a:pt x="500684" y="1485"/>
                  </a:lnTo>
                  <a:lnTo>
                    <a:pt x="500481" y="1092"/>
                  </a:lnTo>
                  <a:lnTo>
                    <a:pt x="500138" y="850"/>
                  </a:lnTo>
                  <a:lnTo>
                    <a:pt x="499643" y="749"/>
                  </a:lnTo>
                  <a:lnTo>
                    <a:pt x="499249" y="546"/>
                  </a:lnTo>
                  <a:lnTo>
                    <a:pt x="498652" y="406"/>
                  </a:lnTo>
                  <a:lnTo>
                    <a:pt x="497852" y="304"/>
                  </a:lnTo>
                  <a:lnTo>
                    <a:pt x="497065" y="101"/>
                  </a:lnTo>
                  <a:lnTo>
                    <a:pt x="496023" y="0"/>
                  </a:lnTo>
                  <a:close/>
                </a:path>
                <a:path w="795655" h="130810">
                  <a:moveTo>
                    <a:pt x="532726" y="32447"/>
                  </a:moveTo>
                  <a:lnTo>
                    <a:pt x="525881" y="32447"/>
                  </a:lnTo>
                  <a:lnTo>
                    <a:pt x="525284" y="32595"/>
                  </a:lnTo>
                  <a:lnTo>
                    <a:pt x="524789" y="32892"/>
                  </a:lnTo>
                  <a:lnTo>
                    <a:pt x="524395" y="33092"/>
                  </a:lnTo>
                  <a:lnTo>
                    <a:pt x="524103" y="33340"/>
                  </a:lnTo>
                  <a:lnTo>
                    <a:pt x="523900" y="33637"/>
                  </a:lnTo>
                  <a:lnTo>
                    <a:pt x="523798" y="102247"/>
                  </a:lnTo>
                  <a:lnTo>
                    <a:pt x="523900" y="102544"/>
                  </a:lnTo>
                  <a:lnTo>
                    <a:pt x="528662" y="103884"/>
                  </a:lnTo>
                  <a:lnTo>
                    <a:pt x="531037" y="103884"/>
                  </a:lnTo>
                  <a:lnTo>
                    <a:pt x="532041" y="103835"/>
                  </a:lnTo>
                  <a:lnTo>
                    <a:pt x="533628" y="103637"/>
                  </a:lnTo>
                  <a:lnTo>
                    <a:pt x="534212" y="103487"/>
                  </a:lnTo>
                  <a:lnTo>
                    <a:pt x="534619" y="103289"/>
                  </a:lnTo>
                  <a:lnTo>
                    <a:pt x="535114" y="103090"/>
                  </a:lnTo>
                  <a:lnTo>
                    <a:pt x="535457" y="102843"/>
                  </a:lnTo>
                  <a:lnTo>
                    <a:pt x="535851" y="102247"/>
                  </a:lnTo>
                  <a:lnTo>
                    <a:pt x="535952" y="57449"/>
                  </a:lnTo>
                  <a:lnTo>
                    <a:pt x="537743" y="54771"/>
                  </a:lnTo>
                  <a:lnTo>
                    <a:pt x="544880" y="46139"/>
                  </a:lnTo>
                  <a:lnTo>
                    <a:pt x="546176" y="44949"/>
                  </a:lnTo>
                  <a:lnTo>
                    <a:pt x="547055" y="44353"/>
                  </a:lnTo>
                  <a:lnTo>
                    <a:pt x="534758" y="44353"/>
                  </a:lnTo>
                  <a:lnTo>
                    <a:pt x="534669" y="33836"/>
                  </a:lnTo>
                  <a:lnTo>
                    <a:pt x="534466" y="33637"/>
                  </a:lnTo>
                  <a:lnTo>
                    <a:pt x="534365" y="33340"/>
                  </a:lnTo>
                  <a:lnTo>
                    <a:pt x="534123" y="33092"/>
                  </a:lnTo>
                  <a:lnTo>
                    <a:pt x="533717" y="32892"/>
                  </a:lnTo>
                  <a:lnTo>
                    <a:pt x="533323" y="32595"/>
                  </a:lnTo>
                  <a:lnTo>
                    <a:pt x="532726" y="32447"/>
                  </a:lnTo>
                  <a:close/>
                </a:path>
                <a:path w="795655" h="130810">
                  <a:moveTo>
                    <a:pt x="562685" y="42865"/>
                  </a:moveTo>
                  <a:lnTo>
                    <a:pt x="553313" y="42865"/>
                  </a:lnTo>
                  <a:lnTo>
                    <a:pt x="554266" y="42964"/>
                  </a:lnTo>
                  <a:lnTo>
                    <a:pt x="556844" y="43559"/>
                  </a:lnTo>
                  <a:lnTo>
                    <a:pt x="557530" y="43757"/>
                  </a:lnTo>
                  <a:lnTo>
                    <a:pt x="558330" y="43955"/>
                  </a:lnTo>
                  <a:lnTo>
                    <a:pt x="558977" y="44204"/>
                  </a:lnTo>
                  <a:lnTo>
                    <a:pt x="559473" y="44502"/>
                  </a:lnTo>
                  <a:lnTo>
                    <a:pt x="560069" y="44700"/>
                  </a:lnTo>
                  <a:lnTo>
                    <a:pt x="560565" y="44800"/>
                  </a:lnTo>
                  <a:lnTo>
                    <a:pt x="561352" y="44800"/>
                  </a:lnTo>
                  <a:lnTo>
                    <a:pt x="562444" y="43460"/>
                  </a:lnTo>
                  <a:lnTo>
                    <a:pt x="562622" y="43112"/>
                  </a:lnTo>
                  <a:lnTo>
                    <a:pt x="562685" y="42865"/>
                  </a:lnTo>
                  <a:close/>
                </a:path>
                <a:path w="795655" h="130810">
                  <a:moveTo>
                    <a:pt x="553770" y="31255"/>
                  </a:moveTo>
                  <a:lnTo>
                    <a:pt x="551675" y="31255"/>
                  </a:lnTo>
                  <a:lnTo>
                    <a:pt x="550240" y="31455"/>
                  </a:lnTo>
                  <a:lnTo>
                    <a:pt x="548754" y="31851"/>
                  </a:lnTo>
                  <a:lnTo>
                    <a:pt x="547369" y="32150"/>
                  </a:lnTo>
                  <a:lnTo>
                    <a:pt x="534758" y="44353"/>
                  </a:lnTo>
                  <a:lnTo>
                    <a:pt x="547055" y="44353"/>
                  </a:lnTo>
                  <a:lnTo>
                    <a:pt x="547420" y="44105"/>
                  </a:lnTo>
                  <a:lnTo>
                    <a:pt x="549795" y="43112"/>
                  </a:lnTo>
                  <a:lnTo>
                    <a:pt x="551040" y="42865"/>
                  </a:lnTo>
                  <a:lnTo>
                    <a:pt x="562685" y="42865"/>
                  </a:lnTo>
                  <a:lnTo>
                    <a:pt x="562766" y="41675"/>
                  </a:lnTo>
                  <a:lnTo>
                    <a:pt x="562698" y="35125"/>
                  </a:lnTo>
                  <a:lnTo>
                    <a:pt x="562546" y="34133"/>
                  </a:lnTo>
                  <a:lnTo>
                    <a:pt x="562444" y="33935"/>
                  </a:lnTo>
                  <a:lnTo>
                    <a:pt x="562343" y="33637"/>
                  </a:lnTo>
                  <a:lnTo>
                    <a:pt x="562152" y="33389"/>
                  </a:lnTo>
                  <a:lnTo>
                    <a:pt x="561848" y="33191"/>
                  </a:lnTo>
                  <a:lnTo>
                    <a:pt x="561555" y="32892"/>
                  </a:lnTo>
                  <a:lnTo>
                    <a:pt x="561009" y="32645"/>
                  </a:lnTo>
                  <a:lnTo>
                    <a:pt x="560209" y="32447"/>
                  </a:lnTo>
                  <a:lnTo>
                    <a:pt x="559523" y="32150"/>
                  </a:lnTo>
                  <a:lnTo>
                    <a:pt x="558723" y="31901"/>
                  </a:lnTo>
                  <a:lnTo>
                    <a:pt x="556945" y="31504"/>
                  </a:lnTo>
                  <a:lnTo>
                    <a:pt x="556094" y="31405"/>
                  </a:lnTo>
                  <a:lnTo>
                    <a:pt x="555307" y="31405"/>
                  </a:lnTo>
                  <a:lnTo>
                    <a:pt x="554507" y="31305"/>
                  </a:lnTo>
                  <a:lnTo>
                    <a:pt x="553770" y="31255"/>
                  </a:lnTo>
                  <a:close/>
                </a:path>
                <a:path w="795655" h="130810">
                  <a:moveTo>
                    <a:pt x="530351" y="32298"/>
                  </a:moveTo>
                  <a:lnTo>
                    <a:pt x="528167" y="32298"/>
                  </a:lnTo>
                  <a:lnTo>
                    <a:pt x="527278" y="32348"/>
                  </a:lnTo>
                  <a:lnTo>
                    <a:pt x="526580" y="32447"/>
                  </a:lnTo>
                  <a:lnTo>
                    <a:pt x="531939" y="32447"/>
                  </a:lnTo>
                  <a:lnTo>
                    <a:pt x="531241" y="32348"/>
                  </a:lnTo>
                  <a:lnTo>
                    <a:pt x="530351" y="32298"/>
                  </a:lnTo>
                  <a:close/>
                </a:path>
                <a:path w="795655" h="130810">
                  <a:moveTo>
                    <a:pt x="584174" y="32298"/>
                  </a:moveTo>
                  <a:lnTo>
                    <a:pt x="581799" y="32298"/>
                  </a:lnTo>
                  <a:lnTo>
                    <a:pt x="580796" y="32348"/>
                  </a:lnTo>
                  <a:lnTo>
                    <a:pt x="576935" y="102247"/>
                  </a:lnTo>
                  <a:lnTo>
                    <a:pt x="577037" y="102544"/>
                  </a:lnTo>
                  <a:lnTo>
                    <a:pt x="581799" y="103884"/>
                  </a:lnTo>
                  <a:lnTo>
                    <a:pt x="584174" y="103884"/>
                  </a:lnTo>
                  <a:lnTo>
                    <a:pt x="585165" y="103835"/>
                  </a:lnTo>
                  <a:lnTo>
                    <a:pt x="586752" y="103637"/>
                  </a:lnTo>
                  <a:lnTo>
                    <a:pt x="587349" y="103487"/>
                  </a:lnTo>
                  <a:lnTo>
                    <a:pt x="587743" y="103289"/>
                  </a:lnTo>
                  <a:lnTo>
                    <a:pt x="588238" y="103090"/>
                  </a:lnTo>
                  <a:lnTo>
                    <a:pt x="588594" y="102843"/>
                  </a:lnTo>
                  <a:lnTo>
                    <a:pt x="588987" y="102247"/>
                  </a:lnTo>
                  <a:lnTo>
                    <a:pt x="588987" y="33935"/>
                  </a:lnTo>
                  <a:lnTo>
                    <a:pt x="588594" y="33340"/>
                  </a:lnTo>
                  <a:lnTo>
                    <a:pt x="588238" y="33092"/>
                  </a:lnTo>
                  <a:lnTo>
                    <a:pt x="587743" y="32892"/>
                  </a:lnTo>
                  <a:lnTo>
                    <a:pt x="587349" y="32694"/>
                  </a:lnTo>
                  <a:lnTo>
                    <a:pt x="586752" y="32546"/>
                  </a:lnTo>
                  <a:lnTo>
                    <a:pt x="585165" y="32348"/>
                  </a:lnTo>
                  <a:lnTo>
                    <a:pt x="584174" y="32298"/>
                  </a:lnTo>
                  <a:close/>
                </a:path>
                <a:path w="795655" h="130810">
                  <a:moveTo>
                    <a:pt x="585863" y="4610"/>
                  </a:moveTo>
                  <a:lnTo>
                    <a:pt x="580110" y="4610"/>
                  </a:lnTo>
                  <a:lnTo>
                    <a:pt x="578129" y="5168"/>
                  </a:lnTo>
                  <a:lnTo>
                    <a:pt x="577037" y="6248"/>
                  </a:lnTo>
                  <a:lnTo>
                    <a:pt x="575944" y="7238"/>
                  </a:lnTo>
                  <a:lnTo>
                    <a:pt x="575413" y="9131"/>
                  </a:lnTo>
                  <a:lnTo>
                    <a:pt x="575398" y="14935"/>
                  </a:lnTo>
                  <a:lnTo>
                    <a:pt x="575894" y="16865"/>
                  </a:lnTo>
                  <a:lnTo>
                    <a:pt x="576884" y="17868"/>
                  </a:lnTo>
                  <a:lnTo>
                    <a:pt x="577976" y="18859"/>
                  </a:lnTo>
                  <a:lnTo>
                    <a:pt x="579958" y="19354"/>
                  </a:lnTo>
                  <a:lnTo>
                    <a:pt x="585812" y="19354"/>
                  </a:lnTo>
                  <a:lnTo>
                    <a:pt x="590575" y="9131"/>
                  </a:lnTo>
                  <a:lnTo>
                    <a:pt x="590029" y="7238"/>
                  </a:lnTo>
                  <a:lnTo>
                    <a:pt x="588937" y="6248"/>
                  </a:lnTo>
                  <a:lnTo>
                    <a:pt x="587844" y="5168"/>
                  </a:lnTo>
                  <a:lnTo>
                    <a:pt x="585863" y="4610"/>
                  </a:lnTo>
                  <a:close/>
                </a:path>
                <a:path w="795655" h="130810">
                  <a:moveTo>
                    <a:pt x="613346" y="32447"/>
                  </a:moveTo>
                  <a:lnTo>
                    <a:pt x="605358" y="32447"/>
                  </a:lnTo>
                  <a:lnTo>
                    <a:pt x="604761" y="32546"/>
                  </a:lnTo>
                  <a:lnTo>
                    <a:pt x="604266" y="32744"/>
                  </a:lnTo>
                  <a:lnTo>
                    <a:pt x="603770" y="32843"/>
                  </a:lnTo>
                  <a:lnTo>
                    <a:pt x="603427" y="33042"/>
                  </a:lnTo>
                  <a:lnTo>
                    <a:pt x="603132" y="33488"/>
                  </a:lnTo>
                  <a:lnTo>
                    <a:pt x="603008" y="35125"/>
                  </a:lnTo>
                  <a:lnTo>
                    <a:pt x="603388" y="36614"/>
                  </a:lnTo>
                  <a:lnTo>
                    <a:pt x="626440" y="101206"/>
                  </a:lnTo>
                  <a:lnTo>
                    <a:pt x="633437" y="103884"/>
                  </a:lnTo>
                  <a:lnTo>
                    <a:pt x="636409" y="103884"/>
                  </a:lnTo>
                  <a:lnTo>
                    <a:pt x="637654" y="103835"/>
                  </a:lnTo>
                  <a:lnTo>
                    <a:pt x="638644" y="103736"/>
                  </a:lnTo>
                  <a:lnTo>
                    <a:pt x="639635" y="103736"/>
                  </a:lnTo>
                  <a:lnTo>
                    <a:pt x="646993" y="90787"/>
                  </a:lnTo>
                  <a:lnTo>
                    <a:pt x="635368" y="90787"/>
                  </a:lnTo>
                  <a:lnTo>
                    <a:pt x="616178" y="34679"/>
                  </a:lnTo>
                  <a:lnTo>
                    <a:pt x="615975" y="34183"/>
                  </a:lnTo>
                  <a:lnTo>
                    <a:pt x="615734" y="33787"/>
                  </a:lnTo>
                  <a:lnTo>
                    <a:pt x="615429" y="33488"/>
                  </a:lnTo>
                  <a:lnTo>
                    <a:pt x="615226" y="33191"/>
                  </a:lnTo>
                  <a:lnTo>
                    <a:pt x="614883" y="32943"/>
                  </a:lnTo>
                  <a:lnTo>
                    <a:pt x="614387" y="32744"/>
                  </a:lnTo>
                  <a:lnTo>
                    <a:pt x="613994" y="32546"/>
                  </a:lnTo>
                  <a:lnTo>
                    <a:pt x="613346" y="32447"/>
                  </a:lnTo>
                  <a:close/>
                </a:path>
                <a:path w="795655" h="130810">
                  <a:moveTo>
                    <a:pt x="664591" y="32447"/>
                  </a:moveTo>
                  <a:lnTo>
                    <a:pt x="656907" y="32447"/>
                  </a:lnTo>
                  <a:lnTo>
                    <a:pt x="656259" y="32546"/>
                  </a:lnTo>
                  <a:lnTo>
                    <a:pt x="654296" y="34580"/>
                  </a:lnTo>
                  <a:lnTo>
                    <a:pt x="653318" y="37506"/>
                  </a:lnTo>
                  <a:lnTo>
                    <a:pt x="635520" y="89894"/>
                  </a:lnTo>
                  <a:lnTo>
                    <a:pt x="635368" y="90787"/>
                  </a:lnTo>
                  <a:lnTo>
                    <a:pt x="646993" y="90787"/>
                  </a:lnTo>
                  <a:lnTo>
                    <a:pt x="666280" y="37209"/>
                  </a:lnTo>
                  <a:lnTo>
                    <a:pt x="666483" y="35869"/>
                  </a:lnTo>
                  <a:lnTo>
                    <a:pt x="666623" y="35325"/>
                  </a:lnTo>
                  <a:lnTo>
                    <a:pt x="666724" y="34828"/>
                  </a:lnTo>
                  <a:lnTo>
                    <a:pt x="666626" y="33637"/>
                  </a:lnTo>
                  <a:lnTo>
                    <a:pt x="666483" y="33488"/>
                  </a:lnTo>
                  <a:lnTo>
                    <a:pt x="666280" y="33191"/>
                  </a:lnTo>
                  <a:lnTo>
                    <a:pt x="665975" y="32943"/>
                  </a:lnTo>
                  <a:lnTo>
                    <a:pt x="665187" y="32546"/>
                  </a:lnTo>
                  <a:lnTo>
                    <a:pt x="664591" y="32447"/>
                  </a:lnTo>
                  <a:close/>
                </a:path>
                <a:path w="795655" h="130810">
                  <a:moveTo>
                    <a:pt x="610412" y="32298"/>
                  </a:moveTo>
                  <a:lnTo>
                    <a:pt x="607834" y="32298"/>
                  </a:lnTo>
                  <a:lnTo>
                    <a:pt x="606844" y="32348"/>
                  </a:lnTo>
                  <a:lnTo>
                    <a:pt x="606056" y="32447"/>
                  </a:lnTo>
                  <a:lnTo>
                    <a:pt x="612457" y="32447"/>
                  </a:lnTo>
                  <a:lnTo>
                    <a:pt x="611555" y="32348"/>
                  </a:lnTo>
                  <a:lnTo>
                    <a:pt x="610412" y="32298"/>
                  </a:lnTo>
                  <a:close/>
                </a:path>
                <a:path w="795655" h="130810">
                  <a:moveTo>
                    <a:pt x="662165" y="32298"/>
                  </a:moveTo>
                  <a:lnTo>
                    <a:pt x="659676" y="32298"/>
                  </a:lnTo>
                  <a:lnTo>
                    <a:pt x="658583" y="32348"/>
                  </a:lnTo>
                  <a:lnTo>
                    <a:pt x="657694" y="32447"/>
                  </a:lnTo>
                  <a:lnTo>
                    <a:pt x="663803" y="32447"/>
                  </a:lnTo>
                  <a:lnTo>
                    <a:pt x="663105" y="32348"/>
                  </a:lnTo>
                  <a:lnTo>
                    <a:pt x="662165" y="32298"/>
                  </a:lnTo>
                  <a:close/>
                </a:path>
                <a:path w="795655" h="130810">
                  <a:moveTo>
                    <a:pt x="713625" y="31255"/>
                  </a:moveTo>
                  <a:lnTo>
                    <a:pt x="703414" y="31255"/>
                  </a:lnTo>
                  <a:lnTo>
                    <a:pt x="698944" y="32100"/>
                  </a:lnTo>
                  <a:lnTo>
                    <a:pt x="691007" y="35473"/>
                  </a:lnTo>
                  <a:lnTo>
                    <a:pt x="687641" y="37953"/>
                  </a:lnTo>
                  <a:lnTo>
                    <a:pt x="684860" y="41228"/>
                  </a:lnTo>
                  <a:lnTo>
                    <a:pt x="682078" y="44403"/>
                  </a:lnTo>
                  <a:lnTo>
                    <a:pt x="679945" y="48272"/>
                  </a:lnTo>
                  <a:lnTo>
                    <a:pt x="676973" y="57400"/>
                  </a:lnTo>
                  <a:lnTo>
                    <a:pt x="676224" y="62560"/>
                  </a:lnTo>
                  <a:lnTo>
                    <a:pt x="676224" y="74367"/>
                  </a:lnTo>
                  <a:lnTo>
                    <a:pt x="704151" y="104926"/>
                  </a:lnTo>
                  <a:lnTo>
                    <a:pt x="712889" y="104926"/>
                  </a:lnTo>
                  <a:lnTo>
                    <a:pt x="715860" y="104678"/>
                  </a:lnTo>
                  <a:lnTo>
                    <a:pt x="721423" y="103686"/>
                  </a:lnTo>
                  <a:lnTo>
                    <a:pt x="723849" y="103140"/>
                  </a:lnTo>
                  <a:lnTo>
                    <a:pt x="725932" y="102544"/>
                  </a:lnTo>
                  <a:lnTo>
                    <a:pt x="728116" y="101949"/>
                  </a:lnTo>
                  <a:lnTo>
                    <a:pt x="734263" y="98526"/>
                  </a:lnTo>
                  <a:lnTo>
                    <a:pt x="734466" y="98229"/>
                  </a:lnTo>
                  <a:lnTo>
                    <a:pt x="734618" y="97881"/>
                  </a:lnTo>
                  <a:lnTo>
                    <a:pt x="734809" y="97087"/>
                  </a:lnTo>
                  <a:lnTo>
                    <a:pt x="734860" y="96293"/>
                  </a:lnTo>
                  <a:lnTo>
                    <a:pt x="734970" y="95699"/>
                  </a:lnTo>
                  <a:lnTo>
                    <a:pt x="735012" y="94805"/>
                  </a:lnTo>
                  <a:lnTo>
                    <a:pt x="706932" y="94805"/>
                  </a:lnTo>
                  <a:lnTo>
                    <a:pt x="703554" y="94260"/>
                  </a:lnTo>
                  <a:lnTo>
                    <a:pt x="689178" y="70547"/>
                  </a:lnTo>
                  <a:lnTo>
                    <a:pt x="734263" y="70547"/>
                  </a:lnTo>
                  <a:lnTo>
                    <a:pt x="735355" y="70149"/>
                  </a:lnTo>
                  <a:lnTo>
                    <a:pt x="736345" y="69355"/>
                  </a:lnTo>
                  <a:lnTo>
                    <a:pt x="737349" y="68463"/>
                  </a:lnTo>
                  <a:lnTo>
                    <a:pt x="737844" y="67075"/>
                  </a:lnTo>
                  <a:lnTo>
                    <a:pt x="737844" y="61467"/>
                  </a:lnTo>
                  <a:lnTo>
                    <a:pt x="689178" y="61467"/>
                  </a:lnTo>
                  <a:lnTo>
                    <a:pt x="689302" y="58591"/>
                  </a:lnTo>
                  <a:lnTo>
                    <a:pt x="699884" y="42567"/>
                  </a:lnTo>
                  <a:lnTo>
                    <a:pt x="702170" y="41376"/>
                  </a:lnTo>
                  <a:lnTo>
                    <a:pt x="704799" y="40780"/>
                  </a:lnTo>
                  <a:lnTo>
                    <a:pt x="730973" y="40780"/>
                  </a:lnTo>
                  <a:lnTo>
                    <a:pt x="728459" y="37755"/>
                  </a:lnTo>
                  <a:lnTo>
                    <a:pt x="725436" y="35473"/>
                  </a:lnTo>
                  <a:lnTo>
                    <a:pt x="718096" y="32100"/>
                  </a:lnTo>
                  <a:lnTo>
                    <a:pt x="713625" y="31255"/>
                  </a:lnTo>
                  <a:close/>
                </a:path>
                <a:path w="795655" h="130810">
                  <a:moveTo>
                    <a:pt x="733323" y="89745"/>
                  </a:moveTo>
                  <a:lnTo>
                    <a:pt x="732332" y="89745"/>
                  </a:lnTo>
                  <a:lnTo>
                    <a:pt x="731443" y="90042"/>
                  </a:lnTo>
                  <a:lnTo>
                    <a:pt x="730250" y="90638"/>
                  </a:lnTo>
                  <a:lnTo>
                    <a:pt x="729157" y="91135"/>
                  </a:lnTo>
                  <a:lnTo>
                    <a:pt x="714082" y="94805"/>
                  </a:lnTo>
                  <a:lnTo>
                    <a:pt x="735012" y="94805"/>
                  </a:lnTo>
                  <a:lnTo>
                    <a:pt x="734885" y="92425"/>
                  </a:lnTo>
                  <a:lnTo>
                    <a:pt x="734758" y="91681"/>
                  </a:lnTo>
                  <a:lnTo>
                    <a:pt x="734618" y="91234"/>
                  </a:lnTo>
                  <a:lnTo>
                    <a:pt x="734415" y="90937"/>
                  </a:lnTo>
                  <a:lnTo>
                    <a:pt x="734313" y="90539"/>
                  </a:lnTo>
                  <a:lnTo>
                    <a:pt x="734123" y="90242"/>
                  </a:lnTo>
                  <a:lnTo>
                    <a:pt x="733818" y="90042"/>
                  </a:lnTo>
                  <a:lnTo>
                    <a:pt x="733628" y="89844"/>
                  </a:lnTo>
                  <a:lnTo>
                    <a:pt x="733323" y="89745"/>
                  </a:lnTo>
                  <a:close/>
                </a:path>
                <a:path w="795655" h="130810">
                  <a:moveTo>
                    <a:pt x="730973" y="40780"/>
                  </a:moveTo>
                  <a:lnTo>
                    <a:pt x="713727" y="40780"/>
                  </a:lnTo>
                  <a:lnTo>
                    <a:pt x="718197" y="42617"/>
                  </a:lnTo>
                  <a:lnTo>
                    <a:pt x="724154" y="49959"/>
                  </a:lnTo>
                  <a:lnTo>
                    <a:pt x="725434" y="54474"/>
                  </a:lnTo>
                  <a:lnTo>
                    <a:pt x="725487" y="61467"/>
                  </a:lnTo>
                  <a:lnTo>
                    <a:pt x="737844" y="61467"/>
                  </a:lnTo>
                  <a:lnTo>
                    <a:pt x="737844" y="58591"/>
                  </a:lnTo>
                  <a:lnTo>
                    <a:pt x="737247" y="54474"/>
                  </a:lnTo>
                  <a:lnTo>
                    <a:pt x="736053" y="50604"/>
                  </a:lnTo>
                  <a:lnTo>
                    <a:pt x="734961" y="46734"/>
                  </a:lnTo>
                  <a:lnTo>
                    <a:pt x="733221" y="43411"/>
                  </a:lnTo>
                  <a:lnTo>
                    <a:pt x="730973" y="40780"/>
                  </a:lnTo>
                  <a:close/>
                </a:path>
                <a:path w="795655" h="130810">
                  <a:moveTo>
                    <a:pt x="765492" y="32447"/>
                  </a:moveTo>
                  <a:lnTo>
                    <a:pt x="758647" y="32447"/>
                  </a:lnTo>
                  <a:lnTo>
                    <a:pt x="758063" y="32595"/>
                  </a:lnTo>
                  <a:lnTo>
                    <a:pt x="757555" y="32892"/>
                  </a:lnTo>
                  <a:lnTo>
                    <a:pt x="757161" y="33092"/>
                  </a:lnTo>
                  <a:lnTo>
                    <a:pt x="756869" y="33340"/>
                  </a:lnTo>
                  <a:lnTo>
                    <a:pt x="756666" y="33637"/>
                  </a:lnTo>
                  <a:lnTo>
                    <a:pt x="756564" y="102247"/>
                  </a:lnTo>
                  <a:lnTo>
                    <a:pt x="756666" y="102544"/>
                  </a:lnTo>
                  <a:lnTo>
                    <a:pt x="761428" y="103884"/>
                  </a:lnTo>
                  <a:lnTo>
                    <a:pt x="763816" y="103884"/>
                  </a:lnTo>
                  <a:lnTo>
                    <a:pt x="764806" y="103835"/>
                  </a:lnTo>
                  <a:lnTo>
                    <a:pt x="766394" y="103637"/>
                  </a:lnTo>
                  <a:lnTo>
                    <a:pt x="766991" y="103487"/>
                  </a:lnTo>
                  <a:lnTo>
                    <a:pt x="767384" y="103289"/>
                  </a:lnTo>
                  <a:lnTo>
                    <a:pt x="767880" y="103090"/>
                  </a:lnTo>
                  <a:lnTo>
                    <a:pt x="768223" y="102843"/>
                  </a:lnTo>
                  <a:lnTo>
                    <a:pt x="768616" y="102247"/>
                  </a:lnTo>
                  <a:lnTo>
                    <a:pt x="768718" y="57449"/>
                  </a:lnTo>
                  <a:lnTo>
                    <a:pt x="770508" y="54771"/>
                  </a:lnTo>
                  <a:lnTo>
                    <a:pt x="777646" y="46139"/>
                  </a:lnTo>
                  <a:lnTo>
                    <a:pt x="778941" y="44949"/>
                  </a:lnTo>
                  <a:lnTo>
                    <a:pt x="779820" y="44353"/>
                  </a:lnTo>
                  <a:lnTo>
                    <a:pt x="767537" y="44353"/>
                  </a:lnTo>
                  <a:lnTo>
                    <a:pt x="767435" y="33836"/>
                  </a:lnTo>
                  <a:lnTo>
                    <a:pt x="767232" y="33637"/>
                  </a:lnTo>
                  <a:lnTo>
                    <a:pt x="767130" y="33340"/>
                  </a:lnTo>
                  <a:lnTo>
                    <a:pt x="766889" y="33092"/>
                  </a:lnTo>
                  <a:lnTo>
                    <a:pt x="766495" y="32892"/>
                  </a:lnTo>
                  <a:lnTo>
                    <a:pt x="766089" y="32595"/>
                  </a:lnTo>
                  <a:lnTo>
                    <a:pt x="765492" y="32447"/>
                  </a:lnTo>
                  <a:close/>
                </a:path>
                <a:path w="795655" h="130810">
                  <a:moveTo>
                    <a:pt x="795450" y="42865"/>
                  </a:moveTo>
                  <a:lnTo>
                    <a:pt x="786079" y="42865"/>
                  </a:lnTo>
                  <a:lnTo>
                    <a:pt x="787031" y="42964"/>
                  </a:lnTo>
                  <a:lnTo>
                    <a:pt x="788809" y="43361"/>
                  </a:lnTo>
                  <a:lnTo>
                    <a:pt x="791095" y="43955"/>
                  </a:lnTo>
                  <a:lnTo>
                    <a:pt x="791743" y="44204"/>
                  </a:lnTo>
                  <a:lnTo>
                    <a:pt x="792238" y="44502"/>
                  </a:lnTo>
                  <a:lnTo>
                    <a:pt x="792835" y="44700"/>
                  </a:lnTo>
                  <a:lnTo>
                    <a:pt x="793330" y="44800"/>
                  </a:lnTo>
                  <a:lnTo>
                    <a:pt x="794118" y="44800"/>
                  </a:lnTo>
                  <a:lnTo>
                    <a:pt x="794423" y="44700"/>
                  </a:lnTo>
                  <a:lnTo>
                    <a:pt x="794918" y="44204"/>
                  </a:lnTo>
                  <a:lnTo>
                    <a:pt x="795108" y="43856"/>
                  </a:lnTo>
                  <a:lnTo>
                    <a:pt x="795210" y="43460"/>
                  </a:lnTo>
                  <a:lnTo>
                    <a:pt x="795388" y="43112"/>
                  </a:lnTo>
                  <a:lnTo>
                    <a:pt x="795450" y="42865"/>
                  </a:lnTo>
                  <a:close/>
                </a:path>
                <a:path w="795655" h="130810">
                  <a:moveTo>
                    <a:pt x="786536" y="31255"/>
                  </a:moveTo>
                  <a:lnTo>
                    <a:pt x="784453" y="31255"/>
                  </a:lnTo>
                  <a:lnTo>
                    <a:pt x="783005" y="31455"/>
                  </a:lnTo>
                  <a:lnTo>
                    <a:pt x="781519" y="31851"/>
                  </a:lnTo>
                  <a:lnTo>
                    <a:pt x="780135" y="32150"/>
                  </a:lnTo>
                  <a:lnTo>
                    <a:pt x="767537" y="44353"/>
                  </a:lnTo>
                  <a:lnTo>
                    <a:pt x="779820" y="44353"/>
                  </a:lnTo>
                  <a:lnTo>
                    <a:pt x="780186" y="44105"/>
                  </a:lnTo>
                  <a:lnTo>
                    <a:pt x="782561" y="43112"/>
                  </a:lnTo>
                  <a:lnTo>
                    <a:pt x="783805" y="42865"/>
                  </a:lnTo>
                  <a:lnTo>
                    <a:pt x="795450" y="42865"/>
                  </a:lnTo>
                  <a:lnTo>
                    <a:pt x="795534" y="41675"/>
                  </a:lnTo>
                  <a:lnTo>
                    <a:pt x="795464" y="35125"/>
                  </a:lnTo>
                  <a:lnTo>
                    <a:pt x="795312" y="34133"/>
                  </a:lnTo>
                  <a:lnTo>
                    <a:pt x="795210" y="33935"/>
                  </a:lnTo>
                  <a:lnTo>
                    <a:pt x="795108" y="33637"/>
                  </a:lnTo>
                  <a:lnTo>
                    <a:pt x="794918" y="33389"/>
                  </a:lnTo>
                  <a:lnTo>
                    <a:pt x="794613" y="33191"/>
                  </a:lnTo>
                  <a:lnTo>
                    <a:pt x="794321" y="32892"/>
                  </a:lnTo>
                  <a:lnTo>
                    <a:pt x="793775" y="32645"/>
                  </a:lnTo>
                  <a:lnTo>
                    <a:pt x="792975" y="32447"/>
                  </a:lnTo>
                  <a:lnTo>
                    <a:pt x="792289" y="32150"/>
                  </a:lnTo>
                  <a:lnTo>
                    <a:pt x="791489" y="31901"/>
                  </a:lnTo>
                  <a:lnTo>
                    <a:pt x="789711" y="31504"/>
                  </a:lnTo>
                  <a:lnTo>
                    <a:pt x="788860" y="31405"/>
                  </a:lnTo>
                  <a:lnTo>
                    <a:pt x="788073" y="31405"/>
                  </a:lnTo>
                  <a:lnTo>
                    <a:pt x="787273" y="31305"/>
                  </a:lnTo>
                  <a:lnTo>
                    <a:pt x="786536" y="31255"/>
                  </a:lnTo>
                  <a:close/>
                </a:path>
                <a:path w="795655" h="130810">
                  <a:moveTo>
                    <a:pt x="763117" y="32298"/>
                  </a:moveTo>
                  <a:lnTo>
                    <a:pt x="760933" y="32298"/>
                  </a:lnTo>
                  <a:lnTo>
                    <a:pt x="760044" y="32348"/>
                  </a:lnTo>
                  <a:lnTo>
                    <a:pt x="759345" y="32447"/>
                  </a:lnTo>
                  <a:lnTo>
                    <a:pt x="764705" y="32447"/>
                  </a:lnTo>
                  <a:lnTo>
                    <a:pt x="764006" y="32348"/>
                  </a:lnTo>
                  <a:lnTo>
                    <a:pt x="763117" y="322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831822" y="3986296"/>
              <a:ext cx="117525" cy="2459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831818" y="3986291"/>
              <a:ext cx="118110" cy="246379"/>
            </a:xfrm>
            <a:custGeom>
              <a:avLst/>
              <a:gdLst/>
              <a:ahLst/>
              <a:cxnLst/>
              <a:rect l="l" t="t" r="r" b="b"/>
              <a:pathLst>
                <a:path w="118110" h="246379">
                  <a:moveTo>
                    <a:pt x="0" y="58749"/>
                  </a:moveTo>
                  <a:lnTo>
                    <a:pt x="58759" y="0"/>
                  </a:lnTo>
                  <a:lnTo>
                    <a:pt x="117519" y="58749"/>
                  </a:lnTo>
                  <a:lnTo>
                    <a:pt x="88139" y="58749"/>
                  </a:lnTo>
                  <a:lnTo>
                    <a:pt x="88139" y="187224"/>
                  </a:lnTo>
                  <a:lnTo>
                    <a:pt x="117519" y="187224"/>
                  </a:lnTo>
                  <a:lnTo>
                    <a:pt x="58759" y="245974"/>
                  </a:lnTo>
                  <a:lnTo>
                    <a:pt x="0" y="187224"/>
                  </a:lnTo>
                  <a:lnTo>
                    <a:pt x="29379" y="187224"/>
                  </a:lnTo>
                  <a:lnTo>
                    <a:pt x="29379" y="58749"/>
                  </a:lnTo>
                  <a:lnTo>
                    <a:pt x="0" y="58749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4971" y="3850707"/>
              <a:ext cx="796641" cy="5171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813965" y="1992895"/>
              <a:ext cx="596265" cy="1281430"/>
            </a:xfrm>
            <a:custGeom>
              <a:avLst/>
              <a:gdLst/>
              <a:ahLst/>
              <a:cxnLst/>
              <a:rect l="l" t="t" r="r" b="b"/>
              <a:pathLst>
                <a:path w="596264" h="1281429">
                  <a:moveTo>
                    <a:pt x="596223" y="0"/>
                  </a:moveTo>
                  <a:lnTo>
                    <a:pt x="594487" y="64702"/>
                  </a:lnTo>
                  <a:lnTo>
                    <a:pt x="589428" y="125494"/>
                  </a:lnTo>
                  <a:lnTo>
                    <a:pt x="581266" y="182636"/>
                  </a:lnTo>
                  <a:lnTo>
                    <a:pt x="570223" y="236389"/>
                  </a:lnTo>
                  <a:lnTo>
                    <a:pt x="556521" y="287014"/>
                  </a:lnTo>
                  <a:lnTo>
                    <a:pt x="540382" y="334770"/>
                  </a:lnTo>
                  <a:lnTo>
                    <a:pt x="522026" y="379920"/>
                  </a:lnTo>
                  <a:lnTo>
                    <a:pt x="501677" y="422723"/>
                  </a:lnTo>
                  <a:lnTo>
                    <a:pt x="479554" y="463440"/>
                  </a:lnTo>
                  <a:lnTo>
                    <a:pt x="455881" y="502331"/>
                  </a:lnTo>
                  <a:lnTo>
                    <a:pt x="430877" y="539658"/>
                  </a:lnTo>
                  <a:lnTo>
                    <a:pt x="404766" y="575682"/>
                  </a:lnTo>
                  <a:lnTo>
                    <a:pt x="377769" y="610661"/>
                  </a:lnTo>
                  <a:lnTo>
                    <a:pt x="350106" y="644859"/>
                  </a:lnTo>
                  <a:lnTo>
                    <a:pt x="322001" y="678534"/>
                  </a:lnTo>
                  <a:lnTo>
                    <a:pt x="293674" y="711948"/>
                  </a:lnTo>
                  <a:lnTo>
                    <a:pt x="261309" y="750145"/>
                  </a:lnTo>
                  <a:lnTo>
                    <a:pt x="229278" y="788732"/>
                  </a:lnTo>
                  <a:lnTo>
                    <a:pt x="197909" y="828098"/>
                  </a:lnTo>
                  <a:lnTo>
                    <a:pt x="167535" y="868633"/>
                  </a:lnTo>
                  <a:lnTo>
                    <a:pt x="138484" y="910726"/>
                  </a:lnTo>
                  <a:lnTo>
                    <a:pt x="111087" y="954768"/>
                  </a:lnTo>
                  <a:lnTo>
                    <a:pt x="85674" y="1001147"/>
                  </a:lnTo>
                  <a:lnTo>
                    <a:pt x="65320" y="1043936"/>
                  </a:lnTo>
                  <a:lnTo>
                    <a:pt x="46965" y="1089075"/>
                  </a:lnTo>
                  <a:lnTo>
                    <a:pt x="30827" y="1136826"/>
                  </a:lnTo>
                  <a:lnTo>
                    <a:pt x="17124" y="1187447"/>
                  </a:lnTo>
                  <a:lnTo>
                    <a:pt x="8582" y="1227448"/>
                  </a:lnTo>
                  <a:lnTo>
                    <a:pt x="1624" y="1269322"/>
                  </a:lnTo>
                  <a:lnTo>
                    <a:pt x="624" y="1276472"/>
                  </a:lnTo>
                  <a:lnTo>
                    <a:pt x="0" y="1281197"/>
                  </a:lnTo>
                </a:path>
              </a:pathLst>
            </a:custGeom>
            <a:ln w="19049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762665" y="3261968"/>
              <a:ext cx="102624" cy="1364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296039" y="1833296"/>
              <a:ext cx="228600" cy="160020"/>
            </a:xfrm>
            <a:custGeom>
              <a:avLst/>
              <a:gdLst/>
              <a:ahLst/>
              <a:cxnLst/>
              <a:rect l="l" t="t" r="r" b="b"/>
              <a:pathLst>
                <a:path w="228600" h="160019">
                  <a:moveTo>
                    <a:pt x="0" y="0"/>
                  </a:moveTo>
                  <a:lnTo>
                    <a:pt x="228299" y="0"/>
                  </a:lnTo>
                  <a:lnTo>
                    <a:pt x="228299" y="159599"/>
                  </a:lnTo>
                  <a:lnTo>
                    <a:pt x="0" y="159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716261" y="2018008"/>
              <a:ext cx="1003300" cy="1257300"/>
            </a:xfrm>
            <a:custGeom>
              <a:avLst/>
              <a:gdLst/>
              <a:ahLst/>
              <a:cxnLst/>
              <a:rect l="l" t="t" r="r" b="b"/>
              <a:pathLst>
                <a:path w="1003300" h="1257300">
                  <a:moveTo>
                    <a:pt x="0" y="0"/>
                  </a:moveTo>
                  <a:lnTo>
                    <a:pt x="2078" y="53787"/>
                  </a:lnTo>
                  <a:lnTo>
                    <a:pt x="8164" y="104822"/>
                  </a:lnTo>
                  <a:lnTo>
                    <a:pt x="18036" y="153256"/>
                  </a:lnTo>
                  <a:lnTo>
                    <a:pt x="31470" y="199243"/>
                  </a:lnTo>
                  <a:lnTo>
                    <a:pt x="48245" y="242935"/>
                  </a:lnTo>
                  <a:lnTo>
                    <a:pt x="68137" y="284486"/>
                  </a:lnTo>
                  <a:lnTo>
                    <a:pt x="90923" y="324049"/>
                  </a:lnTo>
                  <a:lnTo>
                    <a:pt x="116382" y="361776"/>
                  </a:lnTo>
                  <a:lnTo>
                    <a:pt x="144290" y="397821"/>
                  </a:lnTo>
                  <a:lnTo>
                    <a:pt x="174425" y="432336"/>
                  </a:lnTo>
                  <a:lnTo>
                    <a:pt x="206563" y="465475"/>
                  </a:lnTo>
                  <a:lnTo>
                    <a:pt x="240484" y="497390"/>
                  </a:lnTo>
                  <a:lnTo>
                    <a:pt x="275962" y="528235"/>
                  </a:lnTo>
                  <a:lnTo>
                    <a:pt x="312777" y="558162"/>
                  </a:lnTo>
                  <a:lnTo>
                    <a:pt x="350706" y="587324"/>
                  </a:lnTo>
                  <a:lnTo>
                    <a:pt x="389524" y="615874"/>
                  </a:lnTo>
                  <a:lnTo>
                    <a:pt x="429011" y="643966"/>
                  </a:lnTo>
                  <a:lnTo>
                    <a:pt x="468944" y="671752"/>
                  </a:lnTo>
                  <a:lnTo>
                    <a:pt x="509098" y="699386"/>
                  </a:lnTo>
                  <a:lnTo>
                    <a:pt x="551480" y="728558"/>
                  </a:lnTo>
                  <a:lnTo>
                    <a:pt x="593599" y="757912"/>
                  </a:lnTo>
                  <a:lnTo>
                    <a:pt x="635195" y="787627"/>
                  </a:lnTo>
                  <a:lnTo>
                    <a:pt x="676004" y="817883"/>
                  </a:lnTo>
                  <a:lnTo>
                    <a:pt x="715766" y="848859"/>
                  </a:lnTo>
                  <a:lnTo>
                    <a:pt x="754218" y="880735"/>
                  </a:lnTo>
                  <a:lnTo>
                    <a:pt x="791099" y="913691"/>
                  </a:lnTo>
                  <a:lnTo>
                    <a:pt x="826146" y="947906"/>
                  </a:lnTo>
                  <a:lnTo>
                    <a:pt x="859098" y="983560"/>
                  </a:lnTo>
                  <a:lnTo>
                    <a:pt x="893339" y="1025616"/>
                  </a:lnTo>
                  <a:lnTo>
                    <a:pt x="924226" y="1069979"/>
                  </a:lnTo>
                  <a:lnTo>
                    <a:pt x="951386" y="1116900"/>
                  </a:lnTo>
                  <a:lnTo>
                    <a:pt x="974448" y="1166635"/>
                  </a:lnTo>
                  <a:lnTo>
                    <a:pt x="988819" y="1205950"/>
                  </a:lnTo>
                  <a:lnTo>
                    <a:pt x="1000522" y="1247084"/>
                  </a:lnTo>
                  <a:lnTo>
                    <a:pt x="1001647" y="1251784"/>
                  </a:lnTo>
                  <a:lnTo>
                    <a:pt x="1002197" y="1254134"/>
                  </a:lnTo>
                  <a:lnTo>
                    <a:pt x="1002822" y="1256859"/>
                  </a:lnTo>
                </a:path>
              </a:pathLst>
            </a:custGeom>
            <a:ln w="19049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667934" y="3260818"/>
              <a:ext cx="102299" cy="1379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602111" y="1858408"/>
              <a:ext cx="228600" cy="160020"/>
            </a:xfrm>
            <a:custGeom>
              <a:avLst/>
              <a:gdLst/>
              <a:ahLst/>
              <a:cxnLst/>
              <a:rect l="l" t="t" r="r" b="b"/>
              <a:pathLst>
                <a:path w="228600" h="160019">
                  <a:moveTo>
                    <a:pt x="0" y="0"/>
                  </a:moveTo>
                  <a:lnTo>
                    <a:pt x="228299" y="0"/>
                  </a:lnTo>
                  <a:lnTo>
                    <a:pt x="228299" y="159599"/>
                  </a:lnTo>
                  <a:lnTo>
                    <a:pt x="0" y="159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25425" y="1043965"/>
            <a:ext cx="25387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-5" dirty="0">
                <a:solidFill>
                  <a:srgbClr val="000000"/>
                </a:solidFill>
              </a:rPr>
              <a:t>Remote</a:t>
            </a:r>
            <a:r>
              <a:rPr sz="2700" spc="-70" dirty="0">
                <a:solidFill>
                  <a:srgbClr val="000000"/>
                </a:solidFill>
              </a:rPr>
              <a:t> </a:t>
            </a:r>
            <a:r>
              <a:rPr sz="2700" spc="-5" dirty="0">
                <a:solidFill>
                  <a:srgbClr val="000000"/>
                </a:solidFill>
              </a:rPr>
              <a:t>control</a:t>
            </a:r>
            <a:endParaRPr sz="2700"/>
          </a:p>
        </p:txBody>
      </p:sp>
      <p:sp>
        <p:nvSpPr>
          <p:cNvPr id="25" name="object 25"/>
          <p:cNvSpPr txBox="1"/>
          <p:nvPr/>
        </p:nvSpPr>
        <p:spPr>
          <a:xfrm>
            <a:off x="1088911" y="5410022"/>
            <a:ext cx="64579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100" b="1" spc="-5" dirty="0">
                <a:solidFill>
                  <a:srgbClr val="980000"/>
                </a:solidFill>
                <a:latin typeface="Arial"/>
                <a:cs typeface="Arial"/>
              </a:rPr>
              <a:t>Vendor</a:t>
            </a:r>
            <a:r>
              <a:rPr sz="1100" b="1" spc="-75" dirty="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980000"/>
                </a:solidFill>
                <a:latin typeface="Arial"/>
                <a:cs typeface="Arial"/>
              </a:rPr>
              <a:t>A</a:t>
            </a:r>
            <a:endParaRPr sz="11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274175" y="4209680"/>
            <a:ext cx="2348865" cy="1436370"/>
            <a:chOff x="3274174" y="3352430"/>
            <a:chExt cx="2348865" cy="1436370"/>
          </a:xfrm>
        </p:grpSpPr>
        <p:sp>
          <p:nvSpPr>
            <p:cNvPr id="27" name="object 27"/>
            <p:cNvSpPr/>
            <p:nvPr/>
          </p:nvSpPr>
          <p:spPr>
            <a:xfrm>
              <a:off x="3796217" y="3357193"/>
              <a:ext cx="1822450" cy="1426845"/>
            </a:xfrm>
            <a:custGeom>
              <a:avLst/>
              <a:gdLst/>
              <a:ahLst/>
              <a:cxnLst/>
              <a:rect l="l" t="t" r="r" b="b"/>
              <a:pathLst>
                <a:path w="1822450" h="1426845">
                  <a:moveTo>
                    <a:pt x="1799" y="414699"/>
                  </a:moveTo>
                  <a:lnTo>
                    <a:pt x="225224" y="0"/>
                  </a:lnTo>
                  <a:lnTo>
                    <a:pt x="1821921" y="0"/>
                  </a:lnTo>
                  <a:lnTo>
                    <a:pt x="1821921" y="1426522"/>
                  </a:lnTo>
                  <a:lnTo>
                    <a:pt x="225649" y="1426522"/>
                  </a:lnTo>
                  <a:lnTo>
                    <a:pt x="0" y="1007597"/>
                  </a:lnTo>
                </a:path>
              </a:pathLst>
            </a:custGeom>
            <a:ln w="9524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331512" y="4081797"/>
              <a:ext cx="966088" cy="61425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070819" y="3416795"/>
              <a:ext cx="1468755" cy="427355"/>
            </a:xfrm>
            <a:custGeom>
              <a:avLst/>
              <a:gdLst/>
              <a:ahLst/>
              <a:cxnLst/>
              <a:rect l="l" t="t" r="r" b="b"/>
              <a:pathLst>
                <a:path w="1468754" h="427354">
                  <a:moveTo>
                    <a:pt x="1468716" y="0"/>
                  </a:moveTo>
                  <a:lnTo>
                    <a:pt x="0" y="0"/>
                  </a:lnTo>
                  <a:lnTo>
                    <a:pt x="0" y="396252"/>
                  </a:lnTo>
                  <a:lnTo>
                    <a:pt x="0" y="427075"/>
                  </a:lnTo>
                  <a:lnTo>
                    <a:pt x="1468716" y="427075"/>
                  </a:lnTo>
                  <a:lnTo>
                    <a:pt x="1468716" y="396252"/>
                  </a:lnTo>
                  <a:lnTo>
                    <a:pt x="1468716" y="0"/>
                  </a:lnTo>
                  <a:close/>
                </a:path>
              </a:pathLst>
            </a:custGeom>
            <a:solidFill>
              <a:srgbClr val="FFD80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070816" y="3416793"/>
              <a:ext cx="1468755" cy="427355"/>
            </a:xfrm>
            <a:custGeom>
              <a:avLst/>
              <a:gdLst/>
              <a:ahLst/>
              <a:cxnLst/>
              <a:rect l="l" t="t" r="r" b="b"/>
              <a:pathLst>
                <a:path w="1468754" h="427354">
                  <a:moveTo>
                    <a:pt x="0" y="0"/>
                  </a:moveTo>
                  <a:lnTo>
                    <a:pt x="1468724" y="0"/>
                  </a:lnTo>
                  <a:lnTo>
                    <a:pt x="1468724" y="427076"/>
                  </a:lnTo>
                  <a:lnTo>
                    <a:pt x="0" y="42707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415002" y="3488994"/>
              <a:ext cx="784225" cy="263525"/>
            </a:xfrm>
            <a:custGeom>
              <a:avLst/>
              <a:gdLst/>
              <a:ahLst/>
              <a:cxnLst/>
              <a:rect l="l" t="t" r="r" b="b"/>
              <a:pathLst>
                <a:path w="784225" h="263525">
                  <a:moveTo>
                    <a:pt x="48336" y="252120"/>
                  </a:moveTo>
                  <a:lnTo>
                    <a:pt x="48221" y="247853"/>
                  </a:lnTo>
                  <a:lnTo>
                    <a:pt x="48133" y="247307"/>
                  </a:lnTo>
                  <a:lnTo>
                    <a:pt x="47929" y="246913"/>
                  </a:lnTo>
                  <a:lnTo>
                    <a:pt x="47828" y="246507"/>
                  </a:lnTo>
                  <a:lnTo>
                    <a:pt x="47625" y="246214"/>
                  </a:lnTo>
                  <a:lnTo>
                    <a:pt x="47332" y="246011"/>
                  </a:lnTo>
                  <a:lnTo>
                    <a:pt x="47129" y="245821"/>
                  </a:lnTo>
                  <a:lnTo>
                    <a:pt x="46888" y="245719"/>
                  </a:lnTo>
                  <a:lnTo>
                    <a:pt x="46088" y="245719"/>
                  </a:lnTo>
                  <a:lnTo>
                    <a:pt x="45351" y="246113"/>
                  </a:lnTo>
                  <a:lnTo>
                    <a:pt x="43370" y="247700"/>
                  </a:lnTo>
                  <a:lnTo>
                    <a:pt x="42125" y="248589"/>
                  </a:lnTo>
                  <a:lnTo>
                    <a:pt x="40576" y="249631"/>
                  </a:lnTo>
                  <a:lnTo>
                    <a:pt x="39243" y="250583"/>
                  </a:lnTo>
                  <a:lnTo>
                    <a:pt x="37553" y="251472"/>
                  </a:lnTo>
                  <a:lnTo>
                    <a:pt x="35572" y="252260"/>
                  </a:lnTo>
                  <a:lnTo>
                    <a:pt x="33693" y="253060"/>
                  </a:lnTo>
                  <a:lnTo>
                    <a:pt x="31457" y="253453"/>
                  </a:lnTo>
                  <a:lnTo>
                    <a:pt x="26098" y="253453"/>
                  </a:lnTo>
                  <a:lnTo>
                    <a:pt x="23622" y="253009"/>
                  </a:lnTo>
                  <a:lnTo>
                    <a:pt x="11760" y="233616"/>
                  </a:lnTo>
                  <a:lnTo>
                    <a:pt x="11760" y="221805"/>
                  </a:lnTo>
                  <a:lnTo>
                    <a:pt x="13208" y="215798"/>
                  </a:lnTo>
                  <a:lnTo>
                    <a:pt x="18961" y="207467"/>
                  </a:lnTo>
                  <a:lnTo>
                    <a:pt x="23126" y="205384"/>
                  </a:lnTo>
                  <a:lnTo>
                    <a:pt x="31165" y="205384"/>
                  </a:lnTo>
                  <a:lnTo>
                    <a:pt x="33388" y="205778"/>
                  </a:lnTo>
                  <a:lnTo>
                    <a:pt x="35280" y="206578"/>
                  </a:lnTo>
                  <a:lnTo>
                    <a:pt x="37261" y="207264"/>
                  </a:lnTo>
                  <a:lnTo>
                    <a:pt x="38950" y="208064"/>
                  </a:lnTo>
                  <a:lnTo>
                    <a:pt x="41732" y="209854"/>
                  </a:lnTo>
                  <a:lnTo>
                    <a:pt x="42976" y="210794"/>
                  </a:lnTo>
                  <a:lnTo>
                    <a:pt x="43764" y="211493"/>
                  </a:lnTo>
                  <a:lnTo>
                    <a:pt x="44653" y="212178"/>
                  </a:lnTo>
                  <a:lnTo>
                    <a:pt x="45402" y="212521"/>
                  </a:lnTo>
                  <a:lnTo>
                    <a:pt x="46583" y="212521"/>
                  </a:lnTo>
                  <a:lnTo>
                    <a:pt x="47078" y="212178"/>
                  </a:lnTo>
                  <a:lnTo>
                    <a:pt x="47485" y="211493"/>
                  </a:lnTo>
                  <a:lnTo>
                    <a:pt x="47980" y="210794"/>
                  </a:lnTo>
                  <a:lnTo>
                    <a:pt x="48158" y="209854"/>
                  </a:lnTo>
                  <a:lnTo>
                    <a:pt x="48082" y="205384"/>
                  </a:lnTo>
                  <a:lnTo>
                    <a:pt x="47980" y="204736"/>
                  </a:lnTo>
                  <a:lnTo>
                    <a:pt x="47777" y="204343"/>
                  </a:lnTo>
                  <a:lnTo>
                    <a:pt x="47675" y="203847"/>
                  </a:lnTo>
                  <a:lnTo>
                    <a:pt x="47536" y="203454"/>
                  </a:lnTo>
                  <a:lnTo>
                    <a:pt x="47129" y="202857"/>
                  </a:lnTo>
                  <a:lnTo>
                    <a:pt x="46736" y="202463"/>
                  </a:lnTo>
                  <a:lnTo>
                    <a:pt x="46139" y="201968"/>
                  </a:lnTo>
                  <a:lnTo>
                    <a:pt x="45643" y="201371"/>
                  </a:lnTo>
                  <a:lnTo>
                    <a:pt x="44805" y="200672"/>
                  </a:lnTo>
                  <a:lnTo>
                    <a:pt x="42418" y="199085"/>
                  </a:lnTo>
                  <a:lnTo>
                    <a:pt x="41033" y="198437"/>
                  </a:lnTo>
                  <a:lnTo>
                    <a:pt x="39446" y="197942"/>
                  </a:lnTo>
                  <a:lnTo>
                    <a:pt x="37858" y="197345"/>
                  </a:lnTo>
                  <a:lnTo>
                    <a:pt x="36118" y="196850"/>
                  </a:lnTo>
                  <a:lnTo>
                    <a:pt x="32448" y="196062"/>
                  </a:lnTo>
                  <a:lnTo>
                    <a:pt x="30619" y="195859"/>
                  </a:lnTo>
                  <a:lnTo>
                    <a:pt x="24663" y="195859"/>
                  </a:lnTo>
                  <a:lnTo>
                    <a:pt x="20891" y="196557"/>
                  </a:lnTo>
                  <a:lnTo>
                    <a:pt x="17424" y="197942"/>
                  </a:lnTo>
                  <a:lnTo>
                    <a:pt x="13944" y="199237"/>
                  </a:lnTo>
                  <a:lnTo>
                    <a:pt x="0" y="224282"/>
                  </a:lnTo>
                  <a:lnTo>
                    <a:pt x="0" y="235597"/>
                  </a:lnTo>
                  <a:lnTo>
                    <a:pt x="22923" y="263283"/>
                  </a:lnTo>
                  <a:lnTo>
                    <a:pt x="29476" y="263283"/>
                  </a:lnTo>
                  <a:lnTo>
                    <a:pt x="31508" y="263029"/>
                  </a:lnTo>
                  <a:lnTo>
                    <a:pt x="33489" y="262534"/>
                  </a:lnTo>
                  <a:lnTo>
                    <a:pt x="35572" y="262140"/>
                  </a:lnTo>
                  <a:lnTo>
                    <a:pt x="47625" y="255397"/>
                  </a:lnTo>
                  <a:lnTo>
                    <a:pt x="47828" y="255092"/>
                  </a:lnTo>
                  <a:lnTo>
                    <a:pt x="47980" y="254749"/>
                  </a:lnTo>
                  <a:lnTo>
                    <a:pt x="48171" y="253949"/>
                  </a:lnTo>
                  <a:lnTo>
                    <a:pt x="48221" y="253453"/>
                  </a:lnTo>
                  <a:lnTo>
                    <a:pt x="48336" y="252120"/>
                  </a:lnTo>
                  <a:close/>
                </a:path>
                <a:path w="784225" h="263525">
                  <a:moveTo>
                    <a:pt x="120357" y="233857"/>
                  </a:moveTo>
                  <a:lnTo>
                    <a:pt x="120269" y="223151"/>
                  </a:lnTo>
                  <a:lnTo>
                    <a:pt x="119710" y="219125"/>
                  </a:lnTo>
                  <a:lnTo>
                    <a:pt x="118300" y="214706"/>
                  </a:lnTo>
                  <a:lnTo>
                    <a:pt x="117233" y="210985"/>
                  </a:lnTo>
                  <a:lnTo>
                    <a:pt x="115392" y="207518"/>
                  </a:lnTo>
                  <a:lnTo>
                    <a:pt x="113411" y="205232"/>
                  </a:lnTo>
                  <a:lnTo>
                    <a:pt x="110426" y="201764"/>
                  </a:lnTo>
                  <a:lnTo>
                    <a:pt x="108508" y="200431"/>
                  </a:lnTo>
                  <a:lnTo>
                    <a:pt x="108508" y="233857"/>
                  </a:lnTo>
                  <a:lnTo>
                    <a:pt x="108204" y="236486"/>
                  </a:lnTo>
                  <a:lnTo>
                    <a:pt x="107289" y="239915"/>
                  </a:lnTo>
                  <a:lnTo>
                    <a:pt x="106718" y="242341"/>
                  </a:lnTo>
                  <a:lnTo>
                    <a:pt x="105575" y="244868"/>
                  </a:lnTo>
                  <a:lnTo>
                    <a:pt x="102489" y="249135"/>
                  </a:lnTo>
                  <a:lnTo>
                    <a:pt x="100507" y="250774"/>
                  </a:lnTo>
                  <a:lnTo>
                    <a:pt x="98031" y="251968"/>
                  </a:lnTo>
                  <a:lnTo>
                    <a:pt x="95643" y="253161"/>
                  </a:lnTo>
                  <a:lnTo>
                    <a:pt x="92824" y="253758"/>
                  </a:lnTo>
                  <a:lnTo>
                    <a:pt x="85979" y="253758"/>
                  </a:lnTo>
                  <a:lnTo>
                    <a:pt x="70878" y="225132"/>
                  </a:lnTo>
                  <a:lnTo>
                    <a:pt x="71196" y="222643"/>
                  </a:lnTo>
                  <a:lnTo>
                    <a:pt x="86563" y="205232"/>
                  </a:lnTo>
                  <a:lnTo>
                    <a:pt x="93421" y="205232"/>
                  </a:lnTo>
                  <a:lnTo>
                    <a:pt x="96393" y="205879"/>
                  </a:lnTo>
                  <a:lnTo>
                    <a:pt x="98767" y="207175"/>
                  </a:lnTo>
                  <a:lnTo>
                    <a:pt x="101257" y="208457"/>
                  </a:lnTo>
                  <a:lnTo>
                    <a:pt x="103187" y="210248"/>
                  </a:lnTo>
                  <a:lnTo>
                    <a:pt x="104571" y="212521"/>
                  </a:lnTo>
                  <a:lnTo>
                    <a:pt x="105968" y="214706"/>
                  </a:lnTo>
                  <a:lnTo>
                    <a:pt x="106959" y="217297"/>
                  </a:lnTo>
                  <a:lnTo>
                    <a:pt x="107619" y="220560"/>
                  </a:lnTo>
                  <a:lnTo>
                    <a:pt x="108254" y="223151"/>
                  </a:lnTo>
                  <a:lnTo>
                    <a:pt x="108470" y="225132"/>
                  </a:lnTo>
                  <a:lnTo>
                    <a:pt x="108508" y="233857"/>
                  </a:lnTo>
                  <a:lnTo>
                    <a:pt x="108508" y="200431"/>
                  </a:lnTo>
                  <a:lnTo>
                    <a:pt x="107302" y="199580"/>
                  </a:lnTo>
                  <a:lnTo>
                    <a:pt x="99771" y="196608"/>
                  </a:lnTo>
                  <a:lnTo>
                    <a:pt x="95351" y="195859"/>
                  </a:lnTo>
                  <a:lnTo>
                    <a:pt x="85128" y="195859"/>
                  </a:lnTo>
                  <a:lnTo>
                    <a:pt x="60871" y="216700"/>
                  </a:lnTo>
                  <a:lnTo>
                    <a:pt x="59677" y="220560"/>
                  </a:lnTo>
                  <a:lnTo>
                    <a:pt x="59232" y="223735"/>
                  </a:lnTo>
                  <a:lnTo>
                    <a:pt x="59118" y="235889"/>
                  </a:lnTo>
                  <a:lnTo>
                    <a:pt x="59626" y="239915"/>
                  </a:lnTo>
                  <a:lnTo>
                    <a:pt x="84035" y="263283"/>
                  </a:lnTo>
                  <a:lnTo>
                    <a:pt x="94259" y="263283"/>
                  </a:lnTo>
                  <a:lnTo>
                    <a:pt x="112331" y="253758"/>
                  </a:lnTo>
                  <a:lnTo>
                    <a:pt x="115138" y="250532"/>
                  </a:lnTo>
                  <a:lnTo>
                    <a:pt x="117132" y="246913"/>
                  </a:lnTo>
                  <a:lnTo>
                    <a:pt x="119710" y="238467"/>
                  </a:lnTo>
                  <a:lnTo>
                    <a:pt x="120357" y="233857"/>
                  </a:lnTo>
                  <a:close/>
                </a:path>
                <a:path w="784225" h="263525">
                  <a:moveTo>
                    <a:pt x="143535" y="24752"/>
                  </a:moveTo>
                  <a:lnTo>
                    <a:pt x="143040" y="21729"/>
                  </a:lnTo>
                  <a:lnTo>
                    <a:pt x="142049" y="19050"/>
                  </a:lnTo>
                  <a:lnTo>
                    <a:pt x="141160" y="16268"/>
                  </a:lnTo>
                  <a:lnTo>
                    <a:pt x="139827" y="13843"/>
                  </a:lnTo>
                  <a:lnTo>
                    <a:pt x="138163" y="11912"/>
                  </a:lnTo>
                  <a:lnTo>
                    <a:pt x="136347" y="9677"/>
                  </a:lnTo>
                  <a:lnTo>
                    <a:pt x="134264" y="7937"/>
                  </a:lnTo>
                  <a:lnTo>
                    <a:pt x="131787" y="6565"/>
                  </a:lnTo>
                  <a:lnTo>
                    <a:pt x="131191" y="6210"/>
                  </a:lnTo>
                  <a:lnTo>
                    <a:pt x="131191" y="25463"/>
                  </a:lnTo>
                  <a:lnTo>
                    <a:pt x="131191" y="31699"/>
                  </a:lnTo>
                  <a:lnTo>
                    <a:pt x="130784" y="34188"/>
                  </a:lnTo>
                  <a:lnTo>
                    <a:pt x="120319" y="45986"/>
                  </a:lnTo>
                  <a:lnTo>
                    <a:pt x="118046" y="46888"/>
                  </a:lnTo>
                  <a:lnTo>
                    <a:pt x="115163" y="47332"/>
                  </a:lnTo>
                  <a:lnTo>
                    <a:pt x="101130" y="47332"/>
                  </a:lnTo>
                  <a:lnTo>
                    <a:pt x="101130" y="11912"/>
                  </a:lnTo>
                  <a:lnTo>
                    <a:pt x="113919" y="11912"/>
                  </a:lnTo>
                  <a:lnTo>
                    <a:pt x="116001" y="12103"/>
                  </a:lnTo>
                  <a:lnTo>
                    <a:pt x="118097" y="12509"/>
                  </a:lnTo>
                  <a:lnTo>
                    <a:pt x="120180" y="12801"/>
                  </a:lnTo>
                  <a:lnTo>
                    <a:pt x="122212" y="13550"/>
                  </a:lnTo>
                  <a:lnTo>
                    <a:pt x="126174" y="15938"/>
                  </a:lnTo>
                  <a:lnTo>
                    <a:pt x="127812" y="17716"/>
                  </a:lnTo>
                  <a:lnTo>
                    <a:pt x="129108" y="20104"/>
                  </a:lnTo>
                  <a:lnTo>
                    <a:pt x="130492" y="22479"/>
                  </a:lnTo>
                  <a:lnTo>
                    <a:pt x="131191" y="25463"/>
                  </a:lnTo>
                  <a:lnTo>
                    <a:pt x="131191" y="6210"/>
                  </a:lnTo>
                  <a:lnTo>
                    <a:pt x="114769" y="2235"/>
                  </a:lnTo>
                  <a:lnTo>
                    <a:pt x="92786" y="2235"/>
                  </a:lnTo>
                  <a:lnTo>
                    <a:pt x="89420" y="89446"/>
                  </a:lnTo>
                  <a:lnTo>
                    <a:pt x="89522" y="89750"/>
                  </a:lnTo>
                  <a:lnTo>
                    <a:pt x="92341" y="90639"/>
                  </a:lnTo>
                  <a:lnTo>
                    <a:pt x="93141" y="90843"/>
                  </a:lnTo>
                  <a:lnTo>
                    <a:pt x="94081" y="90932"/>
                  </a:lnTo>
                  <a:lnTo>
                    <a:pt x="96367" y="90932"/>
                  </a:lnTo>
                  <a:lnTo>
                    <a:pt x="97307" y="90843"/>
                  </a:lnTo>
                  <a:lnTo>
                    <a:pt x="97993" y="90639"/>
                  </a:lnTo>
                  <a:lnTo>
                    <a:pt x="98793" y="90538"/>
                  </a:lnTo>
                  <a:lnTo>
                    <a:pt x="101130" y="89103"/>
                  </a:lnTo>
                  <a:lnTo>
                    <a:pt x="101130" y="56997"/>
                  </a:lnTo>
                  <a:lnTo>
                    <a:pt x="116547" y="56997"/>
                  </a:lnTo>
                  <a:lnTo>
                    <a:pt x="121221" y="56311"/>
                  </a:lnTo>
                  <a:lnTo>
                    <a:pt x="125082" y="54914"/>
                  </a:lnTo>
                  <a:lnTo>
                    <a:pt x="129057" y="53530"/>
                  </a:lnTo>
                  <a:lnTo>
                    <a:pt x="132384" y="51600"/>
                  </a:lnTo>
                  <a:lnTo>
                    <a:pt x="135051" y="49110"/>
                  </a:lnTo>
                  <a:lnTo>
                    <a:pt x="137045" y="47332"/>
                  </a:lnTo>
                  <a:lnTo>
                    <a:pt x="137833" y="46634"/>
                  </a:lnTo>
                  <a:lnTo>
                    <a:pt x="139915" y="43611"/>
                  </a:lnTo>
                  <a:lnTo>
                    <a:pt x="141312" y="40043"/>
                  </a:lnTo>
                  <a:lnTo>
                    <a:pt x="142798" y="36461"/>
                  </a:lnTo>
                  <a:lnTo>
                    <a:pt x="143535" y="32499"/>
                  </a:lnTo>
                  <a:lnTo>
                    <a:pt x="143535" y="24752"/>
                  </a:lnTo>
                  <a:close/>
                </a:path>
                <a:path w="784225" h="263525">
                  <a:moveTo>
                    <a:pt x="189699" y="260896"/>
                  </a:moveTo>
                  <a:lnTo>
                    <a:pt x="189674" y="217297"/>
                  </a:lnTo>
                  <a:lnTo>
                    <a:pt x="189407" y="214706"/>
                  </a:lnTo>
                  <a:lnTo>
                    <a:pt x="188607" y="211632"/>
                  </a:lnTo>
                  <a:lnTo>
                    <a:pt x="187921" y="208457"/>
                  </a:lnTo>
                  <a:lnTo>
                    <a:pt x="186677" y="205727"/>
                  </a:lnTo>
                  <a:lnTo>
                    <a:pt x="186524" y="205536"/>
                  </a:lnTo>
                  <a:lnTo>
                    <a:pt x="184886" y="203454"/>
                  </a:lnTo>
                  <a:lnTo>
                    <a:pt x="183210" y="201168"/>
                  </a:lnTo>
                  <a:lnTo>
                    <a:pt x="180975" y="199339"/>
                  </a:lnTo>
                  <a:lnTo>
                    <a:pt x="175412" y="196557"/>
                  </a:lnTo>
                  <a:lnTo>
                    <a:pt x="171996" y="195859"/>
                  </a:lnTo>
                  <a:lnTo>
                    <a:pt x="164350" y="195859"/>
                  </a:lnTo>
                  <a:lnTo>
                    <a:pt x="147091" y="207022"/>
                  </a:lnTo>
                  <a:lnTo>
                    <a:pt x="146989" y="198285"/>
                  </a:lnTo>
                  <a:lnTo>
                    <a:pt x="146786" y="198094"/>
                  </a:lnTo>
                  <a:lnTo>
                    <a:pt x="146697" y="197789"/>
                  </a:lnTo>
                  <a:lnTo>
                    <a:pt x="146443" y="197548"/>
                  </a:lnTo>
                  <a:lnTo>
                    <a:pt x="146050" y="197345"/>
                  </a:lnTo>
                  <a:lnTo>
                    <a:pt x="145745" y="197154"/>
                  </a:lnTo>
                  <a:lnTo>
                    <a:pt x="145249" y="197002"/>
                  </a:lnTo>
                  <a:lnTo>
                    <a:pt x="143967" y="196799"/>
                  </a:lnTo>
                  <a:lnTo>
                    <a:pt x="143116" y="196748"/>
                  </a:lnTo>
                  <a:lnTo>
                    <a:pt x="141033" y="196748"/>
                  </a:lnTo>
                  <a:lnTo>
                    <a:pt x="137020" y="260896"/>
                  </a:lnTo>
                  <a:lnTo>
                    <a:pt x="137121" y="261200"/>
                  </a:lnTo>
                  <a:lnTo>
                    <a:pt x="141528" y="262382"/>
                  </a:lnTo>
                  <a:lnTo>
                    <a:pt x="143713" y="262382"/>
                  </a:lnTo>
                  <a:lnTo>
                    <a:pt x="148285" y="217297"/>
                  </a:lnTo>
                  <a:lnTo>
                    <a:pt x="151358" y="213525"/>
                  </a:lnTo>
                  <a:lnTo>
                    <a:pt x="154279" y="210642"/>
                  </a:lnTo>
                  <a:lnTo>
                    <a:pt x="159321" y="207022"/>
                  </a:lnTo>
                  <a:lnTo>
                    <a:pt x="159943" y="206578"/>
                  </a:lnTo>
                  <a:lnTo>
                    <a:pt x="162763" y="205536"/>
                  </a:lnTo>
                  <a:lnTo>
                    <a:pt x="167728" y="205536"/>
                  </a:lnTo>
                  <a:lnTo>
                    <a:pt x="169608" y="205981"/>
                  </a:lnTo>
                  <a:lnTo>
                    <a:pt x="171196" y="206870"/>
                  </a:lnTo>
                  <a:lnTo>
                    <a:pt x="172885" y="207670"/>
                  </a:lnTo>
                  <a:lnTo>
                    <a:pt x="174231" y="208864"/>
                  </a:lnTo>
                  <a:lnTo>
                    <a:pt x="175221" y="210451"/>
                  </a:lnTo>
                  <a:lnTo>
                    <a:pt x="176314" y="211937"/>
                  </a:lnTo>
                  <a:lnTo>
                    <a:pt x="177101" y="213766"/>
                  </a:lnTo>
                  <a:lnTo>
                    <a:pt x="177596" y="215950"/>
                  </a:lnTo>
                  <a:lnTo>
                    <a:pt x="178193" y="218033"/>
                  </a:lnTo>
                  <a:lnTo>
                    <a:pt x="178498" y="220814"/>
                  </a:lnTo>
                  <a:lnTo>
                    <a:pt x="178587" y="260896"/>
                  </a:lnTo>
                  <a:lnTo>
                    <a:pt x="178790" y="261200"/>
                  </a:lnTo>
                  <a:lnTo>
                    <a:pt x="183057" y="262382"/>
                  </a:lnTo>
                  <a:lnTo>
                    <a:pt x="185242" y="262382"/>
                  </a:lnTo>
                  <a:lnTo>
                    <a:pt x="189509" y="261200"/>
                  </a:lnTo>
                  <a:lnTo>
                    <a:pt x="189699" y="260896"/>
                  </a:lnTo>
                  <a:close/>
                </a:path>
                <a:path w="784225" h="263525">
                  <a:moveTo>
                    <a:pt x="216408" y="63754"/>
                  </a:moveTo>
                  <a:lnTo>
                    <a:pt x="216154" y="62560"/>
                  </a:lnTo>
                  <a:lnTo>
                    <a:pt x="215658" y="61760"/>
                  </a:lnTo>
                  <a:lnTo>
                    <a:pt x="215265" y="60972"/>
                  </a:lnTo>
                  <a:lnTo>
                    <a:pt x="214668" y="60579"/>
                  </a:lnTo>
                  <a:lnTo>
                    <a:pt x="203898" y="60579"/>
                  </a:lnTo>
                  <a:lnTo>
                    <a:pt x="203898" y="12204"/>
                  </a:lnTo>
                  <a:lnTo>
                    <a:pt x="203784" y="3619"/>
                  </a:lnTo>
                  <a:lnTo>
                    <a:pt x="203708" y="3479"/>
                  </a:lnTo>
                  <a:lnTo>
                    <a:pt x="203301" y="3276"/>
                  </a:lnTo>
                  <a:lnTo>
                    <a:pt x="203009" y="2984"/>
                  </a:lnTo>
                  <a:lnTo>
                    <a:pt x="196710" y="1955"/>
                  </a:lnTo>
                  <a:lnTo>
                    <a:pt x="193827" y="1955"/>
                  </a:lnTo>
                  <a:lnTo>
                    <a:pt x="192684" y="1981"/>
                  </a:lnTo>
                  <a:lnTo>
                    <a:pt x="192595" y="12204"/>
                  </a:lnTo>
                  <a:lnTo>
                    <a:pt x="192595" y="60579"/>
                  </a:lnTo>
                  <a:lnTo>
                    <a:pt x="163715" y="60579"/>
                  </a:lnTo>
                  <a:lnTo>
                    <a:pt x="192443" y="12204"/>
                  </a:lnTo>
                  <a:lnTo>
                    <a:pt x="192595" y="12204"/>
                  </a:lnTo>
                  <a:lnTo>
                    <a:pt x="192595" y="1993"/>
                  </a:lnTo>
                  <a:lnTo>
                    <a:pt x="191693" y="2082"/>
                  </a:lnTo>
                  <a:lnTo>
                    <a:pt x="190703" y="2082"/>
                  </a:lnTo>
                  <a:lnTo>
                    <a:pt x="189865" y="2184"/>
                  </a:lnTo>
                  <a:lnTo>
                    <a:pt x="186486" y="4025"/>
                  </a:lnTo>
                  <a:lnTo>
                    <a:pt x="154635" y="57594"/>
                  </a:lnTo>
                  <a:lnTo>
                    <a:pt x="153047" y="67017"/>
                  </a:lnTo>
                  <a:lnTo>
                    <a:pt x="153250" y="68414"/>
                  </a:lnTo>
                  <a:lnTo>
                    <a:pt x="155625" y="70243"/>
                  </a:lnTo>
                  <a:lnTo>
                    <a:pt x="192595" y="70243"/>
                  </a:lnTo>
                  <a:lnTo>
                    <a:pt x="192633" y="89446"/>
                  </a:lnTo>
                  <a:lnTo>
                    <a:pt x="197002" y="90932"/>
                  </a:lnTo>
                  <a:lnTo>
                    <a:pt x="199288" y="90932"/>
                  </a:lnTo>
                  <a:lnTo>
                    <a:pt x="200228" y="90881"/>
                  </a:lnTo>
                  <a:lnTo>
                    <a:pt x="201625" y="90690"/>
                  </a:lnTo>
                  <a:lnTo>
                    <a:pt x="202158" y="90538"/>
                  </a:lnTo>
                  <a:lnTo>
                    <a:pt x="202565" y="90335"/>
                  </a:lnTo>
                  <a:lnTo>
                    <a:pt x="203060" y="90144"/>
                  </a:lnTo>
                  <a:lnTo>
                    <a:pt x="203403" y="89941"/>
                  </a:lnTo>
                  <a:lnTo>
                    <a:pt x="203606" y="89750"/>
                  </a:lnTo>
                  <a:lnTo>
                    <a:pt x="203796" y="89446"/>
                  </a:lnTo>
                  <a:lnTo>
                    <a:pt x="203898" y="70243"/>
                  </a:lnTo>
                  <a:lnTo>
                    <a:pt x="214668" y="70243"/>
                  </a:lnTo>
                  <a:lnTo>
                    <a:pt x="215265" y="69850"/>
                  </a:lnTo>
                  <a:lnTo>
                    <a:pt x="215709" y="68961"/>
                  </a:lnTo>
                  <a:lnTo>
                    <a:pt x="216154" y="68160"/>
                  </a:lnTo>
                  <a:lnTo>
                    <a:pt x="216382" y="67017"/>
                  </a:lnTo>
                  <a:lnTo>
                    <a:pt x="216408" y="63754"/>
                  </a:lnTo>
                  <a:close/>
                </a:path>
                <a:path w="784225" h="263525">
                  <a:moveTo>
                    <a:pt x="242163" y="203504"/>
                  </a:moveTo>
                  <a:lnTo>
                    <a:pt x="242112" y="200177"/>
                  </a:lnTo>
                  <a:lnTo>
                    <a:pt x="242011" y="198983"/>
                  </a:lnTo>
                  <a:lnTo>
                    <a:pt x="241871" y="198539"/>
                  </a:lnTo>
                  <a:lnTo>
                    <a:pt x="241566" y="198234"/>
                  </a:lnTo>
                  <a:lnTo>
                    <a:pt x="241376" y="197840"/>
                  </a:lnTo>
                  <a:lnTo>
                    <a:pt x="241122" y="197548"/>
                  </a:lnTo>
                  <a:lnTo>
                    <a:pt x="240830" y="197345"/>
                  </a:lnTo>
                  <a:lnTo>
                    <a:pt x="240626" y="197154"/>
                  </a:lnTo>
                  <a:lnTo>
                    <a:pt x="240322" y="197053"/>
                  </a:lnTo>
                  <a:lnTo>
                    <a:pt x="224307" y="197053"/>
                  </a:lnTo>
                  <a:lnTo>
                    <a:pt x="224205" y="181914"/>
                  </a:lnTo>
                  <a:lnTo>
                    <a:pt x="224002" y="181724"/>
                  </a:lnTo>
                  <a:lnTo>
                    <a:pt x="223812" y="181419"/>
                  </a:lnTo>
                  <a:lnTo>
                    <a:pt x="223507" y="181178"/>
                  </a:lnTo>
                  <a:lnTo>
                    <a:pt x="222719" y="180771"/>
                  </a:lnTo>
                  <a:lnTo>
                    <a:pt x="222123" y="180632"/>
                  </a:lnTo>
                  <a:lnTo>
                    <a:pt x="220637" y="180428"/>
                  </a:lnTo>
                  <a:lnTo>
                    <a:pt x="219684" y="180378"/>
                  </a:lnTo>
                  <a:lnTo>
                    <a:pt x="217512" y="180378"/>
                  </a:lnTo>
                  <a:lnTo>
                    <a:pt x="212991" y="197053"/>
                  </a:lnTo>
                  <a:lnTo>
                    <a:pt x="204114" y="197053"/>
                  </a:lnTo>
                  <a:lnTo>
                    <a:pt x="203771" y="197154"/>
                  </a:lnTo>
                  <a:lnTo>
                    <a:pt x="203174" y="197548"/>
                  </a:lnTo>
                  <a:lnTo>
                    <a:pt x="202920" y="197840"/>
                  </a:lnTo>
                  <a:lnTo>
                    <a:pt x="202730" y="198234"/>
                  </a:lnTo>
                  <a:lnTo>
                    <a:pt x="202526" y="198539"/>
                  </a:lnTo>
                  <a:lnTo>
                    <a:pt x="202374" y="198983"/>
                  </a:lnTo>
                  <a:lnTo>
                    <a:pt x="202184" y="200177"/>
                  </a:lnTo>
                  <a:lnTo>
                    <a:pt x="202133" y="203504"/>
                  </a:lnTo>
                  <a:lnTo>
                    <a:pt x="202323" y="204685"/>
                  </a:lnTo>
                  <a:lnTo>
                    <a:pt x="203123" y="206082"/>
                  </a:lnTo>
                  <a:lnTo>
                    <a:pt x="203669" y="206425"/>
                  </a:lnTo>
                  <a:lnTo>
                    <a:pt x="212991" y="206425"/>
                  </a:lnTo>
                  <a:lnTo>
                    <a:pt x="212991" y="245859"/>
                  </a:lnTo>
                  <a:lnTo>
                    <a:pt x="227672" y="263131"/>
                  </a:lnTo>
                  <a:lnTo>
                    <a:pt x="231940" y="263131"/>
                  </a:lnTo>
                  <a:lnTo>
                    <a:pt x="232981" y="263029"/>
                  </a:lnTo>
                  <a:lnTo>
                    <a:pt x="233972" y="262839"/>
                  </a:lnTo>
                  <a:lnTo>
                    <a:pt x="235077" y="262737"/>
                  </a:lnTo>
                  <a:lnTo>
                    <a:pt x="236067" y="262585"/>
                  </a:lnTo>
                  <a:lnTo>
                    <a:pt x="236956" y="262382"/>
                  </a:lnTo>
                  <a:lnTo>
                    <a:pt x="237947" y="262191"/>
                  </a:lnTo>
                  <a:lnTo>
                    <a:pt x="241871" y="258965"/>
                  </a:lnTo>
                  <a:lnTo>
                    <a:pt x="242062" y="258165"/>
                  </a:lnTo>
                  <a:lnTo>
                    <a:pt x="242011" y="253453"/>
                  </a:lnTo>
                  <a:lnTo>
                    <a:pt x="241909" y="252717"/>
                  </a:lnTo>
                  <a:lnTo>
                    <a:pt x="241693" y="252361"/>
                  </a:lnTo>
                  <a:lnTo>
                    <a:pt x="241617" y="252120"/>
                  </a:lnTo>
                  <a:lnTo>
                    <a:pt x="241465" y="251917"/>
                  </a:lnTo>
                  <a:lnTo>
                    <a:pt x="241274" y="251815"/>
                  </a:lnTo>
                  <a:lnTo>
                    <a:pt x="241071" y="251625"/>
                  </a:lnTo>
                  <a:lnTo>
                    <a:pt x="240880" y="251523"/>
                  </a:lnTo>
                  <a:lnTo>
                    <a:pt x="240284" y="251523"/>
                  </a:lnTo>
                  <a:lnTo>
                    <a:pt x="239826" y="251675"/>
                  </a:lnTo>
                  <a:lnTo>
                    <a:pt x="238937" y="252171"/>
                  </a:lnTo>
                  <a:lnTo>
                    <a:pt x="238391" y="252361"/>
                  </a:lnTo>
                  <a:lnTo>
                    <a:pt x="237705" y="252564"/>
                  </a:lnTo>
                  <a:lnTo>
                    <a:pt x="237109" y="252768"/>
                  </a:lnTo>
                  <a:lnTo>
                    <a:pt x="234823" y="253352"/>
                  </a:lnTo>
                  <a:lnTo>
                    <a:pt x="233883" y="253453"/>
                  </a:lnTo>
                  <a:lnTo>
                    <a:pt x="229616" y="253453"/>
                  </a:lnTo>
                  <a:lnTo>
                    <a:pt x="227380" y="252412"/>
                  </a:lnTo>
                  <a:lnTo>
                    <a:pt x="226085" y="250329"/>
                  </a:lnTo>
                  <a:lnTo>
                    <a:pt x="224904" y="248145"/>
                  </a:lnTo>
                  <a:lnTo>
                    <a:pt x="224307" y="244919"/>
                  </a:lnTo>
                  <a:lnTo>
                    <a:pt x="224307" y="206425"/>
                  </a:lnTo>
                  <a:lnTo>
                    <a:pt x="240626" y="206425"/>
                  </a:lnTo>
                  <a:lnTo>
                    <a:pt x="241173" y="206082"/>
                  </a:lnTo>
                  <a:lnTo>
                    <a:pt x="241960" y="204685"/>
                  </a:lnTo>
                  <a:lnTo>
                    <a:pt x="242163" y="203504"/>
                  </a:lnTo>
                  <a:close/>
                </a:path>
                <a:path w="784225" h="263525">
                  <a:moveTo>
                    <a:pt x="290931" y="87807"/>
                  </a:moveTo>
                  <a:lnTo>
                    <a:pt x="290728" y="87210"/>
                  </a:lnTo>
                  <a:lnTo>
                    <a:pt x="290525" y="86525"/>
                  </a:lnTo>
                  <a:lnTo>
                    <a:pt x="290131" y="85382"/>
                  </a:lnTo>
                  <a:lnTo>
                    <a:pt x="289534" y="83794"/>
                  </a:lnTo>
                  <a:lnTo>
                    <a:pt x="280758" y="62115"/>
                  </a:lnTo>
                  <a:lnTo>
                    <a:pt x="279819" y="60121"/>
                  </a:lnTo>
                  <a:lnTo>
                    <a:pt x="278828" y="58343"/>
                  </a:lnTo>
                  <a:lnTo>
                    <a:pt x="277926" y="56553"/>
                  </a:lnTo>
                  <a:lnTo>
                    <a:pt x="276987" y="54965"/>
                  </a:lnTo>
                  <a:lnTo>
                    <a:pt x="275005" y="52184"/>
                  </a:lnTo>
                  <a:lnTo>
                    <a:pt x="274040" y="51193"/>
                  </a:lnTo>
                  <a:lnTo>
                    <a:pt x="273913" y="51054"/>
                  </a:lnTo>
                  <a:lnTo>
                    <a:pt x="272719" y="50152"/>
                  </a:lnTo>
                  <a:lnTo>
                    <a:pt x="271526" y="49161"/>
                  </a:lnTo>
                  <a:lnTo>
                    <a:pt x="270192" y="48323"/>
                  </a:lnTo>
                  <a:lnTo>
                    <a:pt x="268706" y="47625"/>
                  </a:lnTo>
                  <a:lnTo>
                    <a:pt x="271284" y="46736"/>
                  </a:lnTo>
                  <a:lnTo>
                    <a:pt x="273608" y="45643"/>
                  </a:lnTo>
                  <a:lnTo>
                    <a:pt x="275691" y="44348"/>
                  </a:lnTo>
                  <a:lnTo>
                    <a:pt x="277876" y="43065"/>
                  </a:lnTo>
                  <a:lnTo>
                    <a:pt x="279539" y="41668"/>
                  </a:lnTo>
                  <a:lnTo>
                    <a:pt x="285813" y="22529"/>
                  </a:lnTo>
                  <a:lnTo>
                    <a:pt x="285369" y="19748"/>
                  </a:lnTo>
                  <a:lnTo>
                    <a:pt x="284480" y="17272"/>
                  </a:lnTo>
                  <a:lnTo>
                    <a:pt x="283591" y="14681"/>
                  </a:lnTo>
                  <a:lnTo>
                    <a:pt x="282244" y="12471"/>
                  </a:lnTo>
                  <a:lnTo>
                    <a:pt x="281724" y="11912"/>
                  </a:lnTo>
                  <a:lnTo>
                    <a:pt x="280454" y="10579"/>
                  </a:lnTo>
                  <a:lnTo>
                    <a:pt x="278676" y="8585"/>
                  </a:lnTo>
                  <a:lnTo>
                    <a:pt x="276491" y="6946"/>
                  </a:lnTo>
                  <a:lnTo>
                    <a:pt x="273316" y="5372"/>
                  </a:lnTo>
                  <a:lnTo>
                    <a:pt x="273316" y="23317"/>
                  </a:lnTo>
                  <a:lnTo>
                    <a:pt x="273316" y="28879"/>
                  </a:lnTo>
                  <a:lnTo>
                    <a:pt x="258533" y="41668"/>
                  </a:lnTo>
                  <a:lnTo>
                    <a:pt x="243992" y="41668"/>
                  </a:lnTo>
                  <a:lnTo>
                    <a:pt x="243992" y="11912"/>
                  </a:lnTo>
                  <a:lnTo>
                    <a:pt x="256108" y="11912"/>
                  </a:lnTo>
                  <a:lnTo>
                    <a:pt x="257937" y="12014"/>
                  </a:lnTo>
                  <a:lnTo>
                    <a:pt x="259321" y="12204"/>
                  </a:lnTo>
                  <a:lnTo>
                    <a:pt x="260819" y="12319"/>
                  </a:lnTo>
                  <a:lnTo>
                    <a:pt x="270929" y="18008"/>
                  </a:lnTo>
                  <a:lnTo>
                    <a:pt x="272516" y="20408"/>
                  </a:lnTo>
                  <a:lnTo>
                    <a:pt x="273316" y="23317"/>
                  </a:lnTo>
                  <a:lnTo>
                    <a:pt x="273316" y="5372"/>
                  </a:lnTo>
                  <a:lnTo>
                    <a:pt x="271335" y="4381"/>
                  </a:lnTo>
                  <a:lnTo>
                    <a:pt x="268300" y="3429"/>
                  </a:lnTo>
                  <a:lnTo>
                    <a:pt x="264833" y="2832"/>
                  </a:lnTo>
                  <a:lnTo>
                    <a:pt x="260819" y="2527"/>
                  </a:lnTo>
                  <a:lnTo>
                    <a:pt x="259321" y="2336"/>
                  </a:lnTo>
                  <a:lnTo>
                    <a:pt x="257492" y="2235"/>
                  </a:lnTo>
                  <a:lnTo>
                    <a:pt x="235559" y="2235"/>
                  </a:lnTo>
                  <a:lnTo>
                    <a:pt x="234569" y="2641"/>
                  </a:lnTo>
                  <a:lnTo>
                    <a:pt x="233578" y="3429"/>
                  </a:lnTo>
                  <a:lnTo>
                    <a:pt x="232689" y="4114"/>
                  </a:lnTo>
                  <a:lnTo>
                    <a:pt x="232244" y="5308"/>
                  </a:lnTo>
                  <a:lnTo>
                    <a:pt x="232295" y="89446"/>
                  </a:lnTo>
                  <a:lnTo>
                    <a:pt x="232384" y="89750"/>
                  </a:lnTo>
                  <a:lnTo>
                    <a:pt x="235216" y="90639"/>
                  </a:lnTo>
                  <a:lnTo>
                    <a:pt x="236004" y="90843"/>
                  </a:lnTo>
                  <a:lnTo>
                    <a:pt x="236956" y="90932"/>
                  </a:lnTo>
                  <a:lnTo>
                    <a:pt x="239229" y="90932"/>
                  </a:lnTo>
                  <a:lnTo>
                    <a:pt x="240182" y="90843"/>
                  </a:lnTo>
                  <a:lnTo>
                    <a:pt x="240868" y="90639"/>
                  </a:lnTo>
                  <a:lnTo>
                    <a:pt x="241668" y="90538"/>
                  </a:lnTo>
                  <a:lnTo>
                    <a:pt x="243992" y="89103"/>
                  </a:lnTo>
                  <a:lnTo>
                    <a:pt x="243992" y="51193"/>
                  </a:lnTo>
                  <a:lnTo>
                    <a:pt x="254419" y="51193"/>
                  </a:lnTo>
                  <a:lnTo>
                    <a:pt x="256692" y="51600"/>
                  </a:lnTo>
                  <a:lnTo>
                    <a:pt x="260565" y="53187"/>
                  </a:lnTo>
                  <a:lnTo>
                    <a:pt x="262255" y="54317"/>
                  </a:lnTo>
                  <a:lnTo>
                    <a:pt x="263639" y="55816"/>
                  </a:lnTo>
                  <a:lnTo>
                    <a:pt x="265036" y="57200"/>
                  </a:lnTo>
                  <a:lnTo>
                    <a:pt x="266217" y="58889"/>
                  </a:lnTo>
                  <a:lnTo>
                    <a:pt x="267220" y="60871"/>
                  </a:lnTo>
                  <a:lnTo>
                    <a:pt x="268300" y="62763"/>
                  </a:lnTo>
                  <a:lnTo>
                    <a:pt x="269303" y="64884"/>
                  </a:lnTo>
                  <a:lnTo>
                    <a:pt x="270192" y="67271"/>
                  </a:lnTo>
                  <a:lnTo>
                    <a:pt x="278612" y="88696"/>
                  </a:lnTo>
                  <a:lnTo>
                    <a:pt x="283591" y="90932"/>
                  </a:lnTo>
                  <a:lnTo>
                    <a:pt x="286169" y="90932"/>
                  </a:lnTo>
                  <a:lnTo>
                    <a:pt x="287261" y="90881"/>
                  </a:lnTo>
                  <a:lnTo>
                    <a:pt x="288848" y="90690"/>
                  </a:lnTo>
                  <a:lnTo>
                    <a:pt x="289445" y="90538"/>
                  </a:lnTo>
                  <a:lnTo>
                    <a:pt x="289839" y="90335"/>
                  </a:lnTo>
                  <a:lnTo>
                    <a:pt x="290334" y="90144"/>
                  </a:lnTo>
                  <a:lnTo>
                    <a:pt x="290626" y="89941"/>
                  </a:lnTo>
                  <a:lnTo>
                    <a:pt x="290728" y="89750"/>
                  </a:lnTo>
                  <a:lnTo>
                    <a:pt x="290931" y="89446"/>
                  </a:lnTo>
                  <a:lnTo>
                    <a:pt x="290931" y="87807"/>
                  </a:lnTo>
                  <a:close/>
                </a:path>
                <a:path w="784225" h="263525">
                  <a:moveTo>
                    <a:pt x="292887" y="204685"/>
                  </a:moveTo>
                  <a:lnTo>
                    <a:pt x="291896" y="197650"/>
                  </a:lnTo>
                  <a:lnTo>
                    <a:pt x="291706" y="197345"/>
                  </a:lnTo>
                  <a:lnTo>
                    <a:pt x="291261" y="197104"/>
                  </a:lnTo>
                  <a:lnTo>
                    <a:pt x="290563" y="196900"/>
                  </a:lnTo>
                  <a:lnTo>
                    <a:pt x="289966" y="196697"/>
                  </a:lnTo>
                  <a:lnTo>
                    <a:pt x="287540" y="196113"/>
                  </a:lnTo>
                  <a:lnTo>
                    <a:pt x="286740" y="196011"/>
                  </a:lnTo>
                  <a:lnTo>
                    <a:pt x="285953" y="196011"/>
                  </a:lnTo>
                  <a:lnTo>
                    <a:pt x="285254" y="195910"/>
                  </a:lnTo>
                  <a:lnTo>
                    <a:pt x="284607" y="195859"/>
                  </a:lnTo>
                  <a:lnTo>
                    <a:pt x="282727" y="195859"/>
                  </a:lnTo>
                  <a:lnTo>
                    <a:pt x="281432" y="196062"/>
                  </a:lnTo>
                  <a:lnTo>
                    <a:pt x="280149" y="196456"/>
                  </a:lnTo>
                  <a:lnTo>
                    <a:pt x="278853" y="196748"/>
                  </a:lnTo>
                  <a:lnTo>
                    <a:pt x="267195" y="207759"/>
                  </a:lnTo>
                  <a:lnTo>
                    <a:pt x="267093" y="198285"/>
                  </a:lnTo>
                  <a:lnTo>
                    <a:pt x="266903" y="198094"/>
                  </a:lnTo>
                  <a:lnTo>
                    <a:pt x="266801" y="197789"/>
                  </a:lnTo>
                  <a:lnTo>
                    <a:pt x="266547" y="197548"/>
                  </a:lnTo>
                  <a:lnTo>
                    <a:pt x="266153" y="197345"/>
                  </a:lnTo>
                  <a:lnTo>
                    <a:pt x="265861" y="197154"/>
                  </a:lnTo>
                  <a:lnTo>
                    <a:pt x="265366" y="197002"/>
                  </a:lnTo>
                  <a:lnTo>
                    <a:pt x="264071" y="196799"/>
                  </a:lnTo>
                  <a:lnTo>
                    <a:pt x="263232" y="196748"/>
                  </a:lnTo>
                  <a:lnTo>
                    <a:pt x="261137" y="196748"/>
                  </a:lnTo>
                  <a:lnTo>
                    <a:pt x="257124" y="260896"/>
                  </a:lnTo>
                  <a:lnTo>
                    <a:pt x="257225" y="261200"/>
                  </a:lnTo>
                  <a:lnTo>
                    <a:pt x="261645" y="262382"/>
                  </a:lnTo>
                  <a:lnTo>
                    <a:pt x="263817" y="262382"/>
                  </a:lnTo>
                  <a:lnTo>
                    <a:pt x="268389" y="219824"/>
                  </a:lnTo>
                  <a:lnTo>
                    <a:pt x="269976" y="217335"/>
                  </a:lnTo>
                  <a:lnTo>
                    <a:pt x="271411" y="215252"/>
                  </a:lnTo>
                  <a:lnTo>
                    <a:pt x="272707" y="213575"/>
                  </a:lnTo>
                  <a:lnTo>
                    <a:pt x="273989" y="211785"/>
                  </a:lnTo>
                  <a:lnTo>
                    <a:pt x="279996" y="207175"/>
                  </a:lnTo>
                  <a:lnTo>
                    <a:pt x="281089" y="206679"/>
                  </a:lnTo>
                  <a:lnTo>
                    <a:pt x="282181" y="206425"/>
                  </a:lnTo>
                  <a:lnTo>
                    <a:pt x="284264" y="206425"/>
                  </a:lnTo>
                  <a:lnTo>
                    <a:pt x="285153" y="206527"/>
                  </a:lnTo>
                  <a:lnTo>
                    <a:pt x="286740" y="206921"/>
                  </a:lnTo>
                  <a:lnTo>
                    <a:pt x="288721" y="207518"/>
                  </a:lnTo>
                  <a:lnTo>
                    <a:pt x="290410" y="208114"/>
                  </a:lnTo>
                  <a:lnTo>
                    <a:pt x="290906" y="208216"/>
                  </a:lnTo>
                  <a:lnTo>
                    <a:pt x="291604" y="208216"/>
                  </a:lnTo>
                  <a:lnTo>
                    <a:pt x="291846" y="208114"/>
                  </a:lnTo>
                  <a:lnTo>
                    <a:pt x="292201" y="207759"/>
                  </a:lnTo>
                  <a:lnTo>
                    <a:pt x="292392" y="207416"/>
                  </a:lnTo>
                  <a:lnTo>
                    <a:pt x="292493" y="207022"/>
                  </a:lnTo>
                  <a:lnTo>
                    <a:pt x="292658" y="206679"/>
                  </a:lnTo>
                  <a:lnTo>
                    <a:pt x="292722" y="206425"/>
                  </a:lnTo>
                  <a:lnTo>
                    <a:pt x="292798" y="205384"/>
                  </a:lnTo>
                  <a:lnTo>
                    <a:pt x="292887" y="204685"/>
                  </a:lnTo>
                  <a:close/>
                </a:path>
                <a:path w="784225" h="263525">
                  <a:moveTo>
                    <a:pt x="359232" y="80670"/>
                  </a:moveTo>
                  <a:lnTo>
                    <a:pt x="359130" y="26835"/>
                  </a:lnTo>
                  <a:lnTo>
                    <a:pt x="358940" y="26644"/>
                  </a:lnTo>
                  <a:lnTo>
                    <a:pt x="358736" y="26339"/>
                  </a:lnTo>
                  <a:lnTo>
                    <a:pt x="354672" y="25311"/>
                  </a:lnTo>
                  <a:lnTo>
                    <a:pt x="352488" y="25311"/>
                  </a:lnTo>
                  <a:lnTo>
                    <a:pt x="347929" y="70243"/>
                  </a:lnTo>
                  <a:lnTo>
                    <a:pt x="344843" y="74117"/>
                  </a:lnTo>
                  <a:lnTo>
                    <a:pt x="341871" y="77101"/>
                  </a:lnTo>
                  <a:lnTo>
                    <a:pt x="336219" y="81165"/>
                  </a:lnTo>
                  <a:lnTo>
                    <a:pt x="333438" y="82156"/>
                  </a:lnTo>
                  <a:lnTo>
                    <a:pt x="328472" y="82156"/>
                  </a:lnTo>
                  <a:lnTo>
                    <a:pt x="317614" y="26835"/>
                  </a:lnTo>
                  <a:lnTo>
                    <a:pt x="317411" y="26644"/>
                  </a:lnTo>
                  <a:lnTo>
                    <a:pt x="317220" y="26339"/>
                  </a:lnTo>
                  <a:lnTo>
                    <a:pt x="316865" y="26098"/>
                  </a:lnTo>
                  <a:lnTo>
                    <a:pt x="316369" y="25895"/>
                  </a:lnTo>
                  <a:lnTo>
                    <a:pt x="315976" y="25704"/>
                  </a:lnTo>
                  <a:lnTo>
                    <a:pt x="315429" y="25552"/>
                  </a:lnTo>
                  <a:lnTo>
                    <a:pt x="314045" y="25349"/>
                  </a:lnTo>
                  <a:lnTo>
                    <a:pt x="313143" y="25311"/>
                  </a:lnTo>
                  <a:lnTo>
                    <a:pt x="310959" y="25311"/>
                  </a:lnTo>
                  <a:lnTo>
                    <a:pt x="306501" y="70243"/>
                  </a:lnTo>
                  <a:lnTo>
                    <a:pt x="306743" y="72872"/>
                  </a:lnTo>
                  <a:lnTo>
                    <a:pt x="324205" y="91833"/>
                  </a:lnTo>
                  <a:lnTo>
                    <a:pt x="331851" y="91833"/>
                  </a:lnTo>
                  <a:lnTo>
                    <a:pt x="335318" y="90932"/>
                  </a:lnTo>
                  <a:lnTo>
                    <a:pt x="342074" y="87363"/>
                  </a:lnTo>
                  <a:lnTo>
                    <a:pt x="345490" y="84531"/>
                  </a:lnTo>
                  <a:lnTo>
                    <a:pt x="347624" y="82156"/>
                  </a:lnTo>
                  <a:lnTo>
                    <a:pt x="348970" y="80670"/>
                  </a:lnTo>
                  <a:lnTo>
                    <a:pt x="353085" y="90932"/>
                  </a:lnTo>
                  <a:lnTo>
                    <a:pt x="355066" y="90932"/>
                  </a:lnTo>
                  <a:lnTo>
                    <a:pt x="359130" y="89446"/>
                  </a:lnTo>
                  <a:lnTo>
                    <a:pt x="359232" y="80670"/>
                  </a:lnTo>
                  <a:close/>
                </a:path>
                <a:path w="784225" h="263525">
                  <a:moveTo>
                    <a:pt x="362750" y="233857"/>
                  </a:moveTo>
                  <a:lnTo>
                    <a:pt x="362661" y="223151"/>
                  </a:lnTo>
                  <a:lnTo>
                    <a:pt x="362102" y="219125"/>
                  </a:lnTo>
                  <a:lnTo>
                    <a:pt x="360692" y="214706"/>
                  </a:lnTo>
                  <a:lnTo>
                    <a:pt x="359625" y="210985"/>
                  </a:lnTo>
                  <a:lnTo>
                    <a:pt x="357784" y="207518"/>
                  </a:lnTo>
                  <a:lnTo>
                    <a:pt x="355803" y="205232"/>
                  </a:lnTo>
                  <a:lnTo>
                    <a:pt x="352818" y="201764"/>
                  </a:lnTo>
                  <a:lnTo>
                    <a:pt x="350901" y="200431"/>
                  </a:lnTo>
                  <a:lnTo>
                    <a:pt x="350901" y="233857"/>
                  </a:lnTo>
                  <a:lnTo>
                    <a:pt x="350596" y="236486"/>
                  </a:lnTo>
                  <a:lnTo>
                    <a:pt x="349681" y="239915"/>
                  </a:lnTo>
                  <a:lnTo>
                    <a:pt x="349097" y="242341"/>
                  </a:lnTo>
                  <a:lnTo>
                    <a:pt x="347967" y="244868"/>
                  </a:lnTo>
                  <a:lnTo>
                    <a:pt x="344881" y="249135"/>
                  </a:lnTo>
                  <a:lnTo>
                    <a:pt x="342900" y="250774"/>
                  </a:lnTo>
                  <a:lnTo>
                    <a:pt x="340423" y="251968"/>
                  </a:lnTo>
                  <a:lnTo>
                    <a:pt x="338035" y="253161"/>
                  </a:lnTo>
                  <a:lnTo>
                    <a:pt x="335216" y="253758"/>
                  </a:lnTo>
                  <a:lnTo>
                    <a:pt x="328371" y="253758"/>
                  </a:lnTo>
                  <a:lnTo>
                    <a:pt x="313270" y="225132"/>
                  </a:lnTo>
                  <a:lnTo>
                    <a:pt x="313588" y="222643"/>
                  </a:lnTo>
                  <a:lnTo>
                    <a:pt x="328968" y="205232"/>
                  </a:lnTo>
                  <a:lnTo>
                    <a:pt x="335813" y="205232"/>
                  </a:lnTo>
                  <a:lnTo>
                    <a:pt x="338785" y="205879"/>
                  </a:lnTo>
                  <a:lnTo>
                    <a:pt x="341160" y="207175"/>
                  </a:lnTo>
                  <a:lnTo>
                    <a:pt x="343649" y="208457"/>
                  </a:lnTo>
                  <a:lnTo>
                    <a:pt x="345579" y="210248"/>
                  </a:lnTo>
                  <a:lnTo>
                    <a:pt x="346964" y="212521"/>
                  </a:lnTo>
                  <a:lnTo>
                    <a:pt x="348361" y="214706"/>
                  </a:lnTo>
                  <a:lnTo>
                    <a:pt x="349351" y="217297"/>
                  </a:lnTo>
                  <a:lnTo>
                    <a:pt x="350012" y="220560"/>
                  </a:lnTo>
                  <a:lnTo>
                    <a:pt x="350647" y="223151"/>
                  </a:lnTo>
                  <a:lnTo>
                    <a:pt x="350862" y="225132"/>
                  </a:lnTo>
                  <a:lnTo>
                    <a:pt x="350901" y="233857"/>
                  </a:lnTo>
                  <a:lnTo>
                    <a:pt x="350901" y="200431"/>
                  </a:lnTo>
                  <a:lnTo>
                    <a:pt x="349694" y="199580"/>
                  </a:lnTo>
                  <a:lnTo>
                    <a:pt x="342163" y="196608"/>
                  </a:lnTo>
                  <a:lnTo>
                    <a:pt x="337743" y="195859"/>
                  </a:lnTo>
                  <a:lnTo>
                    <a:pt x="327520" y="195859"/>
                  </a:lnTo>
                  <a:lnTo>
                    <a:pt x="303263" y="216700"/>
                  </a:lnTo>
                  <a:lnTo>
                    <a:pt x="302069" y="220560"/>
                  </a:lnTo>
                  <a:lnTo>
                    <a:pt x="301625" y="223735"/>
                  </a:lnTo>
                  <a:lnTo>
                    <a:pt x="301510" y="235889"/>
                  </a:lnTo>
                  <a:lnTo>
                    <a:pt x="302018" y="239915"/>
                  </a:lnTo>
                  <a:lnTo>
                    <a:pt x="326428" y="263283"/>
                  </a:lnTo>
                  <a:lnTo>
                    <a:pt x="336651" y="263283"/>
                  </a:lnTo>
                  <a:lnTo>
                    <a:pt x="354723" y="253758"/>
                  </a:lnTo>
                  <a:lnTo>
                    <a:pt x="357543" y="250532"/>
                  </a:lnTo>
                  <a:lnTo>
                    <a:pt x="359524" y="246913"/>
                  </a:lnTo>
                  <a:lnTo>
                    <a:pt x="362102" y="238467"/>
                  </a:lnTo>
                  <a:lnTo>
                    <a:pt x="362750" y="233857"/>
                  </a:lnTo>
                  <a:close/>
                </a:path>
                <a:path w="784225" h="263525">
                  <a:moveTo>
                    <a:pt x="390575" y="168478"/>
                  </a:moveTo>
                  <a:lnTo>
                    <a:pt x="390182" y="167881"/>
                  </a:lnTo>
                  <a:lnTo>
                    <a:pt x="389877" y="167678"/>
                  </a:lnTo>
                  <a:lnTo>
                    <a:pt x="389483" y="167576"/>
                  </a:lnTo>
                  <a:lnTo>
                    <a:pt x="389089" y="167386"/>
                  </a:lnTo>
                  <a:lnTo>
                    <a:pt x="388493" y="167233"/>
                  </a:lnTo>
                  <a:lnTo>
                    <a:pt x="387007" y="167030"/>
                  </a:lnTo>
                  <a:lnTo>
                    <a:pt x="386105" y="166992"/>
                  </a:lnTo>
                  <a:lnTo>
                    <a:pt x="383921" y="166992"/>
                  </a:lnTo>
                  <a:lnTo>
                    <a:pt x="382981" y="167030"/>
                  </a:lnTo>
                  <a:lnTo>
                    <a:pt x="381495" y="167233"/>
                  </a:lnTo>
                  <a:lnTo>
                    <a:pt x="380898" y="167386"/>
                  </a:lnTo>
                  <a:lnTo>
                    <a:pt x="380403" y="167576"/>
                  </a:lnTo>
                  <a:lnTo>
                    <a:pt x="380009" y="167678"/>
                  </a:lnTo>
                  <a:lnTo>
                    <a:pt x="379704" y="167881"/>
                  </a:lnTo>
                  <a:lnTo>
                    <a:pt x="379514" y="168173"/>
                  </a:lnTo>
                  <a:lnTo>
                    <a:pt x="379412" y="260896"/>
                  </a:lnTo>
                  <a:lnTo>
                    <a:pt x="379514" y="261200"/>
                  </a:lnTo>
                  <a:lnTo>
                    <a:pt x="383921" y="262382"/>
                  </a:lnTo>
                  <a:lnTo>
                    <a:pt x="386105" y="262382"/>
                  </a:lnTo>
                  <a:lnTo>
                    <a:pt x="390575" y="260896"/>
                  </a:lnTo>
                  <a:lnTo>
                    <a:pt x="390575" y="168478"/>
                  </a:lnTo>
                  <a:close/>
                </a:path>
                <a:path w="784225" h="263525">
                  <a:moveTo>
                    <a:pt x="432777" y="89446"/>
                  </a:moveTo>
                  <a:lnTo>
                    <a:pt x="432752" y="45847"/>
                  </a:lnTo>
                  <a:lnTo>
                    <a:pt x="432485" y="43256"/>
                  </a:lnTo>
                  <a:lnTo>
                    <a:pt x="431685" y="40182"/>
                  </a:lnTo>
                  <a:lnTo>
                    <a:pt x="430987" y="37007"/>
                  </a:lnTo>
                  <a:lnTo>
                    <a:pt x="429755" y="34277"/>
                  </a:lnTo>
                  <a:lnTo>
                    <a:pt x="429602" y="34086"/>
                  </a:lnTo>
                  <a:lnTo>
                    <a:pt x="427964" y="32004"/>
                  </a:lnTo>
                  <a:lnTo>
                    <a:pt x="426275" y="29718"/>
                  </a:lnTo>
                  <a:lnTo>
                    <a:pt x="424053" y="27889"/>
                  </a:lnTo>
                  <a:lnTo>
                    <a:pt x="418490" y="25107"/>
                  </a:lnTo>
                  <a:lnTo>
                    <a:pt x="415074" y="24409"/>
                  </a:lnTo>
                  <a:lnTo>
                    <a:pt x="407428" y="24409"/>
                  </a:lnTo>
                  <a:lnTo>
                    <a:pt x="390169" y="35572"/>
                  </a:lnTo>
                  <a:lnTo>
                    <a:pt x="390067" y="26835"/>
                  </a:lnTo>
                  <a:lnTo>
                    <a:pt x="389864" y="26644"/>
                  </a:lnTo>
                  <a:lnTo>
                    <a:pt x="389763" y="26339"/>
                  </a:lnTo>
                  <a:lnTo>
                    <a:pt x="389521" y="26098"/>
                  </a:lnTo>
                  <a:lnTo>
                    <a:pt x="389128" y="25895"/>
                  </a:lnTo>
                  <a:lnTo>
                    <a:pt x="388823" y="25704"/>
                  </a:lnTo>
                  <a:lnTo>
                    <a:pt x="388327" y="25552"/>
                  </a:lnTo>
                  <a:lnTo>
                    <a:pt x="387045" y="25349"/>
                  </a:lnTo>
                  <a:lnTo>
                    <a:pt x="386194" y="25311"/>
                  </a:lnTo>
                  <a:lnTo>
                    <a:pt x="384111" y="25311"/>
                  </a:lnTo>
                  <a:lnTo>
                    <a:pt x="380098" y="89446"/>
                  </a:lnTo>
                  <a:lnTo>
                    <a:pt x="380187" y="89750"/>
                  </a:lnTo>
                  <a:lnTo>
                    <a:pt x="384606" y="90932"/>
                  </a:lnTo>
                  <a:lnTo>
                    <a:pt x="386791" y="90932"/>
                  </a:lnTo>
                  <a:lnTo>
                    <a:pt x="391350" y="45847"/>
                  </a:lnTo>
                  <a:lnTo>
                    <a:pt x="394436" y="42075"/>
                  </a:lnTo>
                  <a:lnTo>
                    <a:pt x="397357" y="39192"/>
                  </a:lnTo>
                  <a:lnTo>
                    <a:pt x="400138" y="37211"/>
                  </a:lnTo>
                  <a:lnTo>
                    <a:pt x="402386" y="35572"/>
                  </a:lnTo>
                  <a:lnTo>
                    <a:pt x="403009" y="35128"/>
                  </a:lnTo>
                  <a:lnTo>
                    <a:pt x="405841" y="34086"/>
                  </a:lnTo>
                  <a:lnTo>
                    <a:pt x="410806" y="34086"/>
                  </a:lnTo>
                  <a:lnTo>
                    <a:pt x="412686" y="34531"/>
                  </a:lnTo>
                  <a:lnTo>
                    <a:pt x="414274" y="35420"/>
                  </a:lnTo>
                  <a:lnTo>
                    <a:pt x="415963" y="36220"/>
                  </a:lnTo>
                  <a:lnTo>
                    <a:pt x="417296" y="37414"/>
                  </a:lnTo>
                  <a:lnTo>
                    <a:pt x="418287" y="39001"/>
                  </a:lnTo>
                  <a:lnTo>
                    <a:pt x="419379" y="40487"/>
                  </a:lnTo>
                  <a:lnTo>
                    <a:pt x="420179" y="42316"/>
                  </a:lnTo>
                  <a:lnTo>
                    <a:pt x="420674" y="44500"/>
                  </a:lnTo>
                  <a:lnTo>
                    <a:pt x="421271" y="46583"/>
                  </a:lnTo>
                  <a:lnTo>
                    <a:pt x="421563" y="49364"/>
                  </a:lnTo>
                  <a:lnTo>
                    <a:pt x="421665" y="89446"/>
                  </a:lnTo>
                  <a:lnTo>
                    <a:pt x="421868" y="89750"/>
                  </a:lnTo>
                  <a:lnTo>
                    <a:pt x="426135" y="90932"/>
                  </a:lnTo>
                  <a:lnTo>
                    <a:pt x="428320" y="90932"/>
                  </a:lnTo>
                  <a:lnTo>
                    <a:pt x="432574" y="89750"/>
                  </a:lnTo>
                  <a:lnTo>
                    <a:pt x="432777" y="89446"/>
                  </a:lnTo>
                  <a:close/>
                </a:path>
                <a:path w="784225" h="263525">
                  <a:moveTo>
                    <a:pt x="481507" y="240906"/>
                  </a:moveTo>
                  <a:lnTo>
                    <a:pt x="481063" y="238671"/>
                  </a:lnTo>
                  <a:lnTo>
                    <a:pt x="480161" y="236791"/>
                  </a:lnTo>
                  <a:lnTo>
                    <a:pt x="479272" y="234797"/>
                  </a:lnTo>
                  <a:lnTo>
                    <a:pt x="478078" y="233159"/>
                  </a:lnTo>
                  <a:lnTo>
                    <a:pt x="476592" y="231876"/>
                  </a:lnTo>
                  <a:lnTo>
                    <a:pt x="475208" y="230492"/>
                  </a:lnTo>
                  <a:lnTo>
                    <a:pt x="473570" y="229349"/>
                  </a:lnTo>
                  <a:lnTo>
                    <a:pt x="471678" y="228447"/>
                  </a:lnTo>
                  <a:lnTo>
                    <a:pt x="469798" y="227457"/>
                  </a:lnTo>
                  <a:lnTo>
                    <a:pt x="467868" y="226568"/>
                  </a:lnTo>
                  <a:lnTo>
                    <a:pt x="465874" y="225767"/>
                  </a:lnTo>
                  <a:lnTo>
                    <a:pt x="463994" y="224980"/>
                  </a:lnTo>
                  <a:lnTo>
                    <a:pt x="462114" y="224231"/>
                  </a:lnTo>
                  <a:lnTo>
                    <a:pt x="460222" y="223545"/>
                  </a:lnTo>
                  <a:lnTo>
                    <a:pt x="458343" y="222745"/>
                  </a:lnTo>
                  <a:lnTo>
                    <a:pt x="450405" y="215201"/>
                  </a:lnTo>
                  <a:lnTo>
                    <a:pt x="450481" y="211632"/>
                  </a:lnTo>
                  <a:lnTo>
                    <a:pt x="456653" y="205232"/>
                  </a:lnTo>
                  <a:lnTo>
                    <a:pt x="458139" y="204736"/>
                  </a:lnTo>
                  <a:lnTo>
                    <a:pt x="459828" y="204495"/>
                  </a:lnTo>
                  <a:lnTo>
                    <a:pt x="463892" y="204495"/>
                  </a:lnTo>
                  <a:lnTo>
                    <a:pt x="465785" y="204736"/>
                  </a:lnTo>
                  <a:lnTo>
                    <a:pt x="467372" y="205232"/>
                  </a:lnTo>
                  <a:lnTo>
                    <a:pt x="469049" y="205727"/>
                  </a:lnTo>
                  <a:lnTo>
                    <a:pt x="470496" y="206273"/>
                  </a:lnTo>
                  <a:lnTo>
                    <a:pt x="471678" y="206870"/>
                  </a:lnTo>
                  <a:lnTo>
                    <a:pt x="472973" y="207467"/>
                  </a:lnTo>
                  <a:lnTo>
                    <a:pt x="474014" y="208013"/>
                  </a:lnTo>
                  <a:lnTo>
                    <a:pt x="475602" y="209003"/>
                  </a:lnTo>
                  <a:lnTo>
                    <a:pt x="476199" y="209257"/>
                  </a:lnTo>
                  <a:lnTo>
                    <a:pt x="476897" y="209257"/>
                  </a:lnTo>
                  <a:lnTo>
                    <a:pt x="477139" y="209207"/>
                  </a:lnTo>
                  <a:lnTo>
                    <a:pt x="477342" y="209105"/>
                  </a:lnTo>
                  <a:lnTo>
                    <a:pt x="477532" y="208902"/>
                  </a:lnTo>
                  <a:lnTo>
                    <a:pt x="477685" y="208610"/>
                  </a:lnTo>
                  <a:lnTo>
                    <a:pt x="477786" y="208216"/>
                  </a:lnTo>
                  <a:lnTo>
                    <a:pt x="477989" y="207810"/>
                  </a:lnTo>
                  <a:lnTo>
                    <a:pt x="478091" y="207467"/>
                  </a:lnTo>
                  <a:lnTo>
                    <a:pt x="478332" y="206222"/>
                  </a:lnTo>
                  <a:lnTo>
                    <a:pt x="478383" y="204495"/>
                  </a:lnTo>
                  <a:lnTo>
                    <a:pt x="478332" y="203504"/>
                  </a:lnTo>
                  <a:lnTo>
                    <a:pt x="478129" y="202501"/>
                  </a:lnTo>
                  <a:lnTo>
                    <a:pt x="477939" y="201815"/>
                  </a:lnTo>
                  <a:lnTo>
                    <a:pt x="477837" y="201066"/>
                  </a:lnTo>
                  <a:lnTo>
                    <a:pt x="477634" y="200774"/>
                  </a:lnTo>
                  <a:lnTo>
                    <a:pt x="477532" y="200469"/>
                  </a:lnTo>
                  <a:lnTo>
                    <a:pt x="477240" y="200177"/>
                  </a:lnTo>
                  <a:lnTo>
                    <a:pt x="476745" y="199872"/>
                  </a:lnTo>
                  <a:lnTo>
                    <a:pt x="476250" y="199478"/>
                  </a:lnTo>
                  <a:lnTo>
                    <a:pt x="475500" y="199034"/>
                  </a:lnTo>
                  <a:lnTo>
                    <a:pt x="474510" y="198539"/>
                  </a:lnTo>
                  <a:lnTo>
                    <a:pt x="473621" y="198043"/>
                  </a:lnTo>
                  <a:lnTo>
                    <a:pt x="472528" y="197599"/>
                  </a:lnTo>
                  <a:lnTo>
                    <a:pt x="469950" y="196799"/>
                  </a:lnTo>
                  <a:lnTo>
                    <a:pt x="468464" y="196507"/>
                  </a:lnTo>
                  <a:lnTo>
                    <a:pt x="466775" y="196303"/>
                  </a:lnTo>
                  <a:lnTo>
                    <a:pt x="465188" y="196011"/>
                  </a:lnTo>
                  <a:lnTo>
                    <a:pt x="463550" y="195859"/>
                  </a:lnTo>
                  <a:lnTo>
                    <a:pt x="458190" y="195859"/>
                  </a:lnTo>
                  <a:lnTo>
                    <a:pt x="454964" y="196354"/>
                  </a:lnTo>
                  <a:lnTo>
                    <a:pt x="449414" y="198335"/>
                  </a:lnTo>
                  <a:lnTo>
                    <a:pt x="447078" y="199682"/>
                  </a:lnTo>
                  <a:lnTo>
                    <a:pt x="445147" y="201409"/>
                  </a:lnTo>
                  <a:lnTo>
                    <a:pt x="443306" y="202958"/>
                  </a:lnTo>
                  <a:lnTo>
                    <a:pt x="441871" y="204889"/>
                  </a:lnTo>
                  <a:lnTo>
                    <a:pt x="439978" y="209346"/>
                  </a:lnTo>
                  <a:lnTo>
                    <a:pt x="439534" y="211632"/>
                  </a:lnTo>
                  <a:lnTo>
                    <a:pt x="439534" y="216789"/>
                  </a:lnTo>
                  <a:lnTo>
                    <a:pt x="462407" y="235254"/>
                  </a:lnTo>
                  <a:lnTo>
                    <a:pt x="464045" y="236042"/>
                  </a:lnTo>
                  <a:lnTo>
                    <a:pt x="465429" y="236931"/>
                  </a:lnTo>
                  <a:lnTo>
                    <a:pt x="466915" y="237832"/>
                  </a:lnTo>
                  <a:lnTo>
                    <a:pt x="468109" y="238874"/>
                  </a:lnTo>
                  <a:lnTo>
                    <a:pt x="469900" y="241249"/>
                  </a:lnTo>
                  <a:lnTo>
                    <a:pt x="470344" y="242697"/>
                  </a:lnTo>
                  <a:lnTo>
                    <a:pt x="470217" y="246659"/>
                  </a:lnTo>
                  <a:lnTo>
                    <a:pt x="470052" y="247548"/>
                  </a:lnTo>
                  <a:lnTo>
                    <a:pt x="468858" y="250037"/>
                  </a:lnTo>
                  <a:lnTo>
                    <a:pt x="467956" y="251028"/>
                  </a:lnTo>
                  <a:lnTo>
                    <a:pt x="466775" y="251815"/>
                  </a:lnTo>
                  <a:lnTo>
                    <a:pt x="465683" y="252615"/>
                  </a:lnTo>
                  <a:lnTo>
                    <a:pt x="464337" y="253212"/>
                  </a:lnTo>
                  <a:lnTo>
                    <a:pt x="461264" y="254000"/>
                  </a:lnTo>
                  <a:lnTo>
                    <a:pt x="459574" y="254203"/>
                  </a:lnTo>
                  <a:lnTo>
                    <a:pt x="455117" y="254203"/>
                  </a:lnTo>
                  <a:lnTo>
                    <a:pt x="441223" y="248691"/>
                  </a:lnTo>
                  <a:lnTo>
                    <a:pt x="440474" y="248399"/>
                  </a:lnTo>
                  <a:lnTo>
                    <a:pt x="439686" y="248399"/>
                  </a:lnTo>
                  <a:lnTo>
                    <a:pt x="439381" y="248500"/>
                  </a:lnTo>
                  <a:lnTo>
                    <a:pt x="439089" y="248691"/>
                  </a:lnTo>
                  <a:lnTo>
                    <a:pt x="438886" y="248793"/>
                  </a:lnTo>
                  <a:lnTo>
                    <a:pt x="438150" y="255536"/>
                  </a:lnTo>
                  <a:lnTo>
                    <a:pt x="438340" y="256438"/>
                  </a:lnTo>
                  <a:lnTo>
                    <a:pt x="451142" y="262686"/>
                  </a:lnTo>
                  <a:lnTo>
                    <a:pt x="453136" y="263080"/>
                  </a:lnTo>
                  <a:lnTo>
                    <a:pt x="455218" y="263283"/>
                  </a:lnTo>
                  <a:lnTo>
                    <a:pt x="460971" y="263283"/>
                  </a:lnTo>
                  <a:lnTo>
                    <a:pt x="464197" y="262839"/>
                  </a:lnTo>
                  <a:lnTo>
                    <a:pt x="467067" y="261937"/>
                  </a:lnTo>
                  <a:lnTo>
                    <a:pt x="470052" y="261048"/>
                  </a:lnTo>
                  <a:lnTo>
                    <a:pt x="472579" y="259753"/>
                  </a:lnTo>
                  <a:lnTo>
                    <a:pt x="474662" y="258064"/>
                  </a:lnTo>
                  <a:lnTo>
                    <a:pt x="476846" y="256387"/>
                  </a:lnTo>
                  <a:lnTo>
                    <a:pt x="481507" y="246659"/>
                  </a:lnTo>
                  <a:lnTo>
                    <a:pt x="481507" y="240906"/>
                  </a:lnTo>
                  <a:close/>
                </a:path>
                <a:path w="784225" h="263525">
                  <a:moveTo>
                    <a:pt x="485241" y="32054"/>
                  </a:moveTo>
                  <a:lnTo>
                    <a:pt x="485190" y="28727"/>
                  </a:lnTo>
                  <a:lnTo>
                    <a:pt x="485089" y="27533"/>
                  </a:lnTo>
                  <a:lnTo>
                    <a:pt x="484936" y="27089"/>
                  </a:lnTo>
                  <a:lnTo>
                    <a:pt x="484644" y="26797"/>
                  </a:lnTo>
                  <a:lnTo>
                    <a:pt x="484441" y="26390"/>
                  </a:lnTo>
                  <a:lnTo>
                    <a:pt x="484200" y="26098"/>
                  </a:lnTo>
                  <a:lnTo>
                    <a:pt x="483895" y="25895"/>
                  </a:lnTo>
                  <a:lnTo>
                    <a:pt x="483704" y="25704"/>
                  </a:lnTo>
                  <a:lnTo>
                    <a:pt x="483400" y="25615"/>
                  </a:lnTo>
                  <a:lnTo>
                    <a:pt x="467372" y="25615"/>
                  </a:lnTo>
                  <a:lnTo>
                    <a:pt x="467283" y="10464"/>
                  </a:lnTo>
                  <a:lnTo>
                    <a:pt x="467080" y="10274"/>
                  </a:lnTo>
                  <a:lnTo>
                    <a:pt x="466877" y="9969"/>
                  </a:lnTo>
                  <a:lnTo>
                    <a:pt x="466585" y="9740"/>
                  </a:lnTo>
                  <a:lnTo>
                    <a:pt x="465785" y="9334"/>
                  </a:lnTo>
                  <a:lnTo>
                    <a:pt x="465201" y="9182"/>
                  </a:lnTo>
                  <a:lnTo>
                    <a:pt x="463702" y="8991"/>
                  </a:lnTo>
                  <a:lnTo>
                    <a:pt x="462762" y="8928"/>
                  </a:lnTo>
                  <a:lnTo>
                    <a:pt x="460578" y="8928"/>
                  </a:lnTo>
                  <a:lnTo>
                    <a:pt x="456069" y="25615"/>
                  </a:lnTo>
                  <a:lnTo>
                    <a:pt x="447192" y="25615"/>
                  </a:lnTo>
                  <a:lnTo>
                    <a:pt x="446836" y="25704"/>
                  </a:lnTo>
                  <a:lnTo>
                    <a:pt x="446239" y="26098"/>
                  </a:lnTo>
                  <a:lnTo>
                    <a:pt x="445998" y="26390"/>
                  </a:lnTo>
                  <a:lnTo>
                    <a:pt x="445795" y="26797"/>
                  </a:lnTo>
                  <a:lnTo>
                    <a:pt x="445604" y="27089"/>
                  </a:lnTo>
                  <a:lnTo>
                    <a:pt x="445452" y="27533"/>
                  </a:lnTo>
                  <a:lnTo>
                    <a:pt x="445249" y="28727"/>
                  </a:lnTo>
                  <a:lnTo>
                    <a:pt x="445198" y="32054"/>
                  </a:lnTo>
                  <a:lnTo>
                    <a:pt x="445401" y="33235"/>
                  </a:lnTo>
                  <a:lnTo>
                    <a:pt x="446201" y="34632"/>
                  </a:lnTo>
                  <a:lnTo>
                    <a:pt x="446735" y="34975"/>
                  </a:lnTo>
                  <a:lnTo>
                    <a:pt x="456069" y="34975"/>
                  </a:lnTo>
                  <a:lnTo>
                    <a:pt x="456069" y="74409"/>
                  </a:lnTo>
                  <a:lnTo>
                    <a:pt x="470750" y="91681"/>
                  </a:lnTo>
                  <a:lnTo>
                    <a:pt x="475018" y="91681"/>
                  </a:lnTo>
                  <a:lnTo>
                    <a:pt x="476059" y="91579"/>
                  </a:lnTo>
                  <a:lnTo>
                    <a:pt x="477050" y="91389"/>
                  </a:lnTo>
                  <a:lnTo>
                    <a:pt x="478142" y="91287"/>
                  </a:lnTo>
                  <a:lnTo>
                    <a:pt x="479132" y="91135"/>
                  </a:lnTo>
                  <a:lnTo>
                    <a:pt x="480034" y="90932"/>
                  </a:lnTo>
                  <a:lnTo>
                    <a:pt x="481025" y="90741"/>
                  </a:lnTo>
                  <a:lnTo>
                    <a:pt x="484936" y="87515"/>
                  </a:lnTo>
                  <a:lnTo>
                    <a:pt x="485140" y="86715"/>
                  </a:lnTo>
                  <a:lnTo>
                    <a:pt x="485089" y="82003"/>
                  </a:lnTo>
                  <a:lnTo>
                    <a:pt x="484987" y="81267"/>
                  </a:lnTo>
                  <a:lnTo>
                    <a:pt x="484771" y="80911"/>
                  </a:lnTo>
                  <a:lnTo>
                    <a:pt x="484695" y="80670"/>
                  </a:lnTo>
                  <a:lnTo>
                    <a:pt x="484543" y="80467"/>
                  </a:lnTo>
                  <a:lnTo>
                    <a:pt x="484339" y="80365"/>
                  </a:lnTo>
                  <a:lnTo>
                    <a:pt x="484149" y="80175"/>
                  </a:lnTo>
                  <a:lnTo>
                    <a:pt x="483946" y="80073"/>
                  </a:lnTo>
                  <a:lnTo>
                    <a:pt x="483349" y="80073"/>
                  </a:lnTo>
                  <a:lnTo>
                    <a:pt x="482904" y="80225"/>
                  </a:lnTo>
                  <a:lnTo>
                    <a:pt x="482015" y="80721"/>
                  </a:lnTo>
                  <a:lnTo>
                    <a:pt x="481469" y="80911"/>
                  </a:lnTo>
                  <a:lnTo>
                    <a:pt x="480771" y="81114"/>
                  </a:lnTo>
                  <a:lnTo>
                    <a:pt x="480174" y="81318"/>
                  </a:lnTo>
                  <a:lnTo>
                    <a:pt x="479488" y="81508"/>
                  </a:lnTo>
                  <a:lnTo>
                    <a:pt x="477901" y="81902"/>
                  </a:lnTo>
                  <a:lnTo>
                    <a:pt x="476948" y="82003"/>
                  </a:lnTo>
                  <a:lnTo>
                    <a:pt x="472694" y="82003"/>
                  </a:lnTo>
                  <a:lnTo>
                    <a:pt x="470458" y="80962"/>
                  </a:lnTo>
                  <a:lnTo>
                    <a:pt x="469163" y="78879"/>
                  </a:lnTo>
                  <a:lnTo>
                    <a:pt x="467969" y="76695"/>
                  </a:lnTo>
                  <a:lnTo>
                    <a:pt x="467372" y="73469"/>
                  </a:lnTo>
                  <a:lnTo>
                    <a:pt x="467372" y="34975"/>
                  </a:lnTo>
                  <a:lnTo>
                    <a:pt x="483704" y="34975"/>
                  </a:lnTo>
                  <a:lnTo>
                    <a:pt x="484251" y="34632"/>
                  </a:lnTo>
                  <a:lnTo>
                    <a:pt x="485038" y="33235"/>
                  </a:lnTo>
                  <a:lnTo>
                    <a:pt x="485241" y="32054"/>
                  </a:lnTo>
                  <a:close/>
                </a:path>
                <a:path w="784225" h="263525">
                  <a:moveTo>
                    <a:pt x="511365" y="26835"/>
                  </a:moveTo>
                  <a:lnTo>
                    <a:pt x="511162" y="26644"/>
                  </a:lnTo>
                  <a:lnTo>
                    <a:pt x="510959" y="26339"/>
                  </a:lnTo>
                  <a:lnTo>
                    <a:pt x="510667" y="26098"/>
                  </a:lnTo>
                  <a:lnTo>
                    <a:pt x="509879" y="25704"/>
                  </a:lnTo>
                  <a:lnTo>
                    <a:pt x="509282" y="25552"/>
                  </a:lnTo>
                  <a:lnTo>
                    <a:pt x="507784" y="25349"/>
                  </a:lnTo>
                  <a:lnTo>
                    <a:pt x="506895" y="25311"/>
                  </a:lnTo>
                  <a:lnTo>
                    <a:pt x="504710" y="25311"/>
                  </a:lnTo>
                  <a:lnTo>
                    <a:pt x="500202" y="89446"/>
                  </a:lnTo>
                  <a:lnTo>
                    <a:pt x="500303" y="89750"/>
                  </a:lnTo>
                  <a:lnTo>
                    <a:pt x="504710" y="90932"/>
                  </a:lnTo>
                  <a:lnTo>
                    <a:pt x="506895" y="90932"/>
                  </a:lnTo>
                  <a:lnTo>
                    <a:pt x="511365" y="89446"/>
                  </a:lnTo>
                  <a:lnTo>
                    <a:pt x="511365" y="26835"/>
                  </a:lnTo>
                  <a:close/>
                </a:path>
                <a:path w="784225" h="263525">
                  <a:moveTo>
                    <a:pt x="512648" y="4114"/>
                  </a:moveTo>
                  <a:lnTo>
                    <a:pt x="512152" y="2387"/>
                  </a:lnTo>
                  <a:lnTo>
                    <a:pt x="511162" y="1498"/>
                  </a:lnTo>
                  <a:lnTo>
                    <a:pt x="510273" y="495"/>
                  </a:lnTo>
                  <a:lnTo>
                    <a:pt x="508482" y="0"/>
                  </a:lnTo>
                  <a:lnTo>
                    <a:pt x="503123" y="0"/>
                  </a:lnTo>
                  <a:lnTo>
                    <a:pt x="501294" y="495"/>
                  </a:lnTo>
                  <a:lnTo>
                    <a:pt x="500303" y="1498"/>
                  </a:lnTo>
                  <a:lnTo>
                    <a:pt x="499300" y="2387"/>
                  </a:lnTo>
                  <a:lnTo>
                    <a:pt x="498817" y="4114"/>
                  </a:lnTo>
                  <a:lnTo>
                    <a:pt x="498805" y="9436"/>
                  </a:lnTo>
                  <a:lnTo>
                    <a:pt x="499300" y="11214"/>
                  </a:lnTo>
                  <a:lnTo>
                    <a:pt x="500303" y="12204"/>
                  </a:lnTo>
                  <a:lnTo>
                    <a:pt x="501294" y="13093"/>
                  </a:lnTo>
                  <a:lnTo>
                    <a:pt x="503072" y="13550"/>
                  </a:lnTo>
                  <a:lnTo>
                    <a:pt x="508342" y="13550"/>
                  </a:lnTo>
                  <a:lnTo>
                    <a:pt x="510171" y="13093"/>
                  </a:lnTo>
                  <a:lnTo>
                    <a:pt x="511162" y="12204"/>
                  </a:lnTo>
                  <a:lnTo>
                    <a:pt x="512152" y="11214"/>
                  </a:lnTo>
                  <a:lnTo>
                    <a:pt x="512622" y="9436"/>
                  </a:lnTo>
                  <a:lnTo>
                    <a:pt x="512648" y="4114"/>
                  </a:lnTo>
                  <a:close/>
                </a:path>
                <a:path w="784225" h="263525">
                  <a:moveTo>
                    <a:pt x="549948" y="220916"/>
                  </a:moveTo>
                  <a:lnTo>
                    <a:pt x="549402" y="217195"/>
                  </a:lnTo>
                  <a:lnTo>
                    <a:pt x="548309" y="213715"/>
                  </a:lnTo>
                  <a:lnTo>
                    <a:pt x="547319" y="210146"/>
                  </a:lnTo>
                  <a:lnTo>
                    <a:pt x="545731" y="207073"/>
                  </a:lnTo>
                  <a:lnTo>
                    <a:pt x="543661" y="204635"/>
                  </a:lnTo>
                  <a:lnTo>
                    <a:pt x="541362" y="201815"/>
                  </a:lnTo>
                  <a:lnTo>
                    <a:pt x="538632" y="199771"/>
                  </a:lnTo>
                  <a:lnTo>
                    <a:pt x="538632" y="223545"/>
                  </a:lnTo>
                  <a:lnTo>
                    <a:pt x="505294" y="223545"/>
                  </a:lnTo>
                  <a:lnTo>
                    <a:pt x="509917" y="210451"/>
                  </a:lnTo>
                  <a:lnTo>
                    <a:pt x="511302" y="208661"/>
                  </a:lnTo>
                  <a:lnTo>
                    <a:pt x="513041" y="207264"/>
                  </a:lnTo>
                  <a:lnTo>
                    <a:pt x="515124" y="206273"/>
                  </a:lnTo>
                  <a:lnTo>
                    <a:pt x="517207" y="205181"/>
                  </a:lnTo>
                  <a:lnTo>
                    <a:pt x="519633" y="204635"/>
                  </a:lnTo>
                  <a:lnTo>
                    <a:pt x="527875" y="204635"/>
                  </a:lnTo>
                  <a:lnTo>
                    <a:pt x="531939" y="206324"/>
                  </a:lnTo>
                  <a:lnTo>
                    <a:pt x="534619" y="209702"/>
                  </a:lnTo>
                  <a:lnTo>
                    <a:pt x="537400" y="213067"/>
                  </a:lnTo>
                  <a:lnTo>
                    <a:pt x="538581" y="217195"/>
                  </a:lnTo>
                  <a:lnTo>
                    <a:pt x="538632" y="223545"/>
                  </a:lnTo>
                  <a:lnTo>
                    <a:pt x="538632" y="199771"/>
                  </a:lnTo>
                  <a:lnTo>
                    <a:pt x="535216" y="198234"/>
                  </a:lnTo>
                  <a:lnTo>
                    <a:pt x="531837" y="196646"/>
                  </a:lnTo>
                  <a:lnTo>
                    <a:pt x="527723" y="195859"/>
                  </a:lnTo>
                  <a:lnTo>
                    <a:pt x="518401" y="195859"/>
                  </a:lnTo>
                  <a:lnTo>
                    <a:pt x="514324" y="196646"/>
                  </a:lnTo>
                  <a:lnTo>
                    <a:pt x="510654" y="198234"/>
                  </a:lnTo>
                  <a:lnTo>
                    <a:pt x="507085" y="199732"/>
                  </a:lnTo>
                  <a:lnTo>
                    <a:pt x="504012" y="201968"/>
                  </a:lnTo>
                  <a:lnTo>
                    <a:pt x="501434" y="204939"/>
                  </a:lnTo>
                  <a:lnTo>
                    <a:pt x="498843" y="207810"/>
                  </a:lnTo>
                  <a:lnTo>
                    <a:pt x="496862" y="211391"/>
                  </a:lnTo>
                  <a:lnTo>
                    <a:pt x="495477" y="215658"/>
                  </a:lnTo>
                  <a:lnTo>
                    <a:pt x="494182" y="219824"/>
                  </a:lnTo>
                  <a:lnTo>
                    <a:pt x="493547" y="224536"/>
                  </a:lnTo>
                  <a:lnTo>
                    <a:pt x="493547" y="235343"/>
                  </a:lnTo>
                  <a:lnTo>
                    <a:pt x="519137" y="263283"/>
                  </a:lnTo>
                  <a:lnTo>
                    <a:pt x="527075" y="263283"/>
                  </a:lnTo>
                  <a:lnTo>
                    <a:pt x="529805" y="263029"/>
                  </a:lnTo>
                  <a:lnTo>
                    <a:pt x="532384" y="262534"/>
                  </a:lnTo>
                  <a:lnTo>
                    <a:pt x="534962" y="262140"/>
                  </a:lnTo>
                  <a:lnTo>
                    <a:pt x="546671" y="257479"/>
                  </a:lnTo>
                  <a:lnTo>
                    <a:pt x="546874" y="257175"/>
                  </a:lnTo>
                  <a:lnTo>
                    <a:pt x="547014" y="256882"/>
                  </a:lnTo>
                  <a:lnTo>
                    <a:pt x="547217" y="256184"/>
                  </a:lnTo>
                  <a:lnTo>
                    <a:pt x="547268" y="254050"/>
                  </a:lnTo>
                  <a:lnTo>
                    <a:pt x="547116" y="251218"/>
                  </a:lnTo>
                  <a:lnTo>
                    <a:pt x="547014" y="250774"/>
                  </a:lnTo>
                  <a:lnTo>
                    <a:pt x="546823" y="250482"/>
                  </a:lnTo>
                  <a:lnTo>
                    <a:pt x="546722" y="250088"/>
                  </a:lnTo>
                  <a:lnTo>
                    <a:pt x="546519" y="249834"/>
                  </a:lnTo>
                  <a:lnTo>
                    <a:pt x="546227" y="249732"/>
                  </a:lnTo>
                  <a:lnTo>
                    <a:pt x="546023" y="249542"/>
                  </a:lnTo>
                  <a:lnTo>
                    <a:pt x="545782" y="249440"/>
                  </a:lnTo>
                  <a:lnTo>
                    <a:pt x="544982" y="249440"/>
                  </a:lnTo>
                  <a:lnTo>
                    <a:pt x="544195" y="249682"/>
                  </a:lnTo>
                  <a:lnTo>
                    <a:pt x="542010" y="250672"/>
                  </a:lnTo>
                  <a:lnTo>
                    <a:pt x="540626" y="251218"/>
                  </a:lnTo>
                  <a:lnTo>
                    <a:pt x="538937" y="251815"/>
                  </a:lnTo>
                  <a:lnTo>
                    <a:pt x="537349" y="252412"/>
                  </a:lnTo>
                  <a:lnTo>
                    <a:pt x="535406" y="252958"/>
                  </a:lnTo>
                  <a:lnTo>
                    <a:pt x="533133" y="253453"/>
                  </a:lnTo>
                  <a:lnTo>
                    <a:pt x="530847" y="253847"/>
                  </a:lnTo>
                  <a:lnTo>
                    <a:pt x="528218" y="254050"/>
                  </a:lnTo>
                  <a:lnTo>
                    <a:pt x="521576" y="254050"/>
                  </a:lnTo>
                  <a:lnTo>
                    <a:pt x="505294" y="235343"/>
                  </a:lnTo>
                  <a:lnTo>
                    <a:pt x="505294" y="231876"/>
                  </a:lnTo>
                  <a:lnTo>
                    <a:pt x="546722" y="231876"/>
                  </a:lnTo>
                  <a:lnTo>
                    <a:pt x="547712" y="231482"/>
                  </a:lnTo>
                  <a:lnTo>
                    <a:pt x="549503" y="229895"/>
                  </a:lnTo>
                  <a:lnTo>
                    <a:pt x="549948" y="228650"/>
                  </a:lnTo>
                  <a:lnTo>
                    <a:pt x="549948" y="223545"/>
                  </a:lnTo>
                  <a:lnTo>
                    <a:pt x="549948" y="220916"/>
                  </a:lnTo>
                  <a:close/>
                </a:path>
                <a:path w="784225" h="263525">
                  <a:moveTo>
                    <a:pt x="602843" y="204685"/>
                  </a:moveTo>
                  <a:lnTo>
                    <a:pt x="601840" y="197650"/>
                  </a:lnTo>
                  <a:lnTo>
                    <a:pt x="601649" y="197345"/>
                  </a:lnTo>
                  <a:lnTo>
                    <a:pt x="601205" y="197104"/>
                  </a:lnTo>
                  <a:lnTo>
                    <a:pt x="600506" y="196900"/>
                  </a:lnTo>
                  <a:lnTo>
                    <a:pt x="599909" y="196697"/>
                  </a:lnTo>
                  <a:lnTo>
                    <a:pt x="597484" y="196113"/>
                  </a:lnTo>
                  <a:lnTo>
                    <a:pt x="596684" y="196011"/>
                  </a:lnTo>
                  <a:lnTo>
                    <a:pt x="595896" y="196011"/>
                  </a:lnTo>
                  <a:lnTo>
                    <a:pt x="595198" y="195910"/>
                  </a:lnTo>
                  <a:lnTo>
                    <a:pt x="594550" y="195859"/>
                  </a:lnTo>
                  <a:lnTo>
                    <a:pt x="592670" y="195859"/>
                  </a:lnTo>
                  <a:lnTo>
                    <a:pt x="591375" y="196062"/>
                  </a:lnTo>
                  <a:lnTo>
                    <a:pt x="590092" y="196456"/>
                  </a:lnTo>
                  <a:lnTo>
                    <a:pt x="588797" y="196748"/>
                  </a:lnTo>
                  <a:lnTo>
                    <a:pt x="577138" y="207759"/>
                  </a:lnTo>
                  <a:lnTo>
                    <a:pt x="577037" y="198285"/>
                  </a:lnTo>
                  <a:lnTo>
                    <a:pt x="576846" y="198094"/>
                  </a:lnTo>
                  <a:lnTo>
                    <a:pt x="576745" y="197789"/>
                  </a:lnTo>
                  <a:lnTo>
                    <a:pt x="576491" y="197548"/>
                  </a:lnTo>
                  <a:lnTo>
                    <a:pt x="576097" y="197345"/>
                  </a:lnTo>
                  <a:lnTo>
                    <a:pt x="575805" y="197154"/>
                  </a:lnTo>
                  <a:lnTo>
                    <a:pt x="575310" y="197002"/>
                  </a:lnTo>
                  <a:lnTo>
                    <a:pt x="574014" y="196799"/>
                  </a:lnTo>
                  <a:lnTo>
                    <a:pt x="573176" y="196748"/>
                  </a:lnTo>
                  <a:lnTo>
                    <a:pt x="571080" y="196748"/>
                  </a:lnTo>
                  <a:lnTo>
                    <a:pt x="567067" y="260896"/>
                  </a:lnTo>
                  <a:lnTo>
                    <a:pt x="567169" y="261200"/>
                  </a:lnTo>
                  <a:lnTo>
                    <a:pt x="571588" y="262382"/>
                  </a:lnTo>
                  <a:lnTo>
                    <a:pt x="573760" y="262382"/>
                  </a:lnTo>
                  <a:lnTo>
                    <a:pt x="578332" y="219824"/>
                  </a:lnTo>
                  <a:lnTo>
                    <a:pt x="579920" y="217335"/>
                  </a:lnTo>
                  <a:lnTo>
                    <a:pt x="581355" y="215252"/>
                  </a:lnTo>
                  <a:lnTo>
                    <a:pt x="582650" y="213575"/>
                  </a:lnTo>
                  <a:lnTo>
                    <a:pt x="583933" y="211785"/>
                  </a:lnTo>
                  <a:lnTo>
                    <a:pt x="589940" y="207175"/>
                  </a:lnTo>
                  <a:lnTo>
                    <a:pt x="591032" y="206679"/>
                  </a:lnTo>
                  <a:lnTo>
                    <a:pt x="592124" y="206425"/>
                  </a:lnTo>
                  <a:lnTo>
                    <a:pt x="594207" y="206425"/>
                  </a:lnTo>
                  <a:lnTo>
                    <a:pt x="595096" y="206527"/>
                  </a:lnTo>
                  <a:lnTo>
                    <a:pt x="596684" y="206921"/>
                  </a:lnTo>
                  <a:lnTo>
                    <a:pt x="598665" y="207518"/>
                  </a:lnTo>
                  <a:lnTo>
                    <a:pt x="600354" y="208114"/>
                  </a:lnTo>
                  <a:lnTo>
                    <a:pt x="600849" y="208216"/>
                  </a:lnTo>
                  <a:lnTo>
                    <a:pt x="601548" y="208216"/>
                  </a:lnTo>
                  <a:lnTo>
                    <a:pt x="601789" y="208114"/>
                  </a:lnTo>
                  <a:lnTo>
                    <a:pt x="602145" y="207759"/>
                  </a:lnTo>
                  <a:lnTo>
                    <a:pt x="602335" y="207416"/>
                  </a:lnTo>
                  <a:lnTo>
                    <a:pt x="602437" y="207022"/>
                  </a:lnTo>
                  <a:lnTo>
                    <a:pt x="602602" y="206679"/>
                  </a:lnTo>
                  <a:lnTo>
                    <a:pt x="602665" y="206425"/>
                  </a:lnTo>
                  <a:lnTo>
                    <a:pt x="602742" y="205384"/>
                  </a:lnTo>
                  <a:lnTo>
                    <a:pt x="602843" y="204685"/>
                  </a:lnTo>
                  <a:close/>
                </a:path>
                <a:path w="784225" h="263525">
                  <a:moveTo>
                    <a:pt x="623176" y="45847"/>
                  </a:moveTo>
                  <a:lnTo>
                    <a:pt x="622871" y="43256"/>
                  </a:lnTo>
                  <a:lnTo>
                    <a:pt x="622084" y="40182"/>
                  </a:lnTo>
                  <a:lnTo>
                    <a:pt x="621385" y="37007"/>
                  </a:lnTo>
                  <a:lnTo>
                    <a:pt x="620191" y="34277"/>
                  </a:lnTo>
                  <a:lnTo>
                    <a:pt x="620039" y="34086"/>
                  </a:lnTo>
                  <a:lnTo>
                    <a:pt x="618502" y="32004"/>
                  </a:lnTo>
                  <a:lnTo>
                    <a:pt x="616915" y="29718"/>
                  </a:lnTo>
                  <a:lnTo>
                    <a:pt x="614781" y="27889"/>
                  </a:lnTo>
                  <a:lnTo>
                    <a:pt x="609434" y="25107"/>
                  </a:lnTo>
                  <a:lnTo>
                    <a:pt x="606107" y="24409"/>
                  </a:lnTo>
                  <a:lnTo>
                    <a:pt x="600544" y="24409"/>
                  </a:lnTo>
                  <a:lnTo>
                    <a:pt x="581152" y="36461"/>
                  </a:lnTo>
                  <a:lnTo>
                    <a:pt x="580453" y="34683"/>
                  </a:lnTo>
                  <a:lnTo>
                    <a:pt x="580123" y="34086"/>
                  </a:lnTo>
                  <a:lnTo>
                    <a:pt x="579564" y="33045"/>
                  </a:lnTo>
                  <a:lnTo>
                    <a:pt x="577380" y="30060"/>
                  </a:lnTo>
                  <a:lnTo>
                    <a:pt x="576046" y="28829"/>
                  </a:lnTo>
                  <a:lnTo>
                    <a:pt x="574459" y="27838"/>
                  </a:lnTo>
                  <a:lnTo>
                    <a:pt x="572871" y="26758"/>
                  </a:lnTo>
                  <a:lnTo>
                    <a:pt x="571080" y="25895"/>
                  </a:lnTo>
                  <a:lnTo>
                    <a:pt x="567118" y="24714"/>
                  </a:lnTo>
                  <a:lnTo>
                    <a:pt x="564832" y="24409"/>
                  </a:lnTo>
                  <a:lnTo>
                    <a:pt x="558977" y="24409"/>
                  </a:lnTo>
                  <a:lnTo>
                    <a:pt x="555701" y="25311"/>
                  </a:lnTo>
                  <a:lnTo>
                    <a:pt x="549148" y="28879"/>
                  </a:lnTo>
                  <a:lnTo>
                    <a:pt x="545782" y="31699"/>
                  </a:lnTo>
                  <a:lnTo>
                    <a:pt x="542302" y="35572"/>
                  </a:lnTo>
                  <a:lnTo>
                    <a:pt x="542213" y="26835"/>
                  </a:lnTo>
                  <a:lnTo>
                    <a:pt x="542010" y="26644"/>
                  </a:lnTo>
                  <a:lnTo>
                    <a:pt x="541909" y="26339"/>
                  </a:lnTo>
                  <a:lnTo>
                    <a:pt x="541667" y="26098"/>
                  </a:lnTo>
                  <a:lnTo>
                    <a:pt x="541261" y="25895"/>
                  </a:lnTo>
                  <a:lnTo>
                    <a:pt x="540969" y="25704"/>
                  </a:lnTo>
                  <a:lnTo>
                    <a:pt x="540473" y="25552"/>
                  </a:lnTo>
                  <a:lnTo>
                    <a:pt x="539178" y="25349"/>
                  </a:lnTo>
                  <a:lnTo>
                    <a:pt x="538340" y="25311"/>
                  </a:lnTo>
                  <a:lnTo>
                    <a:pt x="536257" y="25311"/>
                  </a:lnTo>
                  <a:lnTo>
                    <a:pt x="532231" y="89446"/>
                  </a:lnTo>
                  <a:lnTo>
                    <a:pt x="532333" y="89750"/>
                  </a:lnTo>
                  <a:lnTo>
                    <a:pt x="536752" y="90932"/>
                  </a:lnTo>
                  <a:lnTo>
                    <a:pt x="538937" y="90932"/>
                  </a:lnTo>
                  <a:lnTo>
                    <a:pt x="543496" y="45847"/>
                  </a:lnTo>
                  <a:lnTo>
                    <a:pt x="546569" y="42075"/>
                  </a:lnTo>
                  <a:lnTo>
                    <a:pt x="549402" y="39192"/>
                  </a:lnTo>
                  <a:lnTo>
                    <a:pt x="554075" y="35572"/>
                  </a:lnTo>
                  <a:lnTo>
                    <a:pt x="554659" y="35128"/>
                  </a:lnTo>
                  <a:lnTo>
                    <a:pt x="557288" y="34086"/>
                  </a:lnTo>
                  <a:lnTo>
                    <a:pt x="561949" y="34086"/>
                  </a:lnTo>
                  <a:lnTo>
                    <a:pt x="563740" y="34531"/>
                  </a:lnTo>
                  <a:lnTo>
                    <a:pt x="565226" y="35420"/>
                  </a:lnTo>
                  <a:lnTo>
                    <a:pt x="566813" y="36220"/>
                  </a:lnTo>
                  <a:lnTo>
                    <a:pt x="568109" y="37414"/>
                  </a:lnTo>
                  <a:lnTo>
                    <a:pt x="569226" y="39192"/>
                  </a:lnTo>
                  <a:lnTo>
                    <a:pt x="570090" y="40487"/>
                  </a:lnTo>
                  <a:lnTo>
                    <a:pt x="570826" y="42316"/>
                  </a:lnTo>
                  <a:lnTo>
                    <a:pt x="571830" y="46583"/>
                  </a:lnTo>
                  <a:lnTo>
                    <a:pt x="572071" y="48920"/>
                  </a:lnTo>
                  <a:lnTo>
                    <a:pt x="572122" y="89446"/>
                  </a:lnTo>
                  <a:lnTo>
                    <a:pt x="572223" y="89750"/>
                  </a:lnTo>
                  <a:lnTo>
                    <a:pt x="576643" y="90932"/>
                  </a:lnTo>
                  <a:lnTo>
                    <a:pt x="578815" y="90932"/>
                  </a:lnTo>
                  <a:lnTo>
                    <a:pt x="579716" y="90881"/>
                  </a:lnTo>
                  <a:lnTo>
                    <a:pt x="581101" y="90690"/>
                  </a:lnTo>
                  <a:lnTo>
                    <a:pt x="581647" y="90538"/>
                  </a:lnTo>
                  <a:lnTo>
                    <a:pt x="582041" y="90335"/>
                  </a:lnTo>
                  <a:lnTo>
                    <a:pt x="582536" y="90144"/>
                  </a:lnTo>
                  <a:lnTo>
                    <a:pt x="582891" y="89941"/>
                  </a:lnTo>
                  <a:lnTo>
                    <a:pt x="583082" y="89750"/>
                  </a:lnTo>
                  <a:lnTo>
                    <a:pt x="583285" y="89446"/>
                  </a:lnTo>
                  <a:lnTo>
                    <a:pt x="583387" y="45847"/>
                  </a:lnTo>
                  <a:lnTo>
                    <a:pt x="586460" y="42075"/>
                  </a:lnTo>
                  <a:lnTo>
                    <a:pt x="589292" y="39192"/>
                  </a:lnTo>
                  <a:lnTo>
                    <a:pt x="592823" y="36461"/>
                  </a:lnTo>
                  <a:lnTo>
                    <a:pt x="594550" y="35128"/>
                  </a:lnTo>
                  <a:lnTo>
                    <a:pt x="597179" y="34086"/>
                  </a:lnTo>
                  <a:lnTo>
                    <a:pt x="601840" y="34086"/>
                  </a:lnTo>
                  <a:lnTo>
                    <a:pt x="603631" y="34531"/>
                  </a:lnTo>
                  <a:lnTo>
                    <a:pt x="605116" y="35420"/>
                  </a:lnTo>
                  <a:lnTo>
                    <a:pt x="606704" y="36220"/>
                  </a:lnTo>
                  <a:lnTo>
                    <a:pt x="607987" y="37414"/>
                  </a:lnTo>
                  <a:lnTo>
                    <a:pt x="608977" y="39001"/>
                  </a:lnTo>
                  <a:lnTo>
                    <a:pt x="609981" y="40487"/>
                  </a:lnTo>
                  <a:lnTo>
                    <a:pt x="610666" y="42316"/>
                  </a:lnTo>
                  <a:lnTo>
                    <a:pt x="611060" y="44500"/>
                  </a:lnTo>
                  <a:lnTo>
                    <a:pt x="611568" y="46583"/>
                  </a:lnTo>
                  <a:lnTo>
                    <a:pt x="611809" y="48920"/>
                  </a:lnTo>
                  <a:lnTo>
                    <a:pt x="611911" y="89446"/>
                  </a:lnTo>
                  <a:lnTo>
                    <a:pt x="612101" y="89750"/>
                  </a:lnTo>
                  <a:lnTo>
                    <a:pt x="616521" y="90932"/>
                  </a:lnTo>
                  <a:lnTo>
                    <a:pt x="618705" y="90932"/>
                  </a:lnTo>
                  <a:lnTo>
                    <a:pt x="623176" y="89446"/>
                  </a:lnTo>
                  <a:lnTo>
                    <a:pt x="623176" y="45847"/>
                  </a:lnTo>
                  <a:close/>
                </a:path>
                <a:path w="784225" h="263525">
                  <a:moveTo>
                    <a:pt x="665949" y="199732"/>
                  </a:moveTo>
                  <a:lnTo>
                    <a:pt x="665848" y="198094"/>
                  </a:lnTo>
                  <a:lnTo>
                    <a:pt x="665695" y="197942"/>
                  </a:lnTo>
                  <a:lnTo>
                    <a:pt x="665594" y="197650"/>
                  </a:lnTo>
                  <a:lnTo>
                    <a:pt x="665353" y="197396"/>
                  </a:lnTo>
                  <a:lnTo>
                    <a:pt x="664552" y="197002"/>
                  </a:lnTo>
                  <a:lnTo>
                    <a:pt x="664006" y="196900"/>
                  </a:lnTo>
                  <a:lnTo>
                    <a:pt x="663308" y="196900"/>
                  </a:lnTo>
                  <a:lnTo>
                    <a:pt x="662622" y="196799"/>
                  </a:lnTo>
                  <a:lnTo>
                    <a:pt x="661771" y="196748"/>
                  </a:lnTo>
                  <a:lnTo>
                    <a:pt x="659498" y="196748"/>
                  </a:lnTo>
                  <a:lnTo>
                    <a:pt x="658456" y="196799"/>
                  </a:lnTo>
                  <a:lnTo>
                    <a:pt x="656958" y="197002"/>
                  </a:lnTo>
                  <a:lnTo>
                    <a:pt x="656412" y="197154"/>
                  </a:lnTo>
                  <a:lnTo>
                    <a:pt x="656018" y="197345"/>
                  </a:lnTo>
                  <a:lnTo>
                    <a:pt x="655624" y="197446"/>
                  </a:lnTo>
                  <a:lnTo>
                    <a:pt x="654532" y="198983"/>
                  </a:lnTo>
                  <a:lnTo>
                    <a:pt x="637413" y="249593"/>
                  </a:lnTo>
                  <a:lnTo>
                    <a:pt x="637273" y="250329"/>
                  </a:lnTo>
                  <a:lnTo>
                    <a:pt x="636968" y="249593"/>
                  </a:lnTo>
                  <a:lnTo>
                    <a:pt x="619709" y="198983"/>
                  </a:lnTo>
                  <a:lnTo>
                    <a:pt x="619315" y="198234"/>
                  </a:lnTo>
                  <a:lnTo>
                    <a:pt x="618909" y="197650"/>
                  </a:lnTo>
                  <a:lnTo>
                    <a:pt x="618566" y="197446"/>
                  </a:lnTo>
                  <a:lnTo>
                    <a:pt x="618070" y="197345"/>
                  </a:lnTo>
                  <a:lnTo>
                    <a:pt x="617677" y="197154"/>
                  </a:lnTo>
                  <a:lnTo>
                    <a:pt x="617080" y="197002"/>
                  </a:lnTo>
                  <a:lnTo>
                    <a:pt x="615492" y="196799"/>
                  </a:lnTo>
                  <a:lnTo>
                    <a:pt x="614451" y="196748"/>
                  </a:lnTo>
                  <a:lnTo>
                    <a:pt x="612063" y="196748"/>
                  </a:lnTo>
                  <a:lnTo>
                    <a:pt x="611174" y="196799"/>
                  </a:lnTo>
                  <a:lnTo>
                    <a:pt x="610476" y="196900"/>
                  </a:lnTo>
                  <a:lnTo>
                    <a:pt x="609790" y="196900"/>
                  </a:lnTo>
                  <a:lnTo>
                    <a:pt x="609193" y="197002"/>
                  </a:lnTo>
                  <a:lnTo>
                    <a:pt x="608698" y="197192"/>
                  </a:lnTo>
                  <a:lnTo>
                    <a:pt x="608291" y="197294"/>
                  </a:lnTo>
                  <a:lnTo>
                    <a:pt x="607999" y="197497"/>
                  </a:lnTo>
                  <a:lnTo>
                    <a:pt x="607796" y="197789"/>
                  </a:lnTo>
                  <a:lnTo>
                    <a:pt x="607695" y="199732"/>
                  </a:lnTo>
                  <a:lnTo>
                    <a:pt x="607898" y="200571"/>
                  </a:lnTo>
                  <a:lnTo>
                    <a:pt x="629081" y="259854"/>
                  </a:lnTo>
                  <a:lnTo>
                    <a:pt x="635431" y="262382"/>
                  </a:lnTo>
                  <a:lnTo>
                    <a:pt x="638213" y="262382"/>
                  </a:lnTo>
                  <a:lnTo>
                    <a:pt x="647966" y="250329"/>
                  </a:lnTo>
                  <a:lnTo>
                    <a:pt x="665391" y="201663"/>
                  </a:lnTo>
                  <a:lnTo>
                    <a:pt x="665594" y="200964"/>
                  </a:lnTo>
                  <a:lnTo>
                    <a:pt x="665695" y="200774"/>
                  </a:lnTo>
                  <a:lnTo>
                    <a:pt x="665797" y="200469"/>
                  </a:lnTo>
                  <a:lnTo>
                    <a:pt x="665848" y="200025"/>
                  </a:lnTo>
                  <a:lnTo>
                    <a:pt x="665949" y="199732"/>
                  </a:lnTo>
                  <a:close/>
                </a:path>
                <a:path w="784225" h="263525">
                  <a:moveTo>
                    <a:pt x="696087" y="49466"/>
                  </a:moveTo>
                  <a:lnTo>
                    <a:pt x="695540" y="45745"/>
                  </a:lnTo>
                  <a:lnTo>
                    <a:pt x="694461" y="42265"/>
                  </a:lnTo>
                  <a:lnTo>
                    <a:pt x="693458" y="38696"/>
                  </a:lnTo>
                  <a:lnTo>
                    <a:pt x="691870" y="35623"/>
                  </a:lnTo>
                  <a:lnTo>
                    <a:pt x="689800" y="33185"/>
                  </a:lnTo>
                  <a:lnTo>
                    <a:pt x="687514" y="30365"/>
                  </a:lnTo>
                  <a:lnTo>
                    <a:pt x="684784" y="28321"/>
                  </a:lnTo>
                  <a:lnTo>
                    <a:pt x="684784" y="52095"/>
                  </a:lnTo>
                  <a:lnTo>
                    <a:pt x="651446" y="52095"/>
                  </a:lnTo>
                  <a:lnTo>
                    <a:pt x="656056" y="39001"/>
                  </a:lnTo>
                  <a:lnTo>
                    <a:pt x="657440" y="37211"/>
                  </a:lnTo>
                  <a:lnTo>
                    <a:pt x="659180" y="35814"/>
                  </a:lnTo>
                  <a:lnTo>
                    <a:pt x="661263" y="34823"/>
                  </a:lnTo>
                  <a:lnTo>
                    <a:pt x="663346" y="33731"/>
                  </a:lnTo>
                  <a:lnTo>
                    <a:pt x="665784" y="33185"/>
                  </a:lnTo>
                  <a:lnTo>
                    <a:pt x="674014" y="33185"/>
                  </a:lnTo>
                  <a:lnTo>
                    <a:pt x="678078" y="34874"/>
                  </a:lnTo>
                  <a:lnTo>
                    <a:pt x="680758" y="38252"/>
                  </a:lnTo>
                  <a:lnTo>
                    <a:pt x="683539" y="41617"/>
                  </a:lnTo>
                  <a:lnTo>
                    <a:pt x="684733" y="45745"/>
                  </a:lnTo>
                  <a:lnTo>
                    <a:pt x="684784" y="52095"/>
                  </a:lnTo>
                  <a:lnTo>
                    <a:pt x="684784" y="28321"/>
                  </a:lnTo>
                  <a:lnTo>
                    <a:pt x="681355" y="26797"/>
                  </a:lnTo>
                  <a:lnTo>
                    <a:pt x="677989" y="25209"/>
                  </a:lnTo>
                  <a:lnTo>
                    <a:pt x="673862" y="24409"/>
                  </a:lnTo>
                  <a:lnTo>
                    <a:pt x="664540" y="24409"/>
                  </a:lnTo>
                  <a:lnTo>
                    <a:pt x="660476" y="25209"/>
                  </a:lnTo>
                  <a:lnTo>
                    <a:pt x="656805" y="26797"/>
                  </a:lnTo>
                  <a:lnTo>
                    <a:pt x="653224" y="28282"/>
                  </a:lnTo>
                  <a:lnTo>
                    <a:pt x="650151" y="30518"/>
                  </a:lnTo>
                  <a:lnTo>
                    <a:pt x="647573" y="33489"/>
                  </a:lnTo>
                  <a:lnTo>
                    <a:pt x="644994" y="36360"/>
                  </a:lnTo>
                  <a:lnTo>
                    <a:pt x="643013" y="39941"/>
                  </a:lnTo>
                  <a:lnTo>
                    <a:pt x="641616" y="44208"/>
                  </a:lnTo>
                  <a:lnTo>
                    <a:pt x="640334" y="48374"/>
                  </a:lnTo>
                  <a:lnTo>
                    <a:pt x="639686" y="53086"/>
                  </a:lnTo>
                  <a:lnTo>
                    <a:pt x="639686" y="63893"/>
                  </a:lnTo>
                  <a:lnTo>
                    <a:pt x="665289" y="91833"/>
                  </a:lnTo>
                  <a:lnTo>
                    <a:pt x="673227" y="91833"/>
                  </a:lnTo>
                  <a:lnTo>
                    <a:pt x="675957" y="91579"/>
                  </a:lnTo>
                  <a:lnTo>
                    <a:pt x="678535" y="91084"/>
                  </a:lnTo>
                  <a:lnTo>
                    <a:pt x="681113" y="90690"/>
                  </a:lnTo>
                  <a:lnTo>
                    <a:pt x="692823" y="86029"/>
                  </a:lnTo>
                  <a:lnTo>
                    <a:pt x="693013" y="85725"/>
                  </a:lnTo>
                  <a:lnTo>
                    <a:pt x="693166" y="85432"/>
                  </a:lnTo>
                  <a:lnTo>
                    <a:pt x="693369" y="84734"/>
                  </a:lnTo>
                  <a:lnTo>
                    <a:pt x="693407" y="82600"/>
                  </a:lnTo>
                  <a:lnTo>
                    <a:pt x="693267" y="79768"/>
                  </a:lnTo>
                  <a:lnTo>
                    <a:pt x="693166" y="79324"/>
                  </a:lnTo>
                  <a:lnTo>
                    <a:pt x="692962" y="79032"/>
                  </a:lnTo>
                  <a:lnTo>
                    <a:pt x="692861" y="78638"/>
                  </a:lnTo>
                  <a:lnTo>
                    <a:pt x="692670" y="78384"/>
                  </a:lnTo>
                  <a:lnTo>
                    <a:pt x="692378" y="78282"/>
                  </a:lnTo>
                  <a:lnTo>
                    <a:pt x="692175" y="78092"/>
                  </a:lnTo>
                  <a:lnTo>
                    <a:pt x="691921" y="77990"/>
                  </a:lnTo>
                  <a:lnTo>
                    <a:pt x="691134" y="77990"/>
                  </a:lnTo>
                  <a:lnTo>
                    <a:pt x="690333" y="78232"/>
                  </a:lnTo>
                  <a:lnTo>
                    <a:pt x="688149" y="79222"/>
                  </a:lnTo>
                  <a:lnTo>
                    <a:pt x="686765" y="79768"/>
                  </a:lnTo>
                  <a:lnTo>
                    <a:pt x="685076" y="80365"/>
                  </a:lnTo>
                  <a:lnTo>
                    <a:pt x="683488" y="80962"/>
                  </a:lnTo>
                  <a:lnTo>
                    <a:pt x="681558" y="81508"/>
                  </a:lnTo>
                  <a:lnTo>
                    <a:pt x="679272" y="82003"/>
                  </a:lnTo>
                  <a:lnTo>
                    <a:pt x="676998" y="82397"/>
                  </a:lnTo>
                  <a:lnTo>
                    <a:pt x="674357" y="82600"/>
                  </a:lnTo>
                  <a:lnTo>
                    <a:pt x="667715" y="82600"/>
                  </a:lnTo>
                  <a:lnTo>
                    <a:pt x="651446" y="63893"/>
                  </a:lnTo>
                  <a:lnTo>
                    <a:pt x="651446" y="60426"/>
                  </a:lnTo>
                  <a:lnTo>
                    <a:pt x="692861" y="60426"/>
                  </a:lnTo>
                  <a:lnTo>
                    <a:pt x="693864" y="60032"/>
                  </a:lnTo>
                  <a:lnTo>
                    <a:pt x="695642" y="58445"/>
                  </a:lnTo>
                  <a:lnTo>
                    <a:pt x="696087" y="57200"/>
                  </a:lnTo>
                  <a:lnTo>
                    <a:pt x="696087" y="52095"/>
                  </a:lnTo>
                  <a:lnTo>
                    <a:pt x="696087" y="49466"/>
                  </a:lnTo>
                  <a:close/>
                </a:path>
                <a:path w="784225" h="263525">
                  <a:moveTo>
                    <a:pt x="731126" y="220916"/>
                  </a:moveTo>
                  <a:lnTo>
                    <a:pt x="730580" y="217195"/>
                  </a:lnTo>
                  <a:lnTo>
                    <a:pt x="729488" y="213715"/>
                  </a:lnTo>
                  <a:lnTo>
                    <a:pt x="728497" y="210146"/>
                  </a:lnTo>
                  <a:lnTo>
                    <a:pt x="726909" y="207073"/>
                  </a:lnTo>
                  <a:lnTo>
                    <a:pt x="724839" y="204635"/>
                  </a:lnTo>
                  <a:lnTo>
                    <a:pt x="722541" y="201815"/>
                  </a:lnTo>
                  <a:lnTo>
                    <a:pt x="719823" y="199783"/>
                  </a:lnTo>
                  <a:lnTo>
                    <a:pt x="719823" y="223545"/>
                  </a:lnTo>
                  <a:lnTo>
                    <a:pt x="686485" y="223545"/>
                  </a:lnTo>
                  <a:lnTo>
                    <a:pt x="691095" y="210451"/>
                  </a:lnTo>
                  <a:lnTo>
                    <a:pt x="692480" y="208661"/>
                  </a:lnTo>
                  <a:lnTo>
                    <a:pt x="694220" y="207264"/>
                  </a:lnTo>
                  <a:lnTo>
                    <a:pt x="696302" y="206273"/>
                  </a:lnTo>
                  <a:lnTo>
                    <a:pt x="698385" y="205181"/>
                  </a:lnTo>
                  <a:lnTo>
                    <a:pt x="700811" y="204635"/>
                  </a:lnTo>
                  <a:lnTo>
                    <a:pt x="709053" y="204635"/>
                  </a:lnTo>
                  <a:lnTo>
                    <a:pt x="713117" y="206324"/>
                  </a:lnTo>
                  <a:lnTo>
                    <a:pt x="715797" y="209702"/>
                  </a:lnTo>
                  <a:lnTo>
                    <a:pt x="718578" y="213067"/>
                  </a:lnTo>
                  <a:lnTo>
                    <a:pt x="719759" y="217195"/>
                  </a:lnTo>
                  <a:lnTo>
                    <a:pt x="719823" y="223545"/>
                  </a:lnTo>
                  <a:lnTo>
                    <a:pt x="719823" y="199783"/>
                  </a:lnTo>
                  <a:lnTo>
                    <a:pt x="716394" y="198234"/>
                  </a:lnTo>
                  <a:lnTo>
                    <a:pt x="713016" y="196646"/>
                  </a:lnTo>
                  <a:lnTo>
                    <a:pt x="708901" y="195859"/>
                  </a:lnTo>
                  <a:lnTo>
                    <a:pt x="699579" y="195859"/>
                  </a:lnTo>
                  <a:lnTo>
                    <a:pt x="695502" y="196646"/>
                  </a:lnTo>
                  <a:lnTo>
                    <a:pt x="691832" y="198234"/>
                  </a:lnTo>
                  <a:lnTo>
                    <a:pt x="688263" y="199732"/>
                  </a:lnTo>
                  <a:lnTo>
                    <a:pt x="685190" y="201968"/>
                  </a:lnTo>
                  <a:lnTo>
                    <a:pt x="682612" y="204939"/>
                  </a:lnTo>
                  <a:lnTo>
                    <a:pt x="680034" y="207810"/>
                  </a:lnTo>
                  <a:lnTo>
                    <a:pt x="678040" y="211391"/>
                  </a:lnTo>
                  <a:lnTo>
                    <a:pt x="676656" y="215658"/>
                  </a:lnTo>
                  <a:lnTo>
                    <a:pt x="675373" y="219824"/>
                  </a:lnTo>
                  <a:lnTo>
                    <a:pt x="674725" y="224536"/>
                  </a:lnTo>
                  <a:lnTo>
                    <a:pt x="674725" y="235343"/>
                  </a:lnTo>
                  <a:lnTo>
                    <a:pt x="700316" y="263283"/>
                  </a:lnTo>
                  <a:lnTo>
                    <a:pt x="708253" y="263283"/>
                  </a:lnTo>
                  <a:lnTo>
                    <a:pt x="710984" y="263029"/>
                  </a:lnTo>
                  <a:lnTo>
                    <a:pt x="713562" y="262534"/>
                  </a:lnTo>
                  <a:lnTo>
                    <a:pt x="716140" y="262140"/>
                  </a:lnTo>
                  <a:lnTo>
                    <a:pt x="727849" y="257479"/>
                  </a:lnTo>
                  <a:lnTo>
                    <a:pt x="728052" y="257175"/>
                  </a:lnTo>
                  <a:lnTo>
                    <a:pt x="728205" y="256882"/>
                  </a:lnTo>
                  <a:lnTo>
                    <a:pt x="728395" y="256184"/>
                  </a:lnTo>
                  <a:lnTo>
                    <a:pt x="728446" y="254050"/>
                  </a:lnTo>
                  <a:lnTo>
                    <a:pt x="728294" y="251218"/>
                  </a:lnTo>
                  <a:lnTo>
                    <a:pt x="728205" y="250774"/>
                  </a:lnTo>
                  <a:lnTo>
                    <a:pt x="728002" y="250482"/>
                  </a:lnTo>
                  <a:lnTo>
                    <a:pt x="727900" y="250088"/>
                  </a:lnTo>
                  <a:lnTo>
                    <a:pt x="727710" y="249834"/>
                  </a:lnTo>
                  <a:lnTo>
                    <a:pt x="727405" y="249732"/>
                  </a:lnTo>
                  <a:lnTo>
                    <a:pt x="727214" y="249542"/>
                  </a:lnTo>
                  <a:lnTo>
                    <a:pt x="726960" y="249440"/>
                  </a:lnTo>
                  <a:lnTo>
                    <a:pt x="726173" y="249440"/>
                  </a:lnTo>
                  <a:lnTo>
                    <a:pt x="725373" y="249682"/>
                  </a:lnTo>
                  <a:lnTo>
                    <a:pt x="723188" y="250672"/>
                  </a:lnTo>
                  <a:lnTo>
                    <a:pt x="721804" y="251218"/>
                  </a:lnTo>
                  <a:lnTo>
                    <a:pt x="720115" y="251815"/>
                  </a:lnTo>
                  <a:lnTo>
                    <a:pt x="718527" y="252412"/>
                  </a:lnTo>
                  <a:lnTo>
                    <a:pt x="716597" y="252958"/>
                  </a:lnTo>
                  <a:lnTo>
                    <a:pt x="714311" y="253453"/>
                  </a:lnTo>
                  <a:lnTo>
                    <a:pt x="712025" y="253847"/>
                  </a:lnTo>
                  <a:lnTo>
                    <a:pt x="709396" y="254050"/>
                  </a:lnTo>
                  <a:lnTo>
                    <a:pt x="702754" y="254050"/>
                  </a:lnTo>
                  <a:lnTo>
                    <a:pt x="686485" y="235343"/>
                  </a:lnTo>
                  <a:lnTo>
                    <a:pt x="686485" y="231876"/>
                  </a:lnTo>
                  <a:lnTo>
                    <a:pt x="727900" y="231876"/>
                  </a:lnTo>
                  <a:lnTo>
                    <a:pt x="728891" y="231482"/>
                  </a:lnTo>
                  <a:lnTo>
                    <a:pt x="730681" y="229895"/>
                  </a:lnTo>
                  <a:lnTo>
                    <a:pt x="731126" y="228650"/>
                  </a:lnTo>
                  <a:lnTo>
                    <a:pt x="731126" y="223545"/>
                  </a:lnTo>
                  <a:lnTo>
                    <a:pt x="731126" y="220916"/>
                  </a:lnTo>
                  <a:close/>
                </a:path>
                <a:path w="784225" h="263525">
                  <a:moveTo>
                    <a:pt x="784021" y="204685"/>
                  </a:moveTo>
                  <a:lnTo>
                    <a:pt x="783932" y="199034"/>
                  </a:lnTo>
                  <a:lnTo>
                    <a:pt x="783526" y="198043"/>
                  </a:lnTo>
                  <a:lnTo>
                    <a:pt x="783323" y="197840"/>
                  </a:lnTo>
                  <a:lnTo>
                    <a:pt x="783031" y="197650"/>
                  </a:lnTo>
                  <a:lnTo>
                    <a:pt x="782828" y="197345"/>
                  </a:lnTo>
                  <a:lnTo>
                    <a:pt x="782383" y="197104"/>
                  </a:lnTo>
                  <a:lnTo>
                    <a:pt x="781685" y="196900"/>
                  </a:lnTo>
                  <a:lnTo>
                    <a:pt x="781088" y="196697"/>
                  </a:lnTo>
                  <a:lnTo>
                    <a:pt x="780351" y="196507"/>
                  </a:lnTo>
                  <a:lnTo>
                    <a:pt x="778662" y="196113"/>
                  </a:lnTo>
                  <a:lnTo>
                    <a:pt x="777862" y="196011"/>
                  </a:lnTo>
                  <a:lnTo>
                    <a:pt x="777074" y="196011"/>
                  </a:lnTo>
                  <a:lnTo>
                    <a:pt x="776376" y="195910"/>
                  </a:lnTo>
                  <a:lnTo>
                    <a:pt x="775728" y="195859"/>
                  </a:lnTo>
                  <a:lnTo>
                    <a:pt x="773849" y="195859"/>
                  </a:lnTo>
                  <a:lnTo>
                    <a:pt x="772553" y="196062"/>
                  </a:lnTo>
                  <a:lnTo>
                    <a:pt x="771271" y="196456"/>
                  </a:lnTo>
                  <a:lnTo>
                    <a:pt x="769975" y="196748"/>
                  </a:lnTo>
                  <a:lnTo>
                    <a:pt x="758317" y="207759"/>
                  </a:lnTo>
                  <a:lnTo>
                    <a:pt x="758215" y="198285"/>
                  </a:lnTo>
                  <a:lnTo>
                    <a:pt x="758024" y="198094"/>
                  </a:lnTo>
                  <a:lnTo>
                    <a:pt x="757923" y="197789"/>
                  </a:lnTo>
                  <a:lnTo>
                    <a:pt x="757682" y="197548"/>
                  </a:lnTo>
                  <a:lnTo>
                    <a:pt x="757275" y="197345"/>
                  </a:lnTo>
                  <a:lnTo>
                    <a:pt x="756983" y="197154"/>
                  </a:lnTo>
                  <a:lnTo>
                    <a:pt x="756488" y="197002"/>
                  </a:lnTo>
                  <a:lnTo>
                    <a:pt x="755192" y="196799"/>
                  </a:lnTo>
                  <a:lnTo>
                    <a:pt x="754354" y="196748"/>
                  </a:lnTo>
                  <a:lnTo>
                    <a:pt x="752271" y="196748"/>
                  </a:lnTo>
                  <a:lnTo>
                    <a:pt x="748245" y="260896"/>
                  </a:lnTo>
                  <a:lnTo>
                    <a:pt x="748347" y="261200"/>
                  </a:lnTo>
                  <a:lnTo>
                    <a:pt x="752767" y="262382"/>
                  </a:lnTo>
                  <a:lnTo>
                    <a:pt x="754951" y="262382"/>
                  </a:lnTo>
                  <a:lnTo>
                    <a:pt x="759510" y="219824"/>
                  </a:lnTo>
                  <a:lnTo>
                    <a:pt x="761098" y="217335"/>
                  </a:lnTo>
                  <a:lnTo>
                    <a:pt x="762533" y="215252"/>
                  </a:lnTo>
                  <a:lnTo>
                    <a:pt x="763828" y="213575"/>
                  </a:lnTo>
                  <a:lnTo>
                    <a:pt x="765111" y="211785"/>
                  </a:lnTo>
                  <a:lnTo>
                    <a:pt x="771118" y="207175"/>
                  </a:lnTo>
                  <a:lnTo>
                    <a:pt x="772210" y="206679"/>
                  </a:lnTo>
                  <a:lnTo>
                    <a:pt x="773303" y="206425"/>
                  </a:lnTo>
                  <a:lnTo>
                    <a:pt x="775385" y="206425"/>
                  </a:lnTo>
                  <a:lnTo>
                    <a:pt x="776274" y="206527"/>
                  </a:lnTo>
                  <a:lnTo>
                    <a:pt x="777862" y="206921"/>
                  </a:lnTo>
                  <a:lnTo>
                    <a:pt x="779856" y="207518"/>
                  </a:lnTo>
                  <a:lnTo>
                    <a:pt x="781532" y="208114"/>
                  </a:lnTo>
                  <a:lnTo>
                    <a:pt x="782027" y="208216"/>
                  </a:lnTo>
                  <a:lnTo>
                    <a:pt x="782726" y="208216"/>
                  </a:lnTo>
                  <a:lnTo>
                    <a:pt x="782980" y="208114"/>
                  </a:lnTo>
                  <a:lnTo>
                    <a:pt x="783336" y="207759"/>
                  </a:lnTo>
                  <a:lnTo>
                    <a:pt x="783526" y="207416"/>
                  </a:lnTo>
                  <a:lnTo>
                    <a:pt x="783628" y="207022"/>
                  </a:lnTo>
                  <a:lnTo>
                    <a:pt x="783793" y="206679"/>
                  </a:lnTo>
                  <a:lnTo>
                    <a:pt x="783844" y="206425"/>
                  </a:lnTo>
                  <a:lnTo>
                    <a:pt x="783920" y="205384"/>
                  </a:lnTo>
                  <a:lnTo>
                    <a:pt x="784021" y="2046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330293" y="3813036"/>
              <a:ext cx="949960" cy="175895"/>
            </a:xfrm>
            <a:custGeom>
              <a:avLst/>
              <a:gdLst/>
              <a:ahLst/>
              <a:cxnLst/>
              <a:rect l="l" t="t" r="r" b="b"/>
              <a:pathLst>
                <a:path w="949960" h="175895">
                  <a:moveTo>
                    <a:pt x="949772" y="0"/>
                  </a:moveTo>
                  <a:lnTo>
                    <a:pt x="0" y="0"/>
                  </a:lnTo>
                  <a:lnTo>
                    <a:pt x="0" y="175478"/>
                  </a:lnTo>
                  <a:lnTo>
                    <a:pt x="949772" y="175478"/>
                  </a:lnTo>
                  <a:lnTo>
                    <a:pt x="949772" y="0"/>
                  </a:lnTo>
                  <a:close/>
                </a:path>
              </a:pathLst>
            </a:custGeom>
            <a:solidFill>
              <a:srgbClr val="8CC63F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330291" y="3813042"/>
              <a:ext cx="949960" cy="175895"/>
            </a:xfrm>
            <a:custGeom>
              <a:avLst/>
              <a:gdLst/>
              <a:ahLst/>
              <a:cxnLst/>
              <a:rect l="l" t="t" r="r" b="b"/>
              <a:pathLst>
                <a:path w="949960" h="175895">
                  <a:moveTo>
                    <a:pt x="0" y="0"/>
                  </a:moveTo>
                  <a:lnTo>
                    <a:pt x="949770" y="0"/>
                  </a:lnTo>
                  <a:lnTo>
                    <a:pt x="949770" y="175477"/>
                  </a:lnTo>
                  <a:lnTo>
                    <a:pt x="0" y="17547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4406709" y="3853154"/>
              <a:ext cx="795655" cy="130810"/>
            </a:xfrm>
            <a:custGeom>
              <a:avLst/>
              <a:gdLst/>
              <a:ahLst/>
              <a:cxnLst/>
              <a:rect l="l" t="t" r="r" b="b"/>
              <a:pathLst>
                <a:path w="795654" h="130810">
                  <a:moveTo>
                    <a:pt x="42367" y="18008"/>
                  </a:moveTo>
                  <a:lnTo>
                    <a:pt x="29565" y="18008"/>
                  </a:lnTo>
                  <a:lnTo>
                    <a:pt x="29667" y="102247"/>
                  </a:lnTo>
                  <a:lnTo>
                    <a:pt x="34772" y="103884"/>
                  </a:lnTo>
                  <a:lnTo>
                    <a:pt x="37147" y="103884"/>
                  </a:lnTo>
                  <a:lnTo>
                    <a:pt x="42367" y="18008"/>
                  </a:lnTo>
                  <a:close/>
                </a:path>
                <a:path w="795654" h="130810">
                  <a:moveTo>
                    <a:pt x="69850" y="7150"/>
                  </a:moveTo>
                  <a:lnTo>
                    <a:pt x="2082" y="7150"/>
                  </a:lnTo>
                  <a:lnTo>
                    <a:pt x="1676" y="7238"/>
                  </a:lnTo>
                  <a:lnTo>
                    <a:pt x="1282" y="7442"/>
                  </a:lnTo>
                  <a:lnTo>
                    <a:pt x="990" y="7645"/>
                  </a:lnTo>
                  <a:lnTo>
                    <a:pt x="736" y="7988"/>
                  </a:lnTo>
                  <a:lnTo>
                    <a:pt x="546" y="8483"/>
                  </a:lnTo>
                  <a:lnTo>
                    <a:pt x="342" y="8877"/>
                  </a:lnTo>
                  <a:lnTo>
                    <a:pt x="190" y="9423"/>
                  </a:lnTo>
                  <a:lnTo>
                    <a:pt x="0" y="10820"/>
                  </a:lnTo>
                  <a:lnTo>
                    <a:pt x="0" y="14338"/>
                  </a:lnTo>
                  <a:lnTo>
                    <a:pt x="2082" y="18008"/>
                  </a:lnTo>
                  <a:lnTo>
                    <a:pt x="69850" y="18008"/>
                  </a:lnTo>
                  <a:lnTo>
                    <a:pt x="70192" y="17906"/>
                  </a:lnTo>
                  <a:lnTo>
                    <a:pt x="70789" y="17513"/>
                  </a:lnTo>
                  <a:lnTo>
                    <a:pt x="71031" y="17221"/>
                  </a:lnTo>
                  <a:lnTo>
                    <a:pt x="71234" y="16814"/>
                  </a:lnTo>
                  <a:lnTo>
                    <a:pt x="71539" y="16319"/>
                  </a:lnTo>
                  <a:lnTo>
                    <a:pt x="71729" y="15722"/>
                  </a:lnTo>
                  <a:lnTo>
                    <a:pt x="71932" y="14338"/>
                  </a:lnTo>
                  <a:lnTo>
                    <a:pt x="71932" y="10820"/>
                  </a:lnTo>
                  <a:lnTo>
                    <a:pt x="71729" y="9423"/>
                  </a:lnTo>
                  <a:lnTo>
                    <a:pt x="71539" y="8877"/>
                  </a:lnTo>
                  <a:lnTo>
                    <a:pt x="71234" y="8483"/>
                  </a:lnTo>
                  <a:lnTo>
                    <a:pt x="71031" y="7988"/>
                  </a:lnTo>
                  <a:lnTo>
                    <a:pt x="70789" y="7645"/>
                  </a:lnTo>
                  <a:lnTo>
                    <a:pt x="70192" y="7238"/>
                  </a:lnTo>
                  <a:lnTo>
                    <a:pt x="69850" y="7150"/>
                  </a:lnTo>
                  <a:close/>
                </a:path>
                <a:path w="795654" h="130810">
                  <a:moveTo>
                    <a:pt x="131905" y="41228"/>
                  </a:moveTo>
                  <a:lnTo>
                    <a:pt x="110185" y="41228"/>
                  </a:lnTo>
                  <a:lnTo>
                    <a:pt x="112509" y="41574"/>
                  </a:lnTo>
                  <a:lnTo>
                    <a:pt x="114388" y="42269"/>
                  </a:lnTo>
                  <a:lnTo>
                    <a:pt x="116382" y="42865"/>
                  </a:lnTo>
                  <a:lnTo>
                    <a:pt x="117970" y="43856"/>
                  </a:lnTo>
                  <a:lnTo>
                    <a:pt x="119151" y="45246"/>
                  </a:lnTo>
                  <a:lnTo>
                    <a:pt x="120446" y="46536"/>
                  </a:lnTo>
                  <a:lnTo>
                    <a:pt x="121335" y="48173"/>
                  </a:lnTo>
                  <a:lnTo>
                    <a:pt x="121831" y="50157"/>
                  </a:lnTo>
                  <a:lnTo>
                    <a:pt x="122427" y="52142"/>
                  </a:lnTo>
                  <a:lnTo>
                    <a:pt x="122732" y="54424"/>
                  </a:lnTo>
                  <a:lnTo>
                    <a:pt x="122732" y="62212"/>
                  </a:lnTo>
                  <a:lnTo>
                    <a:pt x="108242" y="62212"/>
                  </a:lnTo>
                  <a:lnTo>
                    <a:pt x="103530" y="62659"/>
                  </a:lnTo>
                  <a:lnTo>
                    <a:pt x="95199" y="64444"/>
                  </a:lnTo>
                  <a:lnTo>
                    <a:pt x="91668" y="65834"/>
                  </a:lnTo>
                  <a:lnTo>
                    <a:pt x="88798" y="67718"/>
                  </a:lnTo>
                  <a:lnTo>
                    <a:pt x="85915" y="69505"/>
                  </a:lnTo>
                  <a:lnTo>
                    <a:pt x="83692" y="71786"/>
                  </a:lnTo>
                  <a:lnTo>
                    <a:pt x="82105" y="74565"/>
                  </a:lnTo>
                  <a:lnTo>
                    <a:pt x="80606" y="77342"/>
                  </a:lnTo>
                  <a:lnTo>
                    <a:pt x="79870" y="80618"/>
                  </a:lnTo>
                  <a:lnTo>
                    <a:pt x="79870" y="87663"/>
                  </a:lnTo>
                  <a:lnTo>
                    <a:pt x="93560" y="103437"/>
                  </a:lnTo>
                  <a:lnTo>
                    <a:pt x="96431" y="104430"/>
                  </a:lnTo>
                  <a:lnTo>
                    <a:pt x="99606" y="104926"/>
                  </a:lnTo>
                  <a:lnTo>
                    <a:pt x="107149" y="104926"/>
                  </a:lnTo>
                  <a:lnTo>
                    <a:pt x="110972" y="104033"/>
                  </a:lnTo>
                  <a:lnTo>
                    <a:pt x="118110" y="100462"/>
                  </a:lnTo>
                  <a:lnTo>
                    <a:pt x="121386" y="98031"/>
                  </a:lnTo>
                  <a:lnTo>
                    <a:pt x="124082" y="95252"/>
                  </a:lnTo>
                  <a:lnTo>
                    <a:pt x="101053" y="95252"/>
                  </a:lnTo>
                  <a:lnTo>
                    <a:pt x="97980" y="94211"/>
                  </a:lnTo>
                  <a:lnTo>
                    <a:pt x="93611" y="90042"/>
                  </a:lnTo>
                  <a:lnTo>
                    <a:pt x="92519" y="87265"/>
                  </a:lnTo>
                  <a:lnTo>
                    <a:pt x="92519" y="81808"/>
                  </a:lnTo>
                  <a:lnTo>
                    <a:pt x="108788" y="70992"/>
                  </a:lnTo>
                  <a:lnTo>
                    <a:pt x="134937" y="70992"/>
                  </a:lnTo>
                  <a:lnTo>
                    <a:pt x="134923" y="52142"/>
                  </a:lnTo>
                  <a:lnTo>
                    <a:pt x="134442" y="48619"/>
                  </a:lnTo>
                  <a:lnTo>
                    <a:pt x="133355" y="45246"/>
                  </a:lnTo>
                  <a:lnTo>
                    <a:pt x="132549" y="42368"/>
                  </a:lnTo>
                  <a:lnTo>
                    <a:pt x="131905" y="41228"/>
                  </a:lnTo>
                  <a:close/>
                </a:path>
                <a:path w="795654" h="130810">
                  <a:moveTo>
                    <a:pt x="134937" y="94955"/>
                  </a:moveTo>
                  <a:lnTo>
                    <a:pt x="124371" y="94955"/>
                  </a:lnTo>
                  <a:lnTo>
                    <a:pt x="124464" y="102544"/>
                  </a:lnTo>
                  <a:lnTo>
                    <a:pt x="126453" y="103587"/>
                  </a:lnTo>
                  <a:lnTo>
                    <a:pt x="127241" y="103785"/>
                  </a:lnTo>
                  <a:lnTo>
                    <a:pt x="128282" y="103884"/>
                  </a:lnTo>
                  <a:lnTo>
                    <a:pt x="130962" y="103884"/>
                  </a:lnTo>
                  <a:lnTo>
                    <a:pt x="132003" y="103785"/>
                  </a:lnTo>
                  <a:lnTo>
                    <a:pt x="132702" y="103587"/>
                  </a:lnTo>
                  <a:lnTo>
                    <a:pt x="133400" y="103487"/>
                  </a:lnTo>
                  <a:lnTo>
                    <a:pt x="133946" y="103289"/>
                  </a:lnTo>
                  <a:lnTo>
                    <a:pt x="134734" y="102693"/>
                  </a:lnTo>
                  <a:lnTo>
                    <a:pt x="134937" y="102247"/>
                  </a:lnTo>
                  <a:lnTo>
                    <a:pt x="134937" y="94955"/>
                  </a:lnTo>
                  <a:close/>
                </a:path>
                <a:path w="795654" h="130810">
                  <a:moveTo>
                    <a:pt x="134937" y="70992"/>
                  </a:moveTo>
                  <a:lnTo>
                    <a:pt x="122732" y="70992"/>
                  </a:lnTo>
                  <a:lnTo>
                    <a:pt x="122732" y="85281"/>
                  </a:lnTo>
                  <a:lnTo>
                    <a:pt x="119659" y="88654"/>
                  </a:lnTo>
                  <a:lnTo>
                    <a:pt x="116725" y="91184"/>
                  </a:lnTo>
                  <a:lnTo>
                    <a:pt x="113944" y="92871"/>
                  </a:lnTo>
                  <a:lnTo>
                    <a:pt x="111264" y="94458"/>
                  </a:lnTo>
                  <a:lnTo>
                    <a:pt x="108292" y="95252"/>
                  </a:lnTo>
                  <a:lnTo>
                    <a:pt x="124082" y="95252"/>
                  </a:lnTo>
                  <a:lnTo>
                    <a:pt x="124371" y="94955"/>
                  </a:lnTo>
                  <a:lnTo>
                    <a:pt x="134937" y="94955"/>
                  </a:lnTo>
                  <a:lnTo>
                    <a:pt x="134937" y="70992"/>
                  </a:lnTo>
                  <a:close/>
                </a:path>
                <a:path w="795654" h="130810">
                  <a:moveTo>
                    <a:pt x="113309" y="31255"/>
                  </a:moveTo>
                  <a:lnTo>
                    <a:pt x="105867" y="31255"/>
                  </a:lnTo>
                  <a:lnTo>
                    <a:pt x="103289" y="31504"/>
                  </a:lnTo>
                  <a:lnTo>
                    <a:pt x="100698" y="32000"/>
                  </a:lnTo>
                  <a:lnTo>
                    <a:pt x="98221" y="32397"/>
                  </a:lnTo>
                  <a:lnTo>
                    <a:pt x="95885" y="32993"/>
                  </a:lnTo>
                  <a:lnTo>
                    <a:pt x="93713" y="33787"/>
                  </a:lnTo>
                  <a:lnTo>
                    <a:pt x="91630" y="34480"/>
                  </a:lnTo>
                  <a:lnTo>
                    <a:pt x="89738" y="35274"/>
                  </a:lnTo>
                  <a:lnTo>
                    <a:pt x="88049" y="36168"/>
                  </a:lnTo>
                  <a:lnTo>
                    <a:pt x="86461" y="36962"/>
                  </a:lnTo>
                  <a:lnTo>
                    <a:pt x="83185" y="44800"/>
                  </a:lnTo>
                  <a:lnTo>
                    <a:pt x="83388" y="45990"/>
                  </a:lnTo>
                  <a:lnTo>
                    <a:pt x="85280" y="48074"/>
                  </a:lnTo>
                  <a:lnTo>
                    <a:pt x="86271" y="48074"/>
                  </a:lnTo>
                  <a:lnTo>
                    <a:pt x="87160" y="47726"/>
                  </a:lnTo>
                  <a:lnTo>
                    <a:pt x="89535" y="46337"/>
                  </a:lnTo>
                  <a:lnTo>
                    <a:pt x="91033" y="45543"/>
                  </a:lnTo>
                  <a:lnTo>
                    <a:pt x="104330" y="41228"/>
                  </a:lnTo>
                  <a:lnTo>
                    <a:pt x="131905" y="41228"/>
                  </a:lnTo>
                  <a:lnTo>
                    <a:pt x="131063" y="39739"/>
                  </a:lnTo>
                  <a:lnTo>
                    <a:pt x="126898" y="35572"/>
                  </a:lnTo>
                  <a:lnTo>
                    <a:pt x="124167" y="33985"/>
                  </a:lnTo>
                  <a:lnTo>
                    <a:pt x="117424" y="31802"/>
                  </a:lnTo>
                  <a:lnTo>
                    <a:pt x="113309" y="31255"/>
                  </a:lnTo>
                  <a:close/>
                </a:path>
                <a:path w="795654" h="130810">
                  <a:moveTo>
                    <a:pt x="166458" y="32447"/>
                  </a:moveTo>
                  <a:lnTo>
                    <a:pt x="159613" y="32447"/>
                  </a:lnTo>
                  <a:lnTo>
                    <a:pt x="159016" y="32595"/>
                  </a:lnTo>
                  <a:lnTo>
                    <a:pt x="158521" y="32892"/>
                  </a:lnTo>
                  <a:lnTo>
                    <a:pt x="158127" y="33092"/>
                  </a:lnTo>
                  <a:lnTo>
                    <a:pt x="157822" y="33340"/>
                  </a:lnTo>
                  <a:lnTo>
                    <a:pt x="157632" y="33637"/>
                  </a:lnTo>
                  <a:lnTo>
                    <a:pt x="157530" y="102247"/>
                  </a:lnTo>
                  <a:lnTo>
                    <a:pt x="157632" y="102544"/>
                  </a:lnTo>
                  <a:lnTo>
                    <a:pt x="162394" y="103884"/>
                  </a:lnTo>
                  <a:lnTo>
                    <a:pt x="164769" y="103884"/>
                  </a:lnTo>
                  <a:lnTo>
                    <a:pt x="165760" y="103835"/>
                  </a:lnTo>
                  <a:lnTo>
                    <a:pt x="167347" y="103637"/>
                  </a:lnTo>
                  <a:lnTo>
                    <a:pt x="167944" y="103487"/>
                  </a:lnTo>
                  <a:lnTo>
                    <a:pt x="168351" y="103289"/>
                  </a:lnTo>
                  <a:lnTo>
                    <a:pt x="168846" y="103090"/>
                  </a:lnTo>
                  <a:lnTo>
                    <a:pt x="169189" y="102843"/>
                  </a:lnTo>
                  <a:lnTo>
                    <a:pt x="169583" y="102247"/>
                  </a:lnTo>
                  <a:lnTo>
                    <a:pt x="169684" y="57449"/>
                  </a:lnTo>
                  <a:lnTo>
                    <a:pt x="171475" y="54771"/>
                  </a:lnTo>
                  <a:lnTo>
                    <a:pt x="178612" y="46139"/>
                  </a:lnTo>
                  <a:lnTo>
                    <a:pt x="179908" y="44949"/>
                  </a:lnTo>
                  <a:lnTo>
                    <a:pt x="180778" y="44353"/>
                  </a:lnTo>
                  <a:lnTo>
                    <a:pt x="168490" y="44353"/>
                  </a:lnTo>
                  <a:lnTo>
                    <a:pt x="168401" y="33836"/>
                  </a:lnTo>
                  <a:lnTo>
                    <a:pt x="168198" y="33637"/>
                  </a:lnTo>
                  <a:lnTo>
                    <a:pt x="168097" y="33340"/>
                  </a:lnTo>
                  <a:lnTo>
                    <a:pt x="167843" y="33092"/>
                  </a:lnTo>
                  <a:lnTo>
                    <a:pt x="167449" y="32892"/>
                  </a:lnTo>
                  <a:lnTo>
                    <a:pt x="167055" y="32595"/>
                  </a:lnTo>
                  <a:lnTo>
                    <a:pt x="166458" y="32447"/>
                  </a:lnTo>
                  <a:close/>
                </a:path>
                <a:path w="795654" h="130810">
                  <a:moveTo>
                    <a:pt x="196412" y="42865"/>
                  </a:moveTo>
                  <a:lnTo>
                    <a:pt x="187045" y="42865"/>
                  </a:lnTo>
                  <a:lnTo>
                    <a:pt x="187985" y="42964"/>
                  </a:lnTo>
                  <a:lnTo>
                    <a:pt x="190576" y="43559"/>
                  </a:lnTo>
                  <a:lnTo>
                    <a:pt x="191262" y="43757"/>
                  </a:lnTo>
                  <a:lnTo>
                    <a:pt x="192062" y="43955"/>
                  </a:lnTo>
                  <a:lnTo>
                    <a:pt x="192697" y="44204"/>
                  </a:lnTo>
                  <a:lnTo>
                    <a:pt x="193205" y="44502"/>
                  </a:lnTo>
                  <a:lnTo>
                    <a:pt x="193801" y="44700"/>
                  </a:lnTo>
                  <a:lnTo>
                    <a:pt x="194284" y="44800"/>
                  </a:lnTo>
                  <a:lnTo>
                    <a:pt x="195084" y="44800"/>
                  </a:lnTo>
                  <a:lnTo>
                    <a:pt x="196176" y="43460"/>
                  </a:lnTo>
                  <a:lnTo>
                    <a:pt x="196354" y="43112"/>
                  </a:lnTo>
                  <a:lnTo>
                    <a:pt x="196412" y="42865"/>
                  </a:lnTo>
                  <a:close/>
                </a:path>
                <a:path w="795654" h="130810">
                  <a:moveTo>
                    <a:pt x="187490" y="31255"/>
                  </a:moveTo>
                  <a:lnTo>
                    <a:pt x="185407" y="31255"/>
                  </a:lnTo>
                  <a:lnTo>
                    <a:pt x="183972" y="31455"/>
                  </a:lnTo>
                  <a:lnTo>
                    <a:pt x="182486" y="31851"/>
                  </a:lnTo>
                  <a:lnTo>
                    <a:pt x="181089" y="32150"/>
                  </a:lnTo>
                  <a:lnTo>
                    <a:pt x="168490" y="44353"/>
                  </a:lnTo>
                  <a:lnTo>
                    <a:pt x="180778" y="44353"/>
                  </a:lnTo>
                  <a:lnTo>
                    <a:pt x="181140" y="44105"/>
                  </a:lnTo>
                  <a:lnTo>
                    <a:pt x="183527" y="43112"/>
                  </a:lnTo>
                  <a:lnTo>
                    <a:pt x="184759" y="42865"/>
                  </a:lnTo>
                  <a:lnTo>
                    <a:pt x="196412" y="42865"/>
                  </a:lnTo>
                  <a:lnTo>
                    <a:pt x="196488" y="41675"/>
                  </a:lnTo>
                  <a:lnTo>
                    <a:pt x="196570" y="41029"/>
                  </a:lnTo>
                  <a:lnTo>
                    <a:pt x="196468" y="35622"/>
                  </a:lnTo>
                  <a:lnTo>
                    <a:pt x="196278" y="34133"/>
                  </a:lnTo>
                  <a:lnTo>
                    <a:pt x="196176" y="33935"/>
                  </a:lnTo>
                  <a:lnTo>
                    <a:pt x="196075" y="33637"/>
                  </a:lnTo>
                  <a:lnTo>
                    <a:pt x="195872" y="33389"/>
                  </a:lnTo>
                  <a:lnTo>
                    <a:pt x="195579" y="33191"/>
                  </a:lnTo>
                  <a:lnTo>
                    <a:pt x="195287" y="32892"/>
                  </a:lnTo>
                  <a:lnTo>
                    <a:pt x="194741" y="32645"/>
                  </a:lnTo>
                  <a:lnTo>
                    <a:pt x="193941" y="32447"/>
                  </a:lnTo>
                  <a:lnTo>
                    <a:pt x="193243" y="32150"/>
                  </a:lnTo>
                  <a:lnTo>
                    <a:pt x="192455" y="31901"/>
                  </a:lnTo>
                  <a:lnTo>
                    <a:pt x="190665" y="31504"/>
                  </a:lnTo>
                  <a:lnTo>
                    <a:pt x="189826" y="31405"/>
                  </a:lnTo>
                  <a:lnTo>
                    <a:pt x="189039" y="31405"/>
                  </a:lnTo>
                  <a:lnTo>
                    <a:pt x="188239" y="31305"/>
                  </a:lnTo>
                  <a:lnTo>
                    <a:pt x="187490" y="31255"/>
                  </a:lnTo>
                  <a:close/>
                </a:path>
                <a:path w="795654" h="130810">
                  <a:moveTo>
                    <a:pt x="164083" y="32298"/>
                  </a:moveTo>
                  <a:lnTo>
                    <a:pt x="161899" y="32298"/>
                  </a:lnTo>
                  <a:lnTo>
                    <a:pt x="160997" y="32348"/>
                  </a:lnTo>
                  <a:lnTo>
                    <a:pt x="160312" y="32447"/>
                  </a:lnTo>
                  <a:lnTo>
                    <a:pt x="165671" y="32447"/>
                  </a:lnTo>
                  <a:lnTo>
                    <a:pt x="164973" y="32348"/>
                  </a:lnTo>
                  <a:lnTo>
                    <a:pt x="164083" y="32298"/>
                  </a:lnTo>
                  <a:close/>
                </a:path>
                <a:path w="795654" h="130810">
                  <a:moveTo>
                    <a:pt x="235165" y="31405"/>
                  </a:moveTo>
                  <a:lnTo>
                    <a:pt x="229311" y="31405"/>
                  </a:lnTo>
                  <a:lnTo>
                    <a:pt x="225844" y="31950"/>
                  </a:lnTo>
                  <a:lnTo>
                    <a:pt x="209118" y="45543"/>
                  </a:lnTo>
                  <a:lnTo>
                    <a:pt x="207835" y="48520"/>
                  </a:lnTo>
                  <a:lnTo>
                    <a:pt x="207215" y="51794"/>
                  </a:lnTo>
                  <a:lnTo>
                    <a:pt x="207187" y="59086"/>
                  </a:lnTo>
                  <a:lnTo>
                    <a:pt x="207632" y="61865"/>
                  </a:lnTo>
                  <a:lnTo>
                    <a:pt x="209423" y="66429"/>
                  </a:lnTo>
                  <a:lnTo>
                    <a:pt x="210616" y="68512"/>
                  </a:lnTo>
                  <a:lnTo>
                    <a:pt x="212102" y="70398"/>
                  </a:lnTo>
                  <a:lnTo>
                    <a:pt x="210312" y="72283"/>
                  </a:lnTo>
                  <a:lnTo>
                    <a:pt x="208775" y="74416"/>
                  </a:lnTo>
                  <a:lnTo>
                    <a:pt x="207492" y="76798"/>
                  </a:lnTo>
                  <a:lnTo>
                    <a:pt x="206298" y="79179"/>
                  </a:lnTo>
                  <a:lnTo>
                    <a:pt x="205701" y="81857"/>
                  </a:lnTo>
                  <a:lnTo>
                    <a:pt x="205701" y="87017"/>
                  </a:lnTo>
                  <a:lnTo>
                    <a:pt x="212839" y="95699"/>
                  </a:lnTo>
                  <a:lnTo>
                    <a:pt x="211264" y="96889"/>
                  </a:lnTo>
                  <a:lnTo>
                    <a:pt x="203174" y="115244"/>
                  </a:lnTo>
                  <a:lnTo>
                    <a:pt x="203720" y="117626"/>
                  </a:lnTo>
                  <a:lnTo>
                    <a:pt x="219392" y="129185"/>
                  </a:lnTo>
                  <a:lnTo>
                    <a:pt x="223164" y="130177"/>
                  </a:lnTo>
                  <a:lnTo>
                    <a:pt x="227774" y="130674"/>
                  </a:lnTo>
                  <a:lnTo>
                    <a:pt x="238785" y="130674"/>
                  </a:lnTo>
                  <a:lnTo>
                    <a:pt x="243598" y="130028"/>
                  </a:lnTo>
                  <a:lnTo>
                    <a:pt x="247675" y="128738"/>
                  </a:lnTo>
                  <a:lnTo>
                    <a:pt x="251840" y="127548"/>
                  </a:lnTo>
                  <a:lnTo>
                    <a:pt x="255257" y="125911"/>
                  </a:lnTo>
                  <a:lnTo>
                    <a:pt x="260616" y="121743"/>
                  </a:lnTo>
                  <a:lnTo>
                    <a:pt x="260980" y="121297"/>
                  </a:lnTo>
                  <a:lnTo>
                    <a:pt x="227977" y="121297"/>
                  </a:lnTo>
                  <a:lnTo>
                    <a:pt x="223405" y="120454"/>
                  </a:lnTo>
                  <a:lnTo>
                    <a:pt x="216865" y="117081"/>
                  </a:lnTo>
                  <a:lnTo>
                    <a:pt x="215261" y="114700"/>
                  </a:lnTo>
                  <a:lnTo>
                    <a:pt x="215328" y="109341"/>
                  </a:lnTo>
                  <a:lnTo>
                    <a:pt x="223113" y="98526"/>
                  </a:lnTo>
                  <a:lnTo>
                    <a:pt x="263333" y="98526"/>
                  </a:lnTo>
                  <a:lnTo>
                    <a:pt x="262953" y="97732"/>
                  </a:lnTo>
                  <a:lnTo>
                    <a:pt x="261365" y="95848"/>
                  </a:lnTo>
                  <a:lnTo>
                    <a:pt x="259283" y="94359"/>
                  </a:lnTo>
                  <a:lnTo>
                    <a:pt x="257289" y="92871"/>
                  </a:lnTo>
                  <a:lnTo>
                    <a:pt x="254914" y="91730"/>
                  </a:lnTo>
                  <a:lnTo>
                    <a:pt x="252133" y="90937"/>
                  </a:lnTo>
                  <a:lnTo>
                    <a:pt x="249351" y="90042"/>
                  </a:lnTo>
                  <a:lnTo>
                    <a:pt x="246278" y="89547"/>
                  </a:lnTo>
                  <a:lnTo>
                    <a:pt x="242912" y="89448"/>
                  </a:lnTo>
                  <a:lnTo>
                    <a:pt x="222821" y="88605"/>
                  </a:lnTo>
                  <a:lnTo>
                    <a:pt x="220637" y="88009"/>
                  </a:lnTo>
                  <a:lnTo>
                    <a:pt x="218948" y="86918"/>
                  </a:lnTo>
                  <a:lnTo>
                    <a:pt x="217360" y="85727"/>
                  </a:lnTo>
                  <a:lnTo>
                    <a:pt x="216560" y="84288"/>
                  </a:lnTo>
                  <a:lnTo>
                    <a:pt x="216560" y="81113"/>
                  </a:lnTo>
                  <a:lnTo>
                    <a:pt x="216865" y="79824"/>
                  </a:lnTo>
                  <a:lnTo>
                    <a:pt x="217462" y="78732"/>
                  </a:lnTo>
                  <a:lnTo>
                    <a:pt x="218058" y="77542"/>
                  </a:lnTo>
                  <a:lnTo>
                    <a:pt x="218795" y="76499"/>
                  </a:lnTo>
                  <a:lnTo>
                    <a:pt x="219684" y="75606"/>
                  </a:lnTo>
                  <a:lnTo>
                    <a:pt x="248587" y="75606"/>
                  </a:lnTo>
                  <a:lnTo>
                    <a:pt x="249554" y="75062"/>
                  </a:lnTo>
                  <a:lnTo>
                    <a:pt x="254215" y="70992"/>
                  </a:lnTo>
                  <a:lnTo>
                    <a:pt x="254953" y="69951"/>
                  </a:lnTo>
                  <a:lnTo>
                    <a:pt x="228625" y="69951"/>
                  </a:lnTo>
                  <a:lnTo>
                    <a:pt x="225094" y="68712"/>
                  </a:lnTo>
                  <a:lnTo>
                    <a:pt x="222516" y="66230"/>
                  </a:lnTo>
                  <a:lnTo>
                    <a:pt x="220040" y="63651"/>
                  </a:lnTo>
                  <a:lnTo>
                    <a:pt x="218795" y="60129"/>
                  </a:lnTo>
                  <a:lnTo>
                    <a:pt x="218795" y="53680"/>
                  </a:lnTo>
                  <a:lnTo>
                    <a:pt x="230555" y="40780"/>
                  </a:lnTo>
                  <a:lnTo>
                    <a:pt x="266195" y="40780"/>
                  </a:lnTo>
                  <a:lnTo>
                    <a:pt x="266318" y="40582"/>
                  </a:lnTo>
                  <a:lnTo>
                    <a:pt x="266461" y="39888"/>
                  </a:lnTo>
                  <a:lnTo>
                    <a:pt x="266522" y="35721"/>
                  </a:lnTo>
                  <a:lnTo>
                    <a:pt x="266318" y="34729"/>
                  </a:lnTo>
                  <a:lnTo>
                    <a:pt x="265823" y="33935"/>
                  </a:lnTo>
                  <a:lnTo>
                    <a:pt x="265429" y="33042"/>
                  </a:lnTo>
                  <a:lnTo>
                    <a:pt x="264833" y="32595"/>
                  </a:lnTo>
                  <a:lnTo>
                    <a:pt x="243801" y="32595"/>
                  </a:lnTo>
                  <a:lnTo>
                    <a:pt x="242214" y="32199"/>
                  </a:lnTo>
                  <a:lnTo>
                    <a:pt x="240525" y="31901"/>
                  </a:lnTo>
                  <a:lnTo>
                    <a:pt x="237058" y="31504"/>
                  </a:lnTo>
                  <a:lnTo>
                    <a:pt x="235165" y="31405"/>
                  </a:lnTo>
                  <a:close/>
                </a:path>
                <a:path w="795654" h="130810">
                  <a:moveTo>
                    <a:pt x="263333" y="98526"/>
                  </a:moveTo>
                  <a:lnTo>
                    <a:pt x="223113" y="98526"/>
                  </a:lnTo>
                  <a:lnTo>
                    <a:pt x="240372" y="99122"/>
                  </a:lnTo>
                  <a:lnTo>
                    <a:pt x="244449" y="99221"/>
                  </a:lnTo>
                  <a:lnTo>
                    <a:pt x="247624" y="100064"/>
                  </a:lnTo>
                  <a:lnTo>
                    <a:pt x="249897" y="101652"/>
                  </a:lnTo>
                  <a:lnTo>
                    <a:pt x="252285" y="103239"/>
                  </a:lnTo>
                  <a:lnTo>
                    <a:pt x="253479" y="105472"/>
                  </a:lnTo>
                  <a:lnTo>
                    <a:pt x="253401" y="110383"/>
                  </a:lnTo>
                  <a:lnTo>
                    <a:pt x="253123" y="111624"/>
                  </a:lnTo>
                  <a:lnTo>
                    <a:pt x="252437" y="113112"/>
                  </a:lnTo>
                  <a:lnTo>
                    <a:pt x="251840" y="114700"/>
                  </a:lnTo>
                  <a:lnTo>
                    <a:pt x="250748" y="116088"/>
                  </a:lnTo>
                  <a:lnTo>
                    <a:pt x="249161" y="117279"/>
                  </a:lnTo>
                  <a:lnTo>
                    <a:pt x="247675" y="118469"/>
                  </a:lnTo>
                  <a:lnTo>
                    <a:pt x="245630" y="119413"/>
                  </a:lnTo>
                  <a:lnTo>
                    <a:pt x="243052" y="120106"/>
                  </a:lnTo>
                  <a:lnTo>
                    <a:pt x="240576" y="120900"/>
                  </a:lnTo>
                  <a:lnTo>
                    <a:pt x="237502" y="121297"/>
                  </a:lnTo>
                  <a:lnTo>
                    <a:pt x="260980" y="121297"/>
                  </a:lnTo>
                  <a:lnTo>
                    <a:pt x="262597" y="119312"/>
                  </a:lnTo>
                  <a:lnTo>
                    <a:pt x="265188" y="113756"/>
                  </a:lnTo>
                  <a:lnTo>
                    <a:pt x="265791" y="110978"/>
                  </a:lnTo>
                  <a:lnTo>
                    <a:pt x="265733" y="104381"/>
                  </a:lnTo>
                  <a:lnTo>
                    <a:pt x="265239" y="102198"/>
                  </a:lnTo>
                  <a:lnTo>
                    <a:pt x="263950" y="99816"/>
                  </a:lnTo>
                  <a:lnTo>
                    <a:pt x="263333" y="98526"/>
                  </a:lnTo>
                  <a:close/>
                </a:path>
                <a:path w="795654" h="130810">
                  <a:moveTo>
                    <a:pt x="248587" y="75606"/>
                  </a:moveTo>
                  <a:lnTo>
                    <a:pt x="219684" y="75606"/>
                  </a:lnTo>
                  <a:lnTo>
                    <a:pt x="220979" y="76699"/>
                  </a:lnTo>
                  <a:lnTo>
                    <a:pt x="222859" y="77591"/>
                  </a:lnTo>
                  <a:lnTo>
                    <a:pt x="227825" y="78981"/>
                  </a:lnTo>
                  <a:lnTo>
                    <a:pt x="230403" y="79328"/>
                  </a:lnTo>
                  <a:lnTo>
                    <a:pt x="236956" y="79328"/>
                  </a:lnTo>
                  <a:lnTo>
                    <a:pt x="240474" y="78781"/>
                  </a:lnTo>
                  <a:lnTo>
                    <a:pt x="246824" y="76600"/>
                  </a:lnTo>
                  <a:lnTo>
                    <a:pt x="248587" y="75606"/>
                  </a:lnTo>
                  <a:close/>
                </a:path>
                <a:path w="795654" h="130810">
                  <a:moveTo>
                    <a:pt x="266195" y="40780"/>
                  </a:moveTo>
                  <a:lnTo>
                    <a:pt x="237502" y="40780"/>
                  </a:lnTo>
                  <a:lnTo>
                    <a:pt x="241020" y="42071"/>
                  </a:lnTo>
                  <a:lnTo>
                    <a:pt x="243497" y="44650"/>
                  </a:lnTo>
                  <a:lnTo>
                    <a:pt x="246087" y="47130"/>
                  </a:lnTo>
                  <a:lnTo>
                    <a:pt x="247352" y="50604"/>
                  </a:lnTo>
                  <a:lnTo>
                    <a:pt x="247370" y="57202"/>
                  </a:lnTo>
                  <a:lnTo>
                    <a:pt x="247078" y="59086"/>
                  </a:lnTo>
                  <a:lnTo>
                    <a:pt x="235559" y="69951"/>
                  </a:lnTo>
                  <a:lnTo>
                    <a:pt x="254953" y="69951"/>
                  </a:lnTo>
                  <a:lnTo>
                    <a:pt x="256006" y="68463"/>
                  </a:lnTo>
                  <a:lnTo>
                    <a:pt x="257200" y="65487"/>
                  </a:lnTo>
                  <a:lnTo>
                    <a:pt x="258483" y="62510"/>
                  </a:lnTo>
                  <a:lnTo>
                    <a:pt x="259130" y="59086"/>
                  </a:lnTo>
                  <a:lnTo>
                    <a:pt x="259130" y="52837"/>
                  </a:lnTo>
                  <a:lnTo>
                    <a:pt x="258787" y="50604"/>
                  </a:lnTo>
                  <a:lnTo>
                    <a:pt x="257390" y="46337"/>
                  </a:lnTo>
                  <a:lnTo>
                    <a:pt x="256158" y="44353"/>
                  </a:lnTo>
                  <a:lnTo>
                    <a:pt x="254368" y="42567"/>
                  </a:lnTo>
                  <a:lnTo>
                    <a:pt x="264731" y="42567"/>
                  </a:lnTo>
                  <a:lnTo>
                    <a:pt x="265328" y="42170"/>
                  </a:lnTo>
                  <a:lnTo>
                    <a:pt x="266195" y="40780"/>
                  </a:lnTo>
                  <a:close/>
                </a:path>
                <a:path w="795654" h="130810">
                  <a:moveTo>
                    <a:pt x="315290" y="31255"/>
                  </a:moveTo>
                  <a:lnTo>
                    <a:pt x="305066" y="31255"/>
                  </a:lnTo>
                  <a:lnTo>
                    <a:pt x="300608" y="32100"/>
                  </a:lnTo>
                  <a:lnTo>
                    <a:pt x="292671" y="35473"/>
                  </a:lnTo>
                  <a:lnTo>
                    <a:pt x="289293" y="37953"/>
                  </a:lnTo>
                  <a:lnTo>
                    <a:pt x="286512" y="41228"/>
                  </a:lnTo>
                  <a:lnTo>
                    <a:pt x="283730" y="44403"/>
                  </a:lnTo>
                  <a:lnTo>
                    <a:pt x="281597" y="48272"/>
                  </a:lnTo>
                  <a:lnTo>
                    <a:pt x="278625" y="57400"/>
                  </a:lnTo>
                  <a:lnTo>
                    <a:pt x="277888" y="62560"/>
                  </a:lnTo>
                  <a:lnTo>
                    <a:pt x="277888" y="74367"/>
                  </a:lnTo>
                  <a:lnTo>
                    <a:pt x="305815" y="104926"/>
                  </a:lnTo>
                  <a:lnTo>
                    <a:pt x="314540" y="104926"/>
                  </a:lnTo>
                  <a:lnTo>
                    <a:pt x="335927" y="98526"/>
                  </a:lnTo>
                  <a:lnTo>
                    <a:pt x="336118" y="98229"/>
                  </a:lnTo>
                  <a:lnTo>
                    <a:pt x="336270" y="97881"/>
                  </a:lnTo>
                  <a:lnTo>
                    <a:pt x="336473" y="97087"/>
                  </a:lnTo>
                  <a:lnTo>
                    <a:pt x="336524" y="96293"/>
                  </a:lnTo>
                  <a:lnTo>
                    <a:pt x="336632" y="95699"/>
                  </a:lnTo>
                  <a:lnTo>
                    <a:pt x="336664" y="94805"/>
                  </a:lnTo>
                  <a:lnTo>
                    <a:pt x="308584" y="94805"/>
                  </a:lnTo>
                  <a:lnTo>
                    <a:pt x="305219" y="94260"/>
                  </a:lnTo>
                  <a:lnTo>
                    <a:pt x="290829" y="70547"/>
                  </a:lnTo>
                  <a:lnTo>
                    <a:pt x="335927" y="70547"/>
                  </a:lnTo>
                  <a:lnTo>
                    <a:pt x="337019" y="70149"/>
                  </a:lnTo>
                  <a:lnTo>
                    <a:pt x="338010" y="69355"/>
                  </a:lnTo>
                  <a:lnTo>
                    <a:pt x="339001" y="68463"/>
                  </a:lnTo>
                  <a:lnTo>
                    <a:pt x="339496" y="67075"/>
                  </a:lnTo>
                  <a:lnTo>
                    <a:pt x="339496" y="61467"/>
                  </a:lnTo>
                  <a:lnTo>
                    <a:pt x="290829" y="61467"/>
                  </a:lnTo>
                  <a:lnTo>
                    <a:pt x="290931" y="58789"/>
                  </a:lnTo>
                  <a:lnTo>
                    <a:pt x="301548" y="42567"/>
                  </a:lnTo>
                  <a:lnTo>
                    <a:pt x="303822" y="41376"/>
                  </a:lnTo>
                  <a:lnTo>
                    <a:pt x="306463" y="40780"/>
                  </a:lnTo>
                  <a:lnTo>
                    <a:pt x="332626" y="40780"/>
                  </a:lnTo>
                  <a:lnTo>
                    <a:pt x="330123" y="37755"/>
                  </a:lnTo>
                  <a:lnTo>
                    <a:pt x="327101" y="35473"/>
                  </a:lnTo>
                  <a:lnTo>
                    <a:pt x="319747" y="32100"/>
                  </a:lnTo>
                  <a:lnTo>
                    <a:pt x="315290" y="31255"/>
                  </a:lnTo>
                  <a:close/>
                </a:path>
                <a:path w="795654" h="130810">
                  <a:moveTo>
                    <a:pt x="334987" y="89745"/>
                  </a:moveTo>
                  <a:lnTo>
                    <a:pt x="333984" y="89745"/>
                  </a:lnTo>
                  <a:lnTo>
                    <a:pt x="333095" y="90042"/>
                  </a:lnTo>
                  <a:lnTo>
                    <a:pt x="331901" y="90638"/>
                  </a:lnTo>
                  <a:lnTo>
                    <a:pt x="330809" y="91135"/>
                  </a:lnTo>
                  <a:lnTo>
                    <a:pt x="315734" y="94805"/>
                  </a:lnTo>
                  <a:lnTo>
                    <a:pt x="336664" y="94805"/>
                  </a:lnTo>
                  <a:lnTo>
                    <a:pt x="336550" y="92425"/>
                  </a:lnTo>
                  <a:lnTo>
                    <a:pt x="336423" y="91681"/>
                  </a:lnTo>
                  <a:lnTo>
                    <a:pt x="336270" y="91234"/>
                  </a:lnTo>
                  <a:lnTo>
                    <a:pt x="336080" y="90937"/>
                  </a:lnTo>
                  <a:lnTo>
                    <a:pt x="335978" y="90539"/>
                  </a:lnTo>
                  <a:lnTo>
                    <a:pt x="335775" y="90242"/>
                  </a:lnTo>
                  <a:lnTo>
                    <a:pt x="335483" y="90042"/>
                  </a:lnTo>
                  <a:lnTo>
                    <a:pt x="335279" y="89844"/>
                  </a:lnTo>
                  <a:lnTo>
                    <a:pt x="334987" y="89745"/>
                  </a:lnTo>
                  <a:close/>
                </a:path>
                <a:path w="795654" h="130810">
                  <a:moveTo>
                    <a:pt x="332626" y="40780"/>
                  </a:moveTo>
                  <a:lnTo>
                    <a:pt x="315391" y="40780"/>
                  </a:lnTo>
                  <a:lnTo>
                    <a:pt x="319849" y="42617"/>
                  </a:lnTo>
                  <a:lnTo>
                    <a:pt x="325805" y="49959"/>
                  </a:lnTo>
                  <a:lnTo>
                    <a:pt x="327086" y="54474"/>
                  </a:lnTo>
                  <a:lnTo>
                    <a:pt x="327151" y="61467"/>
                  </a:lnTo>
                  <a:lnTo>
                    <a:pt x="339496" y="61467"/>
                  </a:lnTo>
                  <a:lnTo>
                    <a:pt x="339496" y="58591"/>
                  </a:lnTo>
                  <a:lnTo>
                    <a:pt x="338899" y="54474"/>
                  </a:lnTo>
                  <a:lnTo>
                    <a:pt x="337705" y="50604"/>
                  </a:lnTo>
                  <a:lnTo>
                    <a:pt x="336626" y="46734"/>
                  </a:lnTo>
                  <a:lnTo>
                    <a:pt x="334886" y="43411"/>
                  </a:lnTo>
                  <a:lnTo>
                    <a:pt x="332626" y="40780"/>
                  </a:lnTo>
                  <a:close/>
                </a:path>
                <a:path w="795654" h="130810">
                  <a:moveTo>
                    <a:pt x="373354" y="42865"/>
                  </a:moveTo>
                  <a:lnTo>
                    <a:pt x="360997" y="42865"/>
                  </a:lnTo>
                  <a:lnTo>
                    <a:pt x="360997" y="85876"/>
                  </a:lnTo>
                  <a:lnTo>
                    <a:pt x="377177" y="104777"/>
                  </a:lnTo>
                  <a:lnTo>
                    <a:pt x="381736" y="104777"/>
                  </a:lnTo>
                  <a:lnTo>
                    <a:pt x="382828" y="104678"/>
                  </a:lnTo>
                  <a:lnTo>
                    <a:pt x="383920" y="104480"/>
                  </a:lnTo>
                  <a:lnTo>
                    <a:pt x="385114" y="104381"/>
                  </a:lnTo>
                  <a:lnTo>
                    <a:pt x="386206" y="104181"/>
                  </a:lnTo>
                  <a:lnTo>
                    <a:pt x="387197" y="103884"/>
                  </a:lnTo>
                  <a:lnTo>
                    <a:pt x="388289" y="103686"/>
                  </a:lnTo>
                  <a:lnTo>
                    <a:pt x="392899" y="99270"/>
                  </a:lnTo>
                  <a:lnTo>
                    <a:pt x="392823" y="94211"/>
                  </a:lnTo>
                  <a:lnTo>
                    <a:pt x="379158" y="94211"/>
                  </a:lnTo>
                  <a:lnTo>
                    <a:pt x="376681" y="93019"/>
                  </a:lnTo>
                  <a:lnTo>
                    <a:pt x="375285" y="90638"/>
                  </a:lnTo>
                  <a:lnTo>
                    <a:pt x="374002" y="88257"/>
                  </a:lnTo>
                  <a:lnTo>
                    <a:pt x="373354" y="84785"/>
                  </a:lnTo>
                  <a:lnTo>
                    <a:pt x="373354" y="42865"/>
                  </a:lnTo>
                  <a:close/>
                </a:path>
                <a:path w="795654" h="130810">
                  <a:moveTo>
                    <a:pt x="391515" y="92127"/>
                  </a:moveTo>
                  <a:lnTo>
                    <a:pt x="390817" y="92127"/>
                  </a:lnTo>
                  <a:lnTo>
                    <a:pt x="390372" y="92226"/>
                  </a:lnTo>
                  <a:lnTo>
                    <a:pt x="388086" y="93168"/>
                  </a:lnTo>
                  <a:lnTo>
                    <a:pt x="387400" y="93367"/>
                  </a:lnTo>
                  <a:lnTo>
                    <a:pt x="385711" y="93912"/>
                  </a:lnTo>
                  <a:lnTo>
                    <a:pt x="384810" y="94112"/>
                  </a:lnTo>
                  <a:lnTo>
                    <a:pt x="383819" y="94211"/>
                  </a:lnTo>
                  <a:lnTo>
                    <a:pt x="392823" y="94211"/>
                  </a:lnTo>
                  <a:lnTo>
                    <a:pt x="392747" y="93764"/>
                  </a:lnTo>
                  <a:lnTo>
                    <a:pt x="392623" y="93367"/>
                  </a:lnTo>
                  <a:lnTo>
                    <a:pt x="392404" y="93019"/>
                  </a:lnTo>
                  <a:lnTo>
                    <a:pt x="392302" y="92623"/>
                  </a:lnTo>
                  <a:lnTo>
                    <a:pt x="392163" y="92374"/>
                  </a:lnTo>
                  <a:lnTo>
                    <a:pt x="391756" y="92176"/>
                  </a:lnTo>
                  <a:lnTo>
                    <a:pt x="391515" y="92127"/>
                  </a:lnTo>
                  <a:close/>
                </a:path>
                <a:path w="795654" h="130810">
                  <a:moveTo>
                    <a:pt x="390867" y="32595"/>
                  </a:moveTo>
                  <a:lnTo>
                    <a:pt x="351383" y="32595"/>
                  </a:lnTo>
                  <a:lnTo>
                    <a:pt x="350977" y="32694"/>
                  </a:lnTo>
                  <a:lnTo>
                    <a:pt x="349250" y="39590"/>
                  </a:lnTo>
                  <a:lnTo>
                    <a:pt x="349440" y="40881"/>
                  </a:lnTo>
                  <a:lnTo>
                    <a:pt x="349846" y="41675"/>
                  </a:lnTo>
                  <a:lnTo>
                    <a:pt x="350342" y="42468"/>
                  </a:lnTo>
                  <a:lnTo>
                    <a:pt x="350926" y="42865"/>
                  </a:lnTo>
                  <a:lnTo>
                    <a:pt x="391261" y="42865"/>
                  </a:lnTo>
                  <a:lnTo>
                    <a:pt x="391858" y="42468"/>
                  </a:lnTo>
                  <a:lnTo>
                    <a:pt x="392252" y="41675"/>
                  </a:lnTo>
                  <a:lnTo>
                    <a:pt x="392747" y="40881"/>
                  </a:lnTo>
                  <a:lnTo>
                    <a:pt x="393001" y="39590"/>
                  </a:lnTo>
                  <a:lnTo>
                    <a:pt x="392950" y="36018"/>
                  </a:lnTo>
                  <a:lnTo>
                    <a:pt x="392747" y="34729"/>
                  </a:lnTo>
                  <a:lnTo>
                    <a:pt x="392556" y="34183"/>
                  </a:lnTo>
                  <a:lnTo>
                    <a:pt x="392252" y="33787"/>
                  </a:lnTo>
                  <a:lnTo>
                    <a:pt x="392061" y="33389"/>
                  </a:lnTo>
                  <a:lnTo>
                    <a:pt x="391807" y="33092"/>
                  </a:lnTo>
                  <a:lnTo>
                    <a:pt x="391210" y="32694"/>
                  </a:lnTo>
                  <a:lnTo>
                    <a:pt x="390867" y="32595"/>
                  </a:lnTo>
                  <a:close/>
                </a:path>
                <a:path w="795654" h="130810">
                  <a:moveTo>
                    <a:pt x="368388" y="14287"/>
                  </a:moveTo>
                  <a:lnTo>
                    <a:pt x="365912" y="14287"/>
                  </a:lnTo>
                  <a:lnTo>
                    <a:pt x="364921" y="14338"/>
                  </a:lnTo>
                  <a:lnTo>
                    <a:pt x="363334" y="14541"/>
                  </a:lnTo>
                  <a:lnTo>
                    <a:pt x="362686" y="14731"/>
                  </a:lnTo>
                  <a:lnTo>
                    <a:pt x="362191" y="15036"/>
                  </a:lnTo>
                  <a:lnTo>
                    <a:pt x="361797" y="15227"/>
                  </a:lnTo>
                  <a:lnTo>
                    <a:pt x="361505" y="15481"/>
                  </a:lnTo>
                  <a:lnTo>
                    <a:pt x="361099" y="16078"/>
                  </a:lnTo>
                  <a:lnTo>
                    <a:pt x="360997" y="32595"/>
                  </a:lnTo>
                  <a:lnTo>
                    <a:pt x="373354" y="32595"/>
                  </a:lnTo>
                  <a:lnTo>
                    <a:pt x="373252" y="16078"/>
                  </a:lnTo>
                  <a:lnTo>
                    <a:pt x="372859" y="15481"/>
                  </a:lnTo>
                  <a:lnTo>
                    <a:pt x="372516" y="15227"/>
                  </a:lnTo>
                  <a:lnTo>
                    <a:pt x="372021" y="15036"/>
                  </a:lnTo>
                  <a:lnTo>
                    <a:pt x="371614" y="14731"/>
                  </a:lnTo>
                  <a:lnTo>
                    <a:pt x="371030" y="14541"/>
                  </a:lnTo>
                  <a:lnTo>
                    <a:pt x="369442" y="14338"/>
                  </a:lnTo>
                  <a:lnTo>
                    <a:pt x="368388" y="14287"/>
                  </a:lnTo>
                  <a:close/>
                </a:path>
                <a:path w="795654" h="130810">
                  <a:moveTo>
                    <a:pt x="472198" y="31255"/>
                  </a:moveTo>
                  <a:lnTo>
                    <a:pt x="463575" y="31255"/>
                  </a:lnTo>
                  <a:lnTo>
                    <a:pt x="459397" y="32150"/>
                  </a:lnTo>
                  <a:lnTo>
                    <a:pt x="455726" y="33935"/>
                  </a:lnTo>
                  <a:lnTo>
                    <a:pt x="452158" y="35622"/>
                  </a:lnTo>
                  <a:lnTo>
                    <a:pt x="439356" y="63155"/>
                  </a:lnTo>
                  <a:lnTo>
                    <a:pt x="439409" y="74268"/>
                  </a:lnTo>
                  <a:lnTo>
                    <a:pt x="461733" y="104926"/>
                  </a:lnTo>
                  <a:lnTo>
                    <a:pt x="471157" y="104926"/>
                  </a:lnTo>
                  <a:lnTo>
                    <a:pt x="475322" y="103835"/>
                  </a:lnTo>
                  <a:lnTo>
                    <a:pt x="482866" y="99468"/>
                  </a:lnTo>
                  <a:lnTo>
                    <a:pt x="486537" y="96493"/>
                  </a:lnTo>
                  <a:lnTo>
                    <a:pt x="488556" y="94359"/>
                  </a:lnTo>
                  <a:lnTo>
                    <a:pt x="465556" y="94359"/>
                  </a:lnTo>
                  <a:lnTo>
                    <a:pt x="462826" y="93615"/>
                  </a:lnTo>
                  <a:lnTo>
                    <a:pt x="452158" y="70943"/>
                  </a:lnTo>
                  <a:lnTo>
                    <a:pt x="452278" y="63155"/>
                  </a:lnTo>
                  <a:lnTo>
                    <a:pt x="452462" y="61269"/>
                  </a:lnTo>
                  <a:lnTo>
                    <a:pt x="453643" y="55117"/>
                  </a:lnTo>
                  <a:lnTo>
                    <a:pt x="454634" y="52390"/>
                  </a:lnTo>
                  <a:lnTo>
                    <a:pt x="456031" y="50008"/>
                  </a:lnTo>
                  <a:lnTo>
                    <a:pt x="457415" y="47528"/>
                  </a:lnTo>
                  <a:lnTo>
                    <a:pt x="459206" y="45543"/>
                  </a:lnTo>
                  <a:lnTo>
                    <a:pt x="463575" y="42567"/>
                  </a:lnTo>
                  <a:lnTo>
                    <a:pt x="466204" y="41823"/>
                  </a:lnTo>
                  <a:lnTo>
                    <a:pt x="500976" y="41823"/>
                  </a:lnTo>
                  <a:lnTo>
                    <a:pt x="500976" y="41376"/>
                  </a:lnTo>
                  <a:lnTo>
                    <a:pt x="488619" y="41376"/>
                  </a:lnTo>
                  <a:lnTo>
                    <a:pt x="485444" y="38003"/>
                  </a:lnTo>
                  <a:lnTo>
                    <a:pt x="482218" y="35473"/>
                  </a:lnTo>
                  <a:lnTo>
                    <a:pt x="478955" y="33787"/>
                  </a:lnTo>
                  <a:lnTo>
                    <a:pt x="475780" y="32100"/>
                  </a:lnTo>
                  <a:lnTo>
                    <a:pt x="472198" y="31255"/>
                  </a:lnTo>
                  <a:close/>
                </a:path>
                <a:path w="795654" h="130810">
                  <a:moveTo>
                    <a:pt x="500976" y="92722"/>
                  </a:moveTo>
                  <a:lnTo>
                    <a:pt x="490105" y="92722"/>
                  </a:lnTo>
                  <a:lnTo>
                    <a:pt x="490207" y="102247"/>
                  </a:lnTo>
                  <a:lnTo>
                    <a:pt x="494626" y="103884"/>
                  </a:lnTo>
                  <a:lnTo>
                    <a:pt x="496608" y="103884"/>
                  </a:lnTo>
                  <a:lnTo>
                    <a:pt x="497458" y="103835"/>
                  </a:lnTo>
                  <a:lnTo>
                    <a:pt x="498843" y="103637"/>
                  </a:lnTo>
                  <a:lnTo>
                    <a:pt x="499389" y="103487"/>
                  </a:lnTo>
                  <a:lnTo>
                    <a:pt x="499783" y="103289"/>
                  </a:lnTo>
                  <a:lnTo>
                    <a:pt x="500278" y="103090"/>
                  </a:lnTo>
                  <a:lnTo>
                    <a:pt x="500583" y="102843"/>
                  </a:lnTo>
                  <a:lnTo>
                    <a:pt x="500672" y="102544"/>
                  </a:lnTo>
                  <a:lnTo>
                    <a:pt x="500875" y="102247"/>
                  </a:lnTo>
                  <a:lnTo>
                    <a:pt x="500976" y="92722"/>
                  </a:lnTo>
                  <a:close/>
                </a:path>
                <a:path w="795654" h="130810">
                  <a:moveTo>
                    <a:pt x="500976" y="41823"/>
                  </a:moveTo>
                  <a:lnTo>
                    <a:pt x="472643" y="41823"/>
                  </a:lnTo>
                  <a:lnTo>
                    <a:pt x="475868" y="42914"/>
                  </a:lnTo>
                  <a:lnTo>
                    <a:pt x="478955" y="45097"/>
                  </a:lnTo>
                  <a:lnTo>
                    <a:pt x="482130" y="47180"/>
                  </a:lnTo>
                  <a:lnTo>
                    <a:pt x="485343" y="50305"/>
                  </a:lnTo>
                  <a:lnTo>
                    <a:pt x="488619" y="54474"/>
                  </a:lnTo>
                  <a:lnTo>
                    <a:pt x="488619" y="81262"/>
                  </a:lnTo>
                  <a:lnTo>
                    <a:pt x="486740" y="83643"/>
                  </a:lnTo>
                  <a:lnTo>
                    <a:pt x="484898" y="85678"/>
                  </a:lnTo>
                  <a:lnTo>
                    <a:pt x="483120" y="87364"/>
                  </a:lnTo>
                  <a:lnTo>
                    <a:pt x="481431" y="89051"/>
                  </a:lnTo>
                  <a:lnTo>
                    <a:pt x="470420" y="94359"/>
                  </a:lnTo>
                  <a:lnTo>
                    <a:pt x="488556" y="94359"/>
                  </a:lnTo>
                  <a:lnTo>
                    <a:pt x="490105" y="92722"/>
                  </a:lnTo>
                  <a:lnTo>
                    <a:pt x="500976" y="92722"/>
                  </a:lnTo>
                  <a:lnTo>
                    <a:pt x="500976" y="41823"/>
                  </a:lnTo>
                  <a:close/>
                </a:path>
                <a:path w="795654" h="130810">
                  <a:moveTo>
                    <a:pt x="496011" y="0"/>
                  </a:moveTo>
                  <a:lnTo>
                    <a:pt x="493534" y="0"/>
                  </a:lnTo>
                  <a:lnTo>
                    <a:pt x="492544" y="101"/>
                  </a:lnTo>
                  <a:lnTo>
                    <a:pt x="491743" y="304"/>
                  </a:lnTo>
                  <a:lnTo>
                    <a:pt x="491058" y="406"/>
                  </a:lnTo>
                  <a:lnTo>
                    <a:pt x="490461" y="546"/>
                  </a:lnTo>
                  <a:lnTo>
                    <a:pt x="489965" y="749"/>
                  </a:lnTo>
                  <a:lnTo>
                    <a:pt x="489470" y="850"/>
                  </a:lnTo>
                  <a:lnTo>
                    <a:pt x="489115" y="1092"/>
                  </a:lnTo>
                  <a:lnTo>
                    <a:pt x="488924" y="1485"/>
                  </a:lnTo>
                  <a:lnTo>
                    <a:pt x="488721" y="1790"/>
                  </a:lnTo>
                  <a:lnTo>
                    <a:pt x="488619" y="41376"/>
                  </a:lnTo>
                  <a:lnTo>
                    <a:pt x="500976" y="41376"/>
                  </a:lnTo>
                  <a:lnTo>
                    <a:pt x="500875" y="1790"/>
                  </a:lnTo>
                  <a:lnTo>
                    <a:pt x="500672" y="1485"/>
                  </a:lnTo>
                  <a:lnTo>
                    <a:pt x="500481" y="1092"/>
                  </a:lnTo>
                  <a:lnTo>
                    <a:pt x="500138" y="850"/>
                  </a:lnTo>
                  <a:lnTo>
                    <a:pt x="499630" y="749"/>
                  </a:lnTo>
                  <a:lnTo>
                    <a:pt x="499237" y="546"/>
                  </a:lnTo>
                  <a:lnTo>
                    <a:pt x="498640" y="406"/>
                  </a:lnTo>
                  <a:lnTo>
                    <a:pt x="497852" y="304"/>
                  </a:lnTo>
                  <a:lnTo>
                    <a:pt x="497052" y="101"/>
                  </a:lnTo>
                  <a:lnTo>
                    <a:pt x="496011" y="0"/>
                  </a:lnTo>
                  <a:close/>
                </a:path>
                <a:path w="795654" h="130810">
                  <a:moveTo>
                    <a:pt x="532726" y="32447"/>
                  </a:moveTo>
                  <a:lnTo>
                    <a:pt x="525881" y="32447"/>
                  </a:lnTo>
                  <a:lnTo>
                    <a:pt x="525284" y="32595"/>
                  </a:lnTo>
                  <a:lnTo>
                    <a:pt x="524789" y="32892"/>
                  </a:lnTo>
                  <a:lnTo>
                    <a:pt x="524395" y="33092"/>
                  </a:lnTo>
                  <a:lnTo>
                    <a:pt x="524090" y="33340"/>
                  </a:lnTo>
                  <a:lnTo>
                    <a:pt x="523900" y="33637"/>
                  </a:lnTo>
                  <a:lnTo>
                    <a:pt x="523798" y="102247"/>
                  </a:lnTo>
                  <a:lnTo>
                    <a:pt x="523900" y="102544"/>
                  </a:lnTo>
                  <a:lnTo>
                    <a:pt x="528662" y="103884"/>
                  </a:lnTo>
                  <a:lnTo>
                    <a:pt x="531037" y="103884"/>
                  </a:lnTo>
                  <a:lnTo>
                    <a:pt x="532028" y="103835"/>
                  </a:lnTo>
                  <a:lnTo>
                    <a:pt x="533615" y="103637"/>
                  </a:lnTo>
                  <a:lnTo>
                    <a:pt x="534212" y="103487"/>
                  </a:lnTo>
                  <a:lnTo>
                    <a:pt x="534606" y="103289"/>
                  </a:lnTo>
                  <a:lnTo>
                    <a:pt x="535101" y="103090"/>
                  </a:lnTo>
                  <a:lnTo>
                    <a:pt x="535457" y="102843"/>
                  </a:lnTo>
                  <a:lnTo>
                    <a:pt x="535851" y="102247"/>
                  </a:lnTo>
                  <a:lnTo>
                    <a:pt x="535952" y="57449"/>
                  </a:lnTo>
                  <a:lnTo>
                    <a:pt x="537730" y="54771"/>
                  </a:lnTo>
                  <a:lnTo>
                    <a:pt x="544880" y="46139"/>
                  </a:lnTo>
                  <a:lnTo>
                    <a:pt x="546176" y="44949"/>
                  </a:lnTo>
                  <a:lnTo>
                    <a:pt x="547046" y="44353"/>
                  </a:lnTo>
                  <a:lnTo>
                    <a:pt x="534758" y="44353"/>
                  </a:lnTo>
                  <a:lnTo>
                    <a:pt x="534657" y="33836"/>
                  </a:lnTo>
                  <a:lnTo>
                    <a:pt x="534466" y="33637"/>
                  </a:lnTo>
                  <a:lnTo>
                    <a:pt x="534365" y="33340"/>
                  </a:lnTo>
                  <a:lnTo>
                    <a:pt x="534111" y="33092"/>
                  </a:lnTo>
                  <a:lnTo>
                    <a:pt x="533717" y="32892"/>
                  </a:lnTo>
                  <a:lnTo>
                    <a:pt x="533323" y="32595"/>
                  </a:lnTo>
                  <a:lnTo>
                    <a:pt x="532726" y="32447"/>
                  </a:lnTo>
                  <a:close/>
                </a:path>
                <a:path w="795654" h="130810">
                  <a:moveTo>
                    <a:pt x="562672" y="42865"/>
                  </a:moveTo>
                  <a:lnTo>
                    <a:pt x="553313" y="42865"/>
                  </a:lnTo>
                  <a:lnTo>
                    <a:pt x="554253" y="42964"/>
                  </a:lnTo>
                  <a:lnTo>
                    <a:pt x="556044" y="43361"/>
                  </a:lnTo>
                  <a:lnTo>
                    <a:pt x="558330" y="43955"/>
                  </a:lnTo>
                  <a:lnTo>
                    <a:pt x="558965" y="44204"/>
                  </a:lnTo>
                  <a:lnTo>
                    <a:pt x="559460" y="44502"/>
                  </a:lnTo>
                  <a:lnTo>
                    <a:pt x="560057" y="44700"/>
                  </a:lnTo>
                  <a:lnTo>
                    <a:pt x="560552" y="44800"/>
                  </a:lnTo>
                  <a:lnTo>
                    <a:pt x="561352" y="44800"/>
                  </a:lnTo>
                  <a:lnTo>
                    <a:pt x="561644" y="44700"/>
                  </a:lnTo>
                  <a:lnTo>
                    <a:pt x="562140" y="44204"/>
                  </a:lnTo>
                  <a:lnTo>
                    <a:pt x="562343" y="43856"/>
                  </a:lnTo>
                  <a:lnTo>
                    <a:pt x="562444" y="43460"/>
                  </a:lnTo>
                  <a:lnTo>
                    <a:pt x="562611" y="43112"/>
                  </a:lnTo>
                  <a:lnTo>
                    <a:pt x="562672" y="42865"/>
                  </a:lnTo>
                  <a:close/>
                </a:path>
                <a:path w="795654" h="130810">
                  <a:moveTo>
                    <a:pt x="553758" y="31255"/>
                  </a:moveTo>
                  <a:lnTo>
                    <a:pt x="551675" y="31255"/>
                  </a:lnTo>
                  <a:lnTo>
                    <a:pt x="550240" y="31455"/>
                  </a:lnTo>
                  <a:lnTo>
                    <a:pt x="548754" y="31851"/>
                  </a:lnTo>
                  <a:lnTo>
                    <a:pt x="547357" y="32150"/>
                  </a:lnTo>
                  <a:lnTo>
                    <a:pt x="534758" y="44353"/>
                  </a:lnTo>
                  <a:lnTo>
                    <a:pt x="547046" y="44353"/>
                  </a:lnTo>
                  <a:lnTo>
                    <a:pt x="547408" y="44105"/>
                  </a:lnTo>
                  <a:lnTo>
                    <a:pt x="549795" y="43112"/>
                  </a:lnTo>
                  <a:lnTo>
                    <a:pt x="551027" y="42865"/>
                  </a:lnTo>
                  <a:lnTo>
                    <a:pt x="562672" y="42865"/>
                  </a:lnTo>
                  <a:lnTo>
                    <a:pt x="562756" y="41675"/>
                  </a:lnTo>
                  <a:lnTo>
                    <a:pt x="562838" y="41029"/>
                  </a:lnTo>
                  <a:lnTo>
                    <a:pt x="562737" y="35622"/>
                  </a:lnTo>
                  <a:lnTo>
                    <a:pt x="562546" y="34133"/>
                  </a:lnTo>
                  <a:lnTo>
                    <a:pt x="562444" y="33935"/>
                  </a:lnTo>
                  <a:lnTo>
                    <a:pt x="562343" y="33637"/>
                  </a:lnTo>
                  <a:lnTo>
                    <a:pt x="562140" y="33389"/>
                  </a:lnTo>
                  <a:lnTo>
                    <a:pt x="561848" y="33191"/>
                  </a:lnTo>
                  <a:lnTo>
                    <a:pt x="561543" y="32892"/>
                  </a:lnTo>
                  <a:lnTo>
                    <a:pt x="560997" y="32645"/>
                  </a:lnTo>
                  <a:lnTo>
                    <a:pt x="560209" y="32447"/>
                  </a:lnTo>
                  <a:lnTo>
                    <a:pt x="559511" y="32150"/>
                  </a:lnTo>
                  <a:lnTo>
                    <a:pt x="558723" y="31901"/>
                  </a:lnTo>
                  <a:lnTo>
                    <a:pt x="556933" y="31504"/>
                  </a:lnTo>
                  <a:lnTo>
                    <a:pt x="556094" y="31405"/>
                  </a:lnTo>
                  <a:lnTo>
                    <a:pt x="555294" y="31405"/>
                  </a:lnTo>
                  <a:lnTo>
                    <a:pt x="554507" y="31305"/>
                  </a:lnTo>
                  <a:lnTo>
                    <a:pt x="553758" y="31255"/>
                  </a:lnTo>
                  <a:close/>
                </a:path>
                <a:path w="795654" h="130810">
                  <a:moveTo>
                    <a:pt x="530339" y="32298"/>
                  </a:moveTo>
                  <a:lnTo>
                    <a:pt x="528167" y="32298"/>
                  </a:lnTo>
                  <a:lnTo>
                    <a:pt x="527265" y="32348"/>
                  </a:lnTo>
                  <a:lnTo>
                    <a:pt x="526580" y="32447"/>
                  </a:lnTo>
                  <a:lnTo>
                    <a:pt x="531939" y="32447"/>
                  </a:lnTo>
                  <a:lnTo>
                    <a:pt x="531240" y="32348"/>
                  </a:lnTo>
                  <a:lnTo>
                    <a:pt x="530339" y="32298"/>
                  </a:lnTo>
                  <a:close/>
                </a:path>
                <a:path w="795654" h="130810">
                  <a:moveTo>
                    <a:pt x="584174" y="32298"/>
                  </a:moveTo>
                  <a:lnTo>
                    <a:pt x="581787" y="32298"/>
                  </a:lnTo>
                  <a:lnTo>
                    <a:pt x="580796" y="32348"/>
                  </a:lnTo>
                  <a:lnTo>
                    <a:pt x="576922" y="102247"/>
                  </a:lnTo>
                  <a:lnTo>
                    <a:pt x="577024" y="102544"/>
                  </a:lnTo>
                  <a:lnTo>
                    <a:pt x="581787" y="103884"/>
                  </a:lnTo>
                  <a:lnTo>
                    <a:pt x="584174" y="103884"/>
                  </a:lnTo>
                  <a:lnTo>
                    <a:pt x="585165" y="103835"/>
                  </a:lnTo>
                  <a:lnTo>
                    <a:pt x="586752" y="103637"/>
                  </a:lnTo>
                  <a:lnTo>
                    <a:pt x="587349" y="103487"/>
                  </a:lnTo>
                  <a:lnTo>
                    <a:pt x="587743" y="103289"/>
                  </a:lnTo>
                  <a:lnTo>
                    <a:pt x="588238" y="103090"/>
                  </a:lnTo>
                  <a:lnTo>
                    <a:pt x="588581" y="102843"/>
                  </a:lnTo>
                  <a:lnTo>
                    <a:pt x="588987" y="102247"/>
                  </a:lnTo>
                  <a:lnTo>
                    <a:pt x="588987" y="33935"/>
                  </a:lnTo>
                  <a:lnTo>
                    <a:pt x="588581" y="33340"/>
                  </a:lnTo>
                  <a:lnTo>
                    <a:pt x="588238" y="33092"/>
                  </a:lnTo>
                  <a:lnTo>
                    <a:pt x="587743" y="32892"/>
                  </a:lnTo>
                  <a:lnTo>
                    <a:pt x="587349" y="32694"/>
                  </a:lnTo>
                  <a:lnTo>
                    <a:pt x="586752" y="32546"/>
                  </a:lnTo>
                  <a:lnTo>
                    <a:pt x="585165" y="32348"/>
                  </a:lnTo>
                  <a:lnTo>
                    <a:pt x="584174" y="32298"/>
                  </a:lnTo>
                  <a:close/>
                </a:path>
                <a:path w="795654" h="130810">
                  <a:moveTo>
                    <a:pt x="585863" y="4610"/>
                  </a:moveTo>
                  <a:lnTo>
                    <a:pt x="580097" y="4610"/>
                  </a:lnTo>
                  <a:lnTo>
                    <a:pt x="578116" y="5168"/>
                  </a:lnTo>
                  <a:lnTo>
                    <a:pt x="577024" y="6248"/>
                  </a:lnTo>
                  <a:lnTo>
                    <a:pt x="575932" y="7238"/>
                  </a:lnTo>
                  <a:lnTo>
                    <a:pt x="575400" y="9131"/>
                  </a:lnTo>
                  <a:lnTo>
                    <a:pt x="575386" y="14935"/>
                  </a:lnTo>
                  <a:lnTo>
                    <a:pt x="575881" y="16865"/>
                  </a:lnTo>
                  <a:lnTo>
                    <a:pt x="576872" y="17868"/>
                  </a:lnTo>
                  <a:lnTo>
                    <a:pt x="577964" y="18859"/>
                  </a:lnTo>
                  <a:lnTo>
                    <a:pt x="579958" y="19354"/>
                  </a:lnTo>
                  <a:lnTo>
                    <a:pt x="585812" y="19354"/>
                  </a:lnTo>
                  <a:lnTo>
                    <a:pt x="590575" y="9131"/>
                  </a:lnTo>
                  <a:lnTo>
                    <a:pt x="590029" y="7238"/>
                  </a:lnTo>
                  <a:lnTo>
                    <a:pt x="588937" y="6248"/>
                  </a:lnTo>
                  <a:lnTo>
                    <a:pt x="587844" y="5168"/>
                  </a:lnTo>
                  <a:lnTo>
                    <a:pt x="585863" y="4610"/>
                  </a:lnTo>
                  <a:close/>
                </a:path>
                <a:path w="795654" h="130810">
                  <a:moveTo>
                    <a:pt x="613346" y="32447"/>
                  </a:moveTo>
                  <a:lnTo>
                    <a:pt x="605358" y="32447"/>
                  </a:lnTo>
                  <a:lnTo>
                    <a:pt x="604761" y="32546"/>
                  </a:lnTo>
                  <a:lnTo>
                    <a:pt x="604265" y="32744"/>
                  </a:lnTo>
                  <a:lnTo>
                    <a:pt x="603770" y="32843"/>
                  </a:lnTo>
                  <a:lnTo>
                    <a:pt x="603415" y="33042"/>
                  </a:lnTo>
                  <a:lnTo>
                    <a:pt x="603119" y="33488"/>
                  </a:lnTo>
                  <a:lnTo>
                    <a:pt x="603021" y="35175"/>
                  </a:lnTo>
                  <a:lnTo>
                    <a:pt x="603465" y="36912"/>
                  </a:lnTo>
                  <a:lnTo>
                    <a:pt x="626630" y="101701"/>
                  </a:lnTo>
                  <a:lnTo>
                    <a:pt x="633437" y="103884"/>
                  </a:lnTo>
                  <a:lnTo>
                    <a:pt x="636409" y="103884"/>
                  </a:lnTo>
                  <a:lnTo>
                    <a:pt x="637654" y="103835"/>
                  </a:lnTo>
                  <a:lnTo>
                    <a:pt x="638644" y="103736"/>
                  </a:lnTo>
                  <a:lnTo>
                    <a:pt x="639635" y="103736"/>
                  </a:lnTo>
                  <a:lnTo>
                    <a:pt x="646993" y="90787"/>
                  </a:lnTo>
                  <a:lnTo>
                    <a:pt x="635368" y="90787"/>
                  </a:lnTo>
                  <a:lnTo>
                    <a:pt x="635076" y="89894"/>
                  </a:lnTo>
                  <a:lnTo>
                    <a:pt x="615975" y="34183"/>
                  </a:lnTo>
                  <a:lnTo>
                    <a:pt x="615721" y="33787"/>
                  </a:lnTo>
                  <a:lnTo>
                    <a:pt x="615429" y="33488"/>
                  </a:lnTo>
                  <a:lnTo>
                    <a:pt x="615226" y="33191"/>
                  </a:lnTo>
                  <a:lnTo>
                    <a:pt x="614883" y="32943"/>
                  </a:lnTo>
                  <a:lnTo>
                    <a:pt x="614387" y="32744"/>
                  </a:lnTo>
                  <a:lnTo>
                    <a:pt x="613981" y="32546"/>
                  </a:lnTo>
                  <a:lnTo>
                    <a:pt x="613346" y="32447"/>
                  </a:lnTo>
                  <a:close/>
                </a:path>
                <a:path w="795654" h="130810">
                  <a:moveTo>
                    <a:pt x="664590" y="32447"/>
                  </a:moveTo>
                  <a:lnTo>
                    <a:pt x="656894" y="32447"/>
                  </a:lnTo>
                  <a:lnTo>
                    <a:pt x="656247" y="32546"/>
                  </a:lnTo>
                  <a:lnTo>
                    <a:pt x="654215" y="34828"/>
                  </a:lnTo>
                  <a:lnTo>
                    <a:pt x="635520" y="89894"/>
                  </a:lnTo>
                  <a:lnTo>
                    <a:pt x="635368" y="90787"/>
                  </a:lnTo>
                  <a:lnTo>
                    <a:pt x="646993" y="90787"/>
                  </a:lnTo>
                  <a:lnTo>
                    <a:pt x="666280" y="37209"/>
                  </a:lnTo>
                  <a:lnTo>
                    <a:pt x="666318" y="36614"/>
                  </a:lnTo>
                  <a:lnTo>
                    <a:pt x="666419" y="36316"/>
                  </a:lnTo>
                  <a:lnTo>
                    <a:pt x="666470" y="35869"/>
                  </a:lnTo>
                  <a:lnTo>
                    <a:pt x="666582" y="35523"/>
                  </a:lnTo>
                  <a:lnTo>
                    <a:pt x="666673" y="34977"/>
                  </a:lnTo>
                  <a:lnTo>
                    <a:pt x="666623" y="33637"/>
                  </a:lnTo>
                  <a:lnTo>
                    <a:pt x="666470" y="33488"/>
                  </a:lnTo>
                  <a:lnTo>
                    <a:pt x="666280" y="33191"/>
                  </a:lnTo>
                  <a:lnTo>
                    <a:pt x="665975" y="32943"/>
                  </a:lnTo>
                  <a:lnTo>
                    <a:pt x="665187" y="32546"/>
                  </a:lnTo>
                  <a:lnTo>
                    <a:pt x="664590" y="32447"/>
                  </a:lnTo>
                  <a:close/>
                </a:path>
                <a:path w="795654" h="130810">
                  <a:moveTo>
                    <a:pt x="610412" y="32298"/>
                  </a:moveTo>
                  <a:lnTo>
                    <a:pt x="607834" y="32298"/>
                  </a:lnTo>
                  <a:lnTo>
                    <a:pt x="606844" y="32348"/>
                  </a:lnTo>
                  <a:lnTo>
                    <a:pt x="606043" y="32447"/>
                  </a:lnTo>
                  <a:lnTo>
                    <a:pt x="612444" y="32447"/>
                  </a:lnTo>
                  <a:lnTo>
                    <a:pt x="611555" y="32348"/>
                  </a:lnTo>
                  <a:lnTo>
                    <a:pt x="610412" y="32298"/>
                  </a:lnTo>
                  <a:close/>
                </a:path>
                <a:path w="795654" h="130810">
                  <a:moveTo>
                    <a:pt x="662152" y="32298"/>
                  </a:moveTo>
                  <a:lnTo>
                    <a:pt x="659676" y="32298"/>
                  </a:lnTo>
                  <a:lnTo>
                    <a:pt x="658583" y="32348"/>
                  </a:lnTo>
                  <a:lnTo>
                    <a:pt x="657694" y="32447"/>
                  </a:lnTo>
                  <a:lnTo>
                    <a:pt x="663790" y="32447"/>
                  </a:lnTo>
                  <a:lnTo>
                    <a:pt x="663105" y="32348"/>
                  </a:lnTo>
                  <a:lnTo>
                    <a:pt x="662152" y="32298"/>
                  </a:lnTo>
                  <a:close/>
                </a:path>
                <a:path w="795654" h="130810">
                  <a:moveTo>
                    <a:pt x="713625" y="31255"/>
                  </a:moveTo>
                  <a:lnTo>
                    <a:pt x="703402" y="31255"/>
                  </a:lnTo>
                  <a:lnTo>
                    <a:pt x="698944" y="32100"/>
                  </a:lnTo>
                  <a:lnTo>
                    <a:pt x="691006" y="35473"/>
                  </a:lnTo>
                  <a:lnTo>
                    <a:pt x="687628" y="37953"/>
                  </a:lnTo>
                  <a:lnTo>
                    <a:pt x="684847" y="41228"/>
                  </a:lnTo>
                  <a:lnTo>
                    <a:pt x="682078" y="44403"/>
                  </a:lnTo>
                  <a:lnTo>
                    <a:pt x="679945" y="48272"/>
                  </a:lnTo>
                  <a:lnTo>
                    <a:pt x="676960" y="57400"/>
                  </a:lnTo>
                  <a:lnTo>
                    <a:pt x="676224" y="62560"/>
                  </a:lnTo>
                  <a:lnTo>
                    <a:pt x="676224" y="74367"/>
                  </a:lnTo>
                  <a:lnTo>
                    <a:pt x="704151" y="104926"/>
                  </a:lnTo>
                  <a:lnTo>
                    <a:pt x="712876" y="104926"/>
                  </a:lnTo>
                  <a:lnTo>
                    <a:pt x="715860" y="104678"/>
                  </a:lnTo>
                  <a:lnTo>
                    <a:pt x="721410" y="103686"/>
                  </a:lnTo>
                  <a:lnTo>
                    <a:pt x="723849" y="103140"/>
                  </a:lnTo>
                  <a:lnTo>
                    <a:pt x="725931" y="102544"/>
                  </a:lnTo>
                  <a:lnTo>
                    <a:pt x="728116" y="101949"/>
                  </a:lnTo>
                  <a:lnTo>
                    <a:pt x="734263" y="98526"/>
                  </a:lnTo>
                  <a:lnTo>
                    <a:pt x="734466" y="98229"/>
                  </a:lnTo>
                  <a:lnTo>
                    <a:pt x="734606" y="97881"/>
                  </a:lnTo>
                  <a:lnTo>
                    <a:pt x="734809" y="97087"/>
                  </a:lnTo>
                  <a:lnTo>
                    <a:pt x="734860" y="96293"/>
                  </a:lnTo>
                  <a:lnTo>
                    <a:pt x="734970" y="95699"/>
                  </a:lnTo>
                  <a:lnTo>
                    <a:pt x="735012" y="94805"/>
                  </a:lnTo>
                  <a:lnTo>
                    <a:pt x="706932" y="94805"/>
                  </a:lnTo>
                  <a:lnTo>
                    <a:pt x="703554" y="94260"/>
                  </a:lnTo>
                  <a:lnTo>
                    <a:pt x="689165" y="70547"/>
                  </a:lnTo>
                  <a:lnTo>
                    <a:pt x="734263" y="70547"/>
                  </a:lnTo>
                  <a:lnTo>
                    <a:pt x="735355" y="70149"/>
                  </a:lnTo>
                  <a:lnTo>
                    <a:pt x="736345" y="69355"/>
                  </a:lnTo>
                  <a:lnTo>
                    <a:pt x="737336" y="68463"/>
                  </a:lnTo>
                  <a:lnTo>
                    <a:pt x="737831" y="67075"/>
                  </a:lnTo>
                  <a:lnTo>
                    <a:pt x="737831" y="61467"/>
                  </a:lnTo>
                  <a:lnTo>
                    <a:pt x="689165" y="61467"/>
                  </a:lnTo>
                  <a:lnTo>
                    <a:pt x="689267" y="58789"/>
                  </a:lnTo>
                  <a:lnTo>
                    <a:pt x="699884" y="42567"/>
                  </a:lnTo>
                  <a:lnTo>
                    <a:pt x="702170" y="41376"/>
                  </a:lnTo>
                  <a:lnTo>
                    <a:pt x="704799" y="40780"/>
                  </a:lnTo>
                  <a:lnTo>
                    <a:pt x="730973" y="40780"/>
                  </a:lnTo>
                  <a:lnTo>
                    <a:pt x="728459" y="37755"/>
                  </a:lnTo>
                  <a:lnTo>
                    <a:pt x="725436" y="35473"/>
                  </a:lnTo>
                  <a:lnTo>
                    <a:pt x="718096" y="32100"/>
                  </a:lnTo>
                  <a:lnTo>
                    <a:pt x="713625" y="31255"/>
                  </a:lnTo>
                  <a:close/>
                </a:path>
                <a:path w="795654" h="130810">
                  <a:moveTo>
                    <a:pt x="733323" y="89745"/>
                  </a:moveTo>
                  <a:lnTo>
                    <a:pt x="732332" y="89745"/>
                  </a:lnTo>
                  <a:lnTo>
                    <a:pt x="731431" y="90042"/>
                  </a:lnTo>
                  <a:lnTo>
                    <a:pt x="730250" y="90638"/>
                  </a:lnTo>
                  <a:lnTo>
                    <a:pt x="729157" y="91135"/>
                  </a:lnTo>
                  <a:lnTo>
                    <a:pt x="714070" y="94805"/>
                  </a:lnTo>
                  <a:lnTo>
                    <a:pt x="735012" y="94805"/>
                  </a:lnTo>
                  <a:lnTo>
                    <a:pt x="734885" y="92425"/>
                  </a:lnTo>
                  <a:lnTo>
                    <a:pt x="734758" y="91681"/>
                  </a:lnTo>
                  <a:lnTo>
                    <a:pt x="734606" y="91234"/>
                  </a:lnTo>
                  <a:lnTo>
                    <a:pt x="734415" y="90937"/>
                  </a:lnTo>
                  <a:lnTo>
                    <a:pt x="734313" y="90539"/>
                  </a:lnTo>
                  <a:lnTo>
                    <a:pt x="734110" y="90242"/>
                  </a:lnTo>
                  <a:lnTo>
                    <a:pt x="733818" y="90042"/>
                  </a:lnTo>
                  <a:lnTo>
                    <a:pt x="733615" y="89844"/>
                  </a:lnTo>
                  <a:lnTo>
                    <a:pt x="733323" y="89745"/>
                  </a:lnTo>
                  <a:close/>
                </a:path>
                <a:path w="795654" h="130810">
                  <a:moveTo>
                    <a:pt x="730973" y="40780"/>
                  </a:moveTo>
                  <a:lnTo>
                    <a:pt x="713727" y="40780"/>
                  </a:lnTo>
                  <a:lnTo>
                    <a:pt x="718185" y="42617"/>
                  </a:lnTo>
                  <a:lnTo>
                    <a:pt x="724141" y="49959"/>
                  </a:lnTo>
                  <a:lnTo>
                    <a:pt x="725421" y="54474"/>
                  </a:lnTo>
                  <a:lnTo>
                    <a:pt x="725487" y="61467"/>
                  </a:lnTo>
                  <a:lnTo>
                    <a:pt x="737831" y="61467"/>
                  </a:lnTo>
                  <a:lnTo>
                    <a:pt x="737831" y="58591"/>
                  </a:lnTo>
                  <a:lnTo>
                    <a:pt x="737235" y="54474"/>
                  </a:lnTo>
                  <a:lnTo>
                    <a:pt x="736053" y="50604"/>
                  </a:lnTo>
                  <a:lnTo>
                    <a:pt x="734961" y="46734"/>
                  </a:lnTo>
                  <a:lnTo>
                    <a:pt x="733221" y="43411"/>
                  </a:lnTo>
                  <a:lnTo>
                    <a:pt x="730973" y="40780"/>
                  </a:lnTo>
                  <a:close/>
                </a:path>
                <a:path w="795654" h="130810">
                  <a:moveTo>
                    <a:pt x="765492" y="32447"/>
                  </a:moveTo>
                  <a:lnTo>
                    <a:pt x="758647" y="32447"/>
                  </a:lnTo>
                  <a:lnTo>
                    <a:pt x="758050" y="32595"/>
                  </a:lnTo>
                  <a:lnTo>
                    <a:pt x="757554" y="32892"/>
                  </a:lnTo>
                  <a:lnTo>
                    <a:pt x="757161" y="33092"/>
                  </a:lnTo>
                  <a:lnTo>
                    <a:pt x="756856" y="33340"/>
                  </a:lnTo>
                  <a:lnTo>
                    <a:pt x="756665" y="33637"/>
                  </a:lnTo>
                  <a:lnTo>
                    <a:pt x="756564" y="102247"/>
                  </a:lnTo>
                  <a:lnTo>
                    <a:pt x="756665" y="102544"/>
                  </a:lnTo>
                  <a:lnTo>
                    <a:pt x="761428" y="103884"/>
                  </a:lnTo>
                  <a:lnTo>
                    <a:pt x="763803" y="103884"/>
                  </a:lnTo>
                  <a:lnTo>
                    <a:pt x="764793" y="103835"/>
                  </a:lnTo>
                  <a:lnTo>
                    <a:pt x="766381" y="103637"/>
                  </a:lnTo>
                  <a:lnTo>
                    <a:pt x="766978" y="103487"/>
                  </a:lnTo>
                  <a:lnTo>
                    <a:pt x="767372" y="103289"/>
                  </a:lnTo>
                  <a:lnTo>
                    <a:pt x="767880" y="103090"/>
                  </a:lnTo>
                  <a:lnTo>
                    <a:pt x="768223" y="102843"/>
                  </a:lnTo>
                  <a:lnTo>
                    <a:pt x="768616" y="102247"/>
                  </a:lnTo>
                  <a:lnTo>
                    <a:pt x="768718" y="57449"/>
                  </a:lnTo>
                  <a:lnTo>
                    <a:pt x="770508" y="54771"/>
                  </a:lnTo>
                  <a:lnTo>
                    <a:pt x="777646" y="46139"/>
                  </a:lnTo>
                  <a:lnTo>
                    <a:pt x="778941" y="44949"/>
                  </a:lnTo>
                  <a:lnTo>
                    <a:pt x="779811" y="44353"/>
                  </a:lnTo>
                  <a:lnTo>
                    <a:pt x="767524" y="44353"/>
                  </a:lnTo>
                  <a:lnTo>
                    <a:pt x="767422" y="33836"/>
                  </a:lnTo>
                  <a:lnTo>
                    <a:pt x="767232" y="33637"/>
                  </a:lnTo>
                  <a:lnTo>
                    <a:pt x="767130" y="33340"/>
                  </a:lnTo>
                  <a:lnTo>
                    <a:pt x="766876" y="33092"/>
                  </a:lnTo>
                  <a:lnTo>
                    <a:pt x="766483" y="32892"/>
                  </a:lnTo>
                  <a:lnTo>
                    <a:pt x="766089" y="32595"/>
                  </a:lnTo>
                  <a:lnTo>
                    <a:pt x="765492" y="32447"/>
                  </a:lnTo>
                  <a:close/>
                </a:path>
                <a:path w="795654" h="130810">
                  <a:moveTo>
                    <a:pt x="795446" y="42865"/>
                  </a:moveTo>
                  <a:lnTo>
                    <a:pt x="786079" y="42865"/>
                  </a:lnTo>
                  <a:lnTo>
                    <a:pt x="787018" y="42964"/>
                  </a:lnTo>
                  <a:lnTo>
                    <a:pt x="789609" y="43559"/>
                  </a:lnTo>
                  <a:lnTo>
                    <a:pt x="790295" y="43757"/>
                  </a:lnTo>
                  <a:lnTo>
                    <a:pt x="791095" y="43955"/>
                  </a:lnTo>
                  <a:lnTo>
                    <a:pt x="791730" y="44204"/>
                  </a:lnTo>
                  <a:lnTo>
                    <a:pt x="792238" y="44502"/>
                  </a:lnTo>
                  <a:lnTo>
                    <a:pt x="792822" y="44700"/>
                  </a:lnTo>
                  <a:lnTo>
                    <a:pt x="793318" y="44800"/>
                  </a:lnTo>
                  <a:lnTo>
                    <a:pt x="794118" y="44800"/>
                  </a:lnTo>
                  <a:lnTo>
                    <a:pt x="795210" y="43460"/>
                  </a:lnTo>
                  <a:lnTo>
                    <a:pt x="795388" y="43112"/>
                  </a:lnTo>
                  <a:lnTo>
                    <a:pt x="795446" y="42865"/>
                  </a:lnTo>
                  <a:close/>
                </a:path>
                <a:path w="795654" h="130810">
                  <a:moveTo>
                    <a:pt x="786523" y="31255"/>
                  </a:moveTo>
                  <a:lnTo>
                    <a:pt x="784440" y="31255"/>
                  </a:lnTo>
                  <a:lnTo>
                    <a:pt x="783005" y="31455"/>
                  </a:lnTo>
                  <a:lnTo>
                    <a:pt x="781519" y="31851"/>
                  </a:lnTo>
                  <a:lnTo>
                    <a:pt x="780122" y="32150"/>
                  </a:lnTo>
                  <a:lnTo>
                    <a:pt x="767524" y="44353"/>
                  </a:lnTo>
                  <a:lnTo>
                    <a:pt x="779811" y="44353"/>
                  </a:lnTo>
                  <a:lnTo>
                    <a:pt x="780173" y="44105"/>
                  </a:lnTo>
                  <a:lnTo>
                    <a:pt x="782561" y="43112"/>
                  </a:lnTo>
                  <a:lnTo>
                    <a:pt x="783793" y="42865"/>
                  </a:lnTo>
                  <a:lnTo>
                    <a:pt x="795446" y="42865"/>
                  </a:lnTo>
                  <a:lnTo>
                    <a:pt x="795521" y="41675"/>
                  </a:lnTo>
                  <a:lnTo>
                    <a:pt x="795604" y="41029"/>
                  </a:lnTo>
                  <a:lnTo>
                    <a:pt x="795502" y="35622"/>
                  </a:lnTo>
                  <a:lnTo>
                    <a:pt x="795312" y="34133"/>
                  </a:lnTo>
                  <a:lnTo>
                    <a:pt x="795210" y="33935"/>
                  </a:lnTo>
                  <a:lnTo>
                    <a:pt x="795108" y="33637"/>
                  </a:lnTo>
                  <a:lnTo>
                    <a:pt x="794905" y="33389"/>
                  </a:lnTo>
                  <a:lnTo>
                    <a:pt x="794613" y="33191"/>
                  </a:lnTo>
                  <a:lnTo>
                    <a:pt x="794321" y="32892"/>
                  </a:lnTo>
                  <a:lnTo>
                    <a:pt x="793775" y="32645"/>
                  </a:lnTo>
                  <a:lnTo>
                    <a:pt x="792975" y="32447"/>
                  </a:lnTo>
                  <a:lnTo>
                    <a:pt x="792289" y="32150"/>
                  </a:lnTo>
                  <a:lnTo>
                    <a:pt x="791489" y="31901"/>
                  </a:lnTo>
                  <a:lnTo>
                    <a:pt x="789698" y="31504"/>
                  </a:lnTo>
                  <a:lnTo>
                    <a:pt x="788860" y="31405"/>
                  </a:lnTo>
                  <a:lnTo>
                    <a:pt x="788060" y="31405"/>
                  </a:lnTo>
                  <a:lnTo>
                    <a:pt x="787273" y="31305"/>
                  </a:lnTo>
                  <a:lnTo>
                    <a:pt x="786523" y="31255"/>
                  </a:lnTo>
                  <a:close/>
                </a:path>
                <a:path w="795654" h="130810">
                  <a:moveTo>
                    <a:pt x="763117" y="32298"/>
                  </a:moveTo>
                  <a:lnTo>
                    <a:pt x="760933" y="32298"/>
                  </a:lnTo>
                  <a:lnTo>
                    <a:pt x="760031" y="32348"/>
                  </a:lnTo>
                  <a:lnTo>
                    <a:pt x="759345" y="32447"/>
                  </a:lnTo>
                  <a:lnTo>
                    <a:pt x="764705" y="32447"/>
                  </a:lnTo>
                  <a:lnTo>
                    <a:pt x="764006" y="32348"/>
                  </a:lnTo>
                  <a:lnTo>
                    <a:pt x="763117" y="322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4761026" y="3986296"/>
              <a:ext cx="117513" cy="24599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761015" y="3986291"/>
              <a:ext cx="118110" cy="246379"/>
            </a:xfrm>
            <a:custGeom>
              <a:avLst/>
              <a:gdLst/>
              <a:ahLst/>
              <a:cxnLst/>
              <a:rect l="l" t="t" r="r" b="b"/>
              <a:pathLst>
                <a:path w="118110" h="246379">
                  <a:moveTo>
                    <a:pt x="0" y="58749"/>
                  </a:moveTo>
                  <a:lnTo>
                    <a:pt x="58749" y="0"/>
                  </a:lnTo>
                  <a:lnTo>
                    <a:pt x="117524" y="58749"/>
                  </a:lnTo>
                  <a:lnTo>
                    <a:pt x="88124" y="58749"/>
                  </a:lnTo>
                  <a:lnTo>
                    <a:pt x="88124" y="187224"/>
                  </a:lnTo>
                  <a:lnTo>
                    <a:pt x="117524" y="187224"/>
                  </a:lnTo>
                  <a:lnTo>
                    <a:pt x="58749" y="245974"/>
                  </a:lnTo>
                  <a:lnTo>
                    <a:pt x="0" y="187224"/>
                  </a:lnTo>
                  <a:lnTo>
                    <a:pt x="29374" y="187224"/>
                  </a:lnTo>
                  <a:lnTo>
                    <a:pt x="29374" y="58749"/>
                  </a:lnTo>
                  <a:lnTo>
                    <a:pt x="0" y="58749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3274174" y="3850707"/>
              <a:ext cx="796641" cy="5171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018115" y="5410022"/>
            <a:ext cx="64579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100" b="1" spc="-5" dirty="0">
                <a:solidFill>
                  <a:srgbClr val="38761D"/>
                </a:solidFill>
                <a:latin typeface="Arial"/>
                <a:cs typeface="Arial"/>
              </a:rPr>
              <a:t>Vendor</a:t>
            </a:r>
            <a:r>
              <a:rPr sz="1100" b="1" spc="-75" dirty="0">
                <a:solidFill>
                  <a:srgbClr val="38761D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38761D"/>
                </a:solidFill>
                <a:latin typeface="Arial"/>
                <a:cs typeface="Arial"/>
              </a:rPr>
              <a:t>B</a:t>
            </a:r>
            <a:endParaRPr sz="11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203366" y="4209680"/>
            <a:ext cx="2348865" cy="1436370"/>
            <a:chOff x="6203365" y="3352430"/>
            <a:chExt cx="2348865" cy="1436370"/>
          </a:xfrm>
        </p:grpSpPr>
        <p:sp>
          <p:nvSpPr>
            <p:cNvPr id="40" name="object 40"/>
            <p:cNvSpPr/>
            <p:nvPr/>
          </p:nvSpPr>
          <p:spPr>
            <a:xfrm>
              <a:off x="6725411" y="3357193"/>
              <a:ext cx="1822450" cy="1426845"/>
            </a:xfrm>
            <a:custGeom>
              <a:avLst/>
              <a:gdLst/>
              <a:ahLst/>
              <a:cxnLst/>
              <a:rect l="l" t="t" r="r" b="b"/>
              <a:pathLst>
                <a:path w="1822450" h="1426845">
                  <a:moveTo>
                    <a:pt x="1799" y="414699"/>
                  </a:moveTo>
                  <a:lnTo>
                    <a:pt x="225224" y="0"/>
                  </a:lnTo>
                  <a:lnTo>
                    <a:pt x="1821921" y="0"/>
                  </a:lnTo>
                  <a:lnTo>
                    <a:pt x="1821921" y="1426522"/>
                  </a:lnTo>
                  <a:lnTo>
                    <a:pt x="225649" y="1426522"/>
                  </a:lnTo>
                  <a:lnTo>
                    <a:pt x="0" y="1007597"/>
                  </a:lnTo>
                </a:path>
              </a:pathLst>
            </a:custGeom>
            <a:ln w="9524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7260717" y="4081797"/>
              <a:ext cx="966088" cy="61425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7000011" y="3416795"/>
              <a:ext cx="1468755" cy="427355"/>
            </a:xfrm>
            <a:custGeom>
              <a:avLst/>
              <a:gdLst/>
              <a:ahLst/>
              <a:cxnLst/>
              <a:rect l="l" t="t" r="r" b="b"/>
              <a:pathLst>
                <a:path w="1468754" h="427354">
                  <a:moveTo>
                    <a:pt x="1468729" y="0"/>
                  </a:moveTo>
                  <a:lnTo>
                    <a:pt x="0" y="0"/>
                  </a:lnTo>
                  <a:lnTo>
                    <a:pt x="0" y="396252"/>
                  </a:lnTo>
                  <a:lnTo>
                    <a:pt x="0" y="427075"/>
                  </a:lnTo>
                  <a:lnTo>
                    <a:pt x="1468729" y="427075"/>
                  </a:lnTo>
                  <a:lnTo>
                    <a:pt x="1468729" y="396252"/>
                  </a:lnTo>
                  <a:lnTo>
                    <a:pt x="1468729" y="0"/>
                  </a:lnTo>
                  <a:close/>
                </a:path>
              </a:pathLst>
            </a:custGeom>
            <a:solidFill>
              <a:srgbClr val="FFD80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7000011" y="3416793"/>
              <a:ext cx="1468755" cy="427355"/>
            </a:xfrm>
            <a:custGeom>
              <a:avLst/>
              <a:gdLst/>
              <a:ahLst/>
              <a:cxnLst/>
              <a:rect l="l" t="t" r="r" b="b"/>
              <a:pathLst>
                <a:path w="1468754" h="427354">
                  <a:moveTo>
                    <a:pt x="0" y="0"/>
                  </a:moveTo>
                  <a:lnTo>
                    <a:pt x="1468724" y="0"/>
                  </a:lnTo>
                  <a:lnTo>
                    <a:pt x="1468724" y="427076"/>
                  </a:lnTo>
                  <a:lnTo>
                    <a:pt x="0" y="42707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7344207" y="3488994"/>
              <a:ext cx="784225" cy="263525"/>
            </a:xfrm>
            <a:custGeom>
              <a:avLst/>
              <a:gdLst/>
              <a:ahLst/>
              <a:cxnLst/>
              <a:rect l="l" t="t" r="r" b="b"/>
              <a:pathLst>
                <a:path w="784225" h="263525">
                  <a:moveTo>
                    <a:pt x="48336" y="252120"/>
                  </a:moveTo>
                  <a:lnTo>
                    <a:pt x="48221" y="247853"/>
                  </a:lnTo>
                  <a:lnTo>
                    <a:pt x="48120" y="247307"/>
                  </a:lnTo>
                  <a:lnTo>
                    <a:pt x="47929" y="246913"/>
                  </a:lnTo>
                  <a:lnTo>
                    <a:pt x="47828" y="246507"/>
                  </a:lnTo>
                  <a:lnTo>
                    <a:pt x="47625" y="246214"/>
                  </a:lnTo>
                  <a:lnTo>
                    <a:pt x="47332" y="246011"/>
                  </a:lnTo>
                  <a:lnTo>
                    <a:pt x="47129" y="245821"/>
                  </a:lnTo>
                  <a:lnTo>
                    <a:pt x="46888" y="245719"/>
                  </a:lnTo>
                  <a:lnTo>
                    <a:pt x="46088" y="245719"/>
                  </a:lnTo>
                  <a:lnTo>
                    <a:pt x="45339" y="246113"/>
                  </a:lnTo>
                  <a:lnTo>
                    <a:pt x="43357" y="247700"/>
                  </a:lnTo>
                  <a:lnTo>
                    <a:pt x="42125" y="248589"/>
                  </a:lnTo>
                  <a:lnTo>
                    <a:pt x="40563" y="249631"/>
                  </a:lnTo>
                  <a:lnTo>
                    <a:pt x="39243" y="250583"/>
                  </a:lnTo>
                  <a:lnTo>
                    <a:pt x="37553" y="251472"/>
                  </a:lnTo>
                  <a:lnTo>
                    <a:pt x="35572" y="252260"/>
                  </a:lnTo>
                  <a:lnTo>
                    <a:pt x="33680" y="253060"/>
                  </a:lnTo>
                  <a:lnTo>
                    <a:pt x="31457" y="253453"/>
                  </a:lnTo>
                  <a:lnTo>
                    <a:pt x="26098" y="253453"/>
                  </a:lnTo>
                  <a:lnTo>
                    <a:pt x="23622" y="253009"/>
                  </a:lnTo>
                  <a:lnTo>
                    <a:pt x="11760" y="233616"/>
                  </a:lnTo>
                  <a:lnTo>
                    <a:pt x="11760" y="221805"/>
                  </a:lnTo>
                  <a:lnTo>
                    <a:pt x="13195" y="215798"/>
                  </a:lnTo>
                  <a:lnTo>
                    <a:pt x="18948" y="207467"/>
                  </a:lnTo>
                  <a:lnTo>
                    <a:pt x="23126" y="205384"/>
                  </a:lnTo>
                  <a:lnTo>
                    <a:pt x="31153" y="205384"/>
                  </a:lnTo>
                  <a:lnTo>
                    <a:pt x="33388" y="205778"/>
                  </a:lnTo>
                  <a:lnTo>
                    <a:pt x="35267" y="206578"/>
                  </a:lnTo>
                  <a:lnTo>
                    <a:pt x="37261" y="207264"/>
                  </a:lnTo>
                  <a:lnTo>
                    <a:pt x="38950" y="208064"/>
                  </a:lnTo>
                  <a:lnTo>
                    <a:pt x="41719" y="209854"/>
                  </a:lnTo>
                  <a:lnTo>
                    <a:pt x="42862" y="210693"/>
                  </a:lnTo>
                  <a:lnTo>
                    <a:pt x="43764" y="211493"/>
                  </a:lnTo>
                  <a:lnTo>
                    <a:pt x="44653" y="212178"/>
                  </a:lnTo>
                  <a:lnTo>
                    <a:pt x="45389" y="212521"/>
                  </a:lnTo>
                  <a:lnTo>
                    <a:pt x="46583" y="212521"/>
                  </a:lnTo>
                  <a:lnTo>
                    <a:pt x="47078" y="212178"/>
                  </a:lnTo>
                  <a:lnTo>
                    <a:pt x="47472" y="211493"/>
                  </a:lnTo>
                  <a:lnTo>
                    <a:pt x="47967" y="210794"/>
                  </a:lnTo>
                  <a:lnTo>
                    <a:pt x="48158" y="209854"/>
                  </a:lnTo>
                  <a:lnTo>
                    <a:pt x="48069" y="205384"/>
                  </a:lnTo>
                  <a:lnTo>
                    <a:pt x="47967" y="204736"/>
                  </a:lnTo>
                  <a:lnTo>
                    <a:pt x="47777" y="204343"/>
                  </a:lnTo>
                  <a:lnTo>
                    <a:pt x="47675" y="203847"/>
                  </a:lnTo>
                  <a:lnTo>
                    <a:pt x="47523" y="203454"/>
                  </a:lnTo>
                  <a:lnTo>
                    <a:pt x="47129" y="202857"/>
                  </a:lnTo>
                  <a:lnTo>
                    <a:pt x="46736" y="202463"/>
                  </a:lnTo>
                  <a:lnTo>
                    <a:pt x="46139" y="201968"/>
                  </a:lnTo>
                  <a:lnTo>
                    <a:pt x="45643" y="201371"/>
                  </a:lnTo>
                  <a:lnTo>
                    <a:pt x="44792" y="200672"/>
                  </a:lnTo>
                  <a:lnTo>
                    <a:pt x="42418" y="199085"/>
                  </a:lnTo>
                  <a:lnTo>
                    <a:pt x="41033" y="198437"/>
                  </a:lnTo>
                  <a:lnTo>
                    <a:pt x="39446" y="197942"/>
                  </a:lnTo>
                  <a:lnTo>
                    <a:pt x="37858" y="197345"/>
                  </a:lnTo>
                  <a:lnTo>
                    <a:pt x="36118" y="196850"/>
                  </a:lnTo>
                  <a:lnTo>
                    <a:pt x="32448" y="196062"/>
                  </a:lnTo>
                  <a:lnTo>
                    <a:pt x="30607" y="195859"/>
                  </a:lnTo>
                  <a:lnTo>
                    <a:pt x="24663" y="195859"/>
                  </a:lnTo>
                  <a:lnTo>
                    <a:pt x="20891" y="196557"/>
                  </a:lnTo>
                  <a:lnTo>
                    <a:pt x="17411" y="197942"/>
                  </a:lnTo>
                  <a:lnTo>
                    <a:pt x="13944" y="199237"/>
                  </a:lnTo>
                  <a:lnTo>
                    <a:pt x="0" y="224282"/>
                  </a:lnTo>
                  <a:lnTo>
                    <a:pt x="0" y="235597"/>
                  </a:lnTo>
                  <a:lnTo>
                    <a:pt x="22923" y="263283"/>
                  </a:lnTo>
                  <a:lnTo>
                    <a:pt x="29464" y="263283"/>
                  </a:lnTo>
                  <a:lnTo>
                    <a:pt x="31508" y="263029"/>
                  </a:lnTo>
                  <a:lnTo>
                    <a:pt x="33489" y="262534"/>
                  </a:lnTo>
                  <a:lnTo>
                    <a:pt x="35572" y="262140"/>
                  </a:lnTo>
                  <a:lnTo>
                    <a:pt x="47625" y="255397"/>
                  </a:lnTo>
                  <a:lnTo>
                    <a:pt x="47828" y="255092"/>
                  </a:lnTo>
                  <a:lnTo>
                    <a:pt x="47993" y="254647"/>
                  </a:lnTo>
                  <a:lnTo>
                    <a:pt x="48171" y="253949"/>
                  </a:lnTo>
                  <a:lnTo>
                    <a:pt x="48221" y="253453"/>
                  </a:lnTo>
                  <a:lnTo>
                    <a:pt x="48336" y="252120"/>
                  </a:lnTo>
                  <a:close/>
                </a:path>
                <a:path w="784225" h="263525">
                  <a:moveTo>
                    <a:pt x="120345" y="233857"/>
                  </a:moveTo>
                  <a:lnTo>
                    <a:pt x="120256" y="223151"/>
                  </a:lnTo>
                  <a:lnTo>
                    <a:pt x="119710" y="219125"/>
                  </a:lnTo>
                  <a:lnTo>
                    <a:pt x="118300" y="214706"/>
                  </a:lnTo>
                  <a:lnTo>
                    <a:pt x="117221" y="210985"/>
                  </a:lnTo>
                  <a:lnTo>
                    <a:pt x="115392" y="207518"/>
                  </a:lnTo>
                  <a:lnTo>
                    <a:pt x="113411" y="205232"/>
                  </a:lnTo>
                  <a:lnTo>
                    <a:pt x="110426" y="201764"/>
                  </a:lnTo>
                  <a:lnTo>
                    <a:pt x="108508" y="200431"/>
                  </a:lnTo>
                  <a:lnTo>
                    <a:pt x="108508" y="233857"/>
                  </a:lnTo>
                  <a:lnTo>
                    <a:pt x="108191" y="236486"/>
                  </a:lnTo>
                  <a:lnTo>
                    <a:pt x="107289" y="239915"/>
                  </a:lnTo>
                  <a:lnTo>
                    <a:pt x="106705" y="242341"/>
                  </a:lnTo>
                  <a:lnTo>
                    <a:pt x="105562" y="244868"/>
                  </a:lnTo>
                  <a:lnTo>
                    <a:pt x="102489" y="249135"/>
                  </a:lnTo>
                  <a:lnTo>
                    <a:pt x="100507" y="250774"/>
                  </a:lnTo>
                  <a:lnTo>
                    <a:pt x="98018" y="251968"/>
                  </a:lnTo>
                  <a:lnTo>
                    <a:pt x="95643" y="253161"/>
                  </a:lnTo>
                  <a:lnTo>
                    <a:pt x="92811" y="253758"/>
                  </a:lnTo>
                  <a:lnTo>
                    <a:pt x="85966" y="253758"/>
                  </a:lnTo>
                  <a:lnTo>
                    <a:pt x="70878" y="225132"/>
                  </a:lnTo>
                  <a:lnTo>
                    <a:pt x="71183" y="222643"/>
                  </a:lnTo>
                  <a:lnTo>
                    <a:pt x="86563" y="205232"/>
                  </a:lnTo>
                  <a:lnTo>
                    <a:pt x="93408" y="205232"/>
                  </a:lnTo>
                  <a:lnTo>
                    <a:pt x="96393" y="205879"/>
                  </a:lnTo>
                  <a:lnTo>
                    <a:pt x="98767" y="207175"/>
                  </a:lnTo>
                  <a:lnTo>
                    <a:pt x="101244" y="208457"/>
                  </a:lnTo>
                  <a:lnTo>
                    <a:pt x="103187" y="210248"/>
                  </a:lnTo>
                  <a:lnTo>
                    <a:pt x="104571" y="212521"/>
                  </a:lnTo>
                  <a:lnTo>
                    <a:pt x="105956" y="214706"/>
                  </a:lnTo>
                  <a:lnTo>
                    <a:pt x="106959" y="217297"/>
                  </a:lnTo>
                  <a:lnTo>
                    <a:pt x="107607" y="220560"/>
                  </a:lnTo>
                  <a:lnTo>
                    <a:pt x="108242" y="223151"/>
                  </a:lnTo>
                  <a:lnTo>
                    <a:pt x="108458" y="225132"/>
                  </a:lnTo>
                  <a:lnTo>
                    <a:pt x="108508" y="233857"/>
                  </a:lnTo>
                  <a:lnTo>
                    <a:pt x="108508" y="200431"/>
                  </a:lnTo>
                  <a:lnTo>
                    <a:pt x="107302" y="199580"/>
                  </a:lnTo>
                  <a:lnTo>
                    <a:pt x="99758" y="196608"/>
                  </a:lnTo>
                  <a:lnTo>
                    <a:pt x="95351" y="195859"/>
                  </a:lnTo>
                  <a:lnTo>
                    <a:pt x="85128" y="195859"/>
                  </a:lnTo>
                  <a:lnTo>
                    <a:pt x="60871" y="216700"/>
                  </a:lnTo>
                  <a:lnTo>
                    <a:pt x="59677" y="220560"/>
                  </a:lnTo>
                  <a:lnTo>
                    <a:pt x="59220" y="223735"/>
                  </a:lnTo>
                  <a:lnTo>
                    <a:pt x="59105" y="235889"/>
                  </a:lnTo>
                  <a:lnTo>
                    <a:pt x="59626" y="239915"/>
                  </a:lnTo>
                  <a:lnTo>
                    <a:pt x="84035" y="263283"/>
                  </a:lnTo>
                  <a:lnTo>
                    <a:pt x="94259" y="263283"/>
                  </a:lnTo>
                  <a:lnTo>
                    <a:pt x="112331" y="253758"/>
                  </a:lnTo>
                  <a:lnTo>
                    <a:pt x="115138" y="250532"/>
                  </a:lnTo>
                  <a:lnTo>
                    <a:pt x="117119" y="246913"/>
                  </a:lnTo>
                  <a:lnTo>
                    <a:pt x="119710" y="238467"/>
                  </a:lnTo>
                  <a:lnTo>
                    <a:pt x="120345" y="233857"/>
                  </a:lnTo>
                  <a:close/>
                </a:path>
                <a:path w="784225" h="263525">
                  <a:moveTo>
                    <a:pt x="143535" y="24752"/>
                  </a:moveTo>
                  <a:lnTo>
                    <a:pt x="143040" y="21729"/>
                  </a:lnTo>
                  <a:lnTo>
                    <a:pt x="142049" y="19050"/>
                  </a:lnTo>
                  <a:lnTo>
                    <a:pt x="141160" y="16268"/>
                  </a:lnTo>
                  <a:lnTo>
                    <a:pt x="139814" y="13843"/>
                  </a:lnTo>
                  <a:lnTo>
                    <a:pt x="138150" y="11912"/>
                  </a:lnTo>
                  <a:lnTo>
                    <a:pt x="136347" y="9677"/>
                  </a:lnTo>
                  <a:lnTo>
                    <a:pt x="134264" y="7937"/>
                  </a:lnTo>
                  <a:lnTo>
                    <a:pt x="131775" y="6565"/>
                  </a:lnTo>
                  <a:lnTo>
                    <a:pt x="131191" y="6223"/>
                  </a:lnTo>
                  <a:lnTo>
                    <a:pt x="131191" y="25463"/>
                  </a:lnTo>
                  <a:lnTo>
                    <a:pt x="131191" y="31699"/>
                  </a:lnTo>
                  <a:lnTo>
                    <a:pt x="130784" y="34188"/>
                  </a:lnTo>
                  <a:lnTo>
                    <a:pt x="120319" y="45986"/>
                  </a:lnTo>
                  <a:lnTo>
                    <a:pt x="118033" y="46888"/>
                  </a:lnTo>
                  <a:lnTo>
                    <a:pt x="115163" y="47332"/>
                  </a:lnTo>
                  <a:lnTo>
                    <a:pt x="101117" y="47332"/>
                  </a:lnTo>
                  <a:lnTo>
                    <a:pt x="101117" y="11912"/>
                  </a:lnTo>
                  <a:lnTo>
                    <a:pt x="113919" y="11912"/>
                  </a:lnTo>
                  <a:lnTo>
                    <a:pt x="116001" y="12103"/>
                  </a:lnTo>
                  <a:lnTo>
                    <a:pt x="118084" y="12509"/>
                  </a:lnTo>
                  <a:lnTo>
                    <a:pt x="120167" y="12801"/>
                  </a:lnTo>
                  <a:lnTo>
                    <a:pt x="122199" y="13550"/>
                  </a:lnTo>
                  <a:lnTo>
                    <a:pt x="126174" y="15938"/>
                  </a:lnTo>
                  <a:lnTo>
                    <a:pt x="127812" y="17716"/>
                  </a:lnTo>
                  <a:lnTo>
                    <a:pt x="129095" y="20104"/>
                  </a:lnTo>
                  <a:lnTo>
                    <a:pt x="130492" y="22479"/>
                  </a:lnTo>
                  <a:lnTo>
                    <a:pt x="131191" y="25463"/>
                  </a:lnTo>
                  <a:lnTo>
                    <a:pt x="131191" y="6223"/>
                  </a:lnTo>
                  <a:lnTo>
                    <a:pt x="114757" y="2235"/>
                  </a:lnTo>
                  <a:lnTo>
                    <a:pt x="92786" y="2235"/>
                  </a:lnTo>
                  <a:lnTo>
                    <a:pt x="89408" y="89446"/>
                  </a:lnTo>
                  <a:lnTo>
                    <a:pt x="89509" y="89750"/>
                  </a:lnTo>
                  <a:lnTo>
                    <a:pt x="92341" y="90639"/>
                  </a:lnTo>
                  <a:lnTo>
                    <a:pt x="93129" y="90843"/>
                  </a:lnTo>
                  <a:lnTo>
                    <a:pt x="94081" y="90932"/>
                  </a:lnTo>
                  <a:lnTo>
                    <a:pt x="96354" y="90932"/>
                  </a:lnTo>
                  <a:lnTo>
                    <a:pt x="97294" y="90843"/>
                  </a:lnTo>
                  <a:lnTo>
                    <a:pt x="97993" y="90639"/>
                  </a:lnTo>
                  <a:lnTo>
                    <a:pt x="98793" y="90538"/>
                  </a:lnTo>
                  <a:lnTo>
                    <a:pt x="101117" y="89103"/>
                  </a:lnTo>
                  <a:lnTo>
                    <a:pt x="101117" y="56997"/>
                  </a:lnTo>
                  <a:lnTo>
                    <a:pt x="116547" y="56997"/>
                  </a:lnTo>
                  <a:lnTo>
                    <a:pt x="121208" y="56311"/>
                  </a:lnTo>
                  <a:lnTo>
                    <a:pt x="125082" y="54914"/>
                  </a:lnTo>
                  <a:lnTo>
                    <a:pt x="129044" y="53530"/>
                  </a:lnTo>
                  <a:lnTo>
                    <a:pt x="132372" y="51600"/>
                  </a:lnTo>
                  <a:lnTo>
                    <a:pt x="135051" y="49110"/>
                  </a:lnTo>
                  <a:lnTo>
                    <a:pt x="137045" y="47332"/>
                  </a:lnTo>
                  <a:lnTo>
                    <a:pt x="137833" y="46634"/>
                  </a:lnTo>
                  <a:lnTo>
                    <a:pt x="139915" y="43611"/>
                  </a:lnTo>
                  <a:lnTo>
                    <a:pt x="141300" y="40043"/>
                  </a:lnTo>
                  <a:lnTo>
                    <a:pt x="142786" y="36461"/>
                  </a:lnTo>
                  <a:lnTo>
                    <a:pt x="143535" y="32499"/>
                  </a:lnTo>
                  <a:lnTo>
                    <a:pt x="143535" y="24752"/>
                  </a:lnTo>
                  <a:close/>
                </a:path>
                <a:path w="784225" h="263525">
                  <a:moveTo>
                    <a:pt x="189699" y="260896"/>
                  </a:moveTo>
                  <a:lnTo>
                    <a:pt x="189674" y="217297"/>
                  </a:lnTo>
                  <a:lnTo>
                    <a:pt x="189407" y="214706"/>
                  </a:lnTo>
                  <a:lnTo>
                    <a:pt x="188607" y="211632"/>
                  </a:lnTo>
                  <a:lnTo>
                    <a:pt x="187921" y="208457"/>
                  </a:lnTo>
                  <a:lnTo>
                    <a:pt x="186677" y="205727"/>
                  </a:lnTo>
                  <a:lnTo>
                    <a:pt x="186524" y="205536"/>
                  </a:lnTo>
                  <a:lnTo>
                    <a:pt x="184886" y="203454"/>
                  </a:lnTo>
                  <a:lnTo>
                    <a:pt x="183197" y="201168"/>
                  </a:lnTo>
                  <a:lnTo>
                    <a:pt x="180975" y="199339"/>
                  </a:lnTo>
                  <a:lnTo>
                    <a:pt x="175412" y="196557"/>
                  </a:lnTo>
                  <a:lnTo>
                    <a:pt x="171996" y="195859"/>
                  </a:lnTo>
                  <a:lnTo>
                    <a:pt x="164350" y="195859"/>
                  </a:lnTo>
                  <a:lnTo>
                    <a:pt x="147091" y="207022"/>
                  </a:lnTo>
                  <a:lnTo>
                    <a:pt x="146989" y="198285"/>
                  </a:lnTo>
                  <a:lnTo>
                    <a:pt x="146786" y="198094"/>
                  </a:lnTo>
                  <a:lnTo>
                    <a:pt x="146685" y="197789"/>
                  </a:lnTo>
                  <a:lnTo>
                    <a:pt x="146443" y="197548"/>
                  </a:lnTo>
                  <a:lnTo>
                    <a:pt x="146050" y="197345"/>
                  </a:lnTo>
                  <a:lnTo>
                    <a:pt x="145745" y="197154"/>
                  </a:lnTo>
                  <a:lnTo>
                    <a:pt x="145249" y="197002"/>
                  </a:lnTo>
                  <a:lnTo>
                    <a:pt x="143967" y="196799"/>
                  </a:lnTo>
                  <a:lnTo>
                    <a:pt x="143116" y="196748"/>
                  </a:lnTo>
                  <a:lnTo>
                    <a:pt x="141033" y="196748"/>
                  </a:lnTo>
                  <a:lnTo>
                    <a:pt x="137020" y="260896"/>
                  </a:lnTo>
                  <a:lnTo>
                    <a:pt x="137121" y="261200"/>
                  </a:lnTo>
                  <a:lnTo>
                    <a:pt x="141528" y="262382"/>
                  </a:lnTo>
                  <a:lnTo>
                    <a:pt x="143713" y="262382"/>
                  </a:lnTo>
                  <a:lnTo>
                    <a:pt x="148272" y="217297"/>
                  </a:lnTo>
                  <a:lnTo>
                    <a:pt x="151358" y="213525"/>
                  </a:lnTo>
                  <a:lnTo>
                    <a:pt x="154279" y="210642"/>
                  </a:lnTo>
                  <a:lnTo>
                    <a:pt x="157060" y="208661"/>
                  </a:lnTo>
                  <a:lnTo>
                    <a:pt x="159308" y="207022"/>
                  </a:lnTo>
                  <a:lnTo>
                    <a:pt x="159931" y="206578"/>
                  </a:lnTo>
                  <a:lnTo>
                    <a:pt x="162763" y="205536"/>
                  </a:lnTo>
                  <a:lnTo>
                    <a:pt x="167728" y="205536"/>
                  </a:lnTo>
                  <a:lnTo>
                    <a:pt x="169608" y="205981"/>
                  </a:lnTo>
                  <a:lnTo>
                    <a:pt x="171196" y="206870"/>
                  </a:lnTo>
                  <a:lnTo>
                    <a:pt x="172885" y="207670"/>
                  </a:lnTo>
                  <a:lnTo>
                    <a:pt x="174218" y="208864"/>
                  </a:lnTo>
                  <a:lnTo>
                    <a:pt x="175221" y="210451"/>
                  </a:lnTo>
                  <a:lnTo>
                    <a:pt x="176301" y="211937"/>
                  </a:lnTo>
                  <a:lnTo>
                    <a:pt x="177101" y="213766"/>
                  </a:lnTo>
                  <a:lnTo>
                    <a:pt x="177596" y="215950"/>
                  </a:lnTo>
                  <a:lnTo>
                    <a:pt x="178193" y="218033"/>
                  </a:lnTo>
                  <a:lnTo>
                    <a:pt x="178485" y="220814"/>
                  </a:lnTo>
                  <a:lnTo>
                    <a:pt x="178587" y="260896"/>
                  </a:lnTo>
                  <a:lnTo>
                    <a:pt x="178790" y="261200"/>
                  </a:lnTo>
                  <a:lnTo>
                    <a:pt x="183057" y="262382"/>
                  </a:lnTo>
                  <a:lnTo>
                    <a:pt x="185229" y="262382"/>
                  </a:lnTo>
                  <a:lnTo>
                    <a:pt x="189496" y="261200"/>
                  </a:lnTo>
                  <a:lnTo>
                    <a:pt x="189699" y="260896"/>
                  </a:lnTo>
                  <a:close/>
                </a:path>
                <a:path w="784225" h="263525">
                  <a:moveTo>
                    <a:pt x="216395" y="63754"/>
                  </a:moveTo>
                  <a:lnTo>
                    <a:pt x="216154" y="62560"/>
                  </a:lnTo>
                  <a:lnTo>
                    <a:pt x="215658" y="61760"/>
                  </a:lnTo>
                  <a:lnTo>
                    <a:pt x="215265" y="60972"/>
                  </a:lnTo>
                  <a:lnTo>
                    <a:pt x="214668" y="60579"/>
                  </a:lnTo>
                  <a:lnTo>
                    <a:pt x="203898" y="60579"/>
                  </a:lnTo>
                  <a:lnTo>
                    <a:pt x="203898" y="12204"/>
                  </a:lnTo>
                  <a:lnTo>
                    <a:pt x="203771" y="3619"/>
                  </a:lnTo>
                  <a:lnTo>
                    <a:pt x="203695" y="3479"/>
                  </a:lnTo>
                  <a:lnTo>
                    <a:pt x="203301" y="3276"/>
                  </a:lnTo>
                  <a:lnTo>
                    <a:pt x="203009" y="2984"/>
                  </a:lnTo>
                  <a:lnTo>
                    <a:pt x="196710" y="1955"/>
                  </a:lnTo>
                  <a:lnTo>
                    <a:pt x="193827" y="1955"/>
                  </a:lnTo>
                  <a:lnTo>
                    <a:pt x="192684" y="1981"/>
                  </a:lnTo>
                  <a:lnTo>
                    <a:pt x="192582" y="12204"/>
                  </a:lnTo>
                  <a:lnTo>
                    <a:pt x="192582" y="60579"/>
                  </a:lnTo>
                  <a:lnTo>
                    <a:pt x="163715" y="60579"/>
                  </a:lnTo>
                  <a:lnTo>
                    <a:pt x="192443" y="12204"/>
                  </a:lnTo>
                  <a:lnTo>
                    <a:pt x="192582" y="12204"/>
                  </a:lnTo>
                  <a:lnTo>
                    <a:pt x="192582" y="1993"/>
                  </a:lnTo>
                  <a:lnTo>
                    <a:pt x="191693" y="2082"/>
                  </a:lnTo>
                  <a:lnTo>
                    <a:pt x="190703" y="2082"/>
                  </a:lnTo>
                  <a:lnTo>
                    <a:pt x="189852" y="2184"/>
                  </a:lnTo>
                  <a:lnTo>
                    <a:pt x="186486" y="4025"/>
                  </a:lnTo>
                  <a:lnTo>
                    <a:pt x="154635" y="57594"/>
                  </a:lnTo>
                  <a:lnTo>
                    <a:pt x="153047" y="67017"/>
                  </a:lnTo>
                  <a:lnTo>
                    <a:pt x="153250" y="68414"/>
                  </a:lnTo>
                  <a:lnTo>
                    <a:pt x="155625" y="70243"/>
                  </a:lnTo>
                  <a:lnTo>
                    <a:pt x="192582" y="70243"/>
                  </a:lnTo>
                  <a:lnTo>
                    <a:pt x="192633" y="89446"/>
                  </a:lnTo>
                  <a:lnTo>
                    <a:pt x="197002" y="90932"/>
                  </a:lnTo>
                  <a:lnTo>
                    <a:pt x="199288" y="90932"/>
                  </a:lnTo>
                  <a:lnTo>
                    <a:pt x="200228" y="90881"/>
                  </a:lnTo>
                  <a:lnTo>
                    <a:pt x="201612" y="90690"/>
                  </a:lnTo>
                  <a:lnTo>
                    <a:pt x="202158" y="90538"/>
                  </a:lnTo>
                  <a:lnTo>
                    <a:pt x="202565" y="90335"/>
                  </a:lnTo>
                  <a:lnTo>
                    <a:pt x="203060" y="90144"/>
                  </a:lnTo>
                  <a:lnTo>
                    <a:pt x="203403" y="89941"/>
                  </a:lnTo>
                  <a:lnTo>
                    <a:pt x="203593" y="89750"/>
                  </a:lnTo>
                  <a:lnTo>
                    <a:pt x="203796" y="89446"/>
                  </a:lnTo>
                  <a:lnTo>
                    <a:pt x="203898" y="70243"/>
                  </a:lnTo>
                  <a:lnTo>
                    <a:pt x="214668" y="70243"/>
                  </a:lnTo>
                  <a:lnTo>
                    <a:pt x="215265" y="69850"/>
                  </a:lnTo>
                  <a:lnTo>
                    <a:pt x="215709" y="68961"/>
                  </a:lnTo>
                  <a:lnTo>
                    <a:pt x="216154" y="68160"/>
                  </a:lnTo>
                  <a:lnTo>
                    <a:pt x="216369" y="67017"/>
                  </a:lnTo>
                  <a:lnTo>
                    <a:pt x="216395" y="63754"/>
                  </a:lnTo>
                  <a:close/>
                </a:path>
                <a:path w="784225" h="263525">
                  <a:moveTo>
                    <a:pt x="242163" y="203504"/>
                  </a:moveTo>
                  <a:lnTo>
                    <a:pt x="242112" y="200177"/>
                  </a:lnTo>
                  <a:lnTo>
                    <a:pt x="242011" y="198983"/>
                  </a:lnTo>
                  <a:lnTo>
                    <a:pt x="241858" y="198539"/>
                  </a:lnTo>
                  <a:lnTo>
                    <a:pt x="241566" y="198234"/>
                  </a:lnTo>
                  <a:lnTo>
                    <a:pt x="241363" y="197840"/>
                  </a:lnTo>
                  <a:lnTo>
                    <a:pt x="241122" y="197548"/>
                  </a:lnTo>
                  <a:lnTo>
                    <a:pt x="240817" y="197345"/>
                  </a:lnTo>
                  <a:lnTo>
                    <a:pt x="240626" y="197154"/>
                  </a:lnTo>
                  <a:lnTo>
                    <a:pt x="240322" y="197053"/>
                  </a:lnTo>
                  <a:lnTo>
                    <a:pt x="224294" y="197053"/>
                  </a:lnTo>
                  <a:lnTo>
                    <a:pt x="224205" y="181914"/>
                  </a:lnTo>
                  <a:lnTo>
                    <a:pt x="224002" y="181724"/>
                  </a:lnTo>
                  <a:lnTo>
                    <a:pt x="223799" y="181419"/>
                  </a:lnTo>
                  <a:lnTo>
                    <a:pt x="223507" y="181178"/>
                  </a:lnTo>
                  <a:lnTo>
                    <a:pt x="222707" y="180771"/>
                  </a:lnTo>
                  <a:lnTo>
                    <a:pt x="222123" y="180632"/>
                  </a:lnTo>
                  <a:lnTo>
                    <a:pt x="220624" y="180428"/>
                  </a:lnTo>
                  <a:lnTo>
                    <a:pt x="219684" y="180378"/>
                  </a:lnTo>
                  <a:lnTo>
                    <a:pt x="217500" y="180378"/>
                  </a:lnTo>
                  <a:lnTo>
                    <a:pt x="212991" y="197053"/>
                  </a:lnTo>
                  <a:lnTo>
                    <a:pt x="204114" y="197053"/>
                  </a:lnTo>
                  <a:lnTo>
                    <a:pt x="203758" y="197154"/>
                  </a:lnTo>
                  <a:lnTo>
                    <a:pt x="203161" y="197548"/>
                  </a:lnTo>
                  <a:lnTo>
                    <a:pt x="202920" y="197840"/>
                  </a:lnTo>
                  <a:lnTo>
                    <a:pt x="202717" y="198234"/>
                  </a:lnTo>
                  <a:lnTo>
                    <a:pt x="202526" y="198539"/>
                  </a:lnTo>
                  <a:lnTo>
                    <a:pt x="202374" y="198983"/>
                  </a:lnTo>
                  <a:lnTo>
                    <a:pt x="202171" y="200177"/>
                  </a:lnTo>
                  <a:lnTo>
                    <a:pt x="202120" y="203504"/>
                  </a:lnTo>
                  <a:lnTo>
                    <a:pt x="202323" y="204685"/>
                  </a:lnTo>
                  <a:lnTo>
                    <a:pt x="203111" y="206082"/>
                  </a:lnTo>
                  <a:lnTo>
                    <a:pt x="203657" y="206425"/>
                  </a:lnTo>
                  <a:lnTo>
                    <a:pt x="212991" y="206425"/>
                  </a:lnTo>
                  <a:lnTo>
                    <a:pt x="212991" y="245859"/>
                  </a:lnTo>
                  <a:lnTo>
                    <a:pt x="227672" y="263131"/>
                  </a:lnTo>
                  <a:lnTo>
                    <a:pt x="231940" y="263131"/>
                  </a:lnTo>
                  <a:lnTo>
                    <a:pt x="232981" y="263029"/>
                  </a:lnTo>
                  <a:lnTo>
                    <a:pt x="233972" y="262839"/>
                  </a:lnTo>
                  <a:lnTo>
                    <a:pt x="235064" y="262737"/>
                  </a:lnTo>
                  <a:lnTo>
                    <a:pt x="236054" y="262585"/>
                  </a:lnTo>
                  <a:lnTo>
                    <a:pt x="236956" y="262382"/>
                  </a:lnTo>
                  <a:lnTo>
                    <a:pt x="237947" y="262191"/>
                  </a:lnTo>
                  <a:lnTo>
                    <a:pt x="241858" y="258965"/>
                  </a:lnTo>
                  <a:lnTo>
                    <a:pt x="242062" y="258165"/>
                  </a:lnTo>
                  <a:lnTo>
                    <a:pt x="242011" y="253453"/>
                  </a:lnTo>
                  <a:lnTo>
                    <a:pt x="241909" y="252717"/>
                  </a:lnTo>
                  <a:lnTo>
                    <a:pt x="241693" y="252361"/>
                  </a:lnTo>
                  <a:lnTo>
                    <a:pt x="241617" y="252120"/>
                  </a:lnTo>
                  <a:lnTo>
                    <a:pt x="241465" y="251917"/>
                  </a:lnTo>
                  <a:lnTo>
                    <a:pt x="241261" y="251815"/>
                  </a:lnTo>
                  <a:lnTo>
                    <a:pt x="241071" y="251625"/>
                  </a:lnTo>
                  <a:lnTo>
                    <a:pt x="240868" y="251523"/>
                  </a:lnTo>
                  <a:lnTo>
                    <a:pt x="240271" y="251523"/>
                  </a:lnTo>
                  <a:lnTo>
                    <a:pt x="239826" y="251675"/>
                  </a:lnTo>
                  <a:lnTo>
                    <a:pt x="238937" y="252171"/>
                  </a:lnTo>
                  <a:lnTo>
                    <a:pt x="238391" y="252361"/>
                  </a:lnTo>
                  <a:lnTo>
                    <a:pt x="237693" y="252564"/>
                  </a:lnTo>
                  <a:lnTo>
                    <a:pt x="237096" y="252768"/>
                  </a:lnTo>
                  <a:lnTo>
                    <a:pt x="236410" y="252958"/>
                  </a:lnTo>
                  <a:lnTo>
                    <a:pt x="234823" y="253352"/>
                  </a:lnTo>
                  <a:lnTo>
                    <a:pt x="233870" y="253453"/>
                  </a:lnTo>
                  <a:lnTo>
                    <a:pt x="229603" y="253453"/>
                  </a:lnTo>
                  <a:lnTo>
                    <a:pt x="227380" y="252412"/>
                  </a:lnTo>
                  <a:lnTo>
                    <a:pt x="226085" y="250329"/>
                  </a:lnTo>
                  <a:lnTo>
                    <a:pt x="224891" y="248145"/>
                  </a:lnTo>
                  <a:lnTo>
                    <a:pt x="224294" y="244919"/>
                  </a:lnTo>
                  <a:lnTo>
                    <a:pt x="224294" y="206425"/>
                  </a:lnTo>
                  <a:lnTo>
                    <a:pt x="240626" y="206425"/>
                  </a:lnTo>
                  <a:lnTo>
                    <a:pt x="241173" y="206082"/>
                  </a:lnTo>
                  <a:lnTo>
                    <a:pt x="241960" y="204685"/>
                  </a:lnTo>
                  <a:lnTo>
                    <a:pt x="242163" y="203504"/>
                  </a:lnTo>
                  <a:close/>
                </a:path>
                <a:path w="784225" h="263525">
                  <a:moveTo>
                    <a:pt x="290918" y="87807"/>
                  </a:moveTo>
                  <a:lnTo>
                    <a:pt x="278815" y="58343"/>
                  </a:lnTo>
                  <a:lnTo>
                    <a:pt x="277926" y="56553"/>
                  </a:lnTo>
                  <a:lnTo>
                    <a:pt x="276987" y="54965"/>
                  </a:lnTo>
                  <a:lnTo>
                    <a:pt x="274993" y="52184"/>
                  </a:lnTo>
                  <a:lnTo>
                    <a:pt x="274040" y="51193"/>
                  </a:lnTo>
                  <a:lnTo>
                    <a:pt x="273913" y="51054"/>
                  </a:lnTo>
                  <a:lnTo>
                    <a:pt x="272719" y="50152"/>
                  </a:lnTo>
                  <a:lnTo>
                    <a:pt x="271526" y="49161"/>
                  </a:lnTo>
                  <a:lnTo>
                    <a:pt x="270192" y="48323"/>
                  </a:lnTo>
                  <a:lnTo>
                    <a:pt x="268693" y="47625"/>
                  </a:lnTo>
                  <a:lnTo>
                    <a:pt x="271272" y="46736"/>
                  </a:lnTo>
                  <a:lnTo>
                    <a:pt x="273608" y="45643"/>
                  </a:lnTo>
                  <a:lnTo>
                    <a:pt x="275691" y="44348"/>
                  </a:lnTo>
                  <a:lnTo>
                    <a:pt x="277876" y="43065"/>
                  </a:lnTo>
                  <a:lnTo>
                    <a:pt x="279539" y="41668"/>
                  </a:lnTo>
                  <a:lnTo>
                    <a:pt x="285813" y="22529"/>
                  </a:lnTo>
                  <a:lnTo>
                    <a:pt x="285369" y="19748"/>
                  </a:lnTo>
                  <a:lnTo>
                    <a:pt x="284480" y="17272"/>
                  </a:lnTo>
                  <a:lnTo>
                    <a:pt x="283578" y="14681"/>
                  </a:lnTo>
                  <a:lnTo>
                    <a:pt x="282244" y="12471"/>
                  </a:lnTo>
                  <a:lnTo>
                    <a:pt x="281724" y="11912"/>
                  </a:lnTo>
                  <a:lnTo>
                    <a:pt x="280454" y="10579"/>
                  </a:lnTo>
                  <a:lnTo>
                    <a:pt x="278676" y="8585"/>
                  </a:lnTo>
                  <a:lnTo>
                    <a:pt x="276491" y="6946"/>
                  </a:lnTo>
                  <a:lnTo>
                    <a:pt x="273316" y="5372"/>
                  </a:lnTo>
                  <a:lnTo>
                    <a:pt x="273316" y="23317"/>
                  </a:lnTo>
                  <a:lnTo>
                    <a:pt x="273316" y="28879"/>
                  </a:lnTo>
                  <a:lnTo>
                    <a:pt x="258533" y="41668"/>
                  </a:lnTo>
                  <a:lnTo>
                    <a:pt x="243992" y="41668"/>
                  </a:lnTo>
                  <a:lnTo>
                    <a:pt x="243992" y="11912"/>
                  </a:lnTo>
                  <a:lnTo>
                    <a:pt x="256095" y="11912"/>
                  </a:lnTo>
                  <a:lnTo>
                    <a:pt x="257937" y="12014"/>
                  </a:lnTo>
                  <a:lnTo>
                    <a:pt x="259321" y="12204"/>
                  </a:lnTo>
                  <a:lnTo>
                    <a:pt x="260807" y="12319"/>
                  </a:lnTo>
                  <a:lnTo>
                    <a:pt x="270929" y="18008"/>
                  </a:lnTo>
                  <a:lnTo>
                    <a:pt x="272516" y="20408"/>
                  </a:lnTo>
                  <a:lnTo>
                    <a:pt x="273316" y="23317"/>
                  </a:lnTo>
                  <a:lnTo>
                    <a:pt x="273316" y="5372"/>
                  </a:lnTo>
                  <a:lnTo>
                    <a:pt x="271322" y="4381"/>
                  </a:lnTo>
                  <a:lnTo>
                    <a:pt x="268300" y="3429"/>
                  </a:lnTo>
                  <a:lnTo>
                    <a:pt x="264833" y="2832"/>
                  </a:lnTo>
                  <a:lnTo>
                    <a:pt x="260807" y="2527"/>
                  </a:lnTo>
                  <a:lnTo>
                    <a:pt x="259321" y="2336"/>
                  </a:lnTo>
                  <a:lnTo>
                    <a:pt x="257492" y="2235"/>
                  </a:lnTo>
                  <a:lnTo>
                    <a:pt x="235559" y="2235"/>
                  </a:lnTo>
                  <a:lnTo>
                    <a:pt x="234569" y="2641"/>
                  </a:lnTo>
                  <a:lnTo>
                    <a:pt x="233578" y="3429"/>
                  </a:lnTo>
                  <a:lnTo>
                    <a:pt x="232676" y="4114"/>
                  </a:lnTo>
                  <a:lnTo>
                    <a:pt x="232232" y="5308"/>
                  </a:lnTo>
                  <a:lnTo>
                    <a:pt x="232283" y="89446"/>
                  </a:lnTo>
                  <a:lnTo>
                    <a:pt x="232384" y="89750"/>
                  </a:lnTo>
                  <a:lnTo>
                    <a:pt x="235216" y="90639"/>
                  </a:lnTo>
                  <a:lnTo>
                    <a:pt x="236004" y="90843"/>
                  </a:lnTo>
                  <a:lnTo>
                    <a:pt x="236943" y="90932"/>
                  </a:lnTo>
                  <a:lnTo>
                    <a:pt x="239229" y="90932"/>
                  </a:lnTo>
                  <a:lnTo>
                    <a:pt x="240169" y="90843"/>
                  </a:lnTo>
                  <a:lnTo>
                    <a:pt x="240868" y="90639"/>
                  </a:lnTo>
                  <a:lnTo>
                    <a:pt x="241655" y="90538"/>
                  </a:lnTo>
                  <a:lnTo>
                    <a:pt x="243992" y="89103"/>
                  </a:lnTo>
                  <a:lnTo>
                    <a:pt x="243992" y="51193"/>
                  </a:lnTo>
                  <a:lnTo>
                    <a:pt x="254406" y="51193"/>
                  </a:lnTo>
                  <a:lnTo>
                    <a:pt x="256692" y="51600"/>
                  </a:lnTo>
                  <a:lnTo>
                    <a:pt x="258572" y="52387"/>
                  </a:lnTo>
                  <a:lnTo>
                    <a:pt x="260565" y="53187"/>
                  </a:lnTo>
                  <a:lnTo>
                    <a:pt x="262255" y="54317"/>
                  </a:lnTo>
                  <a:lnTo>
                    <a:pt x="263639" y="55816"/>
                  </a:lnTo>
                  <a:lnTo>
                    <a:pt x="265023" y="57200"/>
                  </a:lnTo>
                  <a:lnTo>
                    <a:pt x="266217" y="58889"/>
                  </a:lnTo>
                  <a:lnTo>
                    <a:pt x="267208" y="60871"/>
                  </a:lnTo>
                  <a:lnTo>
                    <a:pt x="268300" y="62763"/>
                  </a:lnTo>
                  <a:lnTo>
                    <a:pt x="269290" y="64884"/>
                  </a:lnTo>
                  <a:lnTo>
                    <a:pt x="270192" y="67271"/>
                  </a:lnTo>
                  <a:lnTo>
                    <a:pt x="278447" y="88303"/>
                  </a:lnTo>
                  <a:lnTo>
                    <a:pt x="283578" y="90932"/>
                  </a:lnTo>
                  <a:lnTo>
                    <a:pt x="286156" y="90932"/>
                  </a:lnTo>
                  <a:lnTo>
                    <a:pt x="287248" y="90881"/>
                  </a:lnTo>
                  <a:lnTo>
                    <a:pt x="288836" y="90690"/>
                  </a:lnTo>
                  <a:lnTo>
                    <a:pt x="289433" y="90538"/>
                  </a:lnTo>
                  <a:lnTo>
                    <a:pt x="289826" y="90335"/>
                  </a:lnTo>
                  <a:lnTo>
                    <a:pt x="290322" y="90144"/>
                  </a:lnTo>
                  <a:lnTo>
                    <a:pt x="290626" y="89941"/>
                  </a:lnTo>
                  <a:lnTo>
                    <a:pt x="290918" y="89446"/>
                  </a:lnTo>
                  <a:lnTo>
                    <a:pt x="290918" y="87807"/>
                  </a:lnTo>
                  <a:close/>
                </a:path>
                <a:path w="784225" h="263525">
                  <a:moveTo>
                    <a:pt x="292887" y="204685"/>
                  </a:moveTo>
                  <a:lnTo>
                    <a:pt x="291896" y="197650"/>
                  </a:lnTo>
                  <a:lnTo>
                    <a:pt x="291693" y="197345"/>
                  </a:lnTo>
                  <a:lnTo>
                    <a:pt x="291249" y="197104"/>
                  </a:lnTo>
                  <a:lnTo>
                    <a:pt x="290563" y="196900"/>
                  </a:lnTo>
                  <a:lnTo>
                    <a:pt x="289966" y="196697"/>
                  </a:lnTo>
                  <a:lnTo>
                    <a:pt x="287528" y="196113"/>
                  </a:lnTo>
                  <a:lnTo>
                    <a:pt x="286740" y="196011"/>
                  </a:lnTo>
                  <a:lnTo>
                    <a:pt x="285940" y="196011"/>
                  </a:lnTo>
                  <a:lnTo>
                    <a:pt x="285254" y="195910"/>
                  </a:lnTo>
                  <a:lnTo>
                    <a:pt x="284607" y="195859"/>
                  </a:lnTo>
                  <a:lnTo>
                    <a:pt x="282714" y="195859"/>
                  </a:lnTo>
                  <a:lnTo>
                    <a:pt x="281432" y="196062"/>
                  </a:lnTo>
                  <a:lnTo>
                    <a:pt x="280136" y="196456"/>
                  </a:lnTo>
                  <a:lnTo>
                    <a:pt x="278853" y="196748"/>
                  </a:lnTo>
                  <a:lnTo>
                    <a:pt x="277507" y="197345"/>
                  </a:lnTo>
                  <a:lnTo>
                    <a:pt x="276034" y="198285"/>
                  </a:lnTo>
                  <a:lnTo>
                    <a:pt x="274828" y="199034"/>
                  </a:lnTo>
                  <a:lnTo>
                    <a:pt x="273443" y="200228"/>
                  </a:lnTo>
                  <a:lnTo>
                    <a:pt x="270471" y="203403"/>
                  </a:lnTo>
                  <a:lnTo>
                    <a:pt x="268884" y="205384"/>
                  </a:lnTo>
                  <a:lnTo>
                    <a:pt x="267195" y="207759"/>
                  </a:lnTo>
                  <a:lnTo>
                    <a:pt x="267093" y="198285"/>
                  </a:lnTo>
                  <a:lnTo>
                    <a:pt x="266890" y="198094"/>
                  </a:lnTo>
                  <a:lnTo>
                    <a:pt x="266788" y="197789"/>
                  </a:lnTo>
                  <a:lnTo>
                    <a:pt x="266547" y="197548"/>
                  </a:lnTo>
                  <a:lnTo>
                    <a:pt x="266153" y="197345"/>
                  </a:lnTo>
                  <a:lnTo>
                    <a:pt x="265849" y="197154"/>
                  </a:lnTo>
                  <a:lnTo>
                    <a:pt x="265353" y="197002"/>
                  </a:lnTo>
                  <a:lnTo>
                    <a:pt x="264071" y="196799"/>
                  </a:lnTo>
                  <a:lnTo>
                    <a:pt x="263220" y="196748"/>
                  </a:lnTo>
                  <a:lnTo>
                    <a:pt x="261137" y="196748"/>
                  </a:lnTo>
                  <a:lnTo>
                    <a:pt x="257124" y="260896"/>
                  </a:lnTo>
                  <a:lnTo>
                    <a:pt x="257225" y="261200"/>
                  </a:lnTo>
                  <a:lnTo>
                    <a:pt x="261632" y="262382"/>
                  </a:lnTo>
                  <a:lnTo>
                    <a:pt x="263817" y="262382"/>
                  </a:lnTo>
                  <a:lnTo>
                    <a:pt x="268376" y="219824"/>
                  </a:lnTo>
                  <a:lnTo>
                    <a:pt x="269963" y="217335"/>
                  </a:lnTo>
                  <a:lnTo>
                    <a:pt x="271411" y="215252"/>
                  </a:lnTo>
                  <a:lnTo>
                    <a:pt x="272694" y="213575"/>
                  </a:lnTo>
                  <a:lnTo>
                    <a:pt x="273989" y="211785"/>
                  </a:lnTo>
                  <a:lnTo>
                    <a:pt x="279996" y="207175"/>
                  </a:lnTo>
                  <a:lnTo>
                    <a:pt x="281076" y="206679"/>
                  </a:lnTo>
                  <a:lnTo>
                    <a:pt x="282168" y="206425"/>
                  </a:lnTo>
                  <a:lnTo>
                    <a:pt x="284251" y="206425"/>
                  </a:lnTo>
                  <a:lnTo>
                    <a:pt x="285153" y="206527"/>
                  </a:lnTo>
                  <a:lnTo>
                    <a:pt x="286740" y="206921"/>
                  </a:lnTo>
                  <a:lnTo>
                    <a:pt x="288721" y="207518"/>
                  </a:lnTo>
                  <a:lnTo>
                    <a:pt x="290410" y="208114"/>
                  </a:lnTo>
                  <a:lnTo>
                    <a:pt x="290906" y="208216"/>
                  </a:lnTo>
                  <a:lnTo>
                    <a:pt x="291604" y="208216"/>
                  </a:lnTo>
                  <a:lnTo>
                    <a:pt x="291846" y="208114"/>
                  </a:lnTo>
                  <a:lnTo>
                    <a:pt x="292188" y="207759"/>
                  </a:lnTo>
                  <a:lnTo>
                    <a:pt x="292392" y="207416"/>
                  </a:lnTo>
                  <a:lnTo>
                    <a:pt x="292493" y="207022"/>
                  </a:lnTo>
                  <a:lnTo>
                    <a:pt x="292658" y="206679"/>
                  </a:lnTo>
                  <a:lnTo>
                    <a:pt x="292722" y="206425"/>
                  </a:lnTo>
                  <a:lnTo>
                    <a:pt x="292785" y="205384"/>
                  </a:lnTo>
                  <a:lnTo>
                    <a:pt x="292887" y="204685"/>
                  </a:lnTo>
                  <a:close/>
                </a:path>
                <a:path w="784225" h="263525">
                  <a:moveTo>
                    <a:pt x="359232" y="80670"/>
                  </a:moveTo>
                  <a:lnTo>
                    <a:pt x="359130" y="26835"/>
                  </a:lnTo>
                  <a:lnTo>
                    <a:pt x="358927" y="26644"/>
                  </a:lnTo>
                  <a:lnTo>
                    <a:pt x="358736" y="26339"/>
                  </a:lnTo>
                  <a:lnTo>
                    <a:pt x="354672" y="25311"/>
                  </a:lnTo>
                  <a:lnTo>
                    <a:pt x="352488" y="25311"/>
                  </a:lnTo>
                  <a:lnTo>
                    <a:pt x="347916" y="70243"/>
                  </a:lnTo>
                  <a:lnTo>
                    <a:pt x="344843" y="74117"/>
                  </a:lnTo>
                  <a:lnTo>
                    <a:pt x="341871" y="77101"/>
                  </a:lnTo>
                  <a:lnTo>
                    <a:pt x="336207" y="81165"/>
                  </a:lnTo>
                  <a:lnTo>
                    <a:pt x="333438" y="82156"/>
                  </a:lnTo>
                  <a:lnTo>
                    <a:pt x="328472" y="82156"/>
                  </a:lnTo>
                  <a:lnTo>
                    <a:pt x="317614" y="26835"/>
                  </a:lnTo>
                  <a:lnTo>
                    <a:pt x="317411" y="26644"/>
                  </a:lnTo>
                  <a:lnTo>
                    <a:pt x="317207" y="26339"/>
                  </a:lnTo>
                  <a:lnTo>
                    <a:pt x="316865" y="26098"/>
                  </a:lnTo>
                  <a:lnTo>
                    <a:pt x="316369" y="25895"/>
                  </a:lnTo>
                  <a:lnTo>
                    <a:pt x="315976" y="25704"/>
                  </a:lnTo>
                  <a:lnTo>
                    <a:pt x="315429" y="25552"/>
                  </a:lnTo>
                  <a:lnTo>
                    <a:pt x="314032" y="25349"/>
                  </a:lnTo>
                  <a:lnTo>
                    <a:pt x="313143" y="25311"/>
                  </a:lnTo>
                  <a:lnTo>
                    <a:pt x="310959" y="25311"/>
                  </a:lnTo>
                  <a:lnTo>
                    <a:pt x="306501" y="70243"/>
                  </a:lnTo>
                  <a:lnTo>
                    <a:pt x="306743" y="72872"/>
                  </a:lnTo>
                  <a:lnTo>
                    <a:pt x="324205" y="91833"/>
                  </a:lnTo>
                  <a:lnTo>
                    <a:pt x="331851" y="91833"/>
                  </a:lnTo>
                  <a:lnTo>
                    <a:pt x="335318" y="90932"/>
                  </a:lnTo>
                  <a:lnTo>
                    <a:pt x="342061" y="87363"/>
                  </a:lnTo>
                  <a:lnTo>
                    <a:pt x="345490" y="84531"/>
                  </a:lnTo>
                  <a:lnTo>
                    <a:pt x="347611" y="82156"/>
                  </a:lnTo>
                  <a:lnTo>
                    <a:pt x="348957" y="80670"/>
                  </a:lnTo>
                  <a:lnTo>
                    <a:pt x="353085" y="90932"/>
                  </a:lnTo>
                  <a:lnTo>
                    <a:pt x="355066" y="90932"/>
                  </a:lnTo>
                  <a:lnTo>
                    <a:pt x="358927" y="89750"/>
                  </a:lnTo>
                  <a:lnTo>
                    <a:pt x="359130" y="89446"/>
                  </a:lnTo>
                  <a:lnTo>
                    <a:pt x="359232" y="80670"/>
                  </a:lnTo>
                  <a:close/>
                </a:path>
                <a:path w="784225" h="263525">
                  <a:moveTo>
                    <a:pt x="362737" y="233857"/>
                  </a:moveTo>
                  <a:lnTo>
                    <a:pt x="362648" y="223151"/>
                  </a:lnTo>
                  <a:lnTo>
                    <a:pt x="362102" y="219125"/>
                  </a:lnTo>
                  <a:lnTo>
                    <a:pt x="360692" y="214706"/>
                  </a:lnTo>
                  <a:lnTo>
                    <a:pt x="359613" y="210985"/>
                  </a:lnTo>
                  <a:lnTo>
                    <a:pt x="357784" y="207518"/>
                  </a:lnTo>
                  <a:lnTo>
                    <a:pt x="355803" y="205232"/>
                  </a:lnTo>
                  <a:lnTo>
                    <a:pt x="352818" y="201764"/>
                  </a:lnTo>
                  <a:lnTo>
                    <a:pt x="350901" y="200431"/>
                  </a:lnTo>
                  <a:lnTo>
                    <a:pt x="350901" y="233857"/>
                  </a:lnTo>
                  <a:lnTo>
                    <a:pt x="350583" y="236486"/>
                  </a:lnTo>
                  <a:lnTo>
                    <a:pt x="349681" y="239915"/>
                  </a:lnTo>
                  <a:lnTo>
                    <a:pt x="349097" y="242341"/>
                  </a:lnTo>
                  <a:lnTo>
                    <a:pt x="347954" y="244868"/>
                  </a:lnTo>
                  <a:lnTo>
                    <a:pt x="344881" y="249135"/>
                  </a:lnTo>
                  <a:lnTo>
                    <a:pt x="342900" y="250774"/>
                  </a:lnTo>
                  <a:lnTo>
                    <a:pt x="340423" y="251968"/>
                  </a:lnTo>
                  <a:lnTo>
                    <a:pt x="338035" y="253161"/>
                  </a:lnTo>
                  <a:lnTo>
                    <a:pt x="335203" y="253758"/>
                  </a:lnTo>
                  <a:lnTo>
                    <a:pt x="328358" y="253758"/>
                  </a:lnTo>
                  <a:lnTo>
                    <a:pt x="313270" y="225132"/>
                  </a:lnTo>
                  <a:lnTo>
                    <a:pt x="313575" y="222643"/>
                  </a:lnTo>
                  <a:lnTo>
                    <a:pt x="328955" y="205232"/>
                  </a:lnTo>
                  <a:lnTo>
                    <a:pt x="335800" y="205232"/>
                  </a:lnTo>
                  <a:lnTo>
                    <a:pt x="338785" y="205879"/>
                  </a:lnTo>
                  <a:lnTo>
                    <a:pt x="341160" y="207175"/>
                  </a:lnTo>
                  <a:lnTo>
                    <a:pt x="343636" y="208457"/>
                  </a:lnTo>
                  <a:lnTo>
                    <a:pt x="345579" y="210248"/>
                  </a:lnTo>
                  <a:lnTo>
                    <a:pt x="346964" y="212521"/>
                  </a:lnTo>
                  <a:lnTo>
                    <a:pt x="348361" y="214706"/>
                  </a:lnTo>
                  <a:lnTo>
                    <a:pt x="349351" y="217297"/>
                  </a:lnTo>
                  <a:lnTo>
                    <a:pt x="350012" y="220560"/>
                  </a:lnTo>
                  <a:lnTo>
                    <a:pt x="350634" y="223151"/>
                  </a:lnTo>
                  <a:lnTo>
                    <a:pt x="350850" y="225132"/>
                  </a:lnTo>
                  <a:lnTo>
                    <a:pt x="350901" y="233857"/>
                  </a:lnTo>
                  <a:lnTo>
                    <a:pt x="350901" y="200431"/>
                  </a:lnTo>
                  <a:lnTo>
                    <a:pt x="349694" y="199580"/>
                  </a:lnTo>
                  <a:lnTo>
                    <a:pt x="342150" y="196608"/>
                  </a:lnTo>
                  <a:lnTo>
                    <a:pt x="337743" y="195859"/>
                  </a:lnTo>
                  <a:lnTo>
                    <a:pt x="327520" y="195859"/>
                  </a:lnTo>
                  <a:lnTo>
                    <a:pt x="303263" y="216700"/>
                  </a:lnTo>
                  <a:lnTo>
                    <a:pt x="302069" y="220560"/>
                  </a:lnTo>
                  <a:lnTo>
                    <a:pt x="301612" y="223735"/>
                  </a:lnTo>
                  <a:lnTo>
                    <a:pt x="301498" y="235889"/>
                  </a:lnTo>
                  <a:lnTo>
                    <a:pt x="302018" y="239915"/>
                  </a:lnTo>
                  <a:lnTo>
                    <a:pt x="326428" y="263283"/>
                  </a:lnTo>
                  <a:lnTo>
                    <a:pt x="336651" y="263283"/>
                  </a:lnTo>
                  <a:lnTo>
                    <a:pt x="354723" y="253758"/>
                  </a:lnTo>
                  <a:lnTo>
                    <a:pt x="357530" y="250532"/>
                  </a:lnTo>
                  <a:lnTo>
                    <a:pt x="359511" y="246913"/>
                  </a:lnTo>
                  <a:lnTo>
                    <a:pt x="362102" y="238467"/>
                  </a:lnTo>
                  <a:lnTo>
                    <a:pt x="362737" y="233857"/>
                  </a:lnTo>
                  <a:close/>
                </a:path>
                <a:path w="784225" h="263525">
                  <a:moveTo>
                    <a:pt x="390575" y="168478"/>
                  </a:moveTo>
                  <a:lnTo>
                    <a:pt x="390169" y="167881"/>
                  </a:lnTo>
                  <a:lnTo>
                    <a:pt x="389877" y="167678"/>
                  </a:lnTo>
                  <a:lnTo>
                    <a:pt x="389483" y="167576"/>
                  </a:lnTo>
                  <a:lnTo>
                    <a:pt x="389077" y="167386"/>
                  </a:lnTo>
                  <a:lnTo>
                    <a:pt x="388493" y="167233"/>
                  </a:lnTo>
                  <a:lnTo>
                    <a:pt x="386994" y="167030"/>
                  </a:lnTo>
                  <a:lnTo>
                    <a:pt x="386105" y="166992"/>
                  </a:lnTo>
                  <a:lnTo>
                    <a:pt x="383921" y="166992"/>
                  </a:lnTo>
                  <a:lnTo>
                    <a:pt x="382981" y="167030"/>
                  </a:lnTo>
                  <a:lnTo>
                    <a:pt x="381495" y="167233"/>
                  </a:lnTo>
                  <a:lnTo>
                    <a:pt x="380898" y="167386"/>
                  </a:lnTo>
                  <a:lnTo>
                    <a:pt x="380403" y="167576"/>
                  </a:lnTo>
                  <a:lnTo>
                    <a:pt x="380009" y="167678"/>
                  </a:lnTo>
                  <a:lnTo>
                    <a:pt x="379704" y="167881"/>
                  </a:lnTo>
                  <a:lnTo>
                    <a:pt x="379501" y="168173"/>
                  </a:lnTo>
                  <a:lnTo>
                    <a:pt x="379412" y="260896"/>
                  </a:lnTo>
                  <a:lnTo>
                    <a:pt x="379501" y="261200"/>
                  </a:lnTo>
                  <a:lnTo>
                    <a:pt x="383921" y="262382"/>
                  </a:lnTo>
                  <a:lnTo>
                    <a:pt x="386105" y="262382"/>
                  </a:lnTo>
                  <a:lnTo>
                    <a:pt x="390575" y="260896"/>
                  </a:lnTo>
                  <a:lnTo>
                    <a:pt x="390575" y="168478"/>
                  </a:lnTo>
                  <a:close/>
                </a:path>
                <a:path w="784225" h="263525">
                  <a:moveTo>
                    <a:pt x="432777" y="89446"/>
                  </a:moveTo>
                  <a:lnTo>
                    <a:pt x="432752" y="45847"/>
                  </a:lnTo>
                  <a:lnTo>
                    <a:pt x="432473" y="43256"/>
                  </a:lnTo>
                  <a:lnTo>
                    <a:pt x="431685" y="40182"/>
                  </a:lnTo>
                  <a:lnTo>
                    <a:pt x="430987" y="37007"/>
                  </a:lnTo>
                  <a:lnTo>
                    <a:pt x="429742" y="34277"/>
                  </a:lnTo>
                  <a:lnTo>
                    <a:pt x="429590" y="34086"/>
                  </a:lnTo>
                  <a:lnTo>
                    <a:pt x="427964" y="32004"/>
                  </a:lnTo>
                  <a:lnTo>
                    <a:pt x="426275" y="29718"/>
                  </a:lnTo>
                  <a:lnTo>
                    <a:pt x="424040" y="27889"/>
                  </a:lnTo>
                  <a:lnTo>
                    <a:pt x="418490" y="25107"/>
                  </a:lnTo>
                  <a:lnTo>
                    <a:pt x="415061" y="24409"/>
                  </a:lnTo>
                  <a:lnTo>
                    <a:pt x="407428" y="24409"/>
                  </a:lnTo>
                  <a:lnTo>
                    <a:pt x="390156" y="35572"/>
                  </a:lnTo>
                  <a:lnTo>
                    <a:pt x="390055" y="26835"/>
                  </a:lnTo>
                  <a:lnTo>
                    <a:pt x="389864" y="26644"/>
                  </a:lnTo>
                  <a:lnTo>
                    <a:pt x="389763" y="26339"/>
                  </a:lnTo>
                  <a:lnTo>
                    <a:pt x="389509" y="26098"/>
                  </a:lnTo>
                  <a:lnTo>
                    <a:pt x="389115" y="25895"/>
                  </a:lnTo>
                  <a:lnTo>
                    <a:pt x="388823" y="25704"/>
                  </a:lnTo>
                  <a:lnTo>
                    <a:pt x="388327" y="25552"/>
                  </a:lnTo>
                  <a:lnTo>
                    <a:pt x="387032" y="25349"/>
                  </a:lnTo>
                  <a:lnTo>
                    <a:pt x="386194" y="25311"/>
                  </a:lnTo>
                  <a:lnTo>
                    <a:pt x="384111" y="25311"/>
                  </a:lnTo>
                  <a:lnTo>
                    <a:pt x="380085" y="89446"/>
                  </a:lnTo>
                  <a:lnTo>
                    <a:pt x="380187" y="89750"/>
                  </a:lnTo>
                  <a:lnTo>
                    <a:pt x="384606" y="90932"/>
                  </a:lnTo>
                  <a:lnTo>
                    <a:pt x="386791" y="90932"/>
                  </a:lnTo>
                  <a:lnTo>
                    <a:pt x="391350" y="45847"/>
                  </a:lnTo>
                  <a:lnTo>
                    <a:pt x="394423" y="42075"/>
                  </a:lnTo>
                  <a:lnTo>
                    <a:pt x="397357" y="39192"/>
                  </a:lnTo>
                  <a:lnTo>
                    <a:pt x="400138" y="37211"/>
                  </a:lnTo>
                  <a:lnTo>
                    <a:pt x="402386" y="35572"/>
                  </a:lnTo>
                  <a:lnTo>
                    <a:pt x="403009" y="35128"/>
                  </a:lnTo>
                  <a:lnTo>
                    <a:pt x="405841" y="34086"/>
                  </a:lnTo>
                  <a:lnTo>
                    <a:pt x="410794" y="34086"/>
                  </a:lnTo>
                  <a:lnTo>
                    <a:pt x="412686" y="34531"/>
                  </a:lnTo>
                  <a:lnTo>
                    <a:pt x="414274" y="35420"/>
                  </a:lnTo>
                  <a:lnTo>
                    <a:pt x="415963" y="36220"/>
                  </a:lnTo>
                  <a:lnTo>
                    <a:pt x="417296" y="37414"/>
                  </a:lnTo>
                  <a:lnTo>
                    <a:pt x="418287" y="39001"/>
                  </a:lnTo>
                  <a:lnTo>
                    <a:pt x="419379" y="40487"/>
                  </a:lnTo>
                  <a:lnTo>
                    <a:pt x="420179" y="42316"/>
                  </a:lnTo>
                  <a:lnTo>
                    <a:pt x="420674" y="44500"/>
                  </a:lnTo>
                  <a:lnTo>
                    <a:pt x="421271" y="46583"/>
                  </a:lnTo>
                  <a:lnTo>
                    <a:pt x="421563" y="49364"/>
                  </a:lnTo>
                  <a:lnTo>
                    <a:pt x="421665" y="89446"/>
                  </a:lnTo>
                  <a:lnTo>
                    <a:pt x="421855" y="89750"/>
                  </a:lnTo>
                  <a:lnTo>
                    <a:pt x="426123" y="90932"/>
                  </a:lnTo>
                  <a:lnTo>
                    <a:pt x="428307" y="90932"/>
                  </a:lnTo>
                  <a:lnTo>
                    <a:pt x="432574" y="89750"/>
                  </a:lnTo>
                  <a:lnTo>
                    <a:pt x="432777" y="89446"/>
                  </a:lnTo>
                  <a:close/>
                </a:path>
                <a:path w="784225" h="263525">
                  <a:moveTo>
                    <a:pt x="481507" y="240906"/>
                  </a:moveTo>
                  <a:lnTo>
                    <a:pt x="481050" y="238671"/>
                  </a:lnTo>
                  <a:lnTo>
                    <a:pt x="480161" y="236791"/>
                  </a:lnTo>
                  <a:lnTo>
                    <a:pt x="479272" y="234797"/>
                  </a:lnTo>
                  <a:lnTo>
                    <a:pt x="478078" y="233159"/>
                  </a:lnTo>
                  <a:lnTo>
                    <a:pt x="476592" y="231876"/>
                  </a:lnTo>
                  <a:lnTo>
                    <a:pt x="475208" y="230492"/>
                  </a:lnTo>
                  <a:lnTo>
                    <a:pt x="473570" y="229349"/>
                  </a:lnTo>
                  <a:lnTo>
                    <a:pt x="471678" y="228447"/>
                  </a:lnTo>
                  <a:lnTo>
                    <a:pt x="469798" y="227457"/>
                  </a:lnTo>
                  <a:lnTo>
                    <a:pt x="467855" y="226568"/>
                  </a:lnTo>
                  <a:lnTo>
                    <a:pt x="465874" y="225767"/>
                  </a:lnTo>
                  <a:lnTo>
                    <a:pt x="463994" y="224980"/>
                  </a:lnTo>
                  <a:lnTo>
                    <a:pt x="462102" y="224231"/>
                  </a:lnTo>
                  <a:lnTo>
                    <a:pt x="460222" y="223545"/>
                  </a:lnTo>
                  <a:lnTo>
                    <a:pt x="458330" y="222745"/>
                  </a:lnTo>
                  <a:lnTo>
                    <a:pt x="450392" y="215201"/>
                  </a:lnTo>
                  <a:lnTo>
                    <a:pt x="450469" y="211632"/>
                  </a:lnTo>
                  <a:lnTo>
                    <a:pt x="456653" y="205232"/>
                  </a:lnTo>
                  <a:lnTo>
                    <a:pt x="458139" y="204736"/>
                  </a:lnTo>
                  <a:lnTo>
                    <a:pt x="459828" y="204495"/>
                  </a:lnTo>
                  <a:lnTo>
                    <a:pt x="463892" y="204495"/>
                  </a:lnTo>
                  <a:lnTo>
                    <a:pt x="465772" y="204736"/>
                  </a:lnTo>
                  <a:lnTo>
                    <a:pt x="467360" y="205232"/>
                  </a:lnTo>
                  <a:lnTo>
                    <a:pt x="469049" y="205727"/>
                  </a:lnTo>
                  <a:lnTo>
                    <a:pt x="470484" y="206273"/>
                  </a:lnTo>
                  <a:lnTo>
                    <a:pt x="471678" y="206870"/>
                  </a:lnTo>
                  <a:lnTo>
                    <a:pt x="472973" y="207467"/>
                  </a:lnTo>
                  <a:lnTo>
                    <a:pt x="474014" y="208013"/>
                  </a:lnTo>
                  <a:lnTo>
                    <a:pt x="475602" y="209003"/>
                  </a:lnTo>
                  <a:lnTo>
                    <a:pt x="476199" y="209257"/>
                  </a:lnTo>
                  <a:lnTo>
                    <a:pt x="476885" y="209257"/>
                  </a:lnTo>
                  <a:lnTo>
                    <a:pt x="477139" y="209207"/>
                  </a:lnTo>
                  <a:lnTo>
                    <a:pt x="477329" y="209105"/>
                  </a:lnTo>
                  <a:lnTo>
                    <a:pt x="477532" y="208902"/>
                  </a:lnTo>
                  <a:lnTo>
                    <a:pt x="477685" y="208610"/>
                  </a:lnTo>
                  <a:lnTo>
                    <a:pt x="477786" y="208216"/>
                  </a:lnTo>
                  <a:lnTo>
                    <a:pt x="477977" y="207810"/>
                  </a:lnTo>
                  <a:lnTo>
                    <a:pt x="478091" y="207467"/>
                  </a:lnTo>
                  <a:lnTo>
                    <a:pt x="478332" y="206222"/>
                  </a:lnTo>
                  <a:lnTo>
                    <a:pt x="478370" y="204495"/>
                  </a:lnTo>
                  <a:lnTo>
                    <a:pt x="478332" y="203504"/>
                  </a:lnTo>
                  <a:lnTo>
                    <a:pt x="478028" y="202107"/>
                  </a:lnTo>
                  <a:lnTo>
                    <a:pt x="477913" y="201371"/>
                  </a:lnTo>
                  <a:lnTo>
                    <a:pt x="477837" y="201066"/>
                  </a:lnTo>
                  <a:lnTo>
                    <a:pt x="477634" y="200774"/>
                  </a:lnTo>
                  <a:lnTo>
                    <a:pt x="477532" y="200469"/>
                  </a:lnTo>
                  <a:lnTo>
                    <a:pt x="477240" y="200177"/>
                  </a:lnTo>
                  <a:lnTo>
                    <a:pt x="476745" y="199872"/>
                  </a:lnTo>
                  <a:lnTo>
                    <a:pt x="476250" y="199478"/>
                  </a:lnTo>
                  <a:lnTo>
                    <a:pt x="475500" y="199034"/>
                  </a:lnTo>
                  <a:lnTo>
                    <a:pt x="474510" y="198539"/>
                  </a:lnTo>
                  <a:lnTo>
                    <a:pt x="473608" y="198043"/>
                  </a:lnTo>
                  <a:lnTo>
                    <a:pt x="472528" y="197599"/>
                  </a:lnTo>
                  <a:lnTo>
                    <a:pt x="469938" y="196799"/>
                  </a:lnTo>
                  <a:lnTo>
                    <a:pt x="468452" y="196507"/>
                  </a:lnTo>
                  <a:lnTo>
                    <a:pt x="466763" y="196303"/>
                  </a:lnTo>
                  <a:lnTo>
                    <a:pt x="465175" y="196011"/>
                  </a:lnTo>
                  <a:lnTo>
                    <a:pt x="463550" y="195859"/>
                  </a:lnTo>
                  <a:lnTo>
                    <a:pt x="458190" y="195859"/>
                  </a:lnTo>
                  <a:lnTo>
                    <a:pt x="454964" y="196354"/>
                  </a:lnTo>
                  <a:lnTo>
                    <a:pt x="449402" y="198335"/>
                  </a:lnTo>
                  <a:lnTo>
                    <a:pt x="447078" y="199682"/>
                  </a:lnTo>
                  <a:lnTo>
                    <a:pt x="445135" y="201409"/>
                  </a:lnTo>
                  <a:lnTo>
                    <a:pt x="443306" y="202958"/>
                  </a:lnTo>
                  <a:lnTo>
                    <a:pt x="441871" y="204889"/>
                  </a:lnTo>
                  <a:lnTo>
                    <a:pt x="439978" y="209346"/>
                  </a:lnTo>
                  <a:lnTo>
                    <a:pt x="439534" y="211632"/>
                  </a:lnTo>
                  <a:lnTo>
                    <a:pt x="439534" y="216789"/>
                  </a:lnTo>
                  <a:lnTo>
                    <a:pt x="462407" y="235254"/>
                  </a:lnTo>
                  <a:lnTo>
                    <a:pt x="464045" y="236042"/>
                  </a:lnTo>
                  <a:lnTo>
                    <a:pt x="465429" y="236931"/>
                  </a:lnTo>
                  <a:lnTo>
                    <a:pt x="466915" y="237832"/>
                  </a:lnTo>
                  <a:lnTo>
                    <a:pt x="468109" y="238874"/>
                  </a:lnTo>
                  <a:lnTo>
                    <a:pt x="469900" y="241249"/>
                  </a:lnTo>
                  <a:lnTo>
                    <a:pt x="470344" y="242697"/>
                  </a:lnTo>
                  <a:lnTo>
                    <a:pt x="470217" y="246659"/>
                  </a:lnTo>
                  <a:lnTo>
                    <a:pt x="470039" y="247548"/>
                  </a:lnTo>
                  <a:lnTo>
                    <a:pt x="468858" y="250037"/>
                  </a:lnTo>
                  <a:lnTo>
                    <a:pt x="467956" y="251028"/>
                  </a:lnTo>
                  <a:lnTo>
                    <a:pt x="466763" y="251815"/>
                  </a:lnTo>
                  <a:lnTo>
                    <a:pt x="465670" y="252615"/>
                  </a:lnTo>
                  <a:lnTo>
                    <a:pt x="464337" y="253212"/>
                  </a:lnTo>
                  <a:lnTo>
                    <a:pt x="461264" y="254000"/>
                  </a:lnTo>
                  <a:lnTo>
                    <a:pt x="459574" y="254203"/>
                  </a:lnTo>
                  <a:lnTo>
                    <a:pt x="455104" y="254203"/>
                  </a:lnTo>
                  <a:lnTo>
                    <a:pt x="441223" y="248691"/>
                  </a:lnTo>
                  <a:lnTo>
                    <a:pt x="440474" y="248399"/>
                  </a:lnTo>
                  <a:lnTo>
                    <a:pt x="439686" y="248399"/>
                  </a:lnTo>
                  <a:lnTo>
                    <a:pt x="439381" y="248500"/>
                  </a:lnTo>
                  <a:lnTo>
                    <a:pt x="439089" y="248691"/>
                  </a:lnTo>
                  <a:lnTo>
                    <a:pt x="438886" y="248793"/>
                  </a:lnTo>
                  <a:lnTo>
                    <a:pt x="438150" y="255536"/>
                  </a:lnTo>
                  <a:lnTo>
                    <a:pt x="438340" y="256438"/>
                  </a:lnTo>
                  <a:lnTo>
                    <a:pt x="451142" y="262686"/>
                  </a:lnTo>
                  <a:lnTo>
                    <a:pt x="453123" y="263080"/>
                  </a:lnTo>
                  <a:lnTo>
                    <a:pt x="455206" y="263283"/>
                  </a:lnTo>
                  <a:lnTo>
                    <a:pt x="460959" y="263283"/>
                  </a:lnTo>
                  <a:lnTo>
                    <a:pt x="464185" y="262839"/>
                  </a:lnTo>
                  <a:lnTo>
                    <a:pt x="467067" y="261937"/>
                  </a:lnTo>
                  <a:lnTo>
                    <a:pt x="470039" y="261048"/>
                  </a:lnTo>
                  <a:lnTo>
                    <a:pt x="472579" y="259753"/>
                  </a:lnTo>
                  <a:lnTo>
                    <a:pt x="474649" y="258064"/>
                  </a:lnTo>
                  <a:lnTo>
                    <a:pt x="476834" y="256387"/>
                  </a:lnTo>
                  <a:lnTo>
                    <a:pt x="481507" y="246659"/>
                  </a:lnTo>
                  <a:lnTo>
                    <a:pt x="481507" y="240906"/>
                  </a:lnTo>
                  <a:close/>
                </a:path>
                <a:path w="784225" h="263525">
                  <a:moveTo>
                    <a:pt x="485228" y="32054"/>
                  </a:moveTo>
                  <a:lnTo>
                    <a:pt x="485190" y="28727"/>
                  </a:lnTo>
                  <a:lnTo>
                    <a:pt x="485089" y="27533"/>
                  </a:lnTo>
                  <a:lnTo>
                    <a:pt x="484936" y="27089"/>
                  </a:lnTo>
                  <a:lnTo>
                    <a:pt x="484644" y="26797"/>
                  </a:lnTo>
                  <a:lnTo>
                    <a:pt x="484441" y="26390"/>
                  </a:lnTo>
                  <a:lnTo>
                    <a:pt x="484187" y="26098"/>
                  </a:lnTo>
                  <a:lnTo>
                    <a:pt x="483895" y="25895"/>
                  </a:lnTo>
                  <a:lnTo>
                    <a:pt x="483692" y="25704"/>
                  </a:lnTo>
                  <a:lnTo>
                    <a:pt x="483400" y="25615"/>
                  </a:lnTo>
                  <a:lnTo>
                    <a:pt x="467372" y="25615"/>
                  </a:lnTo>
                  <a:lnTo>
                    <a:pt x="467271" y="10464"/>
                  </a:lnTo>
                  <a:lnTo>
                    <a:pt x="467080" y="10274"/>
                  </a:lnTo>
                  <a:lnTo>
                    <a:pt x="466877" y="9969"/>
                  </a:lnTo>
                  <a:lnTo>
                    <a:pt x="466585" y="9740"/>
                  </a:lnTo>
                  <a:lnTo>
                    <a:pt x="465785" y="9334"/>
                  </a:lnTo>
                  <a:lnTo>
                    <a:pt x="465188" y="9182"/>
                  </a:lnTo>
                  <a:lnTo>
                    <a:pt x="463702" y="8991"/>
                  </a:lnTo>
                  <a:lnTo>
                    <a:pt x="462762" y="8928"/>
                  </a:lnTo>
                  <a:lnTo>
                    <a:pt x="460578" y="8928"/>
                  </a:lnTo>
                  <a:lnTo>
                    <a:pt x="456069" y="25615"/>
                  </a:lnTo>
                  <a:lnTo>
                    <a:pt x="447179" y="25615"/>
                  </a:lnTo>
                  <a:lnTo>
                    <a:pt x="446836" y="25704"/>
                  </a:lnTo>
                  <a:lnTo>
                    <a:pt x="446239" y="26098"/>
                  </a:lnTo>
                  <a:lnTo>
                    <a:pt x="445998" y="26390"/>
                  </a:lnTo>
                  <a:lnTo>
                    <a:pt x="445795" y="26797"/>
                  </a:lnTo>
                  <a:lnTo>
                    <a:pt x="445592" y="27089"/>
                  </a:lnTo>
                  <a:lnTo>
                    <a:pt x="445452" y="27533"/>
                  </a:lnTo>
                  <a:lnTo>
                    <a:pt x="445249" y="28727"/>
                  </a:lnTo>
                  <a:lnTo>
                    <a:pt x="445198" y="32054"/>
                  </a:lnTo>
                  <a:lnTo>
                    <a:pt x="445401" y="33235"/>
                  </a:lnTo>
                  <a:lnTo>
                    <a:pt x="446189" y="34632"/>
                  </a:lnTo>
                  <a:lnTo>
                    <a:pt x="446735" y="34975"/>
                  </a:lnTo>
                  <a:lnTo>
                    <a:pt x="456069" y="34975"/>
                  </a:lnTo>
                  <a:lnTo>
                    <a:pt x="456069" y="74409"/>
                  </a:lnTo>
                  <a:lnTo>
                    <a:pt x="470750" y="91681"/>
                  </a:lnTo>
                  <a:lnTo>
                    <a:pt x="475018" y="91681"/>
                  </a:lnTo>
                  <a:lnTo>
                    <a:pt x="476059" y="91579"/>
                  </a:lnTo>
                  <a:lnTo>
                    <a:pt x="477050" y="91389"/>
                  </a:lnTo>
                  <a:lnTo>
                    <a:pt x="478142" y="91287"/>
                  </a:lnTo>
                  <a:lnTo>
                    <a:pt x="479132" y="91135"/>
                  </a:lnTo>
                  <a:lnTo>
                    <a:pt x="480021" y="90932"/>
                  </a:lnTo>
                  <a:lnTo>
                    <a:pt x="481012" y="90741"/>
                  </a:lnTo>
                  <a:lnTo>
                    <a:pt x="484936" y="87515"/>
                  </a:lnTo>
                  <a:lnTo>
                    <a:pt x="485140" y="86715"/>
                  </a:lnTo>
                  <a:lnTo>
                    <a:pt x="485089" y="82003"/>
                  </a:lnTo>
                  <a:lnTo>
                    <a:pt x="484987" y="81267"/>
                  </a:lnTo>
                  <a:lnTo>
                    <a:pt x="484759" y="80911"/>
                  </a:lnTo>
                  <a:lnTo>
                    <a:pt x="484682" y="80670"/>
                  </a:lnTo>
                  <a:lnTo>
                    <a:pt x="484543" y="80467"/>
                  </a:lnTo>
                  <a:lnTo>
                    <a:pt x="484339" y="80365"/>
                  </a:lnTo>
                  <a:lnTo>
                    <a:pt x="484136" y="80175"/>
                  </a:lnTo>
                  <a:lnTo>
                    <a:pt x="483946" y="80073"/>
                  </a:lnTo>
                  <a:lnTo>
                    <a:pt x="483349" y="80073"/>
                  </a:lnTo>
                  <a:lnTo>
                    <a:pt x="482904" y="80225"/>
                  </a:lnTo>
                  <a:lnTo>
                    <a:pt x="482409" y="80518"/>
                  </a:lnTo>
                  <a:lnTo>
                    <a:pt x="482003" y="80721"/>
                  </a:lnTo>
                  <a:lnTo>
                    <a:pt x="481469" y="80911"/>
                  </a:lnTo>
                  <a:lnTo>
                    <a:pt x="480771" y="81114"/>
                  </a:lnTo>
                  <a:lnTo>
                    <a:pt x="480174" y="81318"/>
                  </a:lnTo>
                  <a:lnTo>
                    <a:pt x="477888" y="81902"/>
                  </a:lnTo>
                  <a:lnTo>
                    <a:pt x="476948" y="82003"/>
                  </a:lnTo>
                  <a:lnTo>
                    <a:pt x="472681" y="82003"/>
                  </a:lnTo>
                  <a:lnTo>
                    <a:pt x="470446" y="80962"/>
                  </a:lnTo>
                  <a:lnTo>
                    <a:pt x="469163" y="78879"/>
                  </a:lnTo>
                  <a:lnTo>
                    <a:pt x="467969" y="76695"/>
                  </a:lnTo>
                  <a:lnTo>
                    <a:pt x="467372" y="73469"/>
                  </a:lnTo>
                  <a:lnTo>
                    <a:pt x="467372" y="34975"/>
                  </a:lnTo>
                  <a:lnTo>
                    <a:pt x="483692" y="34975"/>
                  </a:lnTo>
                  <a:lnTo>
                    <a:pt x="484238" y="34632"/>
                  </a:lnTo>
                  <a:lnTo>
                    <a:pt x="485038" y="33235"/>
                  </a:lnTo>
                  <a:lnTo>
                    <a:pt x="485228" y="32054"/>
                  </a:lnTo>
                  <a:close/>
                </a:path>
                <a:path w="784225" h="263525">
                  <a:moveTo>
                    <a:pt x="511352" y="26835"/>
                  </a:moveTo>
                  <a:lnTo>
                    <a:pt x="511162" y="26644"/>
                  </a:lnTo>
                  <a:lnTo>
                    <a:pt x="510959" y="26339"/>
                  </a:lnTo>
                  <a:lnTo>
                    <a:pt x="510667" y="26098"/>
                  </a:lnTo>
                  <a:lnTo>
                    <a:pt x="509866" y="25704"/>
                  </a:lnTo>
                  <a:lnTo>
                    <a:pt x="509270" y="25552"/>
                  </a:lnTo>
                  <a:lnTo>
                    <a:pt x="507784" y="25349"/>
                  </a:lnTo>
                  <a:lnTo>
                    <a:pt x="506895" y="25311"/>
                  </a:lnTo>
                  <a:lnTo>
                    <a:pt x="504710" y="25311"/>
                  </a:lnTo>
                  <a:lnTo>
                    <a:pt x="500189" y="89446"/>
                  </a:lnTo>
                  <a:lnTo>
                    <a:pt x="500291" y="89750"/>
                  </a:lnTo>
                  <a:lnTo>
                    <a:pt x="504710" y="90932"/>
                  </a:lnTo>
                  <a:lnTo>
                    <a:pt x="506895" y="90932"/>
                  </a:lnTo>
                  <a:lnTo>
                    <a:pt x="511352" y="89446"/>
                  </a:lnTo>
                  <a:lnTo>
                    <a:pt x="511352" y="26835"/>
                  </a:lnTo>
                  <a:close/>
                </a:path>
                <a:path w="784225" h="263525">
                  <a:moveTo>
                    <a:pt x="512648" y="4114"/>
                  </a:moveTo>
                  <a:lnTo>
                    <a:pt x="512152" y="2387"/>
                  </a:lnTo>
                  <a:lnTo>
                    <a:pt x="511162" y="1498"/>
                  </a:lnTo>
                  <a:lnTo>
                    <a:pt x="510260" y="495"/>
                  </a:lnTo>
                  <a:lnTo>
                    <a:pt x="508482" y="0"/>
                  </a:lnTo>
                  <a:lnTo>
                    <a:pt x="503123" y="0"/>
                  </a:lnTo>
                  <a:lnTo>
                    <a:pt x="501281" y="495"/>
                  </a:lnTo>
                  <a:lnTo>
                    <a:pt x="500291" y="1498"/>
                  </a:lnTo>
                  <a:lnTo>
                    <a:pt x="499300" y="2387"/>
                  </a:lnTo>
                  <a:lnTo>
                    <a:pt x="498817" y="4114"/>
                  </a:lnTo>
                  <a:lnTo>
                    <a:pt x="498805" y="9436"/>
                  </a:lnTo>
                  <a:lnTo>
                    <a:pt x="499300" y="11214"/>
                  </a:lnTo>
                  <a:lnTo>
                    <a:pt x="500291" y="12204"/>
                  </a:lnTo>
                  <a:lnTo>
                    <a:pt x="501281" y="13093"/>
                  </a:lnTo>
                  <a:lnTo>
                    <a:pt x="503072" y="13550"/>
                  </a:lnTo>
                  <a:lnTo>
                    <a:pt x="508330" y="13550"/>
                  </a:lnTo>
                  <a:lnTo>
                    <a:pt x="510171" y="13093"/>
                  </a:lnTo>
                  <a:lnTo>
                    <a:pt x="511162" y="12204"/>
                  </a:lnTo>
                  <a:lnTo>
                    <a:pt x="512152" y="11214"/>
                  </a:lnTo>
                  <a:lnTo>
                    <a:pt x="512622" y="9436"/>
                  </a:lnTo>
                  <a:lnTo>
                    <a:pt x="512648" y="4114"/>
                  </a:lnTo>
                  <a:close/>
                </a:path>
                <a:path w="784225" h="263525">
                  <a:moveTo>
                    <a:pt x="549948" y="220916"/>
                  </a:moveTo>
                  <a:lnTo>
                    <a:pt x="549402" y="217195"/>
                  </a:lnTo>
                  <a:lnTo>
                    <a:pt x="548309" y="213715"/>
                  </a:lnTo>
                  <a:lnTo>
                    <a:pt x="547319" y="210146"/>
                  </a:lnTo>
                  <a:lnTo>
                    <a:pt x="545731" y="207073"/>
                  </a:lnTo>
                  <a:lnTo>
                    <a:pt x="543661" y="204635"/>
                  </a:lnTo>
                  <a:lnTo>
                    <a:pt x="541362" y="201815"/>
                  </a:lnTo>
                  <a:lnTo>
                    <a:pt x="538632" y="199771"/>
                  </a:lnTo>
                  <a:lnTo>
                    <a:pt x="538632" y="223545"/>
                  </a:lnTo>
                  <a:lnTo>
                    <a:pt x="505294" y="223545"/>
                  </a:lnTo>
                  <a:lnTo>
                    <a:pt x="509905" y="210451"/>
                  </a:lnTo>
                  <a:lnTo>
                    <a:pt x="511302" y="208661"/>
                  </a:lnTo>
                  <a:lnTo>
                    <a:pt x="513029" y="207264"/>
                  </a:lnTo>
                  <a:lnTo>
                    <a:pt x="515112" y="206273"/>
                  </a:lnTo>
                  <a:lnTo>
                    <a:pt x="517194" y="205181"/>
                  </a:lnTo>
                  <a:lnTo>
                    <a:pt x="519633" y="204635"/>
                  </a:lnTo>
                  <a:lnTo>
                    <a:pt x="527862" y="204635"/>
                  </a:lnTo>
                  <a:lnTo>
                    <a:pt x="531939" y="206324"/>
                  </a:lnTo>
                  <a:lnTo>
                    <a:pt x="534619" y="209702"/>
                  </a:lnTo>
                  <a:lnTo>
                    <a:pt x="537387" y="213067"/>
                  </a:lnTo>
                  <a:lnTo>
                    <a:pt x="538581" y="217195"/>
                  </a:lnTo>
                  <a:lnTo>
                    <a:pt x="538632" y="223545"/>
                  </a:lnTo>
                  <a:lnTo>
                    <a:pt x="538632" y="199771"/>
                  </a:lnTo>
                  <a:lnTo>
                    <a:pt x="535203" y="198234"/>
                  </a:lnTo>
                  <a:lnTo>
                    <a:pt x="531837" y="196646"/>
                  </a:lnTo>
                  <a:lnTo>
                    <a:pt x="527723" y="195859"/>
                  </a:lnTo>
                  <a:lnTo>
                    <a:pt x="518388" y="195859"/>
                  </a:lnTo>
                  <a:lnTo>
                    <a:pt x="514324" y="196646"/>
                  </a:lnTo>
                  <a:lnTo>
                    <a:pt x="510654" y="198234"/>
                  </a:lnTo>
                  <a:lnTo>
                    <a:pt x="507085" y="199732"/>
                  </a:lnTo>
                  <a:lnTo>
                    <a:pt x="503999" y="201968"/>
                  </a:lnTo>
                  <a:lnTo>
                    <a:pt x="501421" y="204939"/>
                  </a:lnTo>
                  <a:lnTo>
                    <a:pt x="498843" y="207810"/>
                  </a:lnTo>
                  <a:lnTo>
                    <a:pt x="496862" y="211391"/>
                  </a:lnTo>
                  <a:lnTo>
                    <a:pt x="495477" y="215658"/>
                  </a:lnTo>
                  <a:lnTo>
                    <a:pt x="494182" y="219824"/>
                  </a:lnTo>
                  <a:lnTo>
                    <a:pt x="493534" y="224536"/>
                  </a:lnTo>
                  <a:lnTo>
                    <a:pt x="493534" y="235343"/>
                  </a:lnTo>
                  <a:lnTo>
                    <a:pt x="519137" y="263283"/>
                  </a:lnTo>
                  <a:lnTo>
                    <a:pt x="527075" y="263283"/>
                  </a:lnTo>
                  <a:lnTo>
                    <a:pt x="529805" y="263029"/>
                  </a:lnTo>
                  <a:lnTo>
                    <a:pt x="532384" y="262534"/>
                  </a:lnTo>
                  <a:lnTo>
                    <a:pt x="534962" y="262140"/>
                  </a:lnTo>
                  <a:lnTo>
                    <a:pt x="546671" y="257479"/>
                  </a:lnTo>
                  <a:lnTo>
                    <a:pt x="546862" y="257175"/>
                  </a:lnTo>
                  <a:lnTo>
                    <a:pt x="547014" y="256882"/>
                  </a:lnTo>
                  <a:lnTo>
                    <a:pt x="547217" y="256184"/>
                  </a:lnTo>
                  <a:lnTo>
                    <a:pt x="547268" y="254050"/>
                  </a:lnTo>
                  <a:lnTo>
                    <a:pt x="547116" y="251218"/>
                  </a:lnTo>
                  <a:lnTo>
                    <a:pt x="547014" y="250774"/>
                  </a:lnTo>
                  <a:lnTo>
                    <a:pt x="546811" y="250482"/>
                  </a:lnTo>
                  <a:lnTo>
                    <a:pt x="546722" y="250088"/>
                  </a:lnTo>
                  <a:lnTo>
                    <a:pt x="546519" y="249834"/>
                  </a:lnTo>
                  <a:lnTo>
                    <a:pt x="546227" y="249732"/>
                  </a:lnTo>
                  <a:lnTo>
                    <a:pt x="546023" y="249542"/>
                  </a:lnTo>
                  <a:lnTo>
                    <a:pt x="545782" y="249440"/>
                  </a:lnTo>
                  <a:lnTo>
                    <a:pt x="544982" y="249440"/>
                  </a:lnTo>
                  <a:lnTo>
                    <a:pt x="544182" y="249682"/>
                  </a:lnTo>
                  <a:lnTo>
                    <a:pt x="542010" y="250672"/>
                  </a:lnTo>
                  <a:lnTo>
                    <a:pt x="540613" y="251218"/>
                  </a:lnTo>
                  <a:lnTo>
                    <a:pt x="538937" y="251815"/>
                  </a:lnTo>
                  <a:lnTo>
                    <a:pt x="537349" y="252412"/>
                  </a:lnTo>
                  <a:lnTo>
                    <a:pt x="535406" y="252958"/>
                  </a:lnTo>
                  <a:lnTo>
                    <a:pt x="533120" y="253453"/>
                  </a:lnTo>
                  <a:lnTo>
                    <a:pt x="530847" y="253847"/>
                  </a:lnTo>
                  <a:lnTo>
                    <a:pt x="528218" y="254050"/>
                  </a:lnTo>
                  <a:lnTo>
                    <a:pt x="521563" y="254050"/>
                  </a:lnTo>
                  <a:lnTo>
                    <a:pt x="505294" y="235343"/>
                  </a:lnTo>
                  <a:lnTo>
                    <a:pt x="505294" y="231876"/>
                  </a:lnTo>
                  <a:lnTo>
                    <a:pt x="546722" y="231876"/>
                  </a:lnTo>
                  <a:lnTo>
                    <a:pt x="547712" y="231482"/>
                  </a:lnTo>
                  <a:lnTo>
                    <a:pt x="549490" y="229895"/>
                  </a:lnTo>
                  <a:lnTo>
                    <a:pt x="549948" y="228650"/>
                  </a:lnTo>
                  <a:lnTo>
                    <a:pt x="549948" y="223545"/>
                  </a:lnTo>
                  <a:lnTo>
                    <a:pt x="549948" y="220916"/>
                  </a:lnTo>
                  <a:close/>
                </a:path>
                <a:path w="784225" h="263525">
                  <a:moveTo>
                    <a:pt x="602830" y="204685"/>
                  </a:moveTo>
                  <a:lnTo>
                    <a:pt x="601840" y="197650"/>
                  </a:lnTo>
                  <a:lnTo>
                    <a:pt x="601637" y="197345"/>
                  </a:lnTo>
                  <a:lnTo>
                    <a:pt x="601192" y="197104"/>
                  </a:lnTo>
                  <a:lnTo>
                    <a:pt x="600506" y="196900"/>
                  </a:lnTo>
                  <a:lnTo>
                    <a:pt x="599909" y="196697"/>
                  </a:lnTo>
                  <a:lnTo>
                    <a:pt x="597471" y="196113"/>
                  </a:lnTo>
                  <a:lnTo>
                    <a:pt x="596684" y="196011"/>
                  </a:lnTo>
                  <a:lnTo>
                    <a:pt x="595884" y="196011"/>
                  </a:lnTo>
                  <a:lnTo>
                    <a:pt x="595198" y="195910"/>
                  </a:lnTo>
                  <a:lnTo>
                    <a:pt x="594550" y="195859"/>
                  </a:lnTo>
                  <a:lnTo>
                    <a:pt x="592658" y="195859"/>
                  </a:lnTo>
                  <a:lnTo>
                    <a:pt x="591375" y="196062"/>
                  </a:lnTo>
                  <a:lnTo>
                    <a:pt x="590080" y="196456"/>
                  </a:lnTo>
                  <a:lnTo>
                    <a:pt x="588797" y="196748"/>
                  </a:lnTo>
                  <a:lnTo>
                    <a:pt x="587451" y="197345"/>
                  </a:lnTo>
                  <a:lnTo>
                    <a:pt x="585978" y="198285"/>
                  </a:lnTo>
                  <a:lnTo>
                    <a:pt x="584771" y="199034"/>
                  </a:lnTo>
                  <a:lnTo>
                    <a:pt x="583387" y="200228"/>
                  </a:lnTo>
                  <a:lnTo>
                    <a:pt x="580415" y="203403"/>
                  </a:lnTo>
                  <a:lnTo>
                    <a:pt x="578827" y="205384"/>
                  </a:lnTo>
                  <a:lnTo>
                    <a:pt x="577138" y="207759"/>
                  </a:lnTo>
                  <a:lnTo>
                    <a:pt x="577037" y="198285"/>
                  </a:lnTo>
                  <a:lnTo>
                    <a:pt x="576834" y="198094"/>
                  </a:lnTo>
                  <a:lnTo>
                    <a:pt x="576745" y="197789"/>
                  </a:lnTo>
                  <a:lnTo>
                    <a:pt x="576491" y="197548"/>
                  </a:lnTo>
                  <a:lnTo>
                    <a:pt x="576097" y="197345"/>
                  </a:lnTo>
                  <a:lnTo>
                    <a:pt x="575792" y="197154"/>
                  </a:lnTo>
                  <a:lnTo>
                    <a:pt x="575297" y="197002"/>
                  </a:lnTo>
                  <a:lnTo>
                    <a:pt x="574014" y="196799"/>
                  </a:lnTo>
                  <a:lnTo>
                    <a:pt x="573163" y="196748"/>
                  </a:lnTo>
                  <a:lnTo>
                    <a:pt x="571080" y="196748"/>
                  </a:lnTo>
                  <a:lnTo>
                    <a:pt x="567067" y="260896"/>
                  </a:lnTo>
                  <a:lnTo>
                    <a:pt x="567169" y="261200"/>
                  </a:lnTo>
                  <a:lnTo>
                    <a:pt x="571576" y="262382"/>
                  </a:lnTo>
                  <a:lnTo>
                    <a:pt x="573760" y="262382"/>
                  </a:lnTo>
                  <a:lnTo>
                    <a:pt x="578319" y="219824"/>
                  </a:lnTo>
                  <a:lnTo>
                    <a:pt x="579907" y="217335"/>
                  </a:lnTo>
                  <a:lnTo>
                    <a:pt x="581355" y="215252"/>
                  </a:lnTo>
                  <a:lnTo>
                    <a:pt x="582637" y="213575"/>
                  </a:lnTo>
                  <a:lnTo>
                    <a:pt x="583933" y="211785"/>
                  </a:lnTo>
                  <a:lnTo>
                    <a:pt x="589940" y="207175"/>
                  </a:lnTo>
                  <a:lnTo>
                    <a:pt x="591019" y="206679"/>
                  </a:lnTo>
                  <a:lnTo>
                    <a:pt x="592112" y="206425"/>
                  </a:lnTo>
                  <a:lnTo>
                    <a:pt x="594207" y="206425"/>
                  </a:lnTo>
                  <a:lnTo>
                    <a:pt x="595096" y="206527"/>
                  </a:lnTo>
                  <a:lnTo>
                    <a:pt x="596684" y="206921"/>
                  </a:lnTo>
                  <a:lnTo>
                    <a:pt x="598665" y="207518"/>
                  </a:lnTo>
                  <a:lnTo>
                    <a:pt x="600354" y="208114"/>
                  </a:lnTo>
                  <a:lnTo>
                    <a:pt x="600849" y="208216"/>
                  </a:lnTo>
                  <a:lnTo>
                    <a:pt x="601548" y="208216"/>
                  </a:lnTo>
                  <a:lnTo>
                    <a:pt x="601789" y="208114"/>
                  </a:lnTo>
                  <a:lnTo>
                    <a:pt x="602145" y="207759"/>
                  </a:lnTo>
                  <a:lnTo>
                    <a:pt x="602335" y="207416"/>
                  </a:lnTo>
                  <a:lnTo>
                    <a:pt x="602437" y="207022"/>
                  </a:lnTo>
                  <a:lnTo>
                    <a:pt x="602602" y="206679"/>
                  </a:lnTo>
                  <a:lnTo>
                    <a:pt x="602665" y="206425"/>
                  </a:lnTo>
                  <a:lnTo>
                    <a:pt x="602729" y="205384"/>
                  </a:lnTo>
                  <a:lnTo>
                    <a:pt x="602830" y="204685"/>
                  </a:lnTo>
                  <a:close/>
                </a:path>
                <a:path w="784225" h="263525">
                  <a:moveTo>
                    <a:pt x="623176" y="45847"/>
                  </a:moveTo>
                  <a:lnTo>
                    <a:pt x="622871" y="43256"/>
                  </a:lnTo>
                  <a:lnTo>
                    <a:pt x="622071" y="40182"/>
                  </a:lnTo>
                  <a:lnTo>
                    <a:pt x="621385" y="37007"/>
                  </a:lnTo>
                  <a:lnTo>
                    <a:pt x="620191" y="34277"/>
                  </a:lnTo>
                  <a:lnTo>
                    <a:pt x="620039" y="34086"/>
                  </a:lnTo>
                  <a:lnTo>
                    <a:pt x="618502" y="32004"/>
                  </a:lnTo>
                  <a:lnTo>
                    <a:pt x="616915" y="29718"/>
                  </a:lnTo>
                  <a:lnTo>
                    <a:pt x="614781" y="27889"/>
                  </a:lnTo>
                  <a:lnTo>
                    <a:pt x="609422" y="25107"/>
                  </a:lnTo>
                  <a:lnTo>
                    <a:pt x="606094" y="24409"/>
                  </a:lnTo>
                  <a:lnTo>
                    <a:pt x="600544" y="24409"/>
                  </a:lnTo>
                  <a:lnTo>
                    <a:pt x="581152" y="36461"/>
                  </a:lnTo>
                  <a:lnTo>
                    <a:pt x="580453" y="34683"/>
                  </a:lnTo>
                  <a:lnTo>
                    <a:pt x="580123" y="34086"/>
                  </a:lnTo>
                  <a:lnTo>
                    <a:pt x="579564" y="33045"/>
                  </a:lnTo>
                  <a:lnTo>
                    <a:pt x="577380" y="30060"/>
                  </a:lnTo>
                  <a:lnTo>
                    <a:pt x="576033" y="28829"/>
                  </a:lnTo>
                  <a:lnTo>
                    <a:pt x="574446" y="27838"/>
                  </a:lnTo>
                  <a:lnTo>
                    <a:pt x="572858" y="26758"/>
                  </a:lnTo>
                  <a:lnTo>
                    <a:pt x="571080" y="25895"/>
                  </a:lnTo>
                  <a:lnTo>
                    <a:pt x="567105" y="24714"/>
                  </a:lnTo>
                  <a:lnTo>
                    <a:pt x="564832" y="24409"/>
                  </a:lnTo>
                  <a:lnTo>
                    <a:pt x="558977" y="24409"/>
                  </a:lnTo>
                  <a:lnTo>
                    <a:pt x="555701" y="25311"/>
                  </a:lnTo>
                  <a:lnTo>
                    <a:pt x="549148" y="28879"/>
                  </a:lnTo>
                  <a:lnTo>
                    <a:pt x="545782" y="31699"/>
                  </a:lnTo>
                  <a:lnTo>
                    <a:pt x="542302" y="35572"/>
                  </a:lnTo>
                  <a:lnTo>
                    <a:pt x="542201" y="26835"/>
                  </a:lnTo>
                  <a:lnTo>
                    <a:pt x="542010" y="26644"/>
                  </a:lnTo>
                  <a:lnTo>
                    <a:pt x="541909" y="26339"/>
                  </a:lnTo>
                  <a:lnTo>
                    <a:pt x="541655" y="26098"/>
                  </a:lnTo>
                  <a:lnTo>
                    <a:pt x="541261" y="25895"/>
                  </a:lnTo>
                  <a:lnTo>
                    <a:pt x="540969" y="25704"/>
                  </a:lnTo>
                  <a:lnTo>
                    <a:pt x="540473" y="25552"/>
                  </a:lnTo>
                  <a:lnTo>
                    <a:pt x="539178" y="25349"/>
                  </a:lnTo>
                  <a:lnTo>
                    <a:pt x="538340" y="25311"/>
                  </a:lnTo>
                  <a:lnTo>
                    <a:pt x="536257" y="25311"/>
                  </a:lnTo>
                  <a:lnTo>
                    <a:pt x="532231" y="89446"/>
                  </a:lnTo>
                  <a:lnTo>
                    <a:pt x="532333" y="89750"/>
                  </a:lnTo>
                  <a:lnTo>
                    <a:pt x="536752" y="90932"/>
                  </a:lnTo>
                  <a:lnTo>
                    <a:pt x="538937" y="90932"/>
                  </a:lnTo>
                  <a:lnTo>
                    <a:pt x="543496" y="45847"/>
                  </a:lnTo>
                  <a:lnTo>
                    <a:pt x="546569" y="42075"/>
                  </a:lnTo>
                  <a:lnTo>
                    <a:pt x="549402" y="39192"/>
                  </a:lnTo>
                  <a:lnTo>
                    <a:pt x="554075" y="35572"/>
                  </a:lnTo>
                  <a:lnTo>
                    <a:pt x="554659" y="35128"/>
                  </a:lnTo>
                  <a:lnTo>
                    <a:pt x="557288" y="34086"/>
                  </a:lnTo>
                  <a:lnTo>
                    <a:pt x="561949" y="34086"/>
                  </a:lnTo>
                  <a:lnTo>
                    <a:pt x="563740" y="34531"/>
                  </a:lnTo>
                  <a:lnTo>
                    <a:pt x="565226" y="35420"/>
                  </a:lnTo>
                  <a:lnTo>
                    <a:pt x="566813" y="36220"/>
                  </a:lnTo>
                  <a:lnTo>
                    <a:pt x="568096" y="37414"/>
                  </a:lnTo>
                  <a:lnTo>
                    <a:pt x="569087" y="39001"/>
                  </a:lnTo>
                  <a:lnTo>
                    <a:pt x="570090" y="40487"/>
                  </a:lnTo>
                  <a:lnTo>
                    <a:pt x="570826" y="42316"/>
                  </a:lnTo>
                  <a:lnTo>
                    <a:pt x="571817" y="46583"/>
                  </a:lnTo>
                  <a:lnTo>
                    <a:pt x="572071" y="48920"/>
                  </a:lnTo>
                  <a:lnTo>
                    <a:pt x="572122" y="89446"/>
                  </a:lnTo>
                  <a:lnTo>
                    <a:pt x="572223" y="89750"/>
                  </a:lnTo>
                  <a:lnTo>
                    <a:pt x="576630" y="90932"/>
                  </a:lnTo>
                  <a:lnTo>
                    <a:pt x="578815" y="90932"/>
                  </a:lnTo>
                  <a:lnTo>
                    <a:pt x="579704" y="90881"/>
                  </a:lnTo>
                  <a:lnTo>
                    <a:pt x="581101" y="90690"/>
                  </a:lnTo>
                  <a:lnTo>
                    <a:pt x="581647" y="90538"/>
                  </a:lnTo>
                  <a:lnTo>
                    <a:pt x="582041" y="90335"/>
                  </a:lnTo>
                  <a:lnTo>
                    <a:pt x="582536" y="90144"/>
                  </a:lnTo>
                  <a:lnTo>
                    <a:pt x="582879" y="89941"/>
                  </a:lnTo>
                  <a:lnTo>
                    <a:pt x="583082" y="89750"/>
                  </a:lnTo>
                  <a:lnTo>
                    <a:pt x="583285" y="89446"/>
                  </a:lnTo>
                  <a:lnTo>
                    <a:pt x="583387" y="45847"/>
                  </a:lnTo>
                  <a:lnTo>
                    <a:pt x="586460" y="42075"/>
                  </a:lnTo>
                  <a:lnTo>
                    <a:pt x="589280" y="39192"/>
                  </a:lnTo>
                  <a:lnTo>
                    <a:pt x="592810" y="36461"/>
                  </a:lnTo>
                  <a:lnTo>
                    <a:pt x="594537" y="35128"/>
                  </a:lnTo>
                  <a:lnTo>
                    <a:pt x="597166" y="34086"/>
                  </a:lnTo>
                  <a:lnTo>
                    <a:pt x="601840" y="34086"/>
                  </a:lnTo>
                  <a:lnTo>
                    <a:pt x="603618" y="34531"/>
                  </a:lnTo>
                  <a:lnTo>
                    <a:pt x="605104" y="35420"/>
                  </a:lnTo>
                  <a:lnTo>
                    <a:pt x="606691" y="36220"/>
                  </a:lnTo>
                  <a:lnTo>
                    <a:pt x="607987" y="37414"/>
                  </a:lnTo>
                  <a:lnTo>
                    <a:pt x="609104" y="39192"/>
                  </a:lnTo>
                  <a:lnTo>
                    <a:pt x="609968" y="40487"/>
                  </a:lnTo>
                  <a:lnTo>
                    <a:pt x="610666" y="42316"/>
                  </a:lnTo>
                  <a:lnTo>
                    <a:pt x="611060" y="44500"/>
                  </a:lnTo>
                  <a:lnTo>
                    <a:pt x="611555" y="46583"/>
                  </a:lnTo>
                  <a:lnTo>
                    <a:pt x="611809" y="48920"/>
                  </a:lnTo>
                  <a:lnTo>
                    <a:pt x="611911" y="89446"/>
                  </a:lnTo>
                  <a:lnTo>
                    <a:pt x="612101" y="89750"/>
                  </a:lnTo>
                  <a:lnTo>
                    <a:pt x="616521" y="90932"/>
                  </a:lnTo>
                  <a:lnTo>
                    <a:pt x="618705" y="90932"/>
                  </a:lnTo>
                  <a:lnTo>
                    <a:pt x="623163" y="89446"/>
                  </a:lnTo>
                  <a:lnTo>
                    <a:pt x="623176" y="45847"/>
                  </a:lnTo>
                  <a:close/>
                </a:path>
                <a:path w="784225" h="263525">
                  <a:moveTo>
                    <a:pt x="665911" y="199783"/>
                  </a:moveTo>
                  <a:lnTo>
                    <a:pt x="665835" y="198094"/>
                  </a:lnTo>
                  <a:lnTo>
                    <a:pt x="665695" y="197942"/>
                  </a:lnTo>
                  <a:lnTo>
                    <a:pt x="665594" y="197650"/>
                  </a:lnTo>
                  <a:lnTo>
                    <a:pt x="665340" y="197396"/>
                  </a:lnTo>
                  <a:lnTo>
                    <a:pt x="664552" y="197002"/>
                  </a:lnTo>
                  <a:lnTo>
                    <a:pt x="664006" y="196900"/>
                  </a:lnTo>
                  <a:lnTo>
                    <a:pt x="663308" y="196900"/>
                  </a:lnTo>
                  <a:lnTo>
                    <a:pt x="662609" y="196799"/>
                  </a:lnTo>
                  <a:lnTo>
                    <a:pt x="661771" y="196748"/>
                  </a:lnTo>
                  <a:lnTo>
                    <a:pt x="659485" y="196748"/>
                  </a:lnTo>
                  <a:lnTo>
                    <a:pt x="658444" y="196799"/>
                  </a:lnTo>
                  <a:lnTo>
                    <a:pt x="656958" y="197002"/>
                  </a:lnTo>
                  <a:lnTo>
                    <a:pt x="656412" y="197154"/>
                  </a:lnTo>
                  <a:lnTo>
                    <a:pt x="656018" y="197345"/>
                  </a:lnTo>
                  <a:lnTo>
                    <a:pt x="655624" y="197446"/>
                  </a:lnTo>
                  <a:lnTo>
                    <a:pt x="654532" y="198983"/>
                  </a:lnTo>
                  <a:lnTo>
                    <a:pt x="637413" y="249593"/>
                  </a:lnTo>
                  <a:lnTo>
                    <a:pt x="637260" y="250329"/>
                  </a:lnTo>
                  <a:lnTo>
                    <a:pt x="636968" y="249593"/>
                  </a:lnTo>
                  <a:lnTo>
                    <a:pt x="619709" y="198983"/>
                  </a:lnTo>
                  <a:lnTo>
                    <a:pt x="619302" y="198234"/>
                  </a:lnTo>
                  <a:lnTo>
                    <a:pt x="618909" y="197650"/>
                  </a:lnTo>
                  <a:lnTo>
                    <a:pt x="618566" y="197446"/>
                  </a:lnTo>
                  <a:lnTo>
                    <a:pt x="618070" y="197345"/>
                  </a:lnTo>
                  <a:lnTo>
                    <a:pt x="617664" y="197154"/>
                  </a:lnTo>
                  <a:lnTo>
                    <a:pt x="617067" y="197002"/>
                  </a:lnTo>
                  <a:lnTo>
                    <a:pt x="615480" y="196799"/>
                  </a:lnTo>
                  <a:lnTo>
                    <a:pt x="614438" y="196748"/>
                  </a:lnTo>
                  <a:lnTo>
                    <a:pt x="612063" y="196748"/>
                  </a:lnTo>
                  <a:lnTo>
                    <a:pt x="611174" y="196799"/>
                  </a:lnTo>
                  <a:lnTo>
                    <a:pt x="610476" y="196900"/>
                  </a:lnTo>
                  <a:lnTo>
                    <a:pt x="609777" y="196900"/>
                  </a:lnTo>
                  <a:lnTo>
                    <a:pt x="609180" y="197002"/>
                  </a:lnTo>
                  <a:lnTo>
                    <a:pt x="608685" y="197192"/>
                  </a:lnTo>
                  <a:lnTo>
                    <a:pt x="608291" y="197294"/>
                  </a:lnTo>
                  <a:lnTo>
                    <a:pt x="607999" y="197497"/>
                  </a:lnTo>
                  <a:lnTo>
                    <a:pt x="607796" y="197789"/>
                  </a:lnTo>
                  <a:lnTo>
                    <a:pt x="607682" y="199732"/>
                  </a:lnTo>
                  <a:lnTo>
                    <a:pt x="607898" y="200571"/>
                  </a:lnTo>
                  <a:lnTo>
                    <a:pt x="629272" y="260350"/>
                  </a:lnTo>
                  <a:lnTo>
                    <a:pt x="635431" y="262382"/>
                  </a:lnTo>
                  <a:lnTo>
                    <a:pt x="638213" y="262382"/>
                  </a:lnTo>
                  <a:lnTo>
                    <a:pt x="647966" y="250329"/>
                  </a:lnTo>
                  <a:lnTo>
                    <a:pt x="665391" y="201663"/>
                  </a:lnTo>
                  <a:lnTo>
                    <a:pt x="665594" y="200964"/>
                  </a:lnTo>
                  <a:lnTo>
                    <a:pt x="665695" y="200774"/>
                  </a:lnTo>
                  <a:lnTo>
                    <a:pt x="665797" y="200469"/>
                  </a:lnTo>
                  <a:lnTo>
                    <a:pt x="665911" y="199783"/>
                  </a:lnTo>
                  <a:close/>
                </a:path>
                <a:path w="784225" h="263525">
                  <a:moveTo>
                    <a:pt x="696087" y="49466"/>
                  </a:moveTo>
                  <a:lnTo>
                    <a:pt x="695540" y="45745"/>
                  </a:lnTo>
                  <a:lnTo>
                    <a:pt x="694448" y="42265"/>
                  </a:lnTo>
                  <a:lnTo>
                    <a:pt x="693458" y="38696"/>
                  </a:lnTo>
                  <a:lnTo>
                    <a:pt x="691870" y="35623"/>
                  </a:lnTo>
                  <a:lnTo>
                    <a:pt x="689800" y="33185"/>
                  </a:lnTo>
                  <a:lnTo>
                    <a:pt x="687501" y="30365"/>
                  </a:lnTo>
                  <a:lnTo>
                    <a:pt x="684784" y="28333"/>
                  </a:lnTo>
                  <a:lnTo>
                    <a:pt x="684784" y="52095"/>
                  </a:lnTo>
                  <a:lnTo>
                    <a:pt x="651446" y="52095"/>
                  </a:lnTo>
                  <a:lnTo>
                    <a:pt x="656056" y="39001"/>
                  </a:lnTo>
                  <a:lnTo>
                    <a:pt x="657440" y="37211"/>
                  </a:lnTo>
                  <a:lnTo>
                    <a:pt x="659180" y="35814"/>
                  </a:lnTo>
                  <a:lnTo>
                    <a:pt x="661263" y="34823"/>
                  </a:lnTo>
                  <a:lnTo>
                    <a:pt x="663346" y="33731"/>
                  </a:lnTo>
                  <a:lnTo>
                    <a:pt x="665772" y="33185"/>
                  </a:lnTo>
                  <a:lnTo>
                    <a:pt x="674014" y="33185"/>
                  </a:lnTo>
                  <a:lnTo>
                    <a:pt x="678078" y="34874"/>
                  </a:lnTo>
                  <a:lnTo>
                    <a:pt x="680758" y="38252"/>
                  </a:lnTo>
                  <a:lnTo>
                    <a:pt x="683539" y="41617"/>
                  </a:lnTo>
                  <a:lnTo>
                    <a:pt x="684720" y="45745"/>
                  </a:lnTo>
                  <a:lnTo>
                    <a:pt x="684784" y="52095"/>
                  </a:lnTo>
                  <a:lnTo>
                    <a:pt x="684784" y="28333"/>
                  </a:lnTo>
                  <a:lnTo>
                    <a:pt x="681355" y="26797"/>
                  </a:lnTo>
                  <a:lnTo>
                    <a:pt x="677976" y="25209"/>
                  </a:lnTo>
                  <a:lnTo>
                    <a:pt x="673862" y="24409"/>
                  </a:lnTo>
                  <a:lnTo>
                    <a:pt x="664540" y="24409"/>
                  </a:lnTo>
                  <a:lnTo>
                    <a:pt x="660463" y="25209"/>
                  </a:lnTo>
                  <a:lnTo>
                    <a:pt x="656793" y="26797"/>
                  </a:lnTo>
                  <a:lnTo>
                    <a:pt x="653224" y="28282"/>
                  </a:lnTo>
                  <a:lnTo>
                    <a:pt x="650151" y="30518"/>
                  </a:lnTo>
                  <a:lnTo>
                    <a:pt x="647573" y="33489"/>
                  </a:lnTo>
                  <a:lnTo>
                    <a:pt x="644994" y="36360"/>
                  </a:lnTo>
                  <a:lnTo>
                    <a:pt x="643001" y="39941"/>
                  </a:lnTo>
                  <a:lnTo>
                    <a:pt x="641616" y="44208"/>
                  </a:lnTo>
                  <a:lnTo>
                    <a:pt x="640334" y="48374"/>
                  </a:lnTo>
                  <a:lnTo>
                    <a:pt x="639686" y="53086"/>
                  </a:lnTo>
                  <a:lnTo>
                    <a:pt x="639686" y="63893"/>
                  </a:lnTo>
                  <a:lnTo>
                    <a:pt x="665276" y="91833"/>
                  </a:lnTo>
                  <a:lnTo>
                    <a:pt x="673214" y="91833"/>
                  </a:lnTo>
                  <a:lnTo>
                    <a:pt x="675944" y="91579"/>
                  </a:lnTo>
                  <a:lnTo>
                    <a:pt x="678522" y="91084"/>
                  </a:lnTo>
                  <a:lnTo>
                    <a:pt x="681101" y="90690"/>
                  </a:lnTo>
                  <a:lnTo>
                    <a:pt x="692810" y="86029"/>
                  </a:lnTo>
                  <a:lnTo>
                    <a:pt x="693013" y="85725"/>
                  </a:lnTo>
                  <a:lnTo>
                    <a:pt x="693166" y="85432"/>
                  </a:lnTo>
                  <a:lnTo>
                    <a:pt x="693356" y="84734"/>
                  </a:lnTo>
                  <a:lnTo>
                    <a:pt x="693407" y="82600"/>
                  </a:lnTo>
                  <a:lnTo>
                    <a:pt x="693254" y="79768"/>
                  </a:lnTo>
                  <a:lnTo>
                    <a:pt x="693166" y="79324"/>
                  </a:lnTo>
                  <a:lnTo>
                    <a:pt x="692962" y="79032"/>
                  </a:lnTo>
                  <a:lnTo>
                    <a:pt x="692861" y="78638"/>
                  </a:lnTo>
                  <a:lnTo>
                    <a:pt x="692670" y="78384"/>
                  </a:lnTo>
                  <a:lnTo>
                    <a:pt x="692365" y="78282"/>
                  </a:lnTo>
                  <a:lnTo>
                    <a:pt x="692175" y="78092"/>
                  </a:lnTo>
                  <a:lnTo>
                    <a:pt x="691921" y="77990"/>
                  </a:lnTo>
                  <a:lnTo>
                    <a:pt x="691134" y="77990"/>
                  </a:lnTo>
                  <a:lnTo>
                    <a:pt x="690333" y="78232"/>
                  </a:lnTo>
                  <a:lnTo>
                    <a:pt x="688149" y="79222"/>
                  </a:lnTo>
                  <a:lnTo>
                    <a:pt x="686765" y="79768"/>
                  </a:lnTo>
                  <a:lnTo>
                    <a:pt x="685076" y="80365"/>
                  </a:lnTo>
                  <a:lnTo>
                    <a:pt x="683488" y="80962"/>
                  </a:lnTo>
                  <a:lnTo>
                    <a:pt x="681558" y="81508"/>
                  </a:lnTo>
                  <a:lnTo>
                    <a:pt x="679272" y="82003"/>
                  </a:lnTo>
                  <a:lnTo>
                    <a:pt x="676986" y="82397"/>
                  </a:lnTo>
                  <a:lnTo>
                    <a:pt x="674357" y="82600"/>
                  </a:lnTo>
                  <a:lnTo>
                    <a:pt x="667715" y="82600"/>
                  </a:lnTo>
                  <a:lnTo>
                    <a:pt x="651446" y="63893"/>
                  </a:lnTo>
                  <a:lnTo>
                    <a:pt x="651446" y="60426"/>
                  </a:lnTo>
                  <a:lnTo>
                    <a:pt x="692861" y="60426"/>
                  </a:lnTo>
                  <a:lnTo>
                    <a:pt x="693851" y="60032"/>
                  </a:lnTo>
                  <a:lnTo>
                    <a:pt x="695642" y="58445"/>
                  </a:lnTo>
                  <a:lnTo>
                    <a:pt x="696087" y="57200"/>
                  </a:lnTo>
                  <a:lnTo>
                    <a:pt x="696087" y="52095"/>
                  </a:lnTo>
                  <a:lnTo>
                    <a:pt x="696087" y="49466"/>
                  </a:lnTo>
                  <a:close/>
                </a:path>
                <a:path w="784225" h="263525">
                  <a:moveTo>
                    <a:pt x="731126" y="220916"/>
                  </a:moveTo>
                  <a:lnTo>
                    <a:pt x="730580" y="217195"/>
                  </a:lnTo>
                  <a:lnTo>
                    <a:pt x="729488" y="213715"/>
                  </a:lnTo>
                  <a:lnTo>
                    <a:pt x="728497" y="210146"/>
                  </a:lnTo>
                  <a:lnTo>
                    <a:pt x="726909" y="207073"/>
                  </a:lnTo>
                  <a:lnTo>
                    <a:pt x="724839" y="204635"/>
                  </a:lnTo>
                  <a:lnTo>
                    <a:pt x="722541" y="201815"/>
                  </a:lnTo>
                  <a:lnTo>
                    <a:pt x="719810" y="199771"/>
                  </a:lnTo>
                  <a:lnTo>
                    <a:pt x="719810" y="223545"/>
                  </a:lnTo>
                  <a:lnTo>
                    <a:pt x="686473" y="223545"/>
                  </a:lnTo>
                  <a:lnTo>
                    <a:pt x="691095" y="210451"/>
                  </a:lnTo>
                  <a:lnTo>
                    <a:pt x="692480" y="208661"/>
                  </a:lnTo>
                  <a:lnTo>
                    <a:pt x="694220" y="207264"/>
                  </a:lnTo>
                  <a:lnTo>
                    <a:pt x="696302" y="206273"/>
                  </a:lnTo>
                  <a:lnTo>
                    <a:pt x="698385" y="205181"/>
                  </a:lnTo>
                  <a:lnTo>
                    <a:pt x="700811" y="204635"/>
                  </a:lnTo>
                  <a:lnTo>
                    <a:pt x="709053" y="204635"/>
                  </a:lnTo>
                  <a:lnTo>
                    <a:pt x="713117" y="206324"/>
                  </a:lnTo>
                  <a:lnTo>
                    <a:pt x="715797" y="209702"/>
                  </a:lnTo>
                  <a:lnTo>
                    <a:pt x="718578" y="213067"/>
                  </a:lnTo>
                  <a:lnTo>
                    <a:pt x="719759" y="217195"/>
                  </a:lnTo>
                  <a:lnTo>
                    <a:pt x="719810" y="223545"/>
                  </a:lnTo>
                  <a:lnTo>
                    <a:pt x="719810" y="199771"/>
                  </a:lnTo>
                  <a:lnTo>
                    <a:pt x="716394" y="198234"/>
                  </a:lnTo>
                  <a:lnTo>
                    <a:pt x="713016" y="196646"/>
                  </a:lnTo>
                  <a:lnTo>
                    <a:pt x="708901" y="195859"/>
                  </a:lnTo>
                  <a:lnTo>
                    <a:pt x="699566" y="195859"/>
                  </a:lnTo>
                  <a:lnTo>
                    <a:pt x="695502" y="196646"/>
                  </a:lnTo>
                  <a:lnTo>
                    <a:pt x="691832" y="198234"/>
                  </a:lnTo>
                  <a:lnTo>
                    <a:pt x="688263" y="199732"/>
                  </a:lnTo>
                  <a:lnTo>
                    <a:pt x="685190" y="201968"/>
                  </a:lnTo>
                  <a:lnTo>
                    <a:pt x="682612" y="204939"/>
                  </a:lnTo>
                  <a:lnTo>
                    <a:pt x="680021" y="207810"/>
                  </a:lnTo>
                  <a:lnTo>
                    <a:pt x="678040" y="211391"/>
                  </a:lnTo>
                  <a:lnTo>
                    <a:pt x="676656" y="215658"/>
                  </a:lnTo>
                  <a:lnTo>
                    <a:pt x="675360" y="219824"/>
                  </a:lnTo>
                  <a:lnTo>
                    <a:pt x="674712" y="224536"/>
                  </a:lnTo>
                  <a:lnTo>
                    <a:pt x="674712" y="235343"/>
                  </a:lnTo>
                  <a:lnTo>
                    <a:pt x="700316" y="263283"/>
                  </a:lnTo>
                  <a:lnTo>
                    <a:pt x="708253" y="263283"/>
                  </a:lnTo>
                  <a:lnTo>
                    <a:pt x="710984" y="263029"/>
                  </a:lnTo>
                  <a:lnTo>
                    <a:pt x="713562" y="262534"/>
                  </a:lnTo>
                  <a:lnTo>
                    <a:pt x="716140" y="262140"/>
                  </a:lnTo>
                  <a:lnTo>
                    <a:pt x="727849" y="257479"/>
                  </a:lnTo>
                  <a:lnTo>
                    <a:pt x="728052" y="257175"/>
                  </a:lnTo>
                  <a:lnTo>
                    <a:pt x="728192" y="256882"/>
                  </a:lnTo>
                  <a:lnTo>
                    <a:pt x="728395" y="256184"/>
                  </a:lnTo>
                  <a:lnTo>
                    <a:pt x="728446" y="254050"/>
                  </a:lnTo>
                  <a:lnTo>
                    <a:pt x="728294" y="251218"/>
                  </a:lnTo>
                  <a:lnTo>
                    <a:pt x="728192" y="250774"/>
                  </a:lnTo>
                  <a:lnTo>
                    <a:pt x="728002" y="250482"/>
                  </a:lnTo>
                  <a:lnTo>
                    <a:pt x="727900" y="250088"/>
                  </a:lnTo>
                  <a:lnTo>
                    <a:pt x="727697" y="249834"/>
                  </a:lnTo>
                  <a:lnTo>
                    <a:pt x="727405" y="249732"/>
                  </a:lnTo>
                  <a:lnTo>
                    <a:pt x="727202" y="249542"/>
                  </a:lnTo>
                  <a:lnTo>
                    <a:pt x="726960" y="249440"/>
                  </a:lnTo>
                  <a:lnTo>
                    <a:pt x="726160" y="249440"/>
                  </a:lnTo>
                  <a:lnTo>
                    <a:pt x="725373" y="249682"/>
                  </a:lnTo>
                  <a:lnTo>
                    <a:pt x="723188" y="250672"/>
                  </a:lnTo>
                  <a:lnTo>
                    <a:pt x="721791" y="251218"/>
                  </a:lnTo>
                  <a:lnTo>
                    <a:pt x="720115" y="251815"/>
                  </a:lnTo>
                  <a:lnTo>
                    <a:pt x="718527" y="252412"/>
                  </a:lnTo>
                  <a:lnTo>
                    <a:pt x="716584" y="252958"/>
                  </a:lnTo>
                  <a:lnTo>
                    <a:pt x="714311" y="253453"/>
                  </a:lnTo>
                  <a:lnTo>
                    <a:pt x="712025" y="253847"/>
                  </a:lnTo>
                  <a:lnTo>
                    <a:pt x="709396" y="254050"/>
                  </a:lnTo>
                  <a:lnTo>
                    <a:pt x="702754" y="254050"/>
                  </a:lnTo>
                  <a:lnTo>
                    <a:pt x="686473" y="235343"/>
                  </a:lnTo>
                  <a:lnTo>
                    <a:pt x="686473" y="231876"/>
                  </a:lnTo>
                  <a:lnTo>
                    <a:pt x="727900" y="231876"/>
                  </a:lnTo>
                  <a:lnTo>
                    <a:pt x="728891" y="231482"/>
                  </a:lnTo>
                  <a:lnTo>
                    <a:pt x="730681" y="229895"/>
                  </a:lnTo>
                  <a:lnTo>
                    <a:pt x="731126" y="228650"/>
                  </a:lnTo>
                  <a:lnTo>
                    <a:pt x="731126" y="223545"/>
                  </a:lnTo>
                  <a:lnTo>
                    <a:pt x="731126" y="220916"/>
                  </a:lnTo>
                  <a:close/>
                </a:path>
                <a:path w="784225" h="263525">
                  <a:moveTo>
                    <a:pt x="784009" y="204685"/>
                  </a:moveTo>
                  <a:lnTo>
                    <a:pt x="783018" y="197650"/>
                  </a:lnTo>
                  <a:lnTo>
                    <a:pt x="782828" y="197345"/>
                  </a:lnTo>
                  <a:lnTo>
                    <a:pt x="782370" y="197104"/>
                  </a:lnTo>
                  <a:lnTo>
                    <a:pt x="781685" y="196900"/>
                  </a:lnTo>
                  <a:lnTo>
                    <a:pt x="781088" y="196697"/>
                  </a:lnTo>
                  <a:lnTo>
                    <a:pt x="778662" y="196113"/>
                  </a:lnTo>
                  <a:lnTo>
                    <a:pt x="777862" y="196011"/>
                  </a:lnTo>
                  <a:lnTo>
                    <a:pt x="777074" y="196011"/>
                  </a:lnTo>
                  <a:lnTo>
                    <a:pt x="776376" y="195910"/>
                  </a:lnTo>
                  <a:lnTo>
                    <a:pt x="775728" y="195859"/>
                  </a:lnTo>
                  <a:lnTo>
                    <a:pt x="773849" y="195859"/>
                  </a:lnTo>
                  <a:lnTo>
                    <a:pt x="772553" y="196062"/>
                  </a:lnTo>
                  <a:lnTo>
                    <a:pt x="771258" y="196456"/>
                  </a:lnTo>
                  <a:lnTo>
                    <a:pt x="769975" y="196748"/>
                  </a:lnTo>
                  <a:lnTo>
                    <a:pt x="758317" y="207759"/>
                  </a:lnTo>
                  <a:lnTo>
                    <a:pt x="758215" y="198285"/>
                  </a:lnTo>
                  <a:lnTo>
                    <a:pt x="758024" y="198094"/>
                  </a:lnTo>
                  <a:lnTo>
                    <a:pt x="757923" y="197789"/>
                  </a:lnTo>
                  <a:lnTo>
                    <a:pt x="757669" y="197548"/>
                  </a:lnTo>
                  <a:lnTo>
                    <a:pt x="757275" y="197345"/>
                  </a:lnTo>
                  <a:lnTo>
                    <a:pt x="756983" y="197154"/>
                  </a:lnTo>
                  <a:lnTo>
                    <a:pt x="756475" y="197002"/>
                  </a:lnTo>
                  <a:lnTo>
                    <a:pt x="755192" y="196799"/>
                  </a:lnTo>
                  <a:lnTo>
                    <a:pt x="754354" y="196748"/>
                  </a:lnTo>
                  <a:lnTo>
                    <a:pt x="752259" y="196748"/>
                  </a:lnTo>
                  <a:lnTo>
                    <a:pt x="748245" y="260896"/>
                  </a:lnTo>
                  <a:lnTo>
                    <a:pt x="748347" y="261200"/>
                  </a:lnTo>
                  <a:lnTo>
                    <a:pt x="752754" y="262382"/>
                  </a:lnTo>
                  <a:lnTo>
                    <a:pt x="754938" y="262382"/>
                  </a:lnTo>
                  <a:lnTo>
                    <a:pt x="759510" y="219824"/>
                  </a:lnTo>
                  <a:lnTo>
                    <a:pt x="761098" y="217335"/>
                  </a:lnTo>
                  <a:lnTo>
                    <a:pt x="762533" y="215252"/>
                  </a:lnTo>
                  <a:lnTo>
                    <a:pt x="763828" y="213575"/>
                  </a:lnTo>
                  <a:lnTo>
                    <a:pt x="765111" y="211785"/>
                  </a:lnTo>
                  <a:lnTo>
                    <a:pt x="771118" y="207175"/>
                  </a:lnTo>
                  <a:lnTo>
                    <a:pt x="772210" y="206679"/>
                  </a:lnTo>
                  <a:lnTo>
                    <a:pt x="773303" y="206425"/>
                  </a:lnTo>
                  <a:lnTo>
                    <a:pt x="775385" y="206425"/>
                  </a:lnTo>
                  <a:lnTo>
                    <a:pt x="776274" y="206527"/>
                  </a:lnTo>
                  <a:lnTo>
                    <a:pt x="777862" y="206921"/>
                  </a:lnTo>
                  <a:lnTo>
                    <a:pt x="779843" y="207518"/>
                  </a:lnTo>
                  <a:lnTo>
                    <a:pt x="781532" y="208114"/>
                  </a:lnTo>
                  <a:lnTo>
                    <a:pt x="782027" y="208216"/>
                  </a:lnTo>
                  <a:lnTo>
                    <a:pt x="782726" y="208216"/>
                  </a:lnTo>
                  <a:lnTo>
                    <a:pt x="782967" y="208114"/>
                  </a:lnTo>
                  <a:lnTo>
                    <a:pt x="783323" y="207759"/>
                  </a:lnTo>
                  <a:lnTo>
                    <a:pt x="783513" y="207416"/>
                  </a:lnTo>
                  <a:lnTo>
                    <a:pt x="783615" y="207022"/>
                  </a:lnTo>
                  <a:lnTo>
                    <a:pt x="783780" y="206679"/>
                  </a:lnTo>
                  <a:lnTo>
                    <a:pt x="783844" y="206425"/>
                  </a:lnTo>
                  <a:lnTo>
                    <a:pt x="783920" y="205384"/>
                  </a:lnTo>
                  <a:lnTo>
                    <a:pt x="784009" y="2046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7259497" y="3813036"/>
              <a:ext cx="949960" cy="175895"/>
            </a:xfrm>
            <a:custGeom>
              <a:avLst/>
              <a:gdLst/>
              <a:ahLst/>
              <a:cxnLst/>
              <a:rect l="l" t="t" r="r" b="b"/>
              <a:pathLst>
                <a:path w="949959" h="175895">
                  <a:moveTo>
                    <a:pt x="949773" y="0"/>
                  </a:moveTo>
                  <a:lnTo>
                    <a:pt x="0" y="0"/>
                  </a:lnTo>
                  <a:lnTo>
                    <a:pt x="0" y="175478"/>
                  </a:lnTo>
                  <a:lnTo>
                    <a:pt x="949773" y="175478"/>
                  </a:lnTo>
                  <a:lnTo>
                    <a:pt x="949773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7259485" y="3813042"/>
              <a:ext cx="949960" cy="175895"/>
            </a:xfrm>
            <a:custGeom>
              <a:avLst/>
              <a:gdLst/>
              <a:ahLst/>
              <a:cxnLst/>
              <a:rect l="l" t="t" r="r" b="b"/>
              <a:pathLst>
                <a:path w="949959" h="175895">
                  <a:moveTo>
                    <a:pt x="0" y="0"/>
                  </a:moveTo>
                  <a:lnTo>
                    <a:pt x="949770" y="0"/>
                  </a:lnTo>
                  <a:lnTo>
                    <a:pt x="949770" y="175477"/>
                  </a:lnTo>
                  <a:lnTo>
                    <a:pt x="0" y="17547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7335901" y="3853154"/>
              <a:ext cx="795655" cy="130810"/>
            </a:xfrm>
            <a:custGeom>
              <a:avLst/>
              <a:gdLst/>
              <a:ahLst/>
              <a:cxnLst/>
              <a:rect l="l" t="t" r="r" b="b"/>
              <a:pathLst>
                <a:path w="795654" h="130810">
                  <a:moveTo>
                    <a:pt x="42367" y="18008"/>
                  </a:moveTo>
                  <a:lnTo>
                    <a:pt x="29565" y="18008"/>
                  </a:lnTo>
                  <a:lnTo>
                    <a:pt x="29667" y="102247"/>
                  </a:lnTo>
                  <a:lnTo>
                    <a:pt x="34785" y="103884"/>
                  </a:lnTo>
                  <a:lnTo>
                    <a:pt x="37160" y="103884"/>
                  </a:lnTo>
                  <a:lnTo>
                    <a:pt x="42367" y="18008"/>
                  </a:lnTo>
                  <a:close/>
                </a:path>
                <a:path w="795654" h="130810">
                  <a:moveTo>
                    <a:pt x="69850" y="7150"/>
                  </a:moveTo>
                  <a:lnTo>
                    <a:pt x="2095" y="7150"/>
                  </a:lnTo>
                  <a:lnTo>
                    <a:pt x="1689" y="7238"/>
                  </a:lnTo>
                  <a:lnTo>
                    <a:pt x="1295" y="7442"/>
                  </a:lnTo>
                  <a:lnTo>
                    <a:pt x="1003" y="7645"/>
                  </a:lnTo>
                  <a:lnTo>
                    <a:pt x="749" y="7988"/>
                  </a:lnTo>
                  <a:lnTo>
                    <a:pt x="546" y="8483"/>
                  </a:lnTo>
                  <a:lnTo>
                    <a:pt x="355" y="8877"/>
                  </a:lnTo>
                  <a:lnTo>
                    <a:pt x="203" y="9423"/>
                  </a:lnTo>
                  <a:lnTo>
                    <a:pt x="0" y="10820"/>
                  </a:lnTo>
                  <a:lnTo>
                    <a:pt x="0" y="14338"/>
                  </a:lnTo>
                  <a:lnTo>
                    <a:pt x="2095" y="18008"/>
                  </a:lnTo>
                  <a:lnTo>
                    <a:pt x="69850" y="18008"/>
                  </a:lnTo>
                  <a:lnTo>
                    <a:pt x="70205" y="17906"/>
                  </a:lnTo>
                  <a:lnTo>
                    <a:pt x="70802" y="17513"/>
                  </a:lnTo>
                  <a:lnTo>
                    <a:pt x="71043" y="17221"/>
                  </a:lnTo>
                  <a:lnTo>
                    <a:pt x="71247" y="16814"/>
                  </a:lnTo>
                  <a:lnTo>
                    <a:pt x="71539" y="16319"/>
                  </a:lnTo>
                  <a:lnTo>
                    <a:pt x="71742" y="15722"/>
                  </a:lnTo>
                  <a:lnTo>
                    <a:pt x="71945" y="14338"/>
                  </a:lnTo>
                  <a:lnTo>
                    <a:pt x="71945" y="10820"/>
                  </a:lnTo>
                  <a:lnTo>
                    <a:pt x="71742" y="9423"/>
                  </a:lnTo>
                  <a:lnTo>
                    <a:pt x="71539" y="8877"/>
                  </a:lnTo>
                  <a:lnTo>
                    <a:pt x="71247" y="8483"/>
                  </a:lnTo>
                  <a:lnTo>
                    <a:pt x="71043" y="7988"/>
                  </a:lnTo>
                  <a:lnTo>
                    <a:pt x="70802" y="7645"/>
                  </a:lnTo>
                  <a:lnTo>
                    <a:pt x="70205" y="7238"/>
                  </a:lnTo>
                  <a:lnTo>
                    <a:pt x="69850" y="7150"/>
                  </a:lnTo>
                  <a:close/>
                </a:path>
                <a:path w="795654" h="130810">
                  <a:moveTo>
                    <a:pt x="131917" y="41228"/>
                  </a:moveTo>
                  <a:lnTo>
                    <a:pt x="110185" y="41228"/>
                  </a:lnTo>
                  <a:lnTo>
                    <a:pt x="112522" y="41574"/>
                  </a:lnTo>
                  <a:lnTo>
                    <a:pt x="114401" y="42269"/>
                  </a:lnTo>
                  <a:lnTo>
                    <a:pt x="116395" y="42865"/>
                  </a:lnTo>
                  <a:lnTo>
                    <a:pt x="117970" y="43856"/>
                  </a:lnTo>
                  <a:lnTo>
                    <a:pt x="119164" y="45246"/>
                  </a:lnTo>
                  <a:lnTo>
                    <a:pt x="120459" y="46536"/>
                  </a:lnTo>
                  <a:lnTo>
                    <a:pt x="121348" y="48173"/>
                  </a:lnTo>
                  <a:lnTo>
                    <a:pt x="121843" y="50157"/>
                  </a:lnTo>
                  <a:lnTo>
                    <a:pt x="122440" y="52142"/>
                  </a:lnTo>
                  <a:lnTo>
                    <a:pt x="122745" y="54424"/>
                  </a:lnTo>
                  <a:lnTo>
                    <a:pt x="122745" y="62212"/>
                  </a:lnTo>
                  <a:lnTo>
                    <a:pt x="108254" y="62212"/>
                  </a:lnTo>
                  <a:lnTo>
                    <a:pt x="103543" y="62659"/>
                  </a:lnTo>
                  <a:lnTo>
                    <a:pt x="95199" y="64444"/>
                  </a:lnTo>
                  <a:lnTo>
                    <a:pt x="91681" y="65834"/>
                  </a:lnTo>
                  <a:lnTo>
                    <a:pt x="88811" y="67718"/>
                  </a:lnTo>
                  <a:lnTo>
                    <a:pt x="85928" y="69505"/>
                  </a:lnTo>
                  <a:lnTo>
                    <a:pt x="83693" y="71786"/>
                  </a:lnTo>
                  <a:lnTo>
                    <a:pt x="82105" y="74565"/>
                  </a:lnTo>
                  <a:lnTo>
                    <a:pt x="80619" y="77342"/>
                  </a:lnTo>
                  <a:lnTo>
                    <a:pt x="79870" y="80618"/>
                  </a:lnTo>
                  <a:lnTo>
                    <a:pt x="79870" y="87663"/>
                  </a:lnTo>
                  <a:lnTo>
                    <a:pt x="93573" y="103437"/>
                  </a:lnTo>
                  <a:lnTo>
                    <a:pt x="96443" y="104430"/>
                  </a:lnTo>
                  <a:lnTo>
                    <a:pt x="99618" y="104926"/>
                  </a:lnTo>
                  <a:lnTo>
                    <a:pt x="107162" y="104926"/>
                  </a:lnTo>
                  <a:lnTo>
                    <a:pt x="110985" y="104033"/>
                  </a:lnTo>
                  <a:lnTo>
                    <a:pt x="118122" y="100462"/>
                  </a:lnTo>
                  <a:lnTo>
                    <a:pt x="121399" y="98031"/>
                  </a:lnTo>
                  <a:lnTo>
                    <a:pt x="124083" y="95252"/>
                  </a:lnTo>
                  <a:lnTo>
                    <a:pt x="101053" y="95252"/>
                  </a:lnTo>
                  <a:lnTo>
                    <a:pt x="97980" y="94211"/>
                  </a:lnTo>
                  <a:lnTo>
                    <a:pt x="93611" y="90042"/>
                  </a:lnTo>
                  <a:lnTo>
                    <a:pt x="92532" y="87265"/>
                  </a:lnTo>
                  <a:lnTo>
                    <a:pt x="92532" y="81808"/>
                  </a:lnTo>
                  <a:lnTo>
                    <a:pt x="108800" y="70992"/>
                  </a:lnTo>
                  <a:lnTo>
                    <a:pt x="134937" y="70992"/>
                  </a:lnTo>
                  <a:lnTo>
                    <a:pt x="134923" y="52142"/>
                  </a:lnTo>
                  <a:lnTo>
                    <a:pt x="134442" y="48619"/>
                  </a:lnTo>
                  <a:lnTo>
                    <a:pt x="133368" y="45246"/>
                  </a:lnTo>
                  <a:lnTo>
                    <a:pt x="132562" y="42368"/>
                  </a:lnTo>
                  <a:lnTo>
                    <a:pt x="131917" y="41228"/>
                  </a:lnTo>
                  <a:close/>
                </a:path>
                <a:path w="795654" h="130810">
                  <a:moveTo>
                    <a:pt x="134937" y="94955"/>
                  </a:moveTo>
                  <a:lnTo>
                    <a:pt x="124371" y="94955"/>
                  </a:lnTo>
                  <a:lnTo>
                    <a:pt x="124472" y="102544"/>
                  </a:lnTo>
                  <a:lnTo>
                    <a:pt x="126453" y="103587"/>
                  </a:lnTo>
                  <a:lnTo>
                    <a:pt x="127253" y="103785"/>
                  </a:lnTo>
                  <a:lnTo>
                    <a:pt x="128295" y="103884"/>
                  </a:lnTo>
                  <a:lnTo>
                    <a:pt x="130975" y="103884"/>
                  </a:lnTo>
                  <a:lnTo>
                    <a:pt x="132016" y="103785"/>
                  </a:lnTo>
                  <a:lnTo>
                    <a:pt x="132715" y="103587"/>
                  </a:lnTo>
                  <a:lnTo>
                    <a:pt x="133400" y="103487"/>
                  </a:lnTo>
                  <a:lnTo>
                    <a:pt x="133946" y="103289"/>
                  </a:lnTo>
                  <a:lnTo>
                    <a:pt x="134747" y="102693"/>
                  </a:lnTo>
                  <a:lnTo>
                    <a:pt x="134810" y="102544"/>
                  </a:lnTo>
                  <a:lnTo>
                    <a:pt x="134937" y="94955"/>
                  </a:lnTo>
                  <a:close/>
                </a:path>
                <a:path w="795654" h="130810">
                  <a:moveTo>
                    <a:pt x="134937" y="70992"/>
                  </a:moveTo>
                  <a:lnTo>
                    <a:pt x="122745" y="70992"/>
                  </a:lnTo>
                  <a:lnTo>
                    <a:pt x="122745" y="85281"/>
                  </a:lnTo>
                  <a:lnTo>
                    <a:pt x="119659" y="88654"/>
                  </a:lnTo>
                  <a:lnTo>
                    <a:pt x="116738" y="91184"/>
                  </a:lnTo>
                  <a:lnTo>
                    <a:pt x="113957" y="92871"/>
                  </a:lnTo>
                  <a:lnTo>
                    <a:pt x="111277" y="94458"/>
                  </a:lnTo>
                  <a:lnTo>
                    <a:pt x="108305" y="95252"/>
                  </a:lnTo>
                  <a:lnTo>
                    <a:pt x="124083" y="95252"/>
                  </a:lnTo>
                  <a:lnTo>
                    <a:pt x="124371" y="94955"/>
                  </a:lnTo>
                  <a:lnTo>
                    <a:pt x="134937" y="94955"/>
                  </a:lnTo>
                  <a:lnTo>
                    <a:pt x="134937" y="70992"/>
                  </a:lnTo>
                  <a:close/>
                </a:path>
                <a:path w="795654" h="130810">
                  <a:moveTo>
                    <a:pt x="113309" y="31255"/>
                  </a:moveTo>
                  <a:lnTo>
                    <a:pt x="105867" y="31255"/>
                  </a:lnTo>
                  <a:lnTo>
                    <a:pt x="103289" y="31504"/>
                  </a:lnTo>
                  <a:lnTo>
                    <a:pt x="100710" y="32000"/>
                  </a:lnTo>
                  <a:lnTo>
                    <a:pt x="98234" y="32397"/>
                  </a:lnTo>
                  <a:lnTo>
                    <a:pt x="95897" y="32993"/>
                  </a:lnTo>
                  <a:lnTo>
                    <a:pt x="93713" y="33787"/>
                  </a:lnTo>
                  <a:lnTo>
                    <a:pt x="91630" y="34480"/>
                  </a:lnTo>
                  <a:lnTo>
                    <a:pt x="89750" y="35274"/>
                  </a:lnTo>
                  <a:lnTo>
                    <a:pt x="88061" y="36168"/>
                  </a:lnTo>
                  <a:lnTo>
                    <a:pt x="86474" y="36962"/>
                  </a:lnTo>
                  <a:lnTo>
                    <a:pt x="85331" y="37705"/>
                  </a:lnTo>
                  <a:lnTo>
                    <a:pt x="84048" y="38995"/>
                  </a:lnTo>
                  <a:lnTo>
                    <a:pt x="83642" y="39690"/>
                  </a:lnTo>
                  <a:lnTo>
                    <a:pt x="83451" y="40483"/>
                  </a:lnTo>
                  <a:lnTo>
                    <a:pt x="83248" y="41178"/>
                  </a:lnTo>
                  <a:lnTo>
                    <a:pt x="85280" y="48074"/>
                  </a:lnTo>
                  <a:lnTo>
                    <a:pt x="86271" y="48074"/>
                  </a:lnTo>
                  <a:lnTo>
                    <a:pt x="87172" y="47726"/>
                  </a:lnTo>
                  <a:lnTo>
                    <a:pt x="89547" y="46337"/>
                  </a:lnTo>
                  <a:lnTo>
                    <a:pt x="91033" y="45543"/>
                  </a:lnTo>
                  <a:lnTo>
                    <a:pt x="104330" y="41228"/>
                  </a:lnTo>
                  <a:lnTo>
                    <a:pt x="131917" y="41228"/>
                  </a:lnTo>
                  <a:lnTo>
                    <a:pt x="131076" y="39739"/>
                  </a:lnTo>
                  <a:lnTo>
                    <a:pt x="126911" y="35572"/>
                  </a:lnTo>
                  <a:lnTo>
                    <a:pt x="124180" y="33985"/>
                  </a:lnTo>
                  <a:lnTo>
                    <a:pt x="117424" y="31802"/>
                  </a:lnTo>
                  <a:lnTo>
                    <a:pt x="113309" y="31255"/>
                  </a:lnTo>
                  <a:close/>
                </a:path>
                <a:path w="795654" h="130810">
                  <a:moveTo>
                    <a:pt x="166471" y="32447"/>
                  </a:moveTo>
                  <a:lnTo>
                    <a:pt x="159626" y="32447"/>
                  </a:lnTo>
                  <a:lnTo>
                    <a:pt x="159029" y="32595"/>
                  </a:lnTo>
                  <a:lnTo>
                    <a:pt x="158534" y="32892"/>
                  </a:lnTo>
                  <a:lnTo>
                    <a:pt x="158140" y="33092"/>
                  </a:lnTo>
                  <a:lnTo>
                    <a:pt x="157835" y="33340"/>
                  </a:lnTo>
                  <a:lnTo>
                    <a:pt x="157632" y="33637"/>
                  </a:lnTo>
                  <a:lnTo>
                    <a:pt x="157543" y="102247"/>
                  </a:lnTo>
                  <a:lnTo>
                    <a:pt x="157632" y="102544"/>
                  </a:lnTo>
                  <a:lnTo>
                    <a:pt x="162394" y="103884"/>
                  </a:lnTo>
                  <a:lnTo>
                    <a:pt x="164782" y="103884"/>
                  </a:lnTo>
                  <a:lnTo>
                    <a:pt x="165773" y="103835"/>
                  </a:lnTo>
                  <a:lnTo>
                    <a:pt x="167360" y="103637"/>
                  </a:lnTo>
                  <a:lnTo>
                    <a:pt x="167957" y="103487"/>
                  </a:lnTo>
                  <a:lnTo>
                    <a:pt x="168351" y="103289"/>
                  </a:lnTo>
                  <a:lnTo>
                    <a:pt x="168846" y="103090"/>
                  </a:lnTo>
                  <a:lnTo>
                    <a:pt x="169202" y="102843"/>
                  </a:lnTo>
                  <a:lnTo>
                    <a:pt x="169595" y="102247"/>
                  </a:lnTo>
                  <a:lnTo>
                    <a:pt x="169697" y="57449"/>
                  </a:lnTo>
                  <a:lnTo>
                    <a:pt x="171475" y="54771"/>
                  </a:lnTo>
                  <a:lnTo>
                    <a:pt x="178625" y="46139"/>
                  </a:lnTo>
                  <a:lnTo>
                    <a:pt x="179908" y="44949"/>
                  </a:lnTo>
                  <a:lnTo>
                    <a:pt x="180787" y="44353"/>
                  </a:lnTo>
                  <a:lnTo>
                    <a:pt x="168503" y="44353"/>
                  </a:lnTo>
                  <a:lnTo>
                    <a:pt x="168401" y="33836"/>
                  </a:lnTo>
                  <a:lnTo>
                    <a:pt x="168211" y="33637"/>
                  </a:lnTo>
                  <a:lnTo>
                    <a:pt x="168109" y="33340"/>
                  </a:lnTo>
                  <a:lnTo>
                    <a:pt x="167855" y="33092"/>
                  </a:lnTo>
                  <a:lnTo>
                    <a:pt x="167462" y="32892"/>
                  </a:lnTo>
                  <a:lnTo>
                    <a:pt x="167068" y="32595"/>
                  </a:lnTo>
                  <a:lnTo>
                    <a:pt x="166471" y="32447"/>
                  </a:lnTo>
                  <a:close/>
                </a:path>
                <a:path w="795654" h="130810">
                  <a:moveTo>
                    <a:pt x="196417" y="42865"/>
                  </a:moveTo>
                  <a:lnTo>
                    <a:pt x="187058" y="42865"/>
                  </a:lnTo>
                  <a:lnTo>
                    <a:pt x="187998" y="42964"/>
                  </a:lnTo>
                  <a:lnTo>
                    <a:pt x="189788" y="43361"/>
                  </a:lnTo>
                  <a:lnTo>
                    <a:pt x="192074" y="43955"/>
                  </a:lnTo>
                  <a:lnTo>
                    <a:pt x="192709" y="44204"/>
                  </a:lnTo>
                  <a:lnTo>
                    <a:pt x="193205" y="44502"/>
                  </a:lnTo>
                  <a:lnTo>
                    <a:pt x="193801" y="44700"/>
                  </a:lnTo>
                  <a:lnTo>
                    <a:pt x="194297" y="44800"/>
                  </a:lnTo>
                  <a:lnTo>
                    <a:pt x="195097" y="44800"/>
                  </a:lnTo>
                  <a:lnTo>
                    <a:pt x="195389" y="44700"/>
                  </a:lnTo>
                  <a:lnTo>
                    <a:pt x="195884" y="44204"/>
                  </a:lnTo>
                  <a:lnTo>
                    <a:pt x="196088" y="43856"/>
                  </a:lnTo>
                  <a:lnTo>
                    <a:pt x="196189" y="43460"/>
                  </a:lnTo>
                  <a:lnTo>
                    <a:pt x="196356" y="43112"/>
                  </a:lnTo>
                  <a:lnTo>
                    <a:pt x="196417" y="42865"/>
                  </a:lnTo>
                  <a:close/>
                </a:path>
                <a:path w="795654" h="130810">
                  <a:moveTo>
                    <a:pt x="187502" y="31255"/>
                  </a:moveTo>
                  <a:lnTo>
                    <a:pt x="185420" y="31255"/>
                  </a:lnTo>
                  <a:lnTo>
                    <a:pt x="183984" y="31455"/>
                  </a:lnTo>
                  <a:lnTo>
                    <a:pt x="182499" y="31851"/>
                  </a:lnTo>
                  <a:lnTo>
                    <a:pt x="181101" y="32150"/>
                  </a:lnTo>
                  <a:lnTo>
                    <a:pt x="168503" y="44353"/>
                  </a:lnTo>
                  <a:lnTo>
                    <a:pt x="180787" y="44353"/>
                  </a:lnTo>
                  <a:lnTo>
                    <a:pt x="181152" y="44105"/>
                  </a:lnTo>
                  <a:lnTo>
                    <a:pt x="183540" y="43112"/>
                  </a:lnTo>
                  <a:lnTo>
                    <a:pt x="184772" y="42865"/>
                  </a:lnTo>
                  <a:lnTo>
                    <a:pt x="196417" y="42865"/>
                  </a:lnTo>
                  <a:lnTo>
                    <a:pt x="196500" y="41675"/>
                  </a:lnTo>
                  <a:lnTo>
                    <a:pt x="196583" y="41029"/>
                  </a:lnTo>
                  <a:lnTo>
                    <a:pt x="196481" y="35622"/>
                  </a:lnTo>
                  <a:lnTo>
                    <a:pt x="196291" y="34133"/>
                  </a:lnTo>
                  <a:lnTo>
                    <a:pt x="196189" y="33935"/>
                  </a:lnTo>
                  <a:lnTo>
                    <a:pt x="196088" y="33637"/>
                  </a:lnTo>
                  <a:lnTo>
                    <a:pt x="195884" y="33389"/>
                  </a:lnTo>
                  <a:lnTo>
                    <a:pt x="195592" y="33191"/>
                  </a:lnTo>
                  <a:lnTo>
                    <a:pt x="195287" y="32892"/>
                  </a:lnTo>
                  <a:lnTo>
                    <a:pt x="194741" y="32645"/>
                  </a:lnTo>
                  <a:lnTo>
                    <a:pt x="193954" y="32447"/>
                  </a:lnTo>
                  <a:lnTo>
                    <a:pt x="193255" y="32150"/>
                  </a:lnTo>
                  <a:lnTo>
                    <a:pt x="192468" y="31901"/>
                  </a:lnTo>
                  <a:lnTo>
                    <a:pt x="190677" y="31504"/>
                  </a:lnTo>
                  <a:lnTo>
                    <a:pt x="189839" y="31405"/>
                  </a:lnTo>
                  <a:lnTo>
                    <a:pt x="189039" y="31405"/>
                  </a:lnTo>
                  <a:lnTo>
                    <a:pt x="188252" y="31305"/>
                  </a:lnTo>
                  <a:lnTo>
                    <a:pt x="187502" y="31255"/>
                  </a:lnTo>
                  <a:close/>
                </a:path>
                <a:path w="795654" h="130810">
                  <a:moveTo>
                    <a:pt x="164083" y="32298"/>
                  </a:moveTo>
                  <a:lnTo>
                    <a:pt x="161899" y="32298"/>
                  </a:lnTo>
                  <a:lnTo>
                    <a:pt x="161010" y="32348"/>
                  </a:lnTo>
                  <a:lnTo>
                    <a:pt x="160324" y="32447"/>
                  </a:lnTo>
                  <a:lnTo>
                    <a:pt x="165671" y="32447"/>
                  </a:lnTo>
                  <a:lnTo>
                    <a:pt x="164985" y="32348"/>
                  </a:lnTo>
                  <a:lnTo>
                    <a:pt x="164083" y="32298"/>
                  </a:lnTo>
                  <a:close/>
                </a:path>
                <a:path w="795654" h="130810">
                  <a:moveTo>
                    <a:pt x="235178" y="31405"/>
                  </a:moveTo>
                  <a:lnTo>
                    <a:pt x="229323" y="31405"/>
                  </a:lnTo>
                  <a:lnTo>
                    <a:pt x="225856" y="31950"/>
                  </a:lnTo>
                  <a:lnTo>
                    <a:pt x="209130" y="45543"/>
                  </a:lnTo>
                  <a:lnTo>
                    <a:pt x="207848" y="48520"/>
                  </a:lnTo>
                  <a:lnTo>
                    <a:pt x="207228" y="51794"/>
                  </a:lnTo>
                  <a:lnTo>
                    <a:pt x="207200" y="59086"/>
                  </a:lnTo>
                  <a:lnTo>
                    <a:pt x="207645" y="61865"/>
                  </a:lnTo>
                  <a:lnTo>
                    <a:pt x="209435" y="66429"/>
                  </a:lnTo>
                  <a:lnTo>
                    <a:pt x="210616" y="68512"/>
                  </a:lnTo>
                  <a:lnTo>
                    <a:pt x="212115" y="70398"/>
                  </a:lnTo>
                  <a:lnTo>
                    <a:pt x="210324" y="72283"/>
                  </a:lnTo>
                  <a:lnTo>
                    <a:pt x="208788" y="74416"/>
                  </a:lnTo>
                  <a:lnTo>
                    <a:pt x="207492" y="76798"/>
                  </a:lnTo>
                  <a:lnTo>
                    <a:pt x="206311" y="79179"/>
                  </a:lnTo>
                  <a:lnTo>
                    <a:pt x="205714" y="81857"/>
                  </a:lnTo>
                  <a:lnTo>
                    <a:pt x="205714" y="87017"/>
                  </a:lnTo>
                  <a:lnTo>
                    <a:pt x="212851" y="95699"/>
                  </a:lnTo>
                  <a:lnTo>
                    <a:pt x="211264" y="96889"/>
                  </a:lnTo>
                  <a:lnTo>
                    <a:pt x="203187" y="115244"/>
                  </a:lnTo>
                  <a:lnTo>
                    <a:pt x="203720" y="117626"/>
                  </a:lnTo>
                  <a:lnTo>
                    <a:pt x="219405" y="129185"/>
                  </a:lnTo>
                  <a:lnTo>
                    <a:pt x="223177" y="130177"/>
                  </a:lnTo>
                  <a:lnTo>
                    <a:pt x="227787" y="130674"/>
                  </a:lnTo>
                  <a:lnTo>
                    <a:pt x="238798" y="130674"/>
                  </a:lnTo>
                  <a:lnTo>
                    <a:pt x="243611" y="130028"/>
                  </a:lnTo>
                  <a:lnTo>
                    <a:pt x="247675" y="128738"/>
                  </a:lnTo>
                  <a:lnTo>
                    <a:pt x="251841" y="127548"/>
                  </a:lnTo>
                  <a:lnTo>
                    <a:pt x="255270" y="125911"/>
                  </a:lnTo>
                  <a:lnTo>
                    <a:pt x="260629" y="121743"/>
                  </a:lnTo>
                  <a:lnTo>
                    <a:pt x="260992" y="121297"/>
                  </a:lnTo>
                  <a:lnTo>
                    <a:pt x="227990" y="121297"/>
                  </a:lnTo>
                  <a:lnTo>
                    <a:pt x="223418" y="120454"/>
                  </a:lnTo>
                  <a:lnTo>
                    <a:pt x="216877" y="117081"/>
                  </a:lnTo>
                  <a:lnTo>
                    <a:pt x="215273" y="114700"/>
                  </a:lnTo>
                  <a:lnTo>
                    <a:pt x="215328" y="109341"/>
                  </a:lnTo>
                  <a:lnTo>
                    <a:pt x="223126" y="98526"/>
                  </a:lnTo>
                  <a:lnTo>
                    <a:pt x="263333" y="98526"/>
                  </a:lnTo>
                  <a:lnTo>
                    <a:pt x="262953" y="97732"/>
                  </a:lnTo>
                  <a:lnTo>
                    <a:pt x="261378" y="95848"/>
                  </a:lnTo>
                  <a:lnTo>
                    <a:pt x="259283" y="94359"/>
                  </a:lnTo>
                  <a:lnTo>
                    <a:pt x="257301" y="92871"/>
                  </a:lnTo>
                  <a:lnTo>
                    <a:pt x="254927" y="91730"/>
                  </a:lnTo>
                  <a:lnTo>
                    <a:pt x="252145" y="90937"/>
                  </a:lnTo>
                  <a:lnTo>
                    <a:pt x="249364" y="90042"/>
                  </a:lnTo>
                  <a:lnTo>
                    <a:pt x="246291" y="89547"/>
                  </a:lnTo>
                  <a:lnTo>
                    <a:pt x="242912" y="89448"/>
                  </a:lnTo>
                  <a:lnTo>
                    <a:pt x="222821" y="88605"/>
                  </a:lnTo>
                  <a:lnTo>
                    <a:pt x="220649" y="88009"/>
                  </a:lnTo>
                  <a:lnTo>
                    <a:pt x="218960" y="86918"/>
                  </a:lnTo>
                  <a:lnTo>
                    <a:pt x="217373" y="85727"/>
                  </a:lnTo>
                  <a:lnTo>
                    <a:pt x="216573" y="84288"/>
                  </a:lnTo>
                  <a:lnTo>
                    <a:pt x="216573" y="81113"/>
                  </a:lnTo>
                  <a:lnTo>
                    <a:pt x="216877" y="79824"/>
                  </a:lnTo>
                  <a:lnTo>
                    <a:pt x="217474" y="78732"/>
                  </a:lnTo>
                  <a:lnTo>
                    <a:pt x="218058" y="77542"/>
                  </a:lnTo>
                  <a:lnTo>
                    <a:pt x="218808" y="76499"/>
                  </a:lnTo>
                  <a:lnTo>
                    <a:pt x="219697" y="75606"/>
                  </a:lnTo>
                  <a:lnTo>
                    <a:pt x="248600" y="75606"/>
                  </a:lnTo>
                  <a:lnTo>
                    <a:pt x="249567" y="75062"/>
                  </a:lnTo>
                  <a:lnTo>
                    <a:pt x="254228" y="70992"/>
                  </a:lnTo>
                  <a:lnTo>
                    <a:pt x="254965" y="69951"/>
                  </a:lnTo>
                  <a:lnTo>
                    <a:pt x="228625" y="69951"/>
                  </a:lnTo>
                  <a:lnTo>
                    <a:pt x="225107" y="68712"/>
                  </a:lnTo>
                  <a:lnTo>
                    <a:pt x="222529" y="66230"/>
                  </a:lnTo>
                  <a:lnTo>
                    <a:pt x="220052" y="63651"/>
                  </a:lnTo>
                  <a:lnTo>
                    <a:pt x="218808" y="60129"/>
                  </a:lnTo>
                  <a:lnTo>
                    <a:pt x="218808" y="53680"/>
                  </a:lnTo>
                  <a:lnTo>
                    <a:pt x="230568" y="40780"/>
                  </a:lnTo>
                  <a:lnTo>
                    <a:pt x="266208" y="40780"/>
                  </a:lnTo>
                  <a:lnTo>
                    <a:pt x="266331" y="40582"/>
                  </a:lnTo>
                  <a:lnTo>
                    <a:pt x="266474" y="39888"/>
                  </a:lnTo>
                  <a:lnTo>
                    <a:pt x="266534" y="35721"/>
                  </a:lnTo>
                  <a:lnTo>
                    <a:pt x="266331" y="34729"/>
                  </a:lnTo>
                  <a:lnTo>
                    <a:pt x="265836" y="33935"/>
                  </a:lnTo>
                  <a:lnTo>
                    <a:pt x="265442" y="33042"/>
                  </a:lnTo>
                  <a:lnTo>
                    <a:pt x="264845" y="32595"/>
                  </a:lnTo>
                  <a:lnTo>
                    <a:pt x="243814" y="32595"/>
                  </a:lnTo>
                  <a:lnTo>
                    <a:pt x="242227" y="32199"/>
                  </a:lnTo>
                  <a:lnTo>
                    <a:pt x="240538" y="31901"/>
                  </a:lnTo>
                  <a:lnTo>
                    <a:pt x="237058" y="31504"/>
                  </a:lnTo>
                  <a:lnTo>
                    <a:pt x="235178" y="31405"/>
                  </a:lnTo>
                  <a:close/>
                </a:path>
                <a:path w="795654" h="130810">
                  <a:moveTo>
                    <a:pt x="263333" y="98526"/>
                  </a:moveTo>
                  <a:lnTo>
                    <a:pt x="223126" y="98526"/>
                  </a:lnTo>
                  <a:lnTo>
                    <a:pt x="240385" y="99122"/>
                  </a:lnTo>
                  <a:lnTo>
                    <a:pt x="244462" y="99221"/>
                  </a:lnTo>
                  <a:lnTo>
                    <a:pt x="247624" y="100064"/>
                  </a:lnTo>
                  <a:lnTo>
                    <a:pt x="249910" y="101652"/>
                  </a:lnTo>
                  <a:lnTo>
                    <a:pt x="252298" y="103239"/>
                  </a:lnTo>
                  <a:lnTo>
                    <a:pt x="253479" y="105472"/>
                  </a:lnTo>
                  <a:lnTo>
                    <a:pt x="253404" y="110383"/>
                  </a:lnTo>
                  <a:lnTo>
                    <a:pt x="253136" y="111624"/>
                  </a:lnTo>
                  <a:lnTo>
                    <a:pt x="252437" y="113112"/>
                  </a:lnTo>
                  <a:lnTo>
                    <a:pt x="251841" y="114700"/>
                  </a:lnTo>
                  <a:lnTo>
                    <a:pt x="250761" y="116088"/>
                  </a:lnTo>
                  <a:lnTo>
                    <a:pt x="249174" y="117279"/>
                  </a:lnTo>
                  <a:lnTo>
                    <a:pt x="247675" y="118469"/>
                  </a:lnTo>
                  <a:lnTo>
                    <a:pt x="245643" y="119413"/>
                  </a:lnTo>
                  <a:lnTo>
                    <a:pt x="243065" y="120106"/>
                  </a:lnTo>
                  <a:lnTo>
                    <a:pt x="240588" y="120900"/>
                  </a:lnTo>
                  <a:lnTo>
                    <a:pt x="237515" y="121297"/>
                  </a:lnTo>
                  <a:lnTo>
                    <a:pt x="260992" y="121297"/>
                  </a:lnTo>
                  <a:lnTo>
                    <a:pt x="262610" y="119312"/>
                  </a:lnTo>
                  <a:lnTo>
                    <a:pt x="265188" y="113756"/>
                  </a:lnTo>
                  <a:lnTo>
                    <a:pt x="265803" y="110978"/>
                  </a:lnTo>
                  <a:lnTo>
                    <a:pt x="265744" y="104381"/>
                  </a:lnTo>
                  <a:lnTo>
                    <a:pt x="265239" y="102198"/>
                  </a:lnTo>
                  <a:lnTo>
                    <a:pt x="263950" y="99816"/>
                  </a:lnTo>
                  <a:lnTo>
                    <a:pt x="263333" y="98526"/>
                  </a:lnTo>
                  <a:close/>
                </a:path>
                <a:path w="795654" h="130810">
                  <a:moveTo>
                    <a:pt x="248600" y="75606"/>
                  </a:moveTo>
                  <a:lnTo>
                    <a:pt x="219697" y="75606"/>
                  </a:lnTo>
                  <a:lnTo>
                    <a:pt x="220992" y="76699"/>
                  </a:lnTo>
                  <a:lnTo>
                    <a:pt x="222872" y="77591"/>
                  </a:lnTo>
                  <a:lnTo>
                    <a:pt x="227838" y="78981"/>
                  </a:lnTo>
                  <a:lnTo>
                    <a:pt x="230416" y="79328"/>
                  </a:lnTo>
                  <a:lnTo>
                    <a:pt x="236969" y="79328"/>
                  </a:lnTo>
                  <a:lnTo>
                    <a:pt x="240487" y="78781"/>
                  </a:lnTo>
                  <a:lnTo>
                    <a:pt x="246837" y="76600"/>
                  </a:lnTo>
                  <a:lnTo>
                    <a:pt x="248600" y="75606"/>
                  </a:lnTo>
                  <a:close/>
                </a:path>
                <a:path w="795654" h="130810">
                  <a:moveTo>
                    <a:pt x="266208" y="40780"/>
                  </a:moveTo>
                  <a:lnTo>
                    <a:pt x="237515" y="40780"/>
                  </a:lnTo>
                  <a:lnTo>
                    <a:pt x="241033" y="42071"/>
                  </a:lnTo>
                  <a:lnTo>
                    <a:pt x="243509" y="44650"/>
                  </a:lnTo>
                  <a:lnTo>
                    <a:pt x="246087" y="47130"/>
                  </a:lnTo>
                  <a:lnTo>
                    <a:pt x="247365" y="50604"/>
                  </a:lnTo>
                  <a:lnTo>
                    <a:pt x="247383" y="57202"/>
                  </a:lnTo>
                  <a:lnTo>
                    <a:pt x="247091" y="59086"/>
                  </a:lnTo>
                  <a:lnTo>
                    <a:pt x="235572" y="69951"/>
                  </a:lnTo>
                  <a:lnTo>
                    <a:pt x="254965" y="69951"/>
                  </a:lnTo>
                  <a:lnTo>
                    <a:pt x="256019" y="68463"/>
                  </a:lnTo>
                  <a:lnTo>
                    <a:pt x="257200" y="65487"/>
                  </a:lnTo>
                  <a:lnTo>
                    <a:pt x="258495" y="62510"/>
                  </a:lnTo>
                  <a:lnTo>
                    <a:pt x="259143" y="59086"/>
                  </a:lnTo>
                  <a:lnTo>
                    <a:pt x="259143" y="52837"/>
                  </a:lnTo>
                  <a:lnTo>
                    <a:pt x="258787" y="50604"/>
                  </a:lnTo>
                  <a:lnTo>
                    <a:pt x="257403" y="46337"/>
                  </a:lnTo>
                  <a:lnTo>
                    <a:pt x="256158" y="44353"/>
                  </a:lnTo>
                  <a:lnTo>
                    <a:pt x="254380" y="42567"/>
                  </a:lnTo>
                  <a:lnTo>
                    <a:pt x="264744" y="42567"/>
                  </a:lnTo>
                  <a:lnTo>
                    <a:pt x="265341" y="42170"/>
                  </a:lnTo>
                  <a:lnTo>
                    <a:pt x="266208" y="40780"/>
                  </a:lnTo>
                  <a:close/>
                </a:path>
                <a:path w="795654" h="130810">
                  <a:moveTo>
                    <a:pt x="315302" y="31255"/>
                  </a:moveTo>
                  <a:lnTo>
                    <a:pt x="305079" y="31255"/>
                  </a:lnTo>
                  <a:lnTo>
                    <a:pt x="300608" y="32100"/>
                  </a:lnTo>
                  <a:lnTo>
                    <a:pt x="292671" y="35473"/>
                  </a:lnTo>
                  <a:lnTo>
                    <a:pt x="289305" y="37953"/>
                  </a:lnTo>
                  <a:lnTo>
                    <a:pt x="286524" y="41228"/>
                  </a:lnTo>
                  <a:lnTo>
                    <a:pt x="283743" y="44403"/>
                  </a:lnTo>
                  <a:lnTo>
                    <a:pt x="281609" y="48272"/>
                  </a:lnTo>
                  <a:lnTo>
                    <a:pt x="278638" y="57400"/>
                  </a:lnTo>
                  <a:lnTo>
                    <a:pt x="277888" y="62560"/>
                  </a:lnTo>
                  <a:lnTo>
                    <a:pt x="277888" y="74367"/>
                  </a:lnTo>
                  <a:lnTo>
                    <a:pt x="305816" y="104926"/>
                  </a:lnTo>
                  <a:lnTo>
                    <a:pt x="314553" y="104926"/>
                  </a:lnTo>
                  <a:lnTo>
                    <a:pt x="317525" y="104678"/>
                  </a:lnTo>
                  <a:lnTo>
                    <a:pt x="323088" y="103686"/>
                  </a:lnTo>
                  <a:lnTo>
                    <a:pt x="325513" y="103140"/>
                  </a:lnTo>
                  <a:lnTo>
                    <a:pt x="327596" y="102544"/>
                  </a:lnTo>
                  <a:lnTo>
                    <a:pt x="329780" y="101949"/>
                  </a:lnTo>
                  <a:lnTo>
                    <a:pt x="335940" y="98526"/>
                  </a:lnTo>
                  <a:lnTo>
                    <a:pt x="336130" y="98229"/>
                  </a:lnTo>
                  <a:lnTo>
                    <a:pt x="336283" y="97881"/>
                  </a:lnTo>
                  <a:lnTo>
                    <a:pt x="336486" y="97087"/>
                  </a:lnTo>
                  <a:lnTo>
                    <a:pt x="336537" y="96293"/>
                  </a:lnTo>
                  <a:lnTo>
                    <a:pt x="336634" y="95699"/>
                  </a:lnTo>
                  <a:lnTo>
                    <a:pt x="336676" y="94805"/>
                  </a:lnTo>
                  <a:lnTo>
                    <a:pt x="308597" y="94805"/>
                  </a:lnTo>
                  <a:lnTo>
                    <a:pt x="305231" y="94260"/>
                  </a:lnTo>
                  <a:lnTo>
                    <a:pt x="290842" y="70547"/>
                  </a:lnTo>
                  <a:lnTo>
                    <a:pt x="335940" y="70547"/>
                  </a:lnTo>
                  <a:lnTo>
                    <a:pt x="337019" y="70149"/>
                  </a:lnTo>
                  <a:lnTo>
                    <a:pt x="338023" y="69355"/>
                  </a:lnTo>
                  <a:lnTo>
                    <a:pt x="339013" y="68463"/>
                  </a:lnTo>
                  <a:lnTo>
                    <a:pt x="339509" y="67075"/>
                  </a:lnTo>
                  <a:lnTo>
                    <a:pt x="339509" y="61467"/>
                  </a:lnTo>
                  <a:lnTo>
                    <a:pt x="290842" y="61467"/>
                  </a:lnTo>
                  <a:lnTo>
                    <a:pt x="290944" y="58789"/>
                  </a:lnTo>
                  <a:lnTo>
                    <a:pt x="301561" y="42567"/>
                  </a:lnTo>
                  <a:lnTo>
                    <a:pt x="303834" y="41376"/>
                  </a:lnTo>
                  <a:lnTo>
                    <a:pt x="306463" y="40780"/>
                  </a:lnTo>
                  <a:lnTo>
                    <a:pt x="332639" y="40780"/>
                  </a:lnTo>
                  <a:lnTo>
                    <a:pt x="330136" y="37755"/>
                  </a:lnTo>
                  <a:lnTo>
                    <a:pt x="327101" y="35473"/>
                  </a:lnTo>
                  <a:lnTo>
                    <a:pt x="319760" y="32100"/>
                  </a:lnTo>
                  <a:lnTo>
                    <a:pt x="315302" y="31255"/>
                  </a:lnTo>
                  <a:close/>
                </a:path>
                <a:path w="795654" h="130810">
                  <a:moveTo>
                    <a:pt x="334987" y="89745"/>
                  </a:moveTo>
                  <a:lnTo>
                    <a:pt x="333997" y="89745"/>
                  </a:lnTo>
                  <a:lnTo>
                    <a:pt x="333108" y="90042"/>
                  </a:lnTo>
                  <a:lnTo>
                    <a:pt x="331914" y="90638"/>
                  </a:lnTo>
                  <a:lnTo>
                    <a:pt x="330822" y="91135"/>
                  </a:lnTo>
                  <a:lnTo>
                    <a:pt x="315747" y="94805"/>
                  </a:lnTo>
                  <a:lnTo>
                    <a:pt x="336676" y="94805"/>
                  </a:lnTo>
                  <a:lnTo>
                    <a:pt x="336554" y="92425"/>
                  </a:lnTo>
                  <a:lnTo>
                    <a:pt x="336435" y="91681"/>
                  </a:lnTo>
                  <a:lnTo>
                    <a:pt x="336283" y="91234"/>
                  </a:lnTo>
                  <a:lnTo>
                    <a:pt x="336080" y="90937"/>
                  </a:lnTo>
                  <a:lnTo>
                    <a:pt x="335991" y="90539"/>
                  </a:lnTo>
                  <a:lnTo>
                    <a:pt x="335788" y="90242"/>
                  </a:lnTo>
                  <a:lnTo>
                    <a:pt x="335483" y="90042"/>
                  </a:lnTo>
                  <a:lnTo>
                    <a:pt x="335292" y="89844"/>
                  </a:lnTo>
                  <a:lnTo>
                    <a:pt x="334987" y="89745"/>
                  </a:lnTo>
                  <a:close/>
                </a:path>
                <a:path w="795654" h="130810">
                  <a:moveTo>
                    <a:pt x="332639" y="40780"/>
                  </a:moveTo>
                  <a:lnTo>
                    <a:pt x="315391" y="40780"/>
                  </a:lnTo>
                  <a:lnTo>
                    <a:pt x="319862" y="42617"/>
                  </a:lnTo>
                  <a:lnTo>
                    <a:pt x="325818" y="49959"/>
                  </a:lnTo>
                  <a:lnTo>
                    <a:pt x="327099" y="54474"/>
                  </a:lnTo>
                  <a:lnTo>
                    <a:pt x="327151" y="61467"/>
                  </a:lnTo>
                  <a:lnTo>
                    <a:pt x="339509" y="61467"/>
                  </a:lnTo>
                  <a:lnTo>
                    <a:pt x="339509" y="58591"/>
                  </a:lnTo>
                  <a:lnTo>
                    <a:pt x="338912" y="54474"/>
                  </a:lnTo>
                  <a:lnTo>
                    <a:pt x="337718" y="50604"/>
                  </a:lnTo>
                  <a:lnTo>
                    <a:pt x="336626" y="46734"/>
                  </a:lnTo>
                  <a:lnTo>
                    <a:pt x="334899" y="43411"/>
                  </a:lnTo>
                  <a:lnTo>
                    <a:pt x="332639" y="40780"/>
                  </a:lnTo>
                  <a:close/>
                </a:path>
                <a:path w="795654" h="130810">
                  <a:moveTo>
                    <a:pt x="373367" y="42865"/>
                  </a:moveTo>
                  <a:lnTo>
                    <a:pt x="361010" y="42865"/>
                  </a:lnTo>
                  <a:lnTo>
                    <a:pt x="361010" y="85876"/>
                  </a:lnTo>
                  <a:lnTo>
                    <a:pt x="377190" y="104777"/>
                  </a:lnTo>
                  <a:lnTo>
                    <a:pt x="381749" y="104777"/>
                  </a:lnTo>
                  <a:lnTo>
                    <a:pt x="382841" y="104678"/>
                  </a:lnTo>
                  <a:lnTo>
                    <a:pt x="383933" y="104480"/>
                  </a:lnTo>
                  <a:lnTo>
                    <a:pt x="385127" y="104381"/>
                  </a:lnTo>
                  <a:lnTo>
                    <a:pt x="386219" y="104181"/>
                  </a:lnTo>
                  <a:lnTo>
                    <a:pt x="387210" y="103884"/>
                  </a:lnTo>
                  <a:lnTo>
                    <a:pt x="388302" y="103686"/>
                  </a:lnTo>
                  <a:lnTo>
                    <a:pt x="392912" y="99270"/>
                  </a:lnTo>
                  <a:lnTo>
                    <a:pt x="392836" y="94211"/>
                  </a:lnTo>
                  <a:lnTo>
                    <a:pt x="379171" y="94211"/>
                  </a:lnTo>
                  <a:lnTo>
                    <a:pt x="376694" y="93019"/>
                  </a:lnTo>
                  <a:lnTo>
                    <a:pt x="375297" y="90638"/>
                  </a:lnTo>
                  <a:lnTo>
                    <a:pt x="374015" y="88257"/>
                  </a:lnTo>
                  <a:lnTo>
                    <a:pt x="373367" y="84785"/>
                  </a:lnTo>
                  <a:lnTo>
                    <a:pt x="373367" y="42865"/>
                  </a:lnTo>
                  <a:close/>
                </a:path>
                <a:path w="795654" h="130810">
                  <a:moveTo>
                    <a:pt x="391515" y="92127"/>
                  </a:moveTo>
                  <a:lnTo>
                    <a:pt x="390829" y="92127"/>
                  </a:lnTo>
                  <a:lnTo>
                    <a:pt x="390385" y="92226"/>
                  </a:lnTo>
                  <a:lnTo>
                    <a:pt x="388099" y="93168"/>
                  </a:lnTo>
                  <a:lnTo>
                    <a:pt x="387400" y="93367"/>
                  </a:lnTo>
                  <a:lnTo>
                    <a:pt x="385711" y="93912"/>
                  </a:lnTo>
                  <a:lnTo>
                    <a:pt x="384822" y="94112"/>
                  </a:lnTo>
                  <a:lnTo>
                    <a:pt x="383832" y="94211"/>
                  </a:lnTo>
                  <a:lnTo>
                    <a:pt x="392836" y="94211"/>
                  </a:lnTo>
                  <a:lnTo>
                    <a:pt x="392760" y="93764"/>
                  </a:lnTo>
                  <a:lnTo>
                    <a:pt x="392624" y="93367"/>
                  </a:lnTo>
                  <a:lnTo>
                    <a:pt x="392417" y="93019"/>
                  </a:lnTo>
                  <a:lnTo>
                    <a:pt x="392315" y="92623"/>
                  </a:lnTo>
                  <a:lnTo>
                    <a:pt x="392163" y="92374"/>
                  </a:lnTo>
                  <a:lnTo>
                    <a:pt x="391769" y="92176"/>
                  </a:lnTo>
                  <a:lnTo>
                    <a:pt x="391515" y="92127"/>
                  </a:lnTo>
                  <a:close/>
                </a:path>
                <a:path w="795654" h="130810">
                  <a:moveTo>
                    <a:pt x="390880" y="32595"/>
                  </a:moveTo>
                  <a:lnTo>
                    <a:pt x="351383" y="32595"/>
                  </a:lnTo>
                  <a:lnTo>
                    <a:pt x="350989" y="32694"/>
                  </a:lnTo>
                  <a:lnTo>
                    <a:pt x="349250" y="39590"/>
                  </a:lnTo>
                  <a:lnTo>
                    <a:pt x="349453" y="40881"/>
                  </a:lnTo>
                  <a:lnTo>
                    <a:pt x="349846" y="41675"/>
                  </a:lnTo>
                  <a:lnTo>
                    <a:pt x="350342" y="42468"/>
                  </a:lnTo>
                  <a:lnTo>
                    <a:pt x="350939" y="42865"/>
                  </a:lnTo>
                  <a:lnTo>
                    <a:pt x="391274" y="42865"/>
                  </a:lnTo>
                  <a:lnTo>
                    <a:pt x="391871" y="42468"/>
                  </a:lnTo>
                  <a:lnTo>
                    <a:pt x="392264" y="41675"/>
                  </a:lnTo>
                  <a:lnTo>
                    <a:pt x="392760" y="40881"/>
                  </a:lnTo>
                  <a:lnTo>
                    <a:pt x="393014" y="39590"/>
                  </a:lnTo>
                  <a:lnTo>
                    <a:pt x="392963" y="36018"/>
                  </a:lnTo>
                  <a:lnTo>
                    <a:pt x="392760" y="34729"/>
                  </a:lnTo>
                  <a:lnTo>
                    <a:pt x="392569" y="34183"/>
                  </a:lnTo>
                  <a:lnTo>
                    <a:pt x="392264" y="33787"/>
                  </a:lnTo>
                  <a:lnTo>
                    <a:pt x="392061" y="33389"/>
                  </a:lnTo>
                  <a:lnTo>
                    <a:pt x="391820" y="33092"/>
                  </a:lnTo>
                  <a:lnTo>
                    <a:pt x="391223" y="32694"/>
                  </a:lnTo>
                  <a:lnTo>
                    <a:pt x="390880" y="32595"/>
                  </a:lnTo>
                  <a:close/>
                </a:path>
                <a:path w="795654" h="130810">
                  <a:moveTo>
                    <a:pt x="368401" y="14287"/>
                  </a:moveTo>
                  <a:lnTo>
                    <a:pt x="365925" y="14287"/>
                  </a:lnTo>
                  <a:lnTo>
                    <a:pt x="364934" y="14338"/>
                  </a:lnTo>
                  <a:lnTo>
                    <a:pt x="363347" y="14541"/>
                  </a:lnTo>
                  <a:lnTo>
                    <a:pt x="362699" y="14731"/>
                  </a:lnTo>
                  <a:lnTo>
                    <a:pt x="362203" y="15036"/>
                  </a:lnTo>
                  <a:lnTo>
                    <a:pt x="361810" y="15227"/>
                  </a:lnTo>
                  <a:lnTo>
                    <a:pt x="361505" y="15481"/>
                  </a:lnTo>
                  <a:lnTo>
                    <a:pt x="361111" y="16078"/>
                  </a:lnTo>
                  <a:lnTo>
                    <a:pt x="361010" y="32595"/>
                  </a:lnTo>
                  <a:lnTo>
                    <a:pt x="373367" y="32595"/>
                  </a:lnTo>
                  <a:lnTo>
                    <a:pt x="373265" y="16078"/>
                  </a:lnTo>
                  <a:lnTo>
                    <a:pt x="372872" y="15481"/>
                  </a:lnTo>
                  <a:lnTo>
                    <a:pt x="372516" y="15227"/>
                  </a:lnTo>
                  <a:lnTo>
                    <a:pt x="372021" y="15036"/>
                  </a:lnTo>
                  <a:lnTo>
                    <a:pt x="371627" y="14731"/>
                  </a:lnTo>
                  <a:lnTo>
                    <a:pt x="371030" y="14541"/>
                  </a:lnTo>
                  <a:lnTo>
                    <a:pt x="369443" y="14338"/>
                  </a:lnTo>
                  <a:lnTo>
                    <a:pt x="368401" y="14287"/>
                  </a:lnTo>
                  <a:close/>
                </a:path>
                <a:path w="795654" h="130810">
                  <a:moveTo>
                    <a:pt x="472211" y="31255"/>
                  </a:moveTo>
                  <a:lnTo>
                    <a:pt x="463575" y="31255"/>
                  </a:lnTo>
                  <a:lnTo>
                    <a:pt x="459409" y="32150"/>
                  </a:lnTo>
                  <a:lnTo>
                    <a:pt x="455739" y="33935"/>
                  </a:lnTo>
                  <a:lnTo>
                    <a:pt x="452170" y="35622"/>
                  </a:lnTo>
                  <a:lnTo>
                    <a:pt x="439369" y="63155"/>
                  </a:lnTo>
                  <a:lnTo>
                    <a:pt x="439422" y="74268"/>
                  </a:lnTo>
                  <a:lnTo>
                    <a:pt x="461746" y="104926"/>
                  </a:lnTo>
                  <a:lnTo>
                    <a:pt x="471170" y="104926"/>
                  </a:lnTo>
                  <a:lnTo>
                    <a:pt x="475335" y="103835"/>
                  </a:lnTo>
                  <a:lnTo>
                    <a:pt x="482879" y="99468"/>
                  </a:lnTo>
                  <a:lnTo>
                    <a:pt x="486549" y="96493"/>
                  </a:lnTo>
                  <a:lnTo>
                    <a:pt x="488569" y="94359"/>
                  </a:lnTo>
                  <a:lnTo>
                    <a:pt x="465569" y="94359"/>
                  </a:lnTo>
                  <a:lnTo>
                    <a:pt x="462838" y="93615"/>
                  </a:lnTo>
                  <a:lnTo>
                    <a:pt x="452170" y="70943"/>
                  </a:lnTo>
                  <a:lnTo>
                    <a:pt x="452286" y="63155"/>
                  </a:lnTo>
                  <a:lnTo>
                    <a:pt x="452462" y="61269"/>
                  </a:lnTo>
                  <a:lnTo>
                    <a:pt x="453656" y="55117"/>
                  </a:lnTo>
                  <a:lnTo>
                    <a:pt x="454647" y="52390"/>
                  </a:lnTo>
                  <a:lnTo>
                    <a:pt x="456044" y="50008"/>
                  </a:lnTo>
                  <a:lnTo>
                    <a:pt x="457428" y="47528"/>
                  </a:lnTo>
                  <a:lnTo>
                    <a:pt x="459219" y="45543"/>
                  </a:lnTo>
                  <a:lnTo>
                    <a:pt x="463575" y="42567"/>
                  </a:lnTo>
                  <a:lnTo>
                    <a:pt x="466204" y="41823"/>
                  </a:lnTo>
                  <a:lnTo>
                    <a:pt x="500989" y="41823"/>
                  </a:lnTo>
                  <a:lnTo>
                    <a:pt x="500989" y="41376"/>
                  </a:lnTo>
                  <a:lnTo>
                    <a:pt x="488632" y="41376"/>
                  </a:lnTo>
                  <a:lnTo>
                    <a:pt x="485457" y="38003"/>
                  </a:lnTo>
                  <a:lnTo>
                    <a:pt x="482231" y="35473"/>
                  </a:lnTo>
                  <a:lnTo>
                    <a:pt x="478955" y="33787"/>
                  </a:lnTo>
                  <a:lnTo>
                    <a:pt x="475780" y="32100"/>
                  </a:lnTo>
                  <a:lnTo>
                    <a:pt x="472211" y="31255"/>
                  </a:lnTo>
                  <a:close/>
                </a:path>
                <a:path w="795654" h="130810">
                  <a:moveTo>
                    <a:pt x="500989" y="92722"/>
                  </a:moveTo>
                  <a:lnTo>
                    <a:pt x="490118" y="92722"/>
                  </a:lnTo>
                  <a:lnTo>
                    <a:pt x="490220" y="102247"/>
                  </a:lnTo>
                  <a:lnTo>
                    <a:pt x="494639" y="103884"/>
                  </a:lnTo>
                  <a:lnTo>
                    <a:pt x="496620" y="103884"/>
                  </a:lnTo>
                  <a:lnTo>
                    <a:pt x="497458" y="103835"/>
                  </a:lnTo>
                  <a:lnTo>
                    <a:pt x="498855" y="103637"/>
                  </a:lnTo>
                  <a:lnTo>
                    <a:pt x="499402" y="103487"/>
                  </a:lnTo>
                  <a:lnTo>
                    <a:pt x="499795" y="103289"/>
                  </a:lnTo>
                  <a:lnTo>
                    <a:pt x="500291" y="103090"/>
                  </a:lnTo>
                  <a:lnTo>
                    <a:pt x="500583" y="102843"/>
                  </a:lnTo>
                  <a:lnTo>
                    <a:pt x="500684" y="102544"/>
                  </a:lnTo>
                  <a:lnTo>
                    <a:pt x="500888" y="102247"/>
                  </a:lnTo>
                  <a:lnTo>
                    <a:pt x="500989" y="92722"/>
                  </a:lnTo>
                  <a:close/>
                </a:path>
                <a:path w="795654" h="130810">
                  <a:moveTo>
                    <a:pt x="500989" y="41823"/>
                  </a:moveTo>
                  <a:lnTo>
                    <a:pt x="472655" y="41823"/>
                  </a:lnTo>
                  <a:lnTo>
                    <a:pt x="475881" y="42914"/>
                  </a:lnTo>
                  <a:lnTo>
                    <a:pt x="478955" y="45097"/>
                  </a:lnTo>
                  <a:lnTo>
                    <a:pt x="482130" y="47180"/>
                  </a:lnTo>
                  <a:lnTo>
                    <a:pt x="485355" y="50305"/>
                  </a:lnTo>
                  <a:lnTo>
                    <a:pt x="488632" y="54474"/>
                  </a:lnTo>
                  <a:lnTo>
                    <a:pt x="488632" y="81262"/>
                  </a:lnTo>
                  <a:lnTo>
                    <a:pt x="486752" y="83643"/>
                  </a:lnTo>
                  <a:lnTo>
                    <a:pt x="484911" y="85678"/>
                  </a:lnTo>
                  <a:lnTo>
                    <a:pt x="483120" y="87364"/>
                  </a:lnTo>
                  <a:lnTo>
                    <a:pt x="481444" y="89051"/>
                  </a:lnTo>
                  <a:lnTo>
                    <a:pt x="470420" y="94359"/>
                  </a:lnTo>
                  <a:lnTo>
                    <a:pt x="488569" y="94359"/>
                  </a:lnTo>
                  <a:lnTo>
                    <a:pt x="490118" y="92722"/>
                  </a:lnTo>
                  <a:lnTo>
                    <a:pt x="500989" y="92722"/>
                  </a:lnTo>
                  <a:lnTo>
                    <a:pt x="500989" y="41823"/>
                  </a:lnTo>
                  <a:close/>
                </a:path>
                <a:path w="795654" h="130810">
                  <a:moveTo>
                    <a:pt x="496023" y="0"/>
                  </a:moveTo>
                  <a:lnTo>
                    <a:pt x="493547" y="0"/>
                  </a:lnTo>
                  <a:lnTo>
                    <a:pt x="492556" y="101"/>
                  </a:lnTo>
                  <a:lnTo>
                    <a:pt x="491756" y="304"/>
                  </a:lnTo>
                  <a:lnTo>
                    <a:pt x="491058" y="406"/>
                  </a:lnTo>
                  <a:lnTo>
                    <a:pt x="490474" y="546"/>
                  </a:lnTo>
                  <a:lnTo>
                    <a:pt x="489978" y="749"/>
                  </a:lnTo>
                  <a:lnTo>
                    <a:pt x="489470" y="850"/>
                  </a:lnTo>
                  <a:lnTo>
                    <a:pt x="489127" y="1092"/>
                  </a:lnTo>
                  <a:lnTo>
                    <a:pt x="488937" y="1485"/>
                  </a:lnTo>
                  <a:lnTo>
                    <a:pt x="488734" y="1790"/>
                  </a:lnTo>
                  <a:lnTo>
                    <a:pt x="488632" y="41376"/>
                  </a:lnTo>
                  <a:lnTo>
                    <a:pt x="500989" y="41376"/>
                  </a:lnTo>
                  <a:lnTo>
                    <a:pt x="500888" y="1790"/>
                  </a:lnTo>
                  <a:lnTo>
                    <a:pt x="500684" y="1485"/>
                  </a:lnTo>
                  <a:lnTo>
                    <a:pt x="500494" y="1092"/>
                  </a:lnTo>
                  <a:lnTo>
                    <a:pt x="500138" y="850"/>
                  </a:lnTo>
                  <a:lnTo>
                    <a:pt x="499643" y="749"/>
                  </a:lnTo>
                  <a:lnTo>
                    <a:pt x="499249" y="546"/>
                  </a:lnTo>
                  <a:lnTo>
                    <a:pt x="498652" y="406"/>
                  </a:lnTo>
                  <a:lnTo>
                    <a:pt x="497865" y="304"/>
                  </a:lnTo>
                  <a:lnTo>
                    <a:pt x="497065" y="101"/>
                  </a:lnTo>
                  <a:lnTo>
                    <a:pt x="496023" y="0"/>
                  </a:lnTo>
                  <a:close/>
                </a:path>
                <a:path w="795654" h="130810">
                  <a:moveTo>
                    <a:pt x="532739" y="32447"/>
                  </a:moveTo>
                  <a:lnTo>
                    <a:pt x="525894" y="32447"/>
                  </a:lnTo>
                  <a:lnTo>
                    <a:pt x="525297" y="32595"/>
                  </a:lnTo>
                  <a:lnTo>
                    <a:pt x="524802" y="32892"/>
                  </a:lnTo>
                  <a:lnTo>
                    <a:pt x="524395" y="33092"/>
                  </a:lnTo>
                  <a:lnTo>
                    <a:pt x="524103" y="33340"/>
                  </a:lnTo>
                  <a:lnTo>
                    <a:pt x="523900" y="33637"/>
                  </a:lnTo>
                  <a:lnTo>
                    <a:pt x="523811" y="102247"/>
                  </a:lnTo>
                  <a:lnTo>
                    <a:pt x="523900" y="102544"/>
                  </a:lnTo>
                  <a:lnTo>
                    <a:pt x="528662" y="103884"/>
                  </a:lnTo>
                  <a:lnTo>
                    <a:pt x="531050" y="103884"/>
                  </a:lnTo>
                  <a:lnTo>
                    <a:pt x="532041" y="103835"/>
                  </a:lnTo>
                  <a:lnTo>
                    <a:pt x="533628" y="103637"/>
                  </a:lnTo>
                  <a:lnTo>
                    <a:pt x="534225" y="103487"/>
                  </a:lnTo>
                  <a:lnTo>
                    <a:pt x="534619" y="103289"/>
                  </a:lnTo>
                  <a:lnTo>
                    <a:pt x="535114" y="103090"/>
                  </a:lnTo>
                  <a:lnTo>
                    <a:pt x="535470" y="102843"/>
                  </a:lnTo>
                  <a:lnTo>
                    <a:pt x="535863" y="102247"/>
                  </a:lnTo>
                  <a:lnTo>
                    <a:pt x="535965" y="57449"/>
                  </a:lnTo>
                  <a:lnTo>
                    <a:pt x="537743" y="54771"/>
                  </a:lnTo>
                  <a:lnTo>
                    <a:pt x="544893" y="46139"/>
                  </a:lnTo>
                  <a:lnTo>
                    <a:pt x="546176" y="44949"/>
                  </a:lnTo>
                  <a:lnTo>
                    <a:pt x="547055" y="44353"/>
                  </a:lnTo>
                  <a:lnTo>
                    <a:pt x="534771" y="44353"/>
                  </a:lnTo>
                  <a:lnTo>
                    <a:pt x="534670" y="33836"/>
                  </a:lnTo>
                  <a:lnTo>
                    <a:pt x="534466" y="33637"/>
                  </a:lnTo>
                  <a:lnTo>
                    <a:pt x="534377" y="33340"/>
                  </a:lnTo>
                  <a:lnTo>
                    <a:pt x="534123" y="33092"/>
                  </a:lnTo>
                  <a:lnTo>
                    <a:pt x="533730" y="32892"/>
                  </a:lnTo>
                  <a:lnTo>
                    <a:pt x="533336" y="32595"/>
                  </a:lnTo>
                  <a:lnTo>
                    <a:pt x="532739" y="32447"/>
                  </a:lnTo>
                  <a:close/>
                </a:path>
                <a:path w="795654" h="130810">
                  <a:moveTo>
                    <a:pt x="562685" y="42865"/>
                  </a:moveTo>
                  <a:lnTo>
                    <a:pt x="553326" y="42865"/>
                  </a:lnTo>
                  <a:lnTo>
                    <a:pt x="554266" y="42964"/>
                  </a:lnTo>
                  <a:lnTo>
                    <a:pt x="556056" y="43361"/>
                  </a:lnTo>
                  <a:lnTo>
                    <a:pt x="558330" y="43955"/>
                  </a:lnTo>
                  <a:lnTo>
                    <a:pt x="558977" y="44204"/>
                  </a:lnTo>
                  <a:lnTo>
                    <a:pt x="559473" y="44502"/>
                  </a:lnTo>
                  <a:lnTo>
                    <a:pt x="560070" y="44700"/>
                  </a:lnTo>
                  <a:lnTo>
                    <a:pt x="560565" y="44800"/>
                  </a:lnTo>
                  <a:lnTo>
                    <a:pt x="561365" y="44800"/>
                  </a:lnTo>
                  <a:lnTo>
                    <a:pt x="561657" y="44700"/>
                  </a:lnTo>
                  <a:lnTo>
                    <a:pt x="562152" y="44204"/>
                  </a:lnTo>
                  <a:lnTo>
                    <a:pt x="562355" y="43856"/>
                  </a:lnTo>
                  <a:lnTo>
                    <a:pt x="562444" y="43460"/>
                  </a:lnTo>
                  <a:lnTo>
                    <a:pt x="562622" y="43112"/>
                  </a:lnTo>
                  <a:lnTo>
                    <a:pt x="562685" y="42865"/>
                  </a:lnTo>
                  <a:close/>
                </a:path>
                <a:path w="795654" h="130810">
                  <a:moveTo>
                    <a:pt x="553770" y="31255"/>
                  </a:moveTo>
                  <a:lnTo>
                    <a:pt x="551688" y="31255"/>
                  </a:lnTo>
                  <a:lnTo>
                    <a:pt x="550252" y="31455"/>
                  </a:lnTo>
                  <a:lnTo>
                    <a:pt x="548754" y="31851"/>
                  </a:lnTo>
                  <a:lnTo>
                    <a:pt x="547370" y="32150"/>
                  </a:lnTo>
                  <a:lnTo>
                    <a:pt x="534771" y="44353"/>
                  </a:lnTo>
                  <a:lnTo>
                    <a:pt x="547055" y="44353"/>
                  </a:lnTo>
                  <a:lnTo>
                    <a:pt x="547420" y="44105"/>
                  </a:lnTo>
                  <a:lnTo>
                    <a:pt x="549795" y="43112"/>
                  </a:lnTo>
                  <a:lnTo>
                    <a:pt x="551040" y="42865"/>
                  </a:lnTo>
                  <a:lnTo>
                    <a:pt x="562685" y="42865"/>
                  </a:lnTo>
                  <a:lnTo>
                    <a:pt x="562768" y="41675"/>
                  </a:lnTo>
                  <a:lnTo>
                    <a:pt x="562851" y="41029"/>
                  </a:lnTo>
                  <a:lnTo>
                    <a:pt x="562749" y="35622"/>
                  </a:lnTo>
                  <a:lnTo>
                    <a:pt x="562546" y="34133"/>
                  </a:lnTo>
                  <a:lnTo>
                    <a:pt x="562444" y="33935"/>
                  </a:lnTo>
                  <a:lnTo>
                    <a:pt x="562355" y="33637"/>
                  </a:lnTo>
                  <a:lnTo>
                    <a:pt x="562152" y="33389"/>
                  </a:lnTo>
                  <a:lnTo>
                    <a:pt x="561860" y="33191"/>
                  </a:lnTo>
                  <a:lnTo>
                    <a:pt x="561555" y="32892"/>
                  </a:lnTo>
                  <a:lnTo>
                    <a:pt x="561009" y="32645"/>
                  </a:lnTo>
                  <a:lnTo>
                    <a:pt x="560222" y="32447"/>
                  </a:lnTo>
                  <a:lnTo>
                    <a:pt x="559523" y="32150"/>
                  </a:lnTo>
                  <a:lnTo>
                    <a:pt x="558736" y="31901"/>
                  </a:lnTo>
                  <a:lnTo>
                    <a:pt x="556945" y="31504"/>
                  </a:lnTo>
                  <a:lnTo>
                    <a:pt x="556094" y="31405"/>
                  </a:lnTo>
                  <a:lnTo>
                    <a:pt x="555307" y="31405"/>
                  </a:lnTo>
                  <a:lnTo>
                    <a:pt x="554520" y="31305"/>
                  </a:lnTo>
                  <a:lnTo>
                    <a:pt x="553770" y="31255"/>
                  </a:lnTo>
                  <a:close/>
                </a:path>
                <a:path w="795654" h="130810">
                  <a:moveTo>
                    <a:pt x="530351" y="32298"/>
                  </a:moveTo>
                  <a:lnTo>
                    <a:pt x="528167" y="32298"/>
                  </a:lnTo>
                  <a:lnTo>
                    <a:pt x="527278" y="32348"/>
                  </a:lnTo>
                  <a:lnTo>
                    <a:pt x="526580" y="32447"/>
                  </a:lnTo>
                  <a:lnTo>
                    <a:pt x="531939" y="32447"/>
                  </a:lnTo>
                  <a:lnTo>
                    <a:pt x="531241" y="32348"/>
                  </a:lnTo>
                  <a:lnTo>
                    <a:pt x="530351" y="32298"/>
                  </a:lnTo>
                  <a:close/>
                </a:path>
                <a:path w="795654" h="130810">
                  <a:moveTo>
                    <a:pt x="584187" y="32298"/>
                  </a:moveTo>
                  <a:lnTo>
                    <a:pt x="581799" y="32298"/>
                  </a:lnTo>
                  <a:lnTo>
                    <a:pt x="580809" y="32348"/>
                  </a:lnTo>
                  <a:lnTo>
                    <a:pt x="576935" y="102247"/>
                  </a:lnTo>
                  <a:lnTo>
                    <a:pt x="577037" y="102544"/>
                  </a:lnTo>
                  <a:lnTo>
                    <a:pt x="581799" y="103884"/>
                  </a:lnTo>
                  <a:lnTo>
                    <a:pt x="584187" y="103884"/>
                  </a:lnTo>
                  <a:lnTo>
                    <a:pt x="585177" y="103835"/>
                  </a:lnTo>
                  <a:lnTo>
                    <a:pt x="586765" y="103637"/>
                  </a:lnTo>
                  <a:lnTo>
                    <a:pt x="587349" y="103487"/>
                  </a:lnTo>
                  <a:lnTo>
                    <a:pt x="587755" y="103289"/>
                  </a:lnTo>
                  <a:lnTo>
                    <a:pt x="588251" y="103090"/>
                  </a:lnTo>
                  <a:lnTo>
                    <a:pt x="588594" y="102843"/>
                  </a:lnTo>
                  <a:lnTo>
                    <a:pt x="588987" y="102247"/>
                  </a:lnTo>
                  <a:lnTo>
                    <a:pt x="588987" y="33935"/>
                  </a:lnTo>
                  <a:lnTo>
                    <a:pt x="588594" y="33340"/>
                  </a:lnTo>
                  <a:lnTo>
                    <a:pt x="588251" y="33092"/>
                  </a:lnTo>
                  <a:lnTo>
                    <a:pt x="587755" y="32892"/>
                  </a:lnTo>
                  <a:lnTo>
                    <a:pt x="587349" y="32694"/>
                  </a:lnTo>
                  <a:lnTo>
                    <a:pt x="586765" y="32546"/>
                  </a:lnTo>
                  <a:lnTo>
                    <a:pt x="585177" y="32348"/>
                  </a:lnTo>
                  <a:lnTo>
                    <a:pt x="584187" y="32298"/>
                  </a:lnTo>
                  <a:close/>
                </a:path>
                <a:path w="795654" h="130810">
                  <a:moveTo>
                    <a:pt x="585863" y="4610"/>
                  </a:moveTo>
                  <a:lnTo>
                    <a:pt x="580110" y="4610"/>
                  </a:lnTo>
                  <a:lnTo>
                    <a:pt x="578129" y="5168"/>
                  </a:lnTo>
                  <a:lnTo>
                    <a:pt x="577037" y="6248"/>
                  </a:lnTo>
                  <a:lnTo>
                    <a:pt x="575945" y="7238"/>
                  </a:lnTo>
                  <a:lnTo>
                    <a:pt x="575413" y="9131"/>
                  </a:lnTo>
                  <a:lnTo>
                    <a:pt x="575398" y="14935"/>
                  </a:lnTo>
                  <a:lnTo>
                    <a:pt x="575894" y="16865"/>
                  </a:lnTo>
                  <a:lnTo>
                    <a:pt x="576884" y="17868"/>
                  </a:lnTo>
                  <a:lnTo>
                    <a:pt x="577976" y="18859"/>
                  </a:lnTo>
                  <a:lnTo>
                    <a:pt x="579958" y="19354"/>
                  </a:lnTo>
                  <a:lnTo>
                    <a:pt x="585812" y="19354"/>
                  </a:lnTo>
                  <a:lnTo>
                    <a:pt x="590575" y="9131"/>
                  </a:lnTo>
                  <a:lnTo>
                    <a:pt x="590029" y="7238"/>
                  </a:lnTo>
                  <a:lnTo>
                    <a:pt x="588949" y="6248"/>
                  </a:lnTo>
                  <a:lnTo>
                    <a:pt x="587844" y="5168"/>
                  </a:lnTo>
                  <a:lnTo>
                    <a:pt x="585863" y="4610"/>
                  </a:lnTo>
                  <a:close/>
                </a:path>
                <a:path w="795654" h="130810">
                  <a:moveTo>
                    <a:pt x="613346" y="32447"/>
                  </a:moveTo>
                  <a:lnTo>
                    <a:pt x="605358" y="32447"/>
                  </a:lnTo>
                  <a:lnTo>
                    <a:pt x="604774" y="32546"/>
                  </a:lnTo>
                  <a:lnTo>
                    <a:pt x="604278" y="32744"/>
                  </a:lnTo>
                  <a:lnTo>
                    <a:pt x="603770" y="32843"/>
                  </a:lnTo>
                  <a:lnTo>
                    <a:pt x="603427" y="33042"/>
                  </a:lnTo>
                  <a:lnTo>
                    <a:pt x="603132" y="33488"/>
                  </a:lnTo>
                  <a:lnTo>
                    <a:pt x="603008" y="35125"/>
                  </a:lnTo>
                  <a:lnTo>
                    <a:pt x="603135" y="35523"/>
                  </a:lnTo>
                  <a:lnTo>
                    <a:pt x="603305" y="36316"/>
                  </a:lnTo>
                  <a:lnTo>
                    <a:pt x="626643" y="101701"/>
                  </a:lnTo>
                  <a:lnTo>
                    <a:pt x="633437" y="103884"/>
                  </a:lnTo>
                  <a:lnTo>
                    <a:pt x="636422" y="103884"/>
                  </a:lnTo>
                  <a:lnTo>
                    <a:pt x="637654" y="103835"/>
                  </a:lnTo>
                  <a:lnTo>
                    <a:pt x="638644" y="103736"/>
                  </a:lnTo>
                  <a:lnTo>
                    <a:pt x="639648" y="103736"/>
                  </a:lnTo>
                  <a:lnTo>
                    <a:pt x="647017" y="90787"/>
                  </a:lnTo>
                  <a:lnTo>
                    <a:pt x="635380" y="90787"/>
                  </a:lnTo>
                  <a:lnTo>
                    <a:pt x="616178" y="34679"/>
                  </a:lnTo>
                  <a:lnTo>
                    <a:pt x="615975" y="34183"/>
                  </a:lnTo>
                  <a:lnTo>
                    <a:pt x="615734" y="33787"/>
                  </a:lnTo>
                  <a:lnTo>
                    <a:pt x="615429" y="33488"/>
                  </a:lnTo>
                  <a:lnTo>
                    <a:pt x="615238" y="33191"/>
                  </a:lnTo>
                  <a:lnTo>
                    <a:pt x="614883" y="32943"/>
                  </a:lnTo>
                  <a:lnTo>
                    <a:pt x="614387" y="32744"/>
                  </a:lnTo>
                  <a:lnTo>
                    <a:pt x="613994" y="32546"/>
                  </a:lnTo>
                  <a:lnTo>
                    <a:pt x="613346" y="32447"/>
                  </a:lnTo>
                  <a:close/>
                </a:path>
                <a:path w="795654" h="130810">
                  <a:moveTo>
                    <a:pt x="664591" y="32447"/>
                  </a:moveTo>
                  <a:lnTo>
                    <a:pt x="656907" y="32447"/>
                  </a:lnTo>
                  <a:lnTo>
                    <a:pt x="656259" y="32546"/>
                  </a:lnTo>
                  <a:lnTo>
                    <a:pt x="654298" y="34580"/>
                  </a:lnTo>
                  <a:lnTo>
                    <a:pt x="635520" y="89894"/>
                  </a:lnTo>
                  <a:lnTo>
                    <a:pt x="635380" y="90787"/>
                  </a:lnTo>
                  <a:lnTo>
                    <a:pt x="647017" y="90787"/>
                  </a:lnTo>
                  <a:lnTo>
                    <a:pt x="666191" y="37506"/>
                  </a:lnTo>
                  <a:lnTo>
                    <a:pt x="666280" y="37209"/>
                  </a:lnTo>
                  <a:lnTo>
                    <a:pt x="666483" y="35869"/>
                  </a:lnTo>
                  <a:lnTo>
                    <a:pt x="666595" y="35523"/>
                  </a:lnTo>
                  <a:lnTo>
                    <a:pt x="666673" y="34977"/>
                  </a:lnTo>
                  <a:lnTo>
                    <a:pt x="666635" y="33637"/>
                  </a:lnTo>
                  <a:lnTo>
                    <a:pt x="666483" y="33488"/>
                  </a:lnTo>
                  <a:lnTo>
                    <a:pt x="666280" y="33191"/>
                  </a:lnTo>
                  <a:lnTo>
                    <a:pt x="665988" y="32943"/>
                  </a:lnTo>
                  <a:lnTo>
                    <a:pt x="665187" y="32546"/>
                  </a:lnTo>
                  <a:lnTo>
                    <a:pt x="664591" y="32447"/>
                  </a:lnTo>
                  <a:close/>
                </a:path>
                <a:path w="795654" h="130810">
                  <a:moveTo>
                    <a:pt x="610425" y="32298"/>
                  </a:moveTo>
                  <a:lnTo>
                    <a:pt x="607847" y="32298"/>
                  </a:lnTo>
                  <a:lnTo>
                    <a:pt x="606856" y="32348"/>
                  </a:lnTo>
                  <a:lnTo>
                    <a:pt x="606056" y="32447"/>
                  </a:lnTo>
                  <a:lnTo>
                    <a:pt x="612457" y="32447"/>
                  </a:lnTo>
                  <a:lnTo>
                    <a:pt x="611568" y="32348"/>
                  </a:lnTo>
                  <a:lnTo>
                    <a:pt x="610425" y="32298"/>
                  </a:lnTo>
                  <a:close/>
                </a:path>
                <a:path w="795654" h="130810">
                  <a:moveTo>
                    <a:pt x="662165" y="32298"/>
                  </a:moveTo>
                  <a:lnTo>
                    <a:pt x="659688" y="32298"/>
                  </a:lnTo>
                  <a:lnTo>
                    <a:pt x="658596" y="32348"/>
                  </a:lnTo>
                  <a:lnTo>
                    <a:pt x="657694" y="32447"/>
                  </a:lnTo>
                  <a:lnTo>
                    <a:pt x="663803" y="32447"/>
                  </a:lnTo>
                  <a:lnTo>
                    <a:pt x="663105" y="32348"/>
                  </a:lnTo>
                  <a:lnTo>
                    <a:pt x="662165" y="32298"/>
                  </a:lnTo>
                  <a:close/>
                </a:path>
                <a:path w="795654" h="130810">
                  <a:moveTo>
                    <a:pt x="713638" y="31255"/>
                  </a:moveTo>
                  <a:lnTo>
                    <a:pt x="703414" y="31255"/>
                  </a:lnTo>
                  <a:lnTo>
                    <a:pt x="698957" y="32100"/>
                  </a:lnTo>
                  <a:lnTo>
                    <a:pt x="691019" y="35473"/>
                  </a:lnTo>
                  <a:lnTo>
                    <a:pt x="687641" y="37953"/>
                  </a:lnTo>
                  <a:lnTo>
                    <a:pt x="684860" y="41228"/>
                  </a:lnTo>
                  <a:lnTo>
                    <a:pt x="682078" y="44403"/>
                  </a:lnTo>
                  <a:lnTo>
                    <a:pt x="679945" y="48272"/>
                  </a:lnTo>
                  <a:lnTo>
                    <a:pt x="676973" y="57400"/>
                  </a:lnTo>
                  <a:lnTo>
                    <a:pt x="676224" y="62560"/>
                  </a:lnTo>
                  <a:lnTo>
                    <a:pt x="676224" y="74367"/>
                  </a:lnTo>
                  <a:lnTo>
                    <a:pt x="704164" y="104926"/>
                  </a:lnTo>
                  <a:lnTo>
                    <a:pt x="712889" y="104926"/>
                  </a:lnTo>
                  <a:lnTo>
                    <a:pt x="734275" y="98526"/>
                  </a:lnTo>
                  <a:lnTo>
                    <a:pt x="734466" y="98229"/>
                  </a:lnTo>
                  <a:lnTo>
                    <a:pt x="734618" y="97881"/>
                  </a:lnTo>
                  <a:lnTo>
                    <a:pt x="734822" y="97087"/>
                  </a:lnTo>
                  <a:lnTo>
                    <a:pt x="734872" y="96293"/>
                  </a:lnTo>
                  <a:lnTo>
                    <a:pt x="734970" y="95699"/>
                  </a:lnTo>
                  <a:lnTo>
                    <a:pt x="735012" y="94805"/>
                  </a:lnTo>
                  <a:lnTo>
                    <a:pt x="706945" y="94805"/>
                  </a:lnTo>
                  <a:lnTo>
                    <a:pt x="703567" y="94260"/>
                  </a:lnTo>
                  <a:lnTo>
                    <a:pt x="689178" y="70547"/>
                  </a:lnTo>
                  <a:lnTo>
                    <a:pt x="734275" y="70547"/>
                  </a:lnTo>
                  <a:lnTo>
                    <a:pt x="735368" y="70149"/>
                  </a:lnTo>
                  <a:lnTo>
                    <a:pt x="736358" y="69355"/>
                  </a:lnTo>
                  <a:lnTo>
                    <a:pt x="737349" y="68463"/>
                  </a:lnTo>
                  <a:lnTo>
                    <a:pt x="737844" y="67075"/>
                  </a:lnTo>
                  <a:lnTo>
                    <a:pt x="737844" y="61467"/>
                  </a:lnTo>
                  <a:lnTo>
                    <a:pt x="689178" y="61467"/>
                  </a:lnTo>
                  <a:lnTo>
                    <a:pt x="689279" y="58789"/>
                  </a:lnTo>
                  <a:lnTo>
                    <a:pt x="699897" y="42567"/>
                  </a:lnTo>
                  <a:lnTo>
                    <a:pt x="702170" y="41376"/>
                  </a:lnTo>
                  <a:lnTo>
                    <a:pt x="704799" y="40780"/>
                  </a:lnTo>
                  <a:lnTo>
                    <a:pt x="730974" y="40780"/>
                  </a:lnTo>
                  <a:lnTo>
                    <a:pt x="728472" y="37755"/>
                  </a:lnTo>
                  <a:lnTo>
                    <a:pt x="725436" y="35473"/>
                  </a:lnTo>
                  <a:lnTo>
                    <a:pt x="718096" y="32100"/>
                  </a:lnTo>
                  <a:lnTo>
                    <a:pt x="713638" y="31255"/>
                  </a:lnTo>
                  <a:close/>
                </a:path>
                <a:path w="795654" h="130810">
                  <a:moveTo>
                    <a:pt x="733336" y="89745"/>
                  </a:moveTo>
                  <a:lnTo>
                    <a:pt x="732345" y="89745"/>
                  </a:lnTo>
                  <a:lnTo>
                    <a:pt x="731443" y="90042"/>
                  </a:lnTo>
                  <a:lnTo>
                    <a:pt x="730250" y="90638"/>
                  </a:lnTo>
                  <a:lnTo>
                    <a:pt x="729157" y="91135"/>
                  </a:lnTo>
                  <a:lnTo>
                    <a:pt x="714082" y="94805"/>
                  </a:lnTo>
                  <a:lnTo>
                    <a:pt x="735012" y="94805"/>
                  </a:lnTo>
                  <a:lnTo>
                    <a:pt x="734890" y="92425"/>
                  </a:lnTo>
                  <a:lnTo>
                    <a:pt x="734771" y="91681"/>
                  </a:lnTo>
                  <a:lnTo>
                    <a:pt x="734618" y="91234"/>
                  </a:lnTo>
                  <a:lnTo>
                    <a:pt x="734415" y="90937"/>
                  </a:lnTo>
                  <a:lnTo>
                    <a:pt x="734326" y="90539"/>
                  </a:lnTo>
                  <a:lnTo>
                    <a:pt x="734123" y="90242"/>
                  </a:lnTo>
                  <a:lnTo>
                    <a:pt x="733831" y="90042"/>
                  </a:lnTo>
                  <a:lnTo>
                    <a:pt x="733628" y="89844"/>
                  </a:lnTo>
                  <a:lnTo>
                    <a:pt x="733336" y="89745"/>
                  </a:lnTo>
                  <a:close/>
                </a:path>
                <a:path w="795654" h="130810">
                  <a:moveTo>
                    <a:pt x="730974" y="40780"/>
                  </a:moveTo>
                  <a:lnTo>
                    <a:pt x="713740" y="40780"/>
                  </a:lnTo>
                  <a:lnTo>
                    <a:pt x="718197" y="42617"/>
                  </a:lnTo>
                  <a:lnTo>
                    <a:pt x="724153" y="49959"/>
                  </a:lnTo>
                  <a:lnTo>
                    <a:pt x="725434" y="54474"/>
                  </a:lnTo>
                  <a:lnTo>
                    <a:pt x="725487" y="61467"/>
                  </a:lnTo>
                  <a:lnTo>
                    <a:pt x="737844" y="61467"/>
                  </a:lnTo>
                  <a:lnTo>
                    <a:pt x="737844" y="58591"/>
                  </a:lnTo>
                  <a:lnTo>
                    <a:pt x="737247" y="54474"/>
                  </a:lnTo>
                  <a:lnTo>
                    <a:pt x="736053" y="50604"/>
                  </a:lnTo>
                  <a:lnTo>
                    <a:pt x="734961" y="46734"/>
                  </a:lnTo>
                  <a:lnTo>
                    <a:pt x="733234" y="43411"/>
                  </a:lnTo>
                  <a:lnTo>
                    <a:pt x="730974" y="40780"/>
                  </a:lnTo>
                  <a:close/>
                </a:path>
                <a:path w="795654" h="130810">
                  <a:moveTo>
                    <a:pt x="765505" y="32447"/>
                  </a:moveTo>
                  <a:lnTo>
                    <a:pt x="758659" y="32447"/>
                  </a:lnTo>
                  <a:lnTo>
                    <a:pt x="758063" y="32595"/>
                  </a:lnTo>
                  <a:lnTo>
                    <a:pt x="757567" y="32892"/>
                  </a:lnTo>
                  <a:lnTo>
                    <a:pt x="757174" y="33092"/>
                  </a:lnTo>
                  <a:lnTo>
                    <a:pt x="756869" y="33340"/>
                  </a:lnTo>
                  <a:lnTo>
                    <a:pt x="756678" y="33637"/>
                  </a:lnTo>
                  <a:lnTo>
                    <a:pt x="756577" y="102247"/>
                  </a:lnTo>
                  <a:lnTo>
                    <a:pt x="756678" y="102544"/>
                  </a:lnTo>
                  <a:lnTo>
                    <a:pt x="761441" y="103884"/>
                  </a:lnTo>
                  <a:lnTo>
                    <a:pt x="763816" y="103884"/>
                  </a:lnTo>
                  <a:lnTo>
                    <a:pt x="764806" y="103835"/>
                  </a:lnTo>
                  <a:lnTo>
                    <a:pt x="766394" y="103637"/>
                  </a:lnTo>
                  <a:lnTo>
                    <a:pt x="766991" y="103487"/>
                  </a:lnTo>
                  <a:lnTo>
                    <a:pt x="767384" y="103289"/>
                  </a:lnTo>
                  <a:lnTo>
                    <a:pt x="767880" y="103090"/>
                  </a:lnTo>
                  <a:lnTo>
                    <a:pt x="768235" y="102843"/>
                  </a:lnTo>
                  <a:lnTo>
                    <a:pt x="768629" y="102247"/>
                  </a:lnTo>
                  <a:lnTo>
                    <a:pt x="768730" y="57449"/>
                  </a:lnTo>
                  <a:lnTo>
                    <a:pt x="770508" y="54771"/>
                  </a:lnTo>
                  <a:lnTo>
                    <a:pt x="777659" y="46139"/>
                  </a:lnTo>
                  <a:lnTo>
                    <a:pt x="778941" y="44949"/>
                  </a:lnTo>
                  <a:lnTo>
                    <a:pt x="779820" y="44353"/>
                  </a:lnTo>
                  <a:lnTo>
                    <a:pt x="767537" y="44353"/>
                  </a:lnTo>
                  <a:lnTo>
                    <a:pt x="767435" y="33836"/>
                  </a:lnTo>
                  <a:lnTo>
                    <a:pt x="767232" y="33637"/>
                  </a:lnTo>
                  <a:lnTo>
                    <a:pt x="767143" y="33340"/>
                  </a:lnTo>
                  <a:lnTo>
                    <a:pt x="766889" y="33092"/>
                  </a:lnTo>
                  <a:lnTo>
                    <a:pt x="766495" y="32892"/>
                  </a:lnTo>
                  <a:lnTo>
                    <a:pt x="766102" y="32595"/>
                  </a:lnTo>
                  <a:lnTo>
                    <a:pt x="765505" y="32447"/>
                  </a:lnTo>
                  <a:close/>
                </a:path>
                <a:path w="795654" h="130810">
                  <a:moveTo>
                    <a:pt x="795450" y="42865"/>
                  </a:moveTo>
                  <a:lnTo>
                    <a:pt x="786091" y="42865"/>
                  </a:lnTo>
                  <a:lnTo>
                    <a:pt x="787031" y="42964"/>
                  </a:lnTo>
                  <a:lnTo>
                    <a:pt x="788822" y="43361"/>
                  </a:lnTo>
                  <a:lnTo>
                    <a:pt x="791095" y="43955"/>
                  </a:lnTo>
                  <a:lnTo>
                    <a:pt x="791743" y="44204"/>
                  </a:lnTo>
                  <a:lnTo>
                    <a:pt x="792238" y="44502"/>
                  </a:lnTo>
                  <a:lnTo>
                    <a:pt x="792835" y="44700"/>
                  </a:lnTo>
                  <a:lnTo>
                    <a:pt x="793330" y="44800"/>
                  </a:lnTo>
                  <a:lnTo>
                    <a:pt x="794130" y="44800"/>
                  </a:lnTo>
                  <a:lnTo>
                    <a:pt x="794423" y="44700"/>
                  </a:lnTo>
                  <a:lnTo>
                    <a:pt x="794918" y="44204"/>
                  </a:lnTo>
                  <a:lnTo>
                    <a:pt x="795121" y="43856"/>
                  </a:lnTo>
                  <a:lnTo>
                    <a:pt x="795223" y="43460"/>
                  </a:lnTo>
                  <a:lnTo>
                    <a:pt x="795389" y="43112"/>
                  </a:lnTo>
                  <a:lnTo>
                    <a:pt x="795450" y="42865"/>
                  </a:lnTo>
                  <a:close/>
                </a:path>
                <a:path w="795654" h="130810">
                  <a:moveTo>
                    <a:pt x="786536" y="31255"/>
                  </a:moveTo>
                  <a:lnTo>
                    <a:pt x="784453" y="31255"/>
                  </a:lnTo>
                  <a:lnTo>
                    <a:pt x="783018" y="31455"/>
                  </a:lnTo>
                  <a:lnTo>
                    <a:pt x="781519" y="31851"/>
                  </a:lnTo>
                  <a:lnTo>
                    <a:pt x="780135" y="32150"/>
                  </a:lnTo>
                  <a:lnTo>
                    <a:pt x="767537" y="44353"/>
                  </a:lnTo>
                  <a:lnTo>
                    <a:pt x="779820" y="44353"/>
                  </a:lnTo>
                  <a:lnTo>
                    <a:pt x="780186" y="44105"/>
                  </a:lnTo>
                  <a:lnTo>
                    <a:pt x="782574" y="43112"/>
                  </a:lnTo>
                  <a:lnTo>
                    <a:pt x="783805" y="42865"/>
                  </a:lnTo>
                  <a:lnTo>
                    <a:pt x="795450" y="42865"/>
                  </a:lnTo>
                  <a:lnTo>
                    <a:pt x="795534" y="41675"/>
                  </a:lnTo>
                  <a:lnTo>
                    <a:pt x="795616" y="41029"/>
                  </a:lnTo>
                  <a:lnTo>
                    <a:pt x="795515" y="35622"/>
                  </a:lnTo>
                  <a:lnTo>
                    <a:pt x="795324" y="34133"/>
                  </a:lnTo>
                  <a:lnTo>
                    <a:pt x="795223" y="33935"/>
                  </a:lnTo>
                  <a:lnTo>
                    <a:pt x="795121" y="33637"/>
                  </a:lnTo>
                  <a:lnTo>
                    <a:pt x="794918" y="33389"/>
                  </a:lnTo>
                  <a:lnTo>
                    <a:pt x="794626" y="33191"/>
                  </a:lnTo>
                  <a:lnTo>
                    <a:pt x="794321" y="32892"/>
                  </a:lnTo>
                  <a:lnTo>
                    <a:pt x="793775" y="32645"/>
                  </a:lnTo>
                  <a:lnTo>
                    <a:pt x="792988" y="32447"/>
                  </a:lnTo>
                  <a:lnTo>
                    <a:pt x="792289" y="32150"/>
                  </a:lnTo>
                  <a:lnTo>
                    <a:pt x="791502" y="31901"/>
                  </a:lnTo>
                  <a:lnTo>
                    <a:pt x="789711" y="31504"/>
                  </a:lnTo>
                  <a:lnTo>
                    <a:pt x="788873" y="31405"/>
                  </a:lnTo>
                  <a:lnTo>
                    <a:pt x="788073" y="31405"/>
                  </a:lnTo>
                  <a:lnTo>
                    <a:pt x="787285" y="31305"/>
                  </a:lnTo>
                  <a:lnTo>
                    <a:pt x="786536" y="31255"/>
                  </a:lnTo>
                  <a:close/>
                </a:path>
                <a:path w="795654" h="130810">
                  <a:moveTo>
                    <a:pt x="763117" y="32298"/>
                  </a:moveTo>
                  <a:lnTo>
                    <a:pt x="760933" y="32298"/>
                  </a:lnTo>
                  <a:lnTo>
                    <a:pt x="760044" y="32348"/>
                  </a:lnTo>
                  <a:lnTo>
                    <a:pt x="759345" y="32447"/>
                  </a:lnTo>
                  <a:lnTo>
                    <a:pt x="764705" y="32447"/>
                  </a:lnTo>
                  <a:lnTo>
                    <a:pt x="764019" y="32348"/>
                  </a:lnTo>
                  <a:lnTo>
                    <a:pt x="763117" y="322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7690218" y="3986296"/>
              <a:ext cx="117525" cy="24599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7690209" y="3986291"/>
              <a:ext cx="118110" cy="246379"/>
            </a:xfrm>
            <a:custGeom>
              <a:avLst/>
              <a:gdLst/>
              <a:ahLst/>
              <a:cxnLst/>
              <a:rect l="l" t="t" r="r" b="b"/>
              <a:pathLst>
                <a:path w="118109" h="246379">
                  <a:moveTo>
                    <a:pt x="0" y="58749"/>
                  </a:moveTo>
                  <a:lnTo>
                    <a:pt x="58749" y="0"/>
                  </a:lnTo>
                  <a:lnTo>
                    <a:pt x="117524" y="58749"/>
                  </a:lnTo>
                  <a:lnTo>
                    <a:pt x="88124" y="58749"/>
                  </a:lnTo>
                  <a:lnTo>
                    <a:pt x="88124" y="187224"/>
                  </a:lnTo>
                  <a:lnTo>
                    <a:pt x="117524" y="187224"/>
                  </a:lnTo>
                  <a:lnTo>
                    <a:pt x="58749" y="245974"/>
                  </a:lnTo>
                  <a:lnTo>
                    <a:pt x="0" y="187224"/>
                  </a:lnTo>
                  <a:lnTo>
                    <a:pt x="29374" y="187224"/>
                  </a:lnTo>
                  <a:lnTo>
                    <a:pt x="29374" y="58749"/>
                  </a:lnTo>
                  <a:lnTo>
                    <a:pt x="0" y="58749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6203365" y="3850707"/>
              <a:ext cx="796641" cy="5171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947307" y="5410022"/>
            <a:ext cx="64579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100" b="1" spc="-5" dirty="0">
                <a:solidFill>
                  <a:srgbClr val="0B5394"/>
                </a:solidFill>
                <a:latin typeface="Arial"/>
                <a:cs typeface="Arial"/>
              </a:rPr>
              <a:t>Vendor</a:t>
            </a:r>
            <a:r>
              <a:rPr sz="1100" b="1" spc="-7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B5394"/>
                </a:solidFill>
                <a:latin typeface="Arial"/>
                <a:cs typeface="Arial"/>
              </a:rPr>
              <a:t>C</a:t>
            </a:r>
            <a:endParaRPr sz="11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804506" y="2424359"/>
            <a:ext cx="5763260" cy="494030"/>
            <a:chOff x="2804506" y="1567109"/>
            <a:chExt cx="5763260" cy="494030"/>
          </a:xfrm>
        </p:grpSpPr>
        <p:sp>
          <p:nvSpPr>
            <p:cNvPr id="53" name="object 53"/>
            <p:cNvSpPr/>
            <p:nvPr/>
          </p:nvSpPr>
          <p:spPr>
            <a:xfrm>
              <a:off x="2809278" y="1571871"/>
              <a:ext cx="5753735" cy="484505"/>
            </a:xfrm>
            <a:custGeom>
              <a:avLst/>
              <a:gdLst/>
              <a:ahLst/>
              <a:cxnLst/>
              <a:rect l="l" t="t" r="r" b="b"/>
              <a:pathLst>
                <a:path w="5753734" h="484505">
                  <a:moveTo>
                    <a:pt x="5753696" y="0"/>
                  </a:moveTo>
                  <a:lnTo>
                    <a:pt x="0" y="0"/>
                  </a:lnTo>
                  <a:lnTo>
                    <a:pt x="0" y="484499"/>
                  </a:lnTo>
                  <a:lnTo>
                    <a:pt x="5753696" y="484499"/>
                  </a:lnTo>
                  <a:lnTo>
                    <a:pt x="575369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2809269" y="1571871"/>
              <a:ext cx="5753735" cy="484505"/>
            </a:xfrm>
            <a:custGeom>
              <a:avLst/>
              <a:gdLst/>
              <a:ahLst/>
              <a:cxnLst/>
              <a:rect l="l" t="t" r="r" b="b"/>
              <a:pathLst>
                <a:path w="5753734" h="484505">
                  <a:moveTo>
                    <a:pt x="0" y="0"/>
                  </a:moveTo>
                  <a:lnTo>
                    <a:pt x="5753688" y="0"/>
                  </a:lnTo>
                  <a:lnTo>
                    <a:pt x="5753688" y="484499"/>
                  </a:lnTo>
                  <a:lnTo>
                    <a:pt x="0" y="484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828870" y="2546791"/>
            <a:ext cx="17145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400" spc="-5" dirty="0">
                <a:solidFill>
                  <a:prstClr val="black"/>
                </a:solidFill>
                <a:latin typeface="Arial"/>
                <a:cs typeface="Arial"/>
              </a:rPr>
              <a:t>Remote control</a:t>
            </a:r>
            <a:r>
              <a:rPr sz="1400" spc="-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Arial"/>
                <a:cs typeface="Arial"/>
              </a:rPr>
              <a:t>plane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522381" y="1828610"/>
            <a:ext cx="826135" cy="489584"/>
            <a:chOff x="3522380" y="971360"/>
            <a:chExt cx="826135" cy="489584"/>
          </a:xfrm>
        </p:grpSpPr>
        <p:sp>
          <p:nvSpPr>
            <p:cNvPr id="57" name="object 57"/>
            <p:cNvSpPr/>
            <p:nvPr/>
          </p:nvSpPr>
          <p:spPr>
            <a:xfrm>
              <a:off x="3527145" y="976122"/>
              <a:ext cx="816610" cy="480059"/>
            </a:xfrm>
            <a:custGeom>
              <a:avLst/>
              <a:gdLst/>
              <a:ahLst/>
              <a:cxnLst/>
              <a:rect l="l" t="t" r="r" b="b"/>
              <a:pathLst>
                <a:path w="816610" h="480059">
                  <a:moveTo>
                    <a:pt x="736053" y="0"/>
                  </a:moveTo>
                  <a:lnTo>
                    <a:pt x="79959" y="0"/>
                  </a:lnTo>
                  <a:lnTo>
                    <a:pt x="48836" y="6283"/>
                  </a:lnTo>
                  <a:lnTo>
                    <a:pt x="23420" y="23420"/>
                  </a:lnTo>
                  <a:lnTo>
                    <a:pt x="6283" y="48836"/>
                  </a:lnTo>
                  <a:lnTo>
                    <a:pt x="0" y="79959"/>
                  </a:lnTo>
                  <a:lnTo>
                    <a:pt x="0" y="399757"/>
                  </a:lnTo>
                  <a:lnTo>
                    <a:pt x="6283" y="430873"/>
                  </a:lnTo>
                  <a:lnTo>
                    <a:pt x="23420" y="456285"/>
                  </a:lnTo>
                  <a:lnTo>
                    <a:pt x="48836" y="473420"/>
                  </a:lnTo>
                  <a:lnTo>
                    <a:pt x="79959" y="479704"/>
                  </a:lnTo>
                  <a:lnTo>
                    <a:pt x="736053" y="479704"/>
                  </a:lnTo>
                  <a:lnTo>
                    <a:pt x="767174" y="473420"/>
                  </a:lnTo>
                  <a:lnTo>
                    <a:pt x="792586" y="456285"/>
                  </a:lnTo>
                  <a:lnTo>
                    <a:pt x="809718" y="430873"/>
                  </a:lnTo>
                  <a:lnTo>
                    <a:pt x="816000" y="399757"/>
                  </a:lnTo>
                  <a:lnTo>
                    <a:pt x="816000" y="79959"/>
                  </a:lnTo>
                  <a:lnTo>
                    <a:pt x="802568" y="35598"/>
                  </a:lnTo>
                  <a:lnTo>
                    <a:pt x="766651" y="6089"/>
                  </a:lnTo>
                  <a:lnTo>
                    <a:pt x="73605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3527142" y="976123"/>
              <a:ext cx="816610" cy="480059"/>
            </a:xfrm>
            <a:custGeom>
              <a:avLst/>
              <a:gdLst/>
              <a:ahLst/>
              <a:cxnLst/>
              <a:rect l="l" t="t" r="r" b="b"/>
              <a:pathLst>
                <a:path w="816610" h="480059">
                  <a:moveTo>
                    <a:pt x="0" y="79952"/>
                  </a:moveTo>
                  <a:lnTo>
                    <a:pt x="6283" y="48830"/>
                  </a:lnTo>
                  <a:lnTo>
                    <a:pt x="23418" y="23417"/>
                  </a:lnTo>
                  <a:lnTo>
                    <a:pt x="48831" y="6282"/>
                  </a:lnTo>
                  <a:lnTo>
                    <a:pt x="79949" y="0"/>
                  </a:lnTo>
                  <a:lnTo>
                    <a:pt x="736048" y="0"/>
                  </a:lnTo>
                  <a:lnTo>
                    <a:pt x="780405" y="13432"/>
                  </a:lnTo>
                  <a:lnTo>
                    <a:pt x="809910" y="49355"/>
                  </a:lnTo>
                  <a:lnTo>
                    <a:pt x="815998" y="79952"/>
                  </a:lnTo>
                  <a:lnTo>
                    <a:pt x="815998" y="399746"/>
                  </a:lnTo>
                  <a:lnTo>
                    <a:pt x="809714" y="430868"/>
                  </a:lnTo>
                  <a:lnTo>
                    <a:pt x="792579" y="456281"/>
                  </a:lnTo>
                  <a:lnTo>
                    <a:pt x="767166" y="473416"/>
                  </a:lnTo>
                  <a:lnTo>
                    <a:pt x="736048" y="479699"/>
                  </a:lnTo>
                  <a:lnTo>
                    <a:pt x="79949" y="479699"/>
                  </a:lnTo>
                  <a:lnTo>
                    <a:pt x="48831" y="473416"/>
                  </a:lnTo>
                  <a:lnTo>
                    <a:pt x="23418" y="456281"/>
                  </a:lnTo>
                  <a:lnTo>
                    <a:pt x="6283" y="430868"/>
                  </a:lnTo>
                  <a:lnTo>
                    <a:pt x="0" y="399746"/>
                  </a:lnTo>
                  <a:lnTo>
                    <a:pt x="0" y="79952"/>
                  </a:lnTo>
                  <a:close/>
                </a:path>
              </a:pathLst>
            </a:custGeom>
            <a:ln w="952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680538" y="1948636"/>
            <a:ext cx="5092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400" spc="-5" dirty="0">
                <a:solidFill>
                  <a:prstClr val="black"/>
                </a:solidFill>
                <a:latin typeface="Arial"/>
                <a:cs typeface="Arial"/>
              </a:rPr>
              <a:t>OSPF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446604" y="1828610"/>
            <a:ext cx="826135" cy="489584"/>
            <a:chOff x="4446603" y="971360"/>
            <a:chExt cx="826135" cy="489584"/>
          </a:xfrm>
        </p:grpSpPr>
        <p:sp>
          <p:nvSpPr>
            <p:cNvPr id="61" name="object 61"/>
            <p:cNvSpPr/>
            <p:nvPr/>
          </p:nvSpPr>
          <p:spPr>
            <a:xfrm>
              <a:off x="4451375" y="976122"/>
              <a:ext cx="816610" cy="480059"/>
            </a:xfrm>
            <a:custGeom>
              <a:avLst/>
              <a:gdLst/>
              <a:ahLst/>
              <a:cxnLst/>
              <a:rect l="l" t="t" r="r" b="b"/>
              <a:pathLst>
                <a:path w="816610" h="480059">
                  <a:moveTo>
                    <a:pt x="736053" y="0"/>
                  </a:moveTo>
                  <a:lnTo>
                    <a:pt x="79946" y="0"/>
                  </a:lnTo>
                  <a:lnTo>
                    <a:pt x="48825" y="6283"/>
                  </a:lnTo>
                  <a:lnTo>
                    <a:pt x="23414" y="23420"/>
                  </a:lnTo>
                  <a:lnTo>
                    <a:pt x="6281" y="48836"/>
                  </a:lnTo>
                  <a:lnTo>
                    <a:pt x="0" y="79959"/>
                  </a:lnTo>
                  <a:lnTo>
                    <a:pt x="0" y="399757"/>
                  </a:lnTo>
                  <a:lnTo>
                    <a:pt x="6281" y="430873"/>
                  </a:lnTo>
                  <a:lnTo>
                    <a:pt x="23414" y="456285"/>
                  </a:lnTo>
                  <a:lnTo>
                    <a:pt x="48825" y="473420"/>
                  </a:lnTo>
                  <a:lnTo>
                    <a:pt x="79946" y="479704"/>
                  </a:lnTo>
                  <a:lnTo>
                    <a:pt x="736053" y="479704"/>
                  </a:lnTo>
                  <a:lnTo>
                    <a:pt x="767169" y="473420"/>
                  </a:lnTo>
                  <a:lnTo>
                    <a:pt x="792581" y="456285"/>
                  </a:lnTo>
                  <a:lnTo>
                    <a:pt x="809716" y="430873"/>
                  </a:lnTo>
                  <a:lnTo>
                    <a:pt x="816000" y="399757"/>
                  </a:lnTo>
                  <a:lnTo>
                    <a:pt x="816000" y="79959"/>
                  </a:lnTo>
                  <a:lnTo>
                    <a:pt x="802568" y="35598"/>
                  </a:lnTo>
                  <a:lnTo>
                    <a:pt x="766641" y="6089"/>
                  </a:lnTo>
                  <a:lnTo>
                    <a:pt x="73605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4451365" y="976123"/>
              <a:ext cx="816610" cy="480059"/>
            </a:xfrm>
            <a:custGeom>
              <a:avLst/>
              <a:gdLst/>
              <a:ahLst/>
              <a:cxnLst/>
              <a:rect l="l" t="t" r="r" b="b"/>
              <a:pathLst>
                <a:path w="816610" h="480059">
                  <a:moveTo>
                    <a:pt x="0" y="79952"/>
                  </a:moveTo>
                  <a:lnTo>
                    <a:pt x="6283" y="48830"/>
                  </a:lnTo>
                  <a:lnTo>
                    <a:pt x="23418" y="23417"/>
                  </a:lnTo>
                  <a:lnTo>
                    <a:pt x="48831" y="6282"/>
                  </a:lnTo>
                  <a:lnTo>
                    <a:pt x="79949" y="0"/>
                  </a:lnTo>
                  <a:lnTo>
                    <a:pt x="736048" y="0"/>
                  </a:lnTo>
                  <a:lnTo>
                    <a:pt x="780405" y="13432"/>
                  </a:lnTo>
                  <a:lnTo>
                    <a:pt x="809910" y="49355"/>
                  </a:lnTo>
                  <a:lnTo>
                    <a:pt x="815998" y="79952"/>
                  </a:lnTo>
                  <a:lnTo>
                    <a:pt x="815998" y="399746"/>
                  </a:lnTo>
                  <a:lnTo>
                    <a:pt x="809714" y="430868"/>
                  </a:lnTo>
                  <a:lnTo>
                    <a:pt x="792579" y="456281"/>
                  </a:lnTo>
                  <a:lnTo>
                    <a:pt x="767166" y="473416"/>
                  </a:lnTo>
                  <a:lnTo>
                    <a:pt x="736048" y="479699"/>
                  </a:lnTo>
                  <a:lnTo>
                    <a:pt x="79949" y="479699"/>
                  </a:lnTo>
                  <a:lnTo>
                    <a:pt x="48831" y="473416"/>
                  </a:lnTo>
                  <a:lnTo>
                    <a:pt x="23418" y="456281"/>
                  </a:lnTo>
                  <a:lnTo>
                    <a:pt x="6283" y="430868"/>
                  </a:lnTo>
                  <a:lnTo>
                    <a:pt x="0" y="399746"/>
                  </a:lnTo>
                  <a:lnTo>
                    <a:pt x="0" y="79952"/>
                  </a:lnTo>
                  <a:close/>
                </a:path>
              </a:pathLst>
            </a:custGeom>
            <a:ln w="952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659042" y="1948636"/>
            <a:ext cx="4006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400" spc="-5" dirty="0">
                <a:solidFill>
                  <a:prstClr val="black"/>
                </a:solidFill>
                <a:latin typeface="Arial"/>
                <a:cs typeface="Arial"/>
              </a:rPr>
              <a:t>BGP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5370827" y="1828610"/>
            <a:ext cx="1583055" cy="489584"/>
            <a:chOff x="5370826" y="971360"/>
            <a:chExt cx="1583055" cy="489584"/>
          </a:xfrm>
        </p:grpSpPr>
        <p:sp>
          <p:nvSpPr>
            <p:cNvPr id="65" name="object 65"/>
            <p:cNvSpPr/>
            <p:nvPr/>
          </p:nvSpPr>
          <p:spPr>
            <a:xfrm>
              <a:off x="5375605" y="976122"/>
              <a:ext cx="1573530" cy="480059"/>
            </a:xfrm>
            <a:custGeom>
              <a:avLst/>
              <a:gdLst/>
              <a:ahLst/>
              <a:cxnLst/>
              <a:rect l="l" t="t" r="r" b="b"/>
              <a:pathLst>
                <a:path w="1573529" h="480059">
                  <a:moveTo>
                    <a:pt x="1493545" y="0"/>
                  </a:moveTo>
                  <a:lnTo>
                    <a:pt x="79946" y="0"/>
                  </a:lnTo>
                  <a:lnTo>
                    <a:pt x="48825" y="6283"/>
                  </a:lnTo>
                  <a:lnTo>
                    <a:pt x="23414" y="23420"/>
                  </a:lnTo>
                  <a:lnTo>
                    <a:pt x="6281" y="48836"/>
                  </a:lnTo>
                  <a:lnTo>
                    <a:pt x="0" y="79959"/>
                  </a:lnTo>
                  <a:lnTo>
                    <a:pt x="0" y="399757"/>
                  </a:lnTo>
                  <a:lnTo>
                    <a:pt x="6281" y="430873"/>
                  </a:lnTo>
                  <a:lnTo>
                    <a:pt x="23414" y="456285"/>
                  </a:lnTo>
                  <a:lnTo>
                    <a:pt x="48825" y="473420"/>
                  </a:lnTo>
                  <a:lnTo>
                    <a:pt x="79946" y="479704"/>
                  </a:lnTo>
                  <a:lnTo>
                    <a:pt x="1493545" y="479704"/>
                  </a:lnTo>
                  <a:lnTo>
                    <a:pt x="1524666" y="473420"/>
                  </a:lnTo>
                  <a:lnTo>
                    <a:pt x="1550077" y="456285"/>
                  </a:lnTo>
                  <a:lnTo>
                    <a:pt x="1567209" y="430873"/>
                  </a:lnTo>
                  <a:lnTo>
                    <a:pt x="1573491" y="399757"/>
                  </a:lnTo>
                  <a:lnTo>
                    <a:pt x="1573491" y="79959"/>
                  </a:lnTo>
                  <a:lnTo>
                    <a:pt x="1560059" y="35598"/>
                  </a:lnTo>
                  <a:lnTo>
                    <a:pt x="1524138" y="6089"/>
                  </a:lnTo>
                  <a:lnTo>
                    <a:pt x="149354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5375589" y="976123"/>
              <a:ext cx="1573530" cy="480059"/>
            </a:xfrm>
            <a:custGeom>
              <a:avLst/>
              <a:gdLst/>
              <a:ahLst/>
              <a:cxnLst/>
              <a:rect l="l" t="t" r="r" b="b"/>
              <a:pathLst>
                <a:path w="1573529" h="480059">
                  <a:moveTo>
                    <a:pt x="0" y="79952"/>
                  </a:moveTo>
                  <a:lnTo>
                    <a:pt x="6283" y="48830"/>
                  </a:lnTo>
                  <a:lnTo>
                    <a:pt x="23418" y="23417"/>
                  </a:lnTo>
                  <a:lnTo>
                    <a:pt x="48831" y="6282"/>
                  </a:lnTo>
                  <a:lnTo>
                    <a:pt x="79949" y="0"/>
                  </a:lnTo>
                  <a:lnTo>
                    <a:pt x="1493546" y="0"/>
                  </a:lnTo>
                  <a:lnTo>
                    <a:pt x="1537903" y="13432"/>
                  </a:lnTo>
                  <a:lnTo>
                    <a:pt x="1567409" y="49355"/>
                  </a:lnTo>
                  <a:lnTo>
                    <a:pt x="1573496" y="79952"/>
                  </a:lnTo>
                  <a:lnTo>
                    <a:pt x="1573496" y="399746"/>
                  </a:lnTo>
                  <a:lnTo>
                    <a:pt x="1567213" y="430868"/>
                  </a:lnTo>
                  <a:lnTo>
                    <a:pt x="1550078" y="456281"/>
                  </a:lnTo>
                  <a:lnTo>
                    <a:pt x="1524664" y="473416"/>
                  </a:lnTo>
                  <a:lnTo>
                    <a:pt x="1493546" y="479699"/>
                  </a:lnTo>
                  <a:lnTo>
                    <a:pt x="79949" y="479699"/>
                  </a:lnTo>
                  <a:lnTo>
                    <a:pt x="48831" y="473416"/>
                  </a:lnTo>
                  <a:lnTo>
                    <a:pt x="23418" y="456281"/>
                  </a:lnTo>
                  <a:lnTo>
                    <a:pt x="6283" y="430868"/>
                  </a:lnTo>
                  <a:lnTo>
                    <a:pt x="0" y="399746"/>
                  </a:lnTo>
                  <a:lnTo>
                    <a:pt x="0" y="79952"/>
                  </a:lnTo>
                  <a:close/>
                </a:path>
              </a:pathLst>
            </a:custGeom>
            <a:ln w="952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522485" y="1843862"/>
            <a:ext cx="128016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96850" defTabSz="91440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prstClr val="black"/>
                </a:solidFill>
                <a:latin typeface="Arial"/>
                <a:cs typeface="Arial"/>
              </a:rPr>
              <a:t>P4-defined  custom</a:t>
            </a:r>
            <a:r>
              <a:rPr sz="1400" spc="-7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Arial"/>
                <a:cs typeface="Arial"/>
              </a:rPr>
              <a:t>protocol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052549" y="1828610"/>
            <a:ext cx="826135" cy="489584"/>
            <a:chOff x="7052548" y="971360"/>
            <a:chExt cx="826135" cy="489584"/>
          </a:xfrm>
        </p:grpSpPr>
        <p:sp>
          <p:nvSpPr>
            <p:cNvPr id="69" name="object 69"/>
            <p:cNvSpPr/>
            <p:nvPr/>
          </p:nvSpPr>
          <p:spPr>
            <a:xfrm>
              <a:off x="7057326" y="976122"/>
              <a:ext cx="816610" cy="480059"/>
            </a:xfrm>
            <a:custGeom>
              <a:avLst/>
              <a:gdLst/>
              <a:ahLst/>
              <a:cxnLst/>
              <a:rect l="l" t="t" r="r" b="b"/>
              <a:pathLst>
                <a:path w="816609" h="480059">
                  <a:moveTo>
                    <a:pt x="736041" y="0"/>
                  </a:moveTo>
                  <a:lnTo>
                    <a:pt x="79946" y="0"/>
                  </a:lnTo>
                  <a:lnTo>
                    <a:pt x="48825" y="6283"/>
                  </a:lnTo>
                  <a:lnTo>
                    <a:pt x="23414" y="23420"/>
                  </a:lnTo>
                  <a:lnTo>
                    <a:pt x="6281" y="48836"/>
                  </a:lnTo>
                  <a:lnTo>
                    <a:pt x="0" y="79959"/>
                  </a:lnTo>
                  <a:lnTo>
                    <a:pt x="0" y="399757"/>
                  </a:lnTo>
                  <a:lnTo>
                    <a:pt x="6281" y="430873"/>
                  </a:lnTo>
                  <a:lnTo>
                    <a:pt x="23414" y="456285"/>
                  </a:lnTo>
                  <a:lnTo>
                    <a:pt x="48825" y="473420"/>
                  </a:lnTo>
                  <a:lnTo>
                    <a:pt x="79946" y="479704"/>
                  </a:lnTo>
                  <a:lnTo>
                    <a:pt x="736041" y="479704"/>
                  </a:lnTo>
                  <a:lnTo>
                    <a:pt x="767163" y="473420"/>
                  </a:lnTo>
                  <a:lnTo>
                    <a:pt x="792580" y="456285"/>
                  </a:lnTo>
                  <a:lnTo>
                    <a:pt x="809716" y="430873"/>
                  </a:lnTo>
                  <a:lnTo>
                    <a:pt x="816000" y="399757"/>
                  </a:lnTo>
                  <a:lnTo>
                    <a:pt x="816000" y="79959"/>
                  </a:lnTo>
                  <a:lnTo>
                    <a:pt x="802568" y="35598"/>
                  </a:lnTo>
                  <a:lnTo>
                    <a:pt x="766640" y="6089"/>
                  </a:lnTo>
                  <a:lnTo>
                    <a:pt x="73604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7057311" y="976123"/>
              <a:ext cx="816610" cy="480059"/>
            </a:xfrm>
            <a:custGeom>
              <a:avLst/>
              <a:gdLst/>
              <a:ahLst/>
              <a:cxnLst/>
              <a:rect l="l" t="t" r="r" b="b"/>
              <a:pathLst>
                <a:path w="816609" h="480059">
                  <a:moveTo>
                    <a:pt x="0" y="79952"/>
                  </a:moveTo>
                  <a:lnTo>
                    <a:pt x="6283" y="48830"/>
                  </a:lnTo>
                  <a:lnTo>
                    <a:pt x="23418" y="23417"/>
                  </a:lnTo>
                  <a:lnTo>
                    <a:pt x="48831" y="6282"/>
                  </a:lnTo>
                  <a:lnTo>
                    <a:pt x="79949" y="0"/>
                  </a:lnTo>
                  <a:lnTo>
                    <a:pt x="736048" y="0"/>
                  </a:lnTo>
                  <a:lnTo>
                    <a:pt x="780405" y="13432"/>
                  </a:lnTo>
                  <a:lnTo>
                    <a:pt x="809910" y="49355"/>
                  </a:lnTo>
                  <a:lnTo>
                    <a:pt x="815998" y="79952"/>
                  </a:lnTo>
                  <a:lnTo>
                    <a:pt x="815998" y="399746"/>
                  </a:lnTo>
                  <a:lnTo>
                    <a:pt x="809714" y="430868"/>
                  </a:lnTo>
                  <a:lnTo>
                    <a:pt x="792579" y="456281"/>
                  </a:lnTo>
                  <a:lnTo>
                    <a:pt x="767166" y="473416"/>
                  </a:lnTo>
                  <a:lnTo>
                    <a:pt x="736048" y="479699"/>
                  </a:lnTo>
                  <a:lnTo>
                    <a:pt x="79949" y="479699"/>
                  </a:lnTo>
                  <a:lnTo>
                    <a:pt x="48831" y="473416"/>
                  </a:lnTo>
                  <a:lnTo>
                    <a:pt x="23418" y="456281"/>
                  </a:lnTo>
                  <a:lnTo>
                    <a:pt x="6283" y="430868"/>
                  </a:lnTo>
                  <a:lnTo>
                    <a:pt x="0" y="399746"/>
                  </a:lnTo>
                  <a:lnTo>
                    <a:pt x="0" y="79952"/>
                  </a:lnTo>
                  <a:close/>
                </a:path>
              </a:pathLst>
            </a:custGeom>
            <a:ln w="952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309418" y="1948636"/>
            <a:ext cx="3117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400" spc="-5" dirty="0">
                <a:solidFill>
                  <a:prstClr val="black"/>
                </a:solidFill>
                <a:latin typeface="Arial"/>
                <a:cs typeface="Arial"/>
              </a:rPr>
              <a:t>et</a:t>
            </a:r>
            <a:r>
              <a:rPr sz="1400" dirty="0">
                <a:solidFill>
                  <a:prstClr val="black"/>
                </a:solidFill>
                <a:latin typeface="Arial"/>
                <a:cs typeface="Arial"/>
              </a:rPr>
              <a:t>c.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12099" y="1789198"/>
            <a:ext cx="1391920" cy="1874744"/>
          </a:xfrm>
          <a:prstGeom prst="rect">
            <a:avLst/>
          </a:prstGeom>
          <a:solidFill>
            <a:srgbClr val="EEECE1">
              <a:alpha val="43139"/>
            </a:srgbClr>
          </a:solidFill>
          <a:ln w="9524">
            <a:solidFill>
              <a:srgbClr val="999999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77165" marR="383540" indent="-91440" defTabSz="914400">
              <a:lnSpc>
                <a:spcPct val="104200"/>
              </a:lnSpc>
              <a:spcBef>
                <a:spcPts val="620"/>
              </a:spcBef>
            </a:pP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table_entry {  table_id:</a:t>
            </a:r>
            <a:r>
              <a:rPr sz="600" spc="-2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33581985  match</a:t>
            </a:r>
            <a:r>
              <a:rPr sz="600" spc="-1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{</a:t>
            </a:r>
            <a:endParaRPr sz="6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268605" marR="612140" defTabSz="914400">
              <a:lnSpc>
                <a:spcPct val="104200"/>
              </a:lnSpc>
            </a:pP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field_id:</a:t>
            </a:r>
            <a:r>
              <a:rPr sz="600" spc="-5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1  lpm</a:t>
            </a:r>
            <a:r>
              <a:rPr sz="600" spc="-20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{</a:t>
            </a:r>
            <a:endParaRPr sz="6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360045" marR="200660" defTabSz="914400">
              <a:lnSpc>
                <a:spcPct val="104200"/>
              </a:lnSpc>
            </a:pP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value:</a:t>
            </a:r>
            <a:r>
              <a:rPr sz="600" spc="-2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"\f\000\...  prefix_len:</a:t>
            </a:r>
            <a:r>
              <a:rPr sz="600" spc="-1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8</a:t>
            </a:r>
            <a:endParaRPr sz="6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268605" defTabSz="914400">
              <a:spcBef>
                <a:spcPts val="30"/>
              </a:spcBef>
            </a:pP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}</a:t>
            </a:r>
            <a:endParaRPr sz="6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177165" defTabSz="914400">
              <a:spcBef>
                <a:spcPts val="30"/>
              </a:spcBef>
            </a:pP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}</a:t>
            </a:r>
            <a:endParaRPr sz="6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177165" defTabSz="914400">
              <a:spcBef>
                <a:spcPts val="30"/>
              </a:spcBef>
            </a:pP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action</a:t>
            </a:r>
            <a:r>
              <a:rPr sz="600" spc="-10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{</a:t>
            </a:r>
            <a:endParaRPr sz="6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268605" marR="246379" defTabSz="914400">
              <a:lnSpc>
                <a:spcPct val="104200"/>
              </a:lnSpc>
            </a:pP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action_id:</a:t>
            </a:r>
            <a:r>
              <a:rPr sz="600" spc="-20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16786453  params</a:t>
            </a:r>
            <a:r>
              <a:rPr sz="600" spc="-1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{</a:t>
            </a:r>
            <a:endParaRPr sz="6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360045" marR="246379" defTabSz="914400">
              <a:lnSpc>
                <a:spcPct val="104200"/>
              </a:lnSpc>
            </a:pP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param_id: 1  value:</a:t>
            </a:r>
            <a:r>
              <a:rPr sz="600" spc="-2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"\000\0...</a:t>
            </a:r>
            <a:endParaRPr sz="6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268605" defTabSz="914400">
              <a:spcBef>
                <a:spcPts val="30"/>
              </a:spcBef>
            </a:pP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}</a:t>
            </a:r>
            <a:endParaRPr sz="6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360045" marR="520700" indent="-91440" defTabSz="914400">
              <a:lnSpc>
                <a:spcPct val="104200"/>
              </a:lnSpc>
            </a:pP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params {  param_id:</a:t>
            </a:r>
            <a:r>
              <a:rPr sz="600" spc="-5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2</a:t>
            </a:r>
            <a:endParaRPr sz="6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360045" defTabSz="914400">
              <a:spcBef>
                <a:spcPts val="30"/>
              </a:spcBef>
            </a:pP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value:</a:t>
            </a:r>
            <a:r>
              <a:rPr sz="600" spc="-10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 </a:t>
            </a: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7</a:t>
            </a:r>
            <a:endParaRPr sz="6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268605" defTabSz="914400">
              <a:spcBef>
                <a:spcPts val="30"/>
              </a:spcBef>
            </a:pP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}</a:t>
            </a:r>
            <a:endParaRPr sz="6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177165" defTabSz="914400">
              <a:spcBef>
                <a:spcPts val="30"/>
              </a:spcBef>
            </a:pP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}</a:t>
            </a:r>
            <a:endParaRPr sz="600">
              <a:solidFill>
                <a:prstClr val="black"/>
              </a:solidFill>
              <a:latin typeface="WenQuanYi Micro Hei Mono"/>
              <a:cs typeface="WenQuanYi Micro Hei Mono"/>
            </a:endParaRPr>
          </a:p>
          <a:p>
            <a:pPr marL="85725" defTabSz="914400">
              <a:spcBef>
                <a:spcPts val="30"/>
              </a:spcBef>
            </a:pPr>
            <a:r>
              <a:rPr sz="600" spc="-5" dirty="0">
                <a:solidFill>
                  <a:prstClr val="black"/>
                </a:solidFill>
                <a:latin typeface="WenQuanYi Micro Hei Mono"/>
                <a:cs typeface="WenQuanYi Micro Hei Mono"/>
              </a:rPr>
              <a:t>}</a:t>
            </a:r>
            <a:endParaRPr sz="600">
              <a:solidFill>
                <a:prstClr val="black"/>
              </a:solidFill>
              <a:latin typeface="WenQuanYi Micro Hei Mono"/>
              <a:cs typeface="WenQuanYi Micro Hei Mono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1598734" y="2851984"/>
            <a:ext cx="5741670" cy="1736089"/>
            <a:chOff x="1598734" y="1994733"/>
            <a:chExt cx="5741670" cy="1736089"/>
          </a:xfrm>
        </p:grpSpPr>
        <p:sp>
          <p:nvSpPr>
            <p:cNvPr id="74" name="object 74"/>
            <p:cNvSpPr/>
            <p:nvPr/>
          </p:nvSpPr>
          <p:spPr>
            <a:xfrm>
              <a:off x="1603496" y="1999495"/>
              <a:ext cx="5732145" cy="934719"/>
            </a:xfrm>
            <a:custGeom>
              <a:avLst/>
              <a:gdLst/>
              <a:ahLst/>
              <a:cxnLst/>
              <a:rect l="l" t="t" r="r" b="b"/>
              <a:pathLst>
                <a:path w="5732145" h="934719">
                  <a:moveTo>
                    <a:pt x="0" y="0"/>
                  </a:moveTo>
                  <a:lnTo>
                    <a:pt x="1100697" y="793198"/>
                  </a:lnTo>
                </a:path>
                <a:path w="5732145" h="934719">
                  <a:moveTo>
                    <a:pt x="0" y="0"/>
                  </a:moveTo>
                  <a:lnTo>
                    <a:pt x="3292493" y="934498"/>
                  </a:lnTo>
                </a:path>
                <a:path w="5732145" h="934719">
                  <a:moveTo>
                    <a:pt x="0" y="0"/>
                  </a:moveTo>
                  <a:lnTo>
                    <a:pt x="5731788" y="810898"/>
                  </a:lnTo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2323541" y="3247943"/>
              <a:ext cx="540033" cy="48255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2377821" y="3279228"/>
              <a:ext cx="431469" cy="37341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2377820" y="3279218"/>
              <a:ext cx="431800" cy="374015"/>
            </a:xfrm>
            <a:custGeom>
              <a:avLst/>
              <a:gdLst/>
              <a:ahLst/>
              <a:cxnLst/>
              <a:rect l="l" t="t" r="r" b="b"/>
              <a:pathLst>
                <a:path w="431800" h="374014">
                  <a:moveTo>
                    <a:pt x="0" y="0"/>
                  </a:moveTo>
                  <a:lnTo>
                    <a:pt x="431449" y="0"/>
                  </a:lnTo>
                  <a:lnTo>
                    <a:pt x="431449" y="303774"/>
                  </a:lnTo>
                  <a:lnTo>
                    <a:pt x="377639" y="306420"/>
                  </a:lnTo>
                  <a:lnTo>
                    <a:pt x="332582" y="313467"/>
                  </a:lnTo>
                  <a:lnTo>
                    <a:pt x="294331" y="323572"/>
                  </a:lnTo>
                  <a:lnTo>
                    <a:pt x="260944" y="335398"/>
                  </a:lnTo>
                  <a:lnTo>
                    <a:pt x="230473" y="347604"/>
                  </a:lnTo>
                  <a:lnTo>
                    <a:pt x="200975" y="358849"/>
                  </a:lnTo>
                  <a:lnTo>
                    <a:pt x="170505" y="367794"/>
                  </a:lnTo>
                  <a:lnTo>
                    <a:pt x="137117" y="373099"/>
                  </a:lnTo>
                  <a:lnTo>
                    <a:pt x="98867" y="373424"/>
                  </a:lnTo>
                  <a:lnTo>
                    <a:pt x="53809" y="367429"/>
                  </a:lnTo>
                  <a:lnTo>
                    <a:pt x="0" y="353774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B45F06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1676526" y="1843659"/>
            <a:ext cx="1328420" cy="34329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defTabSz="914400">
              <a:lnSpc>
                <a:spcPct val="102299"/>
              </a:lnSpc>
              <a:spcBef>
                <a:spcPts val="70"/>
              </a:spcBef>
            </a:pPr>
            <a:r>
              <a:rPr sz="1100" b="1" spc="-5" dirty="0">
                <a:solidFill>
                  <a:prstClr val="black"/>
                </a:solidFill>
                <a:latin typeface="Arial"/>
                <a:cs typeface="Arial"/>
              </a:rPr>
              <a:t>Target-independen</a:t>
            </a:r>
            <a:r>
              <a:rPr sz="1100" b="1" dirty="0">
                <a:solidFill>
                  <a:prstClr val="black"/>
                </a:solidFill>
                <a:latin typeface="Arial"/>
                <a:cs typeface="Arial"/>
              </a:rPr>
              <a:t>t  </a:t>
            </a:r>
            <a:r>
              <a:rPr sz="1100" b="1" spc="-5" dirty="0">
                <a:solidFill>
                  <a:prstClr val="black"/>
                </a:solidFill>
                <a:latin typeface="Arial"/>
                <a:cs typeface="Arial"/>
              </a:rPr>
              <a:t>protobuf</a:t>
            </a:r>
            <a:r>
              <a:rPr sz="1100" b="1" spc="-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prstClr val="black"/>
                </a:solidFill>
                <a:latin typeface="Arial"/>
                <a:cs typeface="Arial"/>
              </a:rPr>
              <a:t>format</a:t>
            </a:r>
            <a:endParaRPr sz="11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455276" y="4209695"/>
            <a:ext cx="28956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defTabSz="914400">
              <a:spcBef>
                <a:spcPts val="100"/>
              </a:spcBef>
            </a:pPr>
            <a:r>
              <a:rPr sz="800" spc="-5" dirty="0">
                <a:solidFill>
                  <a:prstClr val="black"/>
                </a:solidFill>
                <a:latin typeface="Arial"/>
                <a:cs typeface="Arial"/>
              </a:rPr>
              <a:t>p4inf</a:t>
            </a:r>
            <a:r>
              <a:rPr sz="800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5321313" y="4105193"/>
            <a:ext cx="540385" cy="482600"/>
            <a:chOff x="5321312" y="3247943"/>
            <a:chExt cx="540385" cy="482600"/>
          </a:xfrm>
        </p:grpSpPr>
        <p:sp>
          <p:nvSpPr>
            <p:cNvPr id="81" name="object 81"/>
            <p:cNvSpPr/>
            <p:nvPr/>
          </p:nvSpPr>
          <p:spPr>
            <a:xfrm>
              <a:off x="5321312" y="3247943"/>
              <a:ext cx="540033" cy="48255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5375605" y="3279228"/>
              <a:ext cx="431457" cy="37341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5375589" y="3279218"/>
              <a:ext cx="431800" cy="374015"/>
            </a:xfrm>
            <a:custGeom>
              <a:avLst/>
              <a:gdLst/>
              <a:ahLst/>
              <a:cxnLst/>
              <a:rect l="l" t="t" r="r" b="b"/>
              <a:pathLst>
                <a:path w="431800" h="374014">
                  <a:moveTo>
                    <a:pt x="0" y="0"/>
                  </a:moveTo>
                  <a:lnTo>
                    <a:pt x="431449" y="0"/>
                  </a:lnTo>
                  <a:lnTo>
                    <a:pt x="431449" y="303774"/>
                  </a:lnTo>
                  <a:lnTo>
                    <a:pt x="377639" y="306420"/>
                  </a:lnTo>
                  <a:lnTo>
                    <a:pt x="332582" y="313467"/>
                  </a:lnTo>
                  <a:lnTo>
                    <a:pt x="294331" y="323572"/>
                  </a:lnTo>
                  <a:lnTo>
                    <a:pt x="260944" y="335398"/>
                  </a:lnTo>
                  <a:lnTo>
                    <a:pt x="230473" y="347604"/>
                  </a:lnTo>
                  <a:lnTo>
                    <a:pt x="200975" y="358849"/>
                  </a:lnTo>
                  <a:lnTo>
                    <a:pt x="170505" y="367794"/>
                  </a:lnTo>
                  <a:lnTo>
                    <a:pt x="137117" y="373099"/>
                  </a:lnTo>
                  <a:lnTo>
                    <a:pt x="98867" y="373424"/>
                  </a:lnTo>
                  <a:lnTo>
                    <a:pt x="53809" y="367429"/>
                  </a:lnTo>
                  <a:lnTo>
                    <a:pt x="0" y="353774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B45F06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5453060" y="4209695"/>
            <a:ext cx="28956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defTabSz="914400">
              <a:spcBef>
                <a:spcPts val="100"/>
              </a:spcBef>
            </a:pPr>
            <a:r>
              <a:rPr sz="800" spc="-5" dirty="0">
                <a:solidFill>
                  <a:prstClr val="black"/>
                </a:solidFill>
                <a:latin typeface="Arial"/>
                <a:cs typeface="Arial"/>
              </a:rPr>
              <a:t>p4inf</a:t>
            </a:r>
            <a:r>
              <a:rPr sz="800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8188186" y="4063169"/>
            <a:ext cx="540385" cy="482600"/>
            <a:chOff x="8188185" y="3205919"/>
            <a:chExt cx="540385" cy="482600"/>
          </a:xfrm>
        </p:grpSpPr>
        <p:sp>
          <p:nvSpPr>
            <p:cNvPr id="86" name="object 86"/>
            <p:cNvSpPr/>
            <p:nvPr/>
          </p:nvSpPr>
          <p:spPr>
            <a:xfrm>
              <a:off x="8188185" y="3205919"/>
              <a:ext cx="540033" cy="48255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8242477" y="3237204"/>
              <a:ext cx="431457" cy="37341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8242458" y="3237193"/>
              <a:ext cx="431800" cy="374015"/>
            </a:xfrm>
            <a:custGeom>
              <a:avLst/>
              <a:gdLst/>
              <a:ahLst/>
              <a:cxnLst/>
              <a:rect l="l" t="t" r="r" b="b"/>
              <a:pathLst>
                <a:path w="431800" h="374014">
                  <a:moveTo>
                    <a:pt x="0" y="0"/>
                  </a:moveTo>
                  <a:lnTo>
                    <a:pt x="431449" y="0"/>
                  </a:lnTo>
                  <a:lnTo>
                    <a:pt x="431449" y="303774"/>
                  </a:lnTo>
                  <a:lnTo>
                    <a:pt x="377639" y="306420"/>
                  </a:lnTo>
                  <a:lnTo>
                    <a:pt x="332582" y="313467"/>
                  </a:lnTo>
                  <a:lnTo>
                    <a:pt x="294331" y="323572"/>
                  </a:lnTo>
                  <a:lnTo>
                    <a:pt x="260944" y="335398"/>
                  </a:lnTo>
                  <a:lnTo>
                    <a:pt x="230473" y="347604"/>
                  </a:lnTo>
                  <a:lnTo>
                    <a:pt x="200975" y="358849"/>
                  </a:lnTo>
                  <a:lnTo>
                    <a:pt x="170505" y="367794"/>
                  </a:lnTo>
                  <a:lnTo>
                    <a:pt x="137117" y="373099"/>
                  </a:lnTo>
                  <a:lnTo>
                    <a:pt x="98867" y="373424"/>
                  </a:lnTo>
                  <a:lnTo>
                    <a:pt x="53809" y="367429"/>
                  </a:lnTo>
                  <a:lnTo>
                    <a:pt x="0" y="353774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B45F06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8307232" y="4167671"/>
            <a:ext cx="30226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800" spc="-5" dirty="0">
                <a:solidFill>
                  <a:prstClr val="black"/>
                </a:solidFill>
                <a:latin typeface="Arial"/>
                <a:cs typeface="Arial"/>
              </a:rPr>
              <a:t>p4inf</a:t>
            </a:r>
            <a:r>
              <a:rPr sz="800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8069706" y="2142839"/>
            <a:ext cx="713740" cy="695325"/>
            <a:chOff x="8069706" y="1285588"/>
            <a:chExt cx="713740" cy="695325"/>
          </a:xfrm>
        </p:grpSpPr>
        <p:sp>
          <p:nvSpPr>
            <p:cNvPr id="91" name="object 91"/>
            <p:cNvSpPr/>
            <p:nvPr/>
          </p:nvSpPr>
          <p:spPr>
            <a:xfrm>
              <a:off x="8069706" y="1285588"/>
              <a:ext cx="713696" cy="69500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8123999" y="1316875"/>
              <a:ext cx="605129" cy="58599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8123983" y="1316872"/>
              <a:ext cx="605155" cy="586105"/>
            </a:xfrm>
            <a:custGeom>
              <a:avLst/>
              <a:gdLst/>
              <a:ahLst/>
              <a:cxnLst/>
              <a:rect l="l" t="t" r="r" b="b"/>
              <a:pathLst>
                <a:path w="605154" h="586105">
                  <a:moveTo>
                    <a:pt x="0" y="0"/>
                  </a:moveTo>
                  <a:lnTo>
                    <a:pt x="605123" y="0"/>
                  </a:lnTo>
                  <a:lnTo>
                    <a:pt x="605123" y="476354"/>
                  </a:lnTo>
                  <a:lnTo>
                    <a:pt x="551789" y="478367"/>
                  </a:lnTo>
                  <a:lnTo>
                    <a:pt x="504659" y="483951"/>
                  </a:lnTo>
                  <a:lnTo>
                    <a:pt x="462848" y="492423"/>
                  </a:lnTo>
                  <a:lnTo>
                    <a:pt x="425470" y="503102"/>
                  </a:lnTo>
                  <a:lnTo>
                    <a:pt x="360465" y="528343"/>
                  </a:lnTo>
                  <a:lnTo>
                    <a:pt x="331065" y="541541"/>
                  </a:lnTo>
                  <a:lnTo>
                    <a:pt x="302552" y="554213"/>
                  </a:lnTo>
                  <a:lnTo>
                    <a:pt x="274039" y="565676"/>
                  </a:lnTo>
                  <a:lnTo>
                    <a:pt x="244640" y="575249"/>
                  </a:lnTo>
                  <a:lnTo>
                    <a:pt x="213469" y="582247"/>
                  </a:lnTo>
                  <a:lnTo>
                    <a:pt x="179639" y="585988"/>
                  </a:lnTo>
                  <a:lnTo>
                    <a:pt x="142263" y="585790"/>
                  </a:lnTo>
                  <a:lnTo>
                    <a:pt x="100455" y="580969"/>
                  </a:lnTo>
                  <a:lnTo>
                    <a:pt x="53330" y="570843"/>
                  </a:lnTo>
                  <a:lnTo>
                    <a:pt x="0" y="55472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B45F06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8206246" y="2303019"/>
            <a:ext cx="4406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p4inf</a:t>
            </a:r>
            <a:r>
              <a:rPr sz="1200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8751234" y="5794980"/>
            <a:ext cx="193040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 defTabSz="914400">
              <a:spcBef>
                <a:spcPts val="45"/>
              </a:spcBef>
            </a:pPr>
            <a:r>
              <a:rPr sz="800" spc="10" dirty="0">
                <a:solidFill>
                  <a:srgbClr val="888888"/>
                </a:solidFill>
                <a:latin typeface="Arial"/>
                <a:cs typeface="Arial"/>
              </a:rPr>
              <a:t>28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995453" y="5874435"/>
            <a:ext cx="1152525" cy="97463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defTabSz="914400">
              <a:spcBef>
                <a:spcPts val="40"/>
              </a:spcBef>
            </a:pPr>
            <a:r>
              <a:rPr sz="600" i="1" spc="-5" dirty="0">
                <a:solidFill>
                  <a:srgbClr val="7F7F7F"/>
                </a:solidFill>
                <a:latin typeface="Arial"/>
                <a:cs typeface="Arial"/>
              </a:rPr>
              <a:t>Copyright </a:t>
            </a:r>
            <a:r>
              <a:rPr sz="600" i="1" dirty="0">
                <a:solidFill>
                  <a:srgbClr val="7F7F7F"/>
                </a:solidFill>
                <a:latin typeface="Arial"/>
                <a:cs typeface="Arial"/>
              </a:rPr>
              <a:t>© </a:t>
            </a:r>
            <a:r>
              <a:rPr sz="600" i="1" spc="-5" dirty="0">
                <a:solidFill>
                  <a:srgbClr val="7F7F7F"/>
                </a:solidFill>
                <a:latin typeface="Arial"/>
                <a:cs typeface="Arial"/>
              </a:rPr>
              <a:t>2018 </a:t>
            </a:r>
            <a:r>
              <a:rPr sz="600" i="1" dirty="0">
                <a:solidFill>
                  <a:srgbClr val="7F7F7F"/>
                </a:solidFill>
                <a:latin typeface="Arial"/>
                <a:cs typeface="Arial"/>
              </a:rPr>
              <a:t>– </a:t>
            </a:r>
            <a:r>
              <a:rPr sz="600" i="1" spc="-5" dirty="0">
                <a:solidFill>
                  <a:srgbClr val="7F7F7F"/>
                </a:solidFill>
                <a:latin typeface="Arial"/>
                <a:cs typeface="Arial"/>
              </a:rPr>
              <a:t>P4.org,</a:t>
            </a:r>
            <a:r>
              <a:rPr sz="600" i="1" spc="-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i="1" spc="-5" dirty="0">
                <a:solidFill>
                  <a:srgbClr val="7F7F7F"/>
                </a:solidFill>
                <a:latin typeface="Arial"/>
                <a:cs typeface="Arial"/>
              </a:rPr>
              <a:t>ONF</a:t>
            </a:r>
            <a:endParaRPr sz="6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43B021-AF75-C55B-4A33-840575B2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E1CE7F-47F8-509B-7E3F-857464535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BM runtime API</a:t>
            </a:r>
          </a:p>
          <a:p>
            <a:pPr lvl="1"/>
            <a:r>
              <a:rPr lang="en-US" dirty="0"/>
              <a:t>Command line interface (CLI) program to manipulate MATs</a:t>
            </a:r>
          </a:p>
          <a:p>
            <a:pPr lvl="1"/>
            <a:r>
              <a:rPr lang="en-US" dirty="0">
                <a:hlinkClick r:id="rId2"/>
              </a:rPr>
              <a:t>https://github.com/p4lang/behavioral-model</a:t>
            </a:r>
            <a:endParaRPr lang="en-US" dirty="0"/>
          </a:p>
          <a:p>
            <a:pPr lvl="1"/>
            <a:r>
              <a:rPr lang="en-US" dirty="0"/>
              <a:t>List of supported commands</a:t>
            </a:r>
          </a:p>
          <a:p>
            <a:pPr lvl="2"/>
            <a:r>
              <a:rPr lang="en-US" dirty="0" err="1"/>
              <a:t>table_set_default</a:t>
            </a:r>
            <a:r>
              <a:rPr lang="en-US" dirty="0"/>
              <a:t> &lt;table name&gt; &lt;action name&gt; &lt;action parameters&gt;</a:t>
            </a:r>
          </a:p>
          <a:p>
            <a:pPr lvl="2"/>
            <a:r>
              <a:rPr lang="en-US" dirty="0" err="1"/>
              <a:t>table_add</a:t>
            </a:r>
            <a:r>
              <a:rPr lang="en-US" dirty="0"/>
              <a:t> &lt;table name&gt; &lt;action name&gt; &lt;match fields&gt; =&gt; &lt;action parameters&gt; [priority]</a:t>
            </a:r>
          </a:p>
          <a:p>
            <a:pPr lvl="2"/>
            <a:r>
              <a:rPr lang="en-US" dirty="0" err="1"/>
              <a:t>table_delete</a:t>
            </a:r>
            <a:r>
              <a:rPr lang="en-US" dirty="0"/>
              <a:t> &lt;table name&gt; &lt;entry handle&gt;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395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43B021-AF75-C55B-4A33-840575B2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E1CE7F-47F8-509B-7E3F-857464535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BM runtime API</a:t>
            </a:r>
          </a:p>
          <a:p>
            <a:pPr lvl="1"/>
            <a:r>
              <a:rPr lang="en-US" dirty="0"/>
              <a:t>Command line interface (CLI) program to manipulate MATs</a:t>
            </a:r>
          </a:p>
          <a:p>
            <a:pPr lvl="1"/>
            <a:r>
              <a:rPr lang="en-US" dirty="0">
                <a:hlinkClick r:id="rId2"/>
              </a:rPr>
              <a:t>https://github.com/p4lang/behavioral-model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7084D6-70AB-C4F6-3019-242956DC6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386" y="3161645"/>
            <a:ext cx="5445125" cy="2657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1B153B-AFA8-F23A-EFD2-90D8049F0E08}"/>
              </a:ext>
            </a:extLst>
          </p:cNvPr>
          <p:cNvSpPr txBox="1"/>
          <p:nvPr/>
        </p:nvSpPr>
        <p:spPr>
          <a:xfrm>
            <a:off x="3079750" y="6419850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router</a:t>
            </a:r>
          </a:p>
        </p:txBody>
      </p:sp>
    </p:spTree>
    <p:extLst>
      <p:ext uri="{BB962C8B-B14F-4D97-AF65-F5344CB8AC3E}">
        <p14:creationId xmlns:p14="http://schemas.microsoft.com/office/powerpoint/2010/main" val="888552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C2DC-071F-3EB9-3ABF-04B635B0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Barefoot runtime interface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D84B7-768D-16E4-ECD8-6D05FE710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BfRt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C, C++,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A7656-14D2-2646-6933-F2914B08D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27" y="2572865"/>
            <a:ext cx="6170212" cy="401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91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5694B9-60D1-9CC9-8272-D88448FB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and platform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159CC-7603-4C77-16B1-B562A33E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Behavioral model (BMv2 simple switch)</a:t>
            </a:r>
          </a:p>
          <a:p>
            <a:pPr lvl="1"/>
            <a:r>
              <a:rPr lang="en-US" dirty="0"/>
              <a:t>A tool for developing, testing, and debugging P4 data planes and control plane software </a:t>
            </a:r>
          </a:p>
          <a:p>
            <a:pPr lvl="1"/>
            <a:r>
              <a:rPr lang="en-US" dirty="0">
                <a:hlinkClick r:id="rId2"/>
              </a:rPr>
              <a:t>https://github.com/p4lang/behavioral-model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https://github.com/p4lang/tutorials</a:t>
            </a:r>
            <a:endParaRPr lang="en-US" dirty="0"/>
          </a:p>
          <a:p>
            <a:pPr lvl="1"/>
            <a:r>
              <a:rPr lang="en-US" altLang="zh-CN" dirty="0"/>
              <a:t>Run using VirtualBox</a:t>
            </a:r>
          </a:p>
          <a:p>
            <a:r>
              <a:rPr lang="en-US" dirty="0"/>
              <a:t>Hardware switch</a:t>
            </a:r>
          </a:p>
          <a:p>
            <a:pPr lvl="1"/>
            <a:r>
              <a:rPr lang="en-US" dirty="0"/>
              <a:t>E.g., Tofino Switch</a:t>
            </a:r>
          </a:p>
          <a:p>
            <a:pPr marL="342900" lvl="1" indent="0">
              <a:buNone/>
            </a:pPr>
            <a:r>
              <a:rPr lang="en-US" dirty="0">
                <a:hlinkClick r:id="rId4"/>
              </a:rPr>
              <a:t>Intel ICRP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AA4893-E080-45E3-B268-575FC21BA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7012" y="3861721"/>
            <a:ext cx="5184251" cy="254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8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2578" y="5820979"/>
            <a:ext cx="1238250" cy="13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defTabSz="914400">
              <a:spcBef>
                <a:spcPts val="135"/>
              </a:spcBef>
            </a:pP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Copyright </a:t>
            </a:r>
            <a:r>
              <a:rPr sz="750" i="1" spc="25" dirty="0">
                <a:solidFill>
                  <a:srgbClr val="7E7E7E"/>
                </a:solidFill>
                <a:latin typeface="Arial"/>
                <a:cs typeface="Arial"/>
              </a:rPr>
              <a:t>© </a:t>
            </a:r>
            <a:r>
              <a:rPr sz="750" i="1" spc="15" dirty="0">
                <a:solidFill>
                  <a:srgbClr val="7E7E7E"/>
                </a:solidFill>
                <a:latin typeface="Arial"/>
                <a:cs typeface="Arial"/>
              </a:rPr>
              <a:t>2018 </a:t>
            </a:r>
            <a:r>
              <a:rPr sz="750" i="1" spc="20" dirty="0">
                <a:solidFill>
                  <a:srgbClr val="7E7E7E"/>
                </a:solidFill>
                <a:latin typeface="Arial"/>
                <a:cs typeface="Arial"/>
              </a:rPr>
              <a:t>–</a:t>
            </a:r>
            <a:r>
              <a:rPr sz="75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P4.org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746805"/>
            <a:ext cx="685798" cy="251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99" y="1464472"/>
            <a:ext cx="8686782" cy="81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641314" y="1710749"/>
            <a:ext cx="2061845" cy="979805"/>
            <a:chOff x="5641313" y="853498"/>
            <a:chExt cx="2061845" cy="979805"/>
          </a:xfrm>
        </p:grpSpPr>
        <p:sp>
          <p:nvSpPr>
            <p:cNvPr id="6" name="object 6"/>
            <p:cNvSpPr/>
            <p:nvPr/>
          </p:nvSpPr>
          <p:spPr>
            <a:xfrm>
              <a:off x="5641313" y="853498"/>
              <a:ext cx="2061420" cy="9793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686088" y="875260"/>
              <a:ext cx="1972310" cy="890269"/>
            </a:xfrm>
            <a:custGeom>
              <a:avLst/>
              <a:gdLst/>
              <a:ahLst/>
              <a:cxnLst/>
              <a:rect l="l" t="t" r="r" b="b"/>
              <a:pathLst>
                <a:path w="1972309" h="890269">
                  <a:moveTo>
                    <a:pt x="1971896" y="889798"/>
                  </a:moveTo>
                  <a:lnTo>
                    <a:pt x="0" y="889798"/>
                  </a:lnTo>
                  <a:lnTo>
                    <a:pt x="0" y="0"/>
                  </a:lnTo>
                  <a:lnTo>
                    <a:pt x="1971896" y="0"/>
                  </a:lnTo>
                  <a:lnTo>
                    <a:pt x="1971896" y="889798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686088" y="875260"/>
              <a:ext cx="1972310" cy="890269"/>
            </a:xfrm>
            <a:custGeom>
              <a:avLst/>
              <a:gdLst/>
              <a:ahLst/>
              <a:cxnLst/>
              <a:rect l="l" t="t" r="r" b="b"/>
              <a:pathLst>
                <a:path w="1972309" h="890269">
                  <a:moveTo>
                    <a:pt x="0" y="0"/>
                  </a:moveTo>
                  <a:lnTo>
                    <a:pt x="1971896" y="0"/>
                  </a:lnTo>
                  <a:lnTo>
                    <a:pt x="1971896" y="889798"/>
                  </a:lnTo>
                  <a:lnTo>
                    <a:pt x="0" y="8897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36856" y="1992116"/>
            <a:ext cx="12668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Switch</a:t>
            </a:r>
            <a:r>
              <a:rPr sz="2100" spc="-9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OS</a:t>
            </a:r>
            <a:endParaRPr sz="21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41314" y="3043270"/>
            <a:ext cx="2061845" cy="711200"/>
            <a:chOff x="5641313" y="2186020"/>
            <a:chExt cx="2061845" cy="711200"/>
          </a:xfrm>
        </p:grpSpPr>
        <p:sp>
          <p:nvSpPr>
            <p:cNvPr id="11" name="object 11"/>
            <p:cNvSpPr/>
            <p:nvPr/>
          </p:nvSpPr>
          <p:spPr>
            <a:xfrm>
              <a:off x="5641313" y="2186020"/>
              <a:ext cx="2061420" cy="4507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686088" y="2207790"/>
              <a:ext cx="1972310" cy="361315"/>
            </a:xfrm>
            <a:custGeom>
              <a:avLst/>
              <a:gdLst/>
              <a:ahLst/>
              <a:cxnLst/>
              <a:rect l="l" t="t" r="r" b="b"/>
              <a:pathLst>
                <a:path w="1972309" h="361314">
                  <a:moveTo>
                    <a:pt x="1911696" y="361204"/>
                  </a:moveTo>
                  <a:lnTo>
                    <a:pt x="60199" y="361204"/>
                  </a:lnTo>
                  <a:lnTo>
                    <a:pt x="36766" y="356473"/>
                  </a:lnTo>
                  <a:lnTo>
                    <a:pt x="17631" y="343573"/>
                  </a:lnTo>
                  <a:lnTo>
                    <a:pt x="4730" y="324437"/>
                  </a:lnTo>
                  <a:lnTo>
                    <a:pt x="0" y="301004"/>
                  </a:lnTo>
                  <a:lnTo>
                    <a:pt x="0" y="60199"/>
                  </a:lnTo>
                  <a:lnTo>
                    <a:pt x="4730" y="36767"/>
                  </a:lnTo>
                  <a:lnTo>
                    <a:pt x="17631" y="17632"/>
                  </a:lnTo>
                  <a:lnTo>
                    <a:pt x="36766" y="4730"/>
                  </a:lnTo>
                  <a:lnTo>
                    <a:pt x="60199" y="0"/>
                  </a:lnTo>
                  <a:lnTo>
                    <a:pt x="1911696" y="0"/>
                  </a:lnTo>
                  <a:lnTo>
                    <a:pt x="1954246" y="17632"/>
                  </a:lnTo>
                  <a:lnTo>
                    <a:pt x="1971896" y="60199"/>
                  </a:lnTo>
                  <a:lnTo>
                    <a:pt x="1971896" y="301004"/>
                  </a:lnTo>
                  <a:lnTo>
                    <a:pt x="1967165" y="324437"/>
                  </a:lnTo>
                  <a:lnTo>
                    <a:pt x="1954264" y="343573"/>
                  </a:lnTo>
                  <a:lnTo>
                    <a:pt x="1935129" y="356473"/>
                  </a:lnTo>
                  <a:lnTo>
                    <a:pt x="1911696" y="361204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86088" y="2207790"/>
              <a:ext cx="1972310" cy="361315"/>
            </a:xfrm>
            <a:custGeom>
              <a:avLst/>
              <a:gdLst/>
              <a:ahLst/>
              <a:cxnLst/>
              <a:rect l="l" t="t" r="r" b="b"/>
              <a:pathLst>
                <a:path w="1972309" h="361314">
                  <a:moveTo>
                    <a:pt x="0" y="60199"/>
                  </a:moveTo>
                  <a:lnTo>
                    <a:pt x="4730" y="36767"/>
                  </a:lnTo>
                  <a:lnTo>
                    <a:pt x="17631" y="17632"/>
                  </a:lnTo>
                  <a:lnTo>
                    <a:pt x="36766" y="4730"/>
                  </a:lnTo>
                  <a:lnTo>
                    <a:pt x="60199" y="0"/>
                  </a:lnTo>
                  <a:lnTo>
                    <a:pt x="1911696" y="0"/>
                  </a:lnTo>
                  <a:lnTo>
                    <a:pt x="1954246" y="17632"/>
                  </a:lnTo>
                  <a:lnTo>
                    <a:pt x="1971896" y="60199"/>
                  </a:lnTo>
                  <a:lnTo>
                    <a:pt x="1971896" y="301004"/>
                  </a:lnTo>
                  <a:lnTo>
                    <a:pt x="1967165" y="324437"/>
                  </a:lnTo>
                  <a:lnTo>
                    <a:pt x="1954264" y="343573"/>
                  </a:lnTo>
                  <a:lnTo>
                    <a:pt x="1935129" y="356473"/>
                  </a:lnTo>
                  <a:lnTo>
                    <a:pt x="1911696" y="361204"/>
                  </a:lnTo>
                  <a:lnTo>
                    <a:pt x="60199" y="361204"/>
                  </a:lnTo>
                  <a:lnTo>
                    <a:pt x="36766" y="356473"/>
                  </a:lnTo>
                  <a:lnTo>
                    <a:pt x="17631" y="343573"/>
                  </a:lnTo>
                  <a:lnTo>
                    <a:pt x="4730" y="324437"/>
                  </a:lnTo>
                  <a:lnTo>
                    <a:pt x="0" y="301004"/>
                  </a:lnTo>
                  <a:lnTo>
                    <a:pt x="0" y="60199"/>
                  </a:lnTo>
                  <a:close/>
                </a:path>
              </a:pathLst>
            </a:custGeom>
            <a:ln w="952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277062" y="2554769"/>
              <a:ext cx="790023" cy="3421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321837" y="2576519"/>
              <a:ext cx="701040" cy="252729"/>
            </a:xfrm>
            <a:custGeom>
              <a:avLst/>
              <a:gdLst/>
              <a:ahLst/>
              <a:cxnLst/>
              <a:rect l="l" t="t" r="r" b="b"/>
              <a:pathLst>
                <a:path w="701040" h="252730">
                  <a:moveTo>
                    <a:pt x="658373" y="252599"/>
                  </a:moveTo>
                  <a:lnTo>
                    <a:pt x="42099" y="252599"/>
                  </a:lnTo>
                  <a:lnTo>
                    <a:pt x="25702" y="249290"/>
                  </a:lnTo>
                  <a:lnTo>
                    <a:pt x="12321" y="240268"/>
                  </a:lnTo>
                  <a:lnTo>
                    <a:pt x="3305" y="226886"/>
                  </a:lnTo>
                  <a:lnTo>
                    <a:pt x="0" y="210499"/>
                  </a:lnTo>
                  <a:lnTo>
                    <a:pt x="0" y="42099"/>
                  </a:lnTo>
                  <a:lnTo>
                    <a:pt x="3305" y="25713"/>
                  </a:lnTo>
                  <a:lnTo>
                    <a:pt x="12321" y="12331"/>
                  </a:lnTo>
                  <a:lnTo>
                    <a:pt x="25702" y="3308"/>
                  </a:lnTo>
                  <a:lnTo>
                    <a:pt x="42099" y="0"/>
                  </a:lnTo>
                  <a:lnTo>
                    <a:pt x="658373" y="0"/>
                  </a:lnTo>
                  <a:lnTo>
                    <a:pt x="693411" y="18763"/>
                  </a:lnTo>
                  <a:lnTo>
                    <a:pt x="700498" y="42099"/>
                  </a:lnTo>
                  <a:lnTo>
                    <a:pt x="700498" y="210499"/>
                  </a:lnTo>
                  <a:lnTo>
                    <a:pt x="697189" y="226886"/>
                  </a:lnTo>
                  <a:lnTo>
                    <a:pt x="688164" y="240268"/>
                  </a:lnTo>
                  <a:lnTo>
                    <a:pt x="674774" y="249290"/>
                  </a:lnTo>
                  <a:lnTo>
                    <a:pt x="658373" y="252599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321837" y="2576519"/>
              <a:ext cx="701040" cy="252729"/>
            </a:xfrm>
            <a:custGeom>
              <a:avLst/>
              <a:gdLst/>
              <a:ahLst/>
              <a:cxnLst/>
              <a:rect l="l" t="t" r="r" b="b"/>
              <a:pathLst>
                <a:path w="701040" h="252730">
                  <a:moveTo>
                    <a:pt x="0" y="42099"/>
                  </a:moveTo>
                  <a:lnTo>
                    <a:pt x="3305" y="25713"/>
                  </a:lnTo>
                  <a:lnTo>
                    <a:pt x="12321" y="12331"/>
                  </a:lnTo>
                  <a:lnTo>
                    <a:pt x="25702" y="3308"/>
                  </a:lnTo>
                  <a:lnTo>
                    <a:pt x="42099" y="0"/>
                  </a:lnTo>
                  <a:lnTo>
                    <a:pt x="658373" y="0"/>
                  </a:lnTo>
                  <a:lnTo>
                    <a:pt x="693411" y="18763"/>
                  </a:lnTo>
                  <a:lnTo>
                    <a:pt x="700498" y="42099"/>
                  </a:lnTo>
                  <a:lnTo>
                    <a:pt x="700498" y="210499"/>
                  </a:lnTo>
                  <a:lnTo>
                    <a:pt x="697189" y="226886"/>
                  </a:lnTo>
                  <a:lnTo>
                    <a:pt x="688164" y="240268"/>
                  </a:lnTo>
                  <a:lnTo>
                    <a:pt x="674774" y="249290"/>
                  </a:lnTo>
                  <a:lnTo>
                    <a:pt x="658373" y="252599"/>
                  </a:lnTo>
                  <a:lnTo>
                    <a:pt x="42099" y="252599"/>
                  </a:lnTo>
                  <a:lnTo>
                    <a:pt x="25702" y="249290"/>
                  </a:lnTo>
                  <a:lnTo>
                    <a:pt x="12321" y="240268"/>
                  </a:lnTo>
                  <a:lnTo>
                    <a:pt x="3305" y="226886"/>
                  </a:lnTo>
                  <a:lnTo>
                    <a:pt x="0" y="210499"/>
                  </a:lnTo>
                  <a:lnTo>
                    <a:pt x="0" y="42099"/>
                  </a:lnTo>
                  <a:close/>
                </a:path>
              </a:pathLst>
            </a:custGeom>
            <a:ln w="952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092944" y="3004219"/>
            <a:ext cx="1156970" cy="66294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algn="ctr" defTabSz="914400">
              <a:spcBef>
                <a:spcPts val="940"/>
              </a:spcBef>
            </a:pPr>
            <a:r>
              <a:rPr sz="1500" spc="-5" dirty="0">
                <a:solidFill>
                  <a:srgbClr val="2A69B6"/>
                </a:solidFill>
                <a:latin typeface="Arial"/>
                <a:cs typeface="Arial"/>
              </a:rPr>
              <a:t>Run-time</a:t>
            </a:r>
            <a:r>
              <a:rPr sz="1500" spc="-80" dirty="0">
                <a:solidFill>
                  <a:srgbClr val="2A69B6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2A69B6"/>
                </a:solidFill>
                <a:latin typeface="Arial"/>
                <a:cs typeface="Arial"/>
              </a:rPr>
              <a:t>API</a:t>
            </a:r>
            <a:endParaRPr sz="1500">
              <a:solidFill>
                <a:prstClr val="black"/>
              </a:solidFill>
              <a:latin typeface="Arial"/>
              <a:cs typeface="Arial"/>
            </a:endParaRPr>
          </a:p>
          <a:p>
            <a:pPr marL="635" algn="ctr" defTabSz="914400">
              <a:spcBef>
                <a:spcPts val="755"/>
              </a:spcBef>
            </a:pPr>
            <a:r>
              <a:rPr sz="1350" spc="-5" dirty="0">
                <a:solidFill>
                  <a:srgbClr val="2A69B6"/>
                </a:solidFill>
                <a:latin typeface="Arial"/>
                <a:cs typeface="Arial"/>
              </a:rPr>
              <a:t>Driver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547988" y="2600410"/>
            <a:ext cx="306705" cy="532765"/>
            <a:chOff x="6547987" y="1743159"/>
            <a:chExt cx="306705" cy="532765"/>
          </a:xfrm>
        </p:grpSpPr>
        <p:sp>
          <p:nvSpPr>
            <p:cNvPr id="19" name="object 19"/>
            <p:cNvSpPr/>
            <p:nvPr/>
          </p:nvSpPr>
          <p:spPr>
            <a:xfrm>
              <a:off x="6547987" y="1743159"/>
              <a:ext cx="306424" cy="5323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592761" y="1764921"/>
              <a:ext cx="217170" cy="443230"/>
            </a:xfrm>
            <a:custGeom>
              <a:avLst/>
              <a:gdLst/>
              <a:ahLst/>
              <a:cxnLst/>
              <a:rect l="l" t="t" r="r" b="b"/>
              <a:pathLst>
                <a:path w="217170" h="443230">
                  <a:moveTo>
                    <a:pt x="108449" y="442799"/>
                  </a:moveTo>
                  <a:lnTo>
                    <a:pt x="0" y="347874"/>
                  </a:lnTo>
                  <a:lnTo>
                    <a:pt x="54224" y="347874"/>
                  </a:lnTo>
                  <a:lnTo>
                    <a:pt x="54224" y="0"/>
                  </a:lnTo>
                  <a:lnTo>
                    <a:pt x="162674" y="0"/>
                  </a:lnTo>
                  <a:lnTo>
                    <a:pt x="162674" y="347874"/>
                  </a:lnTo>
                  <a:lnTo>
                    <a:pt x="216899" y="347874"/>
                  </a:lnTo>
                  <a:lnTo>
                    <a:pt x="108449" y="442799"/>
                  </a:lnTo>
                  <a:close/>
                </a:path>
              </a:pathLst>
            </a:custGeom>
            <a:solidFill>
              <a:srgbClr val="5E4979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592761" y="1764921"/>
              <a:ext cx="217170" cy="443230"/>
            </a:xfrm>
            <a:custGeom>
              <a:avLst/>
              <a:gdLst/>
              <a:ahLst/>
              <a:cxnLst/>
              <a:rect l="l" t="t" r="r" b="b"/>
              <a:pathLst>
                <a:path w="217170" h="443230">
                  <a:moveTo>
                    <a:pt x="0" y="347874"/>
                  </a:moveTo>
                  <a:lnTo>
                    <a:pt x="54224" y="347874"/>
                  </a:lnTo>
                  <a:lnTo>
                    <a:pt x="54224" y="0"/>
                  </a:lnTo>
                  <a:lnTo>
                    <a:pt x="162674" y="0"/>
                  </a:lnTo>
                  <a:lnTo>
                    <a:pt x="162674" y="347874"/>
                  </a:lnTo>
                  <a:lnTo>
                    <a:pt x="216899" y="347874"/>
                  </a:lnTo>
                  <a:lnTo>
                    <a:pt x="108449" y="442799"/>
                  </a:lnTo>
                  <a:lnTo>
                    <a:pt x="0" y="347874"/>
                  </a:lnTo>
                  <a:close/>
                </a:path>
              </a:pathLst>
            </a:custGeom>
            <a:ln w="9524">
              <a:solidFill>
                <a:srgbClr val="5E497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558482" y="4506744"/>
            <a:ext cx="2563495" cy="1128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29565" marR="66040" indent="-254000" defTabSz="914400">
              <a:lnSpc>
                <a:spcPct val="100699"/>
              </a:lnSpc>
              <a:spcBef>
                <a:spcPts val="85"/>
              </a:spcBef>
            </a:pP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“This 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is </a:t>
            </a:r>
            <a:r>
              <a:rPr b="1" i="1" spc="-5" dirty="0">
                <a:solidFill>
                  <a:srgbClr val="BF0000"/>
                </a:solidFill>
                <a:latin typeface="Arial"/>
                <a:cs typeface="Arial"/>
              </a:rPr>
              <a:t>how </a:t>
            </a:r>
            <a:r>
              <a:rPr b="1" i="1" dirty="0">
                <a:solidFill>
                  <a:srgbClr val="BF0000"/>
                </a:solidFill>
                <a:latin typeface="Arial"/>
                <a:cs typeface="Arial"/>
              </a:rPr>
              <a:t>I </a:t>
            </a:r>
            <a:r>
              <a:rPr b="1" i="1" spc="-5" dirty="0">
                <a:solidFill>
                  <a:srgbClr val="BF0000"/>
                </a:solidFill>
                <a:latin typeface="Arial"/>
                <a:cs typeface="Arial"/>
              </a:rPr>
              <a:t>know</a:t>
            </a:r>
            <a:r>
              <a:rPr b="1" i="1" spc="-7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to  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process</a:t>
            </a:r>
            <a:r>
              <a:rPr b="1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packets”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  <a:p>
            <a:pPr marL="380365" marR="5080" indent="-368300" defTabSz="914400">
              <a:lnSpc>
                <a:spcPct val="100699"/>
              </a:lnSpc>
            </a:pP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(i.e. the 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ASIC</a:t>
            </a:r>
            <a:r>
              <a:rPr b="1" spc="-1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datasheet  makes </a:t>
            </a: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b="1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rules)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15086" y="5719886"/>
            <a:ext cx="154559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350" spc="-5" dirty="0">
                <a:solidFill>
                  <a:prstClr val="black"/>
                </a:solidFill>
                <a:latin typeface="Arial"/>
                <a:cs typeface="Arial"/>
              </a:rPr>
              <a:t>Fixed-function</a:t>
            </a:r>
            <a:r>
              <a:rPr sz="1350" spc="-7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prstClr val="black"/>
                </a:solidFill>
                <a:latin typeface="Arial"/>
                <a:cs typeface="Arial"/>
              </a:rPr>
              <a:t>ASIC</a:t>
            </a:r>
            <a:endParaRPr sz="13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729113" y="2175072"/>
            <a:ext cx="1709420" cy="3488054"/>
            <a:chOff x="5729113" y="1317822"/>
            <a:chExt cx="1709420" cy="3488054"/>
          </a:xfrm>
        </p:grpSpPr>
        <p:sp>
          <p:nvSpPr>
            <p:cNvPr id="25" name="object 25"/>
            <p:cNvSpPr/>
            <p:nvPr/>
          </p:nvSpPr>
          <p:spPr>
            <a:xfrm>
              <a:off x="6031537" y="3911302"/>
              <a:ext cx="1406872" cy="89451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525961" y="2807494"/>
              <a:ext cx="306424" cy="117432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570711" y="2829244"/>
              <a:ext cx="217170" cy="1085215"/>
            </a:xfrm>
            <a:custGeom>
              <a:avLst/>
              <a:gdLst/>
              <a:ahLst/>
              <a:cxnLst/>
              <a:rect l="l" t="t" r="r" b="b"/>
              <a:pathLst>
                <a:path w="217170" h="1085214">
                  <a:moveTo>
                    <a:pt x="108449" y="1084797"/>
                  </a:moveTo>
                  <a:lnTo>
                    <a:pt x="0" y="989873"/>
                  </a:lnTo>
                  <a:lnTo>
                    <a:pt x="54224" y="989873"/>
                  </a:lnTo>
                  <a:lnTo>
                    <a:pt x="54224" y="0"/>
                  </a:lnTo>
                  <a:lnTo>
                    <a:pt x="162674" y="0"/>
                  </a:lnTo>
                  <a:lnTo>
                    <a:pt x="162674" y="989873"/>
                  </a:lnTo>
                  <a:lnTo>
                    <a:pt x="216899" y="989873"/>
                  </a:lnTo>
                  <a:lnTo>
                    <a:pt x="108449" y="1084797"/>
                  </a:lnTo>
                  <a:close/>
                </a:path>
              </a:pathLst>
            </a:custGeom>
            <a:solidFill>
              <a:srgbClr val="5E4979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6570711" y="2829244"/>
              <a:ext cx="217170" cy="1085215"/>
            </a:xfrm>
            <a:custGeom>
              <a:avLst/>
              <a:gdLst/>
              <a:ahLst/>
              <a:cxnLst/>
              <a:rect l="l" t="t" r="r" b="b"/>
              <a:pathLst>
                <a:path w="217170" h="1085214">
                  <a:moveTo>
                    <a:pt x="0" y="989873"/>
                  </a:moveTo>
                  <a:lnTo>
                    <a:pt x="54224" y="989873"/>
                  </a:lnTo>
                  <a:lnTo>
                    <a:pt x="54224" y="0"/>
                  </a:lnTo>
                  <a:lnTo>
                    <a:pt x="162674" y="0"/>
                  </a:lnTo>
                  <a:lnTo>
                    <a:pt x="162674" y="989873"/>
                  </a:lnTo>
                  <a:lnTo>
                    <a:pt x="216899" y="989873"/>
                  </a:lnTo>
                  <a:lnTo>
                    <a:pt x="108449" y="1084797"/>
                  </a:lnTo>
                  <a:lnTo>
                    <a:pt x="0" y="989873"/>
                  </a:lnTo>
                  <a:close/>
                </a:path>
              </a:pathLst>
            </a:custGeom>
            <a:ln w="9524">
              <a:solidFill>
                <a:srgbClr val="5E497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5729113" y="1317822"/>
              <a:ext cx="512823" cy="28051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773863" y="1339584"/>
              <a:ext cx="423299" cy="27156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5773863" y="1339584"/>
              <a:ext cx="423545" cy="2715895"/>
            </a:xfrm>
            <a:custGeom>
              <a:avLst/>
              <a:gdLst/>
              <a:ahLst/>
              <a:cxnLst/>
              <a:rect l="l" t="t" r="r" b="b"/>
              <a:pathLst>
                <a:path w="423545" h="2715895">
                  <a:moveTo>
                    <a:pt x="423299" y="317431"/>
                  </a:moveTo>
                  <a:lnTo>
                    <a:pt x="331749" y="317431"/>
                  </a:lnTo>
                  <a:lnTo>
                    <a:pt x="331749" y="2715607"/>
                  </a:lnTo>
                  <a:lnTo>
                    <a:pt x="91549" y="2715607"/>
                  </a:lnTo>
                  <a:lnTo>
                    <a:pt x="91549" y="317431"/>
                  </a:lnTo>
                  <a:lnTo>
                    <a:pt x="0" y="317431"/>
                  </a:lnTo>
                  <a:lnTo>
                    <a:pt x="211649" y="0"/>
                  </a:lnTo>
                  <a:lnTo>
                    <a:pt x="423299" y="317431"/>
                  </a:lnTo>
                  <a:close/>
                </a:path>
              </a:pathLst>
            </a:custGeom>
            <a:ln w="9524">
              <a:solidFill>
                <a:srgbClr val="5E497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225425" y="997705"/>
            <a:ext cx="449135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400" spc="10" dirty="0">
                <a:solidFill>
                  <a:srgbClr val="000000"/>
                </a:solidFill>
              </a:rPr>
              <a:t>Status Quo: Bottom-up</a:t>
            </a:r>
            <a:r>
              <a:rPr sz="2400" spc="-65" dirty="0">
                <a:solidFill>
                  <a:srgbClr val="000000"/>
                </a:solidFill>
              </a:rPr>
              <a:t> </a:t>
            </a:r>
            <a:r>
              <a:rPr sz="2400" spc="10" dirty="0">
                <a:solidFill>
                  <a:srgbClr val="000000"/>
                </a:solidFill>
              </a:rPr>
              <a:t>design</a:t>
            </a:r>
            <a:endParaRPr sz="2400"/>
          </a:p>
        </p:txBody>
      </p:sp>
      <p:sp>
        <p:nvSpPr>
          <p:cNvPr id="33" name="object 33"/>
          <p:cNvSpPr txBox="1"/>
          <p:nvPr/>
        </p:nvSpPr>
        <p:spPr>
          <a:xfrm>
            <a:off x="7997808" y="5739259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400" dirty="0">
                <a:solidFill>
                  <a:prstClr val="black"/>
                </a:solidFill>
                <a:latin typeface="Arial"/>
                <a:cs typeface="Arial"/>
              </a:rPr>
              <a:t>4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554544" y="2777464"/>
            <a:ext cx="2856230" cy="809625"/>
            <a:chOff x="1554544" y="1920213"/>
            <a:chExt cx="2856230" cy="809625"/>
          </a:xfrm>
        </p:grpSpPr>
        <p:sp>
          <p:nvSpPr>
            <p:cNvPr id="35" name="object 35"/>
            <p:cNvSpPr/>
            <p:nvPr/>
          </p:nvSpPr>
          <p:spPr>
            <a:xfrm>
              <a:off x="1554544" y="2582007"/>
              <a:ext cx="156899" cy="14767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779456" y="2582007"/>
              <a:ext cx="156899" cy="14767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2004368" y="2582007"/>
              <a:ext cx="156899" cy="14767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866356" y="1920213"/>
              <a:ext cx="252324" cy="2373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632994" y="2151190"/>
              <a:ext cx="450215" cy="435609"/>
            </a:xfrm>
            <a:custGeom>
              <a:avLst/>
              <a:gdLst/>
              <a:ahLst/>
              <a:cxnLst/>
              <a:rect l="l" t="t" r="r" b="b"/>
              <a:pathLst>
                <a:path w="450214" h="435610">
                  <a:moveTo>
                    <a:pt x="0" y="435579"/>
                  </a:moveTo>
                  <a:lnTo>
                    <a:pt x="359324" y="0"/>
                  </a:lnTo>
                </a:path>
                <a:path w="450214" h="435610">
                  <a:moveTo>
                    <a:pt x="224912" y="435579"/>
                  </a:moveTo>
                  <a:lnTo>
                    <a:pt x="359686" y="0"/>
                  </a:lnTo>
                </a:path>
                <a:path w="450214" h="435610">
                  <a:moveTo>
                    <a:pt x="449824" y="435579"/>
                  </a:moveTo>
                  <a:lnTo>
                    <a:pt x="3595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2229280" y="2582007"/>
              <a:ext cx="156899" cy="14767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992505" y="2151190"/>
              <a:ext cx="315595" cy="435609"/>
            </a:xfrm>
            <a:custGeom>
              <a:avLst/>
              <a:gdLst/>
              <a:ahLst/>
              <a:cxnLst/>
              <a:rect l="l" t="t" r="r" b="b"/>
              <a:pathLst>
                <a:path w="315594" h="435610">
                  <a:moveTo>
                    <a:pt x="315224" y="43557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2454192" y="2582007"/>
              <a:ext cx="156889" cy="14767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992643" y="2151190"/>
              <a:ext cx="540385" cy="435609"/>
            </a:xfrm>
            <a:custGeom>
              <a:avLst/>
              <a:gdLst/>
              <a:ahLst/>
              <a:cxnLst/>
              <a:rect l="l" t="t" r="r" b="b"/>
              <a:pathLst>
                <a:path w="540385" h="435610">
                  <a:moveTo>
                    <a:pt x="540001" y="43557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2679107" y="2582007"/>
              <a:ext cx="156899" cy="14767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1992555" y="2151190"/>
              <a:ext cx="765175" cy="435609"/>
            </a:xfrm>
            <a:custGeom>
              <a:avLst/>
              <a:gdLst/>
              <a:ahLst/>
              <a:cxnLst/>
              <a:rect l="l" t="t" r="r" b="b"/>
              <a:pathLst>
                <a:path w="765175" h="435610">
                  <a:moveTo>
                    <a:pt x="764988" y="43557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2904006" y="2582007"/>
              <a:ext cx="156899" cy="14767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1992465" y="2151190"/>
              <a:ext cx="990600" cy="435609"/>
            </a:xfrm>
            <a:custGeom>
              <a:avLst/>
              <a:gdLst/>
              <a:ahLst/>
              <a:cxnLst/>
              <a:rect l="l" t="t" r="r" b="b"/>
              <a:pathLst>
                <a:path w="990600" h="435610">
                  <a:moveTo>
                    <a:pt x="990003" y="43557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3128931" y="2582007"/>
              <a:ext cx="156899" cy="14767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1992378" y="2151190"/>
              <a:ext cx="1215390" cy="435609"/>
            </a:xfrm>
            <a:custGeom>
              <a:avLst/>
              <a:gdLst/>
              <a:ahLst/>
              <a:cxnLst/>
              <a:rect l="l" t="t" r="r" b="b"/>
              <a:pathLst>
                <a:path w="1215389" h="435610">
                  <a:moveTo>
                    <a:pt x="1214990" y="43557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3353830" y="2582007"/>
              <a:ext cx="156899" cy="14767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1992515" y="2151190"/>
              <a:ext cx="1440180" cy="435609"/>
            </a:xfrm>
            <a:custGeom>
              <a:avLst/>
              <a:gdLst/>
              <a:ahLst/>
              <a:cxnLst/>
              <a:rect l="l" t="t" r="r" b="b"/>
              <a:pathLst>
                <a:path w="1440179" h="435610">
                  <a:moveTo>
                    <a:pt x="1439777" y="43557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3578755" y="2582007"/>
              <a:ext cx="156899" cy="14767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992428" y="2151190"/>
              <a:ext cx="1664970" cy="435609"/>
            </a:xfrm>
            <a:custGeom>
              <a:avLst/>
              <a:gdLst/>
              <a:ahLst/>
              <a:cxnLst/>
              <a:rect l="l" t="t" r="r" b="b"/>
              <a:pathLst>
                <a:path w="1664970" h="435610">
                  <a:moveTo>
                    <a:pt x="1664764" y="43557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3803654" y="2582007"/>
              <a:ext cx="156899" cy="14767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992340" y="2151190"/>
              <a:ext cx="1890395" cy="435609"/>
            </a:xfrm>
            <a:custGeom>
              <a:avLst/>
              <a:gdLst/>
              <a:ahLst/>
              <a:cxnLst/>
              <a:rect l="l" t="t" r="r" b="b"/>
              <a:pathLst>
                <a:path w="1890395" h="435610">
                  <a:moveTo>
                    <a:pt x="1889776" y="43557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4028579" y="2582007"/>
              <a:ext cx="156899" cy="14767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1992703" y="2151190"/>
              <a:ext cx="2114550" cy="435609"/>
            </a:xfrm>
            <a:custGeom>
              <a:avLst/>
              <a:gdLst/>
              <a:ahLst/>
              <a:cxnLst/>
              <a:rect l="l" t="t" r="r" b="b"/>
              <a:pathLst>
                <a:path w="2114550" h="435610">
                  <a:moveTo>
                    <a:pt x="2114313" y="43557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4253478" y="2582007"/>
              <a:ext cx="156899" cy="14767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1992615" y="2151190"/>
              <a:ext cx="2339340" cy="435609"/>
            </a:xfrm>
            <a:custGeom>
              <a:avLst/>
              <a:gdLst/>
              <a:ahLst/>
              <a:cxnLst/>
              <a:rect l="l" t="t" r="r" b="b"/>
              <a:pathLst>
                <a:path w="2339340" h="435610">
                  <a:moveTo>
                    <a:pt x="2339325" y="43557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1554544" y="1920213"/>
              <a:ext cx="2855834" cy="80946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1632994" y="2151188"/>
              <a:ext cx="2699385" cy="435609"/>
            </a:xfrm>
            <a:custGeom>
              <a:avLst/>
              <a:gdLst/>
              <a:ahLst/>
              <a:cxnLst/>
              <a:rect l="l" t="t" r="r" b="b"/>
              <a:pathLst>
                <a:path w="2699385" h="435610">
                  <a:moveTo>
                    <a:pt x="0" y="435581"/>
                  </a:moveTo>
                  <a:lnTo>
                    <a:pt x="2416722" y="0"/>
                  </a:lnTo>
                </a:path>
                <a:path w="2699385" h="435610">
                  <a:moveTo>
                    <a:pt x="224912" y="435581"/>
                  </a:moveTo>
                  <a:lnTo>
                    <a:pt x="2417072" y="0"/>
                  </a:lnTo>
                </a:path>
                <a:path w="2699385" h="435610">
                  <a:moveTo>
                    <a:pt x="449824" y="435581"/>
                  </a:moveTo>
                  <a:lnTo>
                    <a:pt x="2416997" y="0"/>
                  </a:lnTo>
                </a:path>
                <a:path w="2699385" h="435610">
                  <a:moveTo>
                    <a:pt x="674736" y="435581"/>
                  </a:moveTo>
                  <a:lnTo>
                    <a:pt x="2416897" y="0"/>
                  </a:lnTo>
                </a:path>
                <a:path w="2699385" h="435610">
                  <a:moveTo>
                    <a:pt x="899650" y="435581"/>
                  </a:moveTo>
                  <a:lnTo>
                    <a:pt x="2417047" y="0"/>
                  </a:lnTo>
                </a:path>
                <a:path w="2699385" h="435610">
                  <a:moveTo>
                    <a:pt x="1124550" y="435581"/>
                  </a:moveTo>
                  <a:lnTo>
                    <a:pt x="2416947" y="0"/>
                  </a:lnTo>
                </a:path>
                <a:path w="2699385" h="435610">
                  <a:moveTo>
                    <a:pt x="1349474" y="435581"/>
                  </a:moveTo>
                  <a:lnTo>
                    <a:pt x="2416872" y="0"/>
                  </a:lnTo>
                </a:path>
                <a:path w="2699385" h="435610">
                  <a:moveTo>
                    <a:pt x="1574374" y="435581"/>
                  </a:moveTo>
                  <a:lnTo>
                    <a:pt x="2416772" y="0"/>
                  </a:lnTo>
                </a:path>
                <a:path w="2699385" h="435610">
                  <a:moveTo>
                    <a:pt x="1799298" y="435581"/>
                  </a:moveTo>
                  <a:lnTo>
                    <a:pt x="2416922" y="0"/>
                  </a:lnTo>
                </a:path>
                <a:path w="2699385" h="435610">
                  <a:moveTo>
                    <a:pt x="2024198" y="435581"/>
                  </a:moveTo>
                  <a:lnTo>
                    <a:pt x="2416822" y="0"/>
                  </a:lnTo>
                </a:path>
                <a:path w="2699385" h="435610">
                  <a:moveTo>
                    <a:pt x="2249122" y="435581"/>
                  </a:moveTo>
                  <a:lnTo>
                    <a:pt x="2416747" y="0"/>
                  </a:lnTo>
                </a:path>
                <a:path w="2699385" h="435610">
                  <a:moveTo>
                    <a:pt x="2474022" y="435581"/>
                  </a:moveTo>
                  <a:lnTo>
                    <a:pt x="2417097" y="0"/>
                  </a:lnTo>
                </a:path>
                <a:path w="2699385" h="435610">
                  <a:moveTo>
                    <a:pt x="2698947" y="435581"/>
                  </a:moveTo>
                  <a:lnTo>
                    <a:pt x="2417022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1554544" y="2582007"/>
              <a:ext cx="156899" cy="14767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1779456" y="2582007"/>
              <a:ext cx="156899" cy="14767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2004368" y="2582007"/>
              <a:ext cx="156899" cy="14767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2229280" y="2582007"/>
              <a:ext cx="156899" cy="14767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2454192" y="2582007"/>
              <a:ext cx="156889" cy="14767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2679107" y="2582007"/>
              <a:ext cx="156899" cy="14767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2904006" y="2582007"/>
              <a:ext cx="156899" cy="14767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3128931" y="2582007"/>
              <a:ext cx="156899" cy="14767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3353830" y="2582007"/>
              <a:ext cx="156899" cy="14767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3578755" y="2582007"/>
              <a:ext cx="156899" cy="14767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3803654" y="2582007"/>
              <a:ext cx="156899" cy="14767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4028579" y="2582007"/>
              <a:ext cx="156899" cy="14767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4253478" y="2582007"/>
              <a:ext cx="156899" cy="14767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3237943" y="1920213"/>
              <a:ext cx="252324" cy="23733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1632994" y="2151188"/>
              <a:ext cx="2699385" cy="435609"/>
            </a:xfrm>
            <a:custGeom>
              <a:avLst/>
              <a:gdLst/>
              <a:ahLst/>
              <a:cxnLst/>
              <a:rect l="l" t="t" r="r" b="b"/>
              <a:pathLst>
                <a:path w="2699385" h="435610">
                  <a:moveTo>
                    <a:pt x="0" y="435581"/>
                  </a:moveTo>
                  <a:lnTo>
                    <a:pt x="1730924" y="2"/>
                  </a:lnTo>
                </a:path>
                <a:path w="2699385" h="435610">
                  <a:moveTo>
                    <a:pt x="224912" y="435581"/>
                  </a:moveTo>
                  <a:lnTo>
                    <a:pt x="1731274" y="2"/>
                  </a:lnTo>
                </a:path>
                <a:path w="2699385" h="435610">
                  <a:moveTo>
                    <a:pt x="449824" y="435581"/>
                  </a:moveTo>
                  <a:lnTo>
                    <a:pt x="1731199" y="2"/>
                  </a:lnTo>
                </a:path>
                <a:path w="2699385" h="435610">
                  <a:moveTo>
                    <a:pt x="674736" y="435581"/>
                  </a:moveTo>
                  <a:lnTo>
                    <a:pt x="1731099" y="2"/>
                  </a:lnTo>
                </a:path>
                <a:path w="2699385" h="435610">
                  <a:moveTo>
                    <a:pt x="899650" y="435581"/>
                  </a:moveTo>
                  <a:lnTo>
                    <a:pt x="1731249" y="2"/>
                  </a:lnTo>
                </a:path>
                <a:path w="2699385" h="435610">
                  <a:moveTo>
                    <a:pt x="1124550" y="435581"/>
                  </a:moveTo>
                  <a:lnTo>
                    <a:pt x="1731149" y="2"/>
                  </a:lnTo>
                </a:path>
                <a:path w="2699385" h="435610">
                  <a:moveTo>
                    <a:pt x="1349474" y="435581"/>
                  </a:moveTo>
                  <a:lnTo>
                    <a:pt x="1731074" y="2"/>
                  </a:lnTo>
                </a:path>
                <a:path w="2699385" h="435610">
                  <a:moveTo>
                    <a:pt x="1574374" y="435581"/>
                  </a:moveTo>
                  <a:lnTo>
                    <a:pt x="1730974" y="2"/>
                  </a:lnTo>
                </a:path>
                <a:path w="2699385" h="435610">
                  <a:moveTo>
                    <a:pt x="1799298" y="435581"/>
                  </a:moveTo>
                  <a:lnTo>
                    <a:pt x="1731124" y="2"/>
                  </a:lnTo>
                </a:path>
                <a:path w="2699385" h="435610">
                  <a:moveTo>
                    <a:pt x="2024198" y="435581"/>
                  </a:moveTo>
                  <a:lnTo>
                    <a:pt x="1731024" y="2"/>
                  </a:lnTo>
                </a:path>
                <a:path w="2699385" h="435610">
                  <a:moveTo>
                    <a:pt x="2249122" y="435581"/>
                  </a:moveTo>
                  <a:lnTo>
                    <a:pt x="1730949" y="2"/>
                  </a:lnTo>
                </a:path>
                <a:path w="2699385" h="435610">
                  <a:moveTo>
                    <a:pt x="2474022" y="435581"/>
                  </a:moveTo>
                  <a:lnTo>
                    <a:pt x="1731299" y="2"/>
                  </a:lnTo>
                </a:path>
                <a:path w="2699385" h="435610">
                  <a:moveTo>
                    <a:pt x="2698947" y="435581"/>
                  </a:moveTo>
                  <a:lnTo>
                    <a:pt x="173122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7" name="object 77"/>
          <p:cNvSpPr/>
          <p:nvPr/>
        </p:nvSpPr>
        <p:spPr>
          <a:xfrm>
            <a:off x="4263987" y="3634206"/>
            <a:ext cx="135890" cy="302260"/>
          </a:xfrm>
          <a:custGeom>
            <a:avLst/>
            <a:gdLst/>
            <a:ahLst/>
            <a:cxnLst/>
            <a:rect l="l" t="t" r="r" b="b"/>
            <a:pathLst>
              <a:path w="135889" h="302260">
                <a:moveTo>
                  <a:pt x="135724" y="281266"/>
                </a:moveTo>
                <a:lnTo>
                  <a:pt x="0" y="281266"/>
                </a:lnTo>
                <a:lnTo>
                  <a:pt x="0" y="302018"/>
                </a:lnTo>
                <a:lnTo>
                  <a:pt x="135724" y="302018"/>
                </a:lnTo>
                <a:lnTo>
                  <a:pt x="135724" y="281266"/>
                </a:lnTo>
                <a:close/>
              </a:path>
              <a:path w="135889" h="302260">
                <a:moveTo>
                  <a:pt x="135724" y="257848"/>
                </a:moveTo>
                <a:lnTo>
                  <a:pt x="0" y="257848"/>
                </a:lnTo>
                <a:lnTo>
                  <a:pt x="0" y="278574"/>
                </a:lnTo>
                <a:lnTo>
                  <a:pt x="135724" y="278574"/>
                </a:lnTo>
                <a:lnTo>
                  <a:pt x="135724" y="257848"/>
                </a:lnTo>
                <a:close/>
              </a:path>
              <a:path w="135889" h="302260">
                <a:moveTo>
                  <a:pt x="135724" y="234391"/>
                </a:moveTo>
                <a:lnTo>
                  <a:pt x="0" y="234391"/>
                </a:lnTo>
                <a:lnTo>
                  <a:pt x="0" y="255143"/>
                </a:lnTo>
                <a:lnTo>
                  <a:pt x="135724" y="255143"/>
                </a:lnTo>
                <a:lnTo>
                  <a:pt x="135724" y="234391"/>
                </a:lnTo>
                <a:close/>
              </a:path>
              <a:path w="135889" h="302260">
                <a:moveTo>
                  <a:pt x="135724" y="210972"/>
                </a:moveTo>
                <a:lnTo>
                  <a:pt x="0" y="210972"/>
                </a:lnTo>
                <a:lnTo>
                  <a:pt x="0" y="231698"/>
                </a:lnTo>
                <a:lnTo>
                  <a:pt x="135724" y="231698"/>
                </a:lnTo>
                <a:lnTo>
                  <a:pt x="135724" y="210972"/>
                </a:lnTo>
                <a:close/>
              </a:path>
              <a:path w="135889" h="302260">
                <a:moveTo>
                  <a:pt x="135724" y="187515"/>
                </a:moveTo>
                <a:lnTo>
                  <a:pt x="0" y="187515"/>
                </a:lnTo>
                <a:lnTo>
                  <a:pt x="0" y="208241"/>
                </a:lnTo>
                <a:lnTo>
                  <a:pt x="135724" y="208241"/>
                </a:lnTo>
                <a:lnTo>
                  <a:pt x="135724" y="187515"/>
                </a:lnTo>
                <a:close/>
              </a:path>
              <a:path w="135889" h="302260">
                <a:moveTo>
                  <a:pt x="135724" y="164071"/>
                </a:moveTo>
                <a:lnTo>
                  <a:pt x="0" y="164071"/>
                </a:lnTo>
                <a:lnTo>
                  <a:pt x="0" y="184823"/>
                </a:lnTo>
                <a:lnTo>
                  <a:pt x="135724" y="184823"/>
                </a:lnTo>
                <a:lnTo>
                  <a:pt x="135724" y="164071"/>
                </a:lnTo>
                <a:close/>
              </a:path>
              <a:path w="135889" h="302260">
                <a:moveTo>
                  <a:pt x="135724" y="140639"/>
                </a:moveTo>
                <a:lnTo>
                  <a:pt x="0" y="140639"/>
                </a:lnTo>
                <a:lnTo>
                  <a:pt x="0" y="161366"/>
                </a:lnTo>
                <a:lnTo>
                  <a:pt x="135724" y="161366"/>
                </a:lnTo>
                <a:lnTo>
                  <a:pt x="135724" y="140639"/>
                </a:lnTo>
                <a:close/>
              </a:path>
              <a:path w="135889" h="302260">
                <a:moveTo>
                  <a:pt x="135724" y="117195"/>
                </a:moveTo>
                <a:lnTo>
                  <a:pt x="0" y="117195"/>
                </a:lnTo>
                <a:lnTo>
                  <a:pt x="0" y="137947"/>
                </a:lnTo>
                <a:lnTo>
                  <a:pt x="135724" y="137947"/>
                </a:lnTo>
                <a:lnTo>
                  <a:pt x="135724" y="117195"/>
                </a:lnTo>
                <a:close/>
              </a:path>
              <a:path w="135889" h="302260">
                <a:moveTo>
                  <a:pt x="135724" y="93764"/>
                </a:moveTo>
                <a:lnTo>
                  <a:pt x="0" y="93764"/>
                </a:lnTo>
                <a:lnTo>
                  <a:pt x="0" y="114490"/>
                </a:lnTo>
                <a:lnTo>
                  <a:pt x="135724" y="114490"/>
                </a:lnTo>
                <a:lnTo>
                  <a:pt x="135724" y="93764"/>
                </a:lnTo>
                <a:close/>
              </a:path>
              <a:path w="135889" h="302260">
                <a:moveTo>
                  <a:pt x="135724" y="70319"/>
                </a:moveTo>
                <a:lnTo>
                  <a:pt x="0" y="70319"/>
                </a:lnTo>
                <a:lnTo>
                  <a:pt x="0" y="91071"/>
                </a:lnTo>
                <a:lnTo>
                  <a:pt x="135724" y="91071"/>
                </a:lnTo>
                <a:lnTo>
                  <a:pt x="135724" y="70319"/>
                </a:lnTo>
                <a:close/>
              </a:path>
              <a:path w="135889" h="302260">
                <a:moveTo>
                  <a:pt x="135724" y="46888"/>
                </a:moveTo>
                <a:lnTo>
                  <a:pt x="0" y="46888"/>
                </a:lnTo>
                <a:lnTo>
                  <a:pt x="0" y="67614"/>
                </a:lnTo>
                <a:lnTo>
                  <a:pt x="135724" y="67614"/>
                </a:lnTo>
                <a:lnTo>
                  <a:pt x="135724" y="46888"/>
                </a:lnTo>
                <a:close/>
              </a:path>
              <a:path w="135889" h="302260">
                <a:moveTo>
                  <a:pt x="135724" y="23444"/>
                </a:moveTo>
                <a:lnTo>
                  <a:pt x="0" y="23444"/>
                </a:lnTo>
                <a:lnTo>
                  <a:pt x="0" y="44170"/>
                </a:lnTo>
                <a:lnTo>
                  <a:pt x="135724" y="44170"/>
                </a:lnTo>
                <a:lnTo>
                  <a:pt x="135724" y="23444"/>
                </a:lnTo>
                <a:close/>
              </a:path>
              <a:path w="135889" h="302260">
                <a:moveTo>
                  <a:pt x="135724" y="0"/>
                </a:moveTo>
                <a:lnTo>
                  <a:pt x="0" y="0"/>
                </a:lnTo>
                <a:lnTo>
                  <a:pt x="0" y="20739"/>
                </a:lnTo>
                <a:lnTo>
                  <a:pt x="135724" y="20739"/>
                </a:lnTo>
                <a:lnTo>
                  <a:pt x="135724" y="0"/>
                </a:lnTo>
                <a:close/>
              </a:path>
            </a:pathLst>
          </a:custGeom>
          <a:solidFill>
            <a:srgbClr val="497CBA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039082" y="3634206"/>
            <a:ext cx="135890" cy="302260"/>
          </a:xfrm>
          <a:custGeom>
            <a:avLst/>
            <a:gdLst/>
            <a:ahLst/>
            <a:cxnLst/>
            <a:rect l="l" t="t" r="r" b="b"/>
            <a:pathLst>
              <a:path w="135889" h="302260">
                <a:moveTo>
                  <a:pt x="135724" y="281266"/>
                </a:moveTo>
                <a:lnTo>
                  <a:pt x="0" y="281266"/>
                </a:lnTo>
                <a:lnTo>
                  <a:pt x="0" y="302018"/>
                </a:lnTo>
                <a:lnTo>
                  <a:pt x="135724" y="302018"/>
                </a:lnTo>
                <a:lnTo>
                  <a:pt x="135724" y="281266"/>
                </a:lnTo>
                <a:close/>
              </a:path>
              <a:path w="135889" h="302260">
                <a:moveTo>
                  <a:pt x="135724" y="257848"/>
                </a:moveTo>
                <a:lnTo>
                  <a:pt x="0" y="257848"/>
                </a:lnTo>
                <a:lnTo>
                  <a:pt x="0" y="278574"/>
                </a:lnTo>
                <a:lnTo>
                  <a:pt x="135724" y="278574"/>
                </a:lnTo>
                <a:lnTo>
                  <a:pt x="135724" y="257848"/>
                </a:lnTo>
                <a:close/>
              </a:path>
              <a:path w="135889" h="302260">
                <a:moveTo>
                  <a:pt x="135724" y="234391"/>
                </a:moveTo>
                <a:lnTo>
                  <a:pt x="0" y="234391"/>
                </a:lnTo>
                <a:lnTo>
                  <a:pt x="0" y="255143"/>
                </a:lnTo>
                <a:lnTo>
                  <a:pt x="135724" y="255143"/>
                </a:lnTo>
                <a:lnTo>
                  <a:pt x="135724" y="234391"/>
                </a:lnTo>
                <a:close/>
              </a:path>
              <a:path w="135889" h="302260">
                <a:moveTo>
                  <a:pt x="135724" y="210972"/>
                </a:moveTo>
                <a:lnTo>
                  <a:pt x="0" y="210972"/>
                </a:lnTo>
                <a:lnTo>
                  <a:pt x="0" y="231698"/>
                </a:lnTo>
                <a:lnTo>
                  <a:pt x="135724" y="231698"/>
                </a:lnTo>
                <a:lnTo>
                  <a:pt x="135724" y="210972"/>
                </a:lnTo>
                <a:close/>
              </a:path>
              <a:path w="135889" h="302260">
                <a:moveTo>
                  <a:pt x="135724" y="187515"/>
                </a:moveTo>
                <a:lnTo>
                  <a:pt x="0" y="187515"/>
                </a:lnTo>
                <a:lnTo>
                  <a:pt x="0" y="208241"/>
                </a:lnTo>
                <a:lnTo>
                  <a:pt x="135724" y="208241"/>
                </a:lnTo>
                <a:lnTo>
                  <a:pt x="135724" y="187515"/>
                </a:lnTo>
                <a:close/>
              </a:path>
              <a:path w="135889" h="302260">
                <a:moveTo>
                  <a:pt x="135724" y="164071"/>
                </a:moveTo>
                <a:lnTo>
                  <a:pt x="0" y="164071"/>
                </a:lnTo>
                <a:lnTo>
                  <a:pt x="0" y="184823"/>
                </a:lnTo>
                <a:lnTo>
                  <a:pt x="135724" y="184823"/>
                </a:lnTo>
                <a:lnTo>
                  <a:pt x="135724" y="164071"/>
                </a:lnTo>
                <a:close/>
              </a:path>
              <a:path w="135889" h="302260">
                <a:moveTo>
                  <a:pt x="135724" y="140639"/>
                </a:moveTo>
                <a:lnTo>
                  <a:pt x="0" y="140639"/>
                </a:lnTo>
                <a:lnTo>
                  <a:pt x="0" y="161366"/>
                </a:lnTo>
                <a:lnTo>
                  <a:pt x="135724" y="161366"/>
                </a:lnTo>
                <a:lnTo>
                  <a:pt x="135724" y="140639"/>
                </a:lnTo>
                <a:close/>
              </a:path>
              <a:path w="135889" h="302260">
                <a:moveTo>
                  <a:pt x="135724" y="117195"/>
                </a:moveTo>
                <a:lnTo>
                  <a:pt x="0" y="117195"/>
                </a:lnTo>
                <a:lnTo>
                  <a:pt x="0" y="137947"/>
                </a:lnTo>
                <a:lnTo>
                  <a:pt x="135724" y="137947"/>
                </a:lnTo>
                <a:lnTo>
                  <a:pt x="135724" y="117195"/>
                </a:lnTo>
                <a:close/>
              </a:path>
              <a:path w="135889" h="302260">
                <a:moveTo>
                  <a:pt x="135724" y="93764"/>
                </a:moveTo>
                <a:lnTo>
                  <a:pt x="0" y="93764"/>
                </a:lnTo>
                <a:lnTo>
                  <a:pt x="0" y="114490"/>
                </a:lnTo>
                <a:lnTo>
                  <a:pt x="135724" y="114490"/>
                </a:lnTo>
                <a:lnTo>
                  <a:pt x="135724" y="93764"/>
                </a:lnTo>
                <a:close/>
              </a:path>
              <a:path w="135889" h="302260">
                <a:moveTo>
                  <a:pt x="135724" y="70319"/>
                </a:moveTo>
                <a:lnTo>
                  <a:pt x="0" y="70319"/>
                </a:lnTo>
                <a:lnTo>
                  <a:pt x="0" y="91071"/>
                </a:lnTo>
                <a:lnTo>
                  <a:pt x="135724" y="91071"/>
                </a:lnTo>
                <a:lnTo>
                  <a:pt x="135724" y="70319"/>
                </a:lnTo>
                <a:close/>
              </a:path>
              <a:path w="135889" h="302260">
                <a:moveTo>
                  <a:pt x="135724" y="46888"/>
                </a:moveTo>
                <a:lnTo>
                  <a:pt x="0" y="46888"/>
                </a:lnTo>
                <a:lnTo>
                  <a:pt x="0" y="67614"/>
                </a:lnTo>
                <a:lnTo>
                  <a:pt x="135724" y="67614"/>
                </a:lnTo>
                <a:lnTo>
                  <a:pt x="135724" y="46888"/>
                </a:lnTo>
                <a:close/>
              </a:path>
              <a:path w="135889" h="302260">
                <a:moveTo>
                  <a:pt x="135724" y="23444"/>
                </a:moveTo>
                <a:lnTo>
                  <a:pt x="0" y="23444"/>
                </a:lnTo>
                <a:lnTo>
                  <a:pt x="0" y="44170"/>
                </a:lnTo>
                <a:lnTo>
                  <a:pt x="135724" y="44170"/>
                </a:lnTo>
                <a:lnTo>
                  <a:pt x="135724" y="23444"/>
                </a:lnTo>
                <a:close/>
              </a:path>
              <a:path w="135889" h="302260">
                <a:moveTo>
                  <a:pt x="135724" y="0"/>
                </a:moveTo>
                <a:lnTo>
                  <a:pt x="0" y="0"/>
                </a:lnTo>
                <a:lnTo>
                  <a:pt x="0" y="20739"/>
                </a:lnTo>
                <a:lnTo>
                  <a:pt x="135724" y="20739"/>
                </a:lnTo>
                <a:lnTo>
                  <a:pt x="135724" y="0"/>
                </a:lnTo>
                <a:close/>
              </a:path>
            </a:pathLst>
          </a:custGeom>
          <a:solidFill>
            <a:srgbClr val="497CBA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814165" y="3634206"/>
            <a:ext cx="135890" cy="302260"/>
          </a:xfrm>
          <a:custGeom>
            <a:avLst/>
            <a:gdLst/>
            <a:ahLst/>
            <a:cxnLst/>
            <a:rect l="l" t="t" r="r" b="b"/>
            <a:pathLst>
              <a:path w="135889" h="302260">
                <a:moveTo>
                  <a:pt x="135724" y="281266"/>
                </a:moveTo>
                <a:lnTo>
                  <a:pt x="0" y="281266"/>
                </a:lnTo>
                <a:lnTo>
                  <a:pt x="0" y="302018"/>
                </a:lnTo>
                <a:lnTo>
                  <a:pt x="135724" y="302018"/>
                </a:lnTo>
                <a:lnTo>
                  <a:pt x="135724" y="281266"/>
                </a:lnTo>
                <a:close/>
              </a:path>
              <a:path w="135889" h="302260">
                <a:moveTo>
                  <a:pt x="135724" y="257848"/>
                </a:moveTo>
                <a:lnTo>
                  <a:pt x="0" y="257848"/>
                </a:lnTo>
                <a:lnTo>
                  <a:pt x="0" y="278574"/>
                </a:lnTo>
                <a:lnTo>
                  <a:pt x="135724" y="278574"/>
                </a:lnTo>
                <a:lnTo>
                  <a:pt x="135724" y="257848"/>
                </a:lnTo>
                <a:close/>
              </a:path>
              <a:path w="135889" h="302260">
                <a:moveTo>
                  <a:pt x="135724" y="234391"/>
                </a:moveTo>
                <a:lnTo>
                  <a:pt x="0" y="234391"/>
                </a:lnTo>
                <a:lnTo>
                  <a:pt x="0" y="255143"/>
                </a:lnTo>
                <a:lnTo>
                  <a:pt x="135724" y="255143"/>
                </a:lnTo>
                <a:lnTo>
                  <a:pt x="135724" y="234391"/>
                </a:lnTo>
                <a:close/>
              </a:path>
              <a:path w="135889" h="302260">
                <a:moveTo>
                  <a:pt x="135724" y="210972"/>
                </a:moveTo>
                <a:lnTo>
                  <a:pt x="0" y="210972"/>
                </a:lnTo>
                <a:lnTo>
                  <a:pt x="0" y="231698"/>
                </a:lnTo>
                <a:lnTo>
                  <a:pt x="135724" y="231698"/>
                </a:lnTo>
                <a:lnTo>
                  <a:pt x="135724" y="210972"/>
                </a:lnTo>
                <a:close/>
              </a:path>
              <a:path w="135889" h="302260">
                <a:moveTo>
                  <a:pt x="135724" y="187515"/>
                </a:moveTo>
                <a:lnTo>
                  <a:pt x="0" y="187515"/>
                </a:lnTo>
                <a:lnTo>
                  <a:pt x="0" y="208241"/>
                </a:lnTo>
                <a:lnTo>
                  <a:pt x="135724" y="208241"/>
                </a:lnTo>
                <a:lnTo>
                  <a:pt x="135724" y="187515"/>
                </a:lnTo>
                <a:close/>
              </a:path>
              <a:path w="135889" h="302260">
                <a:moveTo>
                  <a:pt x="135724" y="164071"/>
                </a:moveTo>
                <a:lnTo>
                  <a:pt x="0" y="164071"/>
                </a:lnTo>
                <a:lnTo>
                  <a:pt x="0" y="184823"/>
                </a:lnTo>
                <a:lnTo>
                  <a:pt x="135724" y="184823"/>
                </a:lnTo>
                <a:lnTo>
                  <a:pt x="135724" y="164071"/>
                </a:lnTo>
                <a:close/>
              </a:path>
              <a:path w="135889" h="302260">
                <a:moveTo>
                  <a:pt x="135724" y="140639"/>
                </a:moveTo>
                <a:lnTo>
                  <a:pt x="0" y="140639"/>
                </a:lnTo>
                <a:lnTo>
                  <a:pt x="0" y="161366"/>
                </a:lnTo>
                <a:lnTo>
                  <a:pt x="135724" y="161366"/>
                </a:lnTo>
                <a:lnTo>
                  <a:pt x="135724" y="140639"/>
                </a:lnTo>
                <a:close/>
              </a:path>
              <a:path w="135889" h="302260">
                <a:moveTo>
                  <a:pt x="135724" y="117195"/>
                </a:moveTo>
                <a:lnTo>
                  <a:pt x="0" y="117195"/>
                </a:lnTo>
                <a:lnTo>
                  <a:pt x="0" y="137947"/>
                </a:lnTo>
                <a:lnTo>
                  <a:pt x="135724" y="137947"/>
                </a:lnTo>
                <a:lnTo>
                  <a:pt x="135724" y="117195"/>
                </a:lnTo>
                <a:close/>
              </a:path>
              <a:path w="135889" h="302260">
                <a:moveTo>
                  <a:pt x="135724" y="93764"/>
                </a:moveTo>
                <a:lnTo>
                  <a:pt x="0" y="93764"/>
                </a:lnTo>
                <a:lnTo>
                  <a:pt x="0" y="114490"/>
                </a:lnTo>
                <a:lnTo>
                  <a:pt x="135724" y="114490"/>
                </a:lnTo>
                <a:lnTo>
                  <a:pt x="135724" y="93764"/>
                </a:lnTo>
                <a:close/>
              </a:path>
              <a:path w="135889" h="302260">
                <a:moveTo>
                  <a:pt x="135724" y="70319"/>
                </a:moveTo>
                <a:lnTo>
                  <a:pt x="0" y="70319"/>
                </a:lnTo>
                <a:lnTo>
                  <a:pt x="0" y="91071"/>
                </a:lnTo>
                <a:lnTo>
                  <a:pt x="135724" y="91071"/>
                </a:lnTo>
                <a:lnTo>
                  <a:pt x="135724" y="70319"/>
                </a:lnTo>
                <a:close/>
              </a:path>
              <a:path w="135889" h="302260">
                <a:moveTo>
                  <a:pt x="135724" y="46888"/>
                </a:moveTo>
                <a:lnTo>
                  <a:pt x="0" y="46888"/>
                </a:lnTo>
                <a:lnTo>
                  <a:pt x="0" y="67614"/>
                </a:lnTo>
                <a:lnTo>
                  <a:pt x="135724" y="67614"/>
                </a:lnTo>
                <a:lnTo>
                  <a:pt x="135724" y="46888"/>
                </a:lnTo>
                <a:close/>
              </a:path>
              <a:path w="135889" h="302260">
                <a:moveTo>
                  <a:pt x="135724" y="23444"/>
                </a:moveTo>
                <a:lnTo>
                  <a:pt x="0" y="23444"/>
                </a:lnTo>
                <a:lnTo>
                  <a:pt x="0" y="44170"/>
                </a:lnTo>
                <a:lnTo>
                  <a:pt x="135724" y="44170"/>
                </a:lnTo>
                <a:lnTo>
                  <a:pt x="135724" y="23444"/>
                </a:lnTo>
                <a:close/>
              </a:path>
              <a:path w="135889" h="302260">
                <a:moveTo>
                  <a:pt x="135724" y="0"/>
                </a:moveTo>
                <a:lnTo>
                  <a:pt x="0" y="0"/>
                </a:lnTo>
                <a:lnTo>
                  <a:pt x="0" y="20739"/>
                </a:lnTo>
                <a:lnTo>
                  <a:pt x="135724" y="20739"/>
                </a:lnTo>
                <a:lnTo>
                  <a:pt x="135724" y="0"/>
                </a:lnTo>
                <a:close/>
              </a:path>
            </a:pathLst>
          </a:custGeom>
          <a:solidFill>
            <a:srgbClr val="497CBA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589261" y="3634206"/>
            <a:ext cx="135890" cy="302260"/>
          </a:xfrm>
          <a:custGeom>
            <a:avLst/>
            <a:gdLst/>
            <a:ahLst/>
            <a:cxnLst/>
            <a:rect l="l" t="t" r="r" b="b"/>
            <a:pathLst>
              <a:path w="135889" h="302260">
                <a:moveTo>
                  <a:pt x="135724" y="281266"/>
                </a:moveTo>
                <a:lnTo>
                  <a:pt x="0" y="281266"/>
                </a:lnTo>
                <a:lnTo>
                  <a:pt x="0" y="302018"/>
                </a:lnTo>
                <a:lnTo>
                  <a:pt x="135724" y="302018"/>
                </a:lnTo>
                <a:lnTo>
                  <a:pt x="135724" y="281266"/>
                </a:lnTo>
                <a:close/>
              </a:path>
              <a:path w="135889" h="302260">
                <a:moveTo>
                  <a:pt x="135724" y="257848"/>
                </a:moveTo>
                <a:lnTo>
                  <a:pt x="0" y="257848"/>
                </a:lnTo>
                <a:lnTo>
                  <a:pt x="0" y="278574"/>
                </a:lnTo>
                <a:lnTo>
                  <a:pt x="135724" y="278574"/>
                </a:lnTo>
                <a:lnTo>
                  <a:pt x="135724" y="257848"/>
                </a:lnTo>
                <a:close/>
              </a:path>
              <a:path w="135889" h="302260">
                <a:moveTo>
                  <a:pt x="135724" y="234391"/>
                </a:moveTo>
                <a:lnTo>
                  <a:pt x="0" y="234391"/>
                </a:lnTo>
                <a:lnTo>
                  <a:pt x="0" y="255143"/>
                </a:lnTo>
                <a:lnTo>
                  <a:pt x="135724" y="255143"/>
                </a:lnTo>
                <a:lnTo>
                  <a:pt x="135724" y="234391"/>
                </a:lnTo>
                <a:close/>
              </a:path>
              <a:path w="135889" h="302260">
                <a:moveTo>
                  <a:pt x="135724" y="210972"/>
                </a:moveTo>
                <a:lnTo>
                  <a:pt x="0" y="210972"/>
                </a:lnTo>
                <a:lnTo>
                  <a:pt x="0" y="231698"/>
                </a:lnTo>
                <a:lnTo>
                  <a:pt x="135724" y="231698"/>
                </a:lnTo>
                <a:lnTo>
                  <a:pt x="135724" y="210972"/>
                </a:lnTo>
                <a:close/>
              </a:path>
              <a:path w="135889" h="302260">
                <a:moveTo>
                  <a:pt x="135724" y="187515"/>
                </a:moveTo>
                <a:lnTo>
                  <a:pt x="0" y="187515"/>
                </a:lnTo>
                <a:lnTo>
                  <a:pt x="0" y="208241"/>
                </a:lnTo>
                <a:lnTo>
                  <a:pt x="135724" y="208241"/>
                </a:lnTo>
                <a:lnTo>
                  <a:pt x="135724" y="187515"/>
                </a:lnTo>
                <a:close/>
              </a:path>
              <a:path w="135889" h="302260">
                <a:moveTo>
                  <a:pt x="135724" y="164071"/>
                </a:moveTo>
                <a:lnTo>
                  <a:pt x="0" y="164071"/>
                </a:lnTo>
                <a:lnTo>
                  <a:pt x="0" y="184823"/>
                </a:lnTo>
                <a:lnTo>
                  <a:pt x="135724" y="184823"/>
                </a:lnTo>
                <a:lnTo>
                  <a:pt x="135724" y="164071"/>
                </a:lnTo>
                <a:close/>
              </a:path>
              <a:path w="135889" h="302260">
                <a:moveTo>
                  <a:pt x="135724" y="140639"/>
                </a:moveTo>
                <a:lnTo>
                  <a:pt x="0" y="140639"/>
                </a:lnTo>
                <a:lnTo>
                  <a:pt x="0" y="161366"/>
                </a:lnTo>
                <a:lnTo>
                  <a:pt x="135724" y="161366"/>
                </a:lnTo>
                <a:lnTo>
                  <a:pt x="135724" y="140639"/>
                </a:lnTo>
                <a:close/>
              </a:path>
              <a:path w="135889" h="302260">
                <a:moveTo>
                  <a:pt x="135724" y="117195"/>
                </a:moveTo>
                <a:lnTo>
                  <a:pt x="0" y="117195"/>
                </a:lnTo>
                <a:lnTo>
                  <a:pt x="0" y="137947"/>
                </a:lnTo>
                <a:lnTo>
                  <a:pt x="135724" y="137947"/>
                </a:lnTo>
                <a:lnTo>
                  <a:pt x="135724" y="117195"/>
                </a:lnTo>
                <a:close/>
              </a:path>
              <a:path w="135889" h="302260">
                <a:moveTo>
                  <a:pt x="135724" y="93764"/>
                </a:moveTo>
                <a:lnTo>
                  <a:pt x="0" y="93764"/>
                </a:lnTo>
                <a:lnTo>
                  <a:pt x="0" y="114490"/>
                </a:lnTo>
                <a:lnTo>
                  <a:pt x="135724" y="114490"/>
                </a:lnTo>
                <a:lnTo>
                  <a:pt x="135724" y="93764"/>
                </a:lnTo>
                <a:close/>
              </a:path>
              <a:path w="135889" h="302260">
                <a:moveTo>
                  <a:pt x="135724" y="70319"/>
                </a:moveTo>
                <a:lnTo>
                  <a:pt x="0" y="70319"/>
                </a:lnTo>
                <a:lnTo>
                  <a:pt x="0" y="91071"/>
                </a:lnTo>
                <a:lnTo>
                  <a:pt x="135724" y="91071"/>
                </a:lnTo>
                <a:lnTo>
                  <a:pt x="135724" y="70319"/>
                </a:lnTo>
                <a:close/>
              </a:path>
              <a:path w="135889" h="302260">
                <a:moveTo>
                  <a:pt x="135724" y="46888"/>
                </a:moveTo>
                <a:lnTo>
                  <a:pt x="0" y="46888"/>
                </a:lnTo>
                <a:lnTo>
                  <a:pt x="0" y="67614"/>
                </a:lnTo>
                <a:lnTo>
                  <a:pt x="135724" y="67614"/>
                </a:lnTo>
                <a:lnTo>
                  <a:pt x="135724" y="46888"/>
                </a:lnTo>
                <a:close/>
              </a:path>
              <a:path w="135889" h="302260">
                <a:moveTo>
                  <a:pt x="135724" y="23444"/>
                </a:moveTo>
                <a:lnTo>
                  <a:pt x="0" y="23444"/>
                </a:lnTo>
                <a:lnTo>
                  <a:pt x="0" y="44170"/>
                </a:lnTo>
                <a:lnTo>
                  <a:pt x="135724" y="44170"/>
                </a:lnTo>
                <a:lnTo>
                  <a:pt x="135724" y="23444"/>
                </a:lnTo>
                <a:close/>
              </a:path>
              <a:path w="135889" h="302260">
                <a:moveTo>
                  <a:pt x="135724" y="0"/>
                </a:moveTo>
                <a:lnTo>
                  <a:pt x="0" y="0"/>
                </a:lnTo>
                <a:lnTo>
                  <a:pt x="0" y="20739"/>
                </a:lnTo>
                <a:lnTo>
                  <a:pt x="135724" y="20739"/>
                </a:lnTo>
                <a:lnTo>
                  <a:pt x="135724" y="0"/>
                </a:lnTo>
                <a:close/>
              </a:path>
            </a:pathLst>
          </a:custGeom>
          <a:solidFill>
            <a:srgbClr val="497CBA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364331" y="3634206"/>
            <a:ext cx="135890" cy="302260"/>
          </a:xfrm>
          <a:custGeom>
            <a:avLst/>
            <a:gdLst/>
            <a:ahLst/>
            <a:cxnLst/>
            <a:rect l="l" t="t" r="r" b="b"/>
            <a:pathLst>
              <a:path w="135889" h="302260">
                <a:moveTo>
                  <a:pt x="135724" y="281266"/>
                </a:moveTo>
                <a:lnTo>
                  <a:pt x="0" y="281266"/>
                </a:lnTo>
                <a:lnTo>
                  <a:pt x="0" y="302018"/>
                </a:lnTo>
                <a:lnTo>
                  <a:pt x="135724" y="302018"/>
                </a:lnTo>
                <a:lnTo>
                  <a:pt x="135724" y="281266"/>
                </a:lnTo>
                <a:close/>
              </a:path>
              <a:path w="135889" h="302260">
                <a:moveTo>
                  <a:pt x="135724" y="257848"/>
                </a:moveTo>
                <a:lnTo>
                  <a:pt x="0" y="257848"/>
                </a:lnTo>
                <a:lnTo>
                  <a:pt x="0" y="278574"/>
                </a:lnTo>
                <a:lnTo>
                  <a:pt x="135724" y="278574"/>
                </a:lnTo>
                <a:lnTo>
                  <a:pt x="135724" y="257848"/>
                </a:lnTo>
                <a:close/>
              </a:path>
              <a:path w="135889" h="302260">
                <a:moveTo>
                  <a:pt x="135724" y="234391"/>
                </a:moveTo>
                <a:lnTo>
                  <a:pt x="0" y="234391"/>
                </a:lnTo>
                <a:lnTo>
                  <a:pt x="0" y="255143"/>
                </a:lnTo>
                <a:lnTo>
                  <a:pt x="135724" y="255143"/>
                </a:lnTo>
                <a:lnTo>
                  <a:pt x="135724" y="234391"/>
                </a:lnTo>
                <a:close/>
              </a:path>
              <a:path w="135889" h="302260">
                <a:moveTo>
                  <a:pt x="135724" y="210972"/>
                </a:moveTo>
                <a:lnTo>
                  <a:pt x="0" y="210972"/>
                </a:lnTo>
                <a:lnTo>
                  <a:pt x="0" y="231698"/>
                </a:lnTo>
                <a:lnTo>
                  <a:pt x="135724" y="231698"/>
                </a:lnTo>
                <a:lnTo>
                  <a:pt x="135724" y="210972"/>
                </a:lnTo>
                <a:close/>
              </a:path>
              <a:path w="135889" h="302260">
                <a:moveTo>
                  <a:pt x="135724" y="187515"/>
                </a:moveTo>
                <a:lnTo>
                  <a:pt x="0" y="187515"/>
                </a:lnTo>
                <a:lnTo>
                  <a:pt x="0" y="208241"/>
                </a:lnTo>
                <a:lnTo>
                  <a:pt x="135724" y="208241"/>
                </a:lnTo>
                <a:lnTo>
                  <a:pt x="135724" y="187515"/>
                </a:lnTo>
                <a:close/>
              </a:path>
              <a:path w="135889" h="302260">
                <a:moveTo>
                  <a:pt x="135724" y="164071"/>
                </a:moveTo>
                <a:lnTo>
                  <a:pt x="0" y="164071"/>
                </a:lnTo>
                <a:lnTo>
                  <a:pt x="0" y="184823"/>
                </a:lnTo>
                <a:lnTo>
                  <a:pt x="135724" y="184823"/>
                </a:lnTo>
                <a:lnTo>
                  <a:pt x="135724" y="164071"/>
                </a:lnTo>
                <a:close/>
              </a:path>
              <a:path w="135889" h="302260">
                <a:moveTo>
                  <a:pt x="135724" y="140639"/>
                </a:moveTo>
                <a:lnTo>
                  <a:pt x="0" y="140639"/>
                </a:lnTo>
                <a:lnTo>
                  <a:pt x="0" y="161366"/>
                </a:lnTo>
                <a:lnTo>
                  <a:pt x="135724" y="161366"/>
                </a:lnTo>
                <a:lnTo>
                  <a:pt x="135724" y="140639"/>
                </a:lnTo>
                <a:close/>
              </a:path>
              <a:path w="135889" h="302260">
                <a:moveTo>
                  <a:pt x="135724" y="117195"/>
                </a:moveTo>
                <a:lnTo>
                  <a:pt x="0" y="117195"/>
                </a:lnTo>
                <a:lnTo>
                  <a:pt x="0" y="137947"/>
                </a:lnTo>
                <a:lnTo>
                  <a:pt x="135724" y="137947"/>
                </a:lnTo>
                <a:lnTo>
                  <a:pt x="135724" y="117195"/>
                </a:lnTo>
                <a:close/>
              </a:path>
              <a:path w="135889" h="302260">
                <a:moveTo>
                  <a:pt x="135724" y="93764"/>
                </a:moveTo>
                <a:lnTo>
                  <a:pt x="0" y="93764"/>
                </a:lnTo>
                <a:lnTo>
                  <a:pt x="0" y="114490"/>
                </a:lnTo>
                <a:lnTo>
                  <a:pt x="135724" y="114490"/>
                </a:lnTo>
                <a:lnTo>
                  <a:pt x="135724" y="93764"/>
                </a:lnTo>
                <a:close/>
              </a:path>
              <a:path w="135889" h="302260">
                <a:moveTo>
                  <a:pt x="135724" y="70319"/>
                </a:moveTo>
                <a:lnTo>
                  <a:pt x="0" y="70319"/>
                </a:lnTo>
                <a:lnTo>
                  <a:pt x="0" y="91071"/>
                </a:lnTo>
                <a:lnTo>
                  <a:pt x="135724" y="91071"/>
                </a:lnTo>
                <a:lnTo>
                  <a:pt x="135724" y="70319"/>
                </a:lnTo>
                <a:close/>
              </a:path>
              <a:path w="135889" h="302260">
                <a:moveTo>
                  <a:pt x="135724" y="46888"/>
                </a:moveTo>
                <a:lnTo>
                  <a:pt x="0" y="46888"/>
                </a:lnTo>
                <a:lnTo>
                  <a:pt x="0" y="67614"/>
                </a:lnTo>
                <a:lnTo>
                  <a:pt x="135724" y="67614"/>
                </a:lnTo>
                <a:lnTo>
                  <a:pt x="135724" y="46888"/>
                </a:lnTo>
                <a:close/>
              </a:path>
              <a:path w="135889" h="302260">
                <a:moveTo>
                  <a:pt x="135724" y="23444"/>
                </a:moveTo>
                <a:lnTo>
                  <a:pt x="0" y="23444"/>
                </a:lnTo>
                <a:lnTo>
                  <a:pt x="0" y="44170"/>
                </a:lnTo>
                <a:lnTo>
                  <a:pt x="135724" y="44170"/>
                </a:lnTo>
                <a:lnTo>
                  <a:pt x="135724" y="23444"/>
                </a:lnTo>
                <a:close/>
              </a:path>
              <a:path w="135889" h="302260">
                <a:moveTo>
                  <a:pt x="135724" y="0"/>
                </a:moveTo>
                <a:lnTo>
                  <a:pt x="0" y="0"/>
                </a:lnTo>
                <a:lnTo>
                  <a:pt x="0" y="20739"/>
                </a:lnTo>
                <a:lnTo>
                  <a:pt x="135724" y="20739"/>
                </a:lnTo>
                <a:lnTo>
                  <a:pt x="135724" y="0"/>
                </a:lnTo>
                <a:close/>
              </a:path>
            </a:pathLst>
          </a:custGeom>
          <a:solidFill>
            <a:srgbClr val="497CBA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139440" y="3634206"/>
            <a:ext cx="135890" cy="302260"/>
          </a:xfrm>
          <a:custGeom>
            <a:avLst/>
            <a:gdLst/>
            <a:ahLst/>
            <a:cxnLst/>
            <a:rect l="l" t="t" r="r" b="b"/>
            <a:pathLst>
              <a:path w="135889" h="302260">
                <a:moveTo>
                  <a:pt x="135724" y="281266"/>
                </a:moveTo>
                <a:lnTo>
                  <a:pt x="0" y="281266"/>
                </a:lnTo>
                <a:lnTo>
                  <a:pt x="0" y="302018"/>
                </a:lnTo>
                <a:lnTo>
                  <a:pt x="135724" y="302018"/>
                </a:lnTo>
                <a:lnTo>
                  <a:pt x="135724" y="281266"/>
                </a:lnTo>
                <a:close/>
              </a:path>
              <a:path w="135889" h="302260">
                <a:moveTo>
                  <a:pt x="135724" y="257848"/>
                </a:moveTo>
                <a:lnTo>
                  <a:pt x="0" y="257848"/>
                </a:lnTo>
                <a:lnTo>
                  <a:pt x="0" y="278574"/>
                </a:lnTo>
                <a:lnTo>
                  <a:pt x="135724" y="278574"/>
                </a:lnTo>
                <a:lnTo>
                  <a:pt x="135724" y="257848"/>
                </a:lnTo>
                <a:close/>
              </a:path>
              <a:path w="135889" h="302260">
                <a:moveTo>
                  <a:pt x="135724" y="234391"/>
                </a:moveTo>
                <a:lnTo>
                  <a:pt x="0" y="234391"/>
                </a:lnTo>
                <a:lnTo>
                  <a:pt x="0" y="255143"/>
                </a:lnTo>
                <a:lnTo>
                  <a:pt x="135724" y="255143"/>
                </a:lnTo>
                <a:lnTo>
                  <a:pt x="135724" y="234391"/>
                </a:lnTo>
                <a:close/>
              </a:path>
              <a:path w="135889" h="302260">
                <a:moveTo>
                  <a:pt x="135724" y="210972"/>
                </a:moveTo>
                <a:lnTo>
                  <a:pt x="0" y="210972"/>
                </a:lnTo>
                <a:lnTo>
                  <a:pt x="0" y="231698"/>
                </a:lnTo>
                <a:lnTo>
                  <a:pt x="135724" y="231698"/>
                </a:lnTo>
                <a:lnTo>
                  <a:pt x="135724" y="210972"/>
                </a:lnTo>
                <a:close/>
              </a:path>
              <a:path w="135889" h="302260">
                <a:moveTo>
                  <a:pt x="135724" y="187515"/>
                </a:moveTo>
                <a:lnTo>
                  <a:pt x="0" y="187515"/>
                </a:lnTo>
                <a:lnTo>
                  <a:pt x="0" y="208241"/>
                </a:lnTo>
                <a:lnTo>
                  <a:pt x="135724" y="208241"/>
                </a:lnTo>
                <a:lnTo>
                  <a:pt x="135724" y="187515"/>
                </a:lnTo>
                <a:close/>
              </a:path>
              <a:path w="135889" h="302260">
                <a:moveTo>
                  <a:pt x="135724" y="164071"/>
                </a:moveTo>
                <a:lnTo>
                  <a:pt x="0" y="164071"/>
                </a:lnTo>
                <a:lnTo>
                  <a:pt x="0" y="184823"/>
                </a:lnTo>
                <a:lnTo>
                  <a:pt x="135724" y="184823"/>
                </a:lnTo>
                <a:lnTo>
                  <a:pt x="135724" y="164071"/>
                </a:lnTo>
                <a:close/>
              </a:path>
              <a:path w="135889" h="302260">
                <a:moveTo>
                  <a:pt x="135724" y="140639"/>
                </a:moveTo>
                <a:lnTo>
                  <a:pt x="0" y="140639"/>
                </a:lnTo>
                <a:lnTo>
                  <a:pt x="0" y="161366"/>
                </a:lnTo>
                <a:lnTo>
                  <a:pt x="135724" y="161366"/>
                </a:lnTo>
                <a:lnTo>
                  <a:pt x="135724" y="140639"/>
                </a:lnTo>
                <a:close/>
              </a:path>
              <a:path w="135889" h="302260">
                <a:moveTo>
                  <a:pt x="135724" y="117195"/>
                </a:moveTo>
                <a:lnTo>
                  <a:pt x="0" y="117195"/>
                </a:lnTo>
                <a:lnTo>
                  <a:pt x="0" y="137947"/>
                </a:lnTo>
                <a:lnTo>
                  <a:pt x="135724" y="137947"/>
                </a:lnTo>
                <a:lnTo>
                  <a:pt x="135724" y="117195"/>
                </a:lnTo>
                <a:close/>
              </a:path>
              <a:path w="135889" h="302260">
                <a:moveTo>
                  <a:pt x="135724" y="93764"/>
                </a:moveTo>
                <a:lnTo>
                  <a:pt x="0" y="93764"/>
                </a:lnTo>
                <a:lnTo>
                  <a:pt x="0" y="114490"/>
                </a:lnTo>
                <a:lnTo>
                  <a:pt x="135724" y="114490"/>
                </a:lnTo>
                <a:lnTo>
                  <a:pt x="135724" y="93764"/>
                </a:lnTo>
                <a:close/>
              </a:path>
              <a:path w="135889" h="302260">
                <a:moveTo>
                  <a:pt x="135724" y="70319"/>
                </a:moveTo>
                <a:lnTo>
                  <a:pt x="0" y="70319"/>
                </a:lnTo>
                <a:lnTo>
                  <a:pt x="0" y="91071"/>
                </a:lnTo>
                <a:lnTo>
                  <a:pt x="135724" y="91071"/>
                </a:lnTo>
                <a:lnTo>
                  <a:pt x="135724" y="70319"/>
                </a:lnTo>
                <a:close/>
              </a:path>
              <a:path w="135889" h="302260">
                <a:moveTo>
                  <a:pt x="135724" y="46888"/>
                </a:moveTo>
                <a:lnTo>
                  <a:pt x="0" y="46888"/>
                </a:lnTo>
                <a:lnTo>
                  <a:pt x="0" y="67614"/>
                </a:lnTo>
                <a:lnTo>
                  <a:pt x="135724" y="67614"/>
                </a:lnTo>
                <a:lnTo>
                  <a:pt x="135724" y="46888"/>
                </a:lnTo>
                <a:close/>
              </a:path>
              <a:path w="135889" h="302260">
                <a:moveTo>
                  <a:pt x="135724" y="23444"/>
                </a:moveTo>
                <a:lnTo>
                  <a:pt x="0" y="23444"/>
                </a:lnTo>
                <a:lnTo>
                  <a:pt x="0" y="44170"/>
                </a:lnTo>
                <a:lnTo>
                  <a:pt x="135724" y="44170"/>
                </a:lnTo>
                <a:lnTo>
                  <a:pt x="135724" y="23444"/>
                </a:lnTo>
                <a:close/>
              </a:path>
              <a:path w="135889" h="302260">
                <a:moveTo>
                  <a:pt x="135724" y="0"/>
                </a:moveTo>
                <a:lnTo>
                  <a:pt x="0" y="0"/>
                </a:lnTo>
                <a:lnTo>
                  <a:pt x="0" y="20739"/>
                </a:lnTo>
                <a:lnTo>
                  <a:pt x="135724" y="20739"/>
                </a:lnTo>
                <a:lnTo>
                  <a:pt x="135724" y="0"/>
                </a:lnTo>
                <a:close/>
              </a:path>
            </a:pathLst>
          </a:custGeom>
          <a:solidFill>
            <a:srgbClr val="497CBA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914510" y="3634206"/>
            <a:ext cx="135890" cy="302260"/>
          </a:xfrm>
          <a:custGeom>
            <a:avLst/>
            <a:gdLst/>
            <a:ahLst/>
            <a:cxnLst/>
            <a:rect l="l" t="t" r="r" b="b"/>
            <a:pathLst>
              <a:path w="135889" h="302260">
                <a:moveTo>
                  <a:pt x="135724" y="281266"/>
                </a:moveTo>
                <a:lnTo>
                  <a:pt x="0" y="281266"/>
                </a:lnTo>
                <a:lnTo>
                  <a:pt x="0" y="302018"/>
                </a:lnTo>
                <a:lnTo>
                  <a:pt x="135724" y="302018"/>
                </a:lnTo>
                <a:lnTo>
                  <a:pt x="135724" y="281266"/>
                </a:lnTo>
                <a:close/>
              </a:path>
              <a:path w="135889" h="302260">
                <a:moveTo>
                  <a:pt x="135724" y="257848"/>
                </a:moveTo>
                <a:lnTo>
                  <a:pt x="0" y="257848"/>
                </a:lnTo>
                <a:lnTo>
                  <a:pt x="0" y="278574"/>
                </a:lnTo>
                <a:lnTo>
                  <a:pt x="135724" y="278574"/>
                </a:lnTo>
                <a:lnTo>
                  <a:pt x="135724" y="257848"/>
                </a:lnTo>
                <a:close/>
              </a:path>
              <a:path w="135889" h="302260">
                <a:moveTo>
                  <a:pt x="135724" y="234391"/>
                </a:moveTo>
                <a:lnTo>
                  <a:pt x="0" y="234391"/>
                </a:lnTo>
                <a:lnTo>
                  <a:pt x="0" y="255143"/>
                </a:lnTo>
                <a:lnTo>
                  <a:pt x="135724" y="255143"/>
                </a:lnTo>
                <a:lnTo>
                  <a:pt x="135724" y="234391"/>
                </a:lnTo>
                <a:close/>
              </a:path>
              <a:path w="135889" h="302260">
                <a:moveTo>
                  <a:pt x="135724" y="210972"/>
                </a:moveTo>
                <a:lnTo>
                  <a:pt x="0" y="210972"/>
                </a:lnTo>
                <a:lnTo>
                  <a:pt x="0" y="231698"/>
                </a:lnTo>
                <a:lnTo>
                  <a:pt x="135724" y="231698"/>
                </a:lnTo>
                <a:lnTo>
                  <a:pt x="135724" y="210972"/>
                </a:lnTo>
                <a:close/>
              </a:path>
              <a:path w="135889" h="302260">
                <a:moveTo>
                  <a:pt x="135724" y="187515"/>
                </a:moveTo>
                <a:lnTo>
                  <a:pt x="0" y="187515"/>
                </a:lnTo>
                <a:lnTo>
                  <a:pt x="0" y="208241"/>
                </a:lnTo>
                <a:lnTo>
                  <a:pt x="135724" y="208241"/>
                </a:lnTo>
                <a:lnTo>
                  <a:pt x="135724" y="187515"/>
                </a:lnTo>
                <a:close/>
              </a:path>
              <a:path w="135889" h="302260">
                <a:moveTo>
                  <a:pt x="135724" y="164071"/>
                </a:moveTo>
                <a:lnTo>
                  <a:pt x="0" y="164071"/>
                </a:lnTo>
                <a:lnTo>
                  <a:pt x="0" y="184823"/>
                </a:lnTo>
                <a:lnTo>
                  <a:pt x="135724" y="184823"/>
                </a:lnTo>
                <a:lnTo>
                  <a:pt x="135724" y="164071"/>
                </a:lnTo>
                <a:close/>
              </a:path>
              <a:path w="135889" h="302260">
                <a:moveTo>
                  <a:pt x="135724" y="140639"/>
                </a:moveTo>
                <a:lnTo>
                  <a:pt x="0" y="140639"/>
                </a:lnTo>
                <a:lnTo>
                  <a:pt x="0" y="161366"/>
                </a:lnTo>
                <a:lnTo>
                  <a:pt x="135724" y="161366"/>
                </a:lnTo>
                <a:lnTo>
                  <a:pt x="135724" y="140639"/>
                </a:lnTo>
                <a:close/>
              </a:path>
              <a:path w="135889" h="302260">
                <a:moveTo>
                  <a:pt x="135724" y="117195"/>
                </a:moveTo>
                <a:lnTo>
                  <a:pt x="0" y="117195"/>
                </a:lnTo>
                <a:lnTo>
                  <a:pt x="0" y="137947"/>
                </a:lnTo>
                <a:lnTo>
                  <a:pt x="135724" y="137947"/>
                </a:lnTo>
                <a:lnTo>
                  <a:pt x="135724" y="117195"/>
                </a:lnTo>
                <a:close/>
              </a:path>
              <a:path w="135889" h="302260">
                <a:moveTo>
                  <a:pt x="135724" y="93764"/>
                </a:moveTo>
                <a:lnTo>
                  <a:pt x="0" y="93764"/>
                </a:lnTo>
                <a:lnTo>
                  <a:pt x="0" y="114490"/>
                </a:lnTo>
                <a:lnTo>
                  <a:pt x="135724" y="114490"/>
                </a:lnTo>
                <a:lnTo>
                  <a:pt x="135724" y="93764"/>
                </a:lnTo>
                <a:close/>
              </a:path>
              <a:path w="135889" h="302260">
                <a:moveTo>
                  <a:pt x="135724" y="70319"/>
                </a:moveTo>
                <a:lnTo>
                  <a:pt x="0" y="70319"/>
                </a:lnTo>
                <a:lnTo>
                  <a:pt x="0" y="91071"/>
                </a:lnTo>
                <a:lnTo>
                  <a:pt x="135724" y="91071"/>
                </a:lnTo>
                <a:lnTo>
                  <a:pt x="135724" y="70319"/>
                </a:lnTo>
                <a:close/>
              </a:path>
              <a:path w="135889" h="302260">
                <a:moveTo>
                  <a:pt x="135724" y="46888"/>
                </a:moveTo>
                <a:lnTo>
                  <a:pt x="0" y="46888"/>
                </a:lnTo>
                <a:lnTo>
                  <a:pt x="0" y="67614"/>
                </a:lnTo>
                <a:lnTo>
                  <a:pt x="135724" y="67614"/>
                </a:lnTo>
                <a:lnTo>
                  <a:pt x="135724" y="46888"/>
                </a:lnTo>
                <a:close/>
              </a:path>
              <a:path w="135889" h="302260">
                <a:moveTo>
                  <a:pt x="135724" y="23444"/>
                </a:moveTo>
                <a:lnTo>
                  <a:pt x="0" y="23444"/>
                </a:lnTo>
                <a:lnTo>
                  <a:pt x="0" y="44170"/>
                </a:lnTo>
                <a:lnTo>
                  <a:pt x="135724" y="44170"/>
                </a:lnTo>
                <a:lnTo>
                  <a:pt x="135724" y="23444"/>
                </a:lnTo>
                <a:close/>
              </a:path>
              <a:path w="135889" h="302260">
                <a:moveTo>
                  <a:pt x="135724" y="0"/>
                </a:moveTo>
                <a:lnTo>
                  <a:pt x="0" y="0"/>
                </a:lnTo>
                <a:lnTo>
                  <a:pt x="0" y="20739"/>
                </a:lnTo>
                <a:lnTo>
                  <a:pt x="135724" y="20739"/>
                </a:lnTo>
                <a:lnTo>
                  <a:pt x="135724" y="0"/>
                </a:lnTo>
                <a:close/>
              </a:path>
            </a:pathLst>
          </a:custGeom>
          <a:solidFill>
            <a:srgbClr val="497CBA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689618" y="3634206"/>
            <a:ext cx="135890" cy="302260"/>
          </a:xfrm>
          <a:custGeom>
            <a:avLst/>
            <a:gdLst/>
            <a:ahLst/>
            <a:cxnLst/>
            <a:rect l="l" t="t" r="r" b="b"/>
            <a:pathLst>
              <a:path w="135889" h="302260">
                <a:moveTo>
                  <a:pt x="135724" y="281266"/>
                </a:moveTo>
                <a:lnTo>
                  <a:pt x="0" y="281266"/>
                </a:lnTo>
                <a:lnTo>
                  <a:pt x="0" y="302018"/>
                </a:lnTo>
                <a:lnTo>
                  <a:pt x="135724" y="302018"/>
                </a:lnTo>
                <a:lnTo>
                  <a:pt x="135724" y="281266"/>
                </a:lnTo>
                <a:close/>
              </a:path>
              <a:path w="135889" h="302260">
                <a:moveTo>
                  <a:pt x="135724" y="257848"/>
                </a:moveTo>
                <a:lnTo>
                  <a:pt x="0" y="257848"/>
                </a:lnTo>
                <a:lnTo>
                  <a:pt x="0" y="278574"/>
                </a:lnTo>
                <a:lnTo>
                  <a:pt x="135724" y="278574"/>
                </a:lnTo>
                <a:lnTo>
                  <a:pt x="135724" y="257848"/>
                </a:lnTo>
                <a:close/>
              </a:path>
              <a:path w="135889" h="302260">
                <a:moveTo>
                  <a:pt x="135724" y="234391"/>
                </a:moveTo>
                <a:lnTo>
                  <a:pt x="0" y="234391"/>
                </a:lnTo>
                <a:lnTo>
                  <a:pt x="0" y="255143"/>
                </a:lnTo>
                <a:lnTo>
                  <a:pt x="135724" y="255143"/>
                </a:lnTo>
                <a:lnTo>
                  <a:pt x="135724" y="234391"/>
                </a:lnTo>
                <a:close/>
              </a:path>
              <a:path w="135889" h="302260">
                <a:moveTo>
                  <a:pt x="135724" y="210972"/>
                </a:moveTo>
                <a:lnTo>
                  <a:pt x="0" y="210972"/>
                </a:lnTo>
                <a:lnTo>
                  <a:pt x="0" y="231698"/>
                </a:lnTo>
                <a:lnTo>
                  <a:pt x="135724" y="231698"/>
                </a:lnTo>
                <a:lnTo>
                  <a:pt x="135724" y="210972"/>
                </a:lnTo>
                <a:close/>
              </a:path>
              <a:path w="135889" h="302260">
                <a:moveTo>
                  <a:pt x="135724" y="187515"/>
                </a:moveTo>
                <a:lnTo>
                  <a:pt x="0" y="187515"/>
                </a:lnTo>
                <a:lnTo>
                  <a:pt x="0" y="208241"/>
                </a:lnTo>
                <a:lnTo>
                  <a:pt x="135724" y="208241"/>
                </a:lnTo>
                <a:lnTo>
                  <a:pt x="135724" y="187515"/>
                </a:lnTo>
                <a:close/>
              </a:path>
              <a:path w="135889" h="302260">
                <a:moveTo>
                  <a:pt x="135724" y="164071"/>
                </a:moveTo>
                <a:lnTo>
                  <a:pt x="0" y="164071"/>
                </a:lnTo>
                <a:lnTo>
                  <a:pt x="0" y="184823"/>
                </a:lnTo>
                <a:lnTo>
                  <a:pt x="135724" y="184823"/>
                </a:lnTo>
                <a:lnTo>
                  <a:pt x="135724" y="164071"/>
                </a:lnTo>
                <a:close/>
              </a:path>
              <a:path w="135889" h="302260">
                <a:moveTo>
                  <a:pt x="135724" y="140639"/>
                </a:moveTo>
                <a:lnTo>
                  <a:pt x="0" y="140639"/>
                </a:lnTo>
                <a:lnTo>
                  <a:pt x="0" y="161366"/>
                </a:lnTo>
                <a:lnTo>
                  <a:pt x="135724" y="161366"/>
                </a:lnTo>
                <a:lnTo>
                  <a:pt x="135724" y="140639"/>
                </a:lnTo>
                <a:close/>
              </a:path>
              <a:path w="135889" h="302260">
                <a:moveTo>
                  <a:pt x="135724" y="117195"/>
                </a:moveTo>
                <a:lnTo>
                  <a:pt x="0" y="117195"/>
                </a:lnTo>
                <a:lnTo>
                  <a:pt x="0" y="137947"/>
                </a:lnTo>
                <a:lnTo>
                  <a:pt x="135724" y="137947"/>
                </a:lnTo>
                <a:lnTo>
                  <a:pt x="135724" y="117195"/>
                </a:lnTo>
                <a:close/>
              </a:path>
              <a:path w="135889" h="302260">
                <a:moveTo>
                  <a:pt x="135724" y="93764"/>
                </a:moveTo>
                <a:lnTo>
                  <a:pt x="0" y="93764"/>
                </a:lnTo>
                <a:lnTo>
                  <a:pt x="0" y="114490"/>
                </a:lnTo>
                <a:lnTo>
                  <a:pt x="135724" y="114490"/>
                </a:lnTo>
                <a:lnTo>
                  <a:pt x="135724" y="93764"/>
                </a:lnTo>
                <a:close/>
              </a:path>
              <a:path w="135889" h="302260">
                <a:moveTo>
                  <a:pt x="135724" y="70319"/>
                </a:moveTo>
                <a:lnTo>
                  <a:pt x="0" y="70319"/>
                </a:lnTo>
                <a:lnTo>
                  <a:pt x="0" y="91071"/>
                </a:lnTo>
                <a:lnTo>
                  <a:pt x="135724" y="91071"/>
                </a:lnTo>
                <a:lnTo>
                  <a:pt x="135724" y="70319"/>
                </a:lnTo>
                <a:close/>
              </a:path>
              <a:path w="135889" h="302260">
                <a:moveTo>
                  <a:pt x="135724" y="46888"/>
                </a:moveTo>
                <a:lnTo>
                  <a:pt x="0" y="46888"/>
                </a:lnTo>
                <a:lnTo>
                  <a:pt x="0" y="67614"/>
                </a:lnTo>
                <a:lnTo>
                  <a:pt x="135724" y="67614"/>
                </a:lnTo>
                <a:lnTo>
                  <a:pt x="135724" y="46888"/>
                </a:lnTo>
                <a:close/>
              </a:path>
              <a:path w="135889" h="302260">
                <a:moveTo>
                  <a:pt x="135724" y="23444"/>
                </a:moveTo>
                <a:lnTo>
                  <a:pt x="0" y="23444"/>
                </a:lnTo>
                <a:lnTo>
                  <a:pt x="0" y="44170"/>
                </a:lnTo>
                <a:lnTo>
                  <a:pt x="135724" y="44170"/>
                </a:lnTo>
                <a:lnTo>
                  <a:pt x="135724" y="23444"/>
                </a:lnTo>
                <a:close/>
              </a:path>
              <a:path w="135889" h="302260">
                <a:moveTo>
                  <a:pt x="135724" y="0"/>
                </a:moveTo>
                <a:lnTo>
                  <a:pt x="0" y="0"/>
                </a:lnTo>
                <a:lnTo>
                  <a:pt x="0" y="20739"/>
                </a:lnTo>
                <a:lnTo>
                  <a:pt x="135724" y="20739"/>
                </a:lnTo>
                <a:lnTo>
                  <a:pt x="135724" y="0"/>
                </a:lnTo>
                <a:close/>
              </a:path>
            </a:pathLst>
          </a:custGeom>
          <a:solidFill>
            <a:srgbClr val="497CBA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464689" y="3634206"/>
            <a:ext cx="135890" cy="302260"/>
          </a:xfrm>
          <a:custGeom>
            <a:avLst/>
            <a:gdLst/>
            <a:ahLst/>
            <a:cxnLst/>
            <a:rect l="l" t="t" r="r" b="b"/>
            <a:pathLst>
              <a:path w="135889" h="302260">
                <a:moveTo>
                  <a:pt x="135724" y="281266"/>
                </a:moveTo>
                <a:lnTo>
                  <a:pt x="0" y="281266"/>
                </a:lnTo>
                <a:lnTo>
                  <a:pt x="0" y="302018"/>
                </a:lnTo>
                <a:lnTo>
                  <a:pt x="135724" y="302018"/>
                </a:lnTo>
                <a:lnTo>
                  <a:pt x="135724" y="281266"/>
                </a:lnTo>
                <a:close/>
              </a:path>
              <a:path w="135889" h="302260">
                <a:moveTo>
                  <a:pt x="135724" y="257848"/>
                </a:moveTo>
                <a:lnTo>
                  <a:pt x="0" y="257848"/>
                </a:lnTo>
                <a:lnTo>
                  <a:pt x="0" y="278574"/>
                </a:lnTo>
                <a:lnTo>
                  <a:pt x="135724" y="278574"/>
                </a:lnTo>
                <a:lnTo>
                  <a:pt x="135724" y="257848"/>
                </a:lnTo>
                <a:close/>
              </a:path>
              <a:path w="135889" h="302260">
                <a:moveTo>
                  <a:pt x="135724" y="234391"/>
                </a:moveTo>
                <a:lnTo>
                  <a:pt x="0" y="234391"/>
                </a:lnTo>
                <a:lnTo>
                  <a:pt x="0" y="255143"/>
                </a:lnTo>
                <a:lnTo>
                  <a:pt x="135724" y="255143"/>
                </a:lnTo>
                <a:lnTo>
                  <a:pt x="135724" y="234391"/>
                </a:lnTo>
                <a:close/>
              </a:path>
              <a:path w="135889" h="302260">
                <a:moveTo>
                  <a:pt x="135724" y="210972"/>
                </a:moveTo>
                <a:lnTo>
                  <a:pt x="0" y="210972"/>
                </a:lnTo>
                <a:lnTo>
                  <a:pt x="0" y="231698"/>
                </a:lnTo>
                <a:lnTo>
                  <a:pt x="135724" y="231698"/>
                </a:lnTo>
                <a:lnTo>
                  <a:pt x="135724" y="210972"/>
                </a:lnTo>
                <a:close/>
              </a:path>
              <a:path w="135889" h="302260">
                <a:moveTo>
                  <a:pt x="135724" y="187515"/>
                </a:moveTo>
                <a:lnTo>
                  <a:pt x="0" y="187515"/>
                </a:lnTo>
                <a:lnTo>
                  <a:pt x="0" y="208241"/>
                </a:lnTo>
                <a:lnTo>
                  <a:pt x="135724" y="208241"/>
                </a:lnTo>
                <a:lnTo>
                  <a:pt x="135724" y="187515"/>
                </a:lnTo>
                <a:close/>
              </a:path>
              <a:path w="135889" h="302260">
                <a:moveTo>
                  <a:pt x="135724" y="164071"/>
                </a:moveTo>
                <a:lnTo>
                  <a:pt x="0" y="164071"/>
                </a:lnTo>
                <a:lnTo>
                  <a:pt x="0" y="184823"/>
                </a:lnTo>
                <a:lnTo>
                  <a:pt x="135724" y="184823"/>
                </a:lnTo>
                <a:lnTo>
                  <a:pt x="135724" y="164071"/>
                </a:lnTo>
                <a:close/>
              </a:path>
              <a:path w="135889" h="302260">
                <a:moveTo>
                  <a:pt x="135724" y="140639"/>
                </a:moveTo>
                <a:lnTo>
                  <a:pt x="0" y="140639"/>
                </a:lnTo>
                <a:lnTo>
                  <a:pt x="0" y="161366"/>
                </a:lnTo>
                <a:lnTo>
                  <a:pt x="135724" y="161366"/>
                </a:lnTo>
                <a:lnTo>
                  <a:pt x="135724" y="140639"/>
                </a:lnTo>
                <a:close/>
              </a:path>
              <a:path w="135889" h="302260">
                <a:moveTo>
                  <a:pt x="135724" y="117195"/>
                </a:moveTo>
                <a:lnTo>
                  <a:pt x="0" y="117195"/>
                </a:lnTo>
                <a:lnTo>
                  <a:pt x="0" y="137947"/>
                </a:lnTo>
                <a:lnTo>
                  <a:pt x="135724" y="137947"/>
                </a:lnTo>
                <a:lnTo>
                  <a:pt x="135724" y="117195"/>
                </a:lnTo>
                <a:close/>
              </a:path>
              <a:path w="135889" h="302260">
                <a:moveTo>
                  <a:pt x="135724" y="93764"/>
                </a:moveTo>
                <a:lnTo>
                  <a:pt x="0" y="93764"/>
                </a:lnTo>
                <a:lnTo>
                  <a:pt x="0" y="114490"/>
                </a:lnTo>
                <a:lnTo>
                  <a:pt x="135724" y="114490"/>
                </a:lnTo>
                <a:lnTo>
                  <a:pt x="135724" y="93764"/>
                </a:lnTo>
                <a:close/>
              </a:path>
              <a:path w="135889" h="302260">
                <a:moveTo>
                  <a:pt x="135724" y="70319"/>
                </a:moveTo>
                <a:lnTo>
                  <a:pt x="0" y="70319"/>
                </a:lnTo>
                <a:lnTo>
                  <a:pt x="0" y="91071"/>
                </a:lnTo>
                <a:lnTo>
                  <a:pt x="135724" y="91071"/>
                </a:lnTo>
                <a:lnTo>
                  <a:pt x="135724" y="70319"/>
                </a:lnTo>
                <a:close/>
              </a:path>
              <a:path w="135889" h="302260">
                <a:moveTo>
                  <a:pt x="135724" y="46888"/>
                </a:moveTo>
                <a:lnTo>
                  <a:pt x="0" y="46888"/>
                </a:lnTo>
                <a:lnTo>
                  <a:pt x="0" y="67614"/>
                </a:lnTo>
                <a:lnTo>
                  <a:pt x="135724" y="67614"/>
                </a:lnTo>
                <a:lnTo>
                  <a:pt x="135724" y="46888"/>
                </a:lnTo>
                <a:close/>
              </a:path>
              <a:path w="135889" h="302260">
                <a:moveTo>
                  <a:pt x="135724" y="23444"/>
                </a:moveTo>
                <a:lnTo>
                  <a:pt x="0" y="23444"/>
                </a:lnTo>
                <a:lnTo>
                  <a:pt x="0" y="44170"/>
                </a:lnTo>
                <a:lnTo>
                  <a:pt x="135724" y="44170"/>
                </a:lnTo>
                <a:lnTo>
                  <a:pt x="135724" y="23444"/>
                </a:lnTo>
                <a:close/>
              </a:path>
              <a:path w="135889" h="302260">
                <a:moveTo>
                  <a:pt x="135724" y="0"/>
                </a:moveTo>
                <a:lnTo>
                  <a:pt x="0" y="0"/>
                </a:lnTo>
                <a:lnTo>
                  <a:pt x="0" y="20739"/>
                </a:lnTo>
                <a:lnTo>
                  <a:pt x="135724" y="20739"/>
                </a:lnTo>
                <a:lnTo>
                  <a:pt x="135724" y="0"/>
                </a:lnTo>
                <a:close/>
              </a:path>
            </a:pathLst>
          </a:custGeom>
          <a:solidFill>
            <a:srgbClr val="497CBA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239784" y="3634206"/>
            <a:ext cx="135890" cy="302260"/>
          </a:xfrm>
          <a:custGeom>
            <a:avLst/>
            <a:gdLst/>
            <a:ahLst/>
            <a:cxnLst/>
            <a:rect l="l" t="t" r="r" b="b"/>
            <a:pathLst>
              <a:path w="135889" h="302260">
                <a:moveTo>
                  <a:pt x="135724" y="281266"/>
                </a:moveTo>
                <a:lnTo>
                  <a:pt x="0" y="281266"/>
                </a:lnTo>
                <a:lnTo>
                  <a:pt x="0" y="302018"/>
                </a:lnTo>
                <a:lnTo>
                  <a:pt x="135724" y="302018"/>
                </a:lnTo>
                <a:lnTo>
                  <a:pt x="135724" y="281266"/>
                </a:lnTo>
                <a:close/>
              </a:path>
              <a:path w="135889" h="302260">
                <a:moveTo>
                  <a:pt x="135724" y="257848"/>
                </a:moveTo>
                <a:lnTo>
                  <a:pt x="0" y="257848"/>
                </a:lnTo>
                <a:lnTo>
                  <a:pt x="0" y="278574"/>
                </a:lnTo>
                <a:lnTo>
                  <a:pt x="135724" y="278574"/>
                </a:lnTo>
                <a:lnTo>
                  <a:pt x="135724" y="257848"/>
                </a:lnTo>
                <a:close/>
              </a:path>
              <a:path w="135889" h="302260">
                <a:moveTo>
                  <a:pt x="135724" y="234391"/>
                </a:moveTo>
                <a:lnTo>
                  <a:pt x="0" y="234391"/>
                </a:lnTo>
                <a:lnTo>
                  <a:pt x="0" y="255143"/>
                </a:lnTo>
                <a:lnTo>
                  <a:pt x="135724" y="255143"/>
                </a:lnTo>
                <a:lnTo>
                  <a:pt x="135724" y="234391"/>
                </a:lnTo>
                <a:close/>
              </a:path>
              <a:path w="135889" h="302260">
                <a:moveTo>
                  <a:pt x="135724" y="210972"/>
                </a:moveTo>
                <a:lnTo>
                  <a:pt x="0" y="210972"/>
                </a:lnTo>
                <a:lnTo>
                  <a:pt x="0" y="231698"/>
                </a:lnTo>
                <a:lnTo>
                  <a:pt x="135724" y="231698"/>
                </a:lnTo>
                <a:lnTo>
                  <a:pt x="135724" y="210972"/>
                </a:lnTo>
                <a:close/>
              </a:path>
              <a:path w="135889" h="302260">
                <a:moveTo>
                  <a:pt x="135724" y="187515"/>
                </a:moveTo>
                <a:lnTo>
                  <a:pt x="0" y="187515"/>
                </a:lnTo>
                <a:lnTo>
                  <a:pt x="0" y="208241"/>
                </a:lnTo>
                <a:lnTo>
                  <a:pt x="135724" y="208241"/>
                </a:lnTo>
                <a:lnTo>
                  <a:pt x="135724" y="187515"/>
                </a:lnTo>
                <a:close/>
              </a:path>
              <a:path w="135889" h="302260">
                <a:moveTo>
                  <a:pt x="135724" y="164071"/>
                </a:moveTo>
                <a:lnTo>
                  <a:pt x="0" y="164071"/>
                </a:lnTo>
                <a:lnTo>
                  <a:pt x="0" y="184823"/>
                </a:lnTo>
                <a:lnTo>
                  <a:pt x="135724" y="184823"/>
                </a:lnTo>
                <a:lnTo>
                  <a:pt x="135724" y="164071"/>
                </a:lnTo>
                <a:close/>
              </a:path>
              <a:path w="135889" h="302260">
                <a:moveTo>
                  <a:pt x="135724" y="140639"/>
                </a:moveTo>
                <a:lnTo>
                  <a:pt x="0" y="140639"/>
                </a:lnTo>
                <a:lnTo>
                  <a:pt x="0" y="161366"/>
                </a:lnTo>
                <a:lnTo>
                  <a:pt x="135724" y="161366"/>
                </a:lnTo>
                <a:lnTo>
                  <a:pt x="135724" y="140639"/>
                </a:lnTo>
                <a:close/>
              </a:path>
              <a:path w="135889" h="302260">
                <a:moveTo>
                  <a:pt x="135724" y="117195"/>
                </a:moveTo>
                <a:lnTo>
                  <a:pt x="0" y="117195"/>
                </a:lnTo>
                <a:lnTo>
                  <a:pt x="0" y="137947"/>
                </a:lnTo>
                <a:lnTo>
                  <a:pt x="135724" y="137947"/>
                </a:lnTo>
                <a:lnTo>
                  <a:pt x="135724" y="117195"/>
                </a:lnTo>
                <a:close/>
              </a:path>
              <a:path w="135889" h="302260">
                <a:moveTo>
                  <a:pt x="135724" y="93764"/>
                </a:moveTo>
                <a:lnTo>
                  <a:pt x="0" y="93764"/>
                </a:lnTo>
                <a:lnTo>
                  <a:pt x="0" y="114490"/>
                </a:lnTo>
                <a:lnTo>
                  <a:pt x="135724" y="114490"/>
                </a:lnTo>
                <a:lnTo>
                  <a:pt x="135724" y="93764"/>
                </a:lnTo>
                <a:close/>
              </a:path>
              <a:path w="135889" h="302260">
                <a:moveTo>
                  <a:pt x="135724" y="70319"/>
                </a:moveTo>
                <a:lnTo>
                  <a:pt x="0" y="70319"/>
                </a:lnTo>
                <a:lnTo>
                  <a:pt x="0" y="91071"/>
                </a:lnTo>
                <a:lnTo>
                  <a:pt x="135724" y="91071"/>
                </a:lnTo>
                <a:lnTo>
                  <a:pt x="135724" y="70319"/>
                </a:lnTo>
                <a:close/>
              </a:path>
              <a:path w="135889" h="302260">
                <a:moveTo>
                  <a:pt x="135724" y="46888"/>
                </a:moveTo>
                <a:lnTo>
                  <a:pt x="0" y="46888"/>
                </a:lnTo>
                <a:lnTo>
                  <a:pt x="0" y="67614"/>
                </a:lnTo>
                <a:lnTo>
                  <a:pt x="135724" y="67614"/>
                </a:lnTo>
                <a:lnTo>
                  <a:pt x="135724" y="46888"/>
                </a:lnTo>
                <a:close/>
              </a:path>
              <a:path w="135889" h="302260">
                <a:moveTo>
                  <a:pt x="135724" y="23444"/>
                </a:moveTo>
                <a:lnTo>
                  <a:pt x="0" y="23444"/>
                </a:lnTo>
                <a:lnTo>
                  <a:pt x="0" y="44170"/>
                </a:lnTo>
                <a:lnTo>
                  <a:pt x="135724" y="44170"/>
                </a:lnTo>
                <a:lnTo>
                  <a:pt x="135724" y="23444"/>
                </a:lnTo>
                <a:close/>
              </a:path>
              <a:path w="135889" h="302260">
                <a:moveTo>
                  <a:pt x="135724" y="0"/>
                </a:moveTo>
                <a:lnTo>
                  <a:pt x="0" y="0"/>
                </a:lnTo>
                <a:lnTo>
                  <a:pt x="0" y="20739"/>
                </a:lnTo>
                <a:lnTo>
                  <a:pt x="135724" y="20739"/>
                </a:lnTo>
                <a:lnTo>
                  <a:pt x="135724" y="0"/>
                </a:lnTo>
                <a:close/>
              </a:path>
            </a:pathLst>
          </a:custGeom>
          <a:solidFill>
            <a:srgbClr val="497CBA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014867" y="3634206"/>
            <a:ext cx="135890" cy="302260"/>
          </a:xfrm>
          <a:custGeom>
            <a:avLst/>
            <a:gdLst/>
            <a:ahLst/>
            <a:cxnLst/>
            <a:rect l="l" t="t" r="r" b="b"/>
            <a:pathLst>
              <a:path w="135889" h="302260">
                <a:moveTo>
                  <a:pt x="135724" y="281266"/>
                </a:moveTo>
                <a:lnTo>
                  <a:pt x="0" y="281266"/>
                </a:lnTo>
                <a:lnTo>
                  <a:pt x="0" y="302018"/>
                </a:lnTo>
                <a:lnTo>
                  <a:pt x="135724" y="302018"/>
                </a:lnTo>
                <a:lnTo>
                  <a:pt x="135724" y="281266"/>
                </a:lnTo>
                <a:close/>
              </a:path>
              <a:path w="135889" h="302260">
                <a:moveTo>
                  <a:pt x="135724" y="257848"/>
                </a:moveTo>
                <a:lnTo>
                  <a:pt x="0" y="257848"/>
                </a:lnTo>
                <a:lnTo>
                  <a:pt x="0" y="278574"/>
                </a:lnTo>
                <a:lnTo>
                  <a:pt x="135724" y="278574"/>
                </a:lnTo>
                <a:lnTo>
                  <a:pt x="135724" y="257848"/>
                </a:lnTo>
                <a:close/>
              </a:path>
              <a:path w="135889" h="302260">
                <a:moveTo>
                  <a:pt x="135724" y="234391"/>
                </a:moveTo>
                <a:lnTo>
                  <a:pt x="0" y="234391"/>
                </a:lnTo>
                <a:lnTo>
                  <a:pt x="0" y="255143"/>
                </a:lnTo>
                <a:lnTo>
                  <a:pt x="135724" y="255143"/>
                </a:lnTo>
                <a:lnTo>
                  <a:pt x="135724" y="234391"/>
                </a:lnTo>
                <a:close/>
              </a:path>
              <a:path w="135889" h="302260">
                <a:moveTo>
                  <a:pt x="135724" y="210972"/>
                </a:moveTo>
                <a:lnTo>
                  <a:pt x="0" y="210972"/>
                </a:lnTo>
                <a:lnTo>
                  <a:pt x="0" y="231698"/>
                </a:lnTo>
                <a:lnTo>
                  <a:pt x="135724" y="231698"/>
                </a:lnTo>
                <a:lnTo>
                  <a:pt x="135724" y="210972"/>
                </a:lnTo>
                <a:close/>
              </a:path>
              <a:path w="135889" h="302260">
                <a:moveTo>
                  <a:pt x="135724" y="187515"/>
                </a:moveTo>
                <a:lnTo>
                  <a:pt x="0" y="187515"/>
                </a:lnTo>
                <a:lnTo>
                  <a:pt x="0" y="208241"/>
                </a:lnTo>
                <a:lnTo>
                  <a:pt x="135724" y="208241"/>
                </a:lnTo>
                <a:lnTo>
                  <a:pt x="135724" y="187515"/>
                </a:lnTo>
                <a:close/>
              </a:path>
              <a:path w="135889" h="302260">
                <a:moveTo>
                  <a:pt x="135724" y="164071"/>
                </a:moveTo>
                <a:lnTo>
                  <a:pt x="0" y="164071"/>
                </a:lnTo>
                <a:lnTo>
                  <a:pt x="0" y="184823"/>
                </a:lnTo>
                <a:lnTo>
                  <a:pt x="135724" y="184823"/>
                </a:lnTo>
                <a:lnTo>
                  <a:pt x="135724" y="164071"/>
                </a:lnTo>
                <a:close/>
              </a:path>
              <a:path w="135889" h="302260">
                <a:moveTo>
                  <a:pt x="135724" y="140639"/>
                </a:moveTo>
                <a:lnTo>
                  <a:pt x="0" y="140639"/>
                </a:lnTo>
                <a:lnTo>
                  <a:pt x="0" y="161366"/>
                </a:lnTo>
                <a:lnTo>
                  <a:pt x="135724" y="161366"/>
                </a:lnTo>
                <a:lnTo>
                  <a:pt x="135724" y="140639"/>
                </a:lnTo>
                <a:close/>
              </a:path>
              <a:path w="135889" h="302260">
                <a:moveTo>
                  <a:pt x="135724" y="117195"/>
                </a:moveTo>
                <a:lnTo>
                  <a:pt x="0" y="117195"/>
                </a:lnTo>
                <a:lnTo>
                  <a:pt x="0" y="137947"/>
                </a:lnTo>
                <a:lnTo>
                  <a:pt x="135724" y="137947"/>
                </a:lnTo>
                <a:lnTo>
                  <a:pt x="135724" y="117195"/>
                </a:lnTo>
                <a:close/>
              </a:path>
              <a:path w="135889" h="302260">
                <a:moveTo>
                  <a:pt x="135724" y="93764"/>
                </a:moveTo>
                <a:lnTo>
                  <a:pt x="0" y="93764"/>
                </a:lnTo>
                <a:lnTo>
                  <a:pt x="0" y="114490"/>
                </a:lnTo>
                <a:lnTo>
                  <a:pt x="135724" y="114490"/>
                </a:lnTo>
                <a:lnTo>
                  <a:pt x="135724" y="93764"/>
                </a:lnTo>
                <a:close/>
              </a:path>
              <a:path w="135889" h="302260">
                <a:moveTo>
                  <a:pt x="135724" y="70319"/>
                </a:moveTo>
                <a:lnTo>
                  <a:pt x="0" y="70319"/>
                </a:lnTo>
                <a:lnTo>
                  <a:pt x="0" y="91071"/>
                </a:lnTo>
                <a:lnTo>
                  <a:pt x="135724" y="91071"/>
                </a:lnTo>
                <a:lnTo>
                  <a:pt x="135724" y="70319"/>
                </a:lnTo>
                <a:close/>
              </a:path>
              <a:path w="135889" h="302260">
                <a:moveTo>
                  <a:pt x="135724" y="46888"/>
                </a:moveTo>
                <a:lnTo>
                  <a:pt x="0" y="46888"/>
                </a:lnTo>
                <a:lnTo>
                  <a:pt x="0" y="67614"/>
                </a:lnTo>
                <a:lnTo>
                  <a:pt x="135724" y="67614"/>
                </a:lnTo>
                <a:lnTo>
                  <a:pt x="135724" y="46888"/>
                </a:lnTo>
                <a:close/>
              </a:path>
              <a:path w="135889" h="302260">
                <a:moveTo>
                  <a:pt x="135724" y="23444"/>
                </a:moveTo>
                <a:lnTo>
                  <a:pt x="0" y="23444"/>
                </a:lnTo>
                <a:lnTo>
                  <a:pt x="0" y="44170"/>
                </a:lnTo>
                <a:lnTo>
                  <a:pt x="135724" y="44170"/>
                </a:lnTo>
                <a:lnTo>
                  <a:pt x="135724" y="23444"/>
                </a:lnTo>
                <a:close/>
              </a:path>
              <a:path w="135889" h="302260">
                <a:moveTo>
                  <a:pt x="135724" y="0"/>
                </a:moveTo>
                <a:lnTo>
                  <a:pt x="0" y="0"/>
                </a:lnTo>
                <a:lnTo>
                  <a:pt x="0" y="20739"/>
                </a:lnTo>
                <a:lnTo>
                  <a:pt x="135724" y="20739"/>
                </a:lnTo>
                <a:lnTo>
                  <a:pt x="135724" y="0"/>
                </a:lnTo>
                <a:close/>
              </a:path>
            </a:pathLst>
          </a:custGeom>
          <a:solidFill>
            <a:srgbClr val="497CBA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789963" y="3634206"/>
            <a:ext cx="135890" cy="302260"/>
          </a:xfrm>
          <a:custGeom>
            <a:avLst/>
            <a:gdLst/>
            <a:ahLst/>
            <a:cxnLst/>
            <a:rect l="l" t="t" r="r" b="b"/>
            <a:pathLst>
              <a:path w="135889" h="302260">
                <a:moveTo>
                  <a:pt x="135724" y="281266"/>
                </a:moveTo>
                <a:lnTo>
                  <a:pt x="0" y="281266"/>
                </a:lnTo>
                <a:lnTo>
                  <a:pt x="0" y="302018"/>
                </a:lnTo>
                <a:lnTo>
                  <a:pt x="135724" y="302018"/>
                </a:lnTo>
                <a:lnTo>
                  <a:pt x="135724" y="281266"/>
                </a:lnTo>
                <a:close/>
              </a:path>
              <a:path w="135889" h="302260">
                <a:moveTo>
                  <a:pt x="135724" y="257848"/>
                </a:moveTo>
                <a:lnTo>
                  <a:pt x="0" y="257848"/>
                </a:lnTo>
                <a:lnTo>
                  <a:pt x="0" y="278574"/>
                </a:lnTo>
                <a:lnTo>
                  <a:pt x="135724" y="278574"/>
                </a:lnTo>
                <a:lnTo>
                  <a:pt x="135724" y="257848"/>
                </a:lnTo>
                <a:close/>
              </a:path>
              <a:path w="135889" h="302260">
                <a:moveTo>
                  <a:pt x="135724" y="234391"/>
                </a:moveTo>
                <a:lnTo>
                  <a:pt x="0" y="234391"/>
                </a:lnTo>
                <a:lnTo>
                  <a:pt x="0" y="255143"/>
                </a:lnTo>
                <a:lnTo>
                  <a:pt x="135724" y="255143"/>
                </a:lnTo>
                <a:lnTo>
                  <a:pt x="135724" y="234391"/>
                </a:lnTo>
                <a:close/>
              </a:path>
              <a:path w="135889" h="302260">
                <a:moveTo>
                  <a:pt x="135724" y="210972"/>
                </a:moveTo>
                <a:lnTo>
                  <a:pt x="0" y="210972"/>
                </a:lnTo>
                <a:lnTo>
                  <a:pt x="0" y="231698"/>
                </a:lnTo>
                <a:lnTo>
                  <a:pt x="135724" y="231698"/>
                </a:lnTo>
                <a:lnTo>
                  <a:pt x="135724" y="210972"/>
                </a:lnTo>
                <a:close/>
              </a:path>
              <a:path w="135889" h="302260">
                <a:moveTo>
                  <a:pt x="135724" y="187515"/>
                </a:moveTo>
                <a:lnTo>
                  <a:pt x="0" y="187515"/>
                </a:lnTo>
                <a:lnTo>
                  <a:pt x="0" y="208241"/>
                </a:lnTo>
                <a:lnTo>
                  <a:pt x="135724" y="208241"/>
                </a:lnTo>
                <a:lnTo>
                  <a:pt x="135724" y="187515"/>
                </a:lnTo>
                <a:close/>
              </a:path>
              <a:path w="135889" h="302260">
                <a:moveTo>
                  <a:pt x="135724" y="164071"/>
                </a:moveTo>
                <a:lnTo>
                  <a:pt x="0" y="164071"/>
                </a:lnTo>
                <a:lnTo>
                  <a:pt x="0" y="184823"/>
                </a:lnTo>
                <a:lnTo>
                  <a:pt x="135724" y="184823"/>
                </a:lnTo>
                <a:lnTo>
                  <a:pt x="135724" y="164071"/>
                </a:lnTo>
                <a:close/>
              </a:path>
              <a:path w="135889" h="302260">
                <a:moveTo>
                  <a:pt x="135724" y="140639"/>
                </a:moveTo>
                <a:lnTo>
                  <a:pt x="0" y="140639"/>
                </a:lnTo>
                <a:lnTo>
                  <a:pt x="0" y="161366"/>
                </a:lnTo>
                <a:lnTo>
                  <a:pt x="135724" y="161366"/>
                </a:lnTo>
                <a:lnTo>
                  <a:pt x="135724" y="140639"/>
                </a:lnTo>
                <a:close/>
              </a:path>
              <a:path w="135889" h="302260">
                <a:moveTo>
                  <a:pt x="135724" y="117195"/>
                </a:moveTo>
                <a:lnTo>
                  <a:pt x="0" y="117195"/>
                </a:lnTo>
                <a:lnTo>
                  <a:pt x="0" y="137947"/>
                </a:lnTo>
                <a:lnTo>
                  <a:pt x="135724" y="137947"/>
                </a:lnTo>
                <a:lnTo>
                  <a:pt x="135724" y="117195"/>
                </a:lnTo>
                <a:close/>
              </a:path>
              <a:path w="135889" h="302260">
                <a:moveTo>
                  <a:pt x="135724" y="93764"/>
                </a:moveTo>
                <a:lnTo>
                  <a:pt x="0" y="93764"/>
                </a:lnTo>
                <a:lnTo>
                  <a:pt x="0" y="114490"/>
                </a:lnTo>
                <a:lnTo>
                  <a:pt x="135724" y="114490"/>
                </a:lnTo>
                <a:lnTo>
                  <a:pt x="135724" y="93764"/>
                </a:lnTo>
                <a:close/>
              </a:path>
              <a:path w="135889" h="302260">
                <a:moveTo>
                  <a:pt x="135724" y="70319"/>
                </a:moveTo>
                <a:lnTo>
                  <a:pt x="0" y="70319"/>
                </a:lnTo>
                <a:lnTo>
                  <a:pt x="0" y="91071"/>
                </a:lnTo>
                <a:lnTo>
                  <a:pt x="135724" y="91071"/>
                </a:lnTo>
                <a:lnTo>
                  <a:pt x="135724" y="70319"/>
                </a:lnTo>
                <a:close/>
              </a:path>
              <a:path w="135889" h="302260">
                <a:moveTo>
                  <a:pt x="135724" y="46888"/>
                </a:moveTo>
                <a:lnTo>
                  <a:pt x="0" y="46888"/>
                </a:lnTo>
                <a:lnTo>
                  <a:pt x="0" y="67614"/>
                </a:lnTo>
                <a:lnTo>
                  <a:pt x="135724" y="67614"/>
                </a:lnTo>
                <a:lnTo>
                  <a:pt x="135724" y="46888"/>
                </a:lnTo>
                <a:close/>
              </a:path>
              <a:path w="135889" h="302260">
                <a:moveTo>
                  <a:pt x="135724" y="23444"/>
                </a:moveTo>
                <a:lnTo>
                  <a:pt x="0" y="23444"/>
                </a:lnTo>
                <a:lnTo>
                  <a:pt x="0" y="44170"/>
                </a:lnTo>
                <a:lnTo>
                  <a:pt x="135724" y="44170"/>
                </a:lnTo>
                <a:lnTo>
                  <a:pt x="135724" y="23444"/>
                </a:lnTo>
                <a:close/>
              </a:path>
              <a:path w="135889" h="302260">
                <a:moveTo>
                  <a:pt x="135724" y="0"/>
                </a:moveTo>
                <a:lnTo>
                  <a:pt x="0" y="0"/>
                </a:lnTo>
                <a:lnTo>
                  <a:pt x="0" y="20739"/>
                </a:lnTo>
                <a:lnTo>
                  <a:pt x="135724" y="20739"/>
                </a:lnTo>
                <a:lnTo>
                  <a:pt x="135724" y="0"/>
                </a:lnTo>
                <a:close/>
              </a:path>
            </a:pathLst>
          </a:custGeom>
          <a:solidFill>
            <a:srgbClr val="497CBA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565046" y="3634206"/>
            <a:ext cx="135890" cy="302260"/>
          </a:xfrm>
          <a:custGeom>
            <a:avLst/>
            <a:gdLst/>
            <a:ahLst/>
            <a:cxnLst/>
            <a:rect l="l" t="t" r="r" b="b"/>
            <a:pathLst>
              <a:path w="135889" h="302260">
                <a:moveTo>
                  <a:pt x="135724" y="281266"/>
                </a:moveTo>
                <a:lnTo>
                  <a:pt x="0" y="281266"/>
                </a:lnTo>
                <a:lnTo>
                  <a:pt x="0" y="302018"/>
                </a:lnTo>
                <a:lnTo>
                  <a:pt x="135724" y="302018"/>
                </a:lnTo>
                <a:lnTo>
                  <a:pt x="135724" y="281266"/>
                </a:lnTo>
                <a:close/>
              </a:path>
              <a:path w="135889" h="302260">
                <a:moveTo>
                  <a:pt x="135724" y="257848"/>
                </a:moveTo>
                <a:lnTo>
                  <a:pt x="0" y="257848"/>
                </a:lnTo>
                <a:lnTo>
                  <a:pt x="0" y="278574"/>
                </a:lnTo>
                <a:lnTo>
                  <a:pt x="135724" y="278574"/>
                </a:lnTo>
                <a:lnTo>
                  <a:pt x="135724" y="257848"/>
                </a:lnTo>
                <a:close/>
              </a:path>
              <a:path w="135889" h="302260">
                <a:moveTo>
                  <a:pt x="135724" y="234391"/>
                </a:moveTo>
                <a:lnTo>
                  <a:pt x="0" y="234391"/>
                </a:lnTo>
                <a:lnTo>
                  <a:pt x="0" y="255143"/>
                </a:lnTo>
                <a:lnTo>
                  <a:pt x="135724" y="255143"/>
                </a:lnTo>
                <a:lnTo>
                  <a:pt x="135724" y="234391"/>
                </a:lnTo>
                <a:close/>
              </a:path>
              <a:path w="135889" h="302260">
                <a:moveTo>
                  <a:pt x="135724" y="210972"/>
                </a:moveTo>
                <a:lnTo>
                  <a:pt x="0" y="210972"/>
                </a:lnTo>
                <a:lnTo>
                  <a:pt x="0" y="231698"/>
                </a:lnTo>
                <a:lnTo>
                  <a:pt x="135724" y="231698"/>
                </a:lnTo>
                <a:lnTo>
                  <a:pt x="135724" y="210972"/>
                </a:lnTo>
                <a:close/>
              </a:path>
              <a:path w="135889" h="302260">
                <a:moveTo>
                  <a:pt x="135724" y="187515"/>
                </a:moveTo>
                <a:lnTo>
                  <a:pt x="0" y="187515"/>
                </a:lnTo>
                <a:lnTo>
                  <a:pt x="0" y="208241"/>
                </a:lnTo>
                <a:lnTo>
                  <a:pt x="135724" y="208241"/>
                </a:lnTo>
                <a:lnTo>
                  <a:pt x="135724" y="187515"/>
                </a:lnTo>
                <a:close/>
              </a:path>
              <a:path w="135889" h="302260">
                <a:moveTo>
                  <a:pt x="135724" y="164071"/>
                </a:moveTo>
                <a:lnTo>
                  <a:pt x="0" y="164071"/>
                </a:lnTo>
                <a:lnTo>
                  <a:pt x="0" y="184823"/>
                </a:lnTo>
                <a:lnTo>
                  <a:pt x="135724" y="184823"/>
                </a:lnTo>
                <a:lnTo>
                  <a:pt x="135724" y="164071"/>
                </a:lnTo>
                <a:close/>
              </a:path>
              <a:path w="135889" h="302260">
                <a:moveTo>
                  <a:pt x="135724" y="140639"/>
                </a:moveTo>
                <a:lnTo>
                  <a:pt x="0" y="140639"/>
                </a:lnTo>
                <a:lnTo>
                  <a:pt x="0" y="161366"/>
                </a:lnTo>
                <a:lnTo>
                  <a:pt x="135724" y="161366"/>
                </a:lnTo>
                <a:lnTo>
                  <a:pt x="135724" y="140639"/>
                </a:lnTo>
                <a:close/>
              </a:path>
              <a:path w="135889" h="302260">
                <a:moveTo>
                  <a:pt x="135724" y="117195"/>
                </a:moveTo>
                <a:lnTo>
                  <a:pt x="0" y="117195"/>
                </a:lnTo>
                <a:lnTo>
                  <a:pt x="0" y="137947"/>
                </a:lnTo>
                <a:lnTo>
                  <a:pt x="135724" y="137947"/>
                </a:lnTo>
                <a:lnTo>
                  <a:pt x="135724" y="117195"/>
                </a:lnTo>
                <a:close/>
              </a:path>
              <a:path w="135889" h="302260">
                <a:moveTo>
                  <a:pt x="135724" y="93764"/>
                </a:moveTo>
                <a:lnTo>
                  <a:pt x="0" y="93764"/>
                </a:lnTo>
                <a:lnTo>
                  <a:pt x="0" y="114490"/>
                </a:lnTo>
                <a:lnTo>
                  <a:pt x="135724" y="114490"/>
                </a:lnTo>
                <a:lnTo>
                  <a:pt x="135724" y="93764"/>
                </a:lnTo>
                <a:close/>
              </a:path>
              <a:path w="135889" h="302260">
                <a:moveTo>
                  <a:pt x="135724" y="70319"/>
                </a:moveTo>
                <a:lnTo>
                  <a:pt x="0" y="70319"/>
                </a:lnTo>
                <a:lnTo>
                  <a:pt x="0" y="91071"/>
                </a:lnTo>
                <a:lnTo>
                  <a:pt x="135724" y="91071"/>
                </a:lnTo>
                <a:lnTo>
                  <a:pt x="135724" y="70319"/>
                </a:lnTo>
                <a:close/>
              </a:path>
              <a:path w="135889" h="302260">
                <a:moveTo>
                  <a:pt x="135724" y="46888"/>
                </a:moveTo>
                <a:lnTo>
                  <a:pt x="0" y="46888"/>
                </a:lnTo>
                <a:lnTo>
                  <a:pt x="0" y="67614"/>
                </a:lnTo>
                <a:lnTo>
                  <a:pt x="135724" y="67614"/>
                </a:lnTo>
                <a:lnTo>
                  <a:pt x="135724" y="46888"/>
                </a:lnTo>
                <a:close/>
              </a:path>
              <a:path w="135889" h="302260">
                <a:moveTo>
                  <a:pt x="135724" y="23444"/>
                </a:moveTo>
                <a:lnTo>
                  <a:pt x="0" y="23444"/>
                </a:lnTo>
                <a:lnTo>
                  <a:pt x="0" y="44170"/>
                </a:lnTo>
                <a:lnTo>
                  <a:pt x="135724" y="44170"/>
                </a:lnTo>
                <a:lnTo>
                  <a:pt x="135724" y="23444"/>
                </a:lnTo>
                <a:close/>
              </a:path>
              <a:path w="135889" h="302260">
                <a:moveTo>
                  <a:pt x="135724" y="0"/>
                </a:moveTo>
                <a:lnTo>
                  <a:pt x="0" y="0"/>
                </a:lnTo>
                <a:lnTo>
                  <a:pt x="0" y="20739"/>
                </a:lnTo>
                <a:lnTo>
                  <a:pt x="135724" y="20739"/>
                </a:lnTo>
                <a:lnTo>
                  <a:pt x="135724" y="0"/>
                </a:lnTo>
                <a:close/>
              </a:path>
            </a:pathLst>
          </a:custGeom>
          <a:solidFill>
            <a:srgbClr val="497CBA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418432" y="2135546"/>
            <a:ext cx="1183640" cy="2299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defTabSz="914400">
              <a:spcBef>
                <a:spcPts val="125"/>
              </a:spcBef>
            </a:pPr>
            <a:r>
              <a:rPr sz="14900" b="1" spc="15" dirty="0">
                <a:solidFill>
                  <a:srgbClr val="BF0000"/>
                </a:solidFill>
                <a:latin typeface="Arial"/>
                <a:cs typeface="Arial"/>
              </a:rPr>
              <a:t>?</a:t>
            </a:r>
            <a:endParaRPr sz="149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2744919" y="1936723"/>
            <a:ext cx="2411730" cy="704215"/>
            <a:chOff x="2744919" y="1079472"/>
            <a:chExt cx="2411730" cy="704215"/>
          </a:xfrm>
        </p:grpSpPr>
        <p:sp>
          <p:nvSpPr>
            <p:cNvPr id="92" name="object 92"/>
            <p:cNvSpPr/>
            <p:nvPr/>
          </p:nvSpPr>
          <p:spPr>
            <a:xfrm>
              <a:off x="2757619" y="1092172"/>
              <a:ext cx="2386330" cy="678815"/>
            </a:xfrm>
            <a:custGeom>
              <a:avLst/>
              <a:gdLst/>
              <a:ahLst/>
              <a:cxnLst/>
              <a:rect l="l" t="t" r="r" b="b"/>
              <a:pathLst>
                <a:path w="2386329" h="678814">
                  <a:moveTo>
                    <a:pt x="169574" y="678298"/>
                  </a:moveTo>
                  <a:lnTo>
                    <a:pt x="0" y="678298"/>
                  </a:lnTo>
                  <a:lnTo>
                    <a:pt x="0" y="381544"/>
                  </a:lnTo>
                  <a:lnTo>
                    <a:pt x="3883" y="333408"/>
                  </a:lnTo>
                  <a:lnTo>
                    <a:pt x="15127" y="287745"/>
                  </a:lnTo>
                  <a:lnTo>
                    <a:pt x="33120" y="245167"/>
                  </a:lnTo>
                  <a:lnTo>
                    <a:pt x="57252" y="206283"/>
                  </a:lnTo>
                  <a:lnTo>
                    <a:pt x="86912" y="171705"/>
                  </a:lnTo>
                  <a:lnTo>
                    <a:pt x="121488" y="142044"/>
                  </a:lnTo>
                  <a:lnTo>
                    <a:pt x="160371" y="117910"/>
                  </a:lnTo>
                  <a:lnTo>
                    <a:pt x="202949" y="99916"/>
                  </a:lnTo>
                  <a:lnTo>
                    <a:pt x="248612" y="88671"/>
                  </a:lnTo>
                  <a:lnTo>
                    <a:pt x="296749" y="84787"/>
                  </a:lnTo>
                  <a:lnTo>
                    <a:pt x="2099720" y="84787"/>
                  </a:lnTo>
                  <a:lnTo>
                    <a:pt x="2099720" y="0"/>
                  </a:lnTo>
                  <a:lnTo>
                    <a:pt x="2385895" y="169574"/>
                  </a:lnTo>
                  <a:lnTo>
                    <a:pt x="2242808" y="254361"/>
                  </a:lnTo>
                  <a:lnTo>
                    <a:pt x="296749" y="254361"/>
                  </a:lnTo>
                  <a:lnTo>
                    <a:pt x="247241" y="264356"/>
                  </a:lnTo>
                  <a:lnTo>
                    <a:pt x="206818" y="291613"/>
                  </a:lnTo>
                  <a:lnTo>
                    <a:pt x="179566" y="332039"/>
                  </a:lnTo>
                  <a:lnTo>
                    <a:pt x="169574" y="381544"/>
                  </a:lnTo>
                  <a:lnTo>
                    <a:pt x="169574" y="678298"/>
                  </a:lnTo>
                  <a:close/>
                </a:path>
                <a:path w="2386329" h="678814">
                  <a:moveTo>
                    <a:pt x="2099720" y="339149"/>
                  </a:moveTo>
                  <a:lnTo>
                    <a:pt x="2099720" y="254361"/>
                  </a:lnTo>
                  <a:lnTo>
                    <a:pt x="2242808" y="254361"/>
                  </a:lnTo>
                  <a:lnTo>
                    <a:pt x="2099720" y="33914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2757619" y="1092172"/>
              <a:ext cx="2386330" cy="678815"/>
            </a:xfrm>
            <a:custGeom>
              <a:avLst/>
              <a:gdLst/>
              <a:ahLst/>
              <a:cxnLst/>
              <a:rect l="l" t="t" r="r" b="b"/>
              <a:pathLst>
                <a:path w="2386329" h="678814">
                  <a:moveTo>
                    <a:pt x="0" y="678298"/>
                  </a:moveTo>
                  <a:lnTo>
                    <a:pt x="0" y="381544"/>
                  </a:lnTo>
                  <a:lnTo>
                    <a:pt x="3883" y="333408"/>
                  </a:lnTo>
                  <a:lnTo>
                    <a:pt x="15127" y="287745"/>
                  </a:lnTo>
                  <a:lnTo>
                    <a:pt x="33120" y="245167"/>
                  </a:lnTo>
                  <a:lnTo>
                    <a:pt x="57252" y="206283"/>
                  </a:lnTo>
                  <a:lnTo>
                    <a:pt x="86912" y="171705"/>
                  </a:lnTo>
                  <a:lnTo>
                    <a:pt x="121488" y="142044"/>
                  </a:lnTo>
                  <a:lnTo>
                    <a:pt x="160371" y="117910"/>
                  </a:lnTo>
                  <a:lnTo>
                    <a:pt x="202949" y="99916"/>
                  </a:lnTo>
                  <a:lnTo>
                    <a:pt x="248612" y="88671"/>
                  </a:lnTo>
                  <a:lnTo>
                    <a:pt x="296749" y="84787"/>
                  </a:lnTo>
                  <a:lnTo>
                    <a:pt x="2099720" y="84787"/>
                  </a:lnTo>
                  <a:lnTo>
                    <a:pt x="2099720" y="0"/>
                  </a:lnTo>
                  <a:lnTo>
                    <a:pt x="2385895" y="169574"/>
                  </a:lnTo>
                  <a:lnTo>
                    <a:pt x="2099720" y="339149"/>
                  </a:lnTo>
                  <a:lnTo>
                    <a:pt x="2099720" y="254361"/>
                  </a:lnTo>
                  <a:lnTo>
                    <a:pt x="296749" y="254361"/>
                  </a:lnTo>
                  <a:lnTo>
                    <a:pt x="247241" y="264356"/>
                  </a:lnTo>
                  <a:lnTo>
                    <a:pt x="206818" y="291613"/>
                  </a:lnTo>
                  <a:lnTo>
                    <a:pt x="179566" y="332039"/>
                  </a:lnTo>
                  <a:lnTo>
                    <a:pt x="169574" y="381544"/>
                  </a:lnTo>
                  <a:lnTo>
                    <a:pt x="169574" y="678298"/>
                  </a:lnTo>
                  <a:lnTo>
                    <a:pt x="0" y="678298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3189938" y="2269014"/>
            <a:ext cx="152082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350" b="1" spc="-5" dirty="0">
                <a:solidFill>
                  <a:prstClr val="black"/>
                </a:solidFill>
                <a:latin typeface="Arial"/>
                <a:cs typeface="Arial"/>
              </a:rPr>
              <a:t>Network</a:t>
            </a:r>
            <a:r>
              <a:rPr sz="1350" b="1" spc="-7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350" b="1" spc="-5" dirty="0">
                <a:solidFill>
                  <a:prstClr val="black"/>
                </a:solidFill>
                <a:latin typeface="Arial"/>
                <a:cs typeface="Arial"/>
              </a:rPr>
              <a:t>Demands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5102040" y="1828203"/>
            <a:ext cx="628015" cy="581660"/>
            <a:chOff x="5102039" y="970953"/>
            <a:chExt cx="628015" cy="581660"/>
          </a:xfrm>
        </p:grpSpPr>
        <p:sp>
          <p:nvSpPr>
            <p:cNvPr id="96" name="object 96"/>
            <p:cNvSpPr/>
            <p:nvPr/>
          </p:nvSpPr>
          <p:spPr>
            <a:xfrm>
              <a:off x="5108389" y="977303"/>
              <a:ext cx="615315" cy="568960"/>
            </a:xfrm>
            <a:custGeom>
              <a:avLst/>
              <a:gdLst/>
              <a:ahLst/>
              <a:cxnLst/>
              <a:rect l="l" t="t" r="r" b="b"/>
              <a:pathLst>
                <a:path w="615314" h="568960">
                  <a:moveTo>
                    <a:pt x="520848" y="568796"/>
                  </a:moveTo>
                  <a:lnTo>
                    <a:pt x="307649" y="379539"/>
                  </a:lnTo>
                  <a:lnTo>
                    <a:pt x="94474" y="568796"/>
                  </a:lnTo>
                  <a:lnTo>
                    <a:pt x="0" y="462384"/>
                  </a:lnTo>
                  <a:lnTo>
                    <a:pt x="200474" y="284399"/>
                  </a:lnTo>
                  <a:lnTo>
                    <a:pt x="0" y="106412"/>
                  </a:lnTo>
                  <a:lnTo>
                    <a:pt x="94474" y="0"/>
                  </a:lnTo>
                  <a:lnTo>
                    <a:pt x="307649" y="189259"/>
                  </a:lnTo>
                  <a:lnTo>
                    <a:pt x="520848" y="0"/>
                  </a:lnTo>
                  <a:lnTo>
                    <a:pt x="615298" y="106412"/>
                  </a:lnTo>
                  <a:lnTo>
                    <a:pt x="414824" y="284399"/>
                  </a:lnTo>
                  <a:lnTo>
                    <a:pt x="615298" y="462384"/>
                  </a:lnTo>
                  <a:lnTo>
                    <a:pt x="520848" y="568796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5108389" y="977303"/>
              <a:ext cx="615315" cy="568960"/>
            </a:xfrm>
            <a:custGeom>
              <a:avLst/>
              <a:gdLst/>
              <a:ahLst/>
              <a:cxnLst/>
              <a:rect l="l" t="t" r="r" b="b"/>
              <a:pathLst>
                <a:path w="615314" h="568960">
                  <a:moveTo>
                    <a:pt x="0" y="106412"/>
                  </a:moveTo>
                  <a:lnTo>
                    <a:pt x="94474" y="0"/>
                  </a:lnTo>
                  <a:lnTo>
                    <a:pt x="307649" y="189259"/>
                  </a:lnTo>
                  <a:lnTo>
                    <a:pt x="520848" y="0"/>
                  </a:lnTo>
                  <a:lnTo>
                    <a:pt x="615298" y="106412"/>
                  </a:lnTo>
                  <a:lnTo>
                    <a:pt x="414824" y="284399"/>
                  </a:lnTo>
                  <a:lnTo>
                    <a:pt x="615298" y="462384"/>
                  </a:lnTo>
                  <a:lnTo>
                    <a:pt x="520848" y="568796"/>
                  </a:lnTo>
                  <a:lnTo>
                    <a:pt x="307649" y="379539"/>
                  </a:lnTo>
                  <a:lnTo>
                    <a:pt x="94474" y="568796"/>
                  </a:lnTo>
                  <a:lnTo>
                    <a:pt x="0" y="462384"/>
                  </a:lnTo>
                  <a:lnTo>
                    <a:pt x="200474" y="284399"/>
                  </a:lnTo>
                  <a:lnTo>
                    <a:pt x="0" y="106412"/>
                  </a:lnTo>
                  <a:close/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5694B9-60D1-9CC9-8272-D88448FB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and platform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159CC-7603-4C77-16B1-B562A33E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ICRP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C257D2-D8BB-327F-A59F-2DE5A0E35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380421"/>
            <a:ext cx="7975158" cy="2578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62C7C4-5F1B-4C70-9F21-B5AE492D31CD}"/>
              </a:ext>
            </a:extLst>
          </p:cNvPr>
          <p:cNvSpPr txBox="1"/>
          <p:nvPr/>
        </p:nvSpPr>
        <p:spPr>
          <a:xfrm>
            <a:off x="981985" y="5441531"/>
            <a:ext cx="6555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https://github.com/barefootnetworks/Open-Tofino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322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5694B9-60D1-9CC9-8272-D88448FB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and platform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2C7C4-5F1B-4C70-9F21-B5AE492D31CD}"/>
              </a:ext>
            </a:extLst>
          </p:cNvPr>
          <p:cNvSpPr txBox="1"/>
          <p:nvPr/>
        </p:nvSpPr>
        <p:spPr>
          <a:xfrm>
            <a:off x="1236426" y="6142283"/>
            <a:ext cx="6555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https://github.com/barefootnetworks/Open-Tofino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E4D74B-035C-BE4C-8D14-896FA7BC9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123" y="1404442"/>
            <a:ext cx="3769605" cy="44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8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2578" y="5820979"/>
            <a:ext cx="1238250" cy="13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defTabSz="914400">
              <a:spcBef>
                <a:spcPts val="135"/>
              </a:spcBef>
            </a:pP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Copyright </a:t>
            </a:r>
            <a:r>
              <a:rPr sz="750" i="1" spc="25" dirty="0">
                <a:solidFill>
                  <a:srgbClr val="7E7E7E"/>
                </a:solidFill>
                <a:latin typeface="Arial"/>
                <a:cs typeface="Arial"/>
              </a:rPr>
              <a:t>© </a:t>
            </a:r>
            <a:r>
              <a:rPr sz="750" i="1" spc="15" dirty="0">
                <a:solidFill>
                  <a:srgbClr val="7E7E7E"/>
                </a:solidFill>
                <a:latin typeface="Arial"/>
                <a:cs typeface="Arial"/>
              </a:rPr>
              <a:t>2018 </a:t>
            </a:r>
            <a:r>
              <a:rPr sz="750" i="1" spc="20" dirty="0">
                <a:solidFill>
                  <a:srgbClr val="7E7E7E"/>
                </a:solidFill>
                <a:latin typeface="Arial"/>
                <a:cs typeface="Arial"/>
              </a:rPr>
              <a:t>–</a:t>
            </a:r>
            <a:r>
              <a:rPr sz="75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P4.org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746805"/>
            <a:ext cx="685798" cy="251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99" y="1464472"/>
            <a:ext cx="8686782" cy="81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98740" y="1710749"/>
            <a:ext cx="2604135" cy="979805"/>
            <a:chOff x="5098739" y="853498"/>
            <a:chExt cx="2604135" cy="979805"/>
          </a:xfrm>
        </p:grpSpPr>
        <p:sp>
          <p:nvSpPr>
            <p:cNvPr id="6" name="object 6"/>
            <p:cNvSpPr/>
            <p:nvPr/>
          </p:nvSpPr>
          <p:spPr>
            <a:xfrm>
              <a:off x="5098739" y="853498"/>
              <a:ext cx="2604119" cy="9793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143489" y="875260"/>
              <a:ext cx="2514600" cy="890269"/>
            </a:xfrm>
            <a:custGeom>
              <a:avLst/>
              <a:gdLst/>
              <a:ahLst/>
              <a:cxnLst/>
              <a:rect l="l" t="t" r="r" b="b"/>
              <a:pathLst>
                <a:path w="2514600" h="890269">
                  <a:moveTo>
                    <a:pt x="2514594" y="889798"/>
                  </a:moveTo>
                  <a:lnTo>
                    <a:pt x="0" y="889798"/>
                  </a:lnTo>
                  <a:lnTo>
                    <a:pt x="0" y="0"/>
                  </a:lnTo>
                  <a:lnTo>
                    <a:pt x="2514594" y="0"/>
                  </a:lnTo>
                  <a:lnTo>
                    <a:pt x="2514594" y="889798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143489" y="875260"/>
              <a:ext cx="2514600" cy="890269"/>
            </a:xfrm>
            <a:custGeom>
              <a:avLst/>
              <a:gdLst/>
              <a:ahLst/>
              <a:cxnLst/>
              <a:rect l="l" t="t" r="r" b="b"/>
              <a:pathLst>
                <a:path w="2514600" h="890269">
                  <a:moveTo>
                    <a:pt x="0" y="0"/>
                  </a:moveTo>
                  <a:lnTo>
                    <a:pt x="2514594" y="0"/>
                  </a:lnTo>
                  <a:lnTo>
                    <a:pt x="2514594" y="889798"/>
                  </a:lnTo>
                  <a:lnTo>
                    <a:pt x="0" y="8897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765615" y="1992116"/>
            <a:ext cx="12668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Switch</a:t>
            </a:r>
            <a:r>
              <a:rPr sz="2100" spc="-9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OS</a:t>
            </a:r>
            <a:endParaRPr sz="21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5424" y="997705"/>
            <a:ext cx="548640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400" spc="20" dirty="0">
                <a:solidFill>
                  <a:srgbClr val="000000"/>
                </a:solidFill>
              </a:rPr>
              <a:t>A </a:t>
            </a:r>
            <a:r>
              <a:rPr sz="2400" spc="10" dirty="0">
                <a:solidFill>
                  <a:srgbClr val="000000"/>
                </a:solidFill>
              </a:rPr>
              <a:t>Better Approach: Top-down</a:t>
            </a:r>
            <a:r>
              <a:rPr sz="2400" spc="-65" dirty="0">
                <a:solidFill>
                  <a:srgbClr val="000000"/>
                </a:solidFill>
              </a:rPr>
              <a:t> </a:t>
            </a:r>
            <a:r>
              <a:rPr sz="2400" spc="10" dirty="0">
                <a:solidFill>
                  <a:srgbClr val="000000"/>
                </a:solidFill>
              </a:rPr>
              <a:t>design</a:t>
            </a:r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7997808" y="5739259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400" dirty="0">
                <a:solidFill>
                  <a:prstClr val="black"/>
                </a:solidFill>
                <a:latin typeface="Arial"/>
                <a:cs typeface="Arial"/>
              </a:rPr>
              <a:t>5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44505" y="3634206"/>
            <a:ext cx="135890" cy="302260"/>
          </a:xfrm>
          <a:custGeom>
            <a:avLst/>
            <a:gdLst/>
            <a:ahLst/>
            <a:cxnLst/>
            <a:rect l="l" t="t" r="r" b="b"/>
            <a:pathLst>
              <a:path w="135889" h="302260">
                <a:moveTo>
                  <a:pt x="135724" y="281266"/>
                </a:moveTo>
                <a:lnTo>
                  <a:pt x="0" y="281266"/>
                </a:lnTo>
                <a:lnTo>
                  <a:pt x="0" y="302018"/>
                </a:lnTo>
                <a:lnTo>
                  <a:pt x="135724" y="302018"/>
                </a:lnTo>
                <a:lnTo>
                  <a:pt x="135724" y="281266"/>
                </a:lnTo>
                <a:close/>
              </a:path>
              <a:path w="135889" h="302260">
                <a:moveTo>
                  <a:pt x="135724" y="257848"/>
                </a:moveTo>
                <a:lnTo>
                  <a:pt x="0" y="257848"/>
                </a:lnTo>
                <a:lnTo>
                  <a:pt x="0" y="278574"/>
                </a:lnTo>
                <a:lnTo>
                  <a:pt x="135724" y="278574"/>
                </a:lnTo>
                <a:lnTo>
                  <a:pt x="135724" y="257848"/>
                </a:lnTo>
                <a:close/>
              </a:path>
              <a:path w="135889" h="302260">
                <a:moveTo>
                  <a:pt x="135724" y="234391"/>
                </a:moveTo>
                <a:lnTo>
                  <a:pt x="0" y="234391"/>
                </a:lnTo>
                <a:lnTo>
                  <a:pt x="0" y="255143"/>
                </a:lnTo>
                <a:lnTo>
                  <a:pt x="135724" y="255143"/>
                </a:lnTo>
                <a:lnTo>
                  <a:pt x="135724" y="234391"/>
                </a:lnTo>
                <a:close/>
              </a:path>
              <a:path w="135889" h="302260">
                <a:moveTo>
                  <a:pt x="135724" y="210972"/>
                </a:moveTo>
                <a:lnTo>
                  <a:pt x="0" y="210972"/>
                </a:lnTo>
                <a:lnTo>
                  <a:pt x="0" y="231698"/>
                </a:lnTo>
                <a:lnTo>
                  <a:pt x="135724" y="231698"/>
                </a:lnTo>
                <a:lnTo>
                  <a:pt x="135724" y="210972"/>
                </a:lnTo>
                <a:close/>
              </a:path>
              <a:path w="135889" h="302260">
                <a:moveTo>
                  <a:pt x="135724" y="187515"/>
                </a:moveTo>
                <a:lnTo>
                  <a:pt x="0" y="187515"/>
                </a:lnTo>
                <a:lnTo>
                  <a:pt x="0" y="208241"/>
                </a:lnTo>
                <a:lnTo>
                  <a:pt x="135724" y="208241"/>
                </a:lnTo>
                <a:lnTo>
                  <a:pt x="135724" y="187515"/>
                </a:lnTo>
                <a:close/>
              </a:path>
              <a:path w="135889" h="302260">
                <a:moveTo>
                  <a:pt x="135724" y="164071"/>
                </a:moveTo>
                <a:lnTo>
                  <a:pt x="0" y="164071"/>
                </a:lnTo>
                <a:lnTo>
                  <a:pt x="0" y="184823"/>
                </a:lnTo>
                <a:lnTo>
                  <a:pt x="135724" y="184823"/>
                </a:lnTo>
                <a:lnTo>
                  <a:pt x="135724" y="164071"/>
                </a:lnTo>
                <a:close/>
              </a:path>
              <a:path w="135889" h="302260">
                <a:moveTo>
                  <a:pt x="135724" y="140639"/>
                </a:moveTo>
                <a:lnTo>
                  <a:pt x="0" y="140639"/>
                </a:lnTo>
                <a:lnTo>
                  <a:pt x="0" y="161366"/>
                </a:lnTo>
                <a:lnTo>
                  <a:pt x="135724" y="161366"/>
                </a:lnTo>
                <a:lnTo>
                  <a:pt x="135724" y="140639"/>
                </a:lnTo>
                <a:close/>
              </a:path>
              <a:path w="135889" h="302260">
                <a:moveTo>
                  <a:pt x="135724" y="117195"/>
                </a:moveTo>
                <a:lnTo>
                  <a:pt x="0" y="117195"/>
                </a:lnTo>
                <a:lnTo>
                  <a:pt x="0" y="137947"/>
                </a:lnTo>
                <a:lnTo>
                  <a:pt x="135724" y="137947"/>
                </a:lnTo>
                <a:lnTo>
                  <a:pt x="135724" y="117195"/>
                </a:lnTo>
                <a:close/>
              </a:path>
              <a:path w="135889" h="302260">
                <a:moveTo>
                  <a:pt x="135724" y="93764"/>
                </a:moveTo>
                <a:lnTo>
                  <a:pt x="0" y="93764"/>
                </a:lnTo>
                <a:lnTo>
                  <a:pt x="0" y="114490"/>
                </a:lnTo>
                <a:lnTo>
                  <a:pt x="135724" y="114490"/>
                </a:lnTo>
                <a:lnTo>
                  <a:pt x="135724" y="93764"/>
                </a:lnTo>
                <a:close/>
              </a:path>
              <a:path w="135889" h="302260">
                <a:moveTo>
                  <a:pt x="135724" y="70319"/>
                </a:moveTo>
                <a:lnTo>
                  <a:pt x="0" y="70319"/>
                </a:lnTo>
                <a:lnTo>
                  <a:pt x="0" y="91071"/>
                </a:lnTo>
                <a:lnTo>
                  <a:pt x="135724" y="91071"/>
                </a:lnTo>
                <a:lnTo>
                  <a:pt x="135724" y="70319"/>
                </a:lnTo>
                <a:close/>
              </a:path>
              <a:path w="135889" h="302260">
                <a:moveTo>
                  <a:pt x="135724" y="46888"/>
                </a:moveTo>
                <a:lnTo>
                  <a:pt x="0" y="46888"/>
                </a:lnTo>
                <a:lnTo>
                  <a:pt x="0" y="67614"/>
                </a:lnTo>
                <a:lnTo>
                  <a:pt x="135724" y="67614"/>
                </a:lnTo>
                <a:lnTo>
                  <a:pt x="135724" y="46888"/>
                </a:lnTo>
                <a:close/>
              </a:path>
              <a:path w="135889" h="302260">
                <a:moveTo>
                  <a:pt x="135724" y="23444"/>
                </a:moveTo>
                <a:lnTo>
                  <a:pt x="0" y="23444"/>
                </a:lnTo>
                <a:lnTo>
                  <a:pt x="0" y="44170"/>
                </a:lnTo>
                <a:lnTo>
                  <a:pt x="135724" y="44170"/>
                </a:lnTo>
                <a:lnTo>
                  <a:pt x="135724" y="23444"/>
                </a:lnTo>
                <a:close/>
              </a:path>
              <a:path w="135889" h="302260">
                <a:moveTo>
                  <a:pt x="135724" y="0"/>
                </a:moveTo>
                <a:lnTo>
                  <a:pt x="0" y="0"/>
                </a:lnTo>
                <a:lnTo>
                  <a:pt x="0" y="20739"/>
                </a:lnTo>
                <a:lnTo>
                  <a:pt x="135724" y="20739"/>
                </a:lnTo>
                <a:lnTo>
                  <a:pt x="135724" y="0"/>
                </a:lnTo>
                <a:close/>
              </a:path>
            </a:pathLst>
          </a:custGeom>
          <a:solidFill>
            <a:srgbClr val="497CBA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19588" y="3634206"/>
            <a:ext cx="135890" cy="302260"/>
          </a:xfrm>
          <a:custGeom>
            <a:avLst/>
            <a:gdLst/>
            <a:ahLst/>
            <a:cxnLst/>
            <a:rect l="l" t="t" r="r" b="b"/>
            <a:pathLst>
              <a:path w="135889" h="302260">
                <a:moveTo>
                  <a:pt x="135724" y="281266"/>
                </a:moveTo>
                <a:lnTo>
                  <a:pt x="0" y="281266"/>
                </a:lnTo>
                <a:lnTo>
                  <a:pt x="0" y="302018"/>
                </a:lnTo>
                <a:lnTo>
                  <a:pt x="135724" y="302018"/>
                </a:lnTo>
                <a:lnTo>
                  <a:pt x="135724" y="281266"/>
                </a:lnTo>
                <a:close/>
              </a:path>
              <a:path w="135889" h="302260">
                <a:moveTo>
                  <a:pt x="135724" y="257848"/>
                </a:moveTo>
                <a:lnTo>
                  <a:pt x="0" y="257848"/>
                </a:lnTo>
                <a:lnTo>
                  <a:pt x="0" y="278574"/>
                </a:lnTo>
                <a:lnTo>
                  <a:pt x="135724" y="278574"/>
                </a:lnTo>
                <a:lnTo>
                  <a:pt x="135724" y="257848"/>
                </a:lnTo>
                <a:close/>
              </a:path>
              <a:path w="135889" h="302260">
                <a:moveTo>
                  <a:pt x="135724" y="234391"/>
                </a:moveTo>
                <a:lnTo>
                  <a:pt x="0" y="234391"/>
                </a:lnTo>
                <a:lnTo>
                  <a:pt x="0" y="255143"/>
                </a:lnTo>
                <a:lnTo>
                  <a:pt x="135724" y="255143"/>
                </a:lnTo>
                <a:lnTo>
                  <a:pt x="135724" y="234391"/>
                </a:lnTo>
                <a:close/>
              </a:path>
              <a:path w="135889" h="302260">
                <a:moveTo>
                  <a:pt x="135724" y="210972"/>
                </a:moveTo>
                <a:lnTo>
                  <a:pt x="0" y="210972"/>
                </a:lnTo>
                <a:lnTo>
                  <a:pt x="0" y="231698"/>
                </a:lnTo>
                <a:lnTo>
                  <a:pt x="135724" y="231698"/>
                </a:lnTo>
                <a:lnTo>
                  <a:pt x="135724" y="210972"/>
                </a:lnTo>
                <a:close/>
              </a:path>
              <a:path w="135889" h="302260">
                <a:moveTo>
                  <a:pt x="135724" y="187515"/>
                </a:moveTo>
                <a:lnTo>
                  <a:pt x="0" y="187515"/>
                </a:lnTo>
                <a:lnTo>
                  <a:pt x="0" y="208241"/>
                </a:lnTo>
                <a:lnTo>
                  <a:pt x="135724" y="208241"/>
                </a:lnTo>
                <a:lnTo>
                  <a:pt x="135724" y="187515"/>
                </a:lnTo>
                <a:close/>
              </a:path>
              <a:path w="135889" h="302260">
                <a:moveTo>
                  <a:pt x="135724" y="164071"/>
                </a:moveTo>
                <a:lnTo>
                  <a:pt x="0" y="164071"/>
                </a:lnTo>
                <a:lnTo>
                  <a:pt x="0" y="184823"/>
                </a:lnTo>
                <a:lnTo>
                  <a:pt x="135724" y="184823"/>
                </a:lnTo>
                <a:lnTo>
                  <a:pt x="135724" y="164071"/>
                </a:lnTo>
                <a:close/>
              </a:path>
              <a:path w="135889" h="302260">
                <a:moveTo>
                  <a:pt x="135724" y="140639"/>
                </a:moveTo>
                <a:lnTo>
                  <a:pt x="0" y="140639"/>
                </a:lnTo>
                <a:lnTo>
                  <a:pt x="0" y="161366"/>
                </a:lnTo>
                <a:lnTo>
                  <a:pt x="135724" y="161366"/>
                </a:lnTo>
                <a:lnTo>
                  <a:pt x="135724" y="140639"/>
                </a:lnTo>
                <a:close/>
              </a:path>
              <a:path w="135889" h="302260">
                <a:moveTo>
                  <a:pt x="135724" y="117195"/>
                </a:moveTo>
                <a:lnTo>
                  <a:pt x="0" y="117195"/>
                </a:lnTo>
                <a:lnTo>
                  <a:pt x="0" y="137947"/>
                </a:lnTo>
                <a:lnTo>
                  <a:pt x="135724" y="137947"/>
                </a:lnTo>
                <a:lnTo>
                  <a:pt x="135724" y="117195"/>
                </a:lnTo>
                <a:close/>
              </a:path>
              <a:path w="135889" h="302260">
                <a:moveTo>
                  <a:pt x="135724" y="93764"/>
                </a:moveTo>
                <a:lnTo>
                  <a:pt x="0" y="93764"/>
                </a:lnTo>
                <a:lnTo>
                  <a:pt x="0" y="114490"/>
                </a:lnTo>
                <a:lnTo>
                  <a:pt x="135724" y="114490"/>
                </a:lnTo>
                <a:lnTo>
                  <a:pt x="135724" y="93764"/>
                </a:lnTo>
                <a:close/>
              </a:path>
              <a:path w="135889" h="302260">
                <a:moveTo>
                  <a:pt x="135724" y="70319"/>
                </a:moveTo>
                <a:lnTo>
                  <a:pt x="0" y="70319"/>
                </a:lnTo>
                <a:lnTo>
                  <a:pt x="0" y="91071"/>
                </a:lnTo>
                <a:lnTo>
                  <a:pt x="135724" y="91071"/>
                </a:lnTo>
                <a:lnTo>
                  <a:pt x="135724" y="70319"/>
                </a:lnTo>
                <a:close/>
              </a:path>
              <a:path w="135889" h="302260">
                <a:moveTo>
                  <a:pt x="135724" y="46888"/>
                </a:moveTo>
                <a:lnTo>
                  <a:pt x="0" y="46888"/>
                </a:lnTo>
                <a:lnTo>
                  <a:pt x="0" y="67614"/>
                </a:lnTo>
                <a:lnTo>
                  <a:pt x="135724" y="67614"/>
                </a:lnTo>
                <a:lnTo>
                  <a:pt x="135724" y="46888"/>
                </a:lnTo>
                <a:close/>
              </a:path>
              <a:path w="135889" h="302260">
                <a:moveTo>
                  <a:pt x="135724" y="23444"/>
                </a:moveTo>
                <a:lnTo>
                  <a:pt x="0" y="23444"/>
                </a:lnTo>
                <a:lnTo>
                  <a:pt x="0" y="44170"/>
                </a:lnTo>
                <a:lnTo>
                  <a:pt x="135724" y="44170"/>
                </a:lnTo>
                <a:lnTo>
                  <a:pt x="135724" y="23444"/>
                </a:lnTo>
                <a:close/>
              </a:path>
              <a:path w="135889" h="302260">
                <a:moveTo>
                  <a:pt x="135724" y="0"/>
                </a:moveTo>
                <a:lnTo>
                  <a:pt x="0" y="0"/>
                </a:lnTo>
                <a:lnTo>
                  <a:pt x="0" y="20739"/>
                </a:lnTo>
                <a:lnTo>
                  <a:pt x="135724" y="20739"/>
                </a:lnTo>
                <a:lnTo>
                  <a:pt x="135724" y="0"/>
                </a:lnTo>
                <a:close/>
              </a:path>
            </a:pathLst>
          </a:custGeom>
          <a:solidFill>
            <a:srgbClr val="497CBA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94684" y="3634206"/>
            <a:ext cx="135890" cy="302260"/>
          </a:xfrm>
          <a:custGeom>
            <a:avLst/>
            <a:gdLst/>
            <a:ahLst/>
            <a:cxnLst/>
            <a:rect l="l" t="t" r="r" b="b"/>
            <a:pathLst>
              <a:path w="135889" h="302260">
                <a:moveTo>
                  <a:pt x="135724" y="281266"/>
                </a:moveTo>
                <a:lnTo>
                  <a:pt x="0" y="281266"/>
                </a:lnTo>
                <a:lnTo>
                  <a:pt x="0" y="302018"/>
                </a:lnTo>
                <a:lnTo>
                  <a:pt x="135724" y="302018"/>
                </a:lnTo>
                <a:lnTo>
                  <a:pt x="135724" y="281266"/>
                </a:lnTo>
                <a:close/>
              </a:path>
              <a:path w="135889" h="302260">
                <a:moveTo>
                  <a:pt x="135724" y="257848"/>
                </a:moveTo>
                <a:lnTo>
                  <a:pt x="0" y="257848"/>
                </a:lnTo>
                <a:lnTo>
                  <a:pt x="0" y="278574"/>
                </a:lnTo>
                <a:lnTo>
                  <a:pt x="135724" y="278574"/>
                </a:lnTo>
                <a:lnTo>
                  <a:pt x="135724" y="257848"/>
                </a:lnTo>
                <a:close/>
              </a:path>
              <a:path w="135889" h="302260">
                <a:moveTo>
                  <a:pt x="135724" y="234391"/>
                </a:moveTo>
                <a:lnTo>
                  <a:pt x="0" y="234391"/>
                </a:lnTo>
                <a:lnTo>
                  <a:pt x="0" y="255143"/>
                </a:lnTo>
                <a:lnTo>
                  <a:pt x="135724" y="255143"/>
                </a:lnTo>
                <a:lnTo>
                  <a:pt x="135724" y="234391"/>
                </a:lnTo>
                <a:close/>
              </a:path>
              <a:path w="135889" h="302260">
                <a:moveTo>
                  <a:pt x="135724" y="210972"/>
                </a:moveTo>
                <a:lnTo>
                  <a:pt x="0" y="210972"/>
                </a:lnTo>
                <a:lnTo>
                  <a:pt x="0" y="231698"/>
                </a:lnTo>
                <a:lnTo>
                  <a:pt x="135724" y="231698"/>
                </a:lnTo>
                <a:lnTo>
                  <a:pt x="135724" y="210972"/>
                </a:lnTo>
                <a:close/>
              </a:path>
              <a:path w="135889" h="302260">
                <a:moveTo>
                  <a:pt x="135724" y="187515"/>
                </a:moveTo>
                <a:lnTo>
                  <a:pt x="0" y="187515"/>
                </a:lnTo>
                <a:lnTo>
                  <a:pt x="0" y="208241"/>
                </a:lnTo>
                <a:lnTo>
                  <a:pt x="135724" y="208241"/>
                </a:lnTo>
                <a:lnTo>
                  <a:pt x="135724" y="187515"/>
                </a:lnTo>
                <a:close/>
              </a:path>
              <a:path w="135889" h="302260">
                <a:moveTo>
                  <a:pt x="135724" y="164071"/>
                </a:moveTo>
                <a:lnTo>
                  <a:pt x="0" y="164071"/>
                </a:lnTo>
                <a:lnTo>
                  <a:pt x="0" y="184823"/>
                </a:lnTo>
                <a:lnTo>
                  <a:pt x="135724" y="184823"/>
                </a:lnTo>
                <a:lnTo>
                  <a:pt x="135724" y="164071"/>
                </a:lnTo>
                <a:close/>
              </a:path>
              <a:path w="135889" h="302260">
                <a:moveTo>
                  <a:pt x="135724" y="140639"/>
                </a:moveTo>
                <a:lnTo>
                  <a:pt x="0" y="140639"/>
                </a:lnTo>
                <a:lnTo>
                  <a:pt x="0" y="161366"/>
                </a:lnTo>
                <a:lnTo>
                  <a:pt x="135724" y="161366"/>
                </a:lnTo>
                <a:lnTo>
                  <a:pt x="135724" y="140639"/>
                </a:lnTo>
                <a:close/>
              </a:path>
              <a:path w="135889" h="302260">
                <a:moveTo>
                  <a:pt x="135724" y="117195"/>
                </a:moveTo>
                <a:lnTo>
                  <a:pt x="0" y="117195"/>
                </a:lnTo>
                <a:lnTo>
                  <a:pt x="0" y="137947"/>
                </a:lnTo>
                <a:lnTo>
                  <a:pt x="135724" y="137947"/>
                </a:lnTo>
                <a:lnTo>
                  <a:pt x="135724" y="117195"/>
                </a:lnTo>
                <a:close/>
              </a:path>
              <a:path w="135889" h="302260">
                <a:moveTo>
                  <a:pt x="135724" y="93764"/>
                </a:moveTo>
                <a:lnTo>
                  <a:pt x="0" y="93764"/>
                </a:lnTo>
                <a:lnTo>
                  <a:pt x="0" y="114490"/>
                </a:lnTo>
                <a:lnTo>
                  <a:pt x="135724" y="114490"/>
                </a:lnTo>
                <a:lnTo>
                  <a:pt x="135724" y="93764"/>
                </a:lnTo>
                <a:close/>
              </a:path>
              <a:path w="135889" h="302260">
                <a:moveTo>
                  <a:pt x="135724" y="70319"/>
                </a:moveTo>
                <a:lnTo>
                  <a:pt x="0" y="70319"/>
                </a:lnTo>
                <a:lnTo>
                  <a:pt x="0" y="91071"/>
                </a:lnTo>
                <a:lnTo>
                  <a:pt x="135724" y="91071"/>
                </a:lnTo>
                <a:lnTo>
                  <a:pt x="135724" y="70319"/>
                </a:lnTo>
                <a:close/>
              </a:path>
              <a:path w="135889" h="302260">
                <a:moveTo>
                  <a:pt x="135724" y="46888"/>
                </a:moveTo>
                <a:lnTo>
                  <a:pt x="0" y="46888"/>
                </a:lnTo>
                <a:lnTo>
                  <a:pt x="0" y="67614"/>
                </a:lnTo>
                <a:lnTo>
                  <a:pt x="135724" y="67614"/>
                </a:lnTo>
                <a:lnTo>
                  <a:pt x="135724" y="46888"/>
                </a:lnTo>
                <a:close/>
              </a:path>
              <a:path w="135889" h="302260">
                <a:moveTo>
                  <a:pt x="135724" y="23444"/>
                </a:moveTo>
                <a:lnTo>
                  <a:pt x="0" y="23444"/>
                </a:lnTo>
                <a:lnTo>
                  <a:pt x="0" y="44170"/>
                </a:lnTo>
                <a:lnTo>
                  <a:pt x="135724" y="44170"/>
                </a:lnTo>
                <a:lnTo>
                  <a:pt x="135724" y="23444"/>
                </a:lnTo>
                <a:close/>
              </a:path>
              <a:path w="135889" h="302260">
                <a:moveTo>
                  <a:pt x="135724" y="0"/>
                </a:moveTo>
                <a:lnTo>
                  <a:pt x="0" y="0"/>
                </a:lnTo>
                <a:lnTo>
                  <a:pt x="0" y="20739"/>
                </a:lnTo>
                <a:lnTo>
                  <a:pt x="135724" y="20739"/>
                </a:lnTo>
                <a:lnTo>
                  <a:pt x="135724" y="0"/>
                </a:lnTo>
                <a:close/>
              </a:path>
            </a:pathLst>
          </a:custGeom>
          <a:solidFill>
            <a:srgbClr val="497CBA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69767" y="3634206"/>
            <a:ext cx="135890" cy="302260"/>
          </a:xfrm>
          <a:custGeom>
            <a:avLst/>
            <a:gdLst/>
            <a:ahLst/>
            <a:cxnLst/>
            <a:rect l="l" t="t" r="r" b="b"/>
            <a:pathLst>
              <a:path w="135889" h="302260">
                <a:moveTo>
                  <a:pt x="135724" y="281266"/>
                </a:moveTo>
                <a:lnTo>
                  <a:pt x="0" y="281266"/>
                </a:lnTo>
                <a:lnTo>
                  <a:pt x="0" y="302018"/>
                </a:lnTo>
                <a:lnTo>
                  <a:pt x="135724" y="302018"/>
                </a:lnTo>
                <a:lnTo>
                  <a:pt x="135724" y="281266"/>
                </a:lnTo>
                <a:close/>
              </a:path>
              <a:path w="135889" h="302260">
                <a:moveTo>
                  <a:pt x="135724" y="257848"/>
                </a:moveTo>
                <a:lnTo>
                  <a:pt x="0" y="257848"/>
                </a:lnTo>
                <a:lnTo>
                  <a:pt x="0" y="278574"/>
                </a:lnTo>
                <a:lnTo>
                  <a:pt x="135724" y="278574"/>
                </a:lnTo>
                <a:lnTo>
                  <a:pt x="135724" y="257848"/>
                </a:lnTo>
                <a:close/>
              </a:path>
              <a:path w="135889" h="302260">
                <a:moveTo>
                  <a:pt x="135724" y="234391"/>
                </a:moveTo>
                <a:lnTo>
                  <a:pt x="0" y="234391"/>
                </a:lnTo>
                <a:lnTo>
                  <a:pt x="0" y="255143"/>
                </a:lnTo>
                <a:lnTo>
                  <a:pt x="135724" y="255143"/>
                </a:lnTo>
                <a:lnTo>
                  <a:pt x="135724" y="234391"/>
                </a:lnTo>
                <a:close/>
              </a:path>
              <a:path w="135889" h="302260">
                <a:moveTo>
                  <a:pt x="135724" y="210972"/>
                </a:moveTo>
                <a:lnTo>
                  <a:pt x="0" y="210972"/>
                </a:lnTo>
                <a:lnTo>
                  <a:pt x="0" y="231698"/>
                </a:lnTo>
                <a:lnTo>
                  <a:pt x="135724" y="231698"/>
                </a:lnTo>
                <a:lnTo>
                  <a:pt x="135724" y="210972"/>
                </a:lnTo>
                <a:close/>
              </a:path>
              <a:path w="135889" h="302260">
                <a:moveTo>
                  <a:pt x="135724" y="187515"/>
                </a:moveTo>
                <a:lnTo>
                  <a:pt x="0" y="187515"/>
                </a:lnTo>
                <a:lnTo>
                  <a:pt x="0" y="208241"/>
                </a:lnTo>
                <a:lnTo>
                  <a:pt x="135724" y="208241"/>
                </a:lnTo>
                <a:lnTo>
                  <a:pt x="135724" y="187515"/>
                </a:lnTo>
                <a:close/>
              </a:path>
              <a:path w="135889" h="302260">
                <a:moveTo>
                  <a:pt x="135724" y="164071"/>
                </a:moveTo>
                <a:lnTo>
                  <a:pt x="0" y="164071"/>
                </a:lnTo>
                <a:lnTo>
                  <a:pt x="0" y="184823"/>
                </a:lnTo>
                <a:lnTo>
                  <a:pt x="135724" y="184823"/>
                </a:lnTo>
                <a:lnTo>
                  <a:pt x="135724" y="164071"/>
                </a:lnTo>
                <a:close/>
              </a:path>
              <a:path w="135889" h="302260">
                <a:moveTo>
                  <a:pt x="135724" y="140639"/>
                </a:moveTo>
                <a:lnTo>
                  <a:pt x="0" y="140639"/>
                </a:lnTo>
                <a:lnTo>
                  <a:pt x="0" y="161366"/>
                </a:lnTo>
                <a:lnTo>
                  <a:pt x="135724" y="161366"/>
                </a:lnTo>
                <a:lnTo>
                  <a:pt x="135724" y="140639"/>
                </a:lnTo>
                <a:close/>
              </a:path>
              <a:path w="135889" h="302260">
                <a:moveTo>
                  <a:pt x="135724" y="117195"/>
                </a:moveTo>
                <a:lnTo>
                  <a:pt x="0" y="117195"/>
                </a:lnTo>
                <a:lnTo>
                  <a:pt x="0" y="137947"/>
                </a:lnTo>
                <a:lnTo>
                  <a:pt x="135724" y="137947"/>
                </a:lnTo>
                <a:lnTo>
                  <a:pt x="135724" y="117195"/>
                </a:lnTo>
                <a:close/>
              </a:path>
              <a:path w="135889" h="302260">
                <a:moveTo>
                  <a:pt x="135724" y="93764"/>
                </a:moveTo>
                <a:lnTo>
                  <a:pt x="0" y="93764"/>
                </a:lnTo>
                <a:lnTo>
                  <a:pt x="0" y="114490"/>
                </a:lnTo>
                <a:lnTo>
                  <a:pt x="135724" y="114490"/>
                </a:lnTo>
                <a:lnTo>
                  <a:pt x="135724" y="93764"/>
                </a:lnTo>
                <a:close/>
              </a:path>
              <a:path w="135889" h="302260">
                <a:moveTo>
                  <a:pt x="135724" y="70319"/>
                </a:moveTo>
                <a:lnTo>
                  <a:pt x="0" y="70319"/>
                </a:lnTo>
                <a:lnTo>
                  <a:pt x="0" y="91071"/>
                </a:lnTo>
                <a:lnTo>
                  <a:pt x="135724" y="91071"/>
                </a:lnTo>
                <a:lnTo>
                  <a:pt x="135724" y="70319"/>
                </a:lnTo>
                <a:close/>
              </a:path>
              <a:path w="135889" h="302260">
                <a:moveTo>
                  <a:pt x="135724" y="46888"/>
                </a:moveTo>
                <a:lnTo>
                  <a:pt x="0" y="46888"/>
                </a:lnTo>
                <a:lnTo>
                  <a:pt x="0" y="67614"/>
                </a:lnTo>
                <a:lnTo>
                  <a:pt x="135724" y="67614"/>
                </a:lnTo>
                <a:lnTo>
                  <a:pt x="135724" y="46888"/>
                </a:lnTo>
                <a:close/>
              </a:path>
              <a:path w="135889" h="302260">
                <a:moveTo>
                  <a:pt x="135724" y="23444"/>
                </a:moveTo>
                <a:lnTo>
                  <a:pt x="0" y="23444"/>
                </a:lnTo>
                <a:lnTo>
                  <a:pt x="0" y="44170"/>
                </a:lnTo>
                <a:lnTo>
                  <a:pt x="135724" y="44170"/>
                </a:lnTo>
                <a:lnTo>
                  <a:pt x="135724" y="23444"/>
                </a:lnTo>
                <a:close/>
              </a:path>
              <a:path w="135889" h="302260">
                <a:moveTo>
                  <a:pt x="135724" y="0"/>
                </a:moveTo>
                <a:lnTo>
                  <a:pt x="0" y="0"/>
                </a:lnTo>
                <a:lnTo>
                  <a:pt x="0" y="20739"/>
                </a:lnTo>
                <a:lnTo>
                  <a:pt x="135724" y="20739"/>
                </a:lnTo>
                <a:lnTo>
                  <a:pt x="135724" y="0"/>
                </a:lnTo>
                <a:close/>
              </a:path>
            </a:pathLst>
          </a:custGeom>
          <a:solidFill>
            <a:srgbClr val="497CBA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44862" y="3634206"/>
            <a:ext cx="135890" cy="302260"/>
          </a:xfrm>
          <a:custGeom>
            <a:avLst/>
            <a:gdLst/>
            <a:ahLst/>
            <a:cxnLst/>
            <a:rect l="l" t="t" r="r" b="b"/>
            <a:pathLst>
              <a:path w="135889" h="302260">
                <a:moveTo>
                  <a:pt x="135724" y="281266"/>
                </a:moveTo>
                <a:lnTo>
                  <a:pt x="0" y="281266"/>
                </a:lnTo>
                <a:lnTo>
                  <a:pt x="0" y="302018"/>
                </a:lnTo>
                <a:lnTo>
                  <a:pt x="135724" y="302018"/>
                </a:lnTo>
                <a:lnTo>
                  <a:pt x="135724" y="281266"/>
                </a:lnTo>
                <a:close/>
              </a:path>
              <a:path w="135889" h="302260">
                <a:moveTo>
                  <a:pt x="135724" y="257848"/>
                </a:moveTo>
                <a:lnTo>
                  <a:pt x="0" y="257848"/>
                </a:lnTo>
                <a:lnTo>
                  <a:pt x="0" y="278574"/>
                </a:lnTo>
                <a:lnTo>
                  <a:pt x="135724" y="278574"/>
                </a:lnTo>
                <a:lnTo>
                  <a:pt x="135724" y="257848"/>
                </a:lnTo>
                <a:close/>
              </a:path>
              <a:path w="135889" h="302260">
                <a:moveTo>
                  <a:pt x="135724" y="234391"/>
                </a:moveTo>
                <a:lnTo>
                  <a:pt x="0" y="234391"/>
                </a:lnTo>
                <a:lnTo>
                  <a:pt x="0" y="255143"/>
                </a:lnTo>
                <a:lnTo>
                  <a:pt x="135724" y="255143"/>
                </a:lnTo>
                <a:lnTo>
                  <a:pt x="135724" y="234391"/>
                </a:lnTo>
                <a:close/>
              </a:path>
              <a:path w="135889" h="302260">
                <a:moveTo>
                  <a:pt x="135724" y="210972"/>
                </a:moveTo>
                <a:lnTo>
                  <a:pt x="0" y="210972"/>
                </a:lnTo>
                <a:lnTo>
                  <a:pt x="0" y="231698"/>
                </a:lnTo>
                <a:lnTo>
                  <a:pt x="135724" y="231698"/>
                </a:lnTo>
                <a:lnTo>
                  <a:pt x="135724" y="210972"/>
                </a:lnTo>
                <a:close/>
              </a:path>
              <a:path w="135889" h="302260">
                <a:moveTo>
                  <a:pt x="135724" y="187515"/>
                </a:moveTo>
                <a:lnTo>
                  <a:pt x="0" y="187515"/>
                </a:lnTo>
                <a:lnTo>
                  <a:pt x="0" y="208241"/>
                </a:lnTo>
                <a:lnTo>
                  <a:pt x="135724" y="208241"/>
                </a:lnTo>
                <a:lnTo>
                  <a:pt x="135724" y="187515"/>
                </a:lnTo>
                <a:close/>
              </a:path>
              <a:path w="135889" h="302260">
                <a:moveTo>
                  <a:pt x="135724" y="164071"/>
                </a:moveTo>
                <a:lnTo>
                  <a:pt x="0" y="164071"/>
                </a:lnTo>
                <a:lnTo>
                  <a:pt x="0" y="184823"/>
                </a:lnTo>
                <a:lnTo>
                  <a:pt x="135724" y="184823"/>
                </a:lnTo>
                <a:lnTo>
                  <a:pt x="135724" y="164071"/>
                </a:lnTo>
                <a:close/>
              </a:path>
              <a:path w="135889" h="302260">
                <a:moveTo>
                  <a:pt x="135724" y="140639"/>
                </a:moveTo>
                <a:lnTo>
                  <a:pt x="0" y="140639"/>
                </a:lnTo>
                <a:lnTo>
                  <a:pt x="0" y="161366"/>
                </a:lnTo>
                <a:lnTo>
                  <a:pt x="135724" y="161366"/>
                </a:lnTo>
                <a:lnTo>
                  <a:pt x="135724" y="140639"/>
                </a:lnTo>
                <a:close/>
              </a:path>
              <a:path w="135889" h="302260">
                <a:moveTo>
                  <a:pt x="135724" y="117195"/>
                </a:moveTo>
                <a:lnTo>
                  <a:pt x="0" y="117195"/>
                </a:lnTo>
                <a:lnTo>
                  <a:pt x="0" y="137947"/>
                </a:lnTo>
                <a:lnTo>
                  <a:pt x="135724" y="137947"/>
                </a:lnTo>
                <a:lnTo>
                  <a:pt x="135724" y="117195"/>
                </a:lnTo>
                <a:close/>
              </a:path>
              <a:path w="135889" h="302260">
                <a:moveTo>
                  <a:pt x="135724" y="93764"/>
                </a:moveTo>
                <a:lnTo>
                  <a:pt x="0" y="93764"/>
                </a:lnTo>
                <a:lnTo>
                  <a:pt x="0" y="114490"/>
                </a:lnTo>
                <a:lnTo>
                  <a:pt x="135724" y="114490"/>
                </a:lnTo>
                <a:lnTo>
                  <a:pt x="135724" y="93764"/>
                </a:lnTo>
                <a:close/>
              </a:path>
              <a:path w="135889" h="302260">
                <a:moveTo>
                  <a:pt x="135724" y="70319"/>
                </a:moveTo>
                <a:lnTo>
                  <a:pt x="0" y="70319"/>
                </a:lnTo>
                <a:lnTo>
                  <a:pt x="0" y="91071"/>
                </a:lnTo>
                <a:lnTo>
                  <a:pt x="135724" y="91071"/>
                </a:lnTo>
                <a:lnTo>
                  <a:pt x="135724" y="70319"/>
                </a:lnTo>
                <a:close/>
              </a:path>
              <a:path w="135889" h="302260">
                <a:moveTo>
                  <a:pt x="135724" y="46888"/>
                </a:moveTo>
                <a:lnTo>
                  <a:pt x="0" y="46888"/>
                </a:lnTo>
                <a:lnTo>
                  <a:pt x="0" y="67614"/>
                </a:lnTo>
                <a:lnTo>
                  <a:pt x="135724" y="67614"/>
                </a:lnTo>
                <a:lnTo>
                  <a:pt x="135724" y="46888"/>
                </a:lnTo>
                <a:close/>
              </a:path>
              <a:path w="135889" h="302260">
                <a:moveTo>
                  <a:pt x="135724" y="23444"/>
                </a:moveTo>
                <a:lnTo>
                  <a:pt x="0" y="23444"/>
                </a:lnTo>
                <a:lnTo>
                  <a:pt x="0" y="44170"/>
                </a:lnTo>
                <a:lnTo>
                  <a:pt x="135724" y="44170"/>
                </a:lnTo>
                <a:lnTo>
                  <a:pt x="135724" y="23444"/>
                </a:lnTo>
                <a:close/>
              </a:path>
              <a:path w="135889" h="302260">
                <a:moveTo>
                  <a:pt x="135724" y="0"/>
                </a:moveTo>
                <a:lnTo>
                  <a:pt x="0" y="0"/>
                </a:lnTo>
                <a:lnTo>
                  <a:pt x="0" y="20739"/>
                </a:lnTo>
                <a:lnTo>
                  <a:pt x="135724" y="20739"/>
                </a:lnTo>
                <a:lnTo>
                  <a:pt x="135724" y="0"/>
                </a:lnTo>
                <a:close/>
              </a:path>
            </a:pathLst>
          </a:custGeom>
          <a:solidFill>
            <a:srgbClr val="497CBA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19933" y="3634206"/>
            <a:ext cx="135890" cy="302260"/>
          </a:xfrm>
          <a:custGeom>
            <a:avLst/>
            <a:gdLst/>
            <a:ahLst/>
            <a:cxnLst/>
            <a:rect l="l" t="t" r="r" b="b"/>
            <a:pathLst>
              <a:path w="135889" h="302260">
                <a:moveTo>
                  <a:pt x="135724" y="281266"/>
                </a:moveTo>
                <a:lnTo>
                  <a:pt x="0" y="281266"/>
                </a:lnTo>
                <a:lnTo>
                  <a:pt x="0" y="302018"/>
                </a:lnTo>
                <a:lnTo>
                  <a:pt x="135724" y="302018"/>
                </a:lnTo>
                <a:lnTo>
                  <a:pt x="135724" y="281266"/>
                </a:lnTo>
                <a:close/>
              </a:path>
              <a:path w="135889" h="302260">
                <a:moveTo>
                  <a:pt x="135724" y="257848"/>
                </a:moveTo>
                <a:lnTo>
                  <a:pt x="0" y="257848"/>
                </a:lnTo>
                <a:lnTo>
                  <a:pt x="0" y="278574"/>
                </a:lnTo>
                <a:lnTo>
                  <a:pt x="135724" y="278574"/>
                </a:lnTo>
                <a:lnTo>
                  <a:pt x="135724" y="257848"/>
                </a:lnTo>
                <a:close/>
              </a:path>
              <a:path w="135889" h="302260">
                <a:moveTo>
                  <a:pt x="135724" y="234391"/>
                </a:moveTo>
                <a:lnTo>
                  <a:pt x="0" y="234391"/>
                </a:lnTo>
                <a:lnTo>
                  <a:pt x="0" y="255143"/>
                </a:lnTo>
                <a:lnTo>
                  <a:pt x="135724" y="255143"/>
                </a:lnTo>
                <a:lnTo>
                  <a:pt x="135724" y="234391"/>
                </a:lnTo>
                <a:close/>
              </a:path>
              <a:path w="135889" h="302260">
                <a:moveTo>
                  <a:pt x="135724" y="210972"/>
                </a:moveTo>
                <a:lnTo>
                  <a:pt x="0" y="210972"/>
                </a:lnTo>
                <a:lnTo>
                  <a:pt x="0" y="231698"/>
                </a:lnTo>
                <a:lnTo>
                  <a:pt x="135724" y="231698"/>
                </a:lnTo>
                <a:lnTo>
                  <a:pt x="135724" y="210972"/>
                </a:lnTo>
                <a:close/>
              </a:path>
              <a:path w="135889" h="302260">
                <a:moveTo>
                  <a:pt x="135724" y="187515"/>
                </a:moveTo>
                <a:lnTo>
                  <a:pt x="0" y="187515"/>
                </a:lnTo>
                <a:lnTo>
                  <a:pt x="0" y="208241"/>
                </a:lnTo>
                <a:lnTo>
                  <a:pt x="135724" y="208241"/>
                </a:lnTo>
                <a:lnTo>
                  <a:pt x="135724" y="187515"/>
                </a:lnTo>
                <a:close/>
              </a:path>
              <a:path w="135889" h="302260">
                <a:moveTo>
                  <a:pt x="135724" y="164071"/>
                </a:moveTo>
                <a:lnTo>
                  <a:pt x="0" y="164071"/>
                </a:lnTo>
                <a:lnTo>
                  <a:pt x="0" y="184823"/>
                </a:lnTo>
                <a:lnTo>
                  <a:pt x="135724" y="184823"/>
                </a:lnTo>
                <a:lnTo>
                  <a:pt x="135724" y="164071"/>
                </a:lnTo>
                <a:close/>
              </a:path>
              <a:path w="135889" h="302260">
                <a:moveTo>
                  <a:pt x="135724" y="140639"/>
                </a:moveTo>
                <a:lnTo>
                  <a:pt x="0" y="140639"/>
                </a:lnTo>
                <a:lnTo>
                  <a:pt x="0" y="161366"/>
                </a:lnTo>
                <a:lnTo>
                  <a:pt x="135724" y="161366"/>
                </a:lnTo>
                <a:lnTo>
                  <a:pt x="135724" y="140639"/>
                </a:lnTo>
                <a:close/>
              </a:path>
              <a:path w="135889" h="302260">
                <a:moveTo>
                  <a:pt x="135724" y="117195"/>
                </a:moveTo>
                <a:lnTo>
                  <a:pt x="0" y="117195"/>
                </a:lnTo>
                <a:lnTo>
                  <a:pt x="0" y="137947"/>
                </a:lnTo>
                <a:lnTo>
                  <a:pt x="135724" y="137947"/>
                </a:lnTo>
                <a:lnTo>
                  <a:pt x="135724" y="117195"/>
                </a:lnTo>
                <a:close/>
              </a:path>
              <a:path w="135889" h="302260">
                <a:moveTo>
                  <a:pt x="135724" y="93764"/>
                </a:moveTo>
                <a:lnTo>
                  <a:pt x="0" y="93764"/>
                </a:lnTo>
                <a:lnTo>
                  <a:pt x="0" y="114490"/>
                </a:lnTo>
                <a:lnTo>
                  <a:pt x="135724" y="114490"/>
                </a:lnTo>
                <a:lnTo>
                  <a:pt x="135724" y="93764"/>
                </a:lnTo>
                <a:close/>
              </a:path>
              <a:path w="135889" h="302260">
                <a:moveTo>
                  <a:pt x="135724" y="70319"/>
                </a:moveTo>
                <a:lnTo>
                  <a:pt x="0" y="70319"/>
                </a:lnTo>
                <a:lnTo>
                  <a:pt x="0" y="91071"/>
                </a:lnTo>
                <a:lnTo>
                  <a:pt x="135724" y="91071"/>
                </a:lnTo>
                <a:lnTo>
                  <a:pt x="135724" y="70319"/>
                </a:lnTo>
                <a:close/>
              </a:path>
              <a:path w="135889" h="302260">
                <a:moveTo>
                  <a:pt x="135724" y="46888"/>
                </a:moveTo>
                <a:lnTo>
                  <a:pt x="0" y="46888"/>
                </a:lnTo>
                <a:lnTo>
                  <a:pt x="0" y="67614"/>
                </a:lnTo>
                <a:lnTo>
                  <a:pt x="135724" y="67614"/>
                </a:lnTo>
                <a:lnTo>
                  <a:pt x="135724" y="46888"/>
                </a:lnTo>
                <a:close/>
              </a:path>
              <a:path w="135889" h="302260">
                <a:moveTo>
                  <a:pt x="135724" y="23444"/>
                </a:moveTo>
                <a:lnTo>
                  <a:pt x="0" y="23444"/>
                </a:lnTo>
                <a:lnTo>
                  <a:pt x="0" y="44170"/>
                </a:lnTo>
                <a:lnTo>
                  <a:pt x="135724" y="44170"/>
                </a:lnTo>
                <a:lnTo>
                  <a:pt x="135724" y="23444"/>
                </a:lnTo>
                <a:close/>
              </a:path>
              <a:path w="135889" h="302260">
                <a:moveTo>
                  <a:pt x="135724" y="0"/>
                </a:moveTo>
                <a:lnTo>
                  <a:pt x="0" y="0"/>
                </a:lnTo>
                <a:lnTo>
                  <a:pt x="0" y="20739"/>
                </a:lnTo>
                <a:lnTo>
                  <a:pt x="135724" y="20739"/>
                </a:lnTo>
                <a:lnTo>
                  <a:pt x="135724" y="0"/>
                </a:lnTo>
                <a:close/>
              </a:path>
            </a:pathLst>
          </a:custGeom>
          <a:solidFill>
            <a:srgbClr val="497CBA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95041" y="3634206"/>
            <a:ext cx="135890" cy="302260"/>
          </a:xfrm>
          <a:custGeom>
            <a:avLst/>
            <a:gdLst/>
            <a:ahLst/>
            <a:cxnLst/>
            <a:rect l="l" t="t" r="r" b="b"/>
            <a:pathLst>
              <a:path w="135889" h="302260">
                <a:moveTo>
                  <a:pt x="135724" y="281266"/>
                </a:moveTo>
                <a:lnTo>
                  <a:pt x="0" y="281266"/>
                </a:lnTo>
                <a:lnTo>
                  <a:pt x="0" y="302018"/>
                </a:lnTo>
                <a:lnTo>
                  <a:pt x="135724" y="302018"/>
                </a:lnTo>
                <a:lnTo>
                  <a:pt x="135724" y="281266"/>
                </a:lnTo>
                <a:close/>
              </a:path>
              <a:path w="135889" h="302260">
                <a:moveTo>
                  <a:pt x="135724" y="257848"/>
                </a:moveTo>
                <a:lnTo>
                  <a:pt x="0" y="257848"/>
                </a:lnTo>
                <a:lnTo>
                  <a:pt x="0" y="278574"/>
                </a:lnTo>
                <a:lnTo>
                  <a:pt x="135724" y="278574"/>
                </a:lnTo>
                <a:lnTo>
                  <a:pt x="135724" y="257848"/>
                </a:lnTo>
                <a:close/>
              </a:path>
              <a:path w="135889" h="302260">
                <a:moveTo>
                  <a:pt x="135724" y="234391"/>
                </a:moveTo>
                <a:lnTo>
                  <a:pt x="0" y="234391"/>
                </a:lnTo>
                <a:lnTo>
                  <a:pt x="0" y="255143"/>
                </a:lnTo>
                <a:lnTo>
                  <a:pt x="135724" y="255143"/>
                </a:lnTo>
                <a:lnTo>
                  <a:pt x="135724" y="234391"/>
                </a:lnTo>
                <a:close/>
              </a:path>
              <a:path w="135889" h="302260">
                <a:moveTo>
                  <a:pt x="135724" y="210972"/>
                </a:moveTo>
                <a:lnTo>
                  <a:pt x="0" y="210972"/>
                </a:lnTo>
                <a:lnTo>
                  <a:pt x="0" y="231698"/>
                </a:lnTo>
                <a:lnTo>
                  <a:pt x="135724" y="231698"/>
                </a:lnTo>
                <a:lnTo>
                  <a:pt x="135724" y="210972"/>
                </a:lnTo>
                <a:close/>
              </a:path>
              <a:path w="135889" h="302260">
                <a:moveTo>
                  <a:pt x="135724" y="187515"/>
                </a:moveTo>
                <a:lnTo>
                  <a:pt x="0" y="187515"/>
                </a:lnTo>
                <a:lnTo>
                  <a:pt x="0" y="208241"/>
                </a:lnTo>
                <a:lnTo>
                  <a:pt x="135724" y="208241"/>
                </a:lnTo>
                <a:lnTo>
                  <a:pt x="135724" y="187515"/>
                </a:lnTo>
                <a:close/>
              </a:path>
              <a:path w="135889" h="302260">
                <a:moveTo>
                  <a:pt x="135724" y="164071"/>
                </a:moveTo>
                <a:lnTo>
                  <a:pt x="0" y="164071"/>
                </a:lnTo>
                <a:lnTo>
                  <a:pt x="0" y="184823"/>
                </a:lnTo>
                <a:lnTo>
                  <a:pt x="135724" y="184823"/>
                </a:lnTo>
                <a:lnTo>
                  <a:pt x="135724" y="164071"/>
                </a:lnTo>
                <a:close/>
              </a:path>
              <a:path w="135889" h="302260">
                <a:moveTo>
                  <a:pt x="135724" y="140639"/>
                </a:moveTo>
                <a:lnTo>
                  <a:pt x="0" y="140639"/>
                </a:lnTo>
                <a:lnTo>
                  <a:pt x="0" y="161366"/>
                </a:lnTo>
                <a:lnTo>
                  <a:pt x="135724" y="161366"/>
                </a:lnTo>
                <a:lnTo>
                  <a:pt x="135724" y="140639"/>
                </a:lnTo>
                <a:close/>
              </a:path>
              <a:path w="135889" h="302260">
                <a:moveTo>
                  <a:pt x="135724" y="117195"/>
                </a:moveTo>
                <a:lnTo>
                  <a:pt x="0" y="117195"/>
                </a:lnTo>
                <a:lnTo>
                  <a:pt x="0" y="137947"/>
                </a:lnTo>
                <a:lnTo>
                  <a:pt x="135724" y="137947"/>
                </a:lnTo>
                <a:lnTo>
                  <a:pt x="135724" y="117195"/>
                </a:lnTo>
                <a:close/>
              </a:path>
              <a:path w="135889" h="302260">
                <a:moveTo>
                  <a:pt x="135724" y="93764"/>
                </a:moveTo>
                <a:lnTo>
                  <a:pt x="0" y="93764"/>
                </a:lnTo>
                <a:lnTo>
                  <a:pt x="0" y="114490"/>
                </a:lnTo>
                <a:lnTo>
                  <a:pt x="135724" y="114490"/>
                </a:lnTo>
                <a:lnTo>
                  <a:pt x="135724" y="93764"/>
                </a:lnTo>
                <a:close/>
              </a:path>
              <a:path w="135889" h="302260">
                <a:moveTo>
                  <a:pt x="135724" y="70319"/>
                </a:moveTo>
                <a:lnTo>
                  <a:pt x="0" y="70319"/>
                </a:lnTo>
                <a:lnTo>
                  <a:pt x="0" y="91071"/>
                </a:lnTo>
                <a:lnTo>
                  <a:pt x="135724" y="91071"/>
                </a:lnTo>
                <a:lnTo>
                  <a:pt x="135724" y="70319"/>
                </a:lnTo>
                <a:close/>
              </a:path>
              <a:path w="135889" h="302260">
                <a:moveTo>
                  <a:pt x="135724" y="46888"/>
                </a:moveTo>
                <a:lnTo>
                  <a:pt x="0" y="46888"/>
                </a:lnTo>
                <a:lnTo>
                  <a:pt x="0" y="67614"/>
                </a:lnTo>
                <a:lnTo>
                  <a:pt x="135724" y="67614"/>
                </a:lnTo>
                <a:lnTo>
                  <a:pt x="135724" y="46888"/>
                </a:lnTo>
                <a:close/>
              </a:path>
              <a:path w="135889" h="302260">
                <a:moveTo>
                  <a:pt x="135724" y="23444"/>
                </a:moveTo>
                <a:lnTo>
                  <a:pt x="0" y="23444"/>
                </a:lnTo>
                <a:lnTo>
                  <a:pt x="0" y="44170"/>
                </a:lnTo>
                <a:lnTo>
                  <a:pt x="135724" y="44170"/>
                </a:lnTo>
                <a:lnTo>
                  <a:pt x="135724" y="23444"/>
                </a:lnTo>
                <a:close/>
              </a:path>
              <a:path w="135889" h="302260">
                <a:moveTo>
                  <a:pt x="135724" y="0"/>
                </a:moveTo>
                <a:lnTo>
                  <a:pt x="0" y="0"/>
                </a:lnTo>
                <a:lnTo>
                  <a:pt x="0" y="20739"/>
                </a:lnTo>
                <a:lnTo>
                  <a:pt x="135724" y="20739"/>
                </a:lnTo>
                <a:lnTo>
                  <a:pt x="135724" y="0"/>
                </a:lnTo>
                <a:close/>
              </a:path>
            </a:pathLst>
          </a:custGeom>
          <a:solidFill>
            <a:srgbClr val="497CBA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70111" y="3634206"/>
            <a:ext cx="135890" cy="302260"/>
          </a:xfrm>
          <a:custGeom>
            <a:avLst/>
            <a:gdLst/>
            <a:ahLst/>
            <a:cxnLst/>
            <a:rect l="l" t="t" r="r" b="b"/>
            <a:pathLst>
              <a:path w="135889" h="302260">
                <a:moveTo>
                  <a:pt x="135724" y="281266"/>
                </a:moveTo>
                <a:lnTo>
                  <a:pt x="0" y="281266"/>
                </a:lnTo>
                <a:lnTo>
                  <a:pt x="0" y="302018"/>
                </a:lnTo>
                <a:lnTo>
                  <a:pt x="135724" y="302018"/>
                </a:lnTo>
                <a:lnTo>
                  <a:pt x="135724" y="281266"/>
                </a:lnTo>
                <a:close/>
              </a:path>
              <a:path w="135889" h="302260">
                <a:moveTo>
                  <a:pt x="135724" y="257848"/>
                </a:moveTo>
                <a:lnTo>
                  <a:pt x="0" y="257848"/>
                </a:lnTo>
                <a:lnTo>
                  <a:pt x="0" y="278574"/>
                </a:lnTo>
                <a:lnTo>
                  <a:pt x="135724" y="278574"/>
                </a:lnTo>
                <a:lnTo>
                  <a:pt x="135724" y="257848"/>
                </a:lnTo>
                <a:close/>
              </a:path>
              <a:path w="135889" h="302260">
                <a:moveTo>
                  <a:pt x="135724" y="234391"/>
                </a:moveTo>
                <a:lnTo>
                  <a:pt x="0" y="234391"/>
                </a:lnTo>
                <a:lnTo>
                  <a:pt x="0" y="255143"/>
                </a:lnTo>
                <a:lnTo>
                  <a:pt x="135724" y="255143"/>
                </a:lnTo>
                <a:lnTo>
                  <a:pt x="135724" y="234391"/>
                </a:lnTo>
                <a:close/>
              </a:path>
              <a:path w="135889" h="302260">
                <a:moveTo>
                  <a:pt x="135724" y="210972"/>
                </a:moveTo>
                <a:lnTo>
                  <a:pt x="0" y="210972"/>
                </a:lnTo>
                <a:lnTo>
                  <a:pt x="0" y="231698"/>
                </a:lnTo>
                <a:lnTo>
                  <a:pt x="135724" y="231698"/>
                </a:lnTo>
                <a:lnTo>
                  <a:pt x="135724" y="210972"/>
                </a:lnTo>
                <a:close/>
              </a:path>
              <a:path w="135889" h="302260">
                <a:moveTo>
                  <a:pt x="135724" y="187515"/>
                </a:moveTo>
                <a:lnTo>
                  <a:pt x="0" y="187515"/>
                </a:lnTo>
                <a:lnTo>
                  <a:pt x="0" y="208241"/>
                </a:lnTo>
                <a:lnTo>
                  <a:pt x="135724" y="208241"/>
                </a:lnTo>
                <a:lnTo>
                  <a:pt x="135724" y="187515"/>
                </a:lnTo>
                <a:close/>
              </a:path>
              <a:path w="135889" h="302260">
                <a:moveTo>
                  <a:pt x="135724" y="164071"/>
                </a:moveTo>
                <a:lnTo>
                  <a:pt x="0" y="164071"/>
                </a:lnTo>
                <a:lnTo>
                  <a:pt x="0" y="184823"/>
                </a:lnTo>
                <a:lnTo>
                  <a:pt x="135724" y="184823"/>
                </a:lnTo>
                <a:lnTo>
                  <a:pt x="135724" y="164071"/>
                </a:lnTo>
                <a:close/>
              </a:path>
              <a:path w="135889" h="302260">
                <a:moveTo>
                  <a:pt x="135724" y="140639"/>
                </a:moveTo>
                <a:lnTo>
                  <a:pt x="0" y="140639"/>
                </a:lnTo>
                <a:lnTo>
                  <a:pt x="0" y="161366"/>
                </a:lnTo>
                <a:lnTo>
                  <a:pt x="135724" y="161366"/>
                </a:lnTo>
                <a:lnTo>
                  <a:pt x="135724" y="140639"/>
                </a:lnTo>
                <a:close/>
              </a:path>
              <a:path w="135889" h="302260">
                <a:moveTo>
                  <a:pt x="135724" y="117195"/>
                </a:moveTo>
                <a:lnTo>
                  <a:pt x="0" y="117195"/>
                </a:lnTo>
                <a:lnTo>
                  <a:pt x="0" y="137947"/>
                </a:lnTo>
                <a:lnTo>
                  <a:pt x="135724" y="137947"/>
                </a:lnTo>
                <a:lnTo>
                  <a:pt x="135724" y="117195"/>
                </a:lnTo>
                <a:close/>
              </a:path>
              <a:path w="135889" h="302260">
                <a:moveTo>
                  <a:pt x="135724" y="93764"/>
                </a:moveTo>
                <a:lnTo>
                  <a:pt x="0" y="93764"/>
                </a:lnTo>
                <a:lnTo>
                  <a:pt x="0" y="114490"/>
                </a:lnTo>
                <a:lnTo>
                  <a:pt x="135724" y="114490"/>
                </a:lnTo>
                <a:lnTo>
                  <a:pt x="135724" y="93764"/>
                </a:lnTo>
                <a:close/>
              </a:path>
              <a:path w="135889" h="302260">
                <a:moveTo>
                  <a:pt x="135724" y="70319"/>
                </a:moveTo>
                <a:lnTo>
                  <a:pt x="0" y="70319"/>
                </a:lnTo>
                <a:lnTo>
                  <a:pt x="0" y="91071"/>
                </a:lnTo>
                <a:lnTo>
                  <a:pt x="135724" y="91071"/>
                </a:lnTo>
                <a:lnTo>
                  <a:pt x="135724" y="70319"/>
                </a:lnTo>
                <a:close/>
              </a:path>
              <a:path w="135889" h="302260">
                <a:moveTo>
                  <a:pt x="135724" y="46888"/>
                </a:moveTo>
                <a:lnTo>
                  <a:pt x="0" y="46888"/>
                </a:lnTo>
                <a:lnTo>
                  <a:pt x="0" y="67614"/>
                </a:lnTo>
                <a:lnTo>
                  <a:pt x="135724" y="67614"/>
                </a:lnTo>
                <a:lnTo>
                  <a:pt x="135724" y="46888"/>
                </a:lnTo>
                <a:close/>
              </a:path>
              <a:path w="135889" h="302260">
                <a:moveTo>
                  <a:pt x="135724" y="23444"/>
                </a:moveTo>
                <a:lnTo>
                  <a:pt x="0" y="23444"/>
                </a:lnTo>
                <a:lnTo>
                  <a:pt x="0" y="44170"/>
                </a:lnTo>
                <a:lnTo>
                  <a:pt x="135724" y="44170"/>
                </a:lnTo>
                <a:lnTo>
                  <a:pt x="135724" y="23444"/>
                </a:lnTo>
                <a:close/>
              </a:path>
              <a:path w="135889" h="302260">
                <a:moveTo>
                  <a:pt x="135724" y="0"/>
                </a:moveTo>
                <a:lnTo>
                  <a:pt x="0" y="0"/>
                </a:lnTo>
                <a:lnTo>
                  <a:pt x="0" y="20739"/>
                </a:lnTo>
                <a:lnTo>
                  <a:pt x="135724" y="20739"/>
                </a:lnTo>
                <a:lnTo>
                  <a:pt x="135724" y="0"/>
                </a:lnTo>
                <a:close/>
              </a:path>
            </a:pathLst>
          </a:custGeom>
          <a:solidFill>
            <a:srgbClr val="497CBA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45207" y="3634206"/>
            <a:ext cx="135890" cy="302260"/>
          </a:xfrm>
          <a:custGeom>
            <a:avLst/>
            <a:gdLst/>
            <a:ahLst/>
            <a:cxnLst/>
            <a:rect l="l" t="t" r="r" b="b"/>
            <a:pathLst>
              <a:path w="135889" h="302260">
                <a:moveTo>
                  <a:pt x="135724" y="281266"/>
                </a:moveTo>
                <a:lnTo>
                  <a:pt x="0" y="281266"/>
                </a:lnTo>
                <a:lnTo>
                  <a:pt x="0" y="302018"/>
                </a:lnTo>
                <a:lnTo>
                  <a:pt x="135724" y="302018"/>
                </a:lnTo>
                <a:lnTo>
                  <a:pt x="135724" y="281266"/>
                </a:lnTo>
                <a:close/>
              </a:path>
              <a:path w="135889" h="302260">
                <a:moveTo>
                  <a:pt x="135724" y="257848"/>
                </a:moveTo>
                <a:lnTo>
                  <a:pt x="0" y="257848"/>
                </a:lnTo>
                <a:lnTo>
                  <a:pt x="0" y="278574"/>
                </a:lnTo>
                <a:lnTo>
                  <a:pt x="135724" y="278574"/>
                </a:lnTo>
                <a:lnTo>
                  <a:pt x="135724" y="257848"/>
                </a:lnTo>
                <a:close/>
              </a:path>
              <a:path w="135889" h="302260">
                <a:moveTo>
                  <a:pt x="135724" y="234391"/>
                </a:moveTo>
                <a:lnTo>
                  <a:pt x="0" y="234391"/>
                </a:lnTo>
                <a:lnTo>
                  <a:pt x="0" y="255143"/>
                </a:lnTo>
                <a:lnTo>
                  <a:pt x="135724" y="255143"/>
                </a:lnTo>
                <a:lnTo>
                  <a:pt x="135724" y="234391"/>
                </a:lnTo>
                <a:close/>
              </a:path>
              <a:path w="135889" h="302260">
                <a:moveTo>
                  <a:pt x="135724" y="210972"/>
                </a:moveTo>
                <a:lnTo>
                  <a:pt x="0" y="210972"/>
                </a:lnTo>
                <a:lnTo>
                  <a:pt x="0" y="231698"/>
                </a:lnTo>
                <a:lnTo>
                  <a:pt x="135724" y="231698"/>
                </a:lnTo>
                <a:lnTo>
                  <a:pt x="135724" y="210972"/>
                </a:lnTo>
                <a:close/>
              </a:path>
              <a:path w="135889" h="302260">
                <a:moveTo>
                  <a:pt x="135724" y="187515"/>
                </a:moveTo>
                <a:lnTo>
                  <a:pt x="0" y="187515"/>
                </a:lnTo>
                <a:lnTo>
                  <a:pt x="0" y="208241"/>
                </a:lnTo>
                <a:lnTo>
                  <a:pt x="135724" y="208241"/>
                </a:lnTo>
                <a:lnTo>
                  <a:pt x="135724" y="187515"/>
                </a:lnTo>
                <a:close/>
              </a:path>
              <a:path w="135889" h="302260">
                <a:moveTo>
                  <a:pt x="135724" y="164071"/>
                </a:moveTo>
                <a:lnTo>
                  <a:pt x="0" y="164071"/>
                </a:lnTo>
                <a:lnTo>
                  <a:pt x="0" y="184823"/>
                </a:lnTo>
                <a:lnTo>
                  <a:pt x="135724" y="184823"/>
                </a:lnTo>
                <a:lnTo>
                  <a:pt x="135724" y="164071"/>
                </a:lnTo>
                <a:close/>
              </a:path>
              <a:path w="135889" h="302260">
                <a:moveTo>
                  <a:pt x="135724" y="140639"/>
                </a:moveTo>
                <a:lnTo>
                  <a:pt x="0" y="140639"/>
                </a:lnTo>
                <a:lnTo>
                  <a:pt x="0" y="161366"/>
                </a:lnTo>
                <a:lnTo>
                  <a:pt x="135724" y="161366"/>
                </a:lnTo>
                <a:lnTo>
                  <a:pt x="135724" y="140639"/>
                </a:lnTo>
                <a:close/>
              </a:path>
              <a:path w="135889" h="302260">
                <a:moveTo>
                  <a:pt x="135724" y="117195"/>
                </a:moveTo>
                <a:lnTo>
                  <a:pt x="0" y="117195"/>
                </a:lnTo>
                <a:lnTo>
                  <a:pt x="0" y="137947"/>
                </a:lnTo>
                <a:lnTo>
                  <a:pt x="135724" y="137947"/>
                </a:lnTo>
                <a:lnTo>
                  <a:pt x="135724" y="117195"/>
                </a:lnTo>
                <a:close/>
              </a:path>
              <a:path w="135889" h="302260">
                <a:moveTo>
                  <a:pt x="135724" y="93764"/>
                </a:moveTo>
                <a:lnTo>
                  <a:pt x="0" y="93764"/>
                </a:lnTo>
                <a:lnTo>
                  <a:pt x="0" y="114490"/>
                </a:lnTo>
                <a:lnTo>
                  <a:pt x="135724" y="114490"/>
                </a:lnTo>
                <a:lnTo>
                  <a:pt x="135724" y="93764"/>
                </a:lnTo>
                <a:close/>
              </a:path>
              <a:path w="135889" h="302260">
                <a:moveTo>
                  <a:pt x="135724" y="70319"/>
                </a:moveTo>
                <a:lnTo>
                  <a:pt x="0" y="70319"/>
                </a:lnTo>
                <a:lnTo>
                  <a:pt x="0" y="91071"/>
                </a:lnTo>
                <a:lnTo>
                  <a:pt x="135724" y="91071"/>
                </a:lnTo>
                <a:lnTo>
                  <a:pt x="135724" y="70319"/>
                </a:lnTo>
                <a:close/>
              </a:path>
              <a:path w="135889" h="302260">
                <a:moveTo>
                  <a:pt x="135724" y="46888"/>
                </a:moveTo>
                <a:lnTo>
                  <a:pt x="0" y="46888"/>
                </a:lnTo>
                <a:lnTo>
                  <a:pt x="0" y="67614"/>
                </a:lnTo>
                <a:lnTo>
                  <a:pt x="135724" y="67614"/>
                </a:lnTo>
                <a:lnTo>
                  <a:pt x="135724" y="46888"/>
                </a:lnTo>
                <a:close/>
              </a:path>
              <a:path w="135889" h="302260">
                <a:moveTo>
                  <a:pt x="135724" y="23444"/>
                </a:moveTo>
                <a:lnTo>
                  <a:pt x="0" y="23444"/>
                </a:lnTo>
                <a:lnTo>
                  <a:pt x="0" y="44170"/>
                </a:lnTo>
                <a:lnTo>
                  <a:pt x="135724" y="44170"/>
                </a:lnTo>
                <a:lnTo>
                  <a:pt x="135724" y="23444"/>
                </a:lnTo>
                <a:close/>
              </a:path>
              <a:path w="135889" h="302260">
                <a:moveTo>
                  <a:pt x="135724" y="0"/>
                </a:moveTo>
                <a:lnTo>
                  <a:pt x="0" y="0"/>
                </a:lnTo>
                <a:lnTo>
                  <a:pt x="0" y="20739"/>
                </a:lnTo>
                <a:lnTo>
                  <a:pt x="135724" y="20739"/>
                </a:lnTo>
                <a:lnTo>
                  <a:pt x="135724" y="0"/>
                </a:lnTo>
                <a:close/>
              </a:path>
            </a:pathLst>
          </a:custGeom>
          <a:solidFill>
            <a:srgbClr val="497CBA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20290" y="3634206"/>
            <a:ext cx="135890" cy="302260"/>
          </a:xfrm>
          <a:custGeom>
            <a:avLst/>
            <a:gdLst/>
            <a:ahLst/>
            <a:cxnLst/>
            <a:rect l="l" t="t" r="r" b="b"/>
            <a:pathLst>
              <a:path w="135889" h="302260">
                <a:moveTo>
                  <a:pt x="135724" y="281266"/>
                </a:moveTo>
                <a:lnTo>
                  <a:pt x="0" y="281266"/>
                </a:lnTo>
                <a:lnTo>
                  <a:pt x="0" y="302018"/>
                </a:lnTo>
                <a:lnTo>
                  <a:pt x="135724" y="302018"/>
                </a:lnTo>
                <a:lnTo>
                  <a:pt x="135724" y="281266"/>
                </a:lnTo>
                <a:close/>
              </a:path>
              <a:path w="135889" h="302260">
                <a:moveTo>
                  <a:pt x="135724" y="257848"/>
                </a:moveTo>
                <a:lnTo>
                  <a:pt x="0" y="257848"/>
                </a:lnTo>
                <a:lnTo>
                  <a:pt x="0" y="278574"/>
                </a:lnTo>
                <a:lnTo>
                  <a:pt x="135724" y="278574"/>
                </a:lnTo>
                <a:lnTo>
                  <a:pt x="135724" y="257848"/>
                </a:lnTo>
                <a:close/>
              </a:path>
              <a:path w="135889" h="302260">
                <a:moveTo>
                  <a:pt x="135724" y="234391"/>
                </a:moveTo>
                <a:lnTo>
                  <a:pt x="0" y="234391"/>
                </a:lnTo>
                <a:lnTo>
                  <a:pt x="0" y="255143"/>
                </a:lnTo>
                <a:lnTo>
                  <a:pt x="135724" y="255143"/>
                </a:lnTo>
                <a:lnTo>
                  <a:pt x="135724" y="234391"/>
                </a:lnTo>
                <a:close/>
              </a:path>
              <a:path w="135889" h="302260">
                <a:moveTo>
                  <a:pt x="135724" y="210972"/>
                </a:moveTo>
                <a:lnTo>
                  <a:pt x="0" y="210972"/>
                </a:lnTo>
                <a:lnTo>
                  <a:pt x="0" y="231698"/>
                </a:lnTo>
                <a:lnTo>
                  <a:pt x="135724" y="231698"/>
                </a:lnTo>
                <a:lnTo>
                  <a:pt x="135724" y="210972"/>
                </a:lnTo>
                <a:close/>
              </a:path>
              <a:path w="135889" h="302260">
                <a:moveTo>
                  <a:pt x="135724" y="187515"/>
                </a:moveTo>
                <a:lnTo>
                  <a:pt x="0" y="187515"/>
                </a:lnTo>
                <a:lnTo>
                  <a:pt x="0" y="208241"/>
                </a:lnTo>
                <a:lnTo>
                  <a:pt x="135724" y="208241"/>
                </a:lnTo>
                <a:lnTo>
                  <a:pt x="135724" y="187515"/>
                </a:lnTo>
                <a:close/>
              </a:path>
              <a:path w="135889" h="302260">
                <a:moveTo>
                  <a:pt x="135724" y="164071"/>
                </a:moveTo>
                <a:lnTo>
                  <a:pt x="0" y="164071"/>
                </a:lnTo>
                <a:lnTo>
                  <a:pt x="0" y="184823"/>
                </a:lnTo>
                <a:lnTo>
                  <a:pt x="135724" y="184823"/>
                </a:lnTo>
                <a:lnTo>
                  <a:pt x="135724" y="164071"/>
                </a:lnTo>
                <a:close/>
              </a:path>
              <a:path w="135889" h="302260">
                <a:moveTo>
                  <a:pt x="135724" y="140639"/>
                </a:moveTo>
                <a:lnTo>
                  <a:pt x="0" y="140639"/>
                </a:lnTo>
                <a:lnTo>
                  <a:pt x="0" y="161366"/>
                </a:lnTo>
                <a:lnTo>
                  <a:pt x="135724" y="161366"/>
                </a:lnTo>
                <a:lnTo>
                  <a:pt x="135724" y="140639"/>
                </a:lnTo>
                <a:close/>
              </a:path>
              <a:path w="135889" h="302260">
                <a:moveTo>
                  <a:pt x="135724" y="117195"/>
                </a:moveTo>
                <a:lnTo>
                  <a:pt x="0" y="117195"/>
                </a:lnTo>
                <a:lnTo>
                  <a:pt x="0" y="137947"/>
                </a:lnTo>
                <a:lnTo>
                  <a:pt x="135724" y="137947"/>
                </a:lnTo>
                <a:lnTo>
                  <a:pt x="135724" y="117195"/>
                </a:lnTo>
                <a:close/>
              </a:path>
              <a:path w="135889" h="302260">
                <a:moveTo>
                  <a:pt x="135724" y="93764"/>
                </a:moveTo>
                <a:lnTo>
                  <a:pt x="0" y="93764"/>
                </a:lnTo>
                <a:lnTo>
                  <a:pt x="0" y="114490"/>
                </a:lnTo>
                <a:lnTo>
                  <a:pt x="135724" y="114490"/>
                </a:lnTo>
                <a:lnTo>
                  <a:pt x="135724" y="93764"/>
                </a:lnTo>
                <a:close/>
              </a:path>
              <a:path w="135889" h="302260">
                <a:moveTo>
                  <a:pt x="135724" y="70319"/>
                </a:moveTo>
                <a:lnTo>
                  <a:pt x="0" y="70319"/>
                </a:lnTo>
                <a:lnTo>
                  <a:pt x="0" y="91071"/>
                </a:lnTo>
                <a:lnTo>
                  <a:pt x="135724" y="91071"/>
                </a:lnTo>
                <a:lnTo>
                  <a:pt x="135724" y="70319"/>
                </a:lnTo>
                <a:close/>
              </a:path>
              <a:path w="135889" h="302260">
                <a:moveTo>
                  <a:pt x="135724" y="46888"/>
                </a:moveTo>
                <a:lnTo>
                  <a:pt x="0" y="46888"/>
                </a:lnTo>
                <a:lnTo>
                  <a:pt x="0" y="67614"/>
                </a:lnTo>
                <a:lnTo>
                  <a:pt x="135724" y="67614"/>
                </a:lnTo>
                <a:lnTo>
                  <a:pt x="135724" y="46888"/>
                </a:lnTo>
                <a:close/>
              </a:path>
              <a:path w="135889" h="302260">
                <a:moveTo>
                  <a:pt x="135724" y="23444"/>
                </a:moveTo>
                <a:lnTo>
                  <a:pt x="0" y="23444"/>
                </a:lnTo>
                <a:lnTo>
                  <a:pt x="0" y="44170"/>
                </a:lnTo>
                <a:lnTo>
                  <a:pt x="135724" y="44170"/>
                </a:lnTo>
                <a:lnTo>
                  <a:pt x="135724" y="23444"/>
                </a:lnTo>
                <a:close/>
              </a:path>
              <a:path w="135889" h="302260">
                <a:moveTo>
                  <a:pt x="135724" y="0"/>
                </a:moveTo>
                <a:lnTo>
                  <a:pt x="0" y="0"/>
                </a:lnTo>
                <a:lnTo>
                  <a:pt x="0" y="20739"/>
                </a:lnTo>
                <a:lnTo>
                  <a:pt x="135724" y="20739"/>
                </a:lnTo>
                <a:lnTo>
                  <a:pt x="135724" y="0"/>
                </a:lnTo>
                <a:close/>
              </a:path>
            </a:pathLst>
          </a:custGeom>
          <a:solidFill>
            <a:srgbClr val="497CBA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95386" y="3634206"/>
            <a:ext cx="135890" cy="302260"/>
          </a:xfrm>
          <a:custGeom>
            <a:avLst/>
            <a:gdLst/>
            <a:ahLst/>
            <a:cxnLst/>
            <a:rect l="l" t="t" r="r" b="b"/>
            <a:pathLst>
              <a:path w="135889" h="302260">
                <a:moveTo>
                  <a:pt x="135712" y="281266"/>
                </a:moveTo>
                <a:lnTo>
                  <a:pt x="0" y="281266"/>
                </a:lnTo>
                <a:lnTo>
                  <a:pt x="0" y="302018"/>
                </a:lnTo>
                <a:lnTo>
                  <a:pt x="135712" y="302018"/>
                </a:lnTo>
                <a:lnTo>
                  <a:pt x="135712" y="281266"/>
                </a:lnTo>
                <a:close/>
              </a:path>
              <a:path w="135889" h="302260">
                <a:moveTo>
                  <a:pt x="135712" y="257848"/>
                </a:moveTo>
                <a:lnTo>
                  <a:pt x="0" y="257848"/>
                </a:lnTo>
                <a:lnTo>
                  <a:pt x="0" y="278574"/>
                </a:lnTo>
                <a:lnTo>
                  <a:pt x="135712" y="278574"/>
                </a:lnTo>
                <a:lnTo>
                  <a:pt x="135712" y="257848"/>
                </a:lnTo>
                <a:close/>
              </a:path>
              <a:path w="135889" h="302260">
                <a:moveTo>
                  <a:pt x="135712" y="234391"/>
                </a:moveTo>
                <a:lnTo>
                  <a:pt x="0" y="234391"/>
                </a:lnTo>
                <a:lnTo>
                  <a:pt x="0" y="255143"/>
                </a:lnTo>
                <a:lnTo>
                  <a:pt x="135712" y="255143"/>
                </a:lnTo>
                <a:lnTo>
                  <a:pt x="135712" y="234391"/>
                </a:lnTo>
                <a:close/>
              </a:path>
              <a:path w="135889" h="302260">
                <a:moveTo>
                  <a:pt x="135712" y="210972"/>
                </a:moveTo>
                <a:lnTo>
                  <a:pt x="0" y="210972"/>
                </a:lnTo>
                <a:lnTo>
                  <a:pt x="0" y="231698"/>
                </a:lnTo>
                <a:lnTo>
                  <a:pt x="135712" y="231698"/>
                </a:lnTo>
                <a:lnTo>
                  <a:pt x="135712" y="210972"/>
                </a:lnTo>
                <a:close/>
              </a:path>
              <a:path w="135889" h="302260">
                <a:moveTo>
                  <a:pt x="135712" y="187515"/>
                </a:moveTo>
                <a:lnTo>
                  <a:pt x="0" y="187515"/>
                </a:lnTo>
                <a:lnTo>
                  <a:pt x="0" y="208241"/>
                </a:lnTo>
                <a:lnTo>
                  <a:pt x="135712" y="208241"/>
                </a:lnTo>
                <a:lnTo>
                  <a:pt x="135712" y="187515"/>
                </a:lnTo>
                <a:close/>
              </a:path>
              <a:path w="135889" h="302260">
                <a:moveTo>
                  <a:pt x="135712" y="164071"/>
                </a:moveTo>
                <a:lnTo>
                  <a:pt x="0" y="164071"/>
                </a:lnTo>
                <a:lnTo>
                  <a:pt x="0" y="184823"/>
                </a:lnTo>
                <a:lnTo>
                  <a:pt x="135712" y="184823"/>
                </a:lnTo>
                <a:lnTo>
                  <a:pt x="135712" y="164071"/>
                </a:lnTo>
                <a:close/>
              </a:path>
              <a:path w="135889" h="302260">
                <a:moveTo>
                  <a:pt x="135712" y="140639"/>
                </a:moveTo>
                <a:lnTo>
                  <a:pt x="0" y="140639"/>
                </a:lnTo>
                <a:lnTo>
                  <a:pt x="0" y="161366"/>
                </a:lnTo>
                <a:lnTo>
                  <a:pt x="135712" y="161366"/>
                </a:lnTo>
                <a:lnTo>
                  <a:pt x="135712" y="140639"/>
                </a:lnTo>
                <a:close/>
              </a:path>
              <a:path w="135889" h="302260">
                <a:moveTo>
                  <a:pt x="135712" y="117195"/>
                </a:moveTo>
                <a:lnTo>
                  <a:pt x="0" y="117195"/>
                </a:lnTo>
                <a:lnTo>
                  <a:pt x="0" y="137947"/>
                </a:lnTo>
                <a:lnTo>
                  <a:pt x="135712" y="137947"/>
                </a:lnTo>
                <a:lnTo>
                  <a:pt x="135712" y="117195"/>
                </a:lnTo>
                <a:close/>
              </a:path>
              <a:path w="135889" h="302260">
                <a:moveTo>
                  <a:pt x="135712" y="93764"/>
                </a:moveTo>
                <a:lnTo>
                  <a:pt x="0" y="93764"/>
                </a:lnTo>
                <a:lnTo>
                  <a:pt x="0" y="114490"/>
                </a:lnTo>
                <a:lnTo>
                  <a:pt x="135712" y="114490"/>
                </a:lnTo>
                <a:lnTo>
                  <a:pt x="135712" y="93764"/>
                </a:lnTo>
                <a:close/>
              </a:path>
              <a:path w="135889" h="302260">
                <a:moveTo>
                  <a:pt x="135712" y="70319"/>
                </a:moveTo>
                <a:lnTo>
                  <a:pt x="0" y="70319"/>
                </a:lnTo>
                <a:lnTo>
                  <a:pt x="0" y="91071"/>
                </a:lnTo>
                <a:lnTo>
                  <a:pt x="135712" y="91071"/>
                </a:lnTo>
                <a:lnTo>
                  <a:pt x="135712" y="70319"/>
                </a:lnTo>
                <a:close/>
              </a:path>
              <a:path w="135889" h="302260">
                <a:moveTo>
                  <a:pt x="135712" y="46888"/>
                </a:moveTo>
                <a:lnTo>
                  <a:pt x="0" y="46888"/>
                </a:lnTo>
                <a:lnTo>
                  <a:pt x="0" y="67614"/>
                </a:lnTo>
                <a:lnTo>
                  <a:pt x="135712" y="67614"/>
                </a:lnTo>
                <a:lnTo>
                  <a:pt x="135712" y="46888"/>
                </a:lnTo>
                <a:close/>
              </a:path>
              <a:path w="135889" h="302260">
                <a:moveTo>
                  <a:pt x="135712" y="23444"/>
                </a:moveTo>
                <a:lnTo>
                  <a:pt x="0" y="23444"/>
                </a:lnTo>
                <a:lnTo>
                  <a:pt x="0" y="44170"/>
                </a:lnTo>
                <a:lnTo>
                  <a:pt x="135712" y="44170"/>
                </a:lnTo>
                <a:lnTo>
                  <a:pt x="135712" y="23444"/>
                </a:lnTo>
                <a:close/>
              </a:path>
              <a:path w="135889" h="302260">
                <a:moveTo>
                  <a:pt x="135712" y="0"/>
                </a:moveTo>
                <a:lnTo>
                  <a:pt x="0" y="0"/>
                </a:lnTo>
                <a:lnTo>
                  <a:pt x="0" y="20739"/>
                </a:lnTo>
                <a:lnTo>
                  <a:pt x="135712" y="20739"/>
                </a:lnTo>
                <a:lnTo>
                  <a:pt x="135712" y="0"/>
                </a:lnTo>
                <a:close/>
              </a:path>
            </a:pathLst>
          </a:custGeom>
          <a:solidFill>
            <a:srgbClr val="497CBA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70469" y="3634206"/>
            <a:ext cx="135890" cy="302260"/>
          </a:xfrm>
          <a:custGeom>
            <a:avLst/>
            <a:gdLst/>
            <a:ahLst/>
            <a:cxnLst/>
            <a:rect l="l" t="t" r="r" b="b"/>
            <a:pathLst>
              <a:path w="135889" h="302260">
                <a:moveTo>
                  <a:pt x="135724" y="281266"/>
                </a:moveTo>
                <a:lnTo>
                  <a:pt x="0" y="281266"/>
                </a:lnTo>
                <a:lnTo>
                  <a:pt x="0" y="302018"/>
                </a:lnTo>
                <a:lnTo>
                  <a:pt x="135724" y="302018"/>
                </a:lnTo>
                <a:lnTo>
                  <a:pt x="135724" y="281266"/>
                </a:lnTo>
                <a:close/>
              </a:path>
              <a:path w="135889" h="302260">
                <a:moveTo>
                  <a:pt x="135724" y="257848"/>
                </a:moveTo>
                <a:lnTo>
                  <a:pt x="0" y="257848"/>
                </a:lnTo>
                <a:lnTo>
                  <a:pt x="0" y="278574"/>
                </a:lnTo>
                <a:lnTo>
                  <a:pt x="135724" y="278574"/>
                </a:lnTo>
                <a:lnTo>
                  <a:pt x="135724" y="257848"/>
                </a:lnTo>
                <a:close/>
              </a:path>
              <a:path w="135889" h="302260">
                <a:moveTo>
                  <a:pt x="135724" y="234391"/>
                </a:moveTo>
                <a:lnTo>
                  <a:pt x="0" y="234391"/>
                </a:lnTo>
                <a:lnTo>
                  <a:pt x="0" y="255143"/>
                </a:lnTo>
                <a:lnTo>
                  <a:pt x="135724" y="255143"/>
                </a:lnTo>
                <a:lnTo>
                  <a:pt x="135724" y="234391"/>
                </a:lnTo>
                <a:close/>
              </a:path>
              <a:path w="135889" h="302260">
                <a:moveTo>
                  <a:pt x="135724" y="210972"/>
                </a:moveTo>
                <a:lnTo>
                  <a:pt x="0" y="210972"/>
                </a:lnTo>
                <a:lnTo>
                  <a:pt x="0" y="231698"/>
                </a:lnTo>
                <a:lnTo>
                  <a:pt x="135724" y="231698"/>
                </a:lnTo>
                <a:lnTo>
                  <a:pt x="135724" y="210972"/>
                </a:lnTo>
                <a:close/>
              </a:path>
              <a:path w="135889" h="302260">
                <a:moveTo>
                  <a:pt x="135724" y="187515"/>
                </a:moveTo>
                <a:lnTo>
                  <a:pt x="0" y="187515"/>
                </a:lnTo>
                <a:lnTo>
                  <a:pt x="0" y="208241"/>
                </a:lnTo>
                <a:lnTo>
                  <a:pt x="135724" y="208241"/>
                </a:lnTo>
                <a:lnTo>
                  <a:pt x="135724" y="187515"/>
                </a:lnTo>
                <a:close/>
              </a:path>
              <a:path w="135889" h="302260">
                <a:moveTo>
                  <a:pt x="135724" y="164071"/>
                </a:moveTo>
                <a:lnTo>
                  <a:pt x="0" y="164071"/>
                </a:lnTo>
                <a:lnTo>
                  <a:pt x="0" y="184823"/>
                </a:lnTo>
                <a:lnTo>
                  <a:pt x="135724" y="184823"/>
                </a:lnTo>
                <a:lnTo>
                  <a:pt x="135724" y="164071"/>
                </a:lnTo>
                <a:close/>
              </a:path>
              <a:path w="135889" h="302260">
                <a:moveTo>
                  <a:pt x="135724" y="140639"/>
                </a:moveTo>
                <a:lnTo>
                  <a:pt x="0" y="140639"/>
                </a:lnTo>
                <a:lnTo>
                  <a:pt x="0" y="161366"/>
                </a:lnTo>
                <a:lnTo>
                  <a:pt x="135724" y="161366"/>
                </a:lnTo>
                <a:lnTo>
                  <a:pt x="135724" y="140639"/>
                </a:lnTo>
                <a:close/>
              </a:path>
              <a:path w="135889" h="302260">
                <a:moveTo>
                  <a:pt x="135724" y="117195"/>
                </a:moveTo>
                <a:lnTo>
                  <a:pt x="0" y="117195"/>
                </a:lnTo>
                <a:lnTo>
                  <a:pt x="0" y="137947"/>
                </a:lnTo>
                <a:lnTo>
                  <a:pt x="135724" y="137947"/>
                </a:lnTo>
                <a:lnTo>
                  <a:pt x="135724" y="117195"/>
                </a:lnTo>
                <a:close/>
              </a:path>
              <a:path w="135889" h="302260">
                <a:moveTo>
                  <a:pt x="135724" y="93764"/>
                </a:moveTo>
                <a:lnTo>
                  <a:pt x="0" y="93764"/>
                </a:lnTo>
                <a:lnTo>
                  <a:pt x="0" y="114490"/>
                </a:lnTo>
                <a:lnTo>
                  <a:pt x="135724" y="114490"/>
                </a:lnTo>
                <a:lnTo>
                  <a:pt x="135724" y="93764"/>
                </a:lnTo>
                <a:close/>
              </a:path>
              <a:path w="135889" h="302260">
                <a:moveTo>
                  <a:pt x="135724" y="70319"/>
                </a:moveTo>
                <a:lnTo>
                  <a:pt x="0" y="70319"/>
                </a:lnTo>
                <a:lnTo>
                  <a:pt x="0" y="91071"/>
                </a:lnTo>
                <a:lnTo>
                  <a:pt x="135724" y="91071"/>
                </a:lnTo>
                <a:lnTo>
                  <a:pt x="135724" y="70319"/>
                </a:lnTo>
                <a:close/>
              </a:path>
              <a:path w="135889" h="302260">
                <a:moveTo>
                  <a:pt x="135724" y="46888"/>
                </a:moveTo>
                <a:lnTo>
                  <a:pt x="0" y="46888"/>
                </a:lnTo>
                <a:lnTo>
                  <a:pt x="0" y="67614"/>
                </a:lnTo>
                <a:lnTo>
                  <a:pt x="135724" y="67614"/>
                </a:lnTo>
                <a:lnTo>
                  <a:pt x="135724" y="46888"/>
                </a:lnTo>
                <a:close/>
              </a:path>
              <a:path w="135889" h="302260">
                <a:moveTo>
                  <a:pt x="135724" y="23444"/>
                </a:moveTo>
                <a:lnTo>
                  <a:pt x="0" y="23444"/>
                </a:lnTo>
                <a:lnTo>
                  <a:pt x="0" y="44170"/>
                </a:lnTo>
                <a:lnTo>
                  <a:pt x="135724" y="44170"/>
                </a:lnTo>
                <a:lnTo>
                  <a:pt x="135724" y="23444"/>
                </a:lnTo>
                <a:close/>
              </a:path>
              <a:path w="135889" h="302260">
                <a:moveTo>
                  <a:pt x="135724" y="0"/>
                </a:moveTo>
                <a:lnTo>
                  <a:pt x="0" y="0"/>
                </a:lnTo>
                <a:lnTo>
                  <a:pt x="0" y="20739"/>
                </a:lnTo>
                <a:lnTo>
                  <a:pt x="135724" y="20739"/>
                </a:lnTo>
                <a:lnTo>
                  <a:pt x="135724" y="0"/>
                </a:lnTo>
                <a:close/>
              </a:path>
            </a:pathLst>
          </a:custGeom>
          <a:solidFill>
            <a:srgbClr val="497CBA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45552" y="3634206"/>
            <a:ext cx="135890" cy="302260"/>
          </a:xfrm>
          <a:custGeom>
            <a:avLst/>
            <a:gdLst/>
            <a:ahLst/>
            <a:cxnLst/>
            <a:rect l="l" t="t" r="r" b="b"/>
            <a:pathLst>
              <a:path w="135890" h="302260">
                <a:moveTo>
                  <a:pt x="135724" y="281266"/>
                </a:moveTo>
                <a:lnTo>
                  <a:pt x="0" y="281266"/>
                </a:lnTo>
                <a:lnTo>
                  <a:pt x="0" y="302018"/>
                </a:lnTo>
                <a:lnTo>
                  <a:pt x="135724" y="302018"/>
                </a:lnTo>
                <a:lnTo>
                  <a:pt x="135724" y="281266"/>
                </a:lnTo>
                <a:close/>
              </a:path>
              <a:path w="135890" h="302260">
                <a:moveTo>
                  <a:pt x="135724" y="257848"/>
                </a:moveTo>
                <a:lnTo>
                  <a:pt x="0" y="257848"/>
                </a:lnTo>
                <a:lnTo>
                  <a:pt x="0" y="278574"/>
                </a:lnTo>
                <a:lnTo>
                  <a:pt x="135724" y="278574"/>
                </a:lnTo>
                <a:lnTo>
                  <a:pt x="135724" y="257848"/>
                </a:lnTo>
                <a:close/>
              </a:path>
              <a:path w="135890" h="302260">
                <a:moveTo>
                  <a:pt x="135724" y="234391"/>
                </a:moveTo>
                <a:lnTo>
                  <a:pt x="0" y="234391"/>
                </a:lnTo>
                <a:lnTo>
                  <a:pt x="0" y="255143"/>
                </a:lnTo>
                <a:lnTo>
                  <a:pt x="135724" y="255143"/>
                </a:lnTo>
                <a:lnTo>
                  <a:pt x="135724" y="234391"/>
                </a:lnTo>
                <a:close/>
              </a:path>
              <a:path w="135890" h="302260">
                <a:moveTo>
                  <a:pt x="135724" y="210972"/>
                </a:moveTo>
                <a:lnTo>
                  <a:pt x="0" y="210972"/>
                </a:lnTo>
                <a:lnTo>
                  <a:pt x="0" y="231698"/>
                </a:lnTo>
                <a:lnTo>
                  <a:pt x="135724" y="231698"/>
                </a:lnTo>
                <a:lnTo>
                  <a:pt x="135724" y="210972"/>
                </a:lnTo>
                <a:close/>
              </a:path>
              <a:path w="135890" h="302260">
                <a:moveTo>
                  <a:pt x="135724" y="187515"/>
                </a:moveTo>
                <a:lnTo>
                  <a:pt x="0" y="187515"/>
                </a:lnTo>
                <a:lnTo>
                  <a:pt x="0" y="208241"/>
                </a:lnTo>
                <a:lnTo>
                  <a:pt x="135724" y="208241"/>
                </a:lnTo>
                <a:lnTo>
                  <a:pt x="135724" y="187515"/>
                </a:lnTo>
                <a:close/>
              </a:path>
              <a:path w="135890" h="302260">
                <a:moveTo>
                  <a:pt x="135724" y="164071"/>
                </a:moveTo>
                <a:lnTo>
                  <a:pt x="0" y="164071"/>
                </a:lnTo>
                <a:lnTo>
                  <a:pt x="0" y="184823"/>
                </a:lnTo>
                <a:lnTo>
                  <a:pt x="135724" y="184823"/>
                </a:lnTo>
                <a:lnTo>
                  <a:pt x="135724" y="164071"/>
                </a:lnTo>
                <a:close/>
              </a:path>
              <a:path w="135890" h="302260">
                <a:moveTo>
                  <a:pt x="135724" y="140639"/>
                </a:moveTo>
                <a:lnTo>
                  <a:pt x="0" y="140639"/>
                </a:lnTo>
                <a:lnTo>
                  <a:pt x="0" y="161366"/>
                </a:lnTo>
                <a:lnTo>
                  <a:pt x="135724" y="161366"/>
                </a:lnTo>
                <a:lnTo>
                  <a:pt x="135724" y="140639"/>
                </a:lnTo>
                <a:close/>
              </a:path>
              <a:path w="135890" h="302260">
                <a:moveTo>
                  <a:pt x="135724" y="117195"/>
                </a:moveTo>
                <a:lnTo>
                  <a:pt x="0" y="117195"/>
                </a:lnTo>
                <a:lnTo>
                  <a:pt x="0" y="137947"/>
                </a:lnTo>
                <a:lnTo>
                  <a:pt x="135724" y="137947"/>
                </a:lnTo>
                <a:lnTo>
                  <a:pt x="135724" y="117195"/>
                </a:lnTo>
                <a:close/>
              </a:path>
              <a:path w="135890" h="302260">
                <a:moveTo>
                  <a:pt x="135724" y="93764"/>
                </a:moveTo>
                <a:lnTo>
                  <a:pt x="0" y="93764"/>
                </a:lnTo>
                <a:lnTo>
                  <a:pt x="0" y="114490"/>
                </a:lnTo>
                <a:lnTo>
                  <a:pt x="135724" y="114490"/>
                </a:lnTo>
                <a:lnTo>
                  <a:pt x="135724" y="93764"/>
                </a:lnTo>
                <a:close/>
              </a:path>
              <a:path w="135890" h="302260">
                <a:moveTo>
                  <a:pt x="135724" y="70319"/>
                </a:moveTo>
                <a:lnTo>
                  <a:pt x="0" y="70319"/>
                </a:lnTo>
                <a:lnTo>
                  <a:pt x="0" y="91071"/>
                </a:lnTo>
                <a:lnTo>
                  <a:pt x="135724" y="91071"/>
                </a:lnTo>
                <a:lnTo>
                  <a:pt x="135724" y="70319"/>
                </a:lnTo>
                <a:close/>
              </a:path>
              <a:path w="135890" h="302260">
                <a:moveTo>
                  <a:pt x="135724" y="46888"/>
                </a:moveTo>
                <a:lnTo>
                  <a:pt x="0" y="46888"/>
                </a:lnTo>
                <a:lnTo>
                  <a:pt x="0" y="67614"/>
                </a:lnTo>
                <a:lnTo>
                  <a:pt x="135724" y="67614"/>
                </a:lnTo>
                <a:lnTo>
                  <a:pt x="135724" y="46888"/>
                </a:lnTo>
                <a:close/>
              </a:path>
              <a:path w="135890" h="302260">
                <a:moveTo>
                  <a:pt x="135724" y="23444"/>
                </a:moveTo>
                <a:lnTo>
                  <a:pt x="0" y="23444"/>
                </a:lnTo>
                <a:lnTo>
                  <a:pt x="0" y="44170"/>
                </a:lnTo>
                <a:lnTo>
                  <a:pt x="135724" y="44170"/>
                </a:lnTo>
                <a:lnTo>
                  <a:pt x="135724" y="23444"/>
                </a:lnTo>
                <a:close/>
              </a:path>
              <a:path w="135890" h="302260">
                <a:moveTo>
                  <a:pt x="135724" y="0"/>
                </a:moveTo>
                <a:lnTo>
                  <a:pt x="0" y="0"/>
                </a:lnTo>
                <a:lnTo>
                  <a:pt x="0" y="20739"/>
                </a:lnTo>
                <a:lnTo>
                  <a:pt x="135724" y="20739"/>
                </a:lnTo>
                <a:lnTo>
                  <a:pt x="135724" y="0"/>
                </a:lnTo>
                <a:close/>
              </a:path>
            </a:pathLst>
          </a:custGeom>
          <a:solidFill>
            <a:srgbClr val="497CBA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435058" y="1938353"/>
            <a:ext cx="6274435" cy="3689985"/>
            <a:chOff x="1435057" y="1081102"/>
            <a:chExt cx="6274435" cy="3689985"/>
          </a:xfrm>
        </p:grpSpPr>
        <p:sp>
          <p:nvSpPr>
            <p:cNvPr id="26" name="object 26"/>
            <p:cNvSpPr/>
            <p:nvPr/>
          </p:nvSpPr>
          <p:spPr>
            <a:xfrm>
              <a:off x="5562563" y="2186020"/>
              <a:ext cx="2146920" cy="4507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607313" y="2207788"/>
              <a:ext cx="2057400" cy="361315"/>
            </a:xfrm>
            <a:custGeom>
              <a:avLst/>
              <a:gdLst/>
              <a:ahLst/>
              <a:cxnLst/>
              <a:rect l="l" t="t" r="r" b="b"/>
              <a:pathLst>
                <a:path w="2057400" h="361314">
                  <a:moveTo>
                    <a:pt x="1997195" y="361206"/>
                  </a:moveTo>
                  <a:lnTo>
                    <a:pt x="60199" y="361206"/>
                  </a:lnTo>
                  <a:lnTo>
                    <a:pt x="36776" y="356476"/>
                  </a:lnTo>
                  <a:lnTo>
                    <a:pt x="17640" y="343575"/>
                  </a:lnTo>
                  <a:lnTo>
                    <a:pt x="4733" y="324440"/>
                  </a:lnTo>
                  <a:lnTo>
                    <a:pt x="0" y="301006"/>
                  </a:lnTo>
                  <a:lnTo>
                    <a:pt x="0" y="60199"/>
                  </a:lnTo>
                  <a:lnTo>
                    <a:pt x="4733" y="36767"/>
                  </a:lnTo>
                  <a:lnTo>
                    <a:pt x="17640" y="17632"/>
                  </a:lnTo>
                  <a:lnTo>
                    <a:pt x="36776" y="4730"/>
                  </a:lnTo>
                  <a:lnTo>
                    <a:pt x="60199" y="0"/>
                  </a:lnTo>
                  <a:lnTo>
                    <a:pt x="1997195" y="0"/>
                  </a:lnTo>
                  <a:lnTo>
                    <a:pt x="2039770" y="17632"/>
                  </a:lnTo>
                  <a:lnTo>
                    <a:pt x="2057395" y="60199"/>
                  </a:lnTo>
                  <a:lnTo>
                    <a:pt x="2057395" y="301006"/>
                  </a:lnTo>
                  <a:lnTo>
                    <a:pt x="2052665" y="324440"/>
                  </a:lnTo>
                  <a:lnTo>
                    <a:pt x="2039764" y="343575"/>
                  </a:lnTo>
                  <a:lnTo>
                    <a:pt x="2020629" y="356476"/>
                  </a:lnTo>
                  <a:lnTo>
                    <a:pt x="1997195" y="3612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607313" y="2207788"/>
              <a:ext cx="2057400" cy="361315"/>
            </a:xfrm>
            <a:custGeom>
              <a:avLst/>
              <a:gdLst/>
              <a:ahLst/>
              <a:cxnLst/>
              <a:rect l="l" t="t" r="r" b="b"/>
              <a:pathLst>
                <a:path w="2057400" h="361314">
                  <a:moveTo>
                    <a:pt x="0" y="60199"/>
                  </a:moveTo>
                  <a:lnTo>
                    <a:pt x="4733" y="36767"/>
                  </a:lnTo>
                  <a:lnTo>
                    <a:pt x="17640" y="17632"/>
                  </a:lnTo>
                  <a:lnTo>
                    <a:pt x="36776" y="4730"/>
                  </a:lnTo>
                  <a:lnTo>
                    <a:pt x="60199" y="0"/>
                  </a:lnTo>
                  <a:lnTo>
                    <a:pt x="1997195" y="0"/>
                  </a:lnTo>
                  <a:lnTo>
                    <a:pt x="2039770" y="17632"/>
                  </a:lnTo>
                  <a:lnTo>
                    <a:pt x="2057395" y="60199"/>
                  </a:lnTo>
                  <a:lnTo>
                    <a:pt x="2057395" y="301006"/>
                  </a:lnTo>
                  <a:lnTo>
                    <a:pt x="2052665" y="324440"/>
                  </a:lnTo>
                  <a:lnTo>
                    <a:pt x="2039764" y="343575"/>
                  </a:lnTo>
                  <a:lnTo>
                    <a:pt x="2020629" y="356476"/>
                  </a:lnTo>
                  <a:lnTo>
                    <a:pt x="1997195" y="361206"/>
                  </a:lnTo>
                  <a:lnTo>
                    <a:pt x="60199" y="361206"/>
                  </a:lnTo>
                  <a:lnTo>
                    <a:pt x="36776" y="356476"/>
                  </a:lnTo>
                  <a:lnTo>
                    <a:pt x="17640" y="343575"/>
                  </a:lnTo>
                  <a:lnTo>
                    <a:pt x="4733" y="324440"/>
                  </a:lnTo>
                  <a:lnTo>
                    <a:pt x="0" y="301006"/>
                  </a:lnTo>
                  <a:lnTo>
                    <a:pt x="0" y="60199"/>
                  </a:lnTo>
                  <a:close/>
                </a:path>
              </a:pathLst>
            </a:custGeom>
            <a:ln w="952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591711" y="2554769"/>
              <a:ext cx="790023" cy="3421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6636486" y="2576519"/>
              <a:ext cx="701040" cy="252729"/>
            </a:xfrm>
            <a:custGeom>
              <a:avLst/>
              <a:gdLst/>
              <a:ahLst/>
              <a:cxnLst/>
              <a:rect l="l" t="t" r="r" b="b"/>
              <a:pathLst>
                <a:path w="701040" h="252730">
                  <a:moveTo>
                    <a:pt x="658398" y="252599"/>
                  </a:moveTo>
                  <a:lnTo>
                    <a:pt x="42099" y="252599"/>
                  </a:lnTo>
                  <a:lnTo>
                    <a:pt x="25713" y="249290"/>
                  </a:lnTo>
                  <a:lnTo>
                    <a:pt x="12331" y="240268"/>
                  </a:lnTo>
                  <a:lnTo>
                    <a:pt x="3308" y="226886"/>
                  </a:lnTo>
                  <a:lnTo>
                    <a:pt x="0" y="210499"/>
                  </a:lnTo>
                  <a:lnTo>
                    <a:pt x="0" y="42099"/>
                  </a:lnTo>
                  <a:lnTo>
                    <a:pt x="3308" y="25713"/>
                  </a:lnTo>
                  <a:lnTo>
                    <a:pt x="12331" y="12331"/>
                  </a:lnTo>
                  <a:lnTo>
                    <a:pt x="25713" y="3308"/>
                  </a:lnTo>
                  <a:lnTo>
                    <a:pt x="42099" y="0"/>
                  </a:lnTo>
                  <a:lnTo>
                    <a:pt x="658398" y="0"/>
                  </a:lnTo>
                  <a:lnTo>
                    <a:pt x="693421" y="18763"/>
                  </a:lnTo>
                  <a:lnTo>
                    <a:pt x="700498" y="42099"/>
                  </a:lnTo>
                  <a:lnTo>
                    <a:pt x="700498" y="210499"/>
                  </a:lnTo>
                  <a:lnTo>
                    <a:pt x="697190" y="226886"/>
                  </a:lnTo>
                  <a:lnTo>
                    <a:pt x="688167" y="240268"/>
                  </a:lnTo>
                  <a:lnTo>
                    <a:pt x="674785" y="249290"/>
                  </a:lnTo>
                  <a:lnTo>
                    <a:pt x="658398" y="252599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6636486" y="2576519"/>
              <a:ext cx="701040" cy="252729"/>
            </a:xfrm>
            <a:custGeom>
              <a:avLst/>
              <a:gdLst/>
              <a:ahLst/>
              <a:cxnLst/>
              <a:rect l="l" t="t" r="r" b="b"/>
              <a:pathLst>
                <a:path w="701040" h="252730">
                  <a:moveTo>
                    <a:pt x="0" y="42099"/>
                  </a:moveTo>
                  <a:lnTo>
                    <a:pt x="3308" y="25713"/>
                  </a:lnTo>
                  <a:lnTo>
                    <a:pt x="12331" y="12331"/>
                  </a:lnTo>
                  <a:lnTo>
                    <a:pt x="25713" y="3308"/>
                  </a:lnTo>
                  <a:lnTo>
                    <a:pt x="42099" y="0"/>
                  </a:lnTo>
                  <a:lnTo>
                    <a:pt x="658398" y="0"/>
                  </a:lnTo>
                  <a:lnTo>
                    <a:pt x="693421" y="18763"/>
                  </a:lnTo>
                  <a:lnTo>
                    <a:pt x="700498" y="42099"/>
                  </a:lnTo>
                  <a:lnTo>
                    <a:pt x="700498" y="210499"/>
                  </a:lnTo>
                  <a:lnTo>
                    <a:pt x="697190" y="226886"/>
                  </a:lnTo>
                  <a:lnTo>
                    <a:pt x="688167" y="240268"/>
                  </a:lnTo>
                  <a:lnTo>
                    <a:pt x="674785" y="249290"/>
                  </a:lnTo>
                  <a:lnTo>
                    <a:pt x="658398" y="252599"/>
                  </a:lnTo>
                  <a:lnTo>
                    <a:pt x="42099" y="252599"/>
                  </a:lnTo>
                  <a:lnTo>
                    <a:pt x="25713" y="249290"/>
                  </a:lnTo>
                  <a:lnTo>
                    <a:pt x="12331" y="240268"/>
                  </a:lnTo>
                  <a:lnTo>
                    <a:pt x="3308" y="226886"/>
                  </a:lnTo>
                  <a:lnTo>
                    <a:pt x="0" y="210499"/>
                  </a:lnTo>
                  <a:lnTo>
                    <a:pt x="0" y="42099"/>
                  </a:lnTo>
                  <a:close/>
                </a:path>
              </a:pathLst>
            </a:custGeom>
            <a:ln w="952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6547986" y="1743159"/>
              <a:ext cx="306424" cy="5323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6592761" y="1764921"/>
              <a:ext cx="217170" cy="443230"/>
            </a:xfrm>
            <a:custGeom>
              <a:avLst/>
              <a:gdLst/>
              <a:ahLst/>
              <a:cxnLst/>
              <a:rect l="l" t="t" r="r" b="b"/>
              <a:pathLst>
                <a:path w="217170" h="443230">
                  <a:moveTo>
                    <a:pt x="108449" y="442799"/>
                  </a:moveTo>
                  <a:lnTo>
                    <a:pt x="0" y="347874"/>
                  </a:lnTo>
                  <a:lnTo>
                    <a:pt x="54224" y="347874"/>
                  </a:lnTo>
                  <a:lnTo>
                    <a:pt x="54224" y="0"/>
                  </a:lnTo>
                  <a:lnTo>
                    <a:pt x="162674" y="0"/>
                  </a:lnTo>
                  <a:lnTo>
                    <a:pt x="162674" y="347874"/>
                  </a:lnTo>
                  <a:lnTo>
                    <a:pt x="216899" y="347874"/>
                  </a:lnTo>
                  <a:lnTo>
                    <a:pt x="108449" y="442799"/>
                  </a:lnTo>
                  <a:close/>
                </a:path>
              </a:pathLst>
            </a:custGeom>
            <a:solidFill>
              <a:srgbClr val="5E4979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6592761" y="1764921"/>
              <a:ext cx="217170" cy="443230"/>
            </a:xfrm>
            <a:custGeom>
              <a:avLst/>
              <a:gdLst/>
              <a:ahLst/>
              <a:cxnLst/>
              <a:rect l="l" t="t" r="r" b="b"/>
              <a:pathLst>
                <a:path w="217170" h="443230">
                  <a:moveTo>
                    <a:pt x="0" y="347874"/>
                  </a:moveTo>
                  <a:lnTo>
                    <a:pt x="54224" y="347874"/>
                  </a:lnTo>
                  <a:lnTo>
                    <a:pt x="54224" y="0"/>
                  </a:lnTo>
                  <a:lnTo>
                    <a:pt x="162674" y="0"/>
                  </a:lnTo>
                  <a:lnTo>
                    <a:pt x="162674" y="347874"/>
                  </a:lnTo>
                  <a:lnTo>
                    <a:pt x="216899" y="347874"/>
                  </a:lnTo>
                  <a:lnTo>
                    <a:pt x="108449" y="442799"/>
                  </a:lnTo>
                  <a:lnTo>
                    <a:pt x="0" y="347874"/>
                  </a:lnTo>
                  <a:close/>
                </a:path>
              </a:pathLst>
            </a:custGeom>
            <a:ln w="9524">
              <a:solidFill>
                <a:srgbClr val="5E497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5887913" y="3876302"/>
              <a:ext cx="1368848" cy="89451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6840611" y="2807494"/>
              <a:ext cx="306424" cy="117432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6885361" y="2829244"/>
              <a:ext cx="217170" cy="1085215"/>
            </a:xfrm>
            <a:custGeom>
              <a:avLst/>
              <a:gdLst/>
              <a:ahLst/>
              <a:cxnLst/>
              <a:rect l="l" t="t" r="r" b="b"/>
              <a:pathLst>
                <a:path w="217170" h="1085214">
                  <a:moveTo>
                    <a:pt x="108449" y="1084797"/>
                  </a:moveTo>
                  <a:lnTo>
                    <a:pt x="0" y="989873"/>
                  </a:lnTo>
                  <a:lnTo>
                    <a:pt x="54224" y="989873"/>
                  </a:lnTo>
                  <a:lnTo>
                    <a:pt x="54224" y="0"/>
                  </a:lnTo>
                  <a:lnTo>
                    <a:pt x="162674" y="0"/>
                  </a:lnTo>
                  <a:lnTo>
                    <a:pt x="162674" y="989873"/>
                  </a:lnTo>
                  <a:lnTo>
                    <a:pt x="216899" y="989873"/>
                  </a:lnTo>
                  <a:lnTo>
                    <a:pt x="108449" y="1084797"/>
                  </a:lnTo>
                  <a:close/>
                </a:path>
              </a:pathLst>
            </a:custGeom>
            <a:solidFill>
              <a:srgbClr val="5E4979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6885361" y="2829244"/>
              <a:ext cx="217170" cy="1085215"/>
            </a:xfrm>
            <a:custGeom>
              <a:avLst/>
              <a:gdLst/>
              <a:ahLst/>
              <a:cxnLst/>
              <a:rect l="l" t="t" r="r" b="b"/>
              <a:pathLst>
                <a:path w="217170" h="1085214">
                  <a:moveTo>
                    <a:pt x="0" y="989873"/>
                  </a:moveTo>
                  <a:lnTo>
                    <a:pt x="54224" y="989873"/>
                  </a:lnTo>
                  <a:lnTo>
                    <a:pt x="54224" y="0"/>
                  </a:lnTo>
                  <a:lnTo>
                    <a:pt x="162674" y="0"/>
                  </a:lnTo>
                  <a:lnTo>
                    <a:pt x="162674" y="989873"/>
                  </a:lnTo>
                  <a:lnTo>
                    <a:pt x="216899" y="989873"/>
                  </a:lnTo>
                  <a:lnTo>
                    <a:pt x="108449" y="1084797"/>
                  </a:lnTo>
                  <a:lnTo>
                    <a:pt x="0" y="989873"/>
                  </a:lnTo>
                  <a:close/>
                </a:path>
              </a:pathLst>
            </a:custGeom>
            <a:ln w="9524">
              <a:solidFill>
                <a:srgbClr val="5E497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5612938" y="1478422"/>
              <a:ext cx="591423" cy="25885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5657688" y="1500186"/>
              <a:ext cx="501898" cy="24990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5657688" y="1500186"/>
              <a:ext cx="502284" cy="2499360"/>
            </a:xfrm>
            <a:custGeom>
              <a:avLst/>
              <a:gdLst/>
              <a:ahLst/>
              <a:cxnLst/>
              <a:rect l="l" t="t" r="r" b="b"/>
              <a:pathLst>
                <a:path w="502285" h="2499360">
                  <a:moveTo>
                    <a:pt x="501898" y="2122630"/>
                  </a:moveTo>
                  <a:lnTo>
                    <a:pt x="393374" y="2122630"/>
                  </a:lnTo>
                  <a:lnTo>
                    <a:pt x="393374" y="0"/>
                  </a:lnTo>
                  <a:lnTo>
                    <a:pt x="108549" y="0"/>
                  </a:lnTo>
                  <a:lnTo>
                    <a:pt x="108549" y="2122630"/>
                  </a:lnTo>
                  <a:lnTo>
                    <a:pt x="0" y="2122630"/>
                  </a:lnTo>
                  <a:lnTo>
                    <a:pt x="250949" y="2499004"/>
                  </a:lnTo>
                  <a:lnTo>
                    <a:pt x="501898" y="2122630"/>
                  </a:lnTo>
                  <a:close/>
                </a:path>
              </a:pathLst>
            </a:custGeom>
            <a:ln w="9524">
              <a:solidFill>
                <a:srgbClr val="5E497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6153662" y="2942699"/>
              <a:ext cx="789948" cy="3422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6198437" y="2964444"/>
              <a:ext cx="701040" cy="252729"/>
            </a:xfrm>
            <a:custGeom>
              <a:avLst/>
              <a:gdLst/>
              <a:ahLst/>
              <a:cxnLst/>
              <a:rect l="l" t="t" r="r" b="b"/>
              <a:pathLst>
                <a:path w="701040" h="252730">
                  <a:moveTo>
                    <a:pt x="658298" y="252699"/>
                  </a:moveTo>
                  <a:lnTo>
                    <a:pt x="42099" y="252699"/>
                  </a:lnTo>
                  <a:lnTo>
                    <a:pt x="25713" y="249390"/>
                  </a:lnTo>
                  <a:lnTo>
                    <a:pt x="12331" y="240365"/>
                  </a:lnTo>
                  <a:lnTo>
                    <a:pt x="3308" y="226975"/>
                  </a:lnTo>
                  <a:lnTo>
                    <a:pt x="0" y="210574"/>
                  </a:lnTo>
                  <a:lnTo>
                    <a:pt x="0" y="42124"/>
                  </a:lnTo>
                  <a:lnTo>
                    <a:pt x="3308" y="25734"/>
                  </a:lnTo>
                  <a:lnTo>
                    <a:pt x="12331" y="12343"/>
                  </a:lnTo>
                  <a:lnTo>
                    <a:pt x="25713" y="3312"/>
                  </a:lnTo>
                  <a:lnTo>
                    <a:pt x="42099" y="0"/>
                  </a:lnTo>
                  <a:lnTo>
                    <a:pt x="658298" y="0"/>
                  </a:lnTo>
                  <a:lnTo>
                    <a:pt x="693336" y="18763"/>
                  </a:lnTo>
                  <a:lnTo>
                    <a:pt x="700423" y="42124"/>
                  </a:lnTo>
                  <a:lnTo>
                    <a:pt x="700423" y="210574"/>
                  </a:lnTo>
                  <a:lnTo>
                    <a:pt x="697114" y="226975"/>
                  </a:lnTo>
                  <a:lnTo>
                    <a:pt x="688089" y="240365"/>
                  </a:lnTo>
                  <a:lnTo>
                    <a:pt x="674699" y="249390"/>
                  </a:lnTo>
                  <a:lnTo>
                    <a:pt x="658298" y="252699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6198437" y="2964444"/>
              <a:ext cx="701040" cy="252729"/>
            </a:xfrm>
            <a:custGeom>
              <a:avLst/>
              <a:gdLst/>
              <a:ahLst/>
              <a:cxnLst/>
              <a:rect l="l" t="t" r="r" b="b"/>
              <a:pathLst>
                <a:path w="701040" h="252730">
                  <a:moveTo>
                    <a:pt x="0" y="42124"/>
                  </a:moveTo>
                  <a:lnTo>
                    <a:pt x="3308" y="25734"/>
                  </a:lnTo>
                  <a:lnTo>
                    <a:pt x="12331" y="12343"/>
                  </a:lnTo>
                  <a:lnTo>
                    <a:pt x="25713" y="3312"/>
                  </a:lnTo>
                  <a:lnTo>
                    <a:pt x="42099" y="0"/>
                  </a:lnTo>
                  <a:lnTo>
                    <a:pt x="658298" y="0"/>
                  </a:lnTo>
                  <a:lnTo>
                    <a:pt x="693336" y="18763"/>
                  </a:lnTo>
                  <a:lnTo>
                    <a:pt x="700423" y="42124"/>
                  </a:lnTo>
                  <a:lnTo>
                    <a:pt x="700423" y="210574"/>
                  </a:lnTo>
                  <a:lnTo>
                    <a:pt x="697114" y="226975"/>
                  </a:lnTo>
                  <a:lnTo>
                    <a:pt x="688089" y="240365"/>
                  </a:lnTo>
                  <a:lnTo>
                    <a:pt x="674699" y="249390"/>
                  </a:lnTo>
                  <a:lnTo>
                    <a:pt x="658298" y="252699"/>
                  </a:lnTo>
                  <a:lnTo>
                    <a:pt x="42099" y="252699"/>
                  </a:lnTo>
                  <a:lnTo>
                    <a:pt x="25713" y="249390"/>
                  </a:lnTo>
                  <a:lnTo>
                    <a:pt x="12331" y="240365"/>
                  </a:lnTo>
                  <a:lnTo>
                    <a:pt x="3308" y="226975"/>
                  </a:lnTo>
                  <a:lnTo>
                    <a:pt x="0" y="210574"/>
                  </a:lnTo>
                  <a:lnTo>
                    <a:pt x="0" y="42124"/>
                  </a:lnTo>
                  <a:close/>
                </a:path>
              </a:pathLst>
            </a:custGeom>
            <a:ln w="952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6325437" y="3203073"/>
              <a:ext cx="419374" cy="5704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6370187" y="3224843"/>
              <a:ext cx="330200" cy="481330"/>
            </a:xfrm>
            <a:custGeom>
              <a:avLst/>
              <a:gdLst/>
              <a:ahLst/>
              <a:cxnLst/>
              <a:rect l="l" t="t" r="r" b="b"/>
              <a:pathLst>
                <a:path w="330200" h="481329">
                  <a:moveTo>
                    <a:pt x="164924" y="480924"/>
                  </a:moveTo>
                  <a:lnTo>
                    <a:pt x="0" y="336574"/>
                  </a:lnTo>
                  <a:lnTo>
                    <a:pt x="82474" y="336574"/>
                  </a:lnTo>
                  <a:lnTo>
                    <a:pt x="82474" y="0"/>
                  </a:lnTo>
                  <a:lnTo>
                    <a:pt x="247399" y="0"/>
                  </a:lnTo>
                  <a:lnTo>
                    <a:pt x="247399" y="336574"/>
                  </a:lnTo>
                  <a:lnTo>
                    <a:pt x="329849" y="336574"/>
                  </a:lnTo>
                  <a:lnTo>
                    <a:pt x="164924" y="480924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6370187" y="3224843"/>
              <a:ext cx="330200" cy="481330"/>
            </a:xfrm>
            <a:custGeom>
              <a:avLst/>
              <a:gdLst/>
              <a:ahLst/>
              <a:cxnLst/>
              <a:rect l="l" t="t" r="r" b="b"/>
              <a:pathLst>
                <a:path w="330200" h="481329">
                  <a:moveTo>
                    <a:pt x="0" y="336574"/>
                  </a:moveTo>
                  <a:lnTo>
                    <a:pt x="82474" y="336574"/>
                  </a:lnTo>
                  <a:lnTo>
                    <a:pt x="82474" y="0"/>
                  </a:lnTo>
                  <a:lnTo>
                    <a:pt x="247399" y="0"/>
                  </a:lnTo>
                  <a:lnTo>
                    <a:pt x="247399" y="336574"/>
                  </a:lnTo>
                  <a:lnTo>
                    <a:pt x="329849" y="336574"/>
                  </a:lnTo>
                  <a:lnTo>
                    <a:pt x="164924" y="480924"/>
                  </a:lnTo>
                  <a:lnTo>
                    <a:pt x="0" y="336574"/>
                  </a:lnTo>
                  <a:close/>
                </a:path>
              </a:pathLst>
            </a:custGeom>
            <a:ln w="9524">
              <a:solidFill>
                <a:srgbClr val="5E497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1435057" y="2582007"/>
              <a:ext cx="156899" cy="14767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1659969" y="2582007"/>
              <a:ext cx="156899" cy="14767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1884881" y="2582007"/>
              <a:ext cx="156899" cy="14767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1746866" y="1920213"/>
              <a:ext cx="252324" cy="23733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1513506" y="2151190"/>
              <a:ext cx="450215" cy="435609"/>
            </a:xfrm>
            <a:custGeom>
              <a:avLst/>
              <a:gdLst/>
              <a:ahLst/>
              <a:cxnLst/>
              <a:rect l="l" t="t" r="r" b="b"/>
              <a:pathLst>
                <a:path w="450214" h="435610">
                  <a:moveTo>
                    <a:pt x="0" y="435579"/>
                  </a:moveTo>
                  <a:lnTo>
                    <a:pt x="359324" y="0"/>
                  </a:lnTo>
                </a:path>
                <a:path w="450214" h="435610">
                  <a:moveTo>
                    <a:pt x="224912" y="435579"/>
                  </a:moveTo>
                  <a:lnTo>
                    <a:pt x="359686" y="0"/>
                  </a:lnTo>
                </a:path>
                <a:path w="450214" h="435610">
                  <a:moveTo>
                    <a:pt x="449824" y="435579"/>
                  </a:moveTo>
                  <a:lnTo>
                    <a:pt x="3595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2109790" y="2582007"/>
              <a:ext cx="156902" cy="14767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1873018" y="2151190"/>
              <a:ext cx="315595" cy="435609"/>
            </a:xfrm>
            <a:custGeom>
              <a:avLst/>
              <a:gdLst/>
              <a:ahLst/>
              <a:cxnLst/>
              <a:rect l="l" t="t" r="r" b="b"/>
              <a:pathLst>
                <a:path w="315594" h="435610">
                  <a:moveTo>
                    <a:pt x="315224" y="43557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2334702" y="2582007"/>
              <a:ext cx="156899" cy="14767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1873153" y="2151190"/>
              <a:ext cx="540385" cy="435609"/>
            </a:xfrm>
            <a:custGeom>
              <a:avLst/>
              <a:gdLst/>
              <a:ahLst/>
              <a:cxnLst/>
              <a:rect l="l" t="t" r="r" b="b"/>
              <a:pathLst>
                <a:path w="540385" h="435610">
                  <a:moveTo>
                    <a:pt x="539998" y="43557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2559607" y="2582007"/>
              <a:ext cx="156899" cy="14767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873066" y="2151190"/>
              <a:ext cx="765175" cy="435609"/>
            </a:xfrm>
            <a:custGeom>
              <a:avLst/>
              <a:gdLst/>
              <a:ahLst/>
              <a:cxnLst/>
              <a:rect l="l" t="t" r="r" b="b"/>
              <a:pathLst>
                <a:path w="765175" h="435610">
                  <a:moveTo>
                    <a:pt x="765003" y="43557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2784531" y="2582007"/>
              <a:ext cx="156899" cy="14767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1872978" y="2151190"/>
              <a:ext cx="990600" cy="435609"/>
            </a:xfrm>
            <a:custGeom>
              <a:avLst/>
              <a:gdLst/>
              <a:ahLst/>
              <a:cxnLst/>
              <a:rect l="l" t="t" r="r" b="b"/>
              <a:pathLst>
                <a:path w="990600" h="435610">
                  <a:moveTo>
                    <a:pt x="989990" y="43557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3009431" y="2582007"/>
              <a:ext cx="156899" cy="14767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1872891" y="2151190"/>
              <a:ext cx="1215390" cy="435609"/>
            </a:xfrm>
            <a:custGeom>
              <a:avLst/>
              <a:gdLst/>
              <a:ahLst/>
              <a:cxnLst/>
              <a:rect l="l" t="t" r="r" b="b"/>
              <a:pathLst>
                <a:path w="1215389" h="435610">
                  <a:moveTo>
                    <a:pt x="1215002" y="43557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3234355" y="2582007"/>
              <a:ext cx="156899" cy="14767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1873028" y="2151190"/>
              <a:ext cx="1440180" cy="435609"/>
            </a:xfrm>
            <a:custGeom>
              <a:avLst/>
              <a:gdLst/>
              <a:ahLst/>
              <a:cxnLst/>
              <a:rect l="l" t="t" r="r" b="b"/>
              <a:pathLst>
                <a:path w="1440179" h="435610">
                  <a:moveTo>
                    <a:pt x="1439764" y="43557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3459255" y="2582007"/>
              <a:ext cx="156899" cy="14767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1872941" y="2151190"/>
              <a:ext cx="1664970" cy="435609"/>
            </a:xfrm>
            <a:custGeom>
              <a:avLst/>
              <a:gdLst/>
              <a:ahLst/>
              <a:cxnLst/>
              <a:rect l="l" t="t" r="r" b="b"/>
              <a:pathLst>
                <a:path w="1664970" h="435610">
                  <a:moveTo>
                    <a:pt x="1664776" y="43557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3684180" y="2582007"/>
              <a:ext cx="156899" cy="14767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1872853" y="2151190"/>
              <a:ext cx="1889760" cy="435609"/>
            </a:xfrm>
            <a:custGeom>
              <a:avLst/>
              <a:gdLst/>
              <a:ahLst/>
              <a:cxnLst/>
              <a:rect l="l" t="t" r="r" b="b"/>
              <a:pathLst>
                <a:path w="1889760" h="435610">
                  <a:moveTo>
                    <a:pt x="1889763" y="43557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3909079" y="2582007"/>
              <a:ext cx="156899" cy="14767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1873216" y="2151190"/>
              <a:ext cx="2114550" cy="435609"/>
            </a:xfrm>
            <a:custGeom>
              <a:avLst/>
              <a:gdLst/>
              <a:ahLst/>
              <a:cxnLst/>
              <a:rect l="l" t="t" r="r" b="b"/>
              <a:pathLst>
                <a:path w="2114550" h="435610">
                  <a:moveTo>
                    <a:pt x="2114325" y="43557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4134004" y="2582007"/>
              <a:ext cx="156899" cy="14767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1873128" y="2151190"/>
              <a:ext cx="2339340" cy="435609"/>
            </a:xfrm>
            <a:custGeom>
              <a:avLst/>
              <a:gdLst/>
              <a:ahLst/>
              <a:cxnLst/>
              <a:rect l="l" t="t" r="r" b="b"/>
              <a:pathLst>
                <a:path w="2339340" h="435610">
                  <a:moveTo>
                    <a:pt x="2339312" y="43557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1435057" y="1920213"/>
              <a:ext cx="2855846" cy="80946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1513506" y="2151188"/>
              <a:ext cx="2699385" cy="435609"/>
            </a:xfrm>
            <a:custGeom>
              <a:avLst/>
              <a:gdLst/>
              <a:ahLst/>
              <a:cxnLst/>
              <a:rect l="l" t="t" r="r" b="b"/>
              <a:pathLst>
                <a:path w="2699385" h="435610">
                  <a:moveTo>
                    <a:pt x="0" y="435581"/>
                  </a:moveTo>
                  <a:lnTo>
                    <a:pt x="2416710" y="0"/>
                  </a:lnTo>
                </a:path>
                <a:path w="2699385" h="435610">
                  <a:moveTo>
                    <a:pt x="224912" y="435581"/>
                  </a:moveTo>
                  <a:lnTo>
                    <a:pt x="2417085" y="0"/>
                  </a:lnTo>
                </a:path>
                <a:path w="2699385" h="435610">
                  <a:moveTo>
                    <a:pt x="449824" y="435581"/>
                  </a:moveTo>
                  <a:lnTo>
                    <a:pt x="2416985" y="0"/>
                  </a:lnTo>
                </a:path>
                <a:path w="2699385" h="435610">
                  <a:moveTo>
                    <a:pt x="674736" y="435581"/>
                  </a:moveTo>
                  <a:lnTo>
                    <a:pt x="2416910" y="0"/>
                  </a:lnTo>
                </a:path>
                <a:path w="2699385" h="435610">
                  <a:moveTo>
                    <a:pt x="899645" y="435581"/>
                  </a:moveTo>
                  <a:lnTo>
                    <a:pt x="2417035" y="0"/>
                  </a:lnTo>
                </a:path>
                <a:path w="2699385" h="435610">
                  <a:moveTo>
                    <a:pt x="1124562" y="435581"/>
                  </a:moveTo>
                  <a:lnTo>
                    <a:pt x="2416960" y="0"/>
                  </a:lnTo>
                </a:path>
                <a:path w="2699385" h="435610">
                  <a:moveTo>
                    <a:pt x="1349462" y="435581"/>
                  </a:moveTo>
                  <a:lnTo>
                    <a:pt x="2416860" y="0"/>
                  </a:lnTo>
                </a:path>
                <a:path w="2699385" h="435610">
                  <a:moveTo>
                    <a:pt x="1574386" y="435581"/>
                  </a:moveTo>
                  <a:lnTo>
                    <a:pt x="2416785" y="0"/>
                  </a:lnTo>
                </a:path>
                <a:path w="2699385" h="435610">
                  <a:moveTo>
                    <a:pt x="1799286" y="435581"/>
                  </a:moveTo>
                  <a:lnTo>
                    <a:pt x="2416910" y="0"/>
                  </a:lnTo>
                </a:path>
                <a:path w="2699385" h="435610">
                  <a:moveTo>
                    <a:pt x="2024210" y="435581"/>
                  </a:moveTo>
                  <a:lnTo>
                    <a:pt x="2416835" y="0"/>
                  </a:lnTo>
                </a:path>
                <a:path w="2699385" h="435610">
                  <a:moveTo>
                    <a:pt x="2249110" y="435581"/>
                  </a:moveTo>
                  <a:lnTo>
                    <a:pt x="2416735" y="0"/>
                  </a:lnTo>
                </a:path>
                <a:path w="2699385" h="435610">
                  <a:moveTo>
                    <a:pt x="2474035" y="435581"/>
                  </a:moveTo>
                  <a:lnTo>
                    <a:pt x="2417110" y="0"/>
                  </a:lnTo>
                </a:path>
                <a:path w="2699385" h="435610">
                  <a:moveTo>
                    <a:pt x="2698934" y="435581"/>
                  </a:moveTo>
                  <a:lnTo>
                    <a:pt x="241701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1435057" y="2582007"/>
              <a:ext cx="156899" cy="14767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1659969" y="2582007"/>
              <a:ext cx="156899" cy="14767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1884881" y="2582007"/>
              <a:ext cx="156899" cy="14767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2109790" y="2582007"/>
              <a:ext cx="156902" cy="14767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2334702" y="2582007"/>
              <a:ext cx="156899" cy="14767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2559607" y="2582007"/>
              <a:ext cx="156899" cy="14767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2784531" y="2582007"/>
              <a:ext cx="156899" cy="14767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3009431" y="2582007"/>
              <a:ext cx="156899" cy="14767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3234355" y="2582007"/>
              <a:ext cx="156899" cy="14767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3459255" y="2582007"/>
              <a:ext cx="156899" cy="14767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3684180" y="2582007"/>
              <a:ext cx="156899" cy="14767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3909079" y="2582007"/>
              <a:ext cx="156899" cy="14767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4134004" y="2582007"/>
              <a:ext cx="156899" cy="14767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3118468" y="1920213"/>
              <a:ext cx="252324" cy="23733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1513506" y="2151188"/>
              <a:ext cx="2699385" cy="435609"/>
            </a:xfrm>
            <a:custGeom>
              <a:avLst/>
              <a:gdLst/>
              <a:ahLst/>
              <a:cxnLst/>
              <a:rect l="l" t="t" r="r" b="b"/>
              <a:pathLst>
                <a:path w="2699385" h="435610">
                  <a:moveTo>
                    <a:pt x="0" y="435581"/>
                  </a:moveTo>
                  <a:lnTo>
                    <a:pt x="1730911" y="2"/>
                  </a:lnTo>
                </a:path>
                <a:path w="2699385" h="435610">
                  <a:moveTo>
                    <a:pt x="224912" y="435581"/>
                  </a:moveTo>
                  <a:lnTo>
                    <a:pt x="1731286" y="2"/>
                  </a:lnTo>
                </a:path>
                <a:path w="2699385" h="435610">
                  <a:moveTo>
                    <a:pt x="449824" y="435581"/>
                  </a:moveTo>
                  <a:lnTo>
                    <a:pt x="1731186" y="2"/>
                  </a:lnTo>
                </a:path>
                <a:path w="2699385" h="435610">
                  <a:moveTo>
                    <a:pt x="674736" y="435581"/>
                  </a:moveTo>
                  <a:lnTo>
                    <a:pt x="1731111" y="2"/>
                  </a:lnTo>
                </a:path>
                <a:path w="2699385" h="435610">
                  <a:moveTo>
                    <a:pt x="899645" y="435581"/>
                  </a:moveTo>
                  <a:lnTo>
                    <a:pt x="1731236" y="2"/>
                  </a:lnTo>
                </a:path>
                <a:path w="2699385" h="435610">
                  <a:moveTo>
                    <a:pt x="1124562" y="435581"/>
                  </a:moveTo>
                  <a:lnTo>
                    <a:pt x="1731161" y="2"/>
                  </a:lnTo>
                </a:path>
                <a:path w="2699385" h="435610">
                  <a:moveTo>
                    <a:pt x="1349462" y="435581"/>
                  </a:moveTo>
                  <a:lnTo>
                    <a:pt x="1731061" y="2"/>
                  </a:lnTo>
                </a:path>
                <a:path w="2699385" h="435610">
                  <a:moveTo>
                    <a:pt x="1574386" y="435581"/>
                  </a:moveTo>
                  <a:lnTo>
                    <a:pt x="1730986" y="2"/>
                  </a:lnTo>
                </a:path>
                <a:path w="2699385" h="435610">
                  <a:moveTo>
                    <a:pt x="1799286" y="435581"/>
                  </a:moveTo>
                  <a:lnTo>
                    <a:pt x="1731111" y="2"/>
                  </a:lnTo>
                </a:path>
                <a:path w="2699385" h="435610">
                  <a:moveTo>
                    <a:pt x="2024210" y="435581"/>
                  </a:moveTo>
                  <a:lnTo>
                    <a:pt x="1731036" y="2"/>
                  </a:lnTo>
                </a:path>
                <a:path w="2699385" h="435610">
                  <a:moveTo>
                    <a:pt x="2249110" y="435581"/>
                  </a:moveTo>
                  <a:lnTo>
                    <a:pt x="1730936" y="2"/>
                  </a:lnTo>
                </a:path>
                <a:path w="2699385" h="435610">
                  <a:moveTo>
                    <a:pt x="2474035" y="435581"/>
                  </a:moveTo>
                  <a:lnTo>
                    <a:pt x="1731311" y="2"/>
                  </a:lnTo>
                </a:path>
                <a:path w="2699385" h="435610">
                  <a:moveTo>
                    <a:pt x="2698934" y="435581"/>
                  </a:moveTo>
                  <a:lnTo>
                    <a:pt x="1731211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2757594" y="1085865"/>
              <a:ext cx="2272030" cy="685165"/>
            </a:xfrm>
            <a:custGeom>
              <a:avLst/>
              <a:gdLst/>
              <a:ahLst/>
              <a:cxnLst/>
              <a:rect l="l" t="t" r="r" b="b"/>
              <a:pathLst>
                <a:path w="2272029" h="685164">
                  <a:moveTo>
                    <a:pt x="171149" y="684598"/>
                  </a:moveTo>
                  <a:lnTo>
                    <a:pt x="0" y="684598"/>
                  </a:lnTo>
                  <a:lnTo>
                    <a:pt x="0" y="385086"/>
                  </a:lnTo>
                  <a:lnTo>
                    <a:pt x="3920" y="336504"/>
                  </a:lnTo>
                  <a:lnTo>
                    <a:pt x="15269" y="290417"/>
                  </a:lnTo>
                  <a:lnTo>
                    <a:pt x="33432" y="247443"/>
                  </a:lnTo>
                  <a:lnTo>
                    <a:pt x="57790" y="208198"/>
                  </a:lnTo>
                  <a:lnTo>
                    <a:pt x="87727" y="173299"/>
                  </a:lnTo>
                  <a:lnTo>
                    <a:pt x="122628" y="143362"/>
                  </a:lnTo>
                  <a:lnTo>
                    <a:pt x="161874" y="119005"/>
                  </a:lnTo>
                  <a:lnTo>
                    <a:pt x="204850" y="100844"/>
                  </a:lnTo>
                  <a:lnTo>
                    <a:pt x="250939" y="89494"/>
                  </a:lnTo>
                  <a:lnTo>
                    <a:pt x="299524" y="85574"/>
                  </a:lnTo>
                  <a:lnTo>
                    <a:pt x="1982796" y="85574"/>
                  </a:lnTo>
                  <a:lnTo>
                    <a:pt x="1982796" y="0"/>
                  </a:lnTo>
                  <a:lnTo>
                    <a:pt x="2271595" y="171149"/>
                  </a:lnTo>
                  <a:lnTo>
                    <a:pt x="2127195" y="256724"/>
                  </a:lnTo>
                  <a:lnTo>
                    <a:pt x="299524" y="256724"/>
                  </a:lnTo>
                  <a:lnTo>
                    <a:pt x="249554" y="266811"/>
                  </a:lnTo>
                  <a:lnTo>
                    <a:pt x="208749" y="294320"/>
                  </a:lnTo>
                  <a:lnTo>
                    <a:pt x="181237" y="335122"/>
                  </a:lnTo>
                  <a:lnTo>
                    <a:pt x="171149" y="385086"/>
                  </a:lnTo>
                  <a:lnTo>
                    <a:pt x="171149" y="684598"/>
                  </a:lnTo>
                  <a:close/>
                </a:path>
                <a:path w="2272029" h="685164">
                  <a:moveTo>
                    <a:pt x="1982796" y="342299"/>
                  </a:moveTo>
                  <a:lnTo>
                    <a:pt x="1982796" y="256724"/>
                  </a:lnTo>
                  <a:lnTo>
                    <a:pt x="2127195" y="256724"/>
                  </a:lnTo>
                  <a:lnTo>
                    <a:pt x="1982796" y="3422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2757594" y="1085865"/>
              <a:ext cx="2272030" cy="685165"/>
            </a:xfrm>
            <a:custGeom>
              <a:avLst/>
              <a:gdLst/>
              <a:ahLst/>
              <a:cxnLst/>
              <a:rect l="l" t="t" r="r" b="b"/>
              <a:pathLst>
                <a:path w="2272029" h="685164">
                  <a:moveTo>
                    <a:pt x="0" y="684598"/>
                  </a:moveTo>
                  <a:lnTo>
                    <a:pt x="0" y="385086"/>
                  </a:lnTo>
                  <a:lnTo>
                    <a:pt x="3920" y="336504"/>
                  </a:lnTo>
                  <a:lnTo>
                    <a:pt x="15269" y="290417"/>
                  </a:lnTo>
                  <a:lnTo>
                    <a:pt x="33432" y="247443"/>
                  </a:lnTo>
                  <a:lnTo>
                    <a:pt x="57790" y="208198"/>
                  </a:lnTo>
                  <a:lnTo>
                    <a:pt x="87727" y="173299"/>
                  </a:lnTo>
                  <a:lnTo>
                    <a:pt x="122628" y="143362"/>
                  </a:lnTo>
                  <a:lnTo>
                    <a:pt x="161874" y="119005"/>
                  </a:lnTo>
                  <a:lnTo>
                    <a:pt x="204850" y="100844"/>
                  </a:lnTo>
                  <a:lnTo>
                    <a:pt x="250939" y="89494"/>
                  </a:lnTo>
                  <a:lnTo>
                    <a:pt x="299524" y="85574"/>
                  </a:lnTo>
                  <a:lnTo>
                    <a:pt x="1982796" y="85574"/>
                  </a:lnTo>
                  <a:lnTo>
                    <a:pt x="1982796" y="0"/>
                  </a:lnTo>
                  <a:lnTo>
                    <a:pt x="2271595" y="171149"/>
                  </a:lnTo>
                  <a:lnTo>
                    <a:pt x="1982796" y="342299"/>
                  </a:lnTo>
                  <a:lnTo>
                    <a:pt x="1982796" y="256724"/>
                  </a:lnTo>
                  <a:lnTo>
                    <a:pt x="299524" y="256724"/>
                  </a:lnTo>
                  <a:lnTo>
                    <a:pt x="249554" y="266811"/>
                  </a:lnTo>
                  <a:lnTo>
                    <a:pt x="208749" y="294320"/>
                  </a:lnTo>
                  <a:lnTo>
                    <a:pt x="181237" y="335122"/>
                  </a:lnTo>
                  <a:lnTo>
                    <a:pt x="171149" y="385086"/>
                  </a:lnTo>
                  <a:lnTo>
                    <a:pt x="171149" y="684598"/>
                  </a:lnTo>
                  <a:lnTo>
                    <a:pt x="0" y="684598"/>
                  </a:lnTo>
                  <a:close/>
                </a:path>
              </a:pathLst>
            </a:custGeom>
            <a:ln w="952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4208716" y="1792026"/>
              <a:ext cx="1232535" cy="490855"/>
            </a:xfrm>
            <a:custGeom>
              <a:avLst/>
              <a:gdLst/>
              <a:ahLst/>
              <a:cxnLst/>
              <a:rect l="l" t="t" r="r" b="b"/>
              <a:pathLst>
                <a:path w="1232535" h="490855">
                  <a:moveTo>
                    <a:pt x="1177062" y="362254"/>
                  </a:moveTo>
                  <a:lnTo>
                    <a:pt x="1017522" y="362254"/>
                  </a:lnTo>
                  <a:lnTo>
                    <a:pt x="1062435" y="355009"/>
                  </a:lnTo>
                  <a:lnTo>
                    <a:pt x="1101443" y="334835"/>
                  </a:lnTo>
                  <a:lnTo>
                    <a:pt x="1132204" y="304072"/>
                  </a:lnTo>
                  <a:lnTo>
                    <a:pt x="1152377" y="265062"/>
                  </a:lnTo>
                  <a:lnTo>
                    <a:pt x="1159622" y="220144"/>
                  </a:lnTo>
                  <a:lnTo>
                    <a:pt x="1159622" y="0"/>
                  </a:lnTo>
                  <a:lnTo>
                    <a:pt x="1232097" y="0"/>
                  </a:lnTo>
                  <a:lnTo>
                    <a:pt x="1232097" y="220144"/>
                  </a:lnTo>
                  <a:lnTo>
                    <a:pt x="1226430" y="269348"/>
                  </a:lnTo>
                  <a:lnTo>
                    <a:pt x="1210286" y="314516"/>
                  </a:lnTo>
                  <a:lnTo>
                    <a:pt x="1184955" y="354360"/>
                  </a:lnTo>
                  <a:lnTo>
                    <a:pt x="1177062" y="362254"/>
                  </a:lnTo>
                  <a:close/>
                </a:path>
                <a:path w="1232535" h="490855">
                  <a:moveTo>
                    <a:pt x="131124" y="490499"/>
                  </a:moveTo>
                  <a:lnTo>
                    <a:pt x="0" y="398496"/>
                  </a:lnTo>
                  <a:lnTo>
                    <a:pt x="131124" y="306491"/>
                  </a:lnTo>
                  <a:lnTo>
                    <a:pt x="131124" y="362254"/>
                  </a:lnTo>
                  <a:lnTo>
                    <a:pt x="1177062" y="362254"/>
                  </a:lnTo>
                  <a:lnTo>
                    <a:pt x="1151725" y="387592"/>
                  </a:lnTo>
                  <a:lnTo>
                    <a:pt x="1111884" y="412925"/>
                  </a:lnTo>
                  <a:lnTo>
                    <a:pt x="1066720" y="429069"/>
                  </a:lnTo>
                  <a:lnTo>
                    <a:pt x="1017522" y="434736"/>
                  </a:lnTo>
                  <a:lnTo>
                    <a:pt x="131124" y="434736"/>
                  </a:lnTo>
                  <a:lnTo>
                    <a:pt x="131124" y="4904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4208716" y="1792026"/>
              <a:ext cx="1232535" cy="490855"/>
            </a:xfrm>
            <a:custGeom>
              <a:avLst/>
              <a:gdLst/>
              <a:ahLst/>
              <a:cxnLst/>
              <a:rect l="l" t="t" r="r" b="b"/>
              <a:pathLst>
                <a:path w="1232535" h="490855">
                  <a:moveTo>
                    <a:pt x="1232097" y="0"/>
                  </a:moveTo>
                  <a:lnTo>
                    <a:pt x="1232097" y="220144"/>
                  </a:lnTo>
                  <a:lnTo>
                    <a:pt x="1226430" y="269348"/>
                  </a:lnTo>
                  <a:lnTo>
                    <a:pt x="1210286" y="314516"/>
                  </a:lnTo>
                  <a:lnTo>
                    <a:pt x="1184955" y="354360"/>
                  </a:lnTo>
                  <a:lnTo>
                    <a:pt x="1151725" y="387592"/>
                  </a:lnTo>
                  <a:lnTo>
                    <a:pt x="1111884" y="412925"/>
                  </a:lnTo>
                  <a:lnTo>
                    <a:pt x="1066720" y="429069"/>
                  </a:lnTo>
                  <a:lnTo>
                    <a:pt x="1017522" y="434736"/>
                  </a:lnTo>
                  <a:lnTo>
                    <a:pt x="131124" y="434736"/>
                  </a:lnTo>
                  <a:lnTo>
                    <a:pt x="131124" y="490499"/>
                  </a:lnTo>
                  <a:lnTo>
                    <a:pt x="0" y="398496"/>
                  </a:lnTo>
                  <a:lnTo>
                    <a:pt x="131124" y="306491"/>
                  </a:lnTo>
                  <a:lnTo>
                    <a:pt x="131124" y="362254"/>
                  </a:lnTo>
                  <a:lnTo>
                    <a:pt x="1017522" y="362254"/>
                  </a:lnTo>
                  <a:lnTo>
                    <a:pt x="1062435" y="355009"/>
                  </a:lnTo>
                  <a:lnTo>
                    <a:pt x="1101443" y="334835"/>
                  </a:lnTo>
                  <a:lnTo>
                    <a:pt x="1132204" y="304072"/>
                  </a:lnTo>
                  <a:lnTo>
                    <a:pt x="1152377" y="265062"/>
                  </a:lnTo>
                  <a:lnTo>
                    <a:pt x="1159622" y="220144"/>
                  </a:lnTo>
                  <a:lnTo>
                    <a:pt x="1159622" y="0"/>
                  </a:lnTo>
                  <a:lnTo>
                    <a:pt x="1232097" y="0"/>
                  </a:lnTo>
                  <a:close/>
                </a:path>
              </a:pathLst>
            </a:custGeom>
            <a:ln w="952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1261317" y="2265858"/>
            <a:ext cx="6510020" cy="3601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84045" defTabSz="914400">
              <a:spcBef>
                <a:spcPts val="100"/>
              </a:spcBef>
            </a:pPr>
            <a:r>
              <a:rPr sz="1350" b="1" spc="-5" dirty="0">
                <a:solidFill>
                  <a:prstClr val="black"/>
                </a:solidFill>
                <a:latin typeface="Arial"/>
                <a:cs typeface="Arial"/>
              </a:rPr>
              <a:t>Network</a:t>
            </a:r>
            <a:r>
              <a:rPr sz="1350" b="1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350" b="1" spc="-5" dirty="0">
                <a:solidFill>
                  <a:prstClr val="black"/>
                </a:solidFill>
                <a:latin typeface="Arial"/>
                <a:cs typeface="Arial"/>
              </a:rPr>
              <a:t>Demands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  <a:p>
            <a:pPr defTabSz="914400"/>
            <a:endParaRPr sz="1500">
              <a:solidFill>
                <a:prstClr val="black"/>
              </a:solidFill>
              <a:latin typeface="Arial"/>
              <a:cs typeface="Arial"/>
            </a:endParaRPr>
          </a:p>
          <a:p>
            <a:pPr marL="676275" algn="ctr" defTabSz="914400">
              <a:spcBef>
                <a:spcPts val="894"/>
              </a:spcBef>
            </a:pPr>
            <a:r>
              <a:rPr sz="1050" spc="-5" dirty="0">
                <a:solidFill>
                  <a:prstClr val="black"/>
                </a:solidFill>
                <a:latin typeface="Arial"/>
                <a:cs typeface="Arial"/>
              </a:rPr>
              <a:t>Feedback</a:t>
            </a:r>
            <a:endParaRPr sz="1050">
              <a:solidFill>
                <a:prstClr val="black"/>
              </a:solidFill>
              <a:latin typeface="Arial"/>
              <a:cs typeface="Arial"/>
            </a:endParaRPr>
          </a:p>
          <a:p>
            <a:pPr defTabSz="914400">
              <a:spcBef>
                <a:spcPts val="5"/>
              </a:spcBef>
            </a:pPr>
            <a:endParaRPr sz="1000">
              <a:solidFill>
                <a:prstClr val="black"/>
              </a:solidFill>
              <a:latin typeface="Arial"/>
              <a:cs typeface="Arial"/>
            </a:endParaRPr>
          </a:p>
          <a:p>
            <a:pPr marR="561975" algn="r" defTabSz="914400"/>
            <a:r>
              <a:rPr sz="1500" spc="-5" dirty="0">
                <a:solidFill>
                  <a:srgbClr val="2A69B6"/>
                </a:solidFill>
                <a:latin typeface="Arial"/>
                <a:cs typeface="Arial"/>
              </a:rPr>
              <a:t>Run-time</a:t>
            </a:r>
            <a:r>
              <a:rPr sz="1500" spc="-100" dirty="0">
                <a:solidFill>
                  <a:srgbClr val="2A69B6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2A69B6"/>
                </a:solidFill>
                <a:latin typeface="Arial"/>
                <a:cs typeface="Arial"/>
              </a:rPr>
              <a:t>API</a:t>
            </a:r>
            <a:endParaRPr sz="1500">
              <a:solidFill>
                <a:prstClr val="black"/>
              </a:solidFill>
              <a:latin typeface="Arial"/>
              <a:cs typeface="Arial"/>
            </a:endParaRPr>
          </a:p>
          <a:p>
            <a:pPr marR="548005" algn="r" defTabSz="914400">
              <a:spcBef>
                <a:spcPts val="755"/>
              </a:spcBef>
            </a:pPr>
            <a:r>
              <a:rPr sz="1350" spc="-5" dirty="0">
                <a:solidFill>
                  <a:srgbClr val="2A69B6"/>
                </a:solidFill>
                <a:latin typeface="Arial"/>
                <a:cs typeface="Arial"/>
              </a:rPr>
              <a:t>Driver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  <a:p>
            <a:pPr defTabSz="914400">
              <a:spcBef>
                <a:spcPts val="55"/>
              </a:spcBef>
            </a:pPr>
            <a:endParaRPr sz="1200">
              <a:solidFill>
                <a:prstClr val="black"/>
              </a:solidFill>
              <a:latin typeface="Arial"/>
              <a:cs typeface="Arial"/>
            </a:endParaRPr>
          </a:p>
          <a:p>
            <a:pPr marR="1109980" algn="r" defTabSz="914400"/>
            <a:r>
              <a:rPr sz="1350" spc="-5" dirty="0">
                <a:solidFill>
                  <a:srgbClr val="2A69B6"/>
                </a:solidFill>
                <a:latin typeface="Arial"/>
                <a:cs typeface="Arial"/>
              </a:rPr>
              <a:t>P4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3220085" indent="6985" algn="ctr" defTabSz="914400">
              <a:lnSpc>
                <a:spcPct val="100699"/>
              </a:lnSpc>
              <a:spcBef>
                <a:spcPts val="1270"/>
              </a:spcBef>
            </a:pP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“This 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is </a:t>
            </a:r>
            <a:r>
              <a:rPr b="1" i="1" spc="-5" dirty="0">
                <a:solidFill>
                  <a:srgbClr val="BF0000"/>
                </a:solidFill>
                <a:latin typeface="Arial"/>
                <a:cs typeface="Arial"/>
              </a:rPr>
              <a:t>how </a:t>
            </a:r>
            <a:r>
              <a:rPr b="1" i="1" dirty="0">
                <a:solidFill>
                  <a:srgbClr val="BF0000"/>
                </a:solidFill>
                <a:latin typeface="Arial"/>
                <a:cs typeface="Arial"/>
              </a:rPr>
              <a:t>I </a:t>
            </a:r>
            <a:r>
              <a:rPr b="1" i="1" spc="-5" dirty="0">
                <a:solidFill>
                  <a:srgbClr val="BF0000"/>
                </a:solidFill>
                <a:latin typeface="Arial"/>
                <a:cs typeface="Arial"/>
              </a:rPr>
              <a:t>want </a:t>
            </a: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the  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network </a:t>
            </a: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to 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behave and how</a:t>
            </a:r>
            <a:r>
              <a:rPr b="1" spc="-9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to  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switch</a:t>
            </a:r>
            <a:r>
              <a:rPr b="1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packets…”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  <a:p>
            <a:pPr marL="545465" marR="3748404" algn="ctr" defTabSz="914400">
              <a:lnSpc>
                <a:spcPct val="100699"/>
              </a:lnSpc>
            </a:pP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(the 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user </a:t>
            </a: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/</a:t>
            </a:r>
            <a:r>
              <a:rPr b="1" spc="-10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controller  makes </a:t>
            </a: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b="1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rules)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  <a:p>
            <a:pPr marR="5080" algn="r" defTabSz="914400">
              <a:spcBef>
                <a:spcPts val="35"/>
              </a:spcBef>
            </a:pPr>
            <a:r>
              <a:rPr sz="1350" b="1" spc="-5" dirty="0">
                <a:solidFill>
                  <a:prstClr val="black"/>
                </a:solidFill>
                <a:latin typeface="Arial"/>
                <a:cs typeface="Arial"/>
              </a:rPr>
              <a:t>P4 Programmable</a:t>
            </a:r>
            <a:r>
              <a:rPr sz="1350" b="1" spc="-9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350" b="1" spc="-5" dirty="0">
                <a:solidFill>
                  <a:prstClr val="black"/>
                </a:solidFill>
                <a:latin typeface="Arial"/>
                <a:cs typeface="Arial"/>
              </a:rPr>
              <a:t>Device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6310984" y="4781630"/>
            <a:ext cx="560902" cy="53046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99" y="1464472"/>
            <a:ext cx="8686782" cy="81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425" y="997705"/>
            <a:ext cx="579437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400" spc="10" dirty="0">
                <a:solidFill>
                  <a:srgbClr val="000000"/>
                </a:solidFill>
              </a:rPr>
              <a:t>Benefits of Data Plane</a:t>
            </a:r>
            <a:r>
              <a:rPr sz="2400" spc="-80" dirty="0">
                <a:solidFill>
                  <a:srgbClr val="000000"/>
                </a:solidFill>
              </a:rPr>
              <a:t> </a:t>
            </a:r>
            <a:r>
              <a:rPr sz="2400" spc="10" dirty="0">
                <a:solidFill>
                  <a:srgbClr val="000000"/>
                </a:solidFill>
              </a:rPr>
              <a:t>Programmability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defTabSz="914400">
              <a:lnSpc>
                <a:spcPts val="1645"/>
              </a:lnSpc>
            </a:pPr>
            <a:r>
              <a:rPr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52578" y="5830459"/>
            <a:ext cx="1238250" cy="12311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defTabSz="914400">
              <a:spcBef>
                <a:spcPts val="60"/>
              </a:spcBef>
            </a:pP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Copyright </a:t>
            </a:r>
            <a:r>
              <a:rPr sz="750" i="1" spc="25" dirty="0">
                <a:solidFill>
                  <a:srgbClr val="7E7E7E"/>
                </a:solidFill>
                <a:latin typeface="Arial"/>
                <a:cs typeface="Arial"/>
              </a:rPr>
              <a:t>© </a:t>
            </a:r>
            <a:r>
              <a:rPr sz="750" i="1" spc="15" dirty="0">
                <a:solidFill>
                  <a:srgbClr val="7E7E7E"/>
                </a:solidFill>
                <a:latin typeface="Arial"/>
                <a:cs typeface="Arial"/>
              </a:rPr>
              <a:t>2018 </a:t>
            </a:r>
            <a:r>
              <a:rPr sz="750" i="1" spc="20" dirty="0">
                <a:solidFill>
                  <a:srgbClr val="7E7E7E"/>
                </a:solidFill>
                <a:latin typeface="Arial"/>
                <a:cs typeface="Arial"/>
              </a:rPr>
              <a:t>–</a:t>
            </a:r>
            <a:r>
              <a:rPr sz="75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P4.org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424" y="1496821"/>
            <a:ext cx="8362950" cy="394970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218440" indent="-190500" defTabSz="914400">
              <a:spcBef>
                <a:spcPts val="1030"/>
              </a:spcBef>
              <a:buClr>
                <a:srgbClr val="3F3150"/>
              </a:buClr>
              <a:buFont typeface="Verdana"/>
              <a:buChar char="•"/>
              <a:tabLst>
                <a:tab pos="218440" algn="l"/>
              </a:tabLst>
            </a:pP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New Features </a:t>
            </a:r>
            <a:r>
              <a:rPr sz="2100" dirty="0">
                <a:solidFill>
                  <a:prstClr val="black"/>
                </a:solidFill>
                <a:latin typeface="Arial"/>
                <a:cs typeface="Arial"/>
              </a:rPr>
              <a:t>–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Add new</a:t>
            </a:r>
            <a:r>
              <a:rPr sz="210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protocols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18440" indent="-190500" defTabSz="914400">
              <a:spcBef>
                <a:spcPts val="930"/>
              </a:spcBef>
              <a:buClr>
                <a:srgbClr val="3F3150"/>
              </a:buClr>
              <a:buFont typeface="Verdana"/>
              <a:buChar char="•"/>
              <a:tabLst>
                <a:tab pos="218440" algn="l"/>
              </a:tabLst>
            </a:pP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Reduce complexity </a:t>
            </a:r>
            <a:r>
              <a:rPr sz="2100" dirty="0">
                <a:solidFill>
                  <a:prstClr val="black"/>
                </a:solidFill>
                <a:latin typeface="Arial"/>
                <a:cs typeface="Arial"/>
              </a:rPr>
              <a:t>–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Remove unused</a:t>
            </a:r>
            <a:r>
              <a:rPr sz="21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protocols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18440" indent="-190500" defTabSz="914400">
              <a:spcBef>
                <a:spcPts val="930"/>
              </a:spcBef>
              <a:buClr>
                <a:srgbClr val="3F3150"/>
              </a:buClr>
              <a:buFont typeface="Verdana"/>
              <a:buChar char="•"/>
              <a:tabLst>
                <a:tab pos="218440" algn="l"/>
              </a:tabLst>
            </a:pP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Efficient use of resources </a:t>
            </a:r>
            <a:r>
              <a:rPr sz="2100" dirty="0">
                <a:solidFill>
                  <a:prstClr val="black"/>
                </a:solidFill>
                <a:latin typeface="Arial"/>
                <a:cs typeface="Arial"/>
              </a:rPr>
              <a:t>–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flexible use of</a:t>
            </a:r>
            <a:r>
              <a:rPr sz="2100" spc="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tables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18440" indent="-190500" defTabSz="914400">
              <a:spcBef>
                <a:spcPts val="930"/>
              </a:spcBef>
              <a:buClr>
                <a:srgbClr val="3F3150"/>
              </a:buClr>
              <a:buFont typeface="Verdana"/>
              <a:buChar char="•"/>
              <a:tabLst>
                <a:tab pos="218440" algn="l"/>
              </a:tabLst>
            </a:pP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Greater visibility </a:t>
            </a:r>
            <a:r>
              <a:rPr sz="2100" dirty="0">
                <a:solidFill>
                  <a:prstClr val="black"/>
                </a:solidFill>
                <a:latin typeface="Arial"/>
                <a:cs typeface="Arial"/>
              </a:rPr>
              <a:t>–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New diagnostic techniques, telemetry,</a:t>
            </a:r>
            <a:r>
              <a:rPr sz="2100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etc.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17804" marR="5080" indent="-190500" defTabSz="914400">
              <a:lnSpc>
                <a:spcPct val="131000"/>
              </a:lnSpc>
              <a:spcBef>
                <a:spcPts val="145"/>
              </a:spcBef>
              <a:buClr>
                <a:srgbClr val="3F3150"/>
              </a:buClr>
              <a:buFont typeface="Verdana"/>
              <a:buChar char="•"/>
              <a:tabLst>
                <a:tab pos="218440" algn="l"/>
              </a:tabLst>
            </a:pP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SW style development </a:t>
            </a:r>
            <a:r>
              <a:rPr sz="2100" dirty="0">
                <a:solidFill>
                  <a:prstClr val="black"/>
                </a:solidFill>
                <a:latin typeface="Arial"/>
                <a:cs typeface="Arial"/>
              </a:rPr>
              <a:t>– rapid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design </a:t>
            </a:r>
            <a:r>
              <a:rPr sz="2100" dirty="0">
                <a:solidFill>
                  <a:prstClr val="black"/>
                </a:solidFill>
                <a:latin typeface="Arial"/>
                <a:cs typeface="Arial"/>
              </a:rPr>
              <a:t>cycle,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fast innovation, fix data  plane bugs in the</a:t>
            </a:r>
            <a:r>
              <a:rPr sz="21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field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18440" indent="-190500" defTabSz="914400">
              <a:spcBef>
                <a:spcPts val="930"/>
              </a:spcBef>
              <a:buClr>
                <a:srgbClr val="3F3150"/>
              </a:buClr>
              <a:buFont typeface="Verdana"/>
              <a:buChar char="•"/>
              <a:tabLst>
                <a:tab pos="218440" algn="l"/>
              </a:tabLst>
            </a:pP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You keep your own</a:t>
            </a:r>
            <a:r>
              <a:rPr sz="21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ideas</a:t>
            </a:r>
            <a:endParaRPr sz="2100" dirty="0">
              <a:solidFill>
                <a:srgbClr val="FF0000"/>
              </a:solidFill>
              <a:latin typeface="Arial"/>
              <a:cs typeface="Arial"/>
            </a:endParaRPr>
          </a:p>
          <a:p>
            <a:pPr defTabSz="914400">
              <a:spcBef>
                <a:spcPts val="10"/>
              </a:spcBef>
            </a:pPr>
            <a:endParaRPr sz="3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defTabSz="914400">
              <a:spcBef>
                <a:spcPts val="5"/>
              </a:spcBef>
            </a:pPr>
            <a:r>
              <a:rPr sz="2100" i="1" spc="-5" dirty="0">
                <a:solidFill>
                  <a:prstClr val="black"/>
                </a:solidFill>
                <a:latin typeface="Arial"/>
                <a:cs typeface="Arial"/>
              </a:rPr>
              <a:t>Think programming </a:t>
            </a:r>
            <a:r>
              <a:rPr sz="2100" i="1" dirty="0">
                <a:solidFill>
                  <a:prstClr val="black"/>
                </a:solidFill>
                <a:latin typeface="Arial"/>
                <a:cs typeface="Arial"/>
              </a:rPr>
              <a:t>rather </a:t>
            </a:r>
            <a:r>
              <a:rPr sz="2100" i="1" spc="-5" dirty="0">
                <a:solidFill>
                  <a:prstClr val="black"/>
                </a:solidFill>
                <a:latin typeface="Arial"/>
                <a:cs typeface="Arial"/>
              </a:rPr>
              <a:t>than</a:t>
            </a:r>
            <a:r>
              <a:rPr sz="2100" i="1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00" i="1" spc="-5" dirty="0">
                <a:solidFill>
                  <a:prstClr val="black"/>
                </a:solidFill>
                <a:latin typeface="Arial"/>
                <a:cs typeface="Arial"/>
              </a:rPr>
              <a:t>protocols…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99" y="1464472"/>
            <a:ext cx="8686782" cy="81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424" y="997705"/>
            <a:ext cx="473329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400" spc="10" dirty="0">
                <a:solidFill>
                  <a:srgbClr val="000000"/>
                </a:solidFill>
              </a:rPr>
              <a:t>Programmable Network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spc="10" dirty="0">
                <a:solidFill>
                  <a:srgbClr val="000000"/>
                </a:solidFill>
              </a:rPr>
              <a:t>Devices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defTabSz="914400">
              <a:lnSpc>
                <a:spcPts val="1645"/>
              </a:lnSpc>
            </a:pPr>
            <a:r>
              <a:rPr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52578" y="5830459"/>
            <a:ext cx="1238250" cy="12311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defTabSz="914400">
              <a:spcBef>
                <a:spcPts val="60"/>
              </a:spcBef>
            </a:pP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Copyright </a:t>
            </a:r>
            <a:r>
              <a:rPr sz="750" i="1" spc="25" dirty="0">
                <a:solidFill>
                  <a:srgbClr val="7E7E7E"/>
                </a:solidFill>
                <a:latin typeface="Arial"/>
                <a:cs typeface="Arial"/>
              </a:rPr>
              <a:t>© </a:t>
            </a:r>
            <a:r>
              <a:rPr sz="750" i="1" spc="15" dirty="0">
                <a:solidFill>
                  <a:srgbClr val="7E7E7E"/>
                </a:solidFill>
                <a:latin typeface="Arial"/>
                <a:cs typeface="Arial"/>
              </a:rPr>
              <a:t>2018 </a:t>
            </a:r>
            <a:r>
              <a:rPr sz="750" i="1" spc="20" dirty="0">
                <a:solidFill>
                  <a:srgbClr val="7E7E7E"/>
                </a:solidFill>
                <a:latin typeface="Arial"/>
                <a:cs typeface="Arial"/>
              </a:rPr>
              <a:t>–</a:t>
            </a:r>
            <a:r>
              <a:rPr sz="75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P4.org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425" y="1522623"/>
            <a:ext cx="7567295" cy="4114588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26695" indent="-199390" defTabSz="914400">
              <a:spcBef>
                <a:spcPts val="825"/>
              </a:spcBef>
              <a:buClr>
                <a:srgbClr val="3F3150"/>
              </a:buClr>
              <a:buFont typeface="Verdana"/>
              <a:buChar char="•"/>
              <a:tabLst>
                <a:tab pos="227329" algn="l"/>
              </a:tabLst>
            </a:pP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PISA</a:t>
            </a: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: Flexible </a:t>
            </a:r>
            <a:r>
              <a:rPr sz="2100" b="1" dirty="0">
                <a:solidFill>
                  <a:prstClr val="black"/>
                </a:solidFill>
                <a:latin typeface="Arial"/>
                <a:cs typeface="Arial"/>
              </a:rPr>
              <a:t>Match+Action</a:t>
            </a:r>
            <a:r>
              <a:rPr sz="2100" b="1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ASICs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784225" lvl="1" indent="-180340" defTabSz="914400">
              <a:spcBef>
                <a:spcPts val="625"/>
              </a:spcBef>
              <a:buClr>
                <a:srgbClr val="1F5767"/>
              </a:buClr>
              <a:buFontTx/>
              <a:buChar char="◦"/>
              <a:tabLst>
                <a:tab pos="784860" algn="l"/>
              </a:tabLst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Intel Flexpipe, Cisco Doppler, Cavium 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(Xpliant),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Barefoot Tofino,</a:t>
            </a:r>
            <a:r>
              <a:rPr spc="-8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</a:p>
          <a:p>
            <a:pPr marL="226695" indent="-199390" defTabSz="914400">
              <a:spcBef>
                <a:spcPts val="525"/>
              </a:spcBef>
              <a:buClr>
                <a:srgbClr val="3F3150"/>
              </a:buClr>
              <a:buFont typeface="Verdana"/>
              <a:buChar char="•"/>
              <a:tabLst>
                <a:tab pos="227329" algn="l"/>
              </a:tabLst>
            </a:pP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NPU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784225" lvl="1" indent="-180340" defTabSz="914400">
              <a:spcBef>
                <a:spcPts val="645"/>
              </a:spcBef>
              <a:buClr>
                <a:srgbClr val="1F5767"/>
              </a:buClr>
              <a:buFontTx/>
              <a:buChar char="◦"/>
              <a:tabLst>
                <a:tab pos="784860" algn="l"/>
              </a:tabLst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EZchip, Netronome,</a:t>
            </a:r>
            <a:r>
              <a:rPr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</a:p>
          <a:p>
            <a:pPr marL="226695" indent="-199390" defTabSz="914400">
              <a:spcBef>
                <a:spcPts val="525"/>
              </a:spcBef>
              <a:buClr>
                <a:srgbClr val="3F3150"/>
              </a:buClr>
              <a:buFont typeface="Verdana"/>
              <a:buChar char="•"/>
              <a:tabLst>
                <a:tab pos="227329" algn="l"/>
              </a:tabLst>
            </a:pP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CPU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784225" lvl="1" indent="-180340" defTabSz="914400">
              <a:spcBef>
                <a:spcPts val="645"/>
              </a:spcBef>
              <a:buClr>
                <a:srgbClr val="1F5767"/>
              </a:buClr>
              <a:buFontTx/>
              <a:buChar char="◦"/>
              <a:tabLst>
                <a:tab pos="784860" algn="l"/>
              </a:tabLst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Open Vswitch, eBPF, DPDK,</a:t>
            </a:r>
            <a:r>
              <a:rPr spc="-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VPP</a:t>
            </a:r>
            <a:r>
              <a:rPr lang="en-US" spc="-5" dirty="0">
                <a:solidFill>
                  <a:prstClr val="black"/>
                </a:solidFill>
                <a:latin typeface="Arial"/>
                <a:cs typeface="Arial"/>
              </a:rPr>
              <a:t> (vector packet processor)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en-US" spc="-5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41425" lvl="2" indent="-180340" defTabSz="914400">
              <a:spcBef>
                <a:spcPts val="645"/>
              </a:spcBef>
              <a:buClr>
                <a:srgbClr val="1F5767"/>
              </a:buClr>
              <a:buFontTx/>
              <a:buChar char="◦"/>
              <a:tabLst>
                <a:tab pos="784860" algn="l"/>
              </a:tabLst>
            </a:pPr>
            <a:r>
              <a:rPr lang="en-US" spc="-5" dirty="0" err="1">
                <a:solidFill>
                  <a:prstClr val="black"/>
                </a:solidFill>
                <a:latin typeface="Arial"/>
                <a:cs typeface="Arial"/>
              </a:rPr>
              <a:t>eBPF</a:t>
            </a:r>
            <a:r>
              <a:rPr lang="en-US" spc="-5" dirty="0">
                <a:solidFill>
                  <a:prstClr val="black"/>
                </a:solidFill>
                <a:latin typeface="Arial"/>
                <a:cs typeface="Arial"/>
              </a:rPr>
              <a:t>: Berkeley Packet Filter: packet analysis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226695" indent="-199390" defTabSz="914400">
              <a:spcBef>
                <a:spcPts val="525"/>
              </a:spcBef>
              <a:buClr>
                <a:srgbClr val="3F3150"/>
              </a:buClr>
              <a:buFont typeface="Verdana"/>
              <a:buChar char="•"/>
              <a:tabLst>
                <a:tab pos="227329" algn="l"/>
              </a:tabLst>
            </a:pP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FPGA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784225" lvl="1" indent="-180340" defTabSz="914400">
              <a:spcBef>
                <a:spcPts val="645"/>
              </a:spcBef>
              <a:buClr>
                <a:srgbClr val="1F5767"/>
              </a:buClr>
              <a:buFontTx/>
              <a:buChar char="◦"/>
              <a:tabLst>
                <a:tab pos="784860" algn="l"/>
              </a:tabLst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Xilinx, Altera,</a:t>
            </a:r>
            <a:r>
              <a:rPr spc="-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</a:p>
          <a:p>
            <a:pPr defTabSz="914400">
              <a:spcBef>
                <a:spcPts val="5"/>
              </a:spcBef>
            </a:pP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defTabSz="914400"/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These devices let us </a:t>
            </a:r>
            <a:r>
              <a:rPr sz="2100" b="1" dirty="0">
                <a:solidFill>
                  <a:prstClr val="black"/>
                </a:solidFill>
                <a:latin typeface="Arial"/>
                <a:cs typeface="Arial"/>
              </a:rPr>
              <a:t>tell them </a:t>
            </a: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how </a:t>
            </a:r>
            <a:r>
              <a:rPr sz="2100" b="1" dirty="0">
                <a:solidFill>
                  <a:prstClr val="black"/>
                </a:solidFill>
                <a:latin typeface="Arial"/>
                <a:cs typeface="Arial"/>
              </a:rPr>
              <a:t>to </a:t>
            </a: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process</a:t>
            </a:r>
            <a:r>
              <a:rPr sz="2100" b="1" spc="-9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packets.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463" y="823131"/>
            <a:ext cx="8686782" cy="81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463" y="309087"/>
            <a:ext cx="384111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400" spc="10" dirty="0">
                <a:solidFill>
                  <a:srgbClr val="000000"/>
                </a:solidFill>
              </a:rPr>
              <a:t>What can you </a:t>
            </a:r>
            <a:r>
              <a:rPr sz="2400" spc="15" dirty="0">
                <a:solidFill>
                  <a:srgbClr val="000000"/>
                </a:solidFill>
              </a:rPr>
              <a:t>do </a:t>
            </a:r>
            <a:r>
              <a:rPr sz="2400" spc="10" dirty="0">
                <a:solidFill>
                  <a:srgbClr val="000000"/>
                </a:solidFill>
              </a:rPr>
              <a:t>with</a:t>
            </a:r>
            <a:r>
              <a:rPr sz="2400" spc="-75" dirty="0">
                <a:solidFill>
                  <a:srgbClr val="000000"/>
                </a:solidFill>
              </a:rPr>
              <a:t> </a:t>
            </a:r>
            <a:r>
              <a:rPr sz="2400" spc="10" dirty="0">
                <a:solidFill>
                  <a:srgbClr val="000000"/>
                </a:solidFill>
              </a:rPr>
              <a:t>P4?</a:t>
            </a:r>
            <a:endParaRPr sz="24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defTabSz="914400">
              <a:lnSpc>
                <a:spcPts val="1645"/>
              </a:lnSpc>
            </a:pPr>
            <a:r>
              <a:rPr dirty="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52578" y="5830459"/>
            <a:ext cx="1238250" cy="12311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defTabSz="914400">
              <a:spcBef>
                <a:spcPts val="60"/>
              </a:spcBef>
            </a:pP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Copyright </a:t>
            </a:r>
            <a:r>
              <a:rPr sz="750" i="1" spc="25" dirty="0">
                <a:solidFill>
                  <a:srgbClr val="7E7E7E"/>
                </a:solidFill>
                <a:latin typeface="Arial"/>
                <a:cs typeface="Arial"/>
              </a:rPr>
              <a:t>© </a:t>
            </a:r>
            <a:r>
              <a:rPr sz="750" i="1" spc="15" dirty="0">
                <a:solidFill>
                  <a:srgbClr val="7E7E7E"/>
                </a:solidFill>
                <a:latin typeface="Arial"/>
                <a:cs typeface="Arial"/>
              </a:rPr>
              <a:t>2018 </a:t>
            </a:r>
            <a:r>
              <a:rPr sz="750" i="1" spc="20" dirty="0">
                <a:solidFill>
                  <a:srgbClr val="7E7E7E"/>
                </a:solidFill>
                <a:latin typeface="Arial"/>
                <a:cs typeface="Arial"/>
              </a:rPr>
              <a:t>–</a:t>
            </a:r>
            <a:r>
              <a:rPr sz="75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7E7E7E"/>
                </a:solidFill>
                <a:latin typeface="Arial"/>
                <a:cs typeface="Arial"/>
              </a:rPr>
              <a:t>P4.org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463" y="841903"/>
            <a:ext cx="8361984" cy="561564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218440" indent="-190500" defTabSz="914400">
              <a:spcBef>
                <a:spcPts val="1030"/>
              </a:spcBef>
              <a:buClr>
                <a:srgbClr val="3F3150"/>
              </a:buClr>
              <a:buFont typeface="Verdana"/>
              <a:buChar char="•"/>
              <a:tabLst>
                <a:tab pos="218440" algn="l"/>
              </a:tabLst>
            </a:pP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Layer </a:t>
            </a:r>
            <a:r>
              <a:rPr sz="2100" dirty="0">
                <a:solidFill>
                  <a:prstClr val="black"/>
                </a:solidFill>
                <a:latin typeface="Arial"/>
                <a:cs typeface="Arial"/>
              </a:rPr>
              <a:t>4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Load Balancer </a:t>
            </a:r>
            <a:r>
              <a:rPr sz="2100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sz="21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SilkRoad[1]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18440" indent="-190500" defTabSz="914400">
              <a:spcBef>
                <a:spcPts val="930"/>
              </a:spcBef>
              <a:buClr>
                <a:srgbClr val="3F3150"/>
              </a:buClr>
              <a:buFont typeface="Verdana"/>
              <a:buChar char="•"/>
              <a:tabLst>
                <a:tab pos="218440" algn="l"/>
              </a:tabLst>
            </a:pP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Low Latency Congestion Control </a:t>
            </a:r>
            <a:r>
              <a:rPr sz="2100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sz="2100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NDP[2]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18440" indent="-190500" defTabSz="914400">
              <a:spcBef>
                <a:spcPts val="930"/>
              </a:spcBef>
              <a:buClr>
                <a:srgbClr val="3F3150"/>
              </a:buClr>
              <a:buFont typeface="Verdana"/>
              <a:buChar char="•"/>
              <a:tabLst>
                <a:tab pos="218440" algn="l"/>
              </a:tabLst>
            </a:pP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In-band Network Telemetry </a:t>
            </a:r>
            <a:r>
              <a:rPr sz="2100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sz="2100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INT[3]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18440" indent="-190500" defTabSz="914400">
              <a:spcBef>
                <a:spcPts val="930"/>
              </a:spcBef>
              <a:buClr>
                <a:srgbClr val="3F3150"/>
              </a:buClr>
              <a:buFont typeface="Verdana"/>
              <a:buChar char="•"/>
              <a:tabLst>
                <a:tab pos="218440" algn="l"/>
              </a:tabLst>
            </a:pP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Fast In-Network cache </a:t>
            </a:r>
            <a:r>
              <a:rPr sz="2100" dirty="0">
                <a:solidFill>
                  <a:prstClr val="black"/>
                </a:solidFill>
                <a:latin typeface="Arial"/>
                <a:cs typeface="Arial"/>
              </a:rPr>
              <a:t>for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key-value stores </a:t>
            </a:r>
            <a:r>
              <a:rPr sz="2100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sz="2100" spc="-5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NetCache[4]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18440" indent="-190500" defTabSz="914400">
              <a:spcBef>
                <a:spcPts val="930"/>
              </a:spcBef>
              <a:buClr>
                <a:srgbClr val="3F3150"/>
              </a:buClr>
              <a:buFont typeface="Verdana"/>
              <a:buChar char="•"/>
              <a:tabLst>
                <a:tab pos="218440" algn="l"/>
              </a:tabLst>
            </a:pP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Consensus at network speed </a:t>
            </a:r>
            <a:r>
              <a:rPr sz="2100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sz="2100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NetPaxos[5]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18440" indent="-190500" defTabSz="914400">
              <a:spcBef>
                <a:spcPts val="930"/>
              </a:spcBef>
              <a:buClr>
                <a:srgbClr val="3F3150"/>
              </a:buClr>
              <a:buFont typeface="Verdana"/>
              <a:buChar char="•"/>
              <a:tabLst>
                <a:tab pos="218440" algn="l"/>
              </a:tabLst>
            </a:pP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Aggregation </a:t>
            </a:r>
            <a:r>
              <a:rPr sz="2100" dirty="0">
                <a:solidFill>
                  <a:prstClr val="black"/>
                </a:solidFill>
                <a:latin typeface="Arial"/>
                <a:cs typeface="Arial"/>
              </a:rPr>
              <a:t>for MapReduce </a:t>
            </a:r>
            <a:r>
              <a:rPr sz="2100" spc="-5" dirty="0">
                <a:solidFill>
                  <a:prstClr val="black"/>
                </a:solidFill>
                <a:latin typeface="Arial"/>
                <a:cs typeface="Arial"/>
              </a:rPr>
              <a:t>Applications</a:t>
            </a:r>
            <a:r>
              <a:rPr sz="21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prstClr val="black"/>
                </a:solidFill>
                <a:latin typeface="Arial"/>
                <a:cs typeface="Arial"/>
              </a:rPr>
              <a:t>[6]</a:t>
            </a:r>
            <a:endParaRPr lang="en-US"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18440" indent="-190500" defTabSz="914400">
              <a:spcBef>
                <a:spcPts val="930"/>
              </a:spcBef>
              <a:buClr>
                <a:srgbClr val="3F3150"/>
              </a:buClr>
              <a:buFont typeface="Verdana"/>
              <a:buChar char="•"/>
              <a:tabLst>
                <a:tab pos="218440" algn="l"/>
              </a:tabLst>
            </a:pPr>
            <a:r>
              <a:rPr lang="en-US" sz="2100" dirty="0">
                <a:solidFill>
                  <a:prstClr val="black"/>
                </a:solidFill>
                <a:latin typeface="Arial"/>
                <a:cs typeface="Arial"/>
              </a:rPr>
              <a:t> Network measurement tasks – PINT [7]</a:t>
            </a:r>
          </a:p>
          <a:p>
            <a:pPr marL="218440" indent="-190500" defTabSz="914400">
              <a:spcBef>
                <a:spcPts val="930"/>
              </a:spcBef>
              <a:buClr>
                <a:srgbClr val="3F3150"/>
              </a:buClr>
              <a:buFont typeface="Verdana"/>
              <a:buChar char="•"/>
              <a:tabLst>
                <a:tab pos="218440" algn="l"/>
              </a:tabLst>
            </a:pPr>
            <a:r>
              <a:rPr lang="en-US" sz="2100" dirty="0">
                <a:solidFill>
                  <a:prstClr val="black"/>
                </a:solidFill>
                <a:latin typeface="Arial"/>
                <a:cs typeface="Arial"/>
              </a:rPr>
              <a:t> Distributed machine learning – </a:t>
            </a:r>
            <a:r>
              <a:rPr lang="en-US" sz="2100" dirty="0" err="1">
                <a:solidFill>
                  <a:prstClr val="black"/>
                </a:solidFill>
                <a:latin typeface="Arial"/>
                <a:cs typeface="Arial"/>
              </a:rPr>
              <a:t>SwitchML</a:t>
            </a:r>
            <a:r>
              <a:rPr lang="en-US" sz="2100" dirty="0">
                <a:solidFill>
                  <a:prstClr val="black"/>
                </a:solidFill>
                <a:latin typeface="Arial"/>
                <a:cs typeface="Arial"/>
              </a:rPr>
              <a:t> [8], ATP [9]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18440" indent="-190500" defTabSz="914400">
              <a:spcBef>
                <a:spcPts val="930"/>
              </a:spcBef>
              <a:buClr>
                <a:srgbClr val="3F3150"/>
              </a:buClr>
              <a:buFont typeface="Verdana"/>
              <a:buChar char="•"/>
              <a:tabLst>
                <a:tab pos="218440" algn="l"/>
              </a:tabLst>
            </a:pPr>
            <a:r>
              <a:rPr sz="2100" b="1" dirty="0">
                <a:solidFill>
                  <a:prstClr val="black"/>
                </a:solidFill>
                <a:latin typeface="Arial"/>
                <a:cs typeface="Arial"/>
              </a:rPr>
              <a:t>… </a:t>
            </a: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and much</a:t>
            </a:r>
            <a:r>
              <a:rPr sz="2100" b="1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prstClr val="black"/>
                </a:solidFill>
                <a:latin typeface="Arial"/>
                <a:cs typeface="Arial"/>
              </a:rPr>
              <a:t>more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065" defTabSz="914400">
              <a:spcBef>
                <a:spcPts val="1010"/>
              </a:spcBef>
              <a:tabLst>
                <a:tab pos="206375" algn="l"/>
              </a:tabLst>
            </a:pPr>
            <a:r>
              <a:rPr lang="en-US" sz="1100" dirty="0">
                <a:solidFill>
                  <a:prstClr val="black"/>
                </a:solidFill>
                <a:latin typeface="Arial"/>
                <a:cs typeface="Arial"/>
              </a:rPr>
              <a:t>[1] </a:t>
            </a:r>
            <a:r>
              <a:rPr sz="1100" dirty="0">
                <a:solidFill>
                  <a:prstClr val="black"/>
                </a:solidFill>
                <a:latin typeface="Arial"/>
                <a:cs typeface="Arial"/>
              </a:rPr>
              <a:t>Miao, </a:t>
            </a:r>
            <a:r>
              <a:rPr sz="1100" spc="-5" dirty="0">
                <a:solidFill>
                  <a:prstClr val="black"/>
                </a:solidFill>
                <a:latin typeface="Arial"/>
                <a:cs typeface="Arial"/>
              </a:rPr>
              <a:t>Rui, et al. "SilkRoad: </a:t>
            </a:r>
            <a:r>
              <a:rPr sz="1100" dirty="0">
                <a:solidFill>
                  <a:prstClr val="black"/>
                </a:solidFill>
                <a:latin typeface="Arial"/>
                <a:cs typeface="Arial"/>
              </a:rPr>
              <a:t>Making </a:t>
            </a:r>
            <a:r>
              <a:rPr sz="1100" spc="-5" dirty="0">
                <a:solidFill>
                  <a:prstClr val="black"/>
                </a:solidFill>
                <a:latin typeface="Arial"/>
                <a:cs typeface="Arial"/>
              </a:rPr>
              <a:t>Stateful Layer-4 Load Balancing Fast and Cheap Using Switching ASICs." SIGCOMM,</a:t>
            </a:r>
            <a:r>
              <a:rPr sz="11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prstClr val="black"/>
                </a:solidFill>
                <a:latin typeface="Arial"/>
                <a:cs typeface="Arial"/>
              </a:rPr>
              <a:t>2017.</a:t>
            </a:r>
            <a:endParaRPr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065" defTabSz="914400">
              <a:spcBef>
                <a:spcPts val="30"/>
              </a:spcBef>
              <a:tabLst>
                <a:tab pos="206375" algn="l"/>
              </a:tabLst>
            </a:pPr>
            <a:r>
              <a:rPr lang="en-US" sz="1100" spc="-5" dirty="0">
                <a:solidFill>
                  <a:prstClr val="black"/>
                </a:solidFill>
                <a:latin typeface="Arial"/>
                <a:cs typeface="Arial"/>
              </a:rPr>
              <a:t>[2] </a:t>
            </a:r>
            <a:r>
              <a:rPr sz="1100" spc="-5" dirty="0">
                <a:solidFill>
                  <a:prstClr val="black"/>
                </a:solidFill>
                <a:latin typeface="Arial"/>
                <a:cs typeface="Arial"/>
              </a:rPr>
              <a:t>Handley, </a:t>
            </a:r>
            <a:r>
              <a:rPr sz="1100" dirty="0">
                <a:solidFill>
                  <a:prstClr val="black"/>
                </a:solidFill>
                <a:latin typeface="Arial"/>
                <a:cs typeface="Arial"/>
              </a:rPr>
              <a:t>Mark, </a:t>
            </a:r>
            <a:r>
              <a:rPr sz="1100" spc="-5" dirty="0">
                <a:solidFill>
                  <a:prstClr val="black"/>
                </a:solidFill>
                <a:latin typeface="Arial"/>
                <a:cs typeface="Arial"/>
              </a:rPr>
              <a:t>et al. "Re-architecting datacenter networks and </a:t>
            </a:r>
            <a:r>
              <a:rPr sz="1100" dirty="0">
                <a:solidFill>
                  <a:prstClr val="black"/>
                </a:solidFill>
                <a:latin typeface="Arial"/>
                <a:cs typeface="Arial"/>
              </a:rPr>
              <a:t>stacks </a:t>
            </a:r>
            <a:r>
              <a:rPr sz="1100" spc="-5" dirty="0">
                <a:solidFill>
                  <a:prstClr val="black"/>
                </a:solidFill>
                <a:latin typeface="Arial"/>
                <a:cs typeface="Arial"/>
              </a:rPr>
              <a:t>for low latency and high performance.” SIGCOMM,</a:t>
            </a:r>
            <a:r>
              <a:rPr sz="1100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prstClr val="black"/>
                </a:solidFill>
                <a:latin typeface="Arial"/>
                <a:cs typeface="Arial"/>
              </a:rPr>
              <a:t>2017.</a:t>
            </a:r>
            <a:endParaRPr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defTabSz="914400">
              <a:spcBef>
                <a:spcPts val="30"/>
              </a:spcBef>
            </a:pPr>
            <a:r>
              <a:rPr sz="1100" spc="-5" dirty="0">
                <a:solidFill>
                  <a:prstClr val="black"/>
                </a:solidFill>
                <a:latin typeface="Arial"/>
                <a:cs typeface="Arial"/>
              </a:rPr>
              <a:t>[</a:t>
            </a:r>
            <a:r>
              <a:rPr lang="en-US" sz="1100" spc="-5" dirty="0">
                <a:solidFill>
                  <a:prstClr val="black"/>
                </a:solidFill>
                <a:latin typeface="Arial"/>
                <a:cs typeface="Arial"/>
              </a:rPr>
              <a:t>3</a:t>
            </a:r>
            <a:r>
              <a:rPr sz="1100" spc="-5" dirty="0">
                <a:solidFill>
                  <a:prstClr val="black"/>
                </a:solidFill>
                <a:latin typeface="Arial"/>
                <a:cs typeface="Arial"/>
              </a:rPr>
              <a:t>] Kim, Changhoon, et al. "In-band network telemetry </a:t>
            </a:r>
            <a:r>
              <a:rPr sz="1100" dirty="0">
                <a:solidFill>
                  <a:prstClr val="black"/>
                </a:solidFill>
                <a:latin typeface="Arial"/>
                <a:cs typeface="Arial"/>
              </a:rPr>
              <a:t>via </a:t>
            </a:r>
            <a:r>
              <a:rPr sz="1100" spc="-5" dirty="0">
                <a:solidFill>
                  <a:prstClr val="black"/>
                </a:solidFill>
                <a:latin typeface="Arial"/>
                <a:cs typeface="Arial"/>
              </a:rPr>
              <a:t>programmable dataplanes.” SIGCOMM.</a:t>
            </a:r>
            <a:r>
              <a:rPr sz="1100" spc="-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prstClr val="black"/>
                </a:solidFill>
                <a:latin typeface="Arial"/>
                <a:cs typeface="Arial"/>
              </a:rPr>
              <a:t>2015.</a:t>
            </a:r>
            <a:endParaRPr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defTabSz="914400">
              <a:spcBef>
                <a:spcPts val="30"/>
              </a:spcBef>
            </a:pPr>
            <a:r>
              <a:rPr sz="1100" spc="-5" dirty="0">
                <a:solidFill>
                  <a:prstClr val="black"/>
                </a:solidFill>
                <a:latin typeface="Arial"/>
                <a:cs typeface="Arial"/>
              </a:rPr>
              <a:t>[</a:t>
            </a:r>
            <a:r>
              <a:rPr lang="en-US" sz="1100" spc="-5" dirty="0">
                <a:solidFill>
                  <a:prstClr val="black"/>
                </a:solidFill>
                <a:latin typeface="Arial"/>
                <a:cs typeface="Arial"/>
              </a:rPr>
              <a:t>4</a:t>
            </a:r>
            <a:r>
              <a:rPr sz="1100" spc="-5" dirty="0">
                <a:solidFill>
                  <a:prstClr val="black"/>
                </a:solidFill>
                <a:latin typeface="Arial"/>
                <a:cs typeface="Arial"/>
              </a:rPr>
              <a:t>] Xin </a:t>
            </a:r>
            <a:r>
              <a:rPr sz="1100" dirty="0">
                <a:solidFill>
                  <a:prstClr val="black"/>
                </a:solidFill>
                <a:latin typeface="Arial"/>
                <a:cs typeface="Arial"/>
              </a:rPr>
              <a:t>Jin </a:t>
            </a:r>
            <a:r>
              <a:rPr sz="1100" spc="-5" dirty="0">
                <a:solidFill>
                  <a:prstClr val="black"/>
                </a:solidFill>
                <a:latin typeface="Arial"/>
                <a:cs typeface="Arial"/>
              </a:rPr>
              <a:t>et al. </a:t>
            </a:r>
            <a:r>
              <a:rPr sz="1100" dirty="0">
                <a:solidFill>
                  <a:prstClr val="black"/>
                </a:solidFill>
                <a:latin typeface="Arial"/>
                <a:cs typeface="Arial"/>
              </a:rPr>
              <a:t>“NetCache: </a:t>
            </a:r>
            <a:r>
              <a:rPr sz="1100" spc="-5" dirty="0">
                <a:solidFill>
                  <a:prstClr val="black"/>
                </a:solidFill>
                <a:latin typeface="Arial"/>
                <a:cs typeface="Arial"/>
              </a:rPr>
              <a:t>Balancing Key-Value Stores with Fast In-Network Caching.” To appear at SOSP</a:t>
            </a:r>
            <a:r>
              <a:rPr sz="1100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prstClr val="black"/>
                </a:solidFill>
                <a:latin typeface="Arial"/>
                <a:cs typeface="Arial"/>
              </a:rPr>
              <a:t>2017</a:t>
            </a:r>
            <a:endParaRPr lang="en-US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065" defTabSz="914400">
              <a:spcBef>
                <a:spcPts val="30"/>
              </a:spcBef>
              <a:tabLst>
                <a:tab pos="206375" algn="l"/>
              </a:tabLst>
            </a:pPr>
            <a:r>
              <a:rPr lang="en-US" sz="1100" spc="-5" dirty="0">
                <a:solidFill>
                  <a:prstClr val="black"/>
                </a:solidFill>
                <a:latin typeface="Arial"/>
                <a:cs typeface="Arial"/>
              </a:rPr>
              <a:t>[5] Dang, Huynh Tu, et al. "</a:t>
            </a:r>
            <a:r>
              <a:rPr lang="en-US" sz="1100" spc="-5" dirty="0" err="1">
                <a:solidFill>
                  <a:prstClr val="black"/>
                </a:solidFill>
                <a:latin typeface="Arial"/>
                <a:cs typeface="Arial"/>
              </a:rPr>
              <a:t>NetPaxos</a:t>
            </a:r>
            <a:r>
              <a:rPr lang="en-US" sz="1100" spc="-5" dirty="0">
                <a:solidFill>
                  <a:prstClr val="black"/>
                </a:solidFill>
                <a:latin typeface="Arial"/>
                <a:cs typeface="Arial"/>
              </a:rPr>
              <a:t>: Consensus at network </a:t>
            </a:r>
            <a:r>
              <a:rPr lang="en-US" sz="1100" dirty="0">
                <a:solidFill>
                  <a:prstClr val="black"/>
                </a:solidFill>
                <a:latin typeface="Arial"/>
                <a:cs typeface="Arial"/>
              </a:rPr>
              <a:t>speed.” </a:t>
            </a:r>
            <a:r>
              <a:rPr lang="en-US" sz="1100" spc="-5" dirty="0">
                <a:solidFill>
                  <a:prstClr val="black"/>
                </a:solidFill>
                <a:latin typeface="Arial"/>
                <a:cs typeface="Arial"/>
              </a:rPr>
              <a:t>SIGCOMM,</a:t>
            </a:r>
            <a:r>
              <a:rPr lang="en-US" sz="1100" spc="-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1100" spc="-5" dirty="0">
                <a:solidFill>
                  <a:prstClr val="black"/>
                </a:solidFill>
                <a:latin typeface="Arial"/>
                <a:cs typeface="Arial"/>
              </a:rPr>
              <a:t>2015.</a:t>
            </a:r>
            <a:endParaRPr lang="en-US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065" defTabSz="914400">
              <a:spcBef>
                <a:spcPts val="30"/>
              </a:spcBef>
              <a:tabLst>
                <a:tab pos="206375" algn="l"/>
              </a:tabLst>
            </a:pPr>
            <a:r>
              <a:rPr lang="en-US" sz="1100" spc="-5" dirty="0">
                <a:solidFill>
                  <a:prstClr val="black"/>
                </a:solidFill>
                <a:latin typeface="Arial"/>
                <a:cs typeface="Arial"/>
              </a:rPr>
              <a:t>[6] </a:t>
            </a:r>
            <a:r>
              <a:rPr sz="1100" spc="-5" dirty="0" err="1">
                <a:solidFill>
                  <a:prstClr val="black"/>
                </a:solidFill>
                <a:latin typeface="Arial"/>
                <a:cs typeface="Arial"/>
              </a:rPr>
              <a:t>Sapio</a:t>
            </a:r>
            <a:r>
              <a:rPr sz="1100" spc="-5" dirty="0">
                <a:solidFill>
                  <a:prstClr val="black"/>
                </a:solidFill>
                <a:latin typeface="Arial"/>
                <a:cs typeface="Arial"/>
              </a:rPr>
              <a:t>, Amedeo, et al. "In-Network Computation is </a:t>
            </a:r>
            <a:r>
              <a:rPr sz="1100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1100" spc="-5" dirty="0">
                <a:solidFill>
                  <a:prstClr val="black"/>
                </a:solidFill>
                <a:latin typeface="Arial"/>
                <a:cs typeface="Arial"/>
              </a:rPr>
              <a:t>Dumb Idea Whose Time Has Come." </a:t>
            </a:r>
            <a:r>
              <a:rPr sz="1100" i="1" spc="-5" dirty="0">
                <a:solidFill>
                  <a:prstClr val="black"/>
                </a:solidFill>
                <a:latin typeface="Arial"/>
                <a:cs typeface="Arial"/>
              </a:rPr>
              <a:t>Hot Topics in Networks</a:t>
            </a:r>
            <a:r>
              <a:rPr sz="1100" spc="-5" dirty="0">
                <a:solidFill>
                  <a:prstClr val="black"/>
                </a:solidFill>
                <a:latin typeface="Arial"/>
                <a:cs typeface="Arial"/>
              </a:rPr>
              <a:t>. ACM,</a:t>
            </a:r>
            <a:r>
              <a:rPr sz="1100" spc="6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prstClr val="black"/>
                </a:solidFill>
                <a:latin typeface="Arial"/>
                <a:cs typeface="Arial"/>
              </a:rPr>
              <a:t>2017.</a:t>
            </a:r>
            <a:endParaRPr lang="en-US" sz="1100" spc="-5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914400">
              <a:spcBef>
                <a:spcPts val="30"/>
              </a:spcBef>
              <a:tabLst>
                <a:tab pos="206375" algn="l"/>
              </a:tabLst>
            </a:pPr>
            <a:r>
              <a:rPr lang="en-US" sz="1100" spc="-5" dirty="0">
                <a:solidFill>
                  <a:prstClr val="black"/>
                </a:solidFill>
                <a:latin typeface="Arial"/>
                <a:cs typeface="Arial"/>
              </a:rPr>
              <a:t>[7] Ben </a:t>
            </a:r>
            <a:r>
              <a:rPr lang="en-US" sz="1100" spc="-5" dirty="0" err="1">
                <a:solidFill>
                  <a:prstClr val="black"/>
                </a:solidFill>
                <a:latin typeface="Arial"/>
                <a:cs typeface="Arial"/>
              </a:rPr>
              <a:t>Basat</a:t>
            </a:r>
            <a:r>
              <a:rPr lang="en-US" sz="1100" spc="-5" dirty="0">
                <a:solidFill>
                  <a:prstClr val="black"/>
                </a:solidFill>
                <a:latin typeface="Arial"/>
                <a:cs typeface="Arial"/>
              </a:rPr>
              <a:t>, Ran, et al. </a:t>
            </a:r>
            <a:r>
              <a:rPr lang="en-US" sz="1100" spc="-5" dirty="0">
                <a:solidFill>
                  <a:prstClr val="black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PINT: Probabilistic in-band network telemetry</a:t>
            </a:r>
            <a:r>
              <a:rPr lang="en-US" sz="1100" spc="-5" dirty="0">
                <a:solidFill>
                  <a:prstClr val="black"/>
                </a:solidFill>
                <a:latin typeface="Arial"/>
                <a:cs typeface="Arial"/>
              </a:rPr>
              <a:t>, In Proc. of ACM SIGCOMM, 2020.</a:t>
            </a:r>
          </a:p>
          <a:p>
            <a:pPr defTabSz="914400">
              <a:spcBef>
                <a:spcPts val="30"/>
              </a:spcBef>
              <a:tabLst>
                <a:tab pos="206375" algn="l"/>
              </a:tabLst>
            </a:pPr>
            <a:r>
              <a:rPr lang="en-US" sz="1100" spc="-5" dirty="0">
                <a:solidFill>
                  <a:prstClr val="black"/>
                </a:solidFill>
                <a:latin typeface="Arial"/>
                <a:cs typeface="Arial"/>
              </a:rPr>
              <a:t>[8]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Sapio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Amedeo, et al. "Scaling distributed machine learning with in-network aggregation." in Proc. of USENIX NSDI 2021.</a:t>
            </a:r>
          </a:p>
          <a:p>
            <a:pPr defTabSz="914400">
              <a:spcBef>
                <a:spcPts val="30"/>
              </a:spcBef>
              <a:tabLst>
                <a:tab pos="206375" algn="l"/>
              </a:tabLst>
            </a:pPr>
            <a:r>
              <a:rPr lang="en-US" sz="1100" spc="-5" dirty="0">
                <a:solidFill>
                  <a:srgbClr val="222222"/>
                </a:solidFill>
                <a:latin typeface="Arial" panose="020B0604020202020204" pitchFamily="34" charset="0"/>
                <a:cs typeface="Arial"/>
              </a:rPr>
              <a:t>[9] 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Lao,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ChonLam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"{ATP}: In-network Aggregation for Multi-tenant Learning.“ in Proc. of USENIX NSDI 2021.</a:t>
            </a:r>
            <a:endParaRPr sz="1100" spc="-5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4279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25260</TotalTime>
  <Words>2945</Words>
  <Application>Microsoft Office PowerPoint</Application>
  <PresentationFormat>On-screen Show (4:3)</PresentationFormat>
  <Paragraphs>604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VL PGothic</vt:lpstr>
      <vt:lpstr>WenQuanYi Micro Hei Mono</vt:lpstr>
      <vt:lpstr>Arial</vt:lpstr>
      <vt:lpstr>Calibri</vt:lpstr>
      <vt:lpstr>Calibri Light</vt:lpstr>
      <vt:lpstr>Cambria</vt:lpstr>
      <vt:lpstr>Helvetica</vt:lpstr>
      <vt:lpstr>Times New Roman</vt:lpstr>
      <vt:lpstr>Verdana</vt:lpstr>
      <vt:lpstr>1_Office Theme</vt:lpstr>
      <vt:lpstr>Office Theme</vt:lpstr>
      <vt:lpstr>CSE5095-002: Topics in Software Defined Networking</vt:lpstr>
      <vt:lpstr>Outlines</vt:lpstr>
      <vt:lpstr>What is Data Plane Programming?</vt:lpstr>
      <vt:lpstr>Software Defined Networking: Logically Centralized Control</vt:lpstr>
      <vt:lpstr>Status Quo: Bottom-up design</vt:lpstr>
      <vt:lpstr>A Better Approach: Top-down design</vt:lpstr>
      <vt:lpstr>Benefits of Data Plane Programmability</vt:lpstr>
      <vt:lpstr>Programmable Network Devices</vt:lpstr>
      <vt:lpstr>What can you do with P4?</vt:lpstr>
      <vt:lpstr>Brief History and Trivia</vt:lpstr>
      <vt:lpstr>Introduction to P4</vt:lpstr>
      <vt:lpstr>P4</vt:lpstr>
      <vt:lpstr>PISA: Protocol-Independent Switch Architecture</vt:lpstr>
      <vt:lpstr>PISA in Action</vt:lpstr>
      <vt:lpstr>P416 Language Elements</vt:lpstr>
      <vt:lpstr>Parsers</vt:lpstr>
      <vt:lpstr>Parsers</vt:lpstr>
      <vt:lpstr>PowerPoint Presentation</vt:lpstr>
      <vt:lpstr>Tables: Match-Action Processing</vt:lpstr>
      <vt:lpstr>Example: IPv4_LPM Table</vt:lpstr>
      <vt:lpstr>IPv4_LPM Table</vt:lpstr>
      <vt:lpstr>Match Kinds</vt:lpstr>
      <vt:lpstr>Defining Actions for L3 forwarding</vt:lpstr>
      <vt:lpstr>Controls</vt:lpstr>
      <vt:lpstr>Applying Tables in Controls</vt:lpstr>
      <vt:lpstr>Extern objects and functions</vt:lpstr>
      <vt:lpstr>P416 Deparsing</vt:lpstr>
      <vt:lpstr>P4_16 Approach</vt:lpstr>
      <vt:lpstr>Example Architectures and Targets</vt:lpstr>
      <vt:lpstr>V1 model</vt:lpstr>
      <vt:lpstr> Tips for writing P4 code</vt:lpstr>
      <vt:lpstr>P4 compiler</vt:lpstr>
      <vt:lpstr>P4 compiler</vt:lpstr>
      <vt:lpstr>P4Runtime</vt:lpstr>
      <vt:lpstr>Runtime control of P4 data planes</vt:lpstr>
      <vt:lpstr>What is P4Runtime?</vt:lpstr>
      <vt:lpstr>Protocol Buffers (protobuf) Basics</vt:lpstr>
      <vt:lpstr>Protocol Buffers (protobuf) Basics</vt:lpstr>
      <vt:lpstr>gRPC Basics</vt:lpstr>
      <vt:lpstr>What is P4Runtime?</vt:lpstr>
      <vt:lpstr>P4Runtime Service</vt:lpstr>
      <vt:lpstr>P4Runtime Service</vt:lpstr>
      <vt:lpstr>P4Info example</vt:lpstr>
      <vt:lpstr>Local control</vt:lpstr>
      <vt:lpstr>Remote control</vt:lpstr>
      <vt:lpstr>Behavior model</vt:lpstr>
      <vt:lpstr>Behavior model</vt:lpstr>
      <vt:lpstr>Barefoot runtime interface </vt:lpstr>
      <vt:lpstr>Resources and platform</vt:lpstr>
      <vt:lpstr>Resources and platform</vt:lpstr>
      <vt:lpstr>Resources and platform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Forwarding Metamorphosis:  Fast Programmable Match-Action Processing in Hardware for SDN</dc:title>
  <dc:creator>Patrick Bosshart</dc:creator>
  <cp:lastModifiedBy>Wang, Minmei</cp:lastModifiedBy>
  <cp:revision>234</cp:revision>
  <dcterms:created xsi:type="dcterms:W3CDTF">2013-07-25T23:52:10Z</dcterms:created>
  <dcterms:modified xsi:type="dcterms:W3CDTF">2022-09-22T02:53:47Z</dcterms:modified>
</cp:coreProperties>
</file>