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3"/>
  </p:notesMasterIdLst>
  <p:handoutMasterIdLst>
    <p:handoutMasterId r:id="rId44"/>
  </p:handoutMasterIdLst>
  <p:sldIdLst>
    <p:sldId id="269" r:id="rId3"/>
    <p:sldId id="310" r:id="rId4"/>
    <p:sldId id="298" r:id="rId5"/>
    <p:sldId id="299" r:id="rId6"/>
    <p:sldId id="259" r:id="rId7"/>
    <p:sldId id="300" r:id="rId8"/>
    <p:sldId id="301" r:id="rId9"/>
    <p:sldId id="302" r:id="rId10"/>
    <p:sldId id="267" r:id="rId11"/>
    <p:sldId id="272" r:id="rId12"/>
    <p:sldId id="266" r:id="rId13"/>
    <p:sldId id="303" r:id="rId14"/>
    <p:sldId id="304" r:id="rId15"/>
    <p:sldId id="305" r:id="rId16"/>
    <p:sldId id="306" r:id="rId17"/>
    <p:sldId id="276" r:id="rId18"/>
    <p:sldId id="277" r:id="rId19"/>
    <p:sldId id="278" r:id="rId20"/>
    <p:sldId id="279" r:id="rId21"/>
    <p:sldId id="307" r:id="rId22"/>
    <p:sldId id="308" r:id="rId23"/>
    <p:sldId id="309" r:id="rId24"/>
    <p:sldId id="284" r:id="rId25"/>
    <p:sldId id="285" r:id="rId26"/>
    <p:sldId id="257" r:id="rId27"/>
    <p:sldId id="312" r:id="rId28"/>
    <p:sldId id="313" r:id="rId29"/>
    <p:sldId id="260" r:id="rId30"/>
    <p:sldId id="261" r:id="rId31"/>
    <p:sldId id="262" r:id="rId32"/>
    <p:sldId id="263" r:id="rId33"/>
    <p:sldId id="264" r:id="rId34"/>
    <p:sldId id="317" r:id="rId35"/>
    <p:sldId id="265" r:id="rId36"/>
    <p:sldId id="314" r:id="rId37"/>
    <p:sldId id="315" r:id="rId38"/>
    <p:sldId id="268" r:id="rId39"/>
    <p:sldId id="316" r:id="rId40"/>
    <p:sldId id="270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B7A"/>
    <a:srgbClr val="7CA4FF"/>
    <a:srgbClr val="71B8FF"/>
    <a:srgbClr val="97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99" autoAdjust="0"/>
    <p:restoredTop sz="99850" autoAdjust="0"/>
  </p:normalViewPr>
  <p:slideViewPr>
    <p:cSldViewPr snapToGrid="0" snapToObjects="1">
      <p:cViewPr varScale="1">
        <p:scale>
          <a:sx n="69" d="100"/>
          <a:sy n="69" d="100"/>
        </p:scale>
        <p:origin x="144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F6C3C-F673-AB47-9A0D-522E3D0A45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9D3C-9785-7143-BFDC-4C4CE4A3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5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52EC3-F7BA-D242-A32E-319F2AC7301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12007-9A97-A44D-9136-844CEB275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BCC593-344E-4720-9CE4-0B9739E803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35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5D2-6A61-D234-0D3E-A13AC60BB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C1F70-F608-C662-DE4D-59748E3C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EDD-6C3E-0E1A-45F9-C003170B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0D64-59A7-D1E2-91A0-2BAD3B9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185-31F1-1766-2B35-1795825A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FE5A-5B29-2EE3-4E4F-E60FA76A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CA35-D746-1E00-F073-C2654D27C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060E-A5D7-A35D-3D75-2ECE801C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904B-4541-8DE0-2F3E-8452B3E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0296-4221-DF3F-14BB-49FDEE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E4E6-1557-FA8E-9A79-09E2FFB29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5BD0-191E-F0AD-1B6C-6B43CCEC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827D-C6DC-E169-F164-C25176DB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4A81-473A-E6A5-93EC-BF869B52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42CF-87FD-1E2F-1D71-1DF3D56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2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7A56-9953-8F97-5FE6-A02C76FB6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429D7-F97F-4381-D731-CBAB8DD97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7" indent="0" algn="ctr">
              <a:buNone/>
              <a:defRPr sz="1350"/>
            </a:lvl3pPr>
            <a:lvl4pPr marL="1028696" indent="0" algn="ctr">
              <a:buNone/>
              <a:defRPr sz="1200"/>
            </a:lvl4pPr>
            <a:lvl5pPr marL="1371594" indent="0" algn="ctr">
              <a:buNone/>
              <a:defRPr sz="1200"/>
            </a:lvl5pPr>
            <a:lvl6pPr marL="1714492" indent="0" algn="ctr">
              <a:buNone/>
              <a:defRPr sz="1200"/>
            </a:lvl6pPr>
            <a:lvl7pPr marL="2057391" indent="0" algn="ctr">
              <a:buNone/>
              <a:defRPr sz="1200"/>
            </a:lvl7pPr>
            <a:lvl8pPr marL="2400290" indent="0" algn="ctr">
              <a:buNone/>
              <a:defRPr sz="1200"/>
            </a:lvl8pPr>
            <a:lvl9pPr marL="274318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5B39-3C66-4888-64E3-C8C34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7AD3-7938-7DB0-6D41-EEE4A5B8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24EF8-D641-E3BD-CDD3-1B5755D1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31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5DEF-D41E-19D6-3DD9-9AB21BD2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12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042E-9CB7-54D3-8F93-44F2BB3A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50"/>
            </a:lvl1pPr>
            <a:lvl2pPr>
              <a:defRPr sz="2109"/>
            </a:lvl2pPr>
            <a:lvl3pPr>
              <a:defRPr sz="1969"/>
            </a:lvl3pPr>
            <a:lvl4pPr>
              <a:defRPr sz="1828"/>
            </a:lvl4pPr>
            <a:lvl5pPr>
              <a:defRPr sz="168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D137-740A-9120-ACA7-BD4CAA9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361C4-C5F9-D5B6-12D2-9516A9F6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63C6-E765-4086-457C-67F31A9A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6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136C-8AB3-43EA-72CB-81B04DF3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26FA5-A375-8D33-3610-B9069DA2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039D-9268-0821-03B6-7FF914FE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BDE2-1619-93EC-2777-1D5C3451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B753-76FF-4117-DF0F-95170120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29C5-5CA8-A36F-9334-9CABB5A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8EA7-DFC4-9B85-71AF-B28281607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15AAD-4358-EC3A-F616-1F713AC3C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F8691-7BCB-37B7-B1C1-D3EF2AF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0F205-267A-C668-74D9-15E58D79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0B0D4-2A14-068F-E6EB-3D5E33E2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EAE3-F1C5-FB4C-C77B-77CEDBE8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42CC-E084-8648-8D35-784AF282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7" indent="0">
              <a:buNone/>
              <a:defRPr sz="1350" b="1"/>
            </a:lvl3pPr>
            <a:lvl4pPr marL="1028696" indent="0">
              <a:buNone/>
              <a:defRPr sz="1200" b="1"/>
            </a:lvl4pPr>
            <a:lvl5pPr marL="1371594" indent="0">
              <a:buNone/>
              <a:defRPr sz="1200" b="1"/>
            </a:lvl5pPr>
            <a:lvl6pPr marL="1714492" indent="0">
              <a:buNone/>
              <a:defRPr sz="1200" b="1"/>
            </a:lvl6pPr>
            <a:lvl7pPr marL="2057391" indent="0">
              <a:buNone/>
              <a:defRPr sz="1200" b="1"/>
            </a:lvl7pPr>
            <a:lvl8pPr marL="2400290" indent="0">
              <a:buNone/>
              <a:defRPr sz="1200" b="1"/>
            </a:lvl8pPr>
            <a:lvl9pPr marL="274318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3CB68-FBB7-9E37-0A28-DEAB6B9FE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47E31-31E5-37E6-4E83-055FA33A7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7" indent="0">
              <a:buNone/>
              <a:defRPr sz="1350" b="1"/>
            </a:lvl3pPr>
            <a:lvl4pPr marL="1028696" indent="0">
              <a:buNone/>
              <a:defRPr sz="1200" b="1"/>
            </a:lvl4pPr>
            <a:lvl5pPr marL="1371594" indent="0">
              <a:buNone/>
              <a:defRPr sz="1200" b="1"/>
            </a:lvl5pPr>
            <a:lvl6pPr marL="1714492" indent="0">
              <a:buNone/>
              <a:defRPr sz="1200" b="1"/>
            </a:lvl6pPr>
            <a:lvl7pPr marL="2057391" indent="0">
              <a:buNone/>
              <a:defRPr sz="1200" b="1"/>
            </a:lvl7pPr>
            <a:lvl8pPr marL="2400290" indent="0">
              <a:buNone/>
              <a:defRPr sz="1200" b="1"/>
            </a:lvl8pPr>
            <a:lvl9pPr marL="274318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C405A-E253-4577-050B-DFA267C0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5E95D-22E3-3F85-211A-507B7C63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A3D7C-A6A0-0E3C-66E5-5AE3D828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4CC95-D2E2-F432-BE9F-AA1870A6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72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FB37-3469-E973-71CE-169F4CE0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25A29-5BB1-ECD4-F56F-3A91F95F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A5230-146F-FDC0-C628-247A5AC9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2C7BB-9382-B51D-16BA-BAD9E5E1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8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C052C-7CE7-CA21-90C1-1BE7EB15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8924B-7CBB-362C-8F53-C82637D2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322A-0664-6C69-8087-DCFEBEB3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9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3A65-E12D-EA03-E34C-910B2702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40FD-8B8F-A38C-AE8F-A27E3E94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1B5-1383-E283-0B65-7839827A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7" indent="0">
              <a:buNone/>
              <a:defRPr sz="900"/>
            </a:lvl3pPr>
            <a:lvl4pPr marL="1028696" indent="0">
              <a:buNone/>
              <a:defRPr sz="750"/>
            </a:lvl4pPr>
            <a:lvl5pPr marL="1371594" indent="0">
              <a:buNone/>
              <a:defRPr sz="750"/>
            </a:lvl5pPr>
            <a:lvl6pPr marL="1714492" indent="0">
              <a:buNone/>
              <a:defRPr sz="750"/>
            </a:lvl6pPr>
            <a:lvl7pPr marL="2057391" indent="0">
              <a:buNone/>
              <a:defRPr sz="750"/>
            </a:lvl7pPr>
            <a:lvl8pPr marL="2400290" indent="0">
              <a:buNone/>
              <a:defRPr sz="750"/>
            </a:lvl8pPr>
            <a:lvl9pPr marL="274318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B0D9-92A0-47BF-9BCD-6191EEB4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EEAE-46B4-F8FB-A746-80C288ED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71FE-7E17-4BF5-AD26-37CE8F00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7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B07-E62B-1D2D-5368-6A8D8C7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EB9-C07C-1E40-C6AE-9115937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C223-9806-F58C-32EA-6F4D428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E9B4-EEBA-ADD1-78A3-FACAD7A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F660-52E6-23B7-AA09-3E6F193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1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8807-05A2-6FD1-3B21-DF510571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AF82A-1480-17B7-0CE0-C88E1B43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8" indent="0">
              <a:buNone/>
              <a:defRPr sz="2100"/>
            </a:lvl2pPr>
            <a:lvl3pPr marL="685797" indent="0">
              <a:buNone/>
              <a:defRPr sz="1800"/>
            </a:lvl3pPr>
            <a:lvl4pPr marL="1028696" indent="0">
              <a:buNone/>
              <a:defRPr sz="1500"/>
            </a:lvl4pPr>
            <a:lvl5pPr marL="1371594" indent="0">
              <a:buNone/>
              <a:defRPr sz="1500"/>
            </a:lvl5pPr>
            <a:lvl6pPr marL="1714492" indent="0">
              <a:buNone/>
              <a:defRPr sz="1500"/>
            </a:lvl6pPr>
            <a:lvl7pPr marL="2057391" indent="0">
              <a:buNone/>
              <a:defRPr sz="1500"/>
            </a:lvl7pPr>
            <a:lvl8pPr marL="2400290" indent="0">
              <a:buNone/>
              <a:defRPr sz="1500"/>
            </a:lvl8pPr>
            <a:lvl9pPr marL="274318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B687-EB6F-E845-8E08-C2BC7EBCB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7" indent="0">
              <a:buNone/>
              <a:defRPr sz="900"/>
            </a:lvl3pPr>
            <a:lvl4pPr marL="1028696" indent="0">
              <a:buNone/>
              <a:defRPr sz="750"/>
            </a:lvl4pPr>
            <a:lvl5pPr marL="1371594" indent="0">
              <a:buNone/>
              <a:defRPr sz="750"/>
            </a:lvl5pPr>
            <a:lvl6pPr marL="1714492" indent="0">
              <a:buNone/>
              <a:defRPr sz="750"/>
            </a:lvl6pPr>
            <a:lvl7pPr marL="2057391" indent="0">
              <a:buNone/>
              <a:defRPr sz="750"/>
            </a:lvl7pPr>
            <a:lvl8pPr marL="2400290" indent="0">
              <a:buNone/>
              <a:defRPr sz="750"/>
            </a:lvl8pPr>
            <a:lvl9pPr marL="274318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4FF20-FF32-2F92-0CA3-519CE453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4F83D-7507-5786-7310-D98664CE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394C9-6CBA-95F5-21B2-E05ADCEC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2E8D-4157-4C1C-1016-69413930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2A6BA-2077-5A56-55D9-6F52CC81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252C-3C3D-5A46-D0E4-790E2755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A6AB-921B-95AE-9268-CA34A621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ED75-D9EE-1D21-4EBC-3E418FEA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2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3F7F1-EAD2-C33C-5077-8675610C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A7917-D0F3-DD6E-6642-7815D6D55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6E65D-69E5-E90F-7B71-45C5DA25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D366-DF03-7DDF-0F47-3DB38C04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96ED4-F76C-F875-551E-FC6DA037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6E3-CD7C-B993-56B0-B5C40A34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BCA3-B4D4-57C9-2A1B-483E4320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A159-61CD-E7DC-6904-BD206208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6A0-510B-1C61-8A9F-B59C6751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3879-FEBC-6F98-7004-469929B4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BF7F-1DF7-9BB7-979F-CF9BF5E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53DA-5791-1093-2E0F-C0504C0A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90F8-9871-4177-A4ED-EEFF04D3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5721-0230-1729-DFF5-A2297EA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960AB-9BAC-880E-EC83-BB759A1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8882-0BAF-DD89-EAC1-A854BC0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973-C994-8A20-AC95-40F9EECE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A269-BEF0-0BD7-FB0A-6B3F639B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5E5A-EE42-6CD5-27A5-1A18C0AD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7A7E-A950-B68F-2672-57C4C0641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2A62-24BA-3370-9673-36E03DE1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AEC0E-39C5-1BFD-ED72-C71DA61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03377-4DD7-74EF-FB26-56C8C4A9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11D9F-EF08-6416-26B2-ECE7F11F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DA81-8401-8DB4-3D0E-006AC02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095EA-B348-C0F9-364C-FB607FA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AA325-F1F8-5777-62E2-21E440BE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4530-5A55-15D6-866A-6D8638A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B9DA-82EC-4134-0517-3969667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7B95A-2D78-BBC5-80C4-BB291E1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0452E-DBA3-90CC-25DC-6EB47FCC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D3EE-9130-8A9F-D5EF-914B6AAB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0952-8606-FBB3-D971-F15A41A3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4A31-CDD4-C1F6-44D0-A6E6E453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742F-3BF1-36A9-5B0F-8625E23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294D-FFFA-069A-E7F8-CF14B7F2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C5B8-6DCF-5C70-5A15-BF08A3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9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74CD-E4FB-CEF9-BE68-17D47C4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92516-9A22-C9D0-D88E-5D5C4F62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4C5D-B157-514F-0B91-49BC7F1D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B3B5-C6AA-9625-A94B-A570ACA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B455-7F84-403B-7982-7676A084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2447-3FBA-75F4-7275-543CF2B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0A8E-023C-AEEE-C1EA-B7551671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1560-7D01-FAA0-D9F5-D9A08789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CA20-48FE-CC67-9481-C53F5719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C579-ADA6-49CA-976A-22B376C46C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969D-0B7B-5D46-59F3-9CD6C6B0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6BC-7580-97D3-AD3D-C29698BF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1D024-BD6C-32EB-11BB-52F1AA46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B95A8-B1BC-5D4B-BCD0-F97CBE12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3333-C36F-12CF-76F8-931D016B7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2E416-D02B-D4F0-4EEF-CB5908E4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A2F7-8C7F-B194-559A-2787DC10C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9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79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8" indent="-171450" algn="l" defTabSz="68579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6" indent="-171450" algn="l" defTabSz="68579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5" indent="-171450" algn="l" defTabSz="68579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4" indent="-171450" algn="l" defTabSz="68579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42" indent="-171450" algn="l" defTabSz="68579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40" indent="-171450" algn="l" defTabSz="68579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9" indent="-171450" algn="l" defTabSz="68579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8" indent="-171450" algn="l" defTabSz="68579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7" algn="l" defTabSz="68579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6" algn="l" defTabSz="68579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4" algn="l" defTabSz="68579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2" algn="l" defTabSz="68579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91" algn="l" defTabSz="68579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90" algn="l" defTabSz="68579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8" algn="l" defTabSz="68579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3.png"/><Relationship Id="rId7" Type="http://schemas.openxmlformats.org/officeDocument/2006/relationships/image" Target="../media/image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42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40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AA40-A323-79CA-1051-F476B0A10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CSE5095-002: Topics in Software Defined 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7B80-1D10-DC62-2540-5E8F7744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599" y="3489722"/>
            <a:ext cx="6858000" cy="2175582"/>
          </a:xfrm>
        </p:spPr>
        <p:txBody>
          <a:bodyPr/>
          <a:lstStyle/>
          <a:p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9</a:t>
            </a:r>
          </a:p>
          <a:p>
            <a:r>
              <a:rPr lang="en-US" dirty="0"/>
              <a:t>Minmei Wang</a:t>
            </a:r>
          </a:p>
          <a:p>
            <a:r>
              <a:rPr lang="en-US" dirty="0"/>
              <a:t>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21864-0892-0A39-0D17-B1B3AEFB1ACE}"/>
              </a:ext>
            </a:extLst>
          </p:cNvPr>
          <p:cNvSpPr txBox="1"/>
          <p:nvPr/>
        </p:nvSpPr>
        <p:spPr>
          <a:xfrm>
            <a:off x="747422" y="5735637"/>
            <a:ext cx="833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Some slides are borrowed from the presentations of the original two papers listed in the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Properties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Flowspace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Backwards compatible</a:t>
            </a:r>
          </a:p>
          <a:p>
            <a:pPr lvl="1"/>
            <a:r>
              <a:rPr lang="en-US" dirty="0">
                <a:ea typeface="ＭＳ Ｐゴシック" charset="0"/>
              </a:rPr>
              <a:t>No end points need to change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Easily implemented in hardware</a:t>
            </a:r>
          </a:p>
          <a:p>
            <a:pPr lvl="1"/>
            <a:r>
              <a:rPr lang="en-US" dirty="0">
                <a:ea typeface="ＭＳ Ｐゴシック" charset="0"/>
              </a:rPr>
              <a:t>e.g., TCAM flow-table in each switch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Strong isolation of flows</a:t>
            </a:r>
          </a:p>
          <a:p>
            <a:pPr lvl="1"/>
            <a:r>
              <a:rPr lang="en-US" dirty="0">
                <a:ea typeface="ＭＳ Ｐゴシック" charset="0"/>
              </a:rPr>
              <a:t>Simple geometric construction</a:t>
            </a:r>
          </a:p>
          <a:p>
            <a:pPr lvl="1"/>
            <a:r>
              <a:rPr lang="en-US" dirty="0">
                <a:ea typeface="ＭＳ Ｐゴシック" charset="0"/>
              </a:rPr>
              <a:t>Can prove which flows can/cannot communicate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Slicing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8844" y="2125266"/>
            <a:ext cx="4786313" cy="349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B4AA5C-C845-57B0-E001-DBBCB68C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Network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2516-1383-2CC3-9F09-8C78E903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  <a:p>
            <a:r>
              <a:rPr lang="en-US" dirty="0"/>
              <a:t>Forwarding tables</a:t>
            </a:r>
          </a:p>
          <a:p>
            <a:r>
              <a:rPr lang="en-US" dirty="0"/>
              <a:t>Bandwidth</a:t>
            </a:r>
          </a:p>
          <a:p>
            <a:r>
              <a:rPr lang="en-US" dirty="0"/>
              <a:t>Device CPU</a:t>
            </a:r>
          </a:p>
        </p:txBody>
      </p:sp>
    </p:spTree>
    <p:extLst>
      <p:ext uri="{BB962C8B-B14F-4D97-AF65-F5344CB8AC3E}">
        <p14:creationId xmlns:p14="http://schemas.microsoft.com/office/powerpoint/2010/main" val="147171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B4AA5C-C845-57B0-E001-DBBCB68C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Network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2516-1383-2CC3-9F09-8C78E903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  <a:p>
            <a:pPr lvl="1"/>
            <a:r>
              <a:rPr lang="en-US" dirty="0"/>
              <a:t>Each slice has its own view of network nodes and the connectivity between them</a:t>
            </a:r>
          </a:p>
          <a:p>
            <a:r>
              <a:rPr lang="en-US" dirty="0"/>
              <a:t>Forwarding tables</a:t>
            </a:r>
          </a:p>
          <a:p>
            <a:pPr lvl="1"/>
            <a:r>
              <a:rPr lang="en-US" dirty="0"/>
              <a:t>Each slice has a finite quota of forwarding rules</a:t>
            </a:r>
          </a:p>
          <a:p>
            <a:pPr lvl="2"/>
            <a:r>
              <a:rPr lang="en-US" dirty="0"/>
              <a:t>E.g., TCAM entries</a:t>
            </a:r>
          </a:p>
        </p:txBody>
      </p:sp>
    </p:spTree>
    <p:extLst>
      <p:ext uri="{BB962C8B-B14F-4D97-AF65-F5344CB8AC3E}">
        <p14:creationId xmlns:p14="http://schemas.microsoft.com/office/powerpoint/2010/main" val="32985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B3EB-B0BF-5D00-3E98-D5EFB75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3" y="365126"/>
            <a:ext cx="9470004" cy="1325563"/>
          </a:xfrm>
        </p:spPr>
        <p:txBody>
          <a:bodyPr/>
          <a:lstStyle/>
          <a:p>
            <a:r>
              <a:rPr lang="en-US" dirty="0"/>
              <a:t>Slicing Network Resources – Device CPU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5C2C-DA8A-EA07-E011-8B8B9D8D7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05" y="1615717"/>
            <a:ext cx="7886700" cy="5095184"/>
          </a:xfrm>
        </p:spPr>
        <p:txBody>
          <a:bodyPr/>
          <a:lstStyle/>
          <a:p>
            <a:r>
              <a:rPr lang="en-US" dirty="0"/>
              <a:t>OF abstraction: process scheduling and rate-limiting</a:t>
            </a:r>
          </a:p>
          <a:p>
            <a:pPr lvl="1"/>
            <a:r>
              <a:rPr lang="en-US" dirty="0"/>
              <a:t>New flow messages sent to the controller</a:t>
            </a:r>
          </a:p>
          <a:p>
            <a:pPr lvl="2"/>
            <a:r>
              <a:rPr lang="en-US" dirty="0"/>
              <a:t>Use rate limit to control the new flow message arrival rate</a:t>
            </a:r>
          </a:p>
          <a:p>
            <a:pPr lvl="3"/>
            <a:r>
              <a:rPr lang="en-US" dirty="0"/>
              <a:t>Track, drop the packets if it exceeds some threshold</a:t>
            </a:r>
          </a:p>
          <a:p>
            <a:pPr lvl="1"/>
            <a:r>
              <a:rPr lang="en-US" dirty="0"/>
              <a:t>Controller requests</a:t>
            </a:r>
          </a:p>
          <a:p>
            <a:pPr lvl="2"/>
            <a:r>
              <a:rPr lang="en-US" dirty="0"/>
              <a:t>Throttle the OpenFlow message rate to a maximum rate per second for each slice</a:t>
            </a:r>
          </a:p>
          <a:p>
            <a:pPr lvl="1"/>
            <a:r>
              <a:rPr lang="en-US" dirty="0"/>
              <a:t>Slow-path forwarding</a:t>
            </a:r>
          </a:p>
          <a:p>
            <a:pPr lvl="2"/>
            <a:r>
              <a:rPr lang="en-US" dirty="0"/>
              <a:t>Rewrite to one-time packet forwarding events (then rate limit)</a:t>
            </a:r>
          </a:p>
          <a:p>
            <a:pPr lvl="1"/>
            <a:r>
              <a:rPr lang="en-US" dirty="0"/>
              <a:t>Internal bookkeeping (e.g., update internal counters)</a:t>
            </a:r>
          </a:p>
          <a:p>
            <a:pPr lvl="2"/>
            <a:r>
              <a:rPr lang="en-US" dirty="0"/>
              <a:t>Reserve sufficient CPU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5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B3EB-B0BF-5D00-3E98-D5EFB75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3" y="365126"/>
            <a:ext cx="9470004" cy="1325563"/>
          </a:xfrm>
        </p:spPr>
        <p:txBody>
          <a:bodyPr/>
          <a:lstStyle/>
          <a:p>
            <a:r>
              <a:rPr lang="en-US" dirty="0"/>
              <a:t>Slicing Network Resources – bandwidth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5C2C-DA8A-EA07-E011-8B8B9D8D7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05" y="1615717"/>
            <a:ext cx="7886700" cy="5095184"/>
          </a:xfrm>
        </p:spPr>
        <p:txBody>
          <a:bodyPr/>
          <a:lstStyle/>
          <a:p>
            <a:r>
              <a:rPr lang="en-US" dirty="0"/>
              <a:t>Create a per-slice queue on each port on the switch</a:t>
            </a:r>
          </a:p>
          <a:p>
            <a:pPr lvl="1"/>
            <a:r>
              <a:rPr lang="en-US" dirty="0"/>
              <a:t>Queue is configured for a fraction of link bandwidth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D2F80-B1A1-6D7C-BC43-A1747CA155E8}"/>
              </a:ext>
            </a:extLst>
          </p:cNvPr>
          <p:cNvSpPr txBox="1"/>
          <p:nvPr/>
        </p:nvSpPr>
        <p:spPr>
          <a:xfrm>
            <a:off x="3482673" y="3077156"/>
            <a:ext cx="2488757" cy="523220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Sent out port X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6962E23-865D-41D0-135B-94B349C98149}"/>
              </a:ext>
            </a:extLst>
          </p:cNvPr>
          <p:cNvSpPr/>
          <p:nvPr/>
        </p:nvSpPr>
        <p:spPr>
          <a:xfrm>
            <a:off x="4373218" y="3792772"/>
            <a:ext cx="365760" cy="699715"/>
          </a:xfrm>
          <a:prstGeom prst="down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27B47-C5EE-5B4C-F28C-A07DDF71AB63}"/>
              </a:ext>
            </a:extLst>
          </p:cNvPr>
          <p:cNvSpPr txBox="1"/>
          <p:nvPr/>
        </p:nvSpPr>
        <p:spPr>
          <a:xfrm>
            <a:off x="2596101" y="4725233"/>
            <a:ext cx="4285753" cy="523220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Sent out queue Y on port X</a:t>
            </a:r>
          </a:p>
        </p:txBody>
      </p:sp>
    </p:spTree>
    <p:extLst>
      <p:ext uri="{BB962C8B-B14F-4D97-AF65-F5344CB8AC3E}">
        <p14:creationId xmlns:p14="http://schemas.microsoft.com/office/powerpoint/2010/main" val="243269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5" y="5438777"/>
            <a:ext cx="7239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8" y="5438777"/>
            <a:ext cx="72548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Line 3"/>
          <p:cNvSpPr>
            <a:spLocks noChangeShapeType="1"/>
          </p:cNvSpPr>
          <p:nvPr/>
        </p:nvSpPr>
        <p:spPr bwMode="auto">
          <a:xfrm flipH="1">
            <a:off x="1762125" y="4036221"/>
            <a:ext cx="628650" cy="85606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4130680" y="5268518"/>
            <a:ext cx="290513" cy="240506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163892" y="4892281"/>
            <a:ext cx="1304925" cy="376238"/>
            <a:chOff x="0" y="0"/>
            <a:chExt cx="1169" cy="449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0"/>
              <a:ext cx="1169" cy="449"/>
              <a:chOff x="0" y="0"/>
              <a:chExt cx="1169" cy="449"/>
            </a:xfrm>
          </p:grpSpPr>
          <p:sp>
            <p:nvSpPr>
              <p:cNvPr id="47161" name="AutoShape 7"/>
              <p:cNvSpPr>
                <a:spLocks/>
              </p:cNvSpPr>
              <p:nvPr/>
            </p:nvSpPr>
            <p:spPr bwMode="auto">
              <a:xfrm>
                <a:off x="0" y="0"/>
                <a:ext cx="1169" cy="44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2418"/>
                      <a:pt x="0" y="5400"/>
                    </a:cubicBezTo>
                    <a:lnTo>
                      <a:pt x="0" y="16200"/>
                    </a:lnTo>
                    <a:cubicBezTo>
                      <a:pt x="0" y="19182"/>
                      <a:pt x="4835" y="21600"/>
                      <a:pt x="10800" y="21600"/>
                    </a:cubicBezTo>
                    <a:cubicBezTo>
                      <a:pt x="16765" y="21600"/>
                      <a:pt x="21600" y="19182"/>
                      <a:pt x="21600" y="16200"/>
                    </a:cubicBezTo>
                    <a:lnTo>
                      <a:pt x="21600" y="5400"/>
                    </a:lnTo>
                    <a:cubicBezTo>
                      <a:pt x="21600" y="2418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gradFill rotWithShape="0">
                <a:gsLst>
                  <a:gs pos="0">
                    <a:srgbClr val="BBE0E3"/>
                  </a:gs>
                  <a:gs pos="100000">
                    <a:srgbClr val="566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  <p:sp>
            <p:nvSpPr>
              <p:cNvPr id="47162" name="Rectangle 8"/>
              <p:cNvSpPr>
                <a:spLocks/>
              </p:cNvSpPr>
              <p:nvPr/>
            </p:nvSpPr>
            <p:spPr bwMode="auto">
              <a:xfrm>
                <a:off x="0" y="116"/>
                <a:ext cx="116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1169" cy="224"/>
              <a:chOff x="0" y="0"/>
              <a:chExt cx="1169" cy="224"/>
            </a:xfrm>
          </p:grpSpPr>
          <p:sp>
            <p:nvSpPr>
              <p:cNvPr id="47159" name="AutoShape 10"/>
              <p:cNvSpPr>
                <a:spLocks/>
              </p:cNvSpPr>
              <p:nvPr/>
            </p:nvSpPr>
            <p:spPr bwMode="auto">
              <a:xfrm>
                <a:off x="0" y="0"/>
                <a:ext cx="1169" cy="224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8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  <p:sp>
            <p:nvSpPr>
              <p:cNvPr id="47160" name="Rectangle 11"/>
              <p:cNvSpPr>
                <a:spLocks/>
              </p:cNvSpPr>
              <p:nvPr/>
            </p:nvSpPr>
            <p:spPr bwMode="auto">
              <a:xfrm>
                <a:off x="0" y="4"/>
                <a:ext cx="116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</p:grpSp>
      </p:grpSp>
      <p:pic>
        <p:nvPicPr>
          <p:cNvPr id="47111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5" y="4953001"/>
            <a:ext cx="392113" cy="2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785818" y="4892281"/>
            <a:ext cx="1304925" cy="376238"/>
            <a:chOff x="0" y="0"/>
            <a:chExt cx="1169" cy="449"/>
          </a:xfrm>
        </p:grpSpPr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0" y="0"/>
              <a:ext cx="1169" cy="449"/>
              <a:chOff x="0" y="0"/>
              <a:chExt cx="1169" cy="449"/>
            </a:xfrm>
          </p:grpSpPr>
          <p:sp>
            <p:nvSpPr>
              <p:cNvPr id="47155" name="AutoShape 16"/>
              <p:cNvSpPr>
                <a:spLocks/>
              </p:cNvSpPr>
              <p:nvPr/>
            </p:nvSpPr>
            <p:spPr bwMode="auto">
              <a:xfrm>
                <a:off x="0" y="0"/>
                <a:ext cx="1169" cy="44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2418"/>
                      <a:pt x="0" y="5400"/>
                    </a:cubicBezTo>
                    <a:lnTo>
                      <a:pt x="0" y="16200"/>
                    </a:lnTo>
                    <a:cubicBezTo>
                      <a:pt x="0" y="19182"/>
                      <a:pt x="4835" y="21600"/>
                      <a:pt x="10800" y="21600"/>
                    </a:cubicBezTo>
                    <a:cubicBezTo>
                      <a:pt x="16765" y="21600"/>
                      <a:pt x="21600" y="19182"/>
                      <a:pt x="21600" y="16200"/>
                    </a:cubicBezTo>
                    <a:lnTo>
                      <a:pt x="21600" y="5400"/>
                    </a:lnTo>
                    <a:cubicBezTo>
                      <a:pt x="21600" y="2418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gradFill rotWithShape="0">
                <a:gsLst>
                  <a:gs pos="0">
                    <a:srgbClr val="BBE0E3"/>
                  </a:gs>
                  <a:gs pos="100000">
                    <a:srgbClr val="566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  <p:sp>
            <p:nvSpPr>
              <p:cNvPr id="47156" name="Rectangle 17"/>
              <p:cNvSpPr>
                <a:spLocks/>
              </p:cNvSpPr>
              <p:nvPr/>
            </p:nvSpPr>
            <p:spPr bwMode="auto">
              <a:xfrm>
                <a:off x="0" y="116"/>
                <a:ext cx="116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0" y="0"/>
              <a:ext cx="1169" cy="224"/>
              <a:chOff x="0" y="0"/>
              <a:chExt cx="1169" cy="224"/>
            </a:xfrm>
          </p:grpSpPr>
          <p:sp>
            <p:nvSpPr>
              <p:cNvPr id="47153" name="AutoShape 19"/>
              <p:cNvSpPr>
                <a:spLocks/>
              </p:cNvSpPr>
              <p:nvPr/>
            </p:nvSpPr>
            <p:spPr bwMode="auto">
              <a:xfrm>
                <a:off x="0" y="0"/>
                <a:ext cx="1169" cy="224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8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  <p:sp>
            <p:nvSpPr>
              <p:cNvPr id="47154" name="Rectangle 20"/>
              <p:cNvSpPr>
                <a:spLocks/>
              </p:cNvSpPr>
              <p:nvPr/>
            </p:nvSpPr>
            <p:spPr bwMode="auto">
              <a:xfrm>
                <a:off x="0" y="4"/>
                <a:ext cx="116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</p:grpSp>
      </p:grpSp>
      <p:pic>
        <p:nvPicPr>
          <p:cNvPr id="47113" name="Picture 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1" y="4953001"/>
            <a:ext cx="393700" cy="2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2149480" y="3695704"/>
            <a:ext cx="1304925" cy="375047"/>
            <a:chOff x="0" y="0"/>
            <a:chExt cx="1169" cy="449"/>
          </a:xfrm>
        </p:grpSpPr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0" y="0"/>
              <a:ext cx="1169" cy="449"/>
              <a:chOff x="0" y="0"/>
              <a:chExt cx="1169" cy="449"/>
            </a:xfrm>
          </p:grpSpPr>
          <p:sp>
            <p:nvSpPr>
              <p:cNvPr id="47149" name="AutoShape 25"/>
              <p:cNvSpPr>
                <a:spLocks/>
              </p:cNvSpPr>
              <p:nvPr/>
            </p:nvSpPr>
            <p:spPr bwMode="auto">
              <a:xfrm>
                <a:off x="0" y="0"/>
                <a:ext cx="1169" cy="44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2418"/>
                      <a:pt x="0" y="5400"/>
                    </a:cubicBezTo>
                    <a:lnTo>
                      <a:pt x="0" y="16200"/>
                    </a:lnTo>
                    <a:cubicBezTo>
                      <a:pt x="0" y="19182"/>
                      <a:pt x="4835" y="21600"/>
                      <a:pt x="10800" y="21600"/>
                    </a:cubicBezTo>
                    <a:cubicBezTo>
                      <a:pt x="16765" y="21600"/>
                      <a:pt x="21600" y="19182"/>
                      <a:pt x="21600" y="16200"/>
                    </a:cubicBezTo>
                    <a:lnTo>
                      <a:pt x="21600" y="5400"/>
                    </a:lnTo>
                    <a:cubicBezTo>
                      <a:pt x="21600" y="2418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gradFill rotWithShape="0">
                <a:gsLst>
                  <a:gs pos="0">
                    <a:srgbClr val="BBE0E3"/>
                  </a:gs>
                  <a:gs pos="100000">
                    <a:srgbClr val="566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  <p:sp>
            <p:nvSpPr>
              <p:cNvPr id="47150" name="Rectangle 26"/>
              <p:cNvSpPr>
                <a:spLocks/>
              </p:cNvSpPr>
              <p:nvPr/>
            </p:nvSpPr>
            <p:spPr bwMode="auto">
              <a:xfrm>
                <a:off x="0" y="116"/>
                <a:ext cx="116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0" y="0"/>
              <a:ext cx="1169" cy="224"/>
              <a:chOff x="0" y="0"/>
              <a:chExt cx="1169" cy="224"/>
            </a:xfrm>
          </p:grpSpPr>
          <p:sp>
            <p:nvSpPr>
              <p:cNvPr id="47147" name="AutoShape 28"/>
              <p:cNvSpPr>
                <a:spLocks/>
              </p:cNvSpPr>
              <p:nvPr/>
            </p:nvSpPr>
            <p:spPr bwMode="auto">
              <a:xfrm>
                <a:off x="0" y="0"/>
                <a:ext cx="1169" cy="224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8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  <p:sp>
            <p:nvSpPr>
              <p:cNvPr id="47148" name="Rectangle 29"/>
              <p:cNvSpPr>
                <a:spLocks/>
              </p:cNvSpPr>
              <p:nvPr/>
            </p:nvSpPr>
            <p:spPr bwMode="auto">
              <a:xfrm>
                <a:off x="0" y="4"/>
                <a:ext cx="116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</p:grpSp>
      </p:grpSp>
      <p:pic>
        <p:nvPicPr>
          <p:cNvPr id="47115" name="Picture 3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4" y="3755234"/>
            <a:ext cx="392113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6" name="Line 32"/>
          <p:cNvSpPr>
            <a:spLocks noChangeShapeType="1"/>
          </p:cNvSpPr>
          <p:nvPr/>
        </p:nvSpPr>
        <p:spPr bwMode="auto">
          <a:xfrm>
            <a:off x="3214689" y="4036221"/>
            <a:ext cx="628650" cy="85606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47117" name="Line 33"/>
          <p:cNvSpPr>
            <a:spLocks noChangeShapeType="1"/>
          </p:cNvSpPr>
          <p:nvPr/>
        </p:nvSpPr>
        <p:spPr bwMode="auto">
          <a:xfrm flipH="1">
            <a:off x="844552" y="5268518"/>
            <a:ext cx="338138" cy="240506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47118" name="Rectangle 34"/>
          <p:cNvSpPr>
            <a:spLocks/>
          </p:cNvSpPr>
          <p:nvPr/>
        </p:nvSpPr>
        <p:spPr bwMode="auto">
          <a:xfrm>
            <a:off x="5180015" y="4437463"/>
            <a:ext cx="6559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0474" bIns="0">
            <a:spAutoFit/>
          </a:bodyPr>
          <a:lstStyle/>
          <a:p>
            <a:pPr marL="28571"/>
            <a:r>
              <a:rPr lang="en-US" sz="1125">
                <a:cs typeface="Arial" charset="0"/>
                <a:sym typeface="Arial" charset="0"/>
              </a:rPr>
              <a:t>OpenFlow</a:t>
            </a:r>
          </a:p>
          <a:p>
            <a:pPr marL="28571"/>
            <a:r>
              <a:rPr lang="en-US" sz="1125">
                <a:cs typeface="Arial" charset="0"/>
                <a:sym typeface="Arial" charset="0"/>
              </a:rPr>
              <a:t>Protocol</a:t>
            </a:r>
          </a:p>
        </p:txBody>
      </p:sp>
      <p:sp>
        <p:nvSpPr>
          <p:cNvPr id="47119" name="Line 35"/>
          <p:cNvSpPr>
            <a:spLocks noChangeShapeType="1"/>
          </p:cNvSpPr>
          <p:nvPr/>
        </p:nvSpPr>
        <p:spPr bwMode="auto">
          <a:xfrm rot="10800000" flipH="1">
            <a:off x="4419600" y="4152903"/>
            <a:ext cx="1371600" cy="798910"/>
          </a:xfrm>
          <a:prstGeom prst="line">
            <a:avLst/>
          </a:prstGeom>
          <a:noFill/>
          <a:ln w="38100">
            <a:solidFill>
              <a:srgbClr val="FF9966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47120" name="Line 36"/>
          <p:cNvSpPr>
            <a:spLocks noChangeShapeType="1"/>
          </p:cNvSpPr>
          <p:nvPr/>
        </p:nvSpPr>
        <p:spPr bwMode="auto">
          <a:xfrm rot="10800000" flipH="1">
            <a:off x="3509963" y="3808811"/>
            <a:ext cx="1752600" cy="57150"/>
          </a:xfrm>
          <a:prstGeom prst="line">
            <a:avLst/>
          </a:prstGeom>
          <a:noFill/>
          <a:ln w="38100">
            <a:solidFill>
              <a:srgbClr val="FF9966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47121" name="Line 37"/>
          <p:cNvSpPr>
            <a:spLocks noChangeShapeType="1"/>
          </p:cNvSpPr>
          <p:nvPr/>
        </p:nvSpPr>
        <p:spPr bwMode="auto">
          <a:xfrm rot="10800000" flipH="1">
            <a:off x="2133601" y="4094560"/>
            <a:ext cx="3124200" cy="857250"/>
          </a:xfrm>
          <a:prstGeom prst="line">
            <a:avLst/>
          </a:prstGeom>
          <a:noFill/>
          <a:ln w="38100">
            <a:solidFill>
              <a:srgbClr val="FF9966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5259393" y="3596881"/>
            <a:ext cx="3349625" cy="554831"/>
            <a:chOff x="0" y="0"/>
            <a:chExt cx="3000" cy="664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0" y="0"/>
              <a:ext cx="3000" cy="664"/>
              <a:chOff x="0" y="0"/>
              <a:chExt cx="3000" cy="664"/>
            </a:xfrm>
          </p:grpSpPr>
          <p:sp>
            <p:nvSpPr>
              <p:cNvPr id="47143" name="AutoShape 40"/>
              <p:cNvSpPr>
                <a:spLocks/>
              </p:cNvSpPr>
              <p:nvPr/>
            </p:nvSpPr>
            <p:spPr bwMode="auto">
              <a:xfrm>
                <a:off x="0" y="0"/>
                <a:ext cx="3000" cy="66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  <p:sp>
            <p:nvSpPr>
              <p:cNvPr id="47144" name="Rectangle 41"/>
              <p:cNvSpPr>
                <a:spLocks/>
              </p:cNvSpPr>
              <p:nvPr/>
            </p:nvSpPr>
            <p:spPr bwMode="auto">
              <a:xfrm>
                <a:off x="33" y="224"/>
                <a:ext cx="2936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350"/>
              </a:p>
            </p:txBody>
          </p:sp>
        </p:grpSp>
        <p:sp>
          <p:nvSpPr>
            <p:cNvPr id="47142" name="Rectangle 42"/>
            <p:cNvSpPr>
              <a:spLocks/>
            </p:cNvSpPr>
            <p:nvPr/>
          </p:nvSpPr>
          <p:spPr bwMode="auto">
            <a:xfrm>
              <a:off x="651" y="45"/>
              <a:ext cx="1201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8575" tIns="28575" rIns="84418" bIns="28575" anchor="ctr">
              <a:spAutoFit/>
            </a:bodyPr>
            <a:lstStyle/>
            <a:p>
              <a:pPr algn="ctr"/>
              <a:r>
                <a:rPr lang="en-US" sz="2400" dirty="0">
                  <a:cs typeface="Arial" charset="0"/>
                  <a:sym typeface="Arial" charset="0"/>
                </a:rPr>
                <a:t>FlowVisor</a:t>
              </a:r>
            </a:p>
          </p:txBody>
        </p:sp>
      </p:grpSp>
      <p:sp>
        <p:nvSpPr>
          <p:cNvPr id="47123" name="Rectangle 43"/>
          <p:cNvSpPr>
            <a:spLocks/>
          </p:cNvSpPr>
          <p:nvPr/>
        </p:nvSpPr>
        <p:spPr bwMode="auto">
          <a:xfrm>
            <a:off x="3490914" y="2102644"/>
            <a:ext cx="717434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0474" bIns="0">
            <a:spAutoFit/>
          </a:bodyPr>
          <a:lstStyle/>
          <a:p>
            <a:pPr marL="28571"/>
            <a:r>
              <a:rPr lang="en-US" sz="1275">
                <a:cs typeface="Arial" charset="0"/>
                <a:sym typeface="Arial" charset="0"/>
              </a:rPr>
              <a:t>Broadcast</a:t>
            </a:r>
          </a:p>
        </p:txBody>
      </p:sp>
      <p:sp>
        <p:nvSpPr>
          <p:cNvPr id="47124" name="Rectangle 44"/>
          <p:cNvSpPr>
            <a:spLocks/>
          </p:cNvSpPr>
          <p:nvPr/>
        </p:nvSpPr>
        <p:spPr bwMode="auto">
          <a:xfrm>
            <a:off x="5465764" y="2008587"/>
            <a:ext cx="676782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0474" bIns="0">
            <a:spAutoFit/>
          </a:bodyPr>
          <a:lstStyle/>
          <a:p>
            <a:pPr marL="28571"/>
            <a:r>
              <a:rPr lang="en-US" sz="1275">
                <a:cs typeface="Arial" charset="0"/>
                <a:sym typeface="Arial" charset="0"/>
              </a:rPr>
              <a:t>Multicast</a:t>
            </a: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3616330" y="2224088"/>
            <a:ext cx="4911725" cy="1371600"/>
            <a:chOff x="0" y="0"/>
            <a:chExt cx="4399" cy="1639"/>
          </a:xfrm>
        </p:grpSpPr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0" y="136"/>
              <a:ext cx="816" cy="816"/>
              <a:chOff x="0" y="0"/>
              <a:chExt cx="816" cy="816"/>
            </a:xfrm>
          </p:grpSpPr>
          <p:pic>
            <p:nvPicPr>
              <p:cNvPr id="47140" name="Picture 47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1679" y="0"/>
              <a:ext cx="816" cy="816"/>
              <a:chOff x="0" y="0"/>
              <a:chExt cx="816" cy="816"/>
            </a:xfrm>
          </p:grpSpPr>
          <p:pic>
            <p:nvPicPr>
              <p:cNvPr id="47139" name="Picture 49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" name="Group 50"/>
            <p:cNvGrpSpPr>
              <a:grpSpLocks/>
            </p:cNvGrpSpPr>
            <p:nvPr/>
          </p:nvGrpSpPr>
          <p:grpSpPr bwMode="auto">
            <a:xfrm>
              <a:off x="3583" y="136"/>
              <a:ext cx="816" cy="816"/>
              <a:chOff x="0" y="0"/>
              <a:chExt cx="816" cy="816"/>
            </a:xfrm>
          </p:grpSpPr>
          <p:pic>
            <p:nvPicPr>
              <p:cNvPr id="47138" name="Picture 51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7134" name="Line 52"/>
            <p:cNvSpPr>
              <a:spLocks noChangeShapeType="1"/>
            </p:cNvSpPr>
            <p:nvPr/>
          </p:nvSpPr>
          <p:spPr bwMode="auto">
            <a:xfrm rot="10800000">
              <a:off x="583" y="887"/>
              <a:ext cx="1228" cy="751"/>
            </a:xfrm>
            <a:prstGeom prst="line">
              <a:avLst/>
            </a:prstGeom>
            <a:noFill/>
            <a:ln w="38100">
              <a:solidFill>
                <a:srgbClr val="FF9966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47135" name="Line 53"/>
            <p:cNvSpPr>
              <a:spLocks noChangeShapeType="1"/>
            </p:cNvSpPr>
            <p:nvPr/>
          </p:nvSpPr>
          <p:spPr bwMode="auto">
            <a:xfrm rot="10800000">
              <a:off x="2015" y="752"/>
              <a:ext cx="477" cy="887"/>
            </a:xfrm>
            <a:prstGeom prst="line">
              <a:avLst/>
            </a:prstGeom>
            <a:noFill/>
            <a:ln w="38100">
              <a:solidFill>
                <a:srgbClr val="FF9966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47136" name="Line 54"/>
            <p:cNvSpPr>
              <a:spLocks noChangeShapeType="1"/>
            </p:cNvSpPr>
            <p:nvPr/>
          </p:nvSpPr>
          <p:spPr bwMode="auto">
            <a:xfrm rot="10800000" flipH="1">
              <a:off x="3519" y="888"/>
              <a:ext cx="409" cy="750"/>
            </a:xfrm>
            <a:prstGeom prst="line">
              <a:avLst/>
            </a:prstGeom>
            <a:noFill/>
            <a:ln w="38100">
              <a:solidFill>
                <a:srgbClr val="FF9966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47137" name="Rectangle 55"/>
            <p:cNvSpPr>
              <a:spLocks/>
            </p:cNvSpPr>
            <p:nvPr/>
          </p:nvSpPr>
          <p:spPr bwMode="auto">
            <a:xfrm>
              <a:off x="2331" y="1026"/>
              <a:ext cx="59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3348" bIns="0">
              <a:spAutoFit/>
            </a:bodyPr>
            <a:lstStyle/>
            <a:p>
              <a:pPr marL="28571"/>
              <a:r>
                <a:rPr lang="en-US" sz="1125">
                  <a:cs typeface="Arial" charset="0"/>
                  <a:sym typeface="Arial" charset="0"/>
                </a:rPr>
                <a:t>OpenFlow</a:t>
              </a:r>
            </a:p>
            <a:p>
              <a:pPr marL="28571"/>
              <a:r>
                <a:rPr lang="en-US" sz="1125">
                  <a:cs typeface="Arial" charset="0"/>
                  <a:sym typeface="Arial" charset="0"/>
                </a:rPr>
                <a:t>Protocol</a:t>
              </a:r>
            </a:p>
          </p:txBody>
        </p:sp>
      </p:grpSp>
      <p:sp>
        <p:nvSpPr>
          <p:cNvPr id="47126" name="Rectangle 56"/>
          <p:cNvSpPr>
            <a:spLocks/>
          </p:cNvSpPr>
          <p:nvPr/>
        </p:nvSpPr>
        <p:spPr bwMode="auto">
          <a:xfrm>
            <a:off x="7123116" y="1821658"/>
            <a:ext cx="1005397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0474" bIns="0">
            <a:spAutoFit/>
          </a:bodyPr>
          <a:lstStyle/>
          <a:p>
            <a:pPr marL="28571"/>
            <a:r>
              <a:rPr lang="en-US" sz="1275">
                <a:cs typeface="Arial" charset="0"/>
                <a:sym typeface="Arial" charset="0"/>
              </a:rPr>
              <a:t>http</a:t>
            </a:r>
          </a:p>
          <a:p>
            <a:pPr marL="28571"/>
            <a:r>
              <a:rPr lang="en-US" sz="1275">
                <a:cs typeface="Arial" charset="0"/>
                <a:sym typeface="Arial" charset="0"/>
              </a:rPr>
              <a:t>Load-balancer</a:t>
            </a:r>
          </a:p>
        </p:txBody>
      </p:sp>
      <p:sp>
        <p:nvSpPr>
          <p:cNvPr id="47127" name="Rectangle 57"/>
          <p:cNvSpPr>
            <a:spLocks/>
          </p:cNvSpPr>
          <p:nvPr/>
        </p:nvSpPr>
        <p:spPr bwMode="auto">
          <a:xfrm>
            <a:off x="455617" y="1038229"/>
            <a:ext cx="8232775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60951" bIns="0" anchor="ctr"/>
          <a:lstStyle/>
          <a:p>
            <a:pPr marL="28571" algn="ctr"/>
            <a:r>
              <a:rPr lang="en-US" sz="2700" dirty="0">
                <a:cs typeface="Helvetica" charset="0"/>
                <a:sym typeface="Helvetica" charset="0"/>
              </a:rPr>
              <a:t>FlowVisor Slicing Example</a:t>
            </a:r>
          </a:p>
        </p:txBody>
      </p:sp>
      <p:sp>
        <p:nvSpPr>
          <p:cNvPr id="47128" name="Rectangle 12"/>
          <p:cNvSpPr>
            <a:spLocks/>
          </p:cNvSpPr>
          <p:nvPr/>
        </p:nvSpPr>
        <p:spPr bwMode="auto">
          <a:xfrm>
            <a:off x="1058277" y="4914900"/>
            <a:ext cx="64472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0474" bIns="0">
            <a:spAutoFit/>
          </a:bodyPr>
          <a:lstStyle/>
          <a:p>
            <a:pPr marL="28571" algn="ctr"/>
            <a:r>
              <a:rPr lang="en-US" sz="975">
                <a:solidFill>
                  <a:srgbClr val="333399"/>
                </a:solidFill>
                <a:latin typeface="Tahoma" charset="0"/>
                <a:cs typeface="Tahoma" charset="0"/>
                <a:sym typeface="Tahoma" charset="0"/>
              </a:rPr>
              <a:t>OpenFlow </a:t>
            </a:r>
          </a:p>
          <a:p>
            <a:pPr marL="28571" algn="ctr"/>
            <a:r>
              <a:rPr lang="en-US" sz="975">
                <a:solidFill>
                  <a:srgbClr val="333399"/>
                </a:solidFill>
                <a:latin typeface="Tahoma" charset="0"/>
                <a:cs typeface="Tahoma" charset="0"/>
                <a:sym typeface="Tahoma" charset="0"/>
              </a:rPr>
              <a:t>Switch</a:t>
            </a:r>
          </a:p>
        </p:txBody>
      </p:sp>
      <p:sp>
        <p:nvSpPr>
          <p:cNvPr id="47129" name="Rectangle 12"/>
          <p:cNvSpPr>
            <a:spLocks/>
          </p:cNvSpPr>
          <p:nvPr/>
        </p:nvSpPr>
        <p:spPr bwMode="auto">
          <a:xfrm>
            <a:off x="2439402" y="3714750"/>
            <a:ext cx="64472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0474" bIns="0">
            <a:spAutoFit/>
          </a:bodyPr>
          <a:lstStyle/>
          <a:p>
            <a:pPr marL="28571" algn="ctr"/>
            <a:r>
              <a:rPr lang="en-US" sz="975">
                <a:solidFill>
                  <a:srgbClr val="333399"/>
                </a:solidFill>
                <a:latin typeface="Tahoma" charset="0"/>
                <a:cs typeface="Tahoma" charset="0"/>
                <a:sym typeface="Tahoma" charset="0"/>
              </a:rPr>
              <a:t>OpenFlow </a:t>
            </a:r>
          </a:p>
          <a:p>
            <a:pPr marL="28571" algn="ctr"/>
            <a:r>
              <a:rPr lang="en-US" sz="975">
                <a:solidFill>
                  <a:srgbClr val="333399"/>
                </a:solidFill>
                <a:latin typeface="Tahoma" charset="0"/>
                <a:cs typeface="Tahoma" charset="0"/>
                <a:sym typeface="Tahoma" charset="0"/>
              </a:rPr>
              <a:t>Switch</a:t>
            </a:r>
          </a:p>
        </p:txBody>
      </p:sp>
      <p:sp>
        <p:nvSpPr>
          <p:cNvPr id="47130" name="Rectangle 12"/>
          <p:cNvSpPr>
            <a:spLocks/>
          </p:cNvSpPr>
          <p:nvPr/>
        </p:nvSpPr>
        <p:spPr bwMode="auto">
          <a:xfrm>
            <a:off x="3430002" y="4914900"/>
            <a:ext cx="64472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0474" bIns="0">
            <a:spAutoFit/>
          </a:bodyPr>
          <a:lstStyle/>
          <a:p>
            <a:pPr marL="28571" algn="ctr"/>
            <a:r>
              <a:rPr lang="en-US" sz="975">
                <a:solidFill>
                  <a:srgbClr val="333399"/>
                </a:solidFill>
                <a:latin typeface="Tahoma" charset="0"/>
                <a:cs typeface="Tahoma" charset="0"/>
                <a:sym typeface="Tahoma" charset="0"/>
              </a:rPr>
              <a:t>OpenFlow </a:t>
            </a:r>
          </a:p>
          <a:p>
            <a:pPr marL="28571" algn="ctr"/>
            <a:r>
              <a:rPr lang="en-US" sz="975">
                <a:solidFill>
                  <a:srgbClr val="333399"/>
                </a:solidFill>
                <a:latin typeface="Tahoma" charset="0"/>
                <a:cs typeface="Tahoma" charset="0"/>
                <a:sym typeface="Tahoma" charset="0"/>
              </a:rPr>
              <a:t>Switch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10/27/14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418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>
            <a:stCxn id="48156" idx="2"/>
          </p:cNvCxnSpPr>
          <p:nvPr/>
        </p:nvCxnSpPr>
        <p:spPr>
          <a:xfrm rot="5400000">
            <a:off x="4856362" y="4045943"/>
            <a:ext cx="382190" cy="493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31" name="Rectangle 34"/>
          <p:cNvSpPr>
            <a:spLocks/>
          </p:cNvSpPr>
          <p:nvPr/>
        </p:nvSpPr>
        <p:spPr bwMode="auto">
          <a:xfrm>
            <a:off x="3276598" y="4198142"/>
            <a:ext cx="1180125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0474" bIns="0">
            <a:spAutoFit/>
          </a:bodyPr>
          <a:lstStyle/>
          <a:p>
            <a:pPr marL="28571"/>
            <a:r>
              <a:rPr lang="en-US" sz="1125">
                <a:solidFill>
                  <a:srgbClr val="333399"/>
                </a:solidFill>
                <a:cs typeface="Arial" charset="0"/>
                <a:sym typeface="Arial" charset="0"/>
              </a:rPr>
              <a:t>OpenFlow Protocol</a:t>
            </a:r>
          </a:p>
        </p:txBody>
      </p:sp>
      <p:sp>
        <p:nvSpPr>
          <p:cNvPr id="48132" name="Rectangle 57"/>
          <p:cNvSpPr>
            <a:spLocks/>
          </p:cNvSpPr>
          <p:nvPr/>
        </p:nvSpPr>
        <p:spPr bwMode="auto">
          <a:xfrm>
            <a:off x="304804" y="800103"/>
            <a:ext cx="8232775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60951" bIns="0" anchor="ctr"/>
          <a:lstStyle/>
          <a:p>
            <a:pPr marL="28571" algn="ctr"/>
            <a:r>
              <a:rPr lang="en-US" sz="2700" dirty="0">
                <a:cs typeface="Helvetica" charset="0"/>
                <a:sym typeface="Helvetica" charset="0"/>
              </a:rPr>
              <a:t>FlowVisor Slicing Example (Cont’d)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066799" y="5341143"/>
            <a:ext cx="1646238" cy="376238"/>
            <a:chOff x="444500" y="5380038"/>
            <a:chExt cx="1646238" cy="501650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785813" y="5380038"/>
              <a:ext cx="1304925" cy="501650"/>
              <a:chOff x="0" y="0"/>
              <a:chExt cx="1169" cy="449"/>
            </a:xfrm>
          </p:grpSpPr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449"/>
                <a:chOff x="0" y="0"/>
                <a:chExt cx="1169" cy="449"/>
              </a:xfrm>
            </p:grpSpPr>
            <p:sp>
              <p:nvSpPr>
                <p:cNvPr id="48194" name="AutoShape 16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449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2418"/>
                        <a:pt x="0" y="5400"/>
                      </a:cubicBezTo>
                      <a:lnTo>
                        <a:pt x="0" y="16200"/>
                      </a:lnTo>
                      <a:cubicBezTo>
                        <a:pt x="0" y="19182"/>
                        <a:pt x="4835" y="21600"/>
                        <a:pt x="10800" y="21600"/>
                      </a:cubicBezTo>
                      <a:cubicBezTo>
                        <a:pt x="16765" y="21600"/>
                        <a:pt x="21600" y="19182"/>
                        <a:pt x="21600" y="16200"/>
                      </a:cubicBezTo>
                      <a:lnTo>
                        <a:pt x="21600" y="5400"/>
                      </a:lnTo>
                      <a:cubicBezTo>
                        <a:pt x="21600" y="2418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gradFill rotWithShape="0">
                  <a:gsLst>
                    <a:gs pos="0">
                      <a:srgbClr val="BBE0E3"/>
                    </a:gs>
                    <a:gs pos="100000">
                      <a:srgbClr val="56676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  <p:sp>
              <p:nvSpPr>
                <p:cNvPr id="48195" name="Rectangle 17"/>
                <p:cNvSpPr>
                  <a:spLocks/>
                </p:cNvSpPr>
                <p:nvPr/>
              </p:nvSpPr>
              <p:spPr bwMode="auto">
                <a:xfrm>
                  <a:off x="0" y="116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224"/>
                <a:chOff x="0" y="0"/>
                <a:chExt cx="1169" cy="224"/>
              </a:xfrm>
            </p:grpSpPr>
            <p:sp>
              <p:nvSpPr>
                <p:cNvPr id="48192" name="AutoShape 19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224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C8E6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  <p:sp>
              <p:nvSpPr>
                <p:cNvPr id="48193" name="Rectangle 20"/>
                <p:cNvSpPr>
                  <a:spLocks/>
                </p:cNvSpPr>
                <p:nvPr/>
              </p:nvSpPr>
              <p:spPr bwMode="auto">
                <a:xfrm>
                  <a:off x="0" y="4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48188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00" y="5461000"/>
              <a:ext cx="393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89" name="Rectangle 12"/>
            <p:cNvSpPr>
              <a:spLocks/>
            </p:cNvSpPr>
            <p:nvPr/>
          </p:nvSpPr>
          <p:spPr bwMode="auto">
            <a:xfrm>
              <a:off x="1058273" y="5410201"/>
              <a:ext cx="644726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0478" bIns="0">
              <a:spAutoFit/>
            </a:bodyPr>
            <a:lstStyle/>
            <a:p>
              <a:pPr marL="28571" algn="ctr"/>
              <a:r>
                <a:rPr lang="en-US" sz="975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28571" algn="ctr"/>
              <a:r>
                <a:rPr lang="en-US" sz="975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2925764" y="5341143"/>
            <a:ext cx="1646237" cy="376238"/>
            <a:chOff x="444500" y="5380038"/>
            <a:chExt cx="1646238" cy="501650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785813" y="5380038"/>
              <a:ext cx="1304925" cy="501650"/>
              <a:chOff x="0" y="0"/>
              <a:chExt cx="1169" cy="449"/>
            </a:xfrm>
          </p:grpSpPr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449"/>
                <a:chOff x="0" y="0"/>
                <a:chExt cx="1169" cy="449"/>
              </a:xfrm>
            </p:grpSpPr>
            <p:sp>
              <p:nvSpPr>
                <p:cNvPr id="48185" name="AutoShape 16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449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2418"/>
                        <a:pt x="0" y="5400"/>
                      </a:cubicBezTo>
                      <a:lnTo>
                        <a:pt x="0" y="16200"/>
                      </a:lnTo>
                      <a:cubicBezTo>
                        <a:pt x="0" y="19182"/>
                        <a:pt x="4835" y="21600"/>
                        <a:pt x="10800" y="21600"/>
                      </a:cubicBezTo>
                      <a:cubicBezTo>
                        <a:pt x="16765" y="21600"/>
                        <a:pt x="21600" y="19182"/>
                        <a:pt x="21600" y="16200"/>
                      </a:cubicBezTo>
                      <a:lnTo>
                        <a:pt x="21600" y="5400"/>
                      </a:lnTo>
                      <a:cubicBezTo>
                        <a:pt x="21600" y="2418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gradFill rotWithShape="0">
                  <a:gsLst>
                    <a:gs pos="0">
                      <a:srgbClr val="BBE0E3"/>
                    </a:gs>
                    <a:gs pos="100000">
                      <a:srgbClr val="56676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  <p:sp>
              <p:nvSpPr>
                <p:cNvPr id="48186" name="Rectangle 17"/>
                <p:cNvSpPr>
                  <a:spLocks/>
                </p:cNvSpPr>
                <p:nvPr/>
              </p:nvSpPr>
              <p:spPr bwMode="auto">
                <a:xfrm>
                  <a:off x="0" y="116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</p:grpSp>
          <p:grpSp>
            <p:nvGrpSpPr>
              <p:cNvPr id="12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224"/>
                <a:chOff x="0" y="0"/>
                <a:chExt cx="1169" cy="224"/>
              </a:xfrm>
            </p:grpSpPr>
            <p:sp>
              <p:nvSpPr>
                <p:cNvPr id="48183" name="AutoShape 19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224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C8E6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  <p:sp>
              <p:nvSpPr>
                <p:cNvPr id="48184" name="Rectangle 20"/>
                <p:cNvSpPr>
                  <a:spLocks/>
                </p:cNvSpPr>
                <p:nvPr/>
              </p:nvSpPr>
              <p:spPr bwMode="auto">
                <a:xfrm>
                  <a:off x="0" y="4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48179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00" y="5461000"/>
              <a:ext cx="393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80" name="Rectangle 12"/>
            <p:cNvSpPr>
              <a:spLocks/>
            </p:cNvSpPr>
            <p:nvPr/>
          </p:nvSpPr>
          <p:spPr bwMode="auto">
            <a:xfrm>
              <a:off x="1058272" y="5410201"/>
              <a:ext cx="644726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0478" bIns="0">
              <a:spAutoFit/>
            </a:bodyPr>
            <a:lstStyle/>
            <a:p>
              <a:pPr marL="28571" algn="ctr"/>
              <a:r>
                <a:rPr lang="en-US" sz="975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28571" algn="ctr"/>
              <a:r>
                <a:rPr lang="en-US" sz="975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</p:grp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4784724" y="5341143"/>
            <a:ext cx="1646238" cy="376238"/>
            <a:chOff x="444500" y="5380038"/>
            <a:chExt cx="1646238" cy="501650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785813" y="5380038"/>
              <a:ext cx="1304925" cy="501650"/>
              <a:chOff x="0" y="0"/>
              <a:chExt cx="1169" cy="449"/>
            </a:xfrm>
          </p:grpSpPr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449"/>
                <a:chOff x="0" y="0"/>
                <a:chExt cx="1169" cy="449"/>
              </a:xfrm>
            </p:grpSpPr>
            <p:sp>
              <p:nvSpPr>
                <p:cNvPr id="48176" name="AutoShape 16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449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2418"/>
                        <a:pt x="0" y="5400"/>
                      </a:cubicBezTo>
                      <a:lnTo>
                        <a:pt x="0" y="16200"/>
                      </a:lnTo>
                      <a:cubicBezTo>
                        <a:pt x="0" y="19182"/>
                        <a:pt x="4835" y="21600"/>
                        <a:pt x="10800" y="21600"/>
                      </a:cubicBezTo>
                      <a:cubicBezTo>
                        <a:pt x="16765" y="21600"/>
                        <a:pt x="21600" y="19182"/>
                        <a:pt x="21600" y="16200"/>
                      </a:cubicBezTo>
                      <a:lnTo>
                        <a:pt x="21600" y="5400"/>
                      </a:lnTo>
                      <a:cubicBezTo>
                        <a:pt x="21600" y="2418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gradFill rotWithShape="0">
                  <a:gsLst>
                    <a:gs pos="0">
                      <a:srgbClr val="BBE0E3"/>
                    </a:gs>
                    <a:gs pos="100000">
                      <a:srgbClr val="56676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  <p:sp>
              <p:nvSpPr>
                <p:cNvPr id="48177" name="Rectangle 17"/>
                <p:cNvSpPr>
                  <a:spLocks/>
                </p:cNvSpPr>
                <p:nvPr/>
              </p:nvSpPr>
              <p:spPr bwMode="auto">
                <a:xfrm>
                  <a:off x="0" y="116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</p:grpSp>
          <p:grpSp>
            <p:nvGrpSpPr>
              <p:cNvPr id="16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224"/>
                <a:chOff x="0" y="0"/>
                <a:chExt cx="1169" cy="224"/>
              </a:xfrm>
            </p:grpSpPr>
            <p:sp>
              <p:nvSpPr>
                <p:cNvPr id="48174" name="AutoShape 19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224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C8E6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  <p:sp>
              <p:nvSpPr>
                <p:cNvPr id="48175" name="Rectangle 20"/>
                <p:cNvSpPr>
                  <a:spLocks/>
                </p:cNvSpPr>
                <p:nvPr/>
              </p:nvSpPr>
              <p:spPr bwMode="auto">
                <a:xfrm>
                  <a:off x="0" y="4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48170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00" y="5461000"/>
              <a:ext cx="393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71" name="Rectangle 12"/>
            <p:cNvSpPr>
              <a:spLocks/>
            </p:cNvSpPr>
            <p:nvPr/>
          </p:nvSpPr>
          <p:spPr bwMode="auto">
            <a:xfrm>
              <a:off x="1058273" y="5410201"/>
              <a:ext cx="644726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0478" bIns="0">
              <a:spAutoFit/>
            </a:bodyPr>
            <a:lstStyle/>
            <a:p>
              <a:pPr marL="28571" algn="ctr"/>
              <a:r>
                <a:rPr lang="en-US" sz="975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28571" algn="ctr"/>
              <a:r>
                <a:rPr lang="en-US" sz="975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</p:grpSp>
      <p:cxnSp>
        <p:nvCxnSpPr>
          <p:cNvPr id="88" name="Straight Connector 87"/>
          <p:cNvCxnSpPr/>
          <p:nvPr/>
        </p:nvCxnSpPr>
        <p:spPr>
          <a:xfrm rot="10800000" flipV="1">
            <a:off x="2065337" y="4998245"/>
            <a:ext cx="525462" cy="36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3727055" y="5166521"/>
            <a:ext cx="378619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181603" y="4998245"/>
            <a:ext cx="601663" cy="36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8155" idx="2"/>
          </p:cNvCxnSpPr>
          <p:nvPr/>
        </p:nvCxnSpPr>
        <p:spPr>
          <a:xfrm rot="16200000" flipH="1">
            <a:off x="2964856" y="3943549"/>
            <a:ext cx="382190" cy="698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2108008" y="4453456"/>
            <a:ext cx="3601123" cy="532004"/>
            <a:chOff x="0" y="0"/>
            <a:chExt cx="3000" cy="664"/>
          </a:xfrm>
          <a:solidFill>
            <a:srgbClr val="FFFFFF"/>
          </a:solidFill>
        </p:grpSpPr>
        <p:sp>
          <p:nvSpPr>
            <p:cNvPr id="94248" name="Rectangle 41"/>
            <p:cNvSpPr>
              <a:spLocks/>
            </p:cNvSpPr>
            <p:nvPr/>
          </p:nvSpPr>
          <p:spPr bwMode="auto">
            <a:xfrm>
              <a:off x="33" y="224"/>
              <a:ext cx="2936" cy="21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1350">
                <a:latin typeface="Arial" pitchFamily="-112" charset="0"/>
              </a:endParaRPr>
            </a:p>
          </p:txBody>
        </p:sp>
        <p:sp>
          <p:nvSpPr>
            <p:cNvPr id="94247" name="AutoShape 40"/>
            <p:cNvSpPr>
              <a:spLocks/>
            </p:cNvSpPr>
            <p:nvPr/>
          </p:nvSpPr>
          <p:spPr bwMode="auto">
            <a:xfrm>
              <a:off x="0" y="0"/>
              <a:ext cx="3000" cy="664"/>
            </a:xfrm>
            <a:prstGeom prst="roundRect">
              <a:avLst>
                <a:gd name="adj" fmla="val 11718"/>
              </a:avLst>
            </a:prstGeom>
            <a:grp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350" dirty="0">
                  <a:latin typeface="Arial" pitchFamily="-112" charset="0"/>
                </a:rPr>
                <a:t>Network Administrator’s</a:t>
              </a:r>
            </a:p>
            <a:p>
              <a:pPr algn="ctr">
                <a:defRPr/>
              </a:pPr>
              <a:r>
                <a:rPr lang="en-US" sz="1350" dirty="0">
                  <a:latin typeface="Arial" pitchFamily="-112" charset="0"/>
                </a:rPr>
                <a:t>FlowVisor</a:t>
              </a:r>
            </a:p>
          </p:txBody>
        </p:sp>
      </p:grpSp>
      <p:sp>
        <p:nvSpPr>
          <p:cNvPr id="48141" name="Rectangle 34"/>
          <p:cNvSpPr>
            <a:spLocks/>
          </p:cNvSpPr>
          <p:nvPr/>
        </p:nvSpPr>
        <p:spPr bwMode="auto">
          <a:xfrm>
            <a:off x="3124199" y="5054201"/>
            <a:ext cx="1180125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0474" bIns="0">
            <a:spAutoFit/>
          </a:bodyPr>
          <a:lstStyle/>
          <a:p>
            <a:pPr marL="28571"/>
            <a:r>
              <a:rPr lang="en-US" sz="1125">
                <a:solidFill>
                  <a:srgbClr val="333399"/>
                </a:solidFill>
                <a:cs typeface="Arial" charset="0"/>
                <a:sym typeface="Arial" charset="0"/>
              </a:rPr>
              <a:t>OpenFlow Protocol</a:t>
            </a:r>
          </a:p>
        </p:txBody>
      </p:sp>
      <p:pic>
        <p:nvPicPr>
          <p:cNvPr id="48142" name="Picture 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3512345"/>
            <a:ext cx="911225" cy="68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5" name="Straight Connector 114"/>
          <p:cNvCxnSpPr/>
          <p:nvPr/>
        </p:nvCxnSpPr>
        <p:spPr>
          <a:xfrm>
            <a:off x="1219200" y="4083844"/>
            <a:ext cx="889000" cy="63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44" name="TextBox 112"/>
          <p:cNvSpPr txBox="1">
            <a:spLocks noChangeArrowheads="1"/>
          </p:cNvSpPr>
          <p:nvPr/>
        </p:nvSpPr>
        <p:spPr bwMode="auto">
          <a:xfrm>
            <a:off x="531406" y="4083843"/>
            <a:ext cx="784494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50"/>
              <a:t>Production</a:t>
            </a:r>
          </a:p>
          <a:p>
            <a:pPr algn="ctr" eaLnBrk="1" hangingPunct="1"/>
            <a:r>
              <a:rPr lang="en-US" sz="1050"/>
              <a:t>Network</a:t>
            </a:r>
          </a:p>
          <a:p>
            <a:pPr algn="ctr" eaLnBrk="1" hangingPunct="1"/>
            <a:r>
              <a:rPr lang="en-US" sz="1050"/>
              <a:t>Controller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676398" y="3112292"/>
            <a:ext cx="7620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48155" idx="0"/>
          </p:cNvCxnSpPr>
          <p:nvPr/>
        </p:nvCxnSpPr>
        <p:spPr>
          <a:xfrm rot="16200000" flipH="1">
            <a:off x="2470149" y="3232943"/>
            <a:ext cx="457200" cy="215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 flipH="1">
            <a:off x="4381499" y="3074192"/>
            <a:ext cx="4572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48156" idx="0"/>
            <a:endCxn id="48158" idx="2"/>
          </p:cNvCxnSpPr>
          <p:nvPr/>
        </p:nvCxnSpPr>
        <p:spPr>
          <a:xfrm rot="5400000" flipH="1" flipV="1">
            <a:off x="5221489" y="3088682"/>
            <a:ext cx="553640" cy="407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V="1">
            <a:off x="5076824" y="2226467"/>
            <a:ext cx="28575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150" name="Picture 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7" y="2597945"/>
            <a:ext cx="911225" cy="68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1" name="Picture 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8" y="2600326"/>
            <a:ext cx="911225" cy="68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icture 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2" y="2597945"/>
            <a:ext cx="911225" cy="68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icture 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2" y="1683545"/>
            <a:ext cx="911225" cy="68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2" y="1626395"/>
            <a:ext cx="911225" cy="68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5" name="AutoShape 40"/>
          <p:cNvSpPr>
            <a:spLocks/>
          </p:cNvSpPr>
          <p:nvPr/>
        </p:nvSpPr>
        <p:spPr bwMode="auto">
          <a:xfrm>
            <a:off x="2031999" y="3569493"/>
            <a:ext cx="1549400" cy="532210"/>
          </a:xfrm>
          <a:prstGeom prst="roundRect">
            <a:avLst>
              <a:gd name="adj" fmla="val 11718"/>
            </a:avLst>
          </a:prstGeom>
          <a:solidFill>
            <a:srgbClr val="FFFFFF"/>
          </a:solidFill>
          <a:ln w="3810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350" dirty="0"/>
              <a:t>Alices</a:t>
            </a:r>
            <a:r>
              <a:rPr lang="ja-JP" altLang="en-US" sz="1350" dirty="0"/>
              <a:t>’</a:t>
            </a:r>
            <a:r>
              <a:rPr lang="en-US" sz="1350" dirty="0"/>
              <a:t>s </a:t>
            </a:r>
          </a:p>
          <a:p>
            <a:pPr algn="ctr"/>
            <a:r>
              <a:rPr lang="en-US" sz="1350" dirty="0"/>
              <a:t>FlowVisor</a:t>
            </a:r>
          </a:p>
        </p:txBody>
      </p:sp>
      <p:sp>
        <p:nvSpPr>
          <p:cNvPr id="48156" name="AutoShape 40"/>
          <p:cNvSpPr>
            <a:spLocks/>
          </p:cNvSpPr>
          <p:nvPr/>
        </p:nvSpPr>
        <p:spPr bwMode="auto">
          <a:xfrm>
            <a:off x="4519612" y="3569493"/>
            <a:ext cx="1549400" cy="532210"/>
          </a:xfrm>
          <a:prstGeom prst="roundRect">
            <a:avLst>
              <a:gd name="adj" fmla="val 11718"/>
            </a:avLst>
          </a:prstGeom>
          <a:solidFill>
            <a:srgbClr val="FFFFFF"/>
          </a:solidFill>
          <a:ln w="3810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350" dirty="0"/>
              <a:t>GENI</a:t>
            </a:r>
            <a:r>
              <a:rPr lang="ja-JP" altLang="en-US" sz="1350" dirty="0"/>
              <a:t>’</a:t>
            </a:r>
            <a:r>
              <a:rPr lang="en-US" sz="1350" dirty="0"/>
              <a:t>s </a:t>
            </a:r>
          </a:p>
          <a:p>
            <a:pPr algn="ctr"/>
            <a:r>
              <a:rPr lang="en-US" sz="1350" dirty="0"/>
              <a:t>FlowVisor</a:t>
            </a:r>
          </a:p>
        </p:txBody>
      </p:sp>
      <p:sp>
        <p:nvSpPr>
          <p:cNvPr id="48158" name="AutoShape 40"/>
          <p:cNvSpPr>
            <a:spLocks/>
          </p:cNvSpPr>
          <p:nvPr/>
        </p:nvSpPr>
        <p:spPr bwMode="auto">
          <a:xfrm>
            <a:off x="4927599" y="2483644"/>
            <a:ext cx="1549400" cy="532210"/>
          </a:xfrm>
          <a:prstGeom prst="roundRect">
            <a:avLst>
              <a:gd name="adj" fmla="val 11718"/>
            </a:avLst>
          </a:prstGeom>
          <a:solidFill>
            <a:srgbClr val="FFFFFF"/>
          </a:solidFill>
          <a:ln w="3810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350" dirty="0"/>
              <a:t>Bob</a:t>
            </a:r>
            <a:r>
              <a:rPr lang="ja-JP" altLang="en-US" sz="1350" dirty="0"/>
              <a:t>’</a:t>
            </a:r>
            <a:r>
              <a:rPr lang="en-US" sz="1350" dirty="0"/>
              <a:t>s </a:t>
            </a:r>
          </a:p>
          <a:p>
            <a:pPr algn="ctr"/>
            <a:r>
              <a:rPr lang="en-US" sz="1350" dirty="0"/>
              <a:t>FlowVisor</a:t>
            </a:r>
          </a:p>
        </p:txBody>
      </p:sp>
      <p:sp>
        <p:nvSpPr>
          <p:cNvPr id="48159" name="TextBox 136"/>
          <p:cNvSpPr txBox="1">
            <a:spLocks noChangeArrowheads="1"/>
          </p:cNvSpPr>
          <p:nvPr/>
        </p:nvSpPr>
        <p:spPr bwMode="auto">
          <a:xfrm>
            <a:off x="1140013" y="2255043"/>
            <a:ext cx="702740" cy="39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50"/>
              <a:t>Learning </a:t>
            </a:r>
          </a:p>
          <a:p>
            <a:pPr algn="ctr" eaLnBrk="1" hangingPunct="1"/>
            <a:r>
              <a:rPr lang="en-US" sz="1050"/>
              <a:t>switch</a:t>
            </a:r>
          </a:p>
        </p:txBody>
      </p:sp>
      <p:sp>
        <p:nvSpPr>
          <p:cNvPr id="48160" name="TextBox 137"/>
          <p:cNvSpPr txBox="1">
            <a:spLocks noChangeArrowheads="1"/>
          </p:cNvSpPr>
          <p:nvPr/>
        </p:nvSpPr>
        <p:spPr bwMode="auto">
          <a:xfrm>
            <a:off x="2057400" y="2343150"/>
            <a:ext cx="843805" cy="23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/>
              <a:t>Mobile VMs</a:t>
            </a:r>
          </a:p>
        </p:txBody>
      </p:sp>
      <p:sp>
        <p:nvSpPr>
          <p:cNvPr id="48161" name="TextBox 138"/>
          <p:cNvSpPr txBox="1">
            <a:spLocks noChangeArrowheads="1"/>
          </p:cNvSpPr>
          <p:nvPr/>
        </p:nvSpPr>
        <p:spPr bwMode="auto">
          <a:xfrm>
            <a:off x="3830639" y="2345531"/>
            <a:ext cx="729992" cy="23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50"/>
              <a:t>New BGP</a:t>
            </a:r>
          </a:p>
        </p:txBody>
      </p:sp>
      <p:sp>
        <p:nvSpPr>
          <p:cNvPr id="48162" name="TextBox 139"/>
          <p:cNvSpPr txBox="1">
            <a:spLocks noChangeArrowheads="1"/>
          </p:cNvSpPr>
          <p:nvPr/>
        </p:nvSpPr>
        <p:spPr bwMode="auto">
          <a:xfrm>
            <a:off x="4510005" y="1316829"/>
            <a:ext cx="725182" cy="39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50" dirty="0"/>
              <a:t>LTE-</a:t>
            </a:r>
            <a:r>
              <a:rPr lang="en-US" sz="1050" dirty="0" err="1"/>
              <a:t>WiFi</a:t>
            </a:r>
            <a:endParaRPr lang="en-US" sz="1050" dirty="0"/>
          </a:p>
          <a:p>
            <a:pPr algn="ctr" eaLnBrk="1" hangingPunct="1"/>
            <a:r>
              <a:rPr lang="en-US" sz="1050" dirty="0"/>
              <a:t>Handover</a:t>
            </a:r>
          </a:p>
        </p:txBody>
      </p:sp>
      <p:sp>
        <p:nvSpPr>
          <p:cNvPr id="48163" name="TextBox 140"/>
          <p:cNvSpPr txBox="1">
            <a:spLocks noChangeArrowheads="1"/>
          </p:cNvSpPr>
          <p:nvPr/>
        </p:nvSpPr>
        <p:spPr bwMode="auto">
          <a:xfrm>
            <a:off x="5464773" y="1259681"/>
            <a:ext cx="1105095" cy="39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2" tIns="34286" rIns="68572" bIns="3428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050"/>
              <a:t>Tricast Lossless</a:t>
            </a:r>
          </a:p>
          <a:p>
            <a:pPr algn="ctr" eaLnBrk="1" hangingPunct="1"/>
            <a:r>
              <a:rPr lang="en-US" sz="1050"/>
              <a:t>Handover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5455444"/>
            <a:ext cx="2133600" cy="273844"/>
          </a:xfrm>
        </p:spPr>
        <p:txBody>
          <a:bodyPr/>
          <a:lstStyle/>
          <a:p>
            <a:r>
              <a:rPr lang="en-US"/>
              <a:t>10/27/14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2CB64-6BA1-BDB2-AA7B-B944AA2859BF}"/>
              </a:ext>
            </a:extLst>
          </p:cNvPr>
          <p:cNvSpPr txBox="1"/>
          <p:nvPr/>
        </p:nvSpPr>
        <p:spPr>
          <a:xfrm>
            <a:off x="3323301" y="6080252"/>
            <a:ext cx="219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slicing</a:t>
            </a:r>
          </a:p>
        </p:txBody>
      </p:sp>
    </p:spTree>
    <p:extLst>
      <p:ext uri="{BB962C8B-B14F-4D97-AF65-F5344CB8AC3E}">
        <p14:creationId xmlns:p14="http://schemas.microsoft.com/office/powerpoint/2010/main" val="12176538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1"/>
            <a:ext cx="9144000" cy="5134928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217173" y="1045846"/>
            <a:ext cx="6244915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38"/>
              </a:lnSpc>
            </a:pPr>
            <a:r>
              <a:rPr lang="en-CA" sz="2925">
                <a:solidFill>
                  <a:srgbClr val="000000"/>
                </a:solidFill>
                <a:latin typeface="Liberation Sans Narrow"/>
                <a:cs typeface="Liberation Sans Narrow"/>
              </a:rPr>
              <a:t>FlowVisor Implemented on OpenFlow</a:t>
            </a:r>
          </a:p>
          <a:p>
            <a:pPr>
              <a:lnSpc>
                <a:spcPts val="3338"/>
              </a:lnSpc>
            </a:pPr>
            <a:endParaRPr lang="en-CA" sz="292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442" y="1963104"/>
            <a:ext cx="727763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Custom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3" y="2211708"/>
            <a:ext cx="679673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Control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5743" y="2451738"/>
            <a:ext cx="538609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Plane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4" y="3146109"/>
            <a:ext cx="774251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Network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0043" y="3746184"/>
            <a:ext cx="434414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Stub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593" y="3986214"/>
            <a:ext cx="679673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Control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2893" y="4234818"/>
            <a:ext cx="538609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Plane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1473" y="4594863"/>
            <a:ext cx="445635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Data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5753" y="4843464"/>
            <a:ext cx="538609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Plane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97383" y="1585914"/>
            <a:ext cx="621965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Server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03070" y="2125983"/>
            <a:ext cx="961802" cy="75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8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OpenFlow</a:t>
            </a:r>
            <a:br>
              <a:rPr lang="en-CA" sz="1650">
                <a:solidFill>
                  <a:srgbClr val="000000"/>
                </a:solidFill>
                <a:latin typeface="Times New Roman"/>
              </a:rPr>
            </a:b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Controller</a:t>
            </a:r>
          </a:p>
          <a:p>
            <a:pPr>
              <a:lnSpc>
                <a:spcPts val="1944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11680" y="3163254"/>
            <a:ext cx="961802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FF"/>
                </a:solidFill>
                <a:latin typeface="Liberation Sans Narrow"/>
                <a:cs typeface="Liberation Sans Narrow"/>
              </a:rPr>
              <a:t>OpenFlow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25981" y="3403284"/>
            <a:ext cx="774251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FF"/>
                </a:solidFill>
                <a:latin typeface="Liberation Sans Narrow"/>
                <a:cs typeface="Liberation Sans Narrow"/>
              </a:rPr>
              <a:t>Protocol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34490" y="4046223"/>
            <a:ext cx="961802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OpenFlow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80210" y="4286253"/>
            <a:ext cx="880049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Firmware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80210" y="4869183"/>
            <a:ext cx="939360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Data Path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805940" y="5374959"/>
            <a:ext cx="681277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Switch/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51664" y="5623563"/>
            <a:ext cx="633187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Router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366513" y="1585914"/>
            <a:ext cx="727763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Servers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514853" y="2083119"/>
            <a:ext cx="4263387" cy="474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3"/>
              </a:lnSpc>
              <a:tabLst>
                <a:tab pos="1243013" algn="l"/>
                <a:tab pos="2477453" algn="l"/>
              </a:tabLst>
            </a:pPr>
            <a:r>
              <a:rPr lang="en-CA" sz="165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  OpenFlow	       OpenFlow	         OpenFlow</a:t>
            </a:r>
          </a:p>
          <a:p>
            <a:pPr>
              <a:lnSpc>
                <a:spcPts val="1863"/>
              </a:lnSpc>
            </a:pPr>
            <a:endParaRPr lang="en-CA" sz="1650" dirty="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731026" y="2380155"/>
            <a:ext cx="4321531" cy="474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3"/>
              </a:lnSpc>
              <a:tabLst>
                <a:tab pos="1243013" algn="l"/>
                <a:tab pos="2477453" algn="l"/>
              </a:tabLst>
            </a:pPr>
            <a:r>
              <a:rPr lang="en-CA" sz="1650" dirty="0">
                <a:solidFill>
                  <a:srgbClr val="000000"/>
                </a:solidFill>
                <a:latin typeface="Liberation Sans Narrow"/>
                <a:cs typeface="Liberation Sans Narrow"/>
              </a:rPr>
              <a:t>Controller	   Controller	            Controller</a:t>
            </a:r>
          </a:p>
          <a:p>
            <a:pPr>
              <a:lnSpc>
                <a:spcPts val="1863"/>
              </a:lnSpc>
            </a:pPr>
            <a:endParaRPr lang="en-CA" sz="1650" dirty="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509260" y="2734629"/>
            <a:ext cx="961802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FF"/>
                </a:solidFill>
                <a:latin typeface="Liberation Sans Narrow"/>
                <a:cs typeface="Liberation Sans Narrow"/>
              </a:rPr>
              <a:t>OpenFlow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897882" y="3188970"/>
            <a:ext cx="1221232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98"/>
              </a:lnSpc>
            </a:pPr>
            <a:r>
              <a:rPr lang="en-CA" sz="2175">
                <a:solidFill>
                  <a:srgbClr val="FFFFFF"/>
                </a:solidFill>
                <a:latin typeface="Liberation Sans Narrow"/>
                <a:cs typeface="Liberation Sans Narrow"/>
              </a:rPr>
              <a:t>FlowVisor</a:t>
            </a:r>
          </a:p>
          <a:p>
            <a:pPr>
              <a:lnSpc>
                <a:spcPts val="2484"/>
              </a:lnSpc>
            </a:pPr>
            <a:endParaRPr lang="en-CA" sz="2175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195060" y="3626169"/>
            <a:ext cx="961802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FF"/>
                </a:solidFill>
                <a:latin typeface="Liberation Sans Narrow"/>
                <a:cs typeface="Liberation Sans Narrow"/>
              </a:rPr>
              <a:t>OpenFlow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103620" y="4046223"/>
            <a:ext cx="961802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OpenFlow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149340" y="4286253"/>
            <a:ext cx="880049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Firmware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149340" y="4869183"/>
            <a:ext cx="939360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Data Path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275070" y="5374959"/>
            <a:ext cx="681277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Switch/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320794" y="5623563"/>
            <a:ext cx="633187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Router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Defined Networking (COMS 6998-10) 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2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1"/>
            <a:ext cx="9144000" cy="5134928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1543052" y="1508760"/>
            <a:ext cx="4965590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16"/>
              </a:lnSpc>
            </a:pPr>
            <a:r>
              <a:rPr lang="en-CA" sz="3000">
                <a:solidFill>
                  <a:srgbClr val="000000"/>
                </a:solidFill>
                <a:latin typeface="Liberation Sans Narrow"/>
                <a:cs typeface="Liberation Sans Narrow"/>
              </a:rPr>
              <a:t>FlowVisor Message Handling</a:t>
            </a:r>
          </a:p>
          <a:p>
            <a:pPr>
              <a:lnSpc>
                <a:spcPts val="3416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17471" y="2297433"/>
            <a:ext cx="1673535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  <a:tabLst>
                <a:tab pos="1285875" algn="l"/>
              </a:tabLst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Alice	Bob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3153" y="2537463"/>
            <a:ext cx="2169184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  <a:tabLst>
                <a:tab pos="1243013" algn="l"/>
              </a:tabLst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Controller	Controller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26130" y="2940369"/>
            <a:ext cx="961802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FF"/>
                </a:solidFill>
                <a:latin typeface="Liberation Sans Narrow"/>
                <a:cs typeface="Liberation Sans Narrow"/>
              </a:rPr>
              <a:t>OpenFlow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43754" y="2203134"/>
            <a:ext cx="432811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Rule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86450" y="2357437"/>
            <a:ext cx="551433" cy="3475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Cathy</a:t>
            </a:r>
          </a:p>
          <a:p>
            <a:pPr>
              <a:lnSpc>
                <a:spcPts val="1296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850" y="2580324"/>
            <a:ext cx="913712" cy="379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18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Controller</a:t>
            </a:r>
          </a:p>
          <a:p>
            <a:pPr>
              <a:lnSpc>
                <a:spcPts val="1458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5750" y="3111819"/>
            <a:ext cx="1691169" cy="5128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8"/>
              </a:lnSpc>
            </a:pPr>
            <a:r>
              <a:rPr lang="en-CA" sz="2175">
                <a:solidFill>
                  <a:srgbClr val="FF0000"/>
                </a:solidFill>
                <a:latin typeface="Liberation Sans Narrow"/>
                <a:cs typeface="Liberation Sans Narrow"/>
              </a:rPr>
              <a:t>Policy Check:</a:t>
            </a:r>
          </a:p>
          <a:p>
            <a:pPr>
              <a:lnSpc>
                <a:spcPts val="1944"/>
              </a:lnSpc>
            </a:pPr>
            <a:endParaRPr lang="en-CA" sz="217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5751" y="3394711"/>
            <a:ext cx="2308861" cy="9233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63"/>
              </a:lnSpc>
            </a:pPr>
            <a:r>
              <a:rPr lang="en-CA" sz="21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Is this rule</a:t>
            </a:r>
            <a:r>
              <a:rPr lang="en-CA" sz="2175" dirty="0">
                <a:solidFill>
                  <a:srgbClr val="000000"/>
                </a:solidFill>
                <a:latin typeface="Times New Roman"/>
                <a:cs typeface="Liberation Sans Narrow"/>
              </a:rPr>
              <a:t> </a:t>
            </a:r>
            <a:r>
              <a:rPr lang="en-CA" sz="21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allowed?</a:t>
            </a:r>
          </a:p>
          <a:p>
            <a:pPr>
              <a:lnSpc>
                <a:spcPts val="2393"/>
              </a:lnSpc>
            </a:pPr>
            <a:endParaRPr lang="en-CA" sz="2175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7283" y="4123374"/>
            <a:ext cx="1723229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5"/>
              </a:lnSpc>
              <a:tabLst>
                <a:tab pos="154305" algn="l"/>
              </a:tabLst>
            </a:pPr>
            <a:r>
              <a:rPr lang="en-CA" sz="2175">
                <a:solidFill>
                  <a:srgbClr val="000000"/>
                </a:solidFill>
                <a:latin typeface="Liberation Sans Narrow"/>
                <a:cs typeface="Liberation Sans Narrow"/>
              </a:rPr>
              <a:t>Full Line Rate</a:t>
            </a:r>
            <a:br>
              <a:rPr lang="en-CA" sz="2175">
                <a:solidFill>
                  <a:srgbClr val="000000"/>
                </a:solidFill>
                <a:latin typeface="Times New Roman"/>
              </a:rPr>
            </a:br>
            <a:r>
              <a:rPr lang="en-CA" sz="2175">
                <a:solidFill>
                  <a:srgbClr val="000000"/>
                </a:solidFill>
                <a:latin typeface="Liberation Sans Narrow"/>
                <a:cs typeface="Liberation Sans Narrow"/>
              </a:rPr>
              <a:t>	Forwarding</a:t>
            </a:r>
          </a:p>
          <a:p>
            <a:pPr>
              <a:lnSpc>
                <a:spcPts val="2589"/>
              </a:lnSpc>
            </a:pPr>
            <a:endParaRPr lang="en-CA" sz="217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594613" y="5040633"/>
            <a:ext cx="646011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FFFFFF"/>
                </a:solidFill>
                <a:latin typeface="Liberation Sans Narrow"/>
                <a:cs typeface="Liberation Sans Narrow"/>
              </a:rPr>
              <a:t>Packet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14752" y="3403282"/>
            <a:ext cx="1221232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98"/>
              </a:lnSpc>
            </a:pPr>
            <a:r>
              <a:rPr lang="en-CA" sz="2175">
                <a:solidFill>
                  <a:srgbClr val="FFFFFF"/>
                </a:solidFill>
                <a:latin typeface="Liberation Sans Narrow"/>
                <a:cs typeface="Liberation Sans Narrow"/>
              </a:rPr>
              <a:t>FlowVisor</a:t>
            </a:r>
          </a:p>
          <a:p>
            <a:pPr>
              <a:lnSpc>
                <a:spcPts val="2484"/>
              </a:lnSpc>
            </a:pPr>
            <a:endParaRPr lang="en-CA" sz="2175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000500" y="3840483"/>
            <a:ext cx="961802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FF"/>
                </a:solidFill>
                <a:latin typeface="Liberation Sans Narrow"/>
                <a:cs typeface="Liberation Sans Narrow"/>
              </a:rPr>
              <a:t>OpenFlow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06390" y="4080510"/>
            <a:ext cx="926536" cy="4373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8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Exception</a:t>
            </a:r>
          </a:p>
          <a:p>
            <a:pPr>
              <a:lnSpc>
                <a:spcPts val="1671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920490" y="4286252"/>
            <a:ext cx="961802" cy="392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OpenFlow</a:t>
            </a:r>
          </a:p>
          <a:p>
            <a:pPr>
              <a:lnSpc>
                <a:spcPts val="1519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966210" y="4500564"/>
            <a:ext cx="880049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Firmware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966210" y="5083494"/>
            <a:ext cx="939360" cy="4744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23"/>
              </a:lnSpc>
            </a:pPr>
            <a:r>
              <a:rPr lang="en-CA" sz="1650">
                <a:solidFill>
                  <a:srgbClr val="000000"/>
                </a:solidFill>
                <a:latin typeface="Liberation Sans Narrow"/>
                <a:cs typeface="Liberation Sans Narrow"/>
              </a:rPr>
              <a:t>Data Path</a:t>
            </a:r>
          </a:p>
          <a:p>
            <a:pPr>
              <a:lnSpc>
                <a:spcPts val="1863"/>
              </a:lnSpc>
            </a:pPr>
            <a:endParaRPr lang="en-CA" sz="165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960870" y="3111819"/>
            <a:ext cx="1691169" cy="5128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8"/>
              </a:lnSpc>
            </a:pPr>
            <a:r>
              <a:rPr lang="en-CA" sz="2175">
                <a:solidFill>
                  <a:srgbClr val="FF0000"/>
                </a:solidFill>
                <a:latin typeface="Liberation Sans Narrow"/>
                <a:cs typeface="Liberation Sans Narrow"/>
              </a:rPr>
              <a:t>Policy Check:</a:t>
            </a:r>
          </a:p>
          <a:p>
            <a:pPr>
              <a:lnSpc>
                <a:spcPts val="1944"/>
              </a:lnSpc>
            </a:pPr>
            <a:endParaRPr lang="en-CA" sz="2175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960871" y="3394710"/>
            <a:ext cx="1628651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63"/>
              </a:lnSpc>
            </a:pPr>
            <a:r>
              <a:rPr lang="en-CA" sz="2175">
                <a:solidFill>
                  <a:srgbClr val="000000"/>
                </a:solidFill>
                <a:latin typeface="Liberation Sans Narrow"/>
                <a:cs typeface="Liberation Sans Narrow"/>
              </a:rPr>
              <a:t>Who controls</a:t>
            </a:r>
            <a:br>
              <a:rPr lang="en-CA" sz="2175">
                <a:solidFill>
                  <a:srgbClr val="000000"/>
                </a:solidFill>
                <a:latin typeface="Times New Roman"/>
              </a:rPr>
            </a:br>
            <a:r>
              <a:rPr lang="en-CA" sz="2175">
                <a:solidFill>
                  <a:srgbClr val="000000"/>
                </a:solidFill>
                <a:latin typeface="Liberation Sans Narrow"/>
                <a:cs typeface="Liberation Sans Narrow"/>
              </a:rPr>
              <a:t>this packet?</a:t>
            </a:r>
          </a:p>
          <a:p>
            <a:pPr>
              <a:lnSpc>
                <a:spcPts val="2396"/>
              </a:lnSpc>
            </a:pPr>
            <a:endParaRPr lang="en-CA" sz="2175">
              <a:solidFill>
                <a:srgbClr val="000000"/>
              </a:solidFill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10/27/14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Defined Networking (COMS 6998-10) 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5" name="Footer Placeholder 3"/>
          <p:cNvSpPr txBox="1">
            <a:spLocks/>
          </p:cNvSpPr>
          <p:nvPr/>
        </p:nvSpPr>
        <p:spPr>
          <a:xfrm>
            <a:off x="5715000" y="5600702"/>
            <a:ext cx="3200400" cy="297656"/>
          </a:xfrm>
          <a:prstGeom prst="rect">
            <a:avLst/>
          </a:prstGeom>
        </p:spPr>
        <p:txBody>
          <a:bodyPr vert="horz" lIns="68572" tIns="34286" rIns="68572" bIns="34286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Source: R. Sherwood</a:t>
            </a:r>
          </a:p>
        </p:txBody>
      </p:sp>
    </p:spTree>
    <p:extLst>
      <p:ext uri="{BB962C8B-B14F-4D97-AF65-F5344CB8AC3E}">
        <p14:creationId xmlns:p14="http://schemas.microsoft.com/office/powerpoint/2010/main" val="128166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SDN and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“Can the Production Network Be the Testbed?” (</a:t>
            </a:r>
            <a:r>
              <a:rPr lang="en-US" b="1" dirty="0" err="1">
                <a:solidFill>
                  <a:srgbClr val="FF0000"/>
                </a:solidFill>
              </a:rPr>
              <a:t>FlowVisor</a:t>
            </a:r>
            <a:r>
              <a:rPr lang="en-US" b="1" dirty="0">
                <a:solidFill>
                  <a:srgbClr val="FF0000"/>
                </a:solidFill>
              </a:rPr>
              <a:t>), OSDI, 2010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“Network Virtualization in Multi-tenant Datacenters,” NSDI 2014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2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E175-9E7C-031F-8D0C-5560BC22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E547-BD8E-7BBA-2613-C3A4BB1F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9D012-E377-E187-1367-2B196B14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4" y="2464904"/>
            <a:ext cx="5313442" cy="3927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9357F-5339-BA3B-CFA3-063D6178DD94}"/>
              </a:ext>
            </a:extLst>
          </p:cNvPr>
          <p:cNvSpPr txBox="1"/>
          <p:nvPr/>
        </p:nvSpPr>
        <p:spPr>
          <a:xfrm>
            <a:off x="5460640" y="3490622"/>
            <a:ext cx="3579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growth with new flow rate</a:t>
            </a:r>
          </a:p>
        </p:txBody>
      </p:sp>
    </p:spTree>
    <p:extLst>
      <p:ext uri="{BB962C8B-B14F-4D97-AF65-F5344CB8AC3E}">
        <p14:creationId xmlns:p14="http://schemas.microsoft.com/office/powerpoint/2010/main" val="12710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E175-9E7C-031F-8D0C-5560BC22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E547-BD8E-7BBA-2613-C3A4BB1F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C0382-17E6-B992-B5C1-3F79C196E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0" y="2533125"/>
            <a:ext cx="4916685" cy="3643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D5CBF-0806-A156-41E6-3ED1E71E8772}"/>
              </a:ext>
            </a:extLst>
          </p:cNvPr>
          <p:cNvSpPr txBox="1"/>
          <p:nvPr/>
        </p:nvSpPr>
        <p:spPr>
          <a:xfrm>
            <a:off x="5409665" y="2266122"/>
            <a:ext cx="3579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Linear growth with number of rule per-slide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Fluctuation with observed workload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17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E175-9E7C-031F-8D0C-5560BC22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E547-BD8E-7BBA-2613-C3A4BB1F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CBD47-F41D-97C5-C428-145B7039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09700"/>
            <a:ext cx="5061667" cy="3702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612F4D-7E82-83E4-D268-DBFEAB54131F}"/>
              </a:ext>
            </a:extLst>
          </p:cNvPr>
          <p:cNvSpPr txBox="1"/>
          <p:nvPr/>
        </p:nvSpPr>
        <p:spPr>
          <a:xfrm>
            <a:off x="5690317" y="3031798"/>
            <a:ext cx="3579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Linear growth with number of slices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Fluctuation with observed workload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62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217170" y="1045845"/>
            <a:ext cx="7936230" cy="42319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8"/>
              </a:lnSpc>
            </a:pPr>
            <a:r>
              <a:rPr lang="en-CA" sz="292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Conclusion</a:t>
            </a:r>
            <a:endParaRPr lang="en-CA" sz="2925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1" y="1885950"/>
            <a:ext cx="5963171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lang="en-CA" sz="21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• Network slicing can help perform more realistic</a:t>
            </a:r>
            <a:br>
              <a:rPr lang="en-CA" sz="2175" dirty="0">
                <a:solidFill>
                  <a:srgbClr val="000000"/>
                </a:solidFill>
                <a:latin typeface="Times New Roman"/>
              </a:rPr>
            </a:br>
            <a:r>
              <a:rPr lang="en-CA" sz="21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evaluations and support multiple tenants</a:t>
            </a:r>
          </a:p>
          <a:p>
            <a:pPr>
              <a:lnSpc>
                <a:spcPts val="2295"/>
              </a:lnSpc>
            </a:pPr>
            <a:endParaRPr lang="en-CA" sz="2175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760345"/>
            <a:ext cx="6237028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lang="en-CA" sz="21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• </a:t>
            </a:r>
            <a:r>
              <a:rPr lang="en-CA" sz="2175" dirty="0" err="1">
                <a:solidFill>
                  <a:srgbClr val="000000"/>
                </a:solidFill>
                <a:latin typeface="Liberation Sans Narrow"/>
                <a:cs typeface="Liberation Sans Narrow"/>
              </a:rPr>
              <a:t>FlowVisor</a:t>
            </a:r>
            <a:r>
              <a:rPr lang="en-CA" sz="21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 allows experiments to run concurrently</a:t>
            </a:r>
            <a:br>
              <a:rPr lang="en-CA" sz="2175" dirty="0">
                <a:solidFill>
                  <a:srgbClr val="000000"/>
                </a:solidFill>
                <a:latin typeface="Times New Roman"/>
              </a:rPr>
            </a:br>
            <a:r>
              <a:rPr lang="en-CA" sz="21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but safely on the production network</a:t>
            </a:r>
          </a:p>
          <a:p>
            <a:pPr>
              <a:lnSpc>
                <a:spcPts val="2295"/>
              </a:lnSpc>
            </a:pPr>
            <a:endParaRPr lang="en-CA" sz="2175" dirty="0">
              <a:solidFill>
                <a:srgbClr val="000000"/>
              </a:solidFill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457200" y="3600450"/>
            <a:ext cx="5806077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84"/>
              </a:lnSpc>
            </a:pPr>
            <a:r>
              <a:rPr lang="en-CA" sz="21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• Currently limited to subsets of actual topology</a:t>
            </a:r>
          </a:p>
          <a:p>
            <a:pPr lvl="1">
              <a:lnSpc>
                <a:spcPts val="2484"/>
              </a:lnSpc>
            </a:pPr>
            <a:r>
              <a:rPr lang="en-CA" sz="217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- Add virtual links, nodes support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8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SDN and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“Can the Production Network Be the Testbed?” (</a:t>
            </a:r>
            <a:r>
              <a:rPr lang="en-US" dirty="0" err="1"/>
              <a:t>FlowVisor</a:t>
            </a:r>
            <a:r>
              <a:rPr lang="en-US" dirty="0"/>
              <a:t>), OSDI, 2010</a:t>
            </a:r>
          </a:p>
          <a:p>
            <a:r>
              <a:rPr lang="en-US" dirty="0">
                <a:solidFill>
                  <a:srgbClr val="FF0000"/>
                </a:solidFill>
              </a:rPr>
              <a:t>“Network Virtualization in Multi-tenant Datacenters,” NSDI 2014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85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59" y="653693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422806">
              <a:lnSpc>
                <a:spcPct val="100000"/>
              </a:lnSpc>
              <a:spcBef>
                <a:spcPts val="70"/>
              </a:spcBef>
            </a:pPr>
            <a:r>
              <a:rPr b="1" dirty="0"/>
              <a:t>NETWORK VIRTUALIZATION?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794992"/>
            <a:ext cx="8170664" cy="178594"/>
            <a:chOff x="0" y="3975100"/>
            <a:chExt cx="11620500" cy="254000"/>
          </a:xfrm>
        </p:grpSpPr>
        <p:sp>
          <p:nvSpPr>
            <p:cNvPr id="4" name="object 4"/>
            <p:cNvSpPr/>
            <p:nvPr/>
          </p:nvSpPr>
          <p:spPr>
            <a:xfrm>
              <a:off x="2425700" y="4102100"/>
              <a:ext cx="3581400" cy="0"/>
            </a:xfrm>
            <a:custGeom>
              <a:avLst/>
              <a:gdLst/>
              <a:ahLst/>
              <a:cxnLst/>
              <a:rect l="l" t="t" r="r" b="b"/>
              <a:pathLst>
                <a:path w="3581400">
                  <a:moveTo>
                    <a:pt x="0" y="0"/>
                  </a:moveTo>
                  <a:lnTo>
                    <a:pt x="3539894" y="0"/>
                  </a:lnTo>
                  <a:lnTo>
                    <a:pt x="3581399" y="0"/>
                  </a:lnTo>
                </a:path>
              </a:pathLst>
            </a:custGeom>
            <a:ln w="76200">
              <a:solidFill>
                <a:srgbClr val="80878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8999" y="3975100"/>
              <a:ext cx="254000" cy="254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19799" y="4102100"/>
              <a:ext cx="939800" cy="0"/>
            </a:xfrm>
            <a:custGeom>
              <a:avLst/>
              <a:gdLst/>
              <a:ahLst/>
              <a:cxnLst/>
              <a:rect l="l" t="t" r="r" b="b"/>
              <a:pathLst>
                <a:path w="939799">
                  <a:moveTo>
                    <a:pt x="0" y="0"/>
                  </a:moveTo>
                  <a:lnTo>
                    <a:pt x="896574" y="0"/>
                  </a:lnTo>
                  <a:lnTo>
                    <a:pt x="939799" y="0"/>
                  </a:lnTo>
                </a:path>
              </a:pathLst>
            </a:custGeom>
            <a:ln w="76200">
              <a:solidFill>
                <a:srgbClr val="80878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1499" y="3975100"/>
              <a:ext cx="254000" cy="254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61199" y="4102100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>
                  <a:moveTo>
                    <a:pt x="0" y="0"/>
                  </a:moveTo>
                  <a:lnTo>
                    <a:pt x="1358007" y="0"/>
                  </a:lnTo>
                  <a:lnTo>
                    <a:pt x="1397000" y="0"/>
                  </a:lnTo>
                </a:path>
              </a:pathLst>
            </a:custGeom>
            <a:ln w="76200">
              <a:solidFill>
                <a:srgbClr val="80878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0099" y="3975100"/>
              <a:ext cx="254000" cy="254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4102100"/>
              <a:ext cx="2260600" cy="0"/>
            </a:xfrm>
            <a:custGeom>
              <a:avLst/>
              <a:gdLst/>
              <a:ahLst/>
              <a:cxnLst/>
              <a:rect l="l" t="t" r="r" b="b"/>
              <a:pathLst>
                <a:path w="2260600">
                  <a:moveTo>
                    <a:pt x="0" y="0"/>
                  </a:moveTo>
                  <a:lnTo>
                    <a:pt x="2226932" y="0"/>
                  </a:lnTo>
                  <a:lnTo>
                    <a:pt x="2260600" y="0"/>
                  </a:lnTo>
                </a:path>
              </a:pathLst>
            </a:custGeom>
            <a:ln w="76200">
              <a:solidFill>
                <a:srgbClr val="80878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2499" y="3975100"/>
              <a:ext cx="254000" cy="254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432799" y="4102100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>
                  <a:moveTo>
                    <a:pt x="0" y="0"/>
                  </a:moveTo>
                  <a:lnTo>
                    <a:pt x="1358007" y="0"/>
                  </a:lnTo>
                  <a:lnTo>
                    <a:pt x="1397000" y="0"/>
                  </a:lnTo>
                </a:path>
              </a:pathLst>
            </a:custGeom>
            <a:ln w="76200">
              <a:solidFill>
                <a:srgbClr val="80878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1699" y="3975100"/>
              <a:ext cx="254000" cy="254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791699" y="4102100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568648" y="0"/>
                  </a:lnTo>
                  <a:lnTo>
                    <a:pt x="1612900" y="0"/>
                  </a:lnTo>
                </a:path>
              </a:pathLst>
            </a:custGeom>
            <a:ln w="76200">
              <a:solidFill>
                <a:srgbClr val="80878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6499" y="3975100"/>
              <a:ext cx="254000" cy="2540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49080" y="3074324"/>
            <a:ext cx="58801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spc="-49" dirty="0">
                <a:solidFill>
                  <a:srgbClr val="535353"/>
                </a:solidFill>
                <a:latin typeface="Microsoft Sans Serif"/>
                <a:cs typeface="Microsoft Sans Serif"/>
              </a:rPr>
              <a:t>~1985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8397" y="3074324"/>
            <a:ext cx="941636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spc="-120" dirty="0">
                <a:solidFill>
                  <a:srgbClr val="535353"/>
                </a:solidFill>
                <a:latin typeface="Microsoft Sans Serif"/>
                <a:cs typeface="Microsoft Sans Serif"/>
              </a:rPr>
              <a:t>Late</a:t>
            </a:r>
            <a:r>
              <a:rPr sz="1687" spc="21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1687" spc="-120" dirty="0">
                <a:solidFill>
                  <a:srgbClr val="535353"/>
                </a:solidFill>
                <a:latin typeface="Microsoft Sans Serif"/>
                <a:cs typeface="Microsoft Sans Serif"/>
              </a:rPr>
              <a:t>1990s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957" y="3074324"/>
            <a:ext cx="1238101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  <a:tabLst>
                <a:tab pos="658541" algn="l"/>
              </a:tabLst>
            </a:pPr>
            <a:r>
              <a:rPr sz="1687" spc="-14" dirty="0">
                <a:solidFill>
                  <a:srgbClr val="535353"/>
                </a:solidFill>
                <a:latin typeface="Microsoft Sans Serif"/>
                <a:cs typeface="Microsoft Sans Serif"/>
              </a:rPr>
              <a:t>1993</a:t>
            </a:r>
            <a:r>
              <a:rPr sz="1687" dirty="0">
                <a:solidFill>
                  <a:srgbClr val="535353"/>
                </a:solidFill>
                <a:latin typeface="Microsoft Sans Serif"/>
                <a:cs typeface="Microsoft Sans Serif"/>
              </a:rPr>
              <a:t>	</a:t>
            </a:r>
            <a:r>
              <a:rPr sz="1687" spc="-49" dirty="0">
                <a:solidFill>
                  <a:srgbClr val="535353"/>
                </a:solidFill>
                <a:latin typeface="Microsoft Sans Serif"/>
                <a:cs typeface="Microsoft Sans Serif"/>
              </a:rPr>
              <a:t>1995+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61748" y="3083254"/>
            <a:ext cx="446484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spc="-91" dirty="0">
                <a:solidFill>
                  <a:srgbClr val="535353"/>
                </a:solidFill>
                <a:latin typeface="Microsoft Sans Serif"/>
                <a:cs typeface="Microsoft Sans Serif"/>
              </a:rPr>
              <a:t>2010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6084" y="1895605"/>
            <a:ext cx="7545294" cy="780061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5241094" marR="1130458" indent="-3572" algn="r" defTabSz="642915">
              <a:lnSpc>
                <a:spcPts val="1969"/>
              </a:lnSpc>
              <a:spcBef>
                <a:spcPts val="183"/>
              </a:spcBef>
            </a:pPr>
            <a:r>
              <a:rPr sz="1687" dirty="0">
                <a:solidFill>
                  <a:srgbClr val="535353"/>
                </a:solidFill>
                <a:latin typeface="Microsoft Sans Serif"/>
                <a:cs typeface="Microsoft Sans Serif"/>
              </a:rPr>
              <a:t>Network Elements</a:t>
            </a:r>
            <a:endParaRPr sz="168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defTabSz="642915">
              <a:lnSpc>
                <a:spcPts val="1912"/>
              </a:lnSpc>
              <a:tabLst>
                <a:tab pos="2681936" algn="l"/>
                <a:tab pos="3368605" algn="l"/>
                <a:tab pos="4450398" algn="l"/>
                <a:tab pos="5338424" algn="l"/>
                <a:tab pos="6303689" algn="l"/>
              </a:tabLst>
            </a:pPr>
            <a:r>
              <a:rPr sz="1687" dirty="0">
                <a:solidFill>
                  <a:srgbClr val="535353"/>
                </a:solidFill>
                <a:latin typeface="Microsoft Sans Serif"/>
                <a:cs typeface="Microsoft Sans Serif"/>
              </a:rPr>
              <a:t>VLAN	NAT	MPLS	VRF	as VMs	</a:t>
            </a:r>
            <a:r>
              <a:rPr lang="en-US" sz="1687" dirty="0">
                <a:solidFill>
                  <a:srgbClr val="535353"/>
                </a:solidFill>
                <a:latin typeface="Microsoft Sans Serif"/>
                <a:cs typeface="Microsoft Sans Serif"/>
              </a:rPr>
              <a:t>   </a:t>
            </a:r>
            <a:r>
              <a:rPr sz="2531" baseline="-2314" dirty="0" err="1">
                <a:solidFill>
                  <a:srgbClr val="535353"/>
                </a:solidFill>
                <a:latin typeface="Microsoft Sans Serif"/>
                <a:cs typeface="Microsoft Sans Serif"/>
              </a:rPr>
              <a:t>FlowVisor</a:t>
            </a:r>
            <a:endParaRPr sz="2531" baseline="-2314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4457" y="3074324"/>
            <a:ext cx="588019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spc="-49" dirty="0">
                <a:solidFill>
                  <a:srgbClr val="535353"/>
                </a:solidFill>
                <a:latin typeface="Microsoft Sans Serif"/>
                <a:cs typeface="Microsoft Sans Serif"/>
              </a:rPr>
              <a:t>~2005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06301" y="3915669"/>
          <a:ext cx="8505078" cy="235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3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VLAN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774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NAT</a:t>
                      </a:r>
                      <a:endParaRPr sz="2100" spc="0" baseline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774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MPLS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774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VRF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774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Elements as VMs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774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FlowVisor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774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 spc="0" baseline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Subnet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93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115" marR="193040" indent="-338455">
                        <a:lnSpc>
                          <a:spcPts val="3400"/>
                        </a:lnSpc>
                        <a:spcBef>
                          <a:spcPts val="2615"/>
                        </a:spcBef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IP</a:t>
                      </a:r>
                      <a:r>
                        <a:rPr lang="en-US"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address space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3511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 spc="0" baseline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Path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93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 spc="0" baseline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L3 FIB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93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 spc="0" baseline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Elements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93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 spc="0" baseline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100" spc="0" baseline="0" dirty="0">
                          <a:solidFill>
                            <a:srgbClr val="5A5F5E"/>
                          </a:solidFill>
                          <a:latin typeface="Microsoft Sans Serif"/>
                          <a:cs typeface="Microsoft Sans Serif"/>
                        </a:rPr>
                        <a:t>ASIC</a:t>
                      </a:r>
                      <a:endParaRPr sz="2100" spc="0" baseline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93" marB="0">
                    <a:lnL w="12700">
                      <a:solidFill>
                        <a:srgbClr val="B4B4B4"/>
                      </a:solidFill>
                      <a:prstDash val="solid"/>
                    </a:lnL>
                    <a:lnR w="12700">
                      <a:solidFill>
                        <a:srgbClr val="B4B4B4"/>
                      </a:solidFill>
                      <a:prstDash val="solid"/>
                    </a:lnR>
                    <a:lnT w="12700">
                      <a:solidFill>
                        <a:srgbClr val="B4B4B4"/>
                      </a:solidFill>
                      <a:prstDash val="solid"/>
                    </a:lnT>
                    <a:lnB w="12700">
                      <a:solidFill>
                        <a:srgbClr val="B4B4B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997953" y="5978426"/>
            <a:ext cx="8146047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Plenty of primitives but </a:t>
            </a:r>
            <a:r>
              <a:rPr sz="2531" b="1" dirty="0">
                <a:solidFill>
                  <a:srgbClr val="535353"/>
                </a:solidFill>
                <a:latin typeface="Trebuchet MS"/>
                <a:cs typeface="Trebuchet MS"/>
              </a:rPr>
              <a:t>no </a:t>
            </a: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network virtualizatio</a:t>
            </a:r>
            <a:r>
              <a:rPr lang="en-US"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n per se.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807025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162961">
              <a:lnSpc>
                <a:spcPct val="100000"/>
              </a:lnSpc>
              <a:spcBef>
                <a:spcPts val="70"/>
              </a:spcBef>
            </a:pPr>
            <a:r>
              <a:rPr b="1" dirty="0"/>
              <a:t>MULTI-TENANT DATACENTERS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677" y="2970357"/>
            <a:ext cx="843171" cy="2564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6698" y="2970357"/>
            <a:ext cx="843171" cy="2564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8720" y="2970357"/>
            <a:ext cx="843171" cy="2564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0741" y="2970357"/>
            <a:ext cx="843171" cy="25648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1500" y="2339578"/>
            <a:ext cx="8001000" cy="2535585"/>
            <a:chOff x="812800" y="3327400"/>
            <a:chExt cx="11379200" cy="36061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5046" y="4224508"/>
              <a:ext cx="1199176" cy="3647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346" y="4224508"/>
              <a:ext cx="1199176" cy="3647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144" y="5162549"/>
              <a:ext cx="1593580" cy="4881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1019" y="5162549"/>
              <a:ext cx="1593580" cy="4881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6307" y="5162549"/>
              <a:ext cx="1593580" cy="4881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925" y="6445249"/>
              <a:ext cx="1593580" cy="4881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91268" y="5621710"/>
              <a:ext cx="2193290" cy="796925"/>
            </a:xfrm>
            <a:custGeom>
              <a:avLst/>
              <a:gdLst/>
              <a:ahLst/>
              <a:cxnLst/>
              <a:rect l="l" t="t" r="r" b="b"/>
              <a:pathLst>
                <a:path w="2193290" h="796925">
                  <a:moveTo>
                    <a:pt x="2188797" y="796775"/>
                  </a:moveTo>
                  <a:lnTo>
                    <a:pt x="0" y="11954"/>
                  </a:lnTo>
                  <a:lnTo>
                    <a:pt x="4286" y="0"/>
                  </a:lnTo>
                  <a:lnTo>
                    <a:pt x="2193084" y="784820"/>
                  </a:lnTo>
                  <a:lnTo>
                    <a:pt x="2188797" y="796775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3182" y="5162549"/>
              <a:ext cx="1593580" cy="4881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1644" y="5162549"/>
              <a:ext cx="1593580" cy="4881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0106" y="5162549"/>
              <a:ext cx="1593580" cy="4881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800" y="6445249"/>
              <a:ext cx="1593580" cy="4881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17989" y="5621718"/>
              <a:ext cx="7067550" cy="796925"/>
            </a:xfrm>
            <a:custGeom>
              <a:avLst/>
              <a:gdLst/>
              <a:ahLst/>
              <a:cxnLst/>
              <a:rect l="l" t="t" r="r" b="b"/>
              <a:pathLst>
                <a:path w="7067550" h="796925">
                  <a:moveTo>
                    <a:pt x="6942683" y="28575"/>
                  </a:moveTo>
                  <a:lnTo>
                    <a:pt x="6940220" y="16116"/>
                  </a:lnTo>
                  <a:lnTo>
                    <a:pt x="5077460" y="385711"/>
                  </a:lnTo>
                  <a:lnTo>
                    <a:pt x="5642241" y="20789"/>
                  </a:lnTo>
                  <a:lnTo>
                    <a:pt x="5635345" y="10134"/>
                  </a:lnTo>
                  <a:lnTo>
                    <a:pt x="5043690" y="392404"/>
                  </a:lnTo>
                  <a:lnTo>
                    <a:pt x="3776091" y="643915"/>
                  </a:lnTo>
                  <a:lnTo>
                    <a:pt x="3758196" y="632358"/>
                  </a:lnTo>
                  <a:lnTo>
                    <a:pt x="3758196" y="647458"/>
                  </a:lnTo>
                  <a:lnTo>
                    <a:pt x="3586962" y="681431"/>
                  </a:lnTo>
                  <a:lnTo>
                    <a:pt x="3560546" y="673404"/>
                  </a:lnTo>
                  <a:lnTo>
                    <a:pt x="3560546" y="686676"/>
                  </a:lnTo>
                  <a:lnTo>
                    <a:pt x="3471341" y="704367"/>
                  </a:lnTo>
                  <a:lnTo>
                    <a:pt x="3379686" y="686193"/>
                  </a:lnTo>
                  <a:lnTo>
                    <a:pt x="3469309" y="658914"/>
                  </a:lnTo>
                  <a:lnTo>
                    <a:pt x="3560546" y="686676"/>
                  </a:lnTo>
                  <a:lnTo>
                    <a:pt x="3560546" y="673404"/>
                  </a:lnTo>
                  <a:lnTo>
                    <a:pt x="3491128" y="652272"/>
                  </a:lnTo>
                  <a:lnTo>
                    <a:pt x="3677742" y="595477"/>
                  </a:lnTo>
                  <a:lnTo>
                    <a:pt x="3758196" y="647458"/>
                  </a:lnTo>
                  <a:lnTo>
                    <a:pt x="3758196" y="632358"/>
                  </a:lnTo>
                  <a:lnTo>
                    <a:pt x="3693642" y="590638"/>
                  </a:lnTo>
                  <a:lnTo>
                    <a:pt x="5563679" y="21539"/>
                  </a:lnTo>
                  <a:lnTo>
                    <a:pt x="5559984" y="9385"/>
                  </a:lnTo>
                  <a:lnTo>
                    <a:pt x="3679672" y="581621"/>
                  </a:lnTo>
                  <a:lnTo>
                    <a:pt x="3663772" y="571360"/>
                  </a:lnTo>
                  <a:lnTo>
                    <a:pt x="3663772" y="586460"/>
                  </a:lnTo>
                  <a:lnTo>
                    <a:pt x="3469322" y="645629"/>
                  </a:lnTo>
                  <a:lnTo>
                    <a:pt x="3447491" y="638987"/>
                  </a:lnTo>
                  <a:lnTo>
                    <a:pt x="3447491" y="652272"/>
                  </a:lnTo>
                  <a:lnTo>
                    <a:pt x="3353282" y="680948"/>
                  </a:lnTo>
                  <a:lnTo>
                    <a:pt x="3164509" y="643509"/>
                  </a:lnTo>
                  <a:lnTo>
                    <a:pt x="3245878" y="590918"/>
                  </a:lnTo>
                  <a:lnTo>
                    <a:pt x="3447491" y="652272"/>
                  </a:lnTo>
                  <a:lnTo>
                    <a:pt x="3447491" y="638987"/>
                  </a:lnTo>
                  <a:lnTo>
                    <a:pt x="3259861" y="581888"/>
                  </a:lnTo>
                  <a:lnTo>
                    <a:pt x="3458273" y="453694"/>
                  </a:lnTo>
                  <a:lnTo>
                    <a:pt x="3663772" y="586460"/>
                  </a:lnTo>
                  <a:lnTo>
                    <a:pt x="3663772" y="571360"/>
                  </a:lnTo>
                  <a:lnTo>
                    <a:pt x="3469970" y="446138"/>
                  </a:lnTo>
                  <a:lnTo>
                    <a:pt x="4128274" y="20789"/>
                  </a:lnTo>
                  <a:lnTo>
                    <a:pt x="4121378" y="10134"/>
                  </a:lnTo>
                  <a:lnTo>
                    <a:pt x="3458273" y="438581"/>
                  </a:lnTo>
                  <a:lnTo>
                    <a:pt x="2795193" y="10134"/>
                  </a:lnTo>
                  <a:lnTo>
                    <a:pt x="2788310" y="20789"/>
                  </a:lnTo>
                  <a:lnTo>
                    <a:pt x="3446576" y="446138"/>
                  </a:lnTo>
                  <a:lnTo>
                    <a:pt x="3243948" y="577049"/>
                  </a:lnTo>
                  <a:lnTo>
                    <a:pt x="1378686" y="9385"/>
                  </a:lnTo>
                  <a:lnTo>
                    <a:pt x="1374990" y="21539"/>
                  </a:lnTo>
                  <a:lnTo>
                    <a:pt x="3229978" y="586079"/>
                  </a:lnTo>
                  <a:lnTo>
                    <a:pt x="3146602" y="639953"/>
                  </a:lnTo>
                  <a:lnTo>
                    <a:pt x="1855978" y="383882"/>
                  </a:lnTo>
                  <a:lnTo>
                    <a:pt x="1277543" y="10134"/>
                  </a:lnTo>
                  <a:lnTo>
                    <a:pt x="1270660" y="20789"/>
                  </a:lnTo>
                  <a:lnTo>
                    <a:pt x="1822234" y="377177"/>
                  </a:lnTo>
                  <a:lnTo>
                    <a:pt x="2463" y="16116"/>
                  </a:lnTo>
                  <a:lnTo>
                    <a:pt x="0" y="28575"/>
                  </a:lnTo>
                  <a:lnTo>
                    <a:pt x="1851164" y="395884"/>
                  </a:lnTo>
                  <a:lnTo>
                    <a:pt x="2455964" y="786638"/>
                  </a:lnTo>
                  <a:lnTo>
                    <a:pt x="2462847" y="775970"/>
                  </a:lnTo>
                  <a:lnTo>
                    <a:pt x="1884921" y="402577"/>
                  </a:lnTo>
                  <a:lnTo>
                    <a:pt x="3131248" y="649871"/>
                  </a:lnTo>
                  <a:lnTo>
                    <a:pt x="2936075" y="775970"/>
                  </a:lnTo>
                  <a:lnTo>
                    <a:pt x="2942971" y="786638"/>
                  </a:lnTo>
                  <a:lnTo>
                    <a:pt x="3149155" y="653415"/>
                  </a:lnTo>
                  <a:lnTo>
                    <a:pt x="3327514" y="688797"/>
                  </a:lnTo>
                  <a:lnTo>
                    <a:pt x="3043453" y="775233"/>
                  </a:lnTo>
                  <a:lnTo>
                    <a:pt x="3047149" y="787387"/>
                  </a:lnTo>
                  <a:lnTo>
                    <a:pt x="3353930" y="694029"/>
                  </a:lnTo>
                  <a:lnTo>
                    <a:pt x="3438702" y="710844"/>
                  </a:lnTo>
                  <a:lnTo>
                    <a:pt x="3149600" y="768197"/>
                  </a:lnTo>
                  <a:lnTo>
                    <a:pt x="3152076" y="780656"/>
                  </a:lnTo>
                  <a:lnTo>
                    <a:pt x="3471341" y="717321"/>
                  </a:lnTo>
                  <a:lnTo>
                    <a:pt x="3790619" y="780656"/>
                  </a:lnTo>
                  <a:lnTo>
                    <a:pt x="3793083" y="768197"/>
                  </a:lnTo>
                  <a:lnTo>
                    <a:pt x="3503968" y="710844"/>
                  </a:lnTo>
                  <a:lnTo>
                    <a:pt x="3586315" y="694512"/>
                  </a:lnTo>
                  <a:lnTo>
                    <a:pt x="3891521" y="787387"/>
                  </a:lnTo>
                  <a:lnTo>
                    <a:pt x="3895217" y="775233"/>
                  </a:lnTo>
                  <a:lnTo>
                    <a:pt x="3612718" y="689267"/>
                  </a:lnTo>
                  <a:lnTo>
                    <a:pt x="3773525" y="657364"/>
                  </a:lnTo>
                  <a:lnTo>
                    <a:pt x="3973614" y="786638"/>
                  </a:lnTo>
                  <a:lnTo>
                    <a:pt x="3980497" y="775970"/>
                  </a:lnTo>
                  <a:lnTo>
                    <a:pt x="3791420" y="653821"/>
                  </a:lnTo>
                  <a:lnTo>
                    <a:pt x="5014773" y="411086"/>
                  </a:lnTo>
                  <a:lnTo>
                    <a:pt x="4450042" y="775970"/>
                  </a:lnTo>
                  <a:lnTo>
                    <a:pt x="4456938" y="786638"/>
                  </a:lnTo>
                  <a:lnTo>
                    <a:pt x="5048542" y="404393"/>
                  </a:lnTo>
                  <a:lnTo>
                    <a:pt x="6942683" y="28575"/>
                  </a:lnTo>
                  <a:close/>
                </a:path>
                <a:path w="7067550" h="796925">
                  <a:moveTo>
                    <a:pt x="7066978" y="11950"/>
                  </a:moveTo>
                  <a:lnTo>
                    <a:pt x="7062698" y="0"/>
                  </a:lnTo>
                  <a:lnTo>
                    <a:pt x="4873891" y="784821"/>
                  </a:lnTo>
                  <a:lnTo>
                    <a:pt x="4878184" y="796772"/>
                  </a:lnTo>
                  <a:lnTo>
                    <a:pt x="7066978" y="1195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759450" y="5638799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7620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410450" y="5638799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7620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12800" y="3327400"/>
              <a:ext cx="11379200" cy="469900"/>
            </a:xfrm>
            <a:custGeom>
              <a:avLst/>
              <a:gdLst/>
              <a:ahLst/>
              <a:cxnLst/>
              <a:rect l="l" t="t" r="r" b="b"/>
              <a:pathLst>
                <a:path w="11379200" h="469900">
                  <a:moveTo>
                    <a:pt x="11194451" y="0"/>
                  </a:moveTo>
                  <a:lnTo>
                    <a:pt x="184748" y="0"/>
                  </a:lnTo>
                  <a:lnTo>
                    <a:pt x="136086" y="6269"/>
                  </a:lnTo>
                  <a:lnTo>
                    <a:pt x="92080" y="24041"/>
                  </a:lnTo>
                  <a:lnTo>
                    <a:pt x="54599" y="51762"/>
                  </a:lnTo>
                  <a:lnTo>
                    <a:pt x="25512" y="87877"/>
                  </a:lnTo>
                  <a:lnTo>
                    <a:pt x="6689" y="130832"/>
                  </a:lnTo>
                  <a:lnTo>
                    <a:pt x="0" y="179073"/>
                  </a:lnTo>
                  <a:lnTo>
                    <a:pt x="2356" y="293489"/>
                  </a:lnTo>
                  <a:lnTo>
                    <a:pt x="8871" y="341532"/>
                  </a:lnTo>
                  <a:lnTo>
                    <a:pt x="27258" y="383994"/>
                  </a:lnTo>
                  <a:lnTo>
                    <a:pt x="55777" y="419468"/>
                  </a:lnTo>
                  <a:lnTo>
                    <a:pt x="92691" y="446548"/>
                  </a:lnTo>
                  <a:lnTo>
                    <a:pt x="136261" y="463827"/>
                  </a:lnTo>
                  <a:lnTo>
                    <a:pt x="184748" y="469900"/>
                  </a:lnTo>
                  <a:lnTo>
                    <a:pt x="11194451" y="469900"/>
                  </a:lnTo>
                  <a:lnTo>
                    <a:pt x="11243113" y="463827"/>
                  </a:lnTo>
                  <a:lnTo>
                    <a:pt x="11287119" y="446548"/>
                  </a:lnTo>
                  <a:lnTo>
                    <a:pt x="11324600" y="419468"/>
                  </a:lnTo>
                  <a:lnTo>
                    <a:pt x="11353687" y="383994"/>
                  </a:lnTo>
                  <a:lnTo>
                    <a:pt x="11372510" y="341532"/>
                  </a:lnTo>
                  <a:lnTo>
                    <a:pt x="11379200" y="293489"/>
                  </a:lnTo>
                  <a:lnTo>
                    <a:pt x="11379200" y="179073"/>
                  </a:lnTo>
                  <a:lnTo>
                    <a:pt x="11372510" y="130832"/>
                  </a:lnTo>
                  <a:lnTo>
                    <a:pt x="11353687" y="87877"/>
                  </a:lnTo>
                  <a:lnTo>
                    <a:pt x="11324600" y="51762"/>
                  </a:lnTo>
                  <a:lnTo>
                    <a:pt x="11287119" y="24041"/>
                  </a:lnTo>
                  <a:lnTo>
                    <a:pt x="11243113" y="6269"/>
                  </a:lnTo>
                  <a:lnTo>
                    <a:pt x="11194451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40450" y="2357058"/>
            <a:ext cx="2463700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Compute</a:t>
            </a:r>
            <a:r>
              <a:rPr sz="1687" spc="-218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87" spc="-74" dirty="0">
                <a:solidFill>
                  <a:srgbClr val="FFFFFF"/>
                </a:solidFill>
                <a:latin typeface="Microsoft Sans Serif"/>
                <a:cs typeface="Microsoft Sans Serif"/>
              </a:rPr>
              <a:t>Virtualization</a:t>
            </a:r>
            <a:r>
              <a:rPr sz="1687" spc="7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87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</a:t>
            </a:r>
            <a:endParaRPr sz="1687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59149" y="1696640"/>
            <a:ext cx="392906" cy="366117"/>
            <a:chOff x="2501900" y="2412999"/>
            <a:chExt cx="558800" cy="52070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6199" y="2489200"/>
              <a:ext cx="337012" cy="36462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27300" y="2438399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2301" y="357755"/>
                  </a:moveTo>
                  <a:lnTo>
                    <a:pt x="0" y="108374"/>
                  </a:lnTo>
                  <a:lnTo>
                    <a:pt x="8744" y="66580"/>
                  </a:lnTo>
                  <a:lnTo>
                    <a:pt x="32402" y="32088"/>
                  </a:lnTo>
                  <a:lnTo>
                    <a:pt x="67108" y="8646"/>
                  </a:lnTo>
                  <a:lnTo>
                    <a:pt x="109000" y="0"/>
                  </a:lnTo>
                  <a:lnTo>
                    <a:pt x="405344" y="0"/>
                  </a:lnTo>
                  <a:lnTo>
                    <a:pt x="446244" y="8646"/>
                  </a:lnTo>
                  <a:lnTo>
                    <a:pt x="478770" y="32088"/>
                  </a:lnTo>
                  <a:lnTo>
                    <a:pt x="500246" y="66580"/>
                  </a:lnTo>
                  <a:lnTo>
                    <a:pt x="508000" y="108374"/>
                  </a:lnTo>
                  <a:lnTo>
                    <a:pt x="508000" y="357755"/>
                  </a:lnTo>
                  <a:lnTo>
                    <a:pt x="500246" y="400138"/>
                  </a:lnTo>
                  <a:lnTo>
                    <a:pt x="478770" y="435925"/>
                  </a:lnTo>
                  <a:lnTo>
                    <a:pt x="446244" y="460664"/>
                  </a:lnTo>
                  <a:lnTo>
                    <a:pt x="405344" y="469899"/>
                  </a:lnTo>
                  <a:lnTo>
                    <a:pt x="109000" y="469899"/>
                  </a:lnTo>
                  <a:lnTo>
                    <a:pt x="67468" y="460664"/>
                  </a:lnTo>
                  <a:lnTo>
                    <a:pt x="33552" y="435925"/>
                  </a:lnTo>
                  <a:lnTo>
                    <a:pt x="10686" y="400138"/>
                  </a:lnTo>
                  <a:lnTo>
                    <a:pt x="2301" y="357755"/>
                  </a:lnTo>
                  <a:close/>
                </a:path>
              </a:pathLst>
            </a:custGeom>
            <a:ln w="50800">
              <a:solidFill>
                <a:srgbClr val="E2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927207" y="1696640"/>
            <a:ext cx="394692" cy="366117"/>
            <a:chOff x="4163138" y="2412999"/>
            <a:chExt cx="561340" cy="52070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9900" y="2489200"/>
              <a:ext cx="330200" cy="3646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188538" y="2438399"/>
              <a:ext cx="510540" cy="469900"/>
            </a:xfrm>
            <a:custGeom>
              <a:avLst/>
              <a:gdLst/>
              <a:ahLst/>
              <a:cxnLst/>
              <a:rect l="l" t="t" r="r" b="b"/>
              <a:pathLst>
                <a:path w="510539" h="469900">
                  <a:moveTo>
                    <a:pt x="0" y="357755"/>
                  </a:moveTo>
                  <a:lnTo>
                    <a:pt x="2461" y="108374"/>
                  </a:lnTo>
                  <a:lnTo>
                    <a:pt x="10461" y="66580"/>
                  </a:lnTo>
                  <a:lnTo>
                    <a:pt x="32482" y="32088"/>
                  </a:lnTo>
                  <a:lnTo>
                    <a:pt x="65552" y="8646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4687" y="8646"/>
                  </a:lnTo>
                  <a:lnTo>
                    <a:pt x="478850" y="32088"/>
                  </a:lnTo>
                  <a:lnTo>
                    <a:pt x="501964" y="66580"/>
                  </a:lnTo>
                  <a:lnTo>
                    <a:pt x="510461" y="108374"/>
                  </a:lnTo>
                  <a:lnTo>
                    <a:pt x="510461" y="357755"/>
                  </a:lnTo>
                  <a:lnTo>
                    <a:pt x="501964" y="400138"/>
                  </a:lnTo>
                  <a:lnTo>
                    <a:pt x="478850" y="435925"/>
                  </a:lnTo>
                  <a:lnTo>
                    <a:pt x="444687" y="460664"/>
                  </a:lnTo>
                  <a:lnTo>
                    <a:pt x="403043" y="469899"/>
                  </a:lnTo>
                  <a:lnTo>
                    <a:pt x="106699" y="469899"/>
                  </a:lnTo>
                  <a:lnTo>
                    <a:pt x="65167" y="460664"/>
                  </a:lnTo>
                  <a:lnTo>
                    <a:pt x="31251" y="435925"/>
                  </a:lnTo>
                  <a:lnTo>
                    <a:pt x="8385" y="400138"/>
                  </a:lnTo>
                  <a:lnTo>
                    <a:pt x="0" y="357755"/>
                  </a:lnTo>
                  <a:close/>
                </a:path>
              </a:pathLst>
            </a:custGeom>
            <a:ln w="50800">
              <a:solidFill>
                <a:srgbClr val="0071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589734" y="1696640"/>
            <a:ext cx="401836" cy="366117"/>
            <a:chOff x="5105400" y="2412999"/>
            <a:chExt cx="571500" cy="52070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2476" y="2489200"/>
              <a:ext cx="337410" cy="36462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130800" y="2438399"/>
              <a:ext cx="520700" cy="469900"/>
            </a:xfrm>
            <a:custGeom>
              <a:avLst/>
              <a:gdLst/>
              <a:ahLst/>
              <a:cxnLst/>
              <a:rect l="l" t="t" r="r" b="b"/>
              <a:pathLst>
                <a:path w="520700" h="469900">
                  <a:moveTo>
                    <a:pt x="5476" y="357755"/>
                  </a:moveTo>
                  <a:lnTo>
                    <a:pt x="0" y="108374"/>
                  </a:lnTo>
                  <a:lnTo>
                    <a:pt x="9240" y="66580"/>
                  </a:lnTo>
                  <a:lnTo>
                    <a:pt x="33989" y="32088"/>
                  </a:lnTo>
                  <a:lnTo>
                    <a:pt x="69787" y="8646"/>
                  </a:lnTo>
                  <a:lnTo>
                    <a:pt x="112175" y="0"/>
                  </a:lnTo>
                  <a:lnTo>
                    <a:pt x="408519" y="0"/>
                  </a:lnTo>
                  <a:lnTo>
                    <a:pt x="450907" y="8646"/>
                  </a:lnTo>
                  <a:lnTo>
                    <a:pt x="486707" y="32088"/>
                  </a:lnTo>
                  <a:lnTo>
                    <a:pt x="511458" y="66580"/>
                  </a:lnTo>
                  <a:lnTo>
                    <a:pt x="520700" y="108374"/>
                  </a:lnTo>
                  <a:lnTo>
                    <a:pt x="520700" y="357755"/>
                  </a:lnTo>
                  <a:lnTo>
                    <a:pt x="511458" y="400138"/>
                  </a:lnTo>
                  <a:lnTo>
                    <a:pt x="486707" y="435925"/>
                  </a:lnTo>
                  <a:lnTo>
                    <a:pt x="450907" y="460664"/>
                  </a:lnTo>
                  <a:lnTo>
                    <a:pt x="408519" y="469899"/>
                  </a:lnTo>
                  <a:lnTo>
                    <a:pt x="112175" y="469899"/>
                  </a:lnTo>
                  <a:lnTo>
                    <a:pt x="70643" y="460664"/>
                  </a:lnTo>
                  <a:lnTo>
                    <a:pt x="36727" y="435925"/>
                  </a:lnTo>
                  <a:lnTo>
                    <a:pt x="13861" y="400138"/>
                  </a:lnTo>
                  <a:lnTo>
                    <a:pt x="5476" y="357755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089797" y="1696640"/>
            <a:ext cx="401836" cy="366117"/>
            <a:chOff x="5816600" y="2412999"/>
            <a:chExt cx="571500" cy="52070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3676" y="2489200"/>
              <a:ext cx="337410" cy="36462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842000" y="2438399"/>
              <a:ext cx="520700" cy="469900"/>
            </a:xfrm>
            <a:custGeom>
              <a:avLst/>
              <a:gdLst/>
              <a:ahLst/>
              <a:cxnLst/>
              <a:rect l="l" t="t" r="r" b="b"/>
              <a:pathLst>
                <a:path w="520700" h="469900">
                  <a:moveTo>
                    <a:pt x="5476" y="357755"/>
                  </a:moveTo>
                  <a:lnTo>
                    <a:pt x="0" y="108374"/>
                  </a:lnTo>
                  <a:lnTo>
                    <a:pt x="9240" y="66580"/>
                  </a:lnTo>
                  <a:lnTo>
                    <a:pt x="33989" y="32088"/>
                  </a:lnTo>
                  <a:lnTo>
                    <a:pt x="69787" y="8646"/>
                  </a:lnTo>
                  <a:lnTo>
                    <a:pt x="112175" y="0"/>
                  </a:lnTo>
                  <a:lnTo>
                    <a:pt x="408519" y="0"/>
                  </a:lnTo>
                  <a:lnTo>
                    <a:pt x="450907" y="8646"/>
                  </a:lnTo>
                  <a:lnTo>
                    <a:pt x="486707" y="32088"/>
                  </a:lnTo>
                  <a:lnTo>
                    <a:pt x="511458" y="66580"/>
                  </a:lnTo>
                  <a:lnTo>
                    <a:pt x="520700" y="108374"/>
                  </a:lnTo>
                  <a:lnTo>
                    <a:pt x="520700" y="357755"/>
                  </a:lnTo>
                  <a:lnTo>
                    <a:pt x="511458" y="400138"/>
                  </a:lnTo>
                  <a:lnTo>
                    <a:pt x="486707" y="435925"/>
                  </a:lnTo>
                  <a:lnTo>
                    <a:pt x="450907" y="460664"/>
                  </a:lnTo>
                  <a:lnTo>
                    <a:pt x="408519" y="469899"/>
                  </a:lnTo>
                  <a:lnTo>
                    <a:pt x="112175" y="469899"/>
                  </a:lnTo>
                  <a:lnTo>
                    <a:pt x="70643" y="460664"/>
                  </a:lnTo>
                  <a:lnTo>
                    <a:pt x="36727" y="435925"/>
                  </a:lnTo>
                  <a:lnTo>
                    <a:pt x="13861" y="400138"/>
                  </a:lnTo>
                  <a:lnTo>
                    <a:pt x="5476" y="357755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759524" y="1696640"/>
            <a:ext cx="392906" cy="366117"/>
            <a:chOff x="6769100" y="2412999"/>
            <a:chExt cx="558800" cy="520700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3400" y="2489200"/>
              <a:ext cx="336893" cy="36462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794500" y="2438399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2183" y="357755"/>
                  </a:moveTo>
                  <a:lnTo>
                    <a:pt x="0" y="108374"/>
                  </a:lnTo>
                  <a:lnTo>
                    <a:pt x="8726" y="66580"/>
                  </a:lnTo>
                  <a:lnTo>
                    <a:pt x="32343" y="32088"/>
                  </a:lnTo>
                  <a:lnTo>
                    <a:pt x="67009" y="8646"/>
                  </a:lnTo>
                  <a:lnTo>
                    <a:pt x="108883" y="0"/>
                  </a:lnTo>
                  <a:lnTo>
                    <a:pt x="405226" y="0"/>
                  </a:lnTo>
                  <a:lnTo>
                    <a:pt x="446145" y="8646"/>
                  </a:lnTo>
                  <a:lnTo>
                    <a:pt x="478711" y="32088"/>
                  </a:lnTo>
                  <a:lnTo>
                    <a:pt x="500228" y="66580"/>
                  </a:lnTo>
                  <a:lnTo>
                    <a:pt x="507999" y="108374"/>
                  </a:lnTo>
                  <a:lnTo>
                    <a:pt x="507999" y="357755"/>
                  </a:lnTo>
                  <a:lnTo>
                    <a:pt x="500228" y="400138"/>
                  </a:lnTo>
                  <a:lnTo>
                    <a:pt x="478711" y="435925"/>
                  </a:lnTo>
                  <a:lnTo>
                    <a:pt x="446145" y="460664"/>
                  </a:lnTo>
                  <a:lnTo>
                    <a:pt x="405226" y="469899"/>
                  </a:lnTo>
                  <a:lnTo>
                    <a:pt x="108883" y="469899"/>
                  </a:lnTo>
                  <a:lnTo>
                    <a:pt x="67350" y="460664"/>
                  </a:lnTo>
                  <a:lnTo>
                    <a:pt x="33434" y="435925"/>
                  </a:lnTo>
                  <a:lnTo>
                    <a:pt x="10568" y="400138"/>
                  </a:lnTo>
                  <a:lnTo>
                    <a:pt x="2183" y="357755"/>
                  </a:lnTo>
                  <a:close/>
                </a:path>
              </a:pathLst>
            </a:custGeom>
            <a:ln w="50800">
              <a:solidFill>
                <a:srgbClr val="E1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259586" y="1696640"/>
            <a:ext cx="392906" cy="366117"/>
            <a:chOff x="7480300" y="2412999"/>
            <a:chExt cx="558800" cy="520700"/>
          </a:xfrm>
        </p:grpSpPr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4600" y="2489200"/>
              <a:ext cx="336893" cy="36462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505700" y="2438399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2183" y="357755"/>
                  </a:moveTo>
                  <a:lnTo>
                    <a:pt x="0" y="108374"/>
                  </a:lnTo>
                  <a:lnTo>
                    <a:pt x="8726" y="66580"/>
                  </a:lnTo>
                  <a:lnTo>
                    <a:pt x="32343" y="32088"/>
                  </a:lnTo>
                  <a:lnTo>
                    <a:pt x="67009" y="8646"/>
                  </a:lnTo>
                  <a:lnTo>
                    <a:pt x="108883" y="0"/>
                  </a:lnTo>
                  <a:lnTo>
                    <a:pt x="405226" y="0"/>
                  </a:lnTo>
                  <a:lnTo>
                    <a:pt x="446145" y="8646"/>
                  </a:lnTo>
                  <a:lnTo>
                    <a:pt x="478711" y="32088"/>
                  </a:lnTo>
                  <a:lnTo>
                    <a:pt x="500228" y="66580"/>
                  </a:lnTo>
                  <a:lnTo>
                    <a:pt x="507999" y="108374"/>
                  </a:lnTo>
                  <a:lnTo>
                    <a:pt x="507999" y="357755"/>
                  </a:lnTo>
                  <a:lnTo>
                    <a:pt x="500228" y="400138"/>
                  </a:lnTo>
                  <a:lnTo>
                    <a:pt x="478711" y="435925"/>
                  </a:lnTo>
                  <a:lnTo>
                    <a:pt x="446145" y="460664"/>
                  </a:lnTo>
                  <a:lnTo>
                    <a:pt x="405226" y="469899"/>
                  </a:lnTo>
                  <a:lnTo>
                    <a:pt x="108883" y="469899"/>
                  </a:lnTo>
                  <a:lnTo>
                    <a:pt x="67350" y="460664"/>
                  </a:lnTo>
                  <a:lnTo>
                    <a:pt x="33434" y="435925"/>
                  </a:lnTo>
                  <a:lnTo>
                    <a:pt x="10568" y="400138"/>
                  </a:lnTo>
                  <a:lnTo>
                    <a:pt x="2183" y="357755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943209" y="1696640"/>
            <a:ext cx="396925" cy="366117"/>
            <a:chOff x="8452563" y="2412999"/>
            <a:chExt cx="564515" cy="520700"/>
          </a:xfrm>
        </p:grpSpPr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4163" y="2489200"/>
              <a:ext cx="337410" cy="36462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477963" y="2438399"/>
              <a:ext cx="513715" cy="469900"/>
            </a:xfrm>
            <a:custGeom>
              <a:avLst/>
              <a:gdLst/>
              <a:ahLst/>
              <a:cxnLst/>
              <a:rect l="l" t="t" r="r" b="b"/>
              <a:pathLst>
                <a:path w="513715" h="469900">
                  <a:moveTo>
                    <a:pt x="0" y="357755"/>
                  </a:moveTo>
                  <a:lnTo>
                    <a:pt x="5636" y="108374"/>
                  </a:lnTo>
                  <a:lnTo>
                    <a:pt x="13140" y="66580"/>
                  </a:lnTo>
                  <a:lnTo>
                    <a:pt x="34069" y="32088"/>
                  </a:lnTo>
                  <a:lnTo>
                    <a:pt x="66048" y="8646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5183" y="8646"/>
                  </a:lnTo>
                  <a:lnTo>
                    <a:pt x="480438" y="32088"/>
                  </a:lnTo>
                  <a:lnTo>
                    <a:pt x="504643" y="66580"/>
                  </a:lnTo>
                  <a:lnTo>
                    <a:pt x="513636" y="108374"/>
                  </a:lnTo>
                  <a:lnTo>
                    <a:pt x="513636" y="357755"/>
                  </a:lnTo>
                  <a:lnTo>
                    <a:pt x="504643" y="400138"/>
                  </a:lnTo>
                  <a:lnTo>
                    <a:pt x="480438" y="435925"/>
                  </a:lnTo>
                  <a:lnTo>
                    <a:pt x="445183" y="460664"/>
                  </a:lnTo>
                  <a:lnTo>
                    <a:pt x="403043" y="469899"/>
                  </a:lnTo>
                  <a:lnTo>
                    <a:pt x="106699" y="469899"/>
                  </a:lnTo>
                  <a:lnTo>
                    <a:pt x="65167" y="460664"/>
                  </a:lnTo>
                  <a:lnTo>
                    <a:pt x="31251" y="435925"/>
                  </a:lnTo>
                  <a:lnTo>
                    <a:pt x="8385" y="400138"/>
                  </a:lnTo>
                  <a:lnTo>
                    <a:pt x="0" y="357755"/>
                  </a:lnTo>
                  <a:close/>
                </a:path>
              </a:pathLst>
            </a:custGeom>
            <a:ln w="50800">
              <a:solidFill>
                <a:srgbClr val="0071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443271" y="1696640"/>
            <a:ext cx="396925" cy="366117"/>
            <a:chOff x="9163763" y="2412999"/>
            <a:chExt cx="564515" cy="520700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5363" y="2489200"/>
              <a:ext cx="337410" cy="36462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189163" y="2438399"/>
              <a:ext cx="513715" cy="469900"/>
            </a:xfrm>
            <a:custGeom>
              <a:avLst/>
              <a:gdLst/>
              <a:ahLst/>
              <a:cxnLst/>
              <a:rect l="l" t="t" r="r" b="b"/>
              <a:pathLst>
                <a:path w="513715" h="469900">
                  <a:moveTo>
                    <a:pt x="0" y="357755"/>
                  </a:moveTo>
                  <a:lnTo>
                    <a:pt x="5636" y="108374"/>
                  </a:lnTo>
                  <a:lnTo>
                    <a:pt x="13140" y="66580"/>
                  </a:lnTo>
                  <a:lnTo>
                    <a:pt x="34069" y="32088"/>
                  </a:lnTo>
                  <a:lnTo>
                    <a:pt x="66048" y="8646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5183" y="8646"/>
                  </a:lnTo>
                  <a:lnTo>
                    <a:pt x="480438" y="32088"/>
                  </a:lnTo>
                  <a:lnTo>
                    <a:pt x="504643" y="66580"/>
                  </a:lnTo>
                  <a:lnTo>
                    <a:pt x="513636" y="108374"/>
                  </a:lnTo>
                  <a:lnTo>
                    <a:pt x="513636" y="357755"/>
                  </a:lnTo>
                  <a:lnTo>
                    <a:pt x="504643" y="400138"/>
                  </a:lnTo>
                  <a:lnTo>
                    <a:pt x="480438" y="435925"/>
                  </a:lnTo>
                  <a:lnTo>
                    <a:pt x="445183" y="460664"/>
                  </a:lnTo>
                  <a:lnTo>
                    <a:pt x="403043" y="469899"/>
                  </a:lnTo>
                  <a:lnTo>
                    <a:pt x="106699" y="469899"/>
                  </a:lnTo>
                  <a:lnTo>
                    <a:pt x="65167" y="460664"/>
                  </a:lnTo>
                  <a:lnTo>
                    <a:pt x="31251" y="435925"/>
                  </a:lnTo>
                  <a:lnTo>
                    <a:pt x="8385" y="400138"/>
                  </a:lnTo>
                  <a:lnTo>
                    <a:pt x="0" y="357755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122883" y="1696640"/>
            <a:ext cx="396032" cy="366117"/>
            <a:chOff x="10130322" y="2412999"/>
            <a:chExt cx="563245" cy="520700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1921" y="2489200"/>
              <a:ext cx="337178" cy="36462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155722" y="2438399"/>
              <a:ext cx="512445" cy="469900"/>
            </a:xfrm>
            <a:custGeom>
              <a:avLst/>
              <a:gdLst/>
              <a:ahLst/>
              <a:cxnLst/>
              <a:rect l="l" t="t" r="r" b="b"/>
              <a:pathLst>
                <a:path w="512445" h="469900">
                  <a:moveTo>
                    <a:pt x="0" y="357755"/>
                  </a:moveTo>
                  <a:lnTo>
                    <a:pt x="4277" y="108374"/>
                  </a:lnTo>
                  <a:lnTo>
                    <a:pt x="11994" y="66580"/>
                  </a:lnTo>
                  <a:lnTo>
                    <a:pt x="33390" y="32088"/>
                  </a:lnTo>
                  <a:lnTo>
                    <a:pt x="65835" y="8646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4971" y="8646"/>
                  </a:lnTo>
                  <a:lnTo>
                    <a:pt x="479758" y="32088"/>
                  </a:lnTo>
                  <a:lnTo>
                    <a:pt x="503496" y="66580"/>
                  </a:lnTo>
                  <a:lnTo>
                    <a:pt x="512277" y="108374"/>
                  </a:lnTo>
                  <a:lnTo>
                    <a:pt x="512277" y="357755"/>
                  </a:lnTo>
                  <a:lnTo>
                    <a:pt x="503496" y="400138"/>
                  </a:lnTo>
                  <a:lnTo>
                    <a:pt x="479758" y="435925"/>
                  </a:lnTo>
                  <a:lnTo>
                    <a:pt x="444971" y="460664"/>
                  </a:lnTo>
                  <a:lnTo>
                    <a:pt x="403043" y="469899"/>
                  </a:lnTo>
                  <a:lnTo>
                    <a:pt x="106699" y="469899"/>
                  </a:lnTo>
                  <a:lnTo>
                    <a:pt x="65167" y="460664"/>
                  </a:lnTo>
                  <a:lnTo>
                    <a:pt x="31251" y="435925"/>
                  </a:lnTo>
                  <a:lnTo>
                    <a:pt x="8385" y="400138"/>
                  </a:lnTo>
                  <a:lnTo>
                    <a:pt x="0" y="357755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622945" y="1696640"/>
            <a:ext cx="396032" cy="366117"/>
            <a:chOff x="10841522" y="2412999"/>
            <a:chExt cx="563245" cy="520700"/>
          </a:xfrm>
        </p:grpSpPr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3121" y="2489200"/>
              <a:ext cx="337178" cy="36462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866922" y="2438399"/>
              <a:ext cx="512445" cy="469900"/>
            </a:xfrm>
            <a:custGeom>
              <a:avLst/>
              <a:gdLst/>
              <a:ahLst/>
              <a:cxnLst/>
              <a:rect l="l" t="t" r="r" b="b"/>
              <a:pathLst>
                <a:path w="512445" h="469900">
                  <a:moveTo>
                    <a:pt x="0" y="357755"/>
                  </a:moveTo>
                  <a:lnTo>
                    <a:pt x="4277" y="108374"/>
                  </a:lnTo>
                  <a:lnTo>
                    <a:pt x="11994" y="66580"/>
                  </a:lnTo>
                  <a:lnTo>
                    <a:pt x="33390" y="32088"/>
                  </a:lnTo>
                  <a:lnTo>
                    <a:pt x="65835" y="8646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4971" y="8646"/>
                  </a:lnTo>
                  <a:lnTo>
                    <a:pt x="479758" y="32088"/>
                  </a:lnTo>
                  <a:lnTo>
                    <a:pt x="503496" y="66580"/>
                  </a:lnTo>
                  <a:lnTo>
                    <a:pt x="512277" y="108374"/>
                  </a:lnTo>
                  <a:lnTo>
                    <a:pt x="512277" y="357755"/>
                  </a:lnTo>
                  <a:lnTo>
                    <a:pt x="503496" y="400138"/>
                  </a:lnTo>
                  <a:lnTo>
                    <a:pt x="479758" y="435925"/>
                  </a:lnTo>
                  <a:lnTo>
                    <a:pt x="444971" y="460664"/>
                  </a:lnTo>
                  <a:lnTo>
                    <a:pt x="403043" y="469899"/>
                  </a:lnTo>
                  <a:lnTo>
                    <a:pt x="106699" y="469899"/>
                  </a:lnTo>
                  <a:lnTo>
                    <a:pt x="65167" y="460664"/>
                  </a:lnTo>
                  <a:lnTo>
                    <a:pt x="31251" y="435925"/>
                  </a:lnTo>
                  <a:lnTo>
                    <a:pt x="8385" y="400138"/>
                  </a:lnTo>
                  <a:lnTo>
                    <a:pt x="0" y="357755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259086" y="1696640"/>
            <a:ext cx="1562695" cy="1928813"/>
            <a:chOff x="1790700" y="2412999"/>
            <a:chExt cx="2222500" cy="2743200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4999" y="2489200"/>
              <a:ext cx="337012" cy="36462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816100" y="2438399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2301" y="357755"/>
                  </a:moveTo>
                  <a:lnTo>
                    <a:pt x="0" y="108374"/>
                  </a:lnTo>
                  <a:lnTo>
                    <a:pt x="8744" y="66580"/>
                  </a:lnTo>
                  <a:lnTo>
                    <a:pt x="32402" y="32088"/>
                  </a:lnTo>
                  <a:lnTo>
                    <a:pt x="67108" y="8646"/>
                  </a:lnTo>
                  <a:lnTo>
                    <a:pt x="109000" y="0"/>
                  </a:lnTo>
                  <a:lnTo>
                    <a:pt x="405344" y="0"/>
                  </a:lnTo>
                  <a:lnTo>
                    <a:pt x="446244" y="8646"/>
                  </a:lnTo>
                  <a:lnTo>
                    <a:pt x="478770" y="32088"/>
                  </a:lnTo>
                  <a:lnTo>
                    <a:pt x="500246" y="66580"/>
                  </a:lnTo>
                  <a:lnTo>
                    <a:pt x="508000" y="108374"/>
                  </a:lnTo>
                  <a:lnTo>
                    <a:pt x="508000" y="357755"/>
                  </a:lnTo>
                  <a:lnTo>
                    <a:pt x="500246" y="400138"/>
                  </a:lnTo>
                  <a:lnTo>
                    <a:pt x="478770" y="435925"/>
                  </a:lnTo>
                  <a:lnTo>
                    <a:pt x="446244" y="460664"/>
                  </a:lnTo>
                  <a:lnTo>
                    <a:pt x="405344" y="469899"/>
                  </a:lnTo>
                  <a:lnTo>
                    <a:pt x="109000" y="469899"/>
                  </a:lnTo>
                  <a:lnTo>
                    <a:pt x="67468" y="460664"/>
                  </a:lnTo>
                  <a:lnTo>
                    <a:pt x="33552" y="435925"/>
                  </a:lnTo>
                  <a:lnTo>
                    <a:pt x="10686" y="400138"/>
                  </a:lnTo>
                  <a:lnTo>
                    <a:pt x="2301" y="357755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8498" y="2908300"/>
              <a:ext cx="135462" cy="22479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8700" y="2489200"/>
              <a:ext cx="330200" cy="36462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477338" y="2438399"/>
              <a:ext cx="510540" cy="469900"/>
            </a:xfrm>
            <a:custGeom>
              <a:avLst/>
              <a:gdLst/>
              <a:ahLst/>
              <a:cxnLst/>
              <a:rect l="l" t="t" r="r" b="b"/>
              <a:pathLst>
                <a:path w="510539" h="469900">
                  <a:moveTo>
                    <a:pt x="0" y="357755"/>
                  </a:moveTo>
                  <a:lnTo>
                    <a:pt x="2461" y="108374"/>
                  </a:lnTo>
                  <a:lnTo>
                    <a:pt x="10461" y="66580"/>
                  </a:lnTo>
                  <a:lnTo>
                    <a:pt x="32482" y="32088"/>
                  </a:lnTo>
                  <a:lnTo>
                    <a:pt x="65552" y="8646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4687" y="8646"/>
                  </a:lnTo>
                  <a:lnTo>
                    <a:pt x="478850" y="32088"/>
                  </a:lnTo>
                  <a:lnTo>
                    <a:pt x="501964" y="66580"/>
                  </a:lnTo>
                  <a:lnTo>
                    <a:pt x="510461" y="108374"/>
                  </a:lnTo>
                  <a:lnTo>
                    <a:pt x="510461" y="357755"/>
                  </a:lnTo>
                  <a:lnTo>
                    <a:pt x="501964" y="400138"/>
                  </a:lnTo>
                  <a:lnTo>
                    <a:pt x="478850" y="435925"/>
                  </a:lnTo>
                  <a:lnTo>
                    <a:pt x="444687" y="460664"/>
                  </a:lnTo>
                  <a:lnTo>
                    <a:pt x="403043" y="469899"/>
                  </a:lnTo>
                  <a:lnTo>
                    <a:pt x="106699" y="469899"/>
                  </a:lnTo>
                  <a:lnTo>
                    <a:pt x="65167" y="460664"/>
                  </a:lnTo>
                  <a:lnTo>
                    <a:pt x="31251" y="435925"/>
                  </a:lnTo>
                  <a:lnTo>
                    <a:pt x="8385" y="400138"/>
                  </a:lnTo>
                  <a:lnTo>
                    <a:pt x="0" y="357755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8049" y="2908300"/>
              <a:ext cx="135462" cy="2247900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6277570" y="5641776"/>
            <a:ext cx="2955727" cy="322370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39307" indent="-230824" defTabSz="642915">
              <a:spcBef>
                <a:spcPts val="67"/>
              </a:spcBef>
              <a:buSzPct val="81034"/>
              <a:buFontTx/>
              <a:buChar char="•"/>
              <a:tabLst>
                <a:tab pos="239307" algn="l"/>
                <a:tab pos="239754" algn="l"/>
              </a:tabLst>
            </a:pPr>
            <a:r>
              <a:rPr sz="2039" dirty="0">
                <a:solidFill>
                  <a:srgbClr val="535353"/>
                </a:solidFill>
                <a:latin typeface="Microsoft Sans Serif"/>
                <a:cs typeface="Microsoft Sans Serif"/>
              </a:rPr>
              <a:t>Operationally intensive</a:t>
            </a:r>
            <a:endParaRPr sz="203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277571" y="6238484"/>
            <a:ext cx="507653" cy="32224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39307" indent="-230824" defTabSz="642915">
              <a:spcBef>
                <a:spcPts val="67"/>
              </a:spcBef>
              <a:buSzPct val="81034"/>
              <a:buFontTx/>
              <a:buChar char="•"/>
              <a:tabLst>
                <a:tab pos="239307" algn="l"/>
                <a:tab pos="239754" algn="l"/>
              </a:tabLst>
            </a:pPr>
            <a:r>
              <a:rPr sz="3058" spc="1323" baseline="-3831" dirty="0">
                <a:solidFill>
                  <a:srgbClr val="535353"/>
                </a:solidFill>
                <a:latin typeface="Microsoft Sans Serif"/>
                <a:cs typeface="Microsoft Sans Serif"/>
              </a:rPr>
              <a:t>…</a:t>
            </a:r>
            <a:endParaRPr sz="3058" baseline="-3831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7613" y="5131569"/>
            <a:ext cx="6131731" cy="147275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dirty="0">
                <a:solidFill>
                  <a:srgbClr val="535353"/>
                </a:solidFill>
                <a:latin typeface="Microsoft Sans Serif"/>
                <a:cs typeface="Microsoft Sans Serif"/>
              </a:rPr>
              <a:t>Result with the aforementioned primitives:</a:t>
            </a:r>
            <a:endParaRPr sz="2109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8345" indent="-230824" defTabSz="642915">
              <a:spcBef>
                <a:spcPts val="1484"/>
              </a:spcBef>
              <a:buSzPct val="81034"/>
              <a:buFontTx/>
              <a:buChar char="•"/>
              <a:tabLst>
                <a:tab pos="468345" algn="l"/>
                <a:tab pos="468792" algn="l"/>
                <a:tab pos="3238236" algn="l"/>
                <a:tab pos="3468614" algn="l"/>
              </a:tabLst>
            </a:pPr>
            <a:r>
              <a:rPr sz="2039" dirty="0">
                <a:solidFill>
                  <a:srgbClr val="535353"/>
                </a:solidFill>
                <a:latin typeface="Microsoft Sans Serif"/>
                <a:cs typeface="Microsoft Sans Serif"/>
              </a:rPr>
              <a:t>Slow provisioning	</a:t>
            </a:r>
            <a:r>
              <a:rPr sz="2478" baseline="4728" dirty="0">
                <a:solidFill>
                  <a:srgbClr val="535353"/>
                </a:solidFill>
                <a:latin typeface="Microsoft Sans Serif"/>
                <a:cs typeface="Microsoft Sans Serif"/>
              </a:rPr>
              <a:t>•	</a:t>
            </a:r>
            <a:r>
              <a:rPr sz="2039" dirty="0">
                <a:solidFill>
                  <a:srgbClr val="535353"/>
                </a:solidFill>
                <a:latin typeface="Microsoft Sans Serif"/>
                <a:cs typeface="Microsoft Sans Serif"/>
              </a:rPr>
              <a:t>Mobility is limited</a:t>
            </a:r>
            <a:endParaRPr sz="2039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defTabSz="642915">
              <a:spcBef>
                <a:spcPts val="28"/>
              </a:spcBef>
              <a:buClr>
                <a:srgbClr val="535353"/>
              </a:buClr>
              <a:buFont typeface="Microsoft Sans Serif"/>
              <a:buChar char="•"/>
            </a:pPr>
            <a:endParaRPr sz="2074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8345" indent="-230824" defTabSz="642915">
              <a:buSzPct val="81034"/>
              <a:buFontTx/>
              <a:buChar char="•"/>
              <a:tabLst>
                <a:tab pos="468345" algn="l"/>
                <a:tab pos="468792" algn="l"/>
                <a:tab pos="3238236" algn="l"/>
                <a:tab pos="3468614" algn="l"/>
              </a:tabLst>
            </a:pPr>
            <a:r>
              <a:rPr sz="2039" dirty="0">
                <a:solidFill>
                  <a:srgbClr val="535353"/>
                </a:solidFill>
                <a:latin typeface="Microsoft Sans Serif"/>
                <a:cs typeface="Microsoft Sans Serif"/>
              </a:rPr>
              <a:t>Limited VM placement	</a:t>
            </a:r>
            <a:r>
              <a:rPr sz="2478" baseline="4728" dirty="0">
                <a:solidFill>
                  <a:srgbClr val="535353"/>
                </a:solidFill>
                <a:latin typeface="Microsoft Sans Serif"/>
                <a:cs typeface="Microsoft Sans Serif"/>
              </a:rPr>
              <a:t>•	</a:t>
            </a:r>
            <a:r>
              <a:rPr sz="2039" dirty="0">
                <a:solidFill>
                  <a:srgbClr val="535353"/>
                </a:solidFill>
                <a:latin typeface="Microsoft Sans Serif"/>
                <a:cs typeface="Microsoft Sans Serif"/>
              </a:rPr>
              <a:t>Hardware dependent</a:t>
            </a:r>
            <a:endParaRPr sz="203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1421" y="773935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1109028">
              <a:lnSpc>
                <a:spcPct val="100000"/>
              </a:lnSpc>
              <a:spcBef>
                <a:spcPts val="70"/>
              </a:spcBef>
            </a:pPr>
            <a:r>
              <a:rPr b="1" dirty="0"/>
              <a:t>NETWORK HYPERVISOR</a:t>
            </a:r>
          </a:p>
        </p:txBody>
      </p:sp>
      <p:sp>
        <p:nvSpPr>
          <p:cNvPr id="3" name="object 3"/>
          <p:cNvSpPr/>
          <p:nvPr/>
        </p:nvSpPr>
        <p:spPr>
          <a:xfrm>
            <a:off x="267891" y="3929063"/>
            <a:ext cx="3473648" cy="339328"/>
          </a:xfrm>
          <a:custGeom>
            <a:avLst/>
            <a:gdLst/>
            <a:ahLst/>
            <a:cxnLst/>
            <a:rect l="l" t="t" r="r" b="b"/>
            <a:pathLst>
              <a:path w="4940300" h="482600">
                <a:moveTo>
                  <a:pt x="4762409" y="0"/>
                </a:moveTo>
                <a:lnTo>
                  <a:pt x="183770" y="0"/>
                </a:lnTo>
                <a:lnTo>
                  <a:pt x="135181" y="6410"/>
                </a:lnTo>
                <a:lnTo>
                  <a:pt x="91356" y="24534"/>
                </a:lnTo>
                <a:lnTo>
                  <a:pt x="54110" y="52712"/>
                </a:lnTo>
                <a:lnTo>
                  <a:pt x="25259" y="89285"/>
                </a:lnTo>
                <a:lnTo>
                  <a:pt x="6617" y="132592"/>
                </a:lnTo>
                <a:lnTo>
                  <a:pt x="0" y="180975"/>
                </a:lnTo>
                <a:lnTo>
                  <a:pt x="1378" y="295389"/>
                </a:lnTo>
                <a:lnTo>
                  <a:pt x="7893" y="344233"/>
                </a:lnTo>
                <a:lnTo>
                  <a:pt x="26280" y="388695"/>
                </a:lnTo>
                <a:lnTo>
                  <a:pt x="54799" y="426769"/>
                </a:lnTo>
                <a:lnTo>
                  <a:pt x="91713" y="456448"/>
                </a:lnTo>
                <a:lnTo>
                  <a:pt x="135283" y="475727"/>
                </a:lnTo>
                <a:lnTo>
                  <a:pt x="183770" y="482600"/>
                </a:lnTo>
                <a:lnTo>
                  <a:pt x="4762409" y="482600"/>
                </a:lnTo>
                <a:lnTo>
                  <a:pt x="4810563" y="475727"/>
                </a:lnTo>
                <a:lnTo>
                  <a:pt x="4853299" y="456448"/>
                </a:lnTo>
                <a:lnTo>
                  <a:pt x="4889129" y="426769"/>
                </a:lnTo>
                <a:lnTo>
                  <a:pt x="4916565" y="388695"/>
                </a:lnTo>
                <a:lnTo>
                  <a:pt x="4934118" y="344233"/>
                </a:lnTo>
                <a:lnTo>
                  <a:pt x="4940300" y="295389"/>
                </a:lnTo>
                <a:lnTo>
                  <a:pt x="4940300" y="180975"/>
                </a:lnTo>
                <a:lnTo>
                  <a:pt x="4934118" y="132592"/>
                </a:lnTo>
                <a:lnTo>
                  <a:pt x="4916565" y="89285"/>
                </a:lnTo>
                <a:lnTo>
                  <a:pt x="4889129" y="52712"/>
                </a:lnTo>
                <a:lnTo>
                  <a:pt x="4853299" y="24534"/>
                </a:lnTo>
                <a:lnTo>
                  <a:pt x="4810563" y="6410"/>
                </a:lnTo>
                <a:lnTo>
                  <a:pt x="4762409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0" y="3929063"/>
            <a:ext cx="3473648" cy="339328"/>
          </a:xfrm>
          <a:custGeom>
            <a:avLst/>
            <a:gdLst/>
            <a:ahLst/>
            <a:cxnLst/>
            <a:rect l="l" t="t" r="r" b="b"/>
            <a:pathLst>
              <a:path w="4940300" h="482600">
                <a:moveTo>
                  <a:pt x="4762247" y="0"/>
                </a:moveTo>
                <a:lnTo>
                  <a:pt x="183607" y="0"/>
                </a:lnTo>
                <a:lnTo>
                  <a:pt x="135030" y="6410"/>
                </a:lnTo>
                <a:lnTo>
                  <a:pt x="91236" y="24534"/>
                </a:lnTo>
                <a:lnTo>
                  <a:pt x="54029" y="52712"/>
                </a:lnTo>
                <a:lnTo>
                  <a:pt x="25217" y="89285"/>
                </a:lnTo>
                <a:lnTo>
                  <a:pt x="6605" y="132592"/>
                </a:lnTo>
                <a:lnTo>
                  <a:pt x="0" y="180975"/>
                </a:lnTo>
                <a:lnTo>
                  <a:pt x="1216" y="295389"/>
                </a:lnTo>
                <a:lnTo>
                  <a:pt x="7731" y="344233"/>
                </a:lnTo>
                <a:lnTo>
                  <a:pt x="26118" y="388695"/>
                </a:lnTo>
                <a:lnTo>
                  <a:pt x="54637" y="426769"/>
                </a:lnTo>
                <a:lnTo>
                  <a:pt x="91551" y="456448"/>
                </a:lnTo>
                <a:lnTo>
                  <a:pt x="135121" y="475727"/>
                </a:lnTo>
                <a:lnTo>
                  <a:pt x="183607" y="482600"/>
                </a:lnTo>
                <a:lnTo>
                  <a:pt x="4762247" y="482600"/>
                </a:lnTo>
                <a:lnTo>
                  <a:pt x="4810412" y="475727"/>
                </a:lnTo>
                <a:lnTo>
                  <a:pt x="4853179" y="456448"/>
                </a:lnTo>
                <a:lnTo>
                  <a:pt x="4889048" y="426769"/>
                </a:lnTo>
                <a:lnTo>
                  <a:pt x="4916523" y="388695"/>
                </a:lnTo>
                <a:lnTo>
                  <a:pt x="4934106" y="344233"/>
                </a:lnTo>
                <a:lnTo>
                  <a:pt x="4940300" y="295389"/>
                </a:lnTo>
                <a:lnTo>
                  <a:pt x="4940300" y="180975"/>
                </a:lnTo>
                <a:lnTo>
                  <a:pt x="4934106" y="132592"/>
                </a:lnTo>
                <a:lnTo>
                  <a:pt x="4916523" y="89285"/>
                </a:lnTo>
                <a:lnTo>
                  <a:pt x="4889048" y="52712"/>
                </a:lnTo>
                <a:lnTo>
                  <a:pt x="4853179" y="24534"/>
                </a:lnTo>
                <a:lnTo>
                  <a:pt x="4810412" y="6410"/>
                </a:lnTo>
                <a:lnTo>
                  <a:pt x="4762247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6416" y="4543040"/>
            <a:ext cx="821531" cy="1056829"/>
            <a:chOff x="606458" y="6461212"/>
            <a:chExt cx="1168400" cy="15030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58" y="7093779"/>
              <a:ext cx="1168053" cy="870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987" y="6461212"/>
              <a:ext cx="942524" cy="94252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92857" y="4543040"/>
            <a:ext cx="821531" cy="1056829"/>
            <a:chOff x="2265396" y="6461212"/>
            <a:chExt cx="1168400" cy="15030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5396" y="7093779"/>
              <a:ext cx="1168053" cy="870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0925" y="6461212"/>
              <a:ext cx="942524" cy="9425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759023" y="4543040"/>
            <a:ext cx="821531" cy="1056829"/>
            <a:chOff x="3923944" y="6461212"/>
            <a:chExt cx="1168400" cy="150304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3944" y="7093779"/>
              <a:ext cx="1168053" cy="870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9473" y="6461212"/>
              <a:ext cx="942524" cy="9425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94043" y="5640015"/>
            <a:ext cx="2279098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Standard x86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422" y="4871954"/>
            <a:ext cx="1120486" cy="3432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3906" y="4877621"/>
            <a:ext cx="1120486" cy="3432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8163" y="4871954"/>
            <a:ext cx="1120486" cy="34325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28668" y="5640015"/>
            <a:ext cx="3690316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Standard IP connectivity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3610" y="3062882"/>
            <a:ext cx="392906" cy="366117"/>
            <a:chOff x="431800" y="4356099"/>
            <a:chExt cx="558800" cy="52070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500" y="4432689"/>
              <a:ext cx="337410" cy="3647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7200" y="4381499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4101" y="358244"/>
                  </a:moveTo>
                  <a:lnTo>
                    <a:pt x="0" y="108862"/>
                  </a:lnTo>
                  <a:lnTo>
                    <a:pt x="9025" y="66992"/>
                  </a:lnTo>
                  <a:lnTo>
                    <a:pt x="33302" y="32333"/>
                  </a:lnTo>
                  <a:lnTo>
                    <a:pt x="68627" y="8722"/>
                  </a:lnTo>
                  <a:lnTo>
                    <a:pt x="110800" y="0"/>
                  </a:lnTo>
                  <a:lnTo>
                    <a:pt x="407144" y="0"/>
                  </a:lnTo>
                  <a:lnTo>
                    <a:pt x="447763" y="8722"/>
                  </a:lnTo>
                  <a:lnTo>
                    <a:pt x="479670" y="32333"/>
                  </a:lnTo>
                  <a:lnTo>
                    <a:pt x="500528" y="66992"/>
                  </a:lnTo>
                  <a:lnTo>
                    <a:pt x="507999" y="108862"/>
                  </a:lnTo>
                  <a:lnTo>
                    <a:pt x="507999" y="358244"/>
                  </a:lnTo>
                  <a:lnTo>
                    <a:pt x="500528" y="400550"/>
                  </a:lnTo>
                  <a:lnTo>
                    <a:pt x="479670" y="436170"/>
                  </a:lnTo>
                  <a:lnTo>
                    <a:pt x="447763" y="460740"/>
                  </a:lnTo>
                  <a:lnTo>
                    <a:pt x="407144" y="469899"/>
                  </a:lnTo>
                  <a:lnTo>
                    <a:pt x="110800" y="469899"/>
                  </a:lnTo>
                  <a:lnTo>
                    <a:pt x="69268" y="460740"/>
                  </a:lnTo>
                  <a:lnTo>
                    <a:pt x="35352" y="436170"/>
                  </a:lnTo>
                  <a:lnTo>
                    <a:pt x="12486" y="400550"/>
                  </a:lnTo>
                  <a:lnTo>
                    <a:pt x="4101" y="358244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03672" y="3062882"/>
            <a:ext cx="392906" cy="366117"/>
            <a:chOff x="1143000" y="4356099"/>
            <a:chExt cx="558800" cy="52070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8700" y="4432689"/>
              <a:ext cx="337410" cy="36472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68400" y="4381499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4101" y="358244"/>
                  </a:moveTo>
                  <a:lnTo>
                    <a:pt x="0" y="108862"/>
                  </a:lnTo>
                  <a:lnTo>
                    <a:pt x="9025" y="66992"/>
                  </a:lnTo>
                  <a:lnTo>
                    <a:pt x="33302" y="32333"/>
                  </a:lnTo>
                  <a:lnTo>
                    <a:pt x="68627" y="8722"/>
                  </a:lnTo>
                  <a:lnTo>
                    <a:pt x="110800" y="0"/>
                  </a:lnTo>
                  <a:lnTo>
                    <a:pt x="407144" y="0"/>
                  </a:lnTo>
                  <a:lnTo>
                    <a:pt x="447763" y="8722"/>
                  </a:lnTo>
                  <a:lnTo>
                    <a:pt x="479670" y="32333"/>
                  </a:lnTo>
                  <a:lnTo>
                    <a:pt x="500528" y="66992"/>
                  </a:lnTo>
                  <a:lnTo>
                    <a:pt x="507999" y="108862"/>
                  </a:lnTo>
                  <a:lnTo>
                    <a:pt x="507999" y="358244"/>
                  </a:lnTo>
                  <a:lnTo>
                    <a:pt x="500528" y="400550"/>
                  </a:lnTo>
                  <a:lnTo>
                    <a:pt x="479670" y="436170"/>
                  </a:lnTo>
                  <a:lnTo>
                    <a:pt x="447763" y="460740"/>
                  </a:lnTo>
                  <a:lnTo>
                    <a:pt x="407144" y="469899"/>
                  </a:lnTo>
                  <a:lnTo>
                    <a:pt x="110800" y="469899"/>
                  </a:lnTo>
                  <a:lnTo>
                    <a:pt x="69268" y="460740"/>
                  </a:lnTo>
                  <a:lnTo>
                    <a:pt x="35352" y="436170"/>
                  </a:lnTo>
                  <a:lnTo>
                    <a:pt x="12486" y="400550"/>
                  </a:lnTo>
                  <a:lnTo>
                    <a:pt x="4101" y="358244"/>
                  </a:lnTo>
                  <a:close/>
                </a:path>
              </a:pathLst>
            </a:custGeom>
            <a:ln w="50800">
              <a:solidFill>
                <a:srgbClr val="E2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312259" y="3062882"/>
            <a:ext cx="393353" cy="366117"/>
            <a:chOff x="1866323" y="4356099"/>
            <a:chExt cx="559435" cy="52070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1200" y="4432689"/>
              <a:ext cx="330200" cy="36472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891723" y="4381499"/>
              <a:ext cx="508634" cy="469900"/>
            </a:xfrm>
            <a:custGeom>
              <a:avLst/>
              <a:gdLst/>
              <a:ahLst/>
              <a:cxnLst/>
              <a:rect l="l" t="t" r="r" b="b"/>
              <a:pathLst>
                <a:path w="508635" h="469900">
                  <a:moveTo>
                    <a:pt x="0" y="358244"/>
                  </a:moveTo>
                  <a:lnTo>
                    <a:pt x="577" y="108862"/>
                  </a:lnTo>
                  <a:lnTo>
                    <a:pt x="8871" y="66992"/>
                  </a:lnTo>
                  <a:lnTo>
                    <a:pt x="31540" y="32333"/>
                  </a:lnTo>
                  <a:lnTo>
                    <a:pt x="65257" y="8722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4393" y="8722"/>
                  </a:lnTo>
                  <a:lnTo>
                    <a:pt x="477908" y="32333"/>
                  </a:lnTo>
                  <a:lnTo>
                    <a:pt x="500374" y="66992"/>
                  </a:lnTo>
                  <a:lnTo>
                    <a:pt x="508577" y="108862"/>
                  </a:lnTo>
                  <a:lnTo>
                    <a:pt x="508577" y="358244"/>
                  </a:lnTo>
                  <a:lnTo>
                    <a:pt x="500374" y="400550"/>
                  </a:lnTo>
                  <a:lnTo>
                    <a:pt x="477908" y="436170"/>
                  </a:lnTo>
                  <a:lnTo>
                    <a:pt x="444393" y="460740"/>
                  </a:lnTo>
                  <a:lnTo>
                    <a:pt x="403043" y="469899"/>
                  </a:lnTo>
                  <a:lnTo>
                    <a:pt x="106699" y="469899"/>
                  </a:lnTo>
                  <a:lnTo>
                    <a:pt x="65167" y="460740"/>
                  </a:lnTo>
                  <a:lnTo>
                    <a:pt x="31251" y="436170"/>
                  </a:lnTo>
                  <a:lnTo>
                    <a:pt x="8385" y="400550"/>
                  </a:lnTo>
                  <a:lnTo>
                    <a:pt x="0" y="358244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812321" y="3062882"/>
            <a:ext cx="393353" cy="366117"/>
            <a:chOff x="2577523" y="4356099"/>
            <a:chExt cx="559435" cy="52070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2400" y="4432689"/>
              <a:ext cx="330200" cy="36472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602923" y="4381499"/>
              <a:ext cx="508634" cy="469900"/>
            </a:xfrm>
            <a:custGeom>
              <a:avLst/>
              <a:gdLst/>
              <a:ahLst/>
              <a:cxnLst/>
              <a:rect l="l" t="t" r="r" b="b"/>
              <a:pathLst>
                <a:path w="508635" h="469900">
                  <a:moveTo>
                    <a:pt x="0" y="358244"/>
                  </a:moveTo>
                  <a:lnTo>
                    <a:pt x="576" y="108862"/>
                  </a:lnTo>
                  <a:lnTo>
                    <a:pt x="8871" y="66992"/>
                  </a:lnTo>
                  <a:lnTo>
                    <a:pt x="31540" y="32333"/>
                  </a:lnTo>
                  <a:lnTo>
                    <a:pt x="65257" y="8722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4393" y="8722"/>
                  </a:lnTo>
                  <a:lnTo>
                    <a:pt x="477908" y="32333"/>
                  </a:lnTo>
                  <a:lnTo>
                    <a:pt x="500374" y="66992"/>
                  </a:lnTo>
                  <a:lnTo>
                    <a:pt x="508576" y="108862"/>
                  </a:lnTo>
                  <a:lnTo>
                    <a:pt x="508576" y="358244"/>
                  </a:lnTo>
                  <a:lnTo>
                    <a:pt x="500374" y="400550"/>
                  </a:lnTo>
                  <a:lnTo>
                    <a:pt x="477908" y="436170"/>
                  </a:lnTo>
                  <a:lnTo>
                    <a:pt x="444393" y="460740"/>
                  </a:lnTo>
                  <a:lnTo>
                    <a:pt x="403043" y="469899"/>
                  </a:lnTo>
                  <a:lnTo>
                    <a:pt x="106699" y="469899"/>
                  </a:lnTo>
                  <a:lnTo>
                    <a:pt x="65167" y="460740"/>
                  </a:lnTo>
                  <a:lnTo>
                    <a:pt x="31251" y="436170"/>
                  </a:lnTo>
                  <a:lnTo>
                    <a:pt x="8385" y="400550"/>
                  </a:lnTo>
                  <a:lnTo>
                    <a:pt x="0" y="358244"/>
                  </a:lnTo>
                  <a:close/>
                </a:path>
              </a:pathLst>
            </a:custGeom>
            <a:ln w="50800">
              <a:solidFill>
                <a:srgbClr val="0071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312789" y="3062882"/>
            <a:ext cx="392906" cy="366117"/>
            <a:chOff x="3289300" y="4356099"/>
            <a:chExt cx="558800" cy="52070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3600" y="4432689"/>
              <a:ext cx="330200" cy="36472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314700" y="4381499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36" y="358244"/>
                  </a:moveTo>
                  <a:lnTo>
                    <a:pt x="0" y="108862"/>
                  </a:lnTo>
                  <a:lnTo>
                    <a:pt x="8390" y="66992"/>
                  </a:lnTo>
                  <a:lnTo>
                    <a:pt x="31269" y="32333"/>
                  </a:lnTo>
                  <a:lnTo>
                    <a:pt x="65198" y="8722"/>
                  </a:lnTo>
                  <a:lnTo>
                    <a:pt x="106736" y="0"/>
                  </a:lnTo>
                  <a:lnTo>
                    <a:pt x="403079" y="0"/>
                  </a:lnTo>
                  <a:lnTo>
                    <a:pt x="444333" y="8722"/>
                  </a:lnTo>
                  <a:lnTo>
                    <a:pt x="477638" y="32333"/>
                  </a:lnTo>
                  <a:lnTo>
                    <a:pt x="499893" y="66992"/>
                  </a:lnTo>
                  <a:lnTo>
                    <a:pt x="508000" y="108862"/>
                  </a:lnTo>
                  <a:lnTo>
                    <a:pt x="508000" y="358244"/>
                  </a:lnTo>
                  <a:lnTo>
                    <a:pt x="499893" y="400550"/>
                  </a:lnTo>
                  <a:lnTo>
                    <a:pt x="477638" y="436170"/>
                  </a:lnTo>
                  <a:lnTo>
                    <a:pt x="444333" y="460740"/>
                  </a:lnTo>
                  <a:lnTo>
                    <a:pt x="403079" y="469899"/>
                  </a:lnTo>
                  <a:lnTo>
                    <a:pt x="106736" y="469899"/>
                  </a:lnTo>
                  <a:lnTo>
                    <a:pt x="65204" y="460740"/>
                  </a:lnTo>
                  <a:lnTo>
                    <a:pt x="31288" y="436170"/>
                  </a:lnTo>
                  <a:lnTo>
                    <a:pt x="8421" y="400550"/>
                  </a:lnTo>
                  <a:lnTo>
                    <a:pt x="36" y="358244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812852" y="3062882"/>
            <a:ext cx="392906" cy="366117"/>
            <a:chOff x="4000500" y="4356099"/>
            <a:chExt cx="558800" cy="520700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4432689"/>
              <a:ext cx="330200" cy="36472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025900" y="4381499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36" y="358244"/>
                  </a:moveTo>
                  <a:lnTo>
                    <a:pt x="0" y="108862"/>
                  </a:lnTo>
                  <a:lnTo>
                    <a:pt x="8390" y="66992"/>
                  </a:lnTo>
                  <a:lnTo>
                    <a:pt x="31269" y="32333"/>
                  </a:lnTo>
                  <a:lnTo>
                    <a:pt x="65198" y="8722"/>
                  </a:lnTo>
                  <a:lnTo>
                    <a:pt x="106736" y="0"/>
                  </a:lnTo>
                  <a:lnTo>
                    <a:pt x="403079" y="0"/>
                  </a:lnTo>
                  <a:lnTo>
                    <a:pt x="444333" y="8722"/>
                  </a:lnTo>
                  <a:lnTo>
                    <a:pt x="477638" y="32333"/>
                  </a:lnTo>
                  <a:lnTo>
                    <a:pt x="499893" y="66992"/>
                  </a:lnTo>
                  <a:lnTo>
                    <a:pt x="508000" y="108862"/>
                  </a:lnTo>
                  <a:lnTo>
                    <a:pt x="508000" y="358244"/>
                  </a:lnTo>
                  <a:lnTo>
                    <a:pt x="499893" y="400550"/>
                  </a:lnTo>
                  <a:lnTo>
                    <a:pt x="477638" y="436170"/>
                  </a:lnTo>
                  <a:lnTo>
                    <a:pt x="444333" y="460740"/>
                  </a:lnTo>
                  <a:lnTo>
                    <a:pt x="403079" y="469899"/>
                  </a:lnTo>
                  <a:lnTo>
                    <a:pt x="106736" y="469899"/>
                  </a:lnTo>
                  <a:lnTo>
                    <a:pt x="65204" y="460740"/>
                  </a:lnTo>
                  <a:lnTo>
                    <a:pt x="31288" y="436170"/>
                  </a:lnTo>
                  <a:lnTo>
                    <a:pt x="8421" y="400550"/>
                  </a:lnTo>
                  <a:lnTo>
                    <a:pt x="36" y="358244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303985" y="3062882"/>
            <a:ext cx="392906" cy="366117"/>
            <a:chOff x="4699000" y="4356099"/>
            <a:chExt cx="558800" cy="520700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3611" y="4432689"/>
              <a:ext cx="337410" cy="36472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724400" y="4381499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3011" y="358244"/>
                  </a:moveTo>
                  <a:lnTo>
                    <a:pt x="0" y="108862"/>
                  </a:lnTo>
                  <a:lnTo>
                    <a:pt x="8855" y="66992"/>
                  </a:lnTo>
                  <a:lnTo>
                    <a:pt x="32757" y="32333"/>
                  </a:lnTo>
                  <a:lnTo>
                    <a:pt x="67708" y="8722"/>
                  </a:lnTo>
                  <a:lnTo>
                    <a:pt x="109711" y="0"/>
                  </a:lnTo>
                  <a:lnTo>
                    <a:pt x="406054" y="0"/>
                  </a:lnTo>
                  <a:lnTo>
                    <a:pt x="446844" y="8722"/>
                  </a:lnTo>
                  <a:lnTo>
                    <a:pt x="479125" y="32333"/>
                  </a:lnTo>
                  <a:lnTo>
                    <a:pt x="500357" y="66992"/>
                  </a:lnTo>
                  <a:lnTo>
                    <a:pt x="508000" y="108862"/>
                  </a:lnTo>
                  <a:lnTo>
                    <a:pt x="508000" y="358244"/>
                  </a:lnTo>
                  <a:lnTo>
                    <a:pt x="500357" y="400550"/>
                  </a:lnTo>
                  <a:lnTo>
                    <a:pt x="479125" y="436170"/>
                  </a:lnTo>
                  <a:lnTo>
                    <a:pt x="446844" y="460740"/>
                  </a:lnTo>
                  <a:lnTo>
                    <a:pt x="406054" y="469899"/>
                  </a:lnTo>
                  <a:lnTo>
                    <a:pt x="109711" y="469899"/>
                  </a:lnTo>
                  <a:lnTo>
                    <a:pt x="68179" y="460740"/>
                  </a:lnTo>
                  <a:lnTo>
                    <a:pt x="34263" y="436170"/>
                  </a:lnTo>
                  <a:lnTo>
                    <a:pt x="11396" y="400550"/>
                  </a:lnTo>
                  <a:lnTo>
                    <a:pt x="3011" y="358244"/>
                  </a:lnTo>
                  <a:close/>
                </a:path>
              </a:pathLst>
            </a:custGeom>
            <a:ln w="50800">
              <a:solidFill>
                <a:srgbClr val="0071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23761" y="3428334"/>
            <a:ext cx="1566267" cy="79840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5358" algn="ctr" defTabSz="642915">
              <a:spcBef>
                <a:spcPts val="70"/>
              </a:spcBef>
            </a:pPr>
            <a:r>
              <a:rPr sz="2109" b="1" spc="56" dirty="0">
                <a:solidFill>
                  <a:srgbClr val="535353"/>
                </a:solidFill>
                <a:latin typeface="Trebuchet MS"/>
                <a:cs typeface="Trebuchet MS"/>
              </a:rPr>
              <a:t>VMs</a:t>
            </a:r>
            <a:endParaRPr sz="2109">
              <a:solidFill>
                <a:prstClr val="black"/>
              </a:solidFill>
              <a:latin typeface="Trebuchet MS"/>
              <a:cs typeface="Trebuchet MS"/>
            </a:endParaRPr>
          </a:p>
          <a:p>
            <a:pPr algn="ctr" defTabSz="642915">
              <a:spcBef>
                <a:spcPts val="1557"/>
              </a:spcBef>
            </a:pPr>
            <a:r>
              <a:rPr sz="1687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Server</a:t>
            </a:r>
            <a:r>
              <a:rPr sz="1687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87" spc="-63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Hypervisor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70289" y="3080742"/>
            <a:ext cx="366117" cy="330398"/>
          </a:xfrm>
          <a:custGeom>
            <a:avLst/>
            <a:gdLst/>
            <a:ahLst/>
            <a:cxnLst/>
            <a:rect l="l" t="t" r="r" b="b"/>
            <a:pathLst>
              <a:path w="520700" h="469900">
                <a:moveTo>
                  <a:pt x="5874" y="358244"/>
                </a:moveTo>
                <a:lnTo>
                  <a:pt x="0" y="108862"/>
                </a:lnTo>
                <a:lnTo>
                  <a:pt x="9302" y="66992"/>
                </a:lnTo>
                <a:lnTo>
                  <a:pt x="34188" y="32333"/>
                </a:lnTo>
                <a:lnTo>
                  <a:pt x="70123" y="8722"/>
                </a:lnTo>
                <a:lnTo>
                  <a:pt x="112573" y="0"/>
                </a:lnTo>
                <a:lnTo>
                  <a:pt x="408917" y="0"/>
                </a:lnTo>
                <a:lnTo>
                  <a:pt x="451243" y="8722"/>
                </a:lnTo>
                <a:lnTo>
                  <a:pt x="486906" y="32333"/>
                </a:lnTo>
                <a:lnTo>
                  <a:pt x="511520" y="66992"/>
                </a:lnTo>
                <a:lnTo>
                  <a:pt x="520700" y="108862"/>
                </a:lnTo>
                <a:lnTo>
                  <a:pt x="520700" y="358244"/>
                </a:lnTo>
                <a:lnTo>
                  <a:pt x="511520" y="400550"/>
                </a:lnTo>
                <a:lnTo>
                  <a:pt x="486906" y="436170"/>
                </a:lnTo>
                <a:lnTo>
                  <a:pt x="451243" y="460740"/>
                </a:lnTo>
                <a:lnTo>
                  <a:pt x="408917" y="469899"/>
                </a:lnTo>
                <a:lnTo>
                  <a:pt x="112573" y="469899"/>
                </a:lnTo>
                <a:lnTo>
                  <a:pt x="71041" y="460740"/>
                </a:lnTo>
                <a:lnTo>
                  <a:pt x="37125" y="436170"/>
                </a:lnTo>
                <a:lnTo>
                  <a:pt x="14259" y="400550"/>
                </a:lnTo>
                <a:lnTo>
                  <a:pt x="5874" y="358244"/>
                </a:lnTo>
                <a:close/>
              </a:path>
            </a:pathLst>
          </a:custGeom>
          <a:ln w="50800">
            <a:solidFill>
              <a:srgbClr val="E1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83970" y="3080742"/>
            <a:ext cx="361652" cy="330398"/>
          </a:xfrm>
          <a:custGeom>
            <a:avLst/>
            <a:gdLst/>
            <a:ahLst/>
            <a:cxnLst/>
            <a:rect l="l" t="t" r="r" b="b"/>
            <a:pathLst>
              <a:path w="514350" h="469900">
                <a:moveTo>
                  <a:pt x="0" y="358244"/>
                </a:moveTo>
                <a:lnTo>
                  <a:pt x="6031" y="108862"/>
                </a:lnTo>
                <a:lnTo>
                  <a:pt x="13474" y="66992"/>
                </a:lnTo>
                <a:lnTo>
                  <a:pt x="34267" y="32333"/>
                </a:lnTo>
                <a:lnTo>
                  <a:pt x="66109" y="8722"/>
                </a:lnTo>
                <a:lnTo>
                  <a:pt x="106699" y="0"/>
                </a:lnTo>
                <a:lnTo>
                  <a:pt x="403043" y="0"/>
                </a:lnTo>
                <a:lnTo>
                  <a:pt x="445245" y="8722"/>
                </a:lnTo>
                <a:lnTo>
                  <a:pt x="480635" y="32333"/>
                </a:lnTo>
                <a:lnTo>
                  <a:pt x="504976" y="66992"/>
                </a:lnTo>
                <a:lnTo>
                  <a:pt x="514031" y="108862"/>
                </a:lnTo>
                <a:lnTo>
                  <a:pt x="514031" y="358244"/>
                </a:lnTo>
                <a:lnTo>
                  <a:pt x="504976" y="400550"/>
                </a:lnTo>
                <a:lnTo>
                  <a:pt x="480635" y="436170"/>
                </a:lnTo>
                <a:lnTo>
                  <a:pt x="445245" y="460740"/>
                </a:lnTo>
                <a:lnTo>
                  <a:pt x="403043" y="469899"/>
                </a:lnTo>
                <a:lnTo>
                  <a:pt x="106699" y="469899"/>
                </a:lnTo>
                <a:lnTo>
                  <a:pt x="65167" y="460740"/>
                </a:lnTo>
                <a:lnTo>
                  <a:pt x="31251" y="436170"/>
                </a:lnTo>
                <a:lnTo>
                  <a:pt x="8385" y="400550"/>
                </a:lnTo>
                <a:lnTo>
                  <a:pt x="0" y="358244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93520" y="3080742"/>
            <a:ext cx="361206" cy="330398"/>
          </a:xfrm>
          <a:custGeom>
            <a:avLst/>
            <a:gdLst/>
            <a:ahLst/>
            <a:cxnLst/>
            <a:rect l="l" t="t" r="r" b="b"/>
            <a:pathLst>
              <a:path w="513715" h="469900">
                <a:moveTo>
                  <a:pt x="0" y="358244"/>
                </a:moveTo>
                <a:lnTo>
                  <a:pt x="5237" y="108862"/>
                </a:lnTo>
                <a:lnTo>
                  <a:pt x="12804" y="66992"/>
                </a:lnTo>
                <a:lnTo>
                  <a:pt x="33870" y="32333"/>
                </a:lnTo>
                <a:lnTo>
                  <a:pt x="65985" y="8722"/>
                </a:lnTo>
                <a:lnTo>
                  <a:pt x="106699" y="0"/>
                </a:lnTo>
                <a:lnTo>
                  <a:pt x="403043" y="0"/>
                </a:lnTo>
                <a:lnTo>
                  <a:pt x="445121" y="8722"/>
                </a:lnTo>
                <a:lnTo>
                  <a:pt x="480238" y="32333"/>
                </a:lnTo>
                <a:lnTo>
                  <a:pt x="504306" y="66992"/>
                </a:lnTo>
                <a:lnTo>
                  <a:pt x="513237" y="108862"/>
                </a:lnTo>
                <a:lnTo>
                  <a:pt x="513237" y="358244"/>
                </a:lnTo>
                <a:lnTo>
                  <a:pt x="504306" y="400550"/>
                </a:lnTo>
                <a:lnTo>
                  <a:pt x="480238" y="436170"/>
                </a:lnTo>
                <a:lnTo>
                  <a:pt x="445121" y="460740"/>
                </a:lnTo>
                <a:lnTo>
                  <a:pt x="403043" y="469899"/>
                </a:lnTo>
                <a:lnTo>
                  <a:pt x="106699" y="469899"/>
                </a:lnTo>
                <a:lnTo>
                  <a:pt x="65167" y="460740"/>
                </a:lnTo>
                <a:lnTo>
                  <a:pt x="31251" y="436170"/>
                </a:lnTo>
                <a:lnTo>
                  <a:pt x="8385" y="400550"/>
                </a:lnTo>
                <a:lnTo>
                  <a:pt x="0" y="358244"/>
                </a:lnTo>
                <a:close/>
              </a:path>
            </a:pathLst>
          </a:custGeom>
          <a:ln w="50800">
            <a:solidFill>
              <a:srgbClr val="0071FF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03071" y="3080742"/>
            <a:ext cx="360313" cy="330398"/>
          </a:xfrm>
          <a:custGeom>
            <a:avLst/>
            <a:gdLst/>
            <a:ahLst/>
            <a:cxnLst/>
            <a:rect l="l" t="t" r="r" b="b"/>
            <a:pathLst>
              <a:path w="512445" h="469900">
                <a:moveTo>
                  <a:pt x="0" y="358244"/>
                </a:moveTo>
                <a:lnTo>
                  <a:pt x="4443" y="108862"/>
                </a:lnTo>
                <a:lnTo>
                  <a:pt x="12134" y="66992"/>
                </a:lnTo>
                <a:lnTo>
                  <a:pt x="33473" y="32333"/>
                </a:lnTo>
                <a:lnTo>
                  <a:pt x="65861" y="8722"/>
                </a:lnTo>
                <a:lnTo>
                  <a:pt x="106699" y="0"/>
                </a:lnTo>
                <a:lnTo>
                  <a:pt x="403043" y="0"/>
                </a:lnTo>
                <a:lnTo>
                  <a:pt x="444997" y="8722"/>
                </a:lnTo>
                <a:lnTo>
                  <a:pt x="479841" y="32333"/>
                </a:lnTo>
                <a:lnTo>
                  <a:pt x="503636" y="66992"/>
                </a:lnTo>
                <a:lnTo>
                  <a:pt x="512443" y="108862"/>
                </a:lnTo>
                <a:lnTo>
                  <a:pt x="512443" y="358244"/>
                </a:lnTo>
                <a:lnTo>
                  <a:pt x="503636" y="400550"/>
                </a:lnTo>
                <a:lnTo>
                  <a:pt x="479841" y="436170"/>
                </a:lnTo>
                <a:lnTo>
                  <a:pt x="444997" y="460740"/>
                </a:lnTo>
                <a:lnTo>
                  <a:pt x="403043" y="469899"/>
                </a:lnTo>
                <a:lnTo>
                  <a:pt x="106699" y="469899"/>
                </a:lnTo>
                <a:lnTo>
                  <a:pt x="65167" y="460740"/>
                </a:lnTo>
                <a:lnTo>
                  <a:pt x="31251" y="436170"/>
                </a:lnTo>
                <a:lnTo>
                  <a:pt x="8385" y="400550"/>
                </a:lnTo>
                <a:lnTo>
                  <a:pt x="0" y="358244"/>
                </a:lnTo>
                <a:close/>
              </a:path>
            </a:pathLst>
          </a:custGeom>
          <a:ln w="50800">
            <a:solidFill>
              <a:srgbClr val="00B7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212621" y="3080742"/>
            <a:ext cx="359866" cy="330398"/>
          </a:xfrm>
          <a:custGeom>
            <a:avLst/>
            <a:gdLst/>
            <a:ahLst/>
            <a:cxnLst/>
            <a:rect l="l" t="t" r="r" b="b"/>
            <a:pathLst>
              <a:path w="511809" h="469900">
                <a:moveTo>
                  <a:pt x="0" y="358244"/>
                </a:moveTo>
                <a:lnTo>
                  <a:pt x="3649" y="108862"/>
                </a:lnTo>
                <a:lnTo>
                  <a:pt x="11464" y="66992"/>
                </a:lnTo>
                <a:lnTo>
                  <a:pt x="33076" y="32333"/>
                </a:lnTo>
                <a:lnTo>
                  <a:pt x="65737" y="8722"/>
                </a:lnTo>
                <a:lnTo>
                  <a:pt x="106699" y="0"/>
                </a:lnTo>
                <a:lnTo>
                  <a:pt x="403043" y="0"/>
                </a:lnTo>
                <a:lnTo>
                  <a:pt x="444873" y="8722"/>
                </a:lnTo>
                <a:lnTo>
                  <a:pt x="479444" y="32333"/>
                </a:lnTo>
                <a:lnTo>
                  <a:pt x="502966" y="66992"/>
                </a:lnTo>
                <a:lnTo>
                  <a:pt x="511649" y="108862"/>
                </a:lnTo>
                <a:lnTo>
                  <a:pt x="511649" y="358244"/>
                </a:lnTo>
                <a:lnTo>
                  <a:pt x="502966" y="400550"/>
                </a:lnTo>
                <a:lnTo>
                  <a:pt x="479444" y="436170"/>
                </a:lnTo>
                <a:lnTo>
                  <a:pt x="444873" y="460740"/>
                </a:lnTo>
                <a:lnTo>
                  <a:pt x="403043" y="469899"/>
                </a:lnTo>
                <a:lnTo>
                  <a:pt x="106699" y="469899"/>
                </a:lnTo>
                <a:lnTo>
                  <a:pt x="65167" y="460740"/>
                </a:lnTo>
                <a:lnTo>
                  <a:pt x="31251" y="436170"/>
                </a:lnTo>
                <a:lnTo>
                  <a:pt x="8385" y="400550"/>
                </a:lnTo>
                <a:lnTo>
                  <a:pt x="0" y="358244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22173" y="3080742"/>
            <a:ext cx="359420" cy="330398"/>
          </a:xfrm>
          <a:custGeom>
            <a:avLst/>
            <a:gdLst/>
            <a:ahLst/>
            <a:cxnLst/>
            <a:rect l="l" t="t" r="r" b="b"/>
            <a:pathLst>
              <a:path w="511175" h="469900">
                <a:moveTo>
                  <a:pt x="0" y="358244"/>
                </a:moveTo>
                <a:lnTo>
                  <a:pt x="2855" y="108862"/>
                </a:lnTo>
                <a:lnTo>
                  <a:pt x="10794" y="66992"/>
                </a:lnTo>
                <a:lnTo>
                  <a:pt x="32679" y="32333"/>
                </a:lnTo>
                <a:lnTo>
                  <a:pt x="65613" y="8722"/>
                </a:lnTo>
                <a:lnTo>
                  <a:pt x="106699" y="0"/>
                </a:lnTo>
                <a:lnTo>
                  <a:pt x="403043" y="0"/>
                </a:lnTo>
                <a:lnTo>
                  <a:pt x="444749" y="8722"/>
                </a:lnTo>
                <a:lnTo>
                  <a:pt x="479047" y="32333"/>
                </a:lnTo>
                <a:lnTo>
                  <a:pt x="502296" y="66992"/>
                </a:lnTo>
                <a:lnTo>
                  <a:pt x="510855" y="108862"/>
                </a:lnTo>
                <a:lnTo>
                  <a:pt x="510855" y="358244"/>
                </a:lnTo>
                <a:lnTo>
                  <a:pt x="502296" y="400550"/>
                </a:lnTo>
                <a:lnTo>
                  <a:pt x="479047" y="436170"/>
                </a:lnTo>
                <a:lnTo>
                  <a:pt x="444749" y="460740"/>
                </a:lnTo>
                <a:lnTo>
                  <a:pt x="403043" y="469899"/>
                </a:lnTo>
                <a:lnTo>
                  <a:pt x="106699" y="469899"/>
                </a:lnTo>
                <a:lnTo>
                  <a:pt x="65167" y="460740"/>
                </a:lnTo>
                <a:lnTo>
                  <a:pt x="31251" y="436170"/>
                </a:lnTo>
                <a:lnTo>
                  <a:pt x="8385" y="400550"/>
                </a:lnTo>
                <a:lnTo>
                  <a:pt x="0" y="358244"/>
                </a:lnTo>
                <a:close/>
              </a:path>
            </a:pathLst>
          </a:custGeom>
          <a:ln w="50800">
            <a:solidFill>
              <a:srgbClr val="00B7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231722" y="3080742"/>
            <a:ext cx="358973" cy="330398"/>
          </a:xfrm>
          <a:custGeom>
            <a:avLst/>
            <a:gdLst/>
            <a:ahLst/>
            <a:cxnLst/>
            <a:rect l="l" t="t" r="r" b="b"/>
            <a:pathLst>
              <a:path w="510540" h="469900">
                <a:moveTo>
                  <a:pt x="0" y="358244"/>
                </a:moveTo>
                <a:lnTo>
                  <a:pt x="2061" y="108862"/>
                </a:lnTo>
                <a:lnTo>
                  <a:pt x="10124" y="66992"/>
                </a:lnTo>
                <a:lnTo>
                  <a:pt x="32282" y="32333"/>
                </a:lnTo>
                <a:lnTo>
                  <a:pt x="65489" y="8722"/>
                </a:lnTo>
                <a:lnTo>
                  <a:pt x="106699" y="0"/>
                </a:lnTo>
                <a:lnTo>
                  <a:pt x="403043" y="0"/>
                </a:lnTo>
                <a:lnTo>
                  <a:pt x="444625" y="8722"/>
                </a:lnTo>
                <a:lnTo>
                  <a:pt x="478650" y="32333"/>
                </a:lnTo>
                <a:lnTo>
                  <a:pt x="501626" y="66992"/>
                </a:lnTo>
                <a:lnTo>
                  <a:pt x="510061" y="108862"/>
                </a:lnTo>
                <a:lnTo>
                  <a:pt x="510061" y="358244"/>
                </a:lnTo>
                <a:lnTo>
                  <a:pt x="501626" y="400550"/>
                </a:lnTo>
                <a:lnTo>
                  <a:pt x="478650" y="436170"/>
                </a:lnTo>
                <a:lnTo>
                  <a:pt x="444625" y="460740"/>
                </a:lnTo>
                <a:lnTo>
                  <a:pt x="403043" y="469899"/>
                </a:lnTo>
                <a:lnTo>
                  <a:pt x="106699" y="469899"/>
                </a:lnTo>
                <a:lnTo>
                  <a:pt x="65167" y="460740"/>
                </a:lnTo>
                <a:lnTo>
                  <a:pt x="31251" y="436170"/>
                </a:lnTo>
                <a:lnTo>
                  <a:pt x="8385" y="400550"/>
                </a:lnTo>
                <a:lnTo>
                  <a:pt x="0" y="358244"/>
                </a:lnTo>
                <a:close/>
              </a:path>
            </a:pathLst>
          </a:custGeom>
          <a:ln w="50800">
            <a:solidFill>
              <a:srgbClr val="E1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80936" y="3455123"/>
            <a:ext cx="2448687" cy="76794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828" b="1" dirty="0">
                <a:solidFill>
                  <a:srgbClr val="535353"/>
                </a:solidFill>
                <a:latin typeface="Trebuchet MS"/>
                <a:cs typeface="Trebuchet MS"/>
              </a:rPr>
              <a:t>Logical Networks</a:t>
            </a:r>
            <a:endParaRPr sz="1828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8752" defTabSz="642915">
              <a:spcBef>
                <a:spcPts val="1684"/>
              </a:spcBef>
            </a:pPr>
            <a:r>
              <a:rPr sz="1687" spc="-14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1687" spc="-56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87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Hypervisor</a:t>
            </a:r>
            <a:endParaRPr sz="1687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339828" y="3429000"/>
            <a:ext cx="214313" cy="473273"/>
            <a:chOff x="6172200" y="4876800"/>
            <a:chExt cx="304800" cy="673100"/>
          </a:xfrm>
        </p:grpSpPr>
        <p:sp>
          <p:nvSpPr>
            <p:cNvPr id="50" name="object 50"/>
            <p:cNvSpPr/>
            <p:nvPr/>
          </p:nvSpPr>
          <p:spPr>
            <a:xfrm>
              <a:off x="6324600" y="5067300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600"/>
                  </a:lnTo>
                </a:path>
              </a:pathLst>
            </a:custGeom>
            <a:ln w="762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1722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304800"/>
                  </a:lnTo>
                  <a:lnTo>
                    <a:pt x="152400" y="228600"/>
                  </a:lnTo>
                  <a:lnTo>
                    <a:pt x="3048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339828" y="4295180"/>
            <a:ext cx="214313" cy="464344"/>
            <a:chOff x="6172200" y="6108700"/>
            <a:chExt cx="304800" cy="660400"/>
          </a:xfrm>
        </p:grpSpPr>
        <p:sp>
          <p:nvSpPr>
            <p:cNvPr id="53" name="object 53"/>
            <p:cNvSpPr/>
            <p:nvPr/>
          </p:nvSpPr>
          <p:spPr>
            <a:xfrm>
              <a:off x="6324600" y="610870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899"/>
                  </a:lnTo>
                </a:path>
              </a:pathLst>
            </a:custGeom>
            <a:ln w="762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6172200" y="64643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152400" y="76200"/>
                  </a:lnTo>
                  <a:lnTo>
                    <a:pt x="0" y="0"/>
                  </a:lnTo>
                  <a:lnTo>
                    <a:pt x="1524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777258" y="3902274"/>
            <a:ext cx="1348383" cy="344864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20092" rIns="0" bIns="0" rtlCol="0">
            <a:spAutoFit/>
          </a:bodyPr>
          <a:lstStyle/>
          <a:p>
            <a:pPr marL="40629" defTabSz="642915">
              <a:spcBef>
                <a:spcPts val="158"/>
              </a:spcBef>
            </a:pPr>
            <a:r>
              <a:rPr sz="2109" b="1" spc="-18" dirty="0">
                <a:solidFill>
                  <a:srgbClr val="535353"/>
                </a:solidFill>
                <a:latin typeface="Trebuchet MS"/>
                <a:cs typeface="Trebuchet MS"/>
              </a:rPr>
              <a:t>Decoupled</a:t>
            </a:r>
            <a:endParaRPr sz="210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6136" y="2097434"/>
            <a:ext cx="243656" cy="37951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46" dirty="0">
                <a:solidFill>
                  <a:srgbClr val="535353"/>
                </a:solidFill>
                <a:latin typeface="Microsoft Sans Serif"/>
                <a:cs typeface="Microsoft Sans Serif"/>
              </a:rPr>
              <a:t>App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79019" y="2097434"/>
            <a:ext cx="243656" cy="37951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46" dirty="0">
                <a:solidFill>
                  <a:srgbClr val="535353"/>
                </a:solidFill>
                <a:latin typeface="Microsoft Sans Serif"/>
                <a:cs typeface="Microsoft Sans Serif"/>
              </a:rPr>
              <a:t>App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79297" y="2097434"/>
            <a:ext cx="243656" cy="37951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46" dirty="0">
                <a:solidFill>
                  <a:srgbClr val="535353"/>
                </a:solidFill>
                <a:latin typeface="Microsoft Sans Serif"/>
                <a:cs typeface="Microsoft Sans Serif"/>
              </a:rPr>
              <a:t>App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75940" y="2097434"/>
            <a:ext cx="243656" cy="37951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46" dirty="0">
                <a:solidFill>
                  <a:srgbClr val="535353"/>
                </a:solidFill>
                <a:latin typeface="Microsoft Sans Serif"/>
                <a:cs typeface="Microsoft Sans Serif"/>
              </a:rPr>
              <a:t>App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72585" y="2097434"/>
            <a:ext cx="243656" cy="37951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46" dirty="0">
                <a:solidFill>
                  <a:srgbClr val="535353"/>
                </a:solidFill>
                <a:latin typeface="Microsoft Sans Serif"/>
                <a:cs typeface="Microsoft Sans Serif"/>
              </a:rPr>
              <a:t>App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72862" y="2097434"/>
            <a:ext cx="243656" cy="37951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46" dirty="0">
                <a:solidFill>
                  <a:srgbClr val="535353"/>
                </a:solidFill>
                <a:latin typeface="Microsoft Sans Serif"/>
                <a:cs typeface="Microsoft Sans Serif"/>
              </a:rPr>
              <a:t>App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73141" y="2097434"/>
            <a:ext cx="243656" cy="37951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46" dirty="0">
                <a:solidFill>
                  <a:srgbClr val="535353"/>
                </a:solidFill>
                <a:latin typeface="Microsoft Sans Serif"/>
                <a:cs typeface="Microsoft Sans Serif"/>
              </a:rPr>
              <a:t>App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5749" y="2741413"/>
            <a:ext cx="143768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700" y="0"/>
                </a:lnTo>
              </a:path>
            </a:pathLst>
          </a:custGeom>
          <a:ln w="25400">
            <a:solidFill>
              <a:srgbClr val="5A5F5E"/>
            </a:solidFill>
            <a:prstDash val="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277071" y="2741413"/>
            <a:ext cx="1446609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25400">
            <a:solidFill>
              <a:srgbClr val="5A5F5E"/>
            </a:solidFill>
            <a:prstDash val="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23430" y="2527102"/>
            <a:ext cx="553641" cy="392621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3125" rIns="0" bIns="0" rtlCol="0">
            <a:spAutoFit/>
          </a:bodyPr>
          <a:lstStyle/>
          <a:p>
            <a:pPr marL="41968" defTabSz="642915">
              <a:spcBef>
                <a:spcPts val="25"/>
              </a:spcBef>
            </a:pPr>
            <a:r>
              <a:rPr sz="2531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x86</a:t>
            </a:r>
            <a:endParaRPr sz="2531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23205" y="1606595"/>
            <a:ext cx="243656" cy="8688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56" dirty="0">
                <a:solidFill>
                  <a:srgbClr val="535353"/>
                </a:solidFill>
                <a:latin typeface="Microsoft Sans Serif"/>
                <a:cs typeface="Microsoft Sans Serif"/>
              </a:rPr>
              <a:t>Workload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35754" y="1606595"/>
            <a:ext cx="243656" cy="8688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56" dirty="0">
                <a:solidFill>
                  <a:srgbClr val="535353"/>
                </a:solidFill>
                <a:latin typeface="Microsoft Sans Serif"/>
                <a:cs typeface="Microsoft Sans Serif"/>
              </a:rPr>
              <a:t>Workload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42306" y="1606595"/>
            <a:ext cx="243656" cy="8688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56" dirty="0">
                <a:solidFill>
                  <a:srgbClr val="535353"/>
                </a:solidFill>
                <a:latin typeface="Microsoft Sans Serif"/>
                <a:cs typeface="Microsoft Sans Serif"/>
              </a:rPr>
              <a:t>Workload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54855" y="1606595"/>
            <a:ext cx="243656" cy="8688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56" dirty="0">
                <a:solidFill>
                  <a:srgbClr val="535353"/>
                </a:solidFill>
                <a:latin typeface="Microsoft Sans Serif"/>
                <a:cs typeface="Microsoft Sans Serif"/>
              </a:rPr>
              <a:t>Workload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61407" y="1606595"/>
            <a:ext cx="243656" cy="8688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56" dirty="0">
                <a:solidFill>
                  <a:srgbClr val="535353"/>
                </a:solidFill>
                <a:latin typeface="Microsoft Sans Serif"/>
                <a:cs typeface="Microsoft Sans Serif"/>
              </a:rPr>
              <a:t>Workload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773957" y="1606595"/>
            <a:ext cx="243656" cy="8688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56" dirty="0">
                <a:solidFill>
                  <a:srgbClr val="535353"/>
                </a:solidFill>
                <a:latin typeface="Microsoft Sans Serif"/>
                <a:cs typeface="Microsoft Sans Serif"/>
              </a:rPr>
              <a:t>Workload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83506" y="1606595"/>
            <a:ext cx="243656" cy="8688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929" defTabSz="642915">
              <a:lnSpc>
                <a:spcPts val="1923"/>
              </a:lnSpc>
            </a:pPr>
            <a:r>
              <a:rPr sz="1687" spc="-56" dirty="0">
                <a:solidFill>
                  <a:srgbClr val="535353"/>
                </a:solidFill>
                <a:latin typeface="Microsoft Sans Serif"/>
                <a:cs typeface="Microsoft Sans Serif"/>
              </a:rPr>
              <a:t>Workload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045273" y="2536030"/>
            <a:ext cx="3607594" cy="437555"/>
            <a:chOff x="7175500" y="3606799"/>
            <a:chExt cx="5130800" cy="622300"/>
          </a:xfrm>
        </p:grpSpPr>
        <p:sp>
          <p:nvSpPr>
            <p:cNvPr id="74" name="object 74"/>
            <p:cNvSpPr/>
            <p:nvPr/>
          </p:nvSpPr>
          <p:spPr>
            <a:xfrm>
              <a:off x="7175500" y="3898899"/>
              <a:ext cx="5130800" cy="0"/>
            </a:xfrm>
            <a:custGeom>
              <a:avLst/>
              <a:gdLst/>
              <a:ahLst/>
              <a:cxnLst/>
              <a:rect l="l" t="t" r="r" b="b"/>
              <a:pathLst>
                <a:path w="5130800">
                  <a:moveTo>
                    <a:pt x="0" y="0"/>
                  </a:moveTo>
                  <a:lnTo>
                    <a:pt x="5130799" y="0"/>
                  </a:lnTo>
                </a:path>
              </a:pathLst>
            </a:custGeom>
            <a:ln w="25400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7000" y="3606799"/>
              <a:ext cx="3975100" cy="622300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5480647" y="2530204"/>
            <a:ext cx="3473648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L2, L3, L4-L7 Services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807025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3223949">
              <a:lnSpc>
                <a:spcPct val="100000"/>
              </a:lnSpc>
              <a:spcBef>
                <a:spcPts val="70"/>
              </a:spcBef>
            </a:pPr>
            <a:r>
              <a:rPr b="1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594" y="1768078"/>
            <a:ext cx="7321451" cy="301702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75034" indent="-366104" defTabSz="642915">
              <a:spcBef>
                <a:spcPts val="70"/>
              </a:spcBef>
              <a:buSzPct val="81521"/>
              <a:buFontTx/>
              <a:buChar char="•"/>
              <a:tabLst>
                <a:tab pos="374587" algn="l"/>
                <a:tab pos="375034" algn="l"/>
              </a:tabLst>
            </a:pPr>
            <a:r>
              <a:rPr sz="3234" dirty="0">
                <a:solidFill>
                  <a:srgbClr val="535353"/>
                </a:solidFill>
                <a:latin typeface="Microsoft Sans Serif"/>
                <a:cs typeface="Microsoft Sans Serif"/>
              </a:rPr>
              <a:t>Overall design of NVP network hypervisor.</a:t>
            </a:r>
            <a:endParaRPr sz="3234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defTabSz="642915">
              <a:buClr>
                <a:srgbClr val="535353"/>
              </a:buClr>
              <a:buFont typeface="Microsoft Sans Serif"/>
              <a:buChar char="•"/>
            </a:pPr>
            <a:endParaRPr sz="3305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75034" indent="-366104" defTabSz="642915">
              <a:buSzPct val="81521"/>
              <a:buFontTx/>
              <a:buChar char="•"/>
              <a:tabLst>
                <a:tab pos="374587" algn="l"/>
                <a:tab pos="375034" algn="l"/>
              </a:tabLst>
            </a:pPr>
            <a:r>
              <a:rPr sz="3234" dirty="0">
                <a:solidFill>
                  <a:srgbClr val="535353"/>
                </a:solidFill>
                <a:latin typeface="Microsoft Sans Serif"/>
                <a:cs typeface="Microsoft Sans Serif"/>
              </a:rPr>
              <a:t>Design challenges.</a:t>
            </a:r>
            <a:endParaRPr sz="3234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defTabSz="642915">
              <a:buClr>
                <a:srgbClr val="535353"/>
              </a:buClr>
              <a:buFont typeface="Microsoft Sans Serif"/>
              <a:buChar char="•"/>
            </a:pPr>
            <a:endParaRPr sz="3305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75034" indent="-366104" defTabSz="642915">
              <a:buSzPct val="81521"/>
              <a:buFontTx/>
              <a:buChar char="•"/>
              <a:tabLst>
                <a:tab pos="374587" algn="l"/>
                <a:tab pos="375034" algn="l"/>
              </a:tabLst>
            </a:pPr>
            <a:r>
              <a:rPr sz="3234" dirty="0">
                <a:solidFill>
                  <a:srgbClr val="535353"/>
                </a:solidFill>
                <a:latin typeface="Microsoft Sans Serif"/>
                <a:cs typeface="Microsoft Sans Serif"/>
              </a:rPr>
              <a:t>Hard lessons learnt.</a:t>
            </a:r>
            <a:endParaRPr sz="3234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07" y="262057"/>
            <a:ext cx="8268464" cy="495020"/>
          </a:xfrm>
          <a:prstGeom prst="rect">
            <a:avLst/>
          </a:prstGeom>
        </p:spPr>
        <p:txBody>
          <a:bodyPr vert="horz" wrap="square" lIns="0" tIns="61671" rIns="0" bIns="0" rtlCol="0" anchor="ctr">
            <a:spAutoFit/>
          </a:bodyPr>
          <a:lstStyle/>
          <a:p>
            <a:pPr marL="116082">
              <a:lnSpc>
                <a:spcPct val="100000"/>
              </a:lnSpc>
              <a:spcBef>
                <a:spcPts val="70"/>
              </a:spcBef>
            </a:pPr>
            <a:r>
              <a:rPr dirty="0"/>
              <a:t>WHAT IS A NETWORK HYPERVISOR?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53526" y="1714500"/>
            <a:ext cx="1011287" cy="928688"/>
            <a:chOff x="2778348" y="2438400"/>
            <a:chExt cx="1438275" cy="1320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9019" y="2603500"/>
              <a:ext cx="920923" cy="990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3748" y="2463800"/>
              <a:ext cx="1387475" cy="1270000"/>
            </a:xfrm>
            <a:custGeom>
              <a:avLst/>
              <a:gdLst/>
              <a:ahLst/>
              <a:cxnLst/>
              <a:rect l="l" t="t" r="r" b="b"/>
              <a:pathLst>
                <a:path w="1387475" h="1270000">
                  <a:moveTo>
                    <a:pt x="0" y="975980"/>
                  </a:moveTo>
                  <a:lnTo>
                    <a:pt x="2951" y="295323"/>
                  </a:lnTo>
                  <a:lnTo>
                    <a:pt x="6680" y="247970"/>
                  </a:lnTo>
                  <a:lnTo>
                    <a:pt x="17491" y="202847"/>
                  </a:lnTo>
                  <a:lnTo>
                    <a:pt x="34820" y="160603"/>
                  </a:lnTo>
                  <a:lnTo>
                    <a:pt x="58102" y="121887"/>
                  </a:lnTo>
                  <a:lnTo>
                    <a:pt x="86773" y="87347"/>
                  </a:lnTo>
                  <a:lnTo>
                    <a:pt x="120270" y="57632"/>
                  </a:lnTo>
                  <a:lnTo>
                    <a:pt x="158027" y="33391"/>
                  </a:lnTo>
                  <a:lnTo>
                    <a:pt x="199482" y="15273"/>
                  </a:lnTo>
                  <a:lnTo>
                    <a:pt x="244069" y="3926"/>
                  </a:lnTo>
                  <a:lnTo>
                    <a:pt x="291224" y="0"/>
                  </a:lnTo>
                  <a:lnTo>
                    <a:pt x="1100059" y="0"/>
                  </a:lnTo>
                  <a:lnTo>
                    <a:pt x="1147184" y="3926"/>
                  </a:lnTo>
                  <a:lnTo>
                    <a:pt x="1191689" y="15273"/>
                  </a:lnTo>
                  <a:lnTo>
                    <a:pt x="1233022" y="33391"/>
                  </a:lnTo>
                  <a:lnTo>
                    <a:pt x="1270633" y="57632"/>
                  </a:lnTo>
                  <a:lnTo>
                    <a:pt x="1303970" y="87347"/>
                  </a:lnTo>
                  <a:lnTo>
                    <a:pt x="1332481" y="121887"/>
                  </a:lnTo>
                  <a:lnTo>
                    <a:pt x="1355616" y="160603"/>
                  </a:lnTo>
                  <a:lnTo>
                    <a:pt x="1372824" y="202847"/>
                  </a:lnTo>
                  <a:lnTo>
                    <a:pt x="1383552" y="247970"/>
                  </a:lnTo>
                  <a:lnTo>
                    <a:pt x="1387251" y="295323"/>
                  </a:lnTo>
                  <a:lnTo>
                    <a:pt x="1387251" y="975980"/>
                  </a:lnTo>
                  <a:lnTo>
                    <a:pt x="1383552" y="1023297"/>
                  </a:lnTo>
                  <a:lnTo>
                    <a:pt x="1372824" y="1068321"/>
                  </a:lnTo>
                  <a:lnTo>
                    <a:pt x="1355616" y="1110418"/>
                  </a:lnTo>
                  <a:lnTo>
                    <a:pt x="1332481" y="1148958"/>
                  </a:lnTo>
                  <a:lnTo>
                    <a:pt x="1303970" y="1183305"/>
                  </a:lnTo>
                  <a:lnTo>
                    <a:pt x="1270633" y="1212826"/>
                  </a:lnTo>
                  <a:lnTo>
                    <a:pt x="1233022" y="1236890"/>
                  </a:lnTo>
                  <a:lnTo>
                    <a:pt x="1191689" y="1254862"/>
                  </a:lnTo>
                  <a:lnTo>
                    <a:pt x="1147184" y="1266110"/>
                  </a:lnTo>
                  <a:lnTo>
                    <a:pt x="1100059" y="1270000"/>
                  </a:lnTo>
                  <a:lnTo>
                    <a:pt x="291224" y="1270000"/>
                  </a:lnTo>
                  <a:lnTo>
                    <a:pt x="243986" y="1266110"/>
                  </a:lnTo>
                  <a:lnTo>
                    <a:pt x="199175" y="1254862"/>
                  </a:lnTo>
                  <a:lnTo>
                    <a:pt x="157390" y="1236890"/>
                  </a:lnTo>
                  <a:lnTo>
                    <a:pt x="119231" y="1212826"/>
                  </a:lnTo>
                  <a:lnTo>
                    <a:pt x="85297" y="1183305"/>
                  </a:lnTo>
                  <a:lnTo>
                    <a:pt x="56189" y="1148958"/>
                  </a:lnTo>
                  <a:lnTo>
                    <a:pt x="32505" y="1110418"/>
                  </a:lnTo>
                  <a:lnTo>
                    <a:pt x="14846" y="1068321"/>
                  </a:lnTo>
                  <a:lnTo>
                    <a:pt x="3811" y="1023297"/>
                  </a:lnTo>
                  <a:lnTo>
                    <a:pt x="0" y="975980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125391" y="1714500"/>
            <a:ext cx="1017984" cy="928688"/>
            <a:chOff x="4445000" y="2438400"/>
            <a:chExt cx="1447800" cy="1320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1700" y="2603500"/>
              <a:ext cx="914400" cy="990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70400" y="2463800"/>
              <a:ext cx="1397000" cy="1270000"/>
            </a:xfrm>
            <a:custGeom>
              <a:avLst/>
              <a:gdLst/>
              <a:ahLst/>
              <a:cxnLst/>
              <a:rect l="l" t="t" r="r" b="b"/>
              <a:pathLst>
                <a:path w="1397000" h="1270000">
                  <a:moveTo>
                    <a:pt x="3398" y="975980"/>
                  </a:moveTo>
                  <a:lnTo>
                    <a:pt x="0" y="295323"/>
                  </a:lnTo>
                  <a:lnTo>
                    <a:pt x="3906" y="247970"/>
                  </a:lnTo>
                  <a:lnTo>
                    <a:pt x="15200" y="202847"/>
                  </a:lnTo>
                  <a:lnTo>
                    <a:pt x="33240" y="160603"/>
                  </a:lnTo>
                  <a:lnTo>
                    <a:pt x="57385" y="121887"/>
                  </a:lnTo>
                  <a:lnTo>
                    <a:pt x="86996" y="87347"/>
                  </a:lnTo>
                  <a:lnTo>
                    <a:pt x="121433" y="57632"/>
                  </a:lnTo>
                  <a:lnTo>
                    <a:pt x="160054" y="33391"/>
                  </a:lnTo>
                  <a:lnTo>
                    <a:pt x="202220" y="15273"/>
                  </a:lnTo>
                  <a:lnTo>
                    <a:pt x="247289" y="3926"/>
                  </a:lnTo>
                  <a:lnTo>
                    <a:pt x="294623" y="0"/>
                  </a:lnTo>
                  <a:lnTo>
                    <a:pt x="1103457" y="0"/>
                  </a:lnTo>
                  <a:lnTo>
                    <a:pt x="1150760" y="3926"/>
                  </a:lnTo>
                  <a:lnTo>
                    <a:pt x="1195748" y="15273"/>
                  </a:lnTo>
                  <a:lnTo>
                    <a:pt x="1237792" y="33391"/>
                  </a:lnTo>
                  <a:lnTo>
                    <a:pt x="1276266" y="57632"/>
                  </a:lnTo>
                  <a:lnTo>
                    <a:pt x="1310543" y="87347"/>
                  </a:lnTo>
                  <a:lnTo>
                    <a:pt x="1339994" y="121887"/>
                  </a:lnTo>
                  <a:lnTo>
                    <a:pt x="1363993" y="160603"/>
                  </a:lnTo>
                  <a:lnTo>
                    <a:pt x="1381911" y="202847"/>
                  </a:lnTo>
                  <a:lnTo>
                    <a:pt x="1393123" y="247970"/>
                  </a:lnTo>
                  <a:lnTo>
                    <a:pt x="1396999" y="295323"/>
                  </a:lnTo>
                  <a:lnTo>
                    <a:pt x="1396999" y="975980"/>
                  </a:lnTo>
                  <a:lnTo>
                    <a:pt x="1393123" y="1023297"/>
                  </a:lnTo>
                  <a:lnTo>
                    <a:pt x="1381911" y="1068321"/>
                  </a:lnTo>
                  <a:lnTo>
                    <a:pt x="1363993" y="1110418"/>
                  </a:lnTo>
                  <a:lnTo>
                    <a:pt x="1339994" y="1148958"/>
                  </a:lnTo>
                  <a:lnTo>
                    <a:pt x="1310543" y="1183305"/>
                  </a:lnTo>
                  <a:lnTo>
                    <a:pt x="1276266" y="1212826"/>
                  </a:lnTo>
                  <a:lnTo>
                    <a:pt x="1237792" y="1236890"/>
                  </a:lnTo>
                  <a:lnTo>
                    <a:pt x="1195748" y="1254862"/>
                  </a:lnTo>
                  <a:lnTo>
                    <a:pt x="1150760" y="1266110"/>
                  </a:lnTo>
                  <a:lnTo>
                    <a:pt x="1103457" y="1270000"/>
                  </a:lnTo>
                  <a:lnTo>
                    <a:pt x="294623" y="1270000"/>
                  </a:lnTo>
                  <a:lnTo>
                    <a:pt x="247384" y="1266110"/>
                  </a:lnTo>
                  <a:lnTo>
                    <a:pt x="202573" y="1254862"/>
                  </a:lnTo>
                  <a:lnTo>
                    <a:pt x="160788" y="1236890"/>
                  </a:lnTo>
                  <a:lnTo>
                    <a:pt x="122629" y="1212826"/>
                  </a:lnTo>
                  <a:lnTo>
                    <a:pt x="88696" y="1183305"/>
                  </a:lnTo>
                  <a:lnTo>
                    <a:pt x="59587" y="1148958"/>
                  </a:lnTo>
                  <a:lnTo>
                    <a:pt x="35904" y="1110418"/>
                  </a:lnTo>
                  <a:lnTo>
                    <a:pt x="18245" y="1068321"/>
                  </a:lnTo>
                  <a:lnTo>
                    <a:pt x="7209" y="1023297"/>
                  </a:lnTo>
                  <a:lnTo>
                    <a:pt x="3398" y="975980"/>
                  </a:lnTo>
                  <a:close/>
                </a:path>
              </a:pathLst>
            </a:custGeom>
            <a:ln w="50800">
              <a:solidFill>
                <a:srgbClr val="E2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02034" y="1714500"/>
            <a:ext cx="1011287" cy="919758"/>
            <a:chOff x="6118448" y="2438400"/>
            <a:chExt cx="1438275" cy="13081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9119" y="2603500"/>
              <a:ext cx="920923" cy="9897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43848" y="2463800"/>
              <a:ext cx="1387475" cy="1257300"/>
            </a:xfrm>
            <a:custGeom>
              <a:avLst/>
              <a:gdLst/>
              <a:ahLst/>
              <a:cxnLst/>
              <a:rect l="l" t="t" r="r" b="b"/>
              <a:pathLst>
                <a:path w="1387475" h="1257300">
                  <a:moveTo>
                    <a:pt x="0" y="971881"/>
                  </a:moveTo>
                  <a:lnTo>
                    <a:pt x="2951" y="291224"/>
                  </a:lnTo>
                  <a:lnTo>
                    <a:pt x="6680" y="243983"/>
                  </a:lnTo>
                  <a:lnTo>
                    <a:pt x="17491" y="199163"/>
                  </a:lnTo>
                  <a:lnTo>
                    <a:pt x="34820" y="157366"/>
                  </a:lnTo>
                  <a:lnTo>
                    <a:pt x="58102" y="119191"/>
                  </a:lnTo>
                  <a:lnTo>
                    <a:pt x="86773" y="85241"/>
                  </a:lnTo>
                  <a:lnTo>
                    <a:pt x="120270" y="56117"/>
                  </a:lnTo>
                  <a:lnTo>
                    <a:pt x="158027" y="32418"/>
                  </a:lnTo>
                  <a:lnTo>
                    <a:pt x="199482" y="14746"/>
                  </a:lnTo>
                  <a:lnTo>
                    <a:pt x="244069" y="3702"/>
                  </a:lnTo>
                  <a:lnTo>
                    <a:pt x="291224" y="-111"/>
                  </a:lnTo>
                  <a:lnTo>
                    <a:pt x="1100059" y="-111"/>
                  </a:lnTo>
                  <a:lnTo>
                    <a:pt x="1147184" y="3702"/>
                  </a:lnTo>
                  <a:lnTo>
                    <a:pt x="1191689" y="14746"/>
                  </a:lnTo>
                  <a:lnTo>
                    <a:pt x="1233022" y="32418"/>
                  </a:lnTo>
                  <a:lnTo>
                    <a:pt x="1270633" y="56117"/>
                  </a:lnTo>
                  <a:lnTo>
                    <a:pt x="1303970" y="85241"/>
                  </a:lnTo>
                  <a:lnTo>
                    <a:pt x="1332481" y="119191"/>
                  </a:lnTo>
                  <a:lnTo>
                    <a:pt x="1355616" y="157366"/>
                  </a:lnTo>
                  <a:lnTo>
                    <a:pt x="1372824" y="199163"/>
                  </a:lnTo>
                  <a:lnTo>
                    <a:pt x="1383552" y="243983"/>
                  </a:lnTo>
                  <a:lnTo>
                    <a:pt x="1387251" y="291224"/>
                  </a:lnTo>
                  <a:lnTo>
                    <a:pt x="1387251" y="971881"/>
                  </a:lnTo>
                  <a:lnTo>
                    <a:pt x="1383552" y="1018954"/>
                  </a:lnTo>
                  <a:lnTo>
                    <a:pt x="1372824" y="1063315"/>
                  </a:lnTo>
                  <a:lnTo>
                    <a:pt x="1355616" y="1104438"/>
                  </a:lnTo>
                  <a:lnTo>
                    <a:pt x="1332481" y="1141792"/>
                  </a:lnTo>
                  <a:lnTo>
                    <a:pt x="1303970" y="1174849"/>
                  </a:lnTo>
                  <a:lnTo>
                    <a:pt x="1270633" y="1203082"/>
                  </a:lnTo>
                  <a:lnTo>
                    <a:pt x="1233022" y="1225960"/>
                  </a:lnTo>
                  <a:lnTo>
                    <a:pt x="1191689" y="1242956"/>
                  </a:lnTo>
                  <a:lnTo>
                    <a:pt x="1147184" y="1253542"/>
                  </a:lnTo>
                  <a:lnTo>
                    <a:pt x="1100059" y="1257188"/>
                  </a:lnTo>
                  <a:lnTo>
                    <a:pt x="291224" y="1257188"/>
                  </a:lnTo>
                  <a:lnTo>
                    <a:pt x="243986" y="1253542"/>
                  </a:lnTo>
                  <a:lnTo>
                    <a:pt x="199175" y="1242956"/>
                  </a:lnTo>
                  <a:lnTo>
                    <a:pt x="157390" y="1225960"/>
                  </a:lnTo>
                  <a:lnTo>
                    <a:pt x="119231" y="1203082"/>
                  </a:lnTo>
                  <a:lnTo>
                    <a:pt x="85297" y="1174849"/>
                  </a:lnTo>
                  <a:lnTo>
                    <a:pt x="56189" y="1141792"/>
                  </a:lnTo>
                  <a:lnTo>
                    <a:pt x="32505" y="1104438"/>
                  </a:lnTo>
                  <a:lnTo>
                    <a:pt x="14846" y="1063315"/>
                  </a:lnTo>
                  <a:lnTo>
                    <a:pt x="3811" y="1018954"/>
                  </a:lnTo>
                  <a:lnTo>
                    <a:pt x="0" y="97188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50542" y="1714500"/>
            <a:ext cx="1011287" cy="919758"/>
            <a:chOff x="9458548" y="2438400"/>
            <a:chExt cx="1438275" cy="13081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9219" y="2603500"/>
              <a:ext cx="920923" cy="9897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483948" y="2463800"/>
              <a:ext cx="1387475" cy="1257300"/>
            </a:xfrm>
            <a:custGeom>
              <a:avLst/>
              <a:gdLst/>
              <a:ahLst/>
              <a:cxnLst/>
              <a:rect l="l" t="t" r="r" b="b"/>
              <a:pathLst>
                <a:path w="1387475" h="1257300">
                  <a:moveTo>
                    <a:pt x="0" y="971881"/>
                  </a:moveTo>
                  <a:lnTo>
                    <a:pt x="2951" y="291224"/>
                  </a:lnTo>
                  <a:lnTo>
                    <a:pt x="6680" y="243983"/>
                  </a:lnTo>
                  <a:lnTo>
                    <a:pt x="17491" y="199163"/>
                  </a:lnTo>
                  <a:lnTo>
                    <a:pt x="34820" y="157366"/>
                  </a:lnTo>
                  <a:lnTo>
                    <a:pt x="58102" y="119191"/>
                  </a:lnTo>
                  <a:lnTo>
                    <a:pt x="86773" y="85241"/>
                  </a:lnTo>
                  <a:lnTo>
                    <a:pt x="120270" y="56117"/>
                  </a:lnTo>
                  <a:lnTo>
                    <a:pt x="158027" y="32418"/>
                  </a:lnTo>
                  <a:lnTo>
                    <a:pt x="199482" y="14746"/>
                  </a:lnTo>
                  <a:lnTo>
                    <a:pt x="244069" y="3702"/>
                  </a:lnTo>
                  <a:lnTo>
                    <a:pt x="291224" y="-111"/>
                  </a:lnTo>
                  <a:lnTo>
                    <a:pt x="1100059" y="-111"/>
                  </a:lnTo>
                  <a:lnTo>
                    <a:pt x="1147184" y="3702"/>
                  </a:lnTo>
                  <a:lnTo>
                    <a:pt x="1191689" y="14746"/>
                  </a:lnTo>
                  <a:lnTo>
                    <a:pt x="1233022" y="32418"/>
                  </a:lnTo>
                  <a:lnTo>
                    <a:pt x="1270633" y="56117"/>
                  </a:lnTo>
                  <a:lnTo>
                    <a:pt x="1303970" y="85241"/>
                  </a:lnTo>
                  <a:lnTo>
                    <a:pt x="1332481" y="119191"/>
                  </a:lnTo>
                  <a:lnTo>
                    <a:pt x="1355616" y="157366"/>
                  </a:lnTo>
                  <a:lnTo>
                    <a:pt x="1372824" y="199163"/>
                  </a:lnTo>
                  <a:lnTo>
                    <a:pt x="1383552" y="243983"/>
                  </a:lnTo>
                  <a:lnTo>
                    <a:pt x="1387251" y="291224"/>
                  </a:lnTo>
                  <a:lnTo>
                    <a:pt x="1387251" y="971881"/>
                  </a:lnTo>
                  <a:lnTo>
                    <a:pt x="1383552" y="1018954"/>
                  </a:lnTo>
                  <a:lnTo>
                    <a:pt x="1372824" y="1063315"/>
                  </a:lnTo>
                  <a:lnTo>
                    <a:pt x="1355616" y="1104438"/>
                  </a:lnTo>
                  <a:lnTo>
                    <a:pt x="1332481" y="1141792"/>
                  </a:lnTo>
                  <a:lnTo>
                    <a:pt x="1303970" y="1174849"/>
                  </a:lnTo>
                  <a:lnTo>
                    <a:pt x="1270633" y="1203082"/>
                  </a:lnTo>
                  <a:lnTo>
                    <a:pt x="1233022" y="1225960"/>
                  </a:lnTo>
                  <a:lnTo>
                    <a:pt x="1191689" y="1242956"/>
                  </a:lnTo>
                  <a:lnTo>
                    <a:pt x="1147184" y="1253542"/>
                  </a:lnTo>
                  <a:lnTo>
                    <a:pt x="1100059" y="1257188"/>
                  </a:lnTo>
                  <a:lnTo>
                    <a:pt x="291224" y="1257188"/>
                  </a:lnTo>
                  <a:lnTo>
                    <a:pt x="243986" y="1253542"/>
                  </a:lnTo>
                  <a:lnTo>
                    <a:pt x="199175" y="1242956"/>
                  </a:lnTo>
                  <a:lnTo>
                    <a:pt x="157390" y="1225960"/>
                  </a:lnTo>
                  <a:lnTo>
                    <a:pt x="119231" y="1203082"/>
                  </a:lnTo>
                  <a:lnTo>
                    <a:pt x="85297" y="1174849"/>
                  </a:lnTo>
                  <a:lnTo>
                    <a:pt x="56189" y="1141792"/>
                  </a:lnTo>
                  <a:lnTo>
                    <a:pt x="32505" y="1104438"/>
                  </a:lnTo>
                  <a:lnTo>
                    <a:pt x="14846" y="1063315"/>
                  </a:lnTo>
                  <a:lnTo>
                    <a:pt x="3811" y="1018954"/>
                  </a:lnTo>
                  <a:lnTo>
                    <a:pt x="0" y="97188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822406" y="1714500"/>
            <a:ext cx="1017984" cy="928688"/>
            <a:chOff x="11125200" y="2438400"/>
            <a:chExt cx="1447800" cy="13208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1899" y="2603500"/>
              <a:ext cx="914400" cy="990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50600" y="2463800"/>
              <a:ext cx="1397000" cy="1270000"/>
            </a:xfrm>
            <a:custGeom>
              <a:avLst/>
              <a:gdLst/>
              <a:ahLst/>
              <a:cxnLst/>
              <a:rect l="l" t="t" r="r" b="b"/>
              <a:pathLst>
                <a:path w="1397000" h="1270000">
                  <a:moveTo>
                    <a:pt x="3398" y="975980"/>
                  </a:moveTo>
                  <a:lnTo>
                    <a:pt x="0" y="295323"/>
                  </a:lnTo>
                  <a:lnTo>
                    <a:pt x="3906" y="247970"/>
                  </a:lnTo>
                  <a:lnTo>
                    <a:pt x="15200" y="202847"/>
                  </a:lnTo>
                  <a:lnTo>
                    <a:pt x="33240" y="160603"/>
                  </a:lnTo>
                  <a:lnTo>
                    <a:pt x="57385" y="121887"/>
                  </a:lnTo>
                  <a:lnTo>
                    <a:pt x="86996" y="87347"/>
                  </a:lnTo>
                  <a:lnTo>
                    <a:pt x="121433" y="57632"/>
                  </a:lnTo>
                  <a:lnTo>
                    <a:pt x="160054" y="33391"/>
                  </a:lnTo>
                  <a:lnTo>
                    <a:pt x="202220" y="15273"/>
                  </a:lnTo>
                  <a:lnTo>
                    <a:pt x="247289" y="3926"/>
                  </a:lnTo>
                  <a:lnTo>
                    <a:pt x="294623" y="0"/>
                  </a:lnTo>
                  <a:lnTo>
                    <a:pt x="1103457" y="0"/>
                  </a:lnTo>
                  <a:lnTo>
                    <a:pt x="1150760" y="3926"/>
                  </a:lnTo>
                  <a:lnTo>
                    <a:pt x="1195748" y="15273"/>
                  </a:lnTo>
                  <a:lnTo>
                    <a:pt x="1237792" y="33391"/>
                  </a:lnTo>
                  <a:lnTo>
                    <a:pt x="1276266" y="57632"/>
                  </a:lnTo>
                  <a:lnTo>
                    <a:pt x="1310543" y="87347"/>
                  </a:lnTo>
                  <a:lnTo>
                    <a:pt x="1339994" y="121887"/>
                  </a:lnTo>
                  <a:lnTo>
                    <a:pt x="1363993" y="160603"/>
                  </a:lnTo>
                  <a:lnTo>
                    <a:pt x="1381911" y="202847"/>
                  </a:lnTo>
                  <a:lnTo>
                    <a:pt x="1393123" y="247970"/>
                  </a:lnTo>
                  <a:lnTo>
                    <a:pt x="1396999" y="295323"/>
                  </a:lnTo>
                  <a:lnTo>
                    <a:pt x="1396999" y="975980"/>
                  </a:lnTo>
                  <a:lnTo>
                    <a:pt x="1393123" y="1023297"/>
                  </a:lnTo>
                  <a:lnTo>
                    <a:pt x="1381911" y="1068321"/>
                  </a:lnTo>
                  <a:lnTo>
                    <a:pt x="1363993" y="1110418"/>
                  </a:lnTo>
                  <a:lnTo>
                    <a:pt x="1339994" y="1148958"/>
                  </a:lnTo>
                  <a:lnTo>
                    <a:pt x="1310543" y="1183305"/>
                  </a:lnTo>
                  <a:lnTo>
                    <a:pt x="1276266" y="1212826"/>
                  </a:lnTo>
                  <a:lnTo>
                    <a:pt x="1237792" y="1236890"/>
                  </a:lnTo>
                  <a:lnTo>
                    <a:pt x="1195748" y="1254862"/>
                  </a:lnTo>
                  <a:lnTo>
                    <a:pt x="1150760" y="1266110"/>
                  </a:lnTo>
                  <a:lnTo>
                    <a:pt x="1103457" y="1270000"/>
                  </a:lnTo>
                  <a:lnTo>
                    <a:pt x="294623" y="1270000"/>
                  </a:lnTo>
                  <a:lnTo>
                    <a:pt x="247384" y="1266110"/>
                  </a:lnTo>
                  <a:lnTo>
                    <a:pt x="202573" y="1254862"/>
                  </a:lnTo>
                  <a:lnTo>
                    <a:pt x="160788" y="1236890"/>
                  </a:lnTo>
                  <a:lnTo>
                    <a:pt x="122629" y="1212826"/>
                  </a:lnTo>
                  <a:lnTo>
                    <a:pt x="88696" y="1183305"/>
                  </a:lnTo>
                  <a:lnTo>
                    <a:pt x="59587" y="1148958"/>
                  </a:lnTo>
                  <a:lnTo>
                    <a:pt x="35904" y="1110418"/>
                  </a:lnTo>
                  <a:lnTo>
                    <a:pt x="18245" y="1068321"/>
                  </a:lnTo>
                  <a:lnTo>
                    <a:pt x="7209" y="1023297"/>
                  </a:lnTo>
                  <a:lnTo>
                    <a:pt x="3398" y="975980"/>
                  </a:lnTo>
                  <a:close/>
                </a:path>
              </a:pathLst>
            </a:custGeom>
            <a:ln w="50800">
              <a:solidFill>
                <a:srgbClr val="E2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8923" y="5052959"/>
            <a:ext cx="843171" cy="25648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3177" y="5052959"/>
            <a:ext cx="843171" cy="25648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5198" y="5052959"/>
            <a:ext cx="843171" cy="25648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7220" y="5052959"/>
            <a:ext cx="843171" cy="25648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1474" y="5052959"/>
            <a:ext cx="843171" cy="25648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3495" y="5052959"/>
            <a:ext cx="843171" cy="25648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3667" y="5655424"/>
            <a:ext cx="1120486" cy="3432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7921" y="5655424"/>
            <a:ext cx="1120486" cy="3432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2175" y="5655424"/>
            <a:ext cx="1120486" cy="343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6428" y="5655424"/>
            <a:ext cx="1120486" cy="343252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982390" y="2875359"/>
            <a:ext cx="6724055" cy="0"/>
          </a:xfrm>
          <a:custGeom>
            <a:avLst/>
            <a:gdLst/>
            <a:ahLst/>
            <a:cxnLst/>
            <a:rect l="l" t="t" r="r" b="b"/>
            <a:pathLst>
              <a:path w="9563100">
                <a:moveTo>
                  <a:pt x="0" y="0"/>
                </a:moveTo>
                <a:lnTo>
                  <a:pt x="9563100" y="0"/>
                </a:lnTo>
              </a:path>
            </a:pathLst>
          </a:custGeom>
          <a:ln w="508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82390" y="3125390"/>
            <a:ext cx="6724055" cy="1580555"/>
            <a:chOff x="2819400" y="4445000"/>
            <a:chExt cx="9563100" cy="2247900"/>
          </a:xfrm>
        </p:grpSpPr>
        <p:sp>
          <p:nvSpPr>
            <p:cNvPr id="30" name="object 30"/>
            <p:cNvSpPr/>
            <p:nvPr/>
          </p:nvSpPr>
          <p:spPr>
            <a:xfrm>
              <a:off x="2819400" y="4445000"/>
              <a:ext cx="9563100" cy="2247900"/>
            </a:xfrm>
            <a:custGeom>
              <a:avLst/>
              <a:gdLst/>
              <a:ahLst/>
              <a:cxnLst/>
              <a:rect l="l" t="t" r="r" b="b"/>
              <a:pathLst>
                <a:path w="9563100" h="2247900">
                  <a:moveTo>
                    <a:pt x="9377490" y="0"/>
                  </a:moveTo>
                  <a:lnTo>
                    <a:pt x="188092" y="0"/>
                  </a:lnTo>
                  <a:lnTo>
                    <a:pt x="139182" y="6180"/>
                  </a:lnTo>
                  <a:lnTo>
                    <a:pt x="94557" y="23731"/>
                  </a:lnTo>
                  <a:lnTo>
                    <a:pt x="56271" y="51164"/>
                  </a:lnTo>
                  <a:lnTo>
                    <a:pt x="26379" y="86991"/>
                  </a:lnTo>
                  <a:lnTo>
                    <a:pt x="6937" y="129725"/>
                  </a:lnTo>
                  <a:lnTo>
                    <a:pt x="0" y="177878"/>
                  </a:lnTo>
                  <a:lnTo>
                    <a:pt x="5699" y="2066983"/>
                  </a:lnTo>
                  <a:lnTo>
                    <a:pt x="12214" y="2115361"/>
                  </a:lnTo>
                  <a:lnTo>
                    <a:pt x="30601" y="2158657"/>
                  </a:lnTo>
                  <a:lnTo>
                    <a:pt x="59121" y="2195216"/>
                  </a:lnTo>
                  <a:lnTo>
                    <a:pt x="96035" y="2223380"/>
                  </a:lnTo>
                  <a:lnTo>
                    <a:pt x="139604" y="2241494"/>
                  </a:lnTo>
                  <a:lnTo>
                    <a:pt x="188092" y="2247900"/>
                  </a:lnTo>
                  <a:lnTo>
                    <a:pt x="9377490" y="2247900"/>
                  </a:lnTo>
                  <a:lnTo>
                    <a:pt x="9426216" y="2241494"/>
                  </a:lnTo>
                  <a:lnTo>
                    <a:pt x="9470381" y="2223380"/>
                  </a:lnTo>
                  <a:lnTo>
                    <a:pt x="9508070" y="2195216"/>
                  </a:lnTo>
                  <a:lnTo>
                    <a:pt x="9537364" y="2158657"/>
                  </a:lnTo>
                  <a:lnTo>
                    <a:pt x="9556346" y="2115361"/>
                  </a:lnTo>
                  <a:lnTo>
                    <a:pt x="9563100" y="2066983"/>
                  </a:lnTo>
                  <a:lnTo>
                    <a:pt x="9563100" y="177878"/>
                  </a:lnTo>
                  <a:lnTo>
                    <a:pt x="9556346" y="129725"/>
                  </a:lnTo>
                  <a:lnTo>
                    <a:pt x="9537364" y="86991"/>
                  </a:lnTo>
                  <a:lnTo>
                    <a:pt x="9508070" y="51164"/>
                  </a:lnTo>
                  <a:lnTo>
                    <a:pt x="9470381" y="23731"/>
                  </a:lnTo>
                  <a:lnTo>
                    <a:pt x="9426216" y="6180"/>
                  </a:lnTo>
                  <a:lnTo>
                    <a:pt x="937749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5580" y="4547165"/>
              <a:ext cx="2255865" cy="12481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0" y="4598012"/>
              <a:ext cx="2001504" cy="9899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64538" y="4851400"/>
              <a:ext cx="485775" cy="482600"/>
            </a:xfrm>
            <a:custGeom>
              <a:avLst/>
              <a:gdLst/>
              <a:ahLst/>
              <a:cxnLst/>
              <a:rect l="l" t="t" r="r" b="b"/>
              <a:pathLst>
                <a:path w="485775" h="482600">
                  <a:moveTo>
                    <a:pt x="439362" y="0"/>
                  </a:moveTo>
                  <a:lnTo>
                    <a:pt x="48818" y="0"/>
                  </a:lnTo>
                  <a:lnTo>
                    <a:pt x="30294" y="3775"/>
                  </a:lnTo>
                  <a:lnTo>
                    <a:pt x="15829" y="14102"/>
                  </a:lnTo>
                  <a:lnTo>
                    <a:pt x="6419" y="29484"/>
                  </a:lnTo>
                  <a:lnTo>
                    <a:pt x="3061" y="48425"/>
                  </a:lnTo>
                  <a:lnTo>
                    <a:pt x="0" y="438970"/>
                  </a:lnTo>
                  <a:lnTo>
                    <a:pt x="3836" y="457161"/>
                  </a:lnTo>
                  <a:lnTo>
                    <a:pt x="14298" y="470895"/>
                  </a:lnTo>
                  <a:lnTo>
                    <a:pt x="29816" y="479574"/>
                  </a:lnTo>
                  <a:lnTo>
                    <a:pt x="48818" y="482600"/>
                  </a:lnTo>
                  <a:lnTo>
                    <a:pt x="439362" y="482600"/>
                  </a:lnTo>
                  <a:lnTo>
                    <a:pt x="457971" y="479574"/>
                  </a:lnTo>
                  <a:lnTo>
                    <a:pt x="472623" y="470895"/>
                  </a:lnTo>
                  <a:lnTo>
                    <a:pt x="482219" y="457161"/>
                  </a:lnTo>
                  <a:lnTo>
                    <a:pt x="485661" y="438970"/>
                  </a:lnTo>
                  <a:lnTo>
                    <a:pt x="485661" y="48425"/>
                  </a:lnTo>
                  <a:lnTo>
                    <a:pt x="482219" y="29484"/>
                  </a:lnTo>
                  <a:lnTo>
                    <a:pt x="472623" y="14102"/>
                  </a:lnTo>
                  <a:lnTo>
                    <a:pt x="457971" y="3775"/>
                  </a:lnTo>
                  <a:lnTo>
                    <a:pt x="4393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243" y="1494947"/>
            <a:ext cx="1898142" cy="78927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 indent="354942" defTabSz="642915">
              <a:lnSpc>
                <a:spcPts val="3023"/>
              </a:lnSpc>
              <a:spcBef>
                <a:spcPts val="155"/>
              </a:spcBef>
            </a:pPr>
            <a:r>
              <a:rPr sz="2531" b="1" dirty="0">
                <a:solidFill>
                  <a:srgbClr val="535353"/>
                </a:solidFill>
                <a:latin typeface="Trebuchet MS"/>
                <a:cs typeface="Trebuchet MS"/>
              </a:rPr>
              <a:t>Packet Abstraction</a:t>
            </a:r>
            <a:endParaRPr sz="2531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23430" y="3116460"/>
            <a:ext cx="0" cy="1589484"/>
          </a:xfrm>
          <a:custGeom>
            <a:avLst/>
            <a:gdLst/>
            <a:ahLst/>
            <a:cxnLst/>
            <a:rect l="l" t="t" r="r" b="b"/>
            <a:pathLst>
              <a:path h="2260600">
                <a:moveTo>
                  <a:pt x="0" y="0"/>
                </a:moveTo>
                <a:lnTo>
                  <a:pt x="0" y="2260600"/>
                </a:lnTo>
              </a:path>
            </a:pathLst>
          </a:custGeom>
          <a:ln w="508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62589" y="4815751"/>
            <a:ext cx="247799" cy="347811"/>
            <a:chOff x="2080126" y="6849067"/>
            <a:chExt cx="352425" cy="494665"/>
          </a:xfrm>
        </p:grpSpPr>
        <p:sp>
          <p:nvSpPr>
            <p:cNvPr id="37" name="object 37"/>
            <p:cNvSpPr/>
            <p:nvPr/>
          </p:nvSpPr>
          <p:spPr>
            <a:xfrm>
              <a:off x="2092826" y="6938345"/>
              <a:ext cx="276860" cy="392430"/>
            </a:xfrm>
            <a:custGeom>
              <a:avLst/>
              <a:gdLst/>
              <a:ahLst/>
              <a:cxnLst/>
              <a:rect l="l" t="t" r="r" b="b"/>
              <a:pathLst>
                <a:path w="276860" h="392429">
                  <a:moveTo>
                    <a:pt x="0" y="392165"/>
                  </a:moveTo>
                  <a:lnTo>
                    <a:pt x="269045" y="10381"/>
                  </a:lnTo>
                  <a:lnTo>
                    <a:pt x="276361" y="0"/>
                  </a:lnTo>
                </a:path>
              </a:pathLst>
            </a:custGeom>
            <a:ln w="25399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312042" y="6849067"/>
              <a:ext cx="120650" cy="135255"/>
            </a:xfrm>
            <a:custGeom>
              <a:avLst/>
              <a:gdLst/>
              <a:ahLst/>
              <a:cxnLst/>
              <a:rect l="l" t="t" r="r" b="b"/>
              <a:pathLst>
                <a:path w="120650" h="135254">
                  <a:moveTo>
                    <a:pt x="120060" y="0"/>
                  </a:moveTo>
                  <a:lnTo>
                    <a:pt x="0" y="64543"/>
                  </a:lnTo>
                  <a:lnTo>
                    <a:pt x="99659" y="134774"/>
                  </a:lnTo>
                  <a:lnTo>
                    <a:pt x="12006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403807" y="1714500"/>
            <a:ext cx="5088135" cy="1135856"/>
            <a:chOff x="1996525" y="2438400"/>
            <a:chExt cx="7236459" cy="1615440"/>
          </a:xfrm>
        </p:grpSpPr>
        <p:sp>
          <p:nvSpPr>
            <p:cNvPr id="40" name="object 40"/>
            <p:cNvSpPr/>
            <p:nvPr/>
          </p:nvSpPr>
          <p:spPr>
            <a:xfrm>
              <a:off x="2009225" y="3270211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19" h="706120">
                  <a:moveTo>
                    <a:pt x="0" y="0"/>
                  </a:moveTo>
                  <a:lnTo>
                    <a:pt x="696862" y="696862"/>
                  </a:lnTo>
                  <a:lnTo>
                    <a:pt x="705843" y="705843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662982" y="3923969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39" h="129539">
                  <a:moveTo>
                    <a:pt x="86210" y="0"/>
                  </a:moveTo>
                  <a:lnTo>
                    <a:pt x="0" y="86210"/>
                  </a:lnTo>
                  <a:lnTo>
                    <a:pt x="129315" y="129315"/>
                  </a:lnTo>
                  <a:lnTo>
                    <a:pt x="8621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800" y="2603500"/>
              <a:ext cx="914400" cy="98970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810500" y="2463800"/>
              <a:ext cx="1397000" cy="1257300"/>
            </a:xfrm>
            <a:custGeom>
              <a:avLst/>
              <a:gdLst/>
              <a:ahLst/>
              <a:cxnLst/>
              <a:rect l="l" t="t" r="r" b="b"/>
              <a:pathLst>
                <a:path w="1397000" h="1257300">
                  <a:moveTo>
                    <a:pt x="3398" y="971993"/>
                  </a:moveTo>
                  <a:lnTo>
                    <a:pt x="0" y="291336"/>
                  </a:lnTo>
                  <a:lnTo>
                    <a:pt x="3906" y="244095"/>
                  </a:lnTo>
                  <a:lnTo>
                    <a:pt x="15200" y="199275"/>
                  </a:lnTo>
                  <a:lnTo>
                    <a:pt x="33240" y="157477"/>
                  </a:lnTo>
                  <a:lnTo>
                    <a:pt x="57385" y="119303"/>
                  </a:lnTo>
                  <a:lnTo>
                    <a:pt x="86996" y="85353"/>
                  </a:lnTo>
                  <a:lnTo>
                    <a:pt x="121433" y="56228"/>
                  </a:lnTo>
                  <a:lnTo>
                    <a:pt x="160054" y="32530"/>
                  </a:lnTo>
                  <a:lnTo>
                    <a:pt x="202220" y="14858"/>
                  </a:lnTo>
                  <a:lnTo>
                    <a:pt x="247289" y="3814"/>
                  </a:lnTo>
                  <a:lnTo>
                    <a:pt x="294623" y="0"/>
                  </a:lnTo>
                  <a:lnTo>
                    <a:pt x="1103457" y="0"/>
                  </a:lnTo>
                  <a:lnTo>
                    <a:pt x="1150760" y="3814"/>
                  </a:lnTo>
                  <a:lnTo>
                    <a:pt x="1195748" y="14858"/>
                  </a:lnTo>
                  <a:lnTo>
                    <a:pt x="1237792" y="32530"/>
                  </a:lnTo>
                  <a:lnTo>
                    <a:pt x="1276266" y="56228"/>
                  </a:lnTo>
                  <a:lnTo>
                    <a:pt x="1310543" y="85353"/>
                  </a:lnTo>
                  <a:lnTo>
                    <a:pt x="1339994" y="119303"/>
                  </a:lnTo>
                  <a:lnTo>
                    <a:pt x="1363993" y="157477"/>
                  </a:lnTo>
                  <a:lnTo>
                    <a:pt x="1381911" y="199275"/>
                  </a:lnTo>
                  <a:lnTo>
                    <a:pt x="1393123" y="244095"/>
                  </a:lnTo>
                  <a:lnTo>
                    <a:pt x="1396999" y="291336"/>
                  </a:lnTo>
                  <a:lnTo>
                    <a:pt x="1396999" y="971993"/>
                  </a:lnTo>
                  <a:lnTo>
                    <a:pt x="1393123" y="1019066"/>
                  </a:lnTo>
                  <a:lnTo>
                    <a:pt x="1381911" y="1063427"/>
                  </a:lnTo>
                  <a:lnTo>
                    <a:pt x="1363993" y="1104549"/>
                  </a:lnTo>
                  <a:lnTo>
                    <a:pt x="1339994" y="1141903"/>
                  </a:lnTo>
                  <a:lnTo>
                    <a:pt x="1310543" y="1174961"/>
                  </a:lnTo>
                  <a:lnTo>
                    <a:pt x="1276266" y="1203193"/>
                  </a:lnTo>
                  <a:lnTo>
                    <a:pt x="1237792" y="1226072"/>
                  </a:lnTo>
                  <a:lnTo>
                    <a:pt x="1195748" y="1243068"/>
                  </a:lnTo>
                  <a:lnTo>
                    <a:pt x="1150760" y="1253654"/>
                  </a:lnTo>
                  <a:lnTo>
                    <a:pt x="1103457" y="1257300"/>
                  </a:lnTo>
                  <a:lnTo>
                    <a:pt x="294623" y="1257300"/>
                  </a:lnTo>
                  <a:lnTo>
                    <a:pt x="247384" y="1253654"/>
                  </a:lnTo>
                  <a:lnTo>
                    <a:pt x="202573" y="1243068"/>
                  </a:lnTo>
                  <a:lnTo>
                    <a:pt x="160788" y="1226072"/>
                  </a:lnTo>
                  <a:lnTo>
                    <a:pt x="122629" y="1203193"/>
                  </a:lnTo>
                  <a:lnTo>
                    <a:pt x="88696" y="1174961"/>
                  </a:lnTo>
                  <a:lnTo>
                    <a:pt x="59587" y="1141903"/>
                  </a:lnTo>
                  <a:lnTo>
                    <a:pt x="35904" y="1104549"/>
                  </a:lnTo>
                  <a:lnTo>
                    <a:pt x="18245" y="1063427"/>
                  </a:lnTo>
                  <a:lnTo>
                    <a:pt x="7209" y="1019066"/>
                  </a:lnTo>
                  <a:lnTo>
                    <a:pt x="3398" y="971993"/>
                  </a:lnTo>
                  <a:close/>
                </a:path>
              </a:pathLst>
            </a:custGeom>
            <a:ln w="50799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4" name="object 44"/>
          <p:cNvSpPr/>
          <p:nvPr/>
        </p:nvSpPr>
        <p:spPr>
          <a:xfrm>
            <a:off x="469295" y="3161110"/>
            <a:ext cx="978247" cy="392906"/>
          </a:xfrm>
          <a:custGeom>
            <a:avLst/>
            <a:gdLst/>
            <a:ahLst/>
            <a:cxnLst/>
            <a:rect l="l" t="t" r="r" b="b"/>
            <a:pathLst>
              <a:path w="1391285" h="558800">
                <a:moveTo>
                  <a:pt x="0" y="280997"/>
                </a:moveTo>
                <a:lnTo>
                  <a:pt x="3638" y="235825"/>
                </a:lnTo>
                <a:lnTo>
                  <a:pt x="14170" y="192824"/>
                </a:lnTo>
                <a:lnTo>
                  <a:pt x="31025" y="152602"/>
                </a:lnTo>
                <a:lnTo>
                  <a:pt x="53630" y="115768"/>
                </a:lnTo>
                <a:lnTo>
                  <a:pt x="81413" y="82930"/>
                </a:lnTo>
                <a:lnTo>
                  <a:pt x="113801" y="54698"/>
                </a:lnTo>
                <a:lnTo>
                  <a:pt x="150223" y="31681"/>
                </a:lnTo>
                <a:lnTo>
                  <a:pt x="190105" y="14486"/>
                </a:lnTo>
                <a:lnTo>
                  <a:pt x="232876" y="3723"/>
                </a:lnTo>
                <a:lnTo>
                  <a:pt x="277963" y="0"/>
                </a:lnTo>
                <a:lnTo>
                  <a:pt x="1113320" y="0"/>
                </a:lnTo>
                <a:lnTo>
                  <a:pt x="1158408" y="3723"/>
                </a:lnTo>
                <a:lnTo>
                  <a:pt x="1201178" y="14486"/>
                </a:lnTo>
                <a:lnTo>
                  <a:pt x="1241060" y="31681"/>
                </a:lnTo>
                <a:lnTo>
                  <a:pt x="1277482" y="54698"/>
                </a:lnTo>
                <a:lnTo>
                  <a:pt x="1309870" y="82930"/>
                </a:lnTo>
                <a:lnTo>
                  <a:pt x="1337653" y="115768"/>
                </a:lnTo>
                <a:lnTo>
                  <a:pt x="1360258" y="152602"/>
                </a:lnTo>
                <a:lnTo>
                  <a:pt x="1377113" y="192824"/>
                </a:lnTo>
                <a:lnTo>
                  <a:pt x="1387645" y="235825"/>
                </a:lnTo>
                <a:lnTo>
                  <a:pt x="1391283" y="280997"/>
                </a:lnTo>
                <a:lnTo>
                  <a:pt x="1387645" y="326080"/>
                </a:lnTo>
                <a:lnTo>
                  <a:pt x="1377113" y="368838"/>
                </a:lnTo>
                <a:lnTo>
                  <a:pt x="1360258" y="408703"/>
                </a:lnTo>
                <a:lnTo>
                  <a:pt x="1337653" y="445102"/>
                </a:lnTo>
                <a:lnTo>
                  <a:pt x="1309870" y="477466"/>
                </a:lnTo>
                <a:lnTo>
                  <a:pt x="1277482" y="505225"/>
                </a:lnTo>
                <a:lnTo>
                  <a:pt x="1241060" y="527809"/>
                </a:lnTo>
                <a:lnTo>
                  <a:pt x="1201178" y="544645"/>
                </a:lnTo>
                <a:lnTo>
                  <a:pt x="1158408" y="555166"/>
                </a:lnTo>
                <a:lnTo>
                  <a:pt x="1113320" y="558799"/>
                </a:lnTo>
                <a:lnTo>
                  <a:pt x="277963" y="558799"/>
                </a:lnTo>
                <a:lnTo>
                  <a:pt x="232876" y="555166"/>
                </a:lnTo>
                <a:lnTo>
                  <a:pt x="190105" y="544645"/>
                </a:lnTo>
                <a:lnTo>
                  <a:pt x="150223" y="527809"/>
                </a:lnTo>
                <a:lnTo>
                  <a:pt x="113801" y="505225"/>
                </a:lnTo>
                <a:lnTo>
                  <a:pt x="81413" y="477466"/>
                </a:lnTo>
                <a:lnTo>
                  <a:pt x="53630" y="445102"/>
                </a:lnTo>
                <a:lnTo>
                  <a:pt x="31025" y="408703"/>
                </a:lnTo>
                <a:lnTo>
                  <a:pt x="14170" y="368838"/>
                </a:lnTo>
                <a:lnTo>
                  <a:pt x="3638" y="326080"/>
                </a:lnTo>
                <a:lnTo>
                  <a:pt x="0" y="280997"/>
                </a:lnTo>
                <a:close/>
              </a:path>
            </a:pathLst>
          </a:custGeom>
          <a:ln w="50800">
            <a:solidFill>
              <a:srgbClr val="00B7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9295" y="3714749"/>
            <a:ext cx="978247" cy="392906"/>
          </a:xfrm>
          <a:custGeom>
            <a:avLst/>
            <a:gdLst/>
            <a:ahLst/>
            <a:cxnLst/>
            <a:rect l="l" t="t" r="r" b="b"/>
            <a:pathLst>
              <a:path w="1391285" h="558800">
                <a:moveTo>
                  <a:pt x="0" y="280244"/>
                </a:moveTo>
                <a:lnTo>
                  <a:pt x="3638" y="235093"/>
                </a:lnTo>
                <a:lnTo>
                  <a:pt x="14170" y="192149"/>
                </a:lnTo>
                <a:lnTo>
                  <a:pt x="31025" y="152011"/>
                </a:lnTo>
                <a:lnTo>
                  <a:pt x="53630" y="115279"/>
                </a:lnTo>
                <a:lnTo>
                  <a:pt x="81413" y="82554"/>
                </a:lnTo>
                <a:lnTo>
                  <a:pt x="113801" y="54433"/>
                </a:lnTo>
                <a:lnTo>
                  <a:pt x="150223" y="31518"/>
                </a:lnTo>
                <a:lnTo>
                  <a:pt x="190105" y="14407"/>
                </a:lnTo>
                <a:lnTo>
                  <a:pt x="232876" y="3701"/>
                </a:lnTo>
                <a:lnTo>
                  <a:pt x="277963" y="0"/>
                </a:lnTo>
                <a:lnTo>
                  <a:pt x="1113320" y="0"/>
                </a:lnTo>
                <a:lnTo>
                  <a:pt x="1158408" y="3701"/>
                </a:lnTo>
                <a:lnTo>
                  <a:pt x="1201178" y="14407"/>
                </a:lnTo>
                <a:lnTo>
                  <a:pt x="1241060" y="31518"/>
                </a:lnTo>
                <a:lnTo>
                  <a:pt x="1277482" y="54433"/>
                </a:lnTo>
                <a:lnTo>
                  <a:pt x="1309870" y="82554"/>
                </a:lnTo>
                <a:lnTo>
                  <a:pt x="1337653" y="115279"/>
                </a:lnTo>
                <a:lnTo>
                  <a:pt x="1360258" y="152011"/>
                </a:lnTo>
                <a:lnTo>
                  <a:pt x="1377113" y="192149"/>
                </a:lnTo>
                <a:lnTo>
                  <a:pt x="1387645" y="235093"/>
                </a:lnTo>
                <a:lnTo>
                  <a:pt x="1391283" y="280244"/>
                </a:lnTo>
                <a:lnTo>
                  <a:pt x="1387645" y="325348"/>
                </a:lnTo>
                <a:lnTo>
                  <a:pt x="1377113" y="368163"/>
                </a:lnTo>
                <a:lnTo>
                  <a:pt x="1360258" y="408112"/>
                </a:lnTo>
                <a:lnTo>
                  <a:pt x="1337653" y="444614"/>
                </a:lnTo>
                <a:lnTo>
                  <a:pt x="1309870" y="477090"/>
                </a:lnTo>
                <a:lnTo>
                  <a:pt x="1277482" y="504960"/>
                </a:lnTo>
                <a:lnTo>
                  <a:pt x="1241060" y="527646"/>
                </a:lnTo>
                <a:lnTo>
                  <a:pt x="1201178" y="544567"/>
                </a:lnTo>
                <a:lnTo>
                  <a:pt x="1158408" y="555145"/>
                </a:lnTo>
                <a:lnTo>
                  <a:pt x="1113320" y="558799"/>
                </a:lnTo>
                <a:lnTo>
                  <a:pt x="277963" y="558799"/>
                </a:lnTo>
                <a:lnTo>
                  <a:pt x="232876" y="555145"/>
                </a:lnTo>
                <a:lnTo>
                  <a:pt x="190105" y="544567"/>
                </a:lnTo>
                <a:lnTo>
                  <a:pt x="150223" y="527646"/>
                </a:lnTo>
                <a:lnTo>
                  <a:pt x="113801" y="504960"/>
                </a:lnTo>
                <a:lnTo>
                  <a:pt x="81413" y="477090"/>
                </a:lnTo>
                <a:lnTo>
                  <a:pt x="53630" y="444614"/>
                </a:lnTo>
                <a:lnTo>
                  <a:pt x="31025" y="408112"/>
                </a:lnTo>
                <a:lnTo>
                  <a:pt x="14170" y="368163"/>
                </a:lnTo>
                <a:lnTo>
                  <a:pt x="3638" y="325348"/>
                </a:lnTo>
                <a:lnTo>
                  <a:pt x="0" y="280244"/>
                </a:lnTo>
                <a:close/>
              </a:path>
            </a:pathLst>
          </a:custGeom>
          <a:ln w="50799">
            <a:solidFill>
              <a:srgbClr val="E2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9295" y="4268391"/>
            <a:ext cx="978247" cy="392906"/>
          </a:xfrm>
          <a:custGeom>
            <a:avLst/>
            <a:gdLst/>
            <a:ahLst/>
            <a:cxnLst/>
            <a:rect l="l" t="t" r="r" b="b"/>
            <a:pathLst>
              <a:path w="1391285" h="558800">
                <a:moveTo>
                  <a:pt x="0" y="279490"/>
                </a:moveTo>
                <a:lnTo>
                  <a:pt x="3638" y="234361"/>
                </a:lnTo>
                <a:lnTo>
                  <a:pt x="14170" y="191474"/>
                </a:lnTo>
                <a:lnTo>
                  <a:pt x="31025" y="151420"/>
                </a:lnTo>
                <a:lnTo>
                  <a:pt x="53630" y="114791"/>
                </a:lnTo>
                <a:lnTo>
                  <a:pt x="81413" y="82177"/>
                </a:lnTo>
                <a:lnTo>
                  <a:pt x="113801" y="54168"/>
                </a:lnTo>
                <a:lnTo>
                  <a:pt x="150223" y="31355"/>
                </a:lnTo>
                <a:lnTo>
                  <a:pt x="190105" y="14329"/>
                </a:lnTo>
                <a:lnTo>
                  <a:pt x="232876" y="3680"/>
                </a:lnTo>
                <a:lnTo>
                  <a:pt x="277963" y="0"/>
                </a:lnTo>
                <a:lnTo>
                  <a:pt x="1113321" y="0"/>
                </a:lnTo>
                <a:lnTo>
                  <a:pt x="1158408" y="3680"/>
                </a:lnTo>
                <a:lnTo>
                  <a:pt x="1201178" y="14329"/>
                </a:lnTo>
                <a:lnTo>
                  <a:pt x="1241061" y="31355"/>
                </a:lnTo>
                <a:lnTo>
                  <a:pt x="1277482" y="54168"/>
                </a:lnTo>
                <a:lnTo>
                  <a:pt x="1309870" y="82177"/>
                </a:lnTo>
                <a:lnTo>
                  <a:pt x="1337653" y="114791"/>
                </a:lnTo>
                <a:lnTo>
                  <a:pt x="1360258" y="151420"/>
                </a:lnTo>
                <a:lnTo>
                  <a:pt x="1377113" y="191474"/>
                </a:lnTo>
                <a:lnTo>
                  <a:pt x="1387645" y="234361"/>
                </a:lnTo>
                <a:lnTo>
                  <a:pt x="1391283" y="279490"/>
                </a:lnTo>
                <a:lnTo>
                  <a:pt x="1387645" y="324615"/>
                </a:lnTo>
                <a:lnTo>
                  <a:pt x="1377113" y="367488"/>
                </a:lnTo>
                <a:lnTo>
                  <a:pt x="1360258" y="407521"/>
                </a:lnTo>
                <a:lnTo>
                  <a:pt x="1337653" y="444126"/>
                </a:lnTo>
                <a:lnTo>
                  <a:pt x="1309870" y="476713"/>
                </a:lnTo>
                <a:lnTo>
                  <a:pt x="1277482" y="504695"/>
                </a:lnTo>
                <a:lnTo>
                  <a:pt x="1241061" y="527483"/>
                </a:lnTo>
                <a:lnTo>
                  <a:pt x="1201178" y="544489"/>
                </a:lnTo>
                <a:lnTo>
                  <a:pt x="1158408" y="555124"/>
                </a:lnTo>
                <a:lnTo>
                  <a:pt x="1113321" y="558800"/>
                </a:lnTo>
                <a:lnTo>
                  <a:pt x="277963" y="558800"/>
                </a:lnTo>
                <a:lnTo>
                  <a:pt x="232876" y="555124"/>
                </a:lnTo>
                <a:lnTo>
                  <a:pt x="190105" y="544489"/>
                </a:lnTo>
                <a:lnTo>
                  <a:pt x="150223" y="527483"/>
                </a:lnTo>
                <a:lnTo>
                  <a:pt x="113801" y="504695"/>
                </a:lnTo>
                <a:lnTo>
                  <a:pt x="81413" y="476713"/>
                </a:lnTo>
                <a:lnTo>
                  <a:pt x="53630" y="444126"/>
                </a:lnTo>
                <a:lnTo>
                  <a:pt x="31025" y="407521"/>
                </a:lnTo>
                <a:lnTo>
                  <a:pt x="14170" y="367488"/>
                </a:lnTo>
                <a:lnTo>
                  <a:pt x="3638" y="324615"/>
                </a:lnTo>
                <a:lnTo>
                  <a:pt x="0" y="27949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2970" y="2923789"/>
            <a:ext cx="750987" cy="1650050"/>
          </a:xfrm>
          <a:prstGeom prst="rect">
            <a:avLst/>
          </a:prstGeom>
        </p:spPr>
        <p:txBody>
          <a:bodyPr vert="horz" wrap="square" lIns="0" tIns="24557" rIns="0" bIns="0" rtlCol="0">
            <a:spAutoFit/>
          </a:bodyPr>
          <a:lstStyle/>
          <a:p>
            <a:pPr marL="8929" marR="3572" algn="just" defTabSz="642915">
              <a:lnSpc>
                <a:spcPct val="145300"/>
              </a:lnSpc>
              <a:spcBef>
                <a:spcPts val="193"/>
              </a:spcBef>
            </a:pPr>
            <a:r>
              <a:rPr sz="2531" spc="-151" dirty="0">
                <a:solidFill>
                  <a:srgbClr val="535353"/>
                </a:solidFill>
                <a:latin typeface="Microsoft Sans Serif"/>
                <a:cs typeface="Microsoft Sans Serif"/>
              </a:rPr>
              <a:t>Mgmt Mgmt Mgmt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244" y="5142328"/>
            <a:ext cx="9320787" cy="1588166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8929" marR="7155997" indent="275471" defTabSz="642915">
              <a:lnSpc>
                <a:spcPts val="3023"/>
              </a:lnSpc>
              <a:spcBef>
                <a:spcPts val="182"/>
              </a:spcBef>
            </a:pPr>
            <a:r>
              <a:rPr sz="2531" b="1" dirty="0">
                <a:solidFill>
                  <a:srgbClr val="535353"/>
                </a:solidFill>
                <a:latin typeface="Trebuchet MS"/>
                <a:cs typeface="Trebuchet MS"/>
              </a:rPr>
              <a:t>Control Abstraction</a:t>
            </a:r>
            <a:endParaRPr sz="2531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defTabSz="642915">
              <a:spcBef>
                <a:spcPts val="25"/>
              </a:spcBef>
            </a:pPr>
            <a:endParaRPr sz="2777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82158" defTabSz="642915"/>
            <a:r>
              <a:rPr sz="2391" b="1" dirty="0">
                <a:solidFill>
                  <a:srgbClr val="535353"/>
                </a:solidFill>
                <a:latin typeface="Trebuchet MS"/>
                <a:cs typeface="Trebuchet MS"/>
              </a:rPr>
              <a:t>Packet Abstraction + Control Abstraction = Network Hypervisor</a:t>
            </a:r>
            <a:endParaRPr sz="2391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53839" y="3836909"/>
            <a:ext cx="1783259" cy="697779"/>
          </a:xfrm>
          <a:prstGeom prst="rect">
            <a:avLst/>
          </a:prstGeom>
        </p:spPr>
        <p:txBody>
          <a:bodyPr vert="horz" wrap="square" lIns="0" tIns="105370" rIns="0" bIns="0" rtlCol="0">
            <a:spAutoFit/>
          </a:bodyPr>
          <a:lstStyle/>
          <a:p>
            <a:pPr marL="383516" defTabSz="642915">
              <a:spcBef>
                <a:spcPts val="830"/>
              </a:spcBef>
            </a:pPr>
            <a:r>
              <a:rPr sz="1406" spc="-112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Logical</a:t>
            </a:r>
            <a:r>
              <a:rPr sz="1406" spc="42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6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endParaRPr sz="1406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defTabSz="642915">
              <a:spcBef>
                <a:spcPts val="911"/>
              </a:spcBef>
            </a:pPr>
            <a:r>
              <a:rPr sz="1687" spc="-14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1687" spc="-56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87" spc="-67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Hypervisor</a:t>
            </a:r>
            <a:endParaRPr sz="1687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452878" y="3197226"/>
            <a:ext cx="1586359" cy="877788"/>
            <a:chOff x="9177426" y="4547165"/>
            <a:chExt cx="2256155" cy="1248410"/>
          </a:xfrm>
        </p:grpSpPr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7426" y="4547165"/>
              <a:ext cx="2255865" cy="124817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09100" y="4598012"/>
              <a:ext cx="1993900" cy="98998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058400" y="4851400"/>
              <a:ext cx="495300" cy="482600"/>
            </a:xfrm>
            <a:custGeom>
              <a:avLst/>
              <a:gdLst/>
              <a:ahLst/>
              <a:cxnLst/>
              <a:rect l="l" t="t" r="r" b="b"/>
              <a:pathLst>
                <a:path w="495300" h="482600">
                  <a:moveTo>
                    <a:pt x="444877" y="0"/>
                  </a:moveTo>
                  <a:lnTo>
                    <a:pt x="54333" y="0"/>
                  </a:lnTo>
                  <a:lnTo>
                    <a:pt x="34468" y="3775"/>
                  </a:lnTo>
                  <a:lnTo>
                    <a:pt x="17055" y="14102"/>
                  </a:lnTo>
                  <a:lnTo>
                    <a:pt x="4698" y="29484"/>
                  </a:lnTo>
                  <a:lnTo>
                    <a:pt x="0" y="48425"/>
                  </a:lnTo>
                  <a:lnTo>
                    <a:pt x="5514" y="438970"/>
                  </a:lnTo>
                  <a:lnTo>
                    <a:pt x="9350" y="457161"/>
                  </a:lnTo>
                  <a:lnTo>
                    <a:pt x="19812" y="470895"/>
                  </a:lnTo>
                  <a:lnTo>
                    <a:pt x="35330" y="479574"/>
                  </a:lnTo>
                  <a:lnTo>
                    <a:pt x="54333" y="482600"/>
                  </a:lnTo>
                  <a:lnTo>
                    <a:pt x="444877" y="482600"/>
                  </a:lnTo>
                  <a:lnTo>
                    <a:pt x="464130" y="479574"/>
                  </a:lnTo>
                  <a:lnTo>
                    <a:pt x="480199" y="470895"/>
                  </a:lnTo>
                  <a:lnTo>
                    <a:pt x="491212" y="457161"/>
                  </a:lnTo>
                  <a:lnTo>
                    <a:pt x="495300" y="438970"/>
                  </a:lnTo>
                  <a:lnTo>
                    <a:pt x="495300" y="48425"/>
                  </a:lnTo>
                  <a:lnTo>
                    <a:pt x="491212" y="29484"/>
                  </a:lnTo>
                  <a:lnTo>
                    <a:pt x="480199" y="14102"/>
                  </a:lnTo>
                  <a:lnTo>
                    <a:pt x="464130" y="3775"/>
                  </a:lnTo>
                  <a:lnTo>
                    <a:pt x="444877" y="0"/>
                  </a:lnTo>
                  <a:close/>
                </a:path>
              </a:pathLst>
            </a:custGeom>
            <a:solidFill>
              <a:srgbClr val="E200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656494" y="3927919"/>
            <a:ext cx="1182736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406" spc="-112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Logical</a:t>
            </a:r>
            <a:r>
              <a:rPr sz="1406" spc="42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6" spc="-14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endParaRPr sz="140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51443" y="3933387"/>
            <a:ext cx="1182736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406" spc="-112" dirty="0">
                <a:solidFill>
                  <a:srgbClr val="FFFFFF"/>
                </a:solidFill>
                <a:latin typeface="Microsoft Sans Serif"/>
                <a:cs typeface="Microsoft Sans Serif"/>
              </a:rPr>
              <a:t>Logical</a:t>
            </a:r>
            <a:r>
              <a:rPr sz="1406" spc="42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6" spc="-14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endParaRPr sz="140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666067" y="3197226"/>
            <a:ext cx="1586359" cy="877788"/>
            <a:chOff x="3791739" y="4547165"/>
            <a:chExt cx="2256155" cy="1248410"/>
          </a:xfrm>
        </p:grpSpPr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1739" y="4547165"/>
              <a:ext cx="2255865" cy="12481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4299" y="4598012"/>
              <a:ext cx="1985994" cy="98998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648199" y="4851400"/>
              <a:ext cx="495300" cy="482600"/>
            </a:xfrm>
            <a:custGeom>
              <a:avLst/>
              <a:gdLst/>
              <a:ahLst/>
              <a:cxnLst/>
              <a:rect l="l" t="t" r="r" b="b"/>
              <a:pathLst>
                <a:path w="495300" h="482600">
                  <a:moveTo>
                    <a:pt x="443449" y="0"/>
                  </a:moveTo>
                  <a:lnTo>
                    <a:pt x="52904" y="0"/>
                  </a:lnTo>
                  <a:lnTo>
                    <a:pt x="33263" y="3775"/>
                  </a:lnTo>
                  <a:lnTo>
                    <a:pt x="16341" y="14102"/>
                  </a:lnTo>
                  <a:lnTo>
                    <a:pt x="4474" y="29484"/>
                  </a:lnTo>
                  <a:lnTo>
                    <a:pt x="0" y="48425"/>
                  </a:lnTo>
                  <a:lnTo>
                    <a:pt x="4086" y="438970"/>
                  </a:lnTo>
                  <a:lnTo>
                    <a:pt x="7923" y="457161"/>
                  </a:lnTo>
                  <a:lnTo>
                    <a:pt x="18385" y="470895"/>
                  </a:lnTo>
                  <a:lnTo>
                    <a:pt x="33902" y="479574"/>
                  </a:lnTo>
                  <a:lnTo>
                    <a:pt x="52904" y="482600"/>
                  </a:lnTo>
                  <a:lnTo>
                    <a:pt x="443449" y="482600"/>
                  </a:lnTo>
                  <a:lnTo>
                    <a:pt x="462925" y="479574"/>
                  </a:lnTo>
                  <a:lnTo>
                    <a:pt x="479485" y="470895"/>
                  </a:lnTo>
                  <a:lnTo>
                    <a:pt x="490989" y="457161"/>
                  </a:lnTo>
                  <a:lnTo>
                    <a:pt x="495300" y="438970"/>
                  </a:lnTo>
                  <a:lnTo>
                    <a:pt x="495300" y="48425"/>
                  </a:lnTo>
                  <a:lnTo>
                    <a:pt x="490989" y="29484"/>
                  </a:lnTo>
                  <a:lnTo>
                    <a:pt x="479485" y="14102"/>
                  </a:lnTo>
                  <a:lnTo>
                    <a:pt x="462925" y="3775"/>
                  </a:lnTo>
                  <a:lnTo>
                    <a:pt x="443449" y="0"/>
                  </a:lnTo>
                  <a:close/>
                </a:path>
              </a:pathLst>
            </a:custGeom>
            <a:solidFill>
              <a:srgbClr val="00B700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D951-EFCB-0ED0-54AC-F9C4EC4A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– efficient way to evaluate new research ideas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D0AA6-188C-0F13-8F13-7A9A6931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28" y="2185324"/>
            <a:ext cx="7210425" cy="3552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3A308-2409-76B7-DA62-01CA1FC477BE}"/>
              </a:ext>
            </a:extLst>
          </p:cNvPr>
          <p:cNvSpPr txBox="1"/>
          <p:nvPr/>
        </p:nvSpPr>
        <p:spPr>
          <a:xfrm>
            <a:off x="628650" y="5738149"/>
            <a:ext cx="808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we build a testbed that is embedded into every switch and router of the production network?</a:t>
            </a:r>
          </a:p>
        </p:txBody>
      </p:sp>
    </p:spTree>
    <p:extLst>
      <p:ext uri="{BB962C8B-B14F-4D97-AF65-F5344CB8AC3E}">
        <p14:creationId xmlns:p14="http://schemas.microsoft.com/office/powerpoint/2010/main" val="1554234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807026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dirty="0"/>
              <a:t>WHAT ARE THE ABSTRACTIONS?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124" y="1937072"/>
            <a:ext cx="2049363" cy="312499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defTabSz="642915">
              <a:spcBef>
                <a:spcPts val="74"/>
              </a:spcBef>
            </a:pPr>
            <a:r>
              <a:rPr sz="1969" b="1" u="sng" spc="-74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Packet</a:t>
            </a:r>
            <a:r>
              <a:rPr sz="1969" b="1" u="sng" spc="-67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969" b="1" u="sng" spc="-63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abstraction</a:t>
            </a:r>
            <a:endParaRPr sz="1969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384" y="2450946"/>
            <a:ext cx="3543746" cy="66938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32164" marR="3572" indent="-223681" defTabSz="642915">
              <a:lnSpc>
                <a:spcPct val="114300"/>
              </a:lnSpc>
              <a:spcBef>
                <a:spcPts val="67"/>
              </a:spcBef>
              <a:buSzPct val="82142"/>
              <a:buFontTx/>
              <a:buChar char="•"/>
              <a:tabLst>
                <a:tab pos="232164" algn="l"/>
                <a:tab pos="232610" algn="l"/>
              </a:tabLst>
            </a:pPr>
            <a:r>
              <a:rPr sz="1969" dirty="0">
                <a:solidFill>
                  <a:srgbClr val="535353"/>
                </a:solidFill>
                <a:latin typeface="Microsoft Sans Serif"/>
                <a:cs typeface="Microsoft Sans Serif"/>
              </a:rPr>
              <a:t>Compliance with standard TCP/IP stack is a necessity:</a:t>
            </a:r>
            <a:endParaRPr sz="196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349" y="1214436"/>
            <a:ext cx="2173932" cy="312499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 defTabSz="642915">
              <a:spcBef>
                <a:spcPts val="74"/>
              </a:spcBef>
            </a:pPr>
            <a:r>
              <a:rPr sz="1969" b="1" u="sng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Control</a:t>
            </a:r>
            <a:r>
              <a:rPr sz="1969" b="1" u="sng" spc="-123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969" b="1" u="sng" spc="-63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abstraction</a:t>
            </a:r>
            <a:endParaRPr sz="1969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3469" y="1675366"/>
            <a:ext cx="3711625" cy="207695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32164" marR="3572" indent="-223681" defTabSz="642915">
              <a:lnSpc>
                <a:spcPct val="114300"/>
              </a:lnSpc>
              <a:spcBef>
                <a:spcPts val="67"/>
              </a:spcBef>
              <a:buSzPct val="82142"/>
              <a:buFontTx/>
              <a:buChar char="•"/>
              <a:tabLst>
                <a:tab pos="232164" algn="l"/>
                <a:tab pos="232610" algn="l"/>
              </a:tabLst>
            </a:pPr>
            <a:r>
              <a:rPr lang="en-US" sz="1969" dirty="0">
                <a:solidFill>
                  <a:srgbClr val="535353"/>
                </a:solidFill>
                <a:latin typeface="Microsoft Sans Serif"/>
                <a:cs typeface="Microsoft Sans Serif"/>
              </a:rPr>
              <a:t>Allow tenants to define a set of logical network elements that they can configure</a:t>
            </a:r>
          </a:p>
          <a:p>
            <a:pPr marL="232164" marR="3572" indent="-223681" defTabSz="642915">
              <a:lnSpc>
                <a:spcPct val="114300"/>
              </a:lnSpc>
              <a:spcBef>
                <a:spcPts val="67"/>
              </a:spcBef>
              <a:buSzPct val="82142"/>
              <a:buFontTx/>
              <a:buChar char="•"/>
              <a:tabLst>
                <a:tab pos="232164" algn="l"/>
                <a:tab pos="232610" algn="l"/>
              </a:tabLst>
            </a:pPr>
            <a:r>
              <a:rPr lang="en-US" altLang="zh-CN" sz="1969" dirty="0">
                <a:solidFill>
                  <a:srgbClr val="535353"/>
                </a:solidFill>
                <a:latin typeface="Microsoft Sans Serif"/>
                <a:ea typeface="等线" panose="02010600030101010101" pitchFamily="2" charset="-122"/>
                <a:cs typeface="Microsoft Sans Serif"/>
              </a:rPr>
              <a:t>Networking has no single high level control interface</a:t>
            </a:r>
          </a:p>
          <a:p>
            <a:pPr marL="232164" marR="3572" indent="-223681" defTabSz="642915">
              <a:lnSpc>
                <a:spcPct val="114300"/>
              </a:lnSpc>
              <a:spcBef>
                <a:spcPts val="67"/>
              </a:spcBef>
              <a:buSzPct val="82142"/>
              <a:buFontTx/>
              <a:buChar char="•"/>
              <a:tabLst>
                <a:tab pos="232164" algn="l"/>
                <a:tab pos="232610" algn="l"/>
              </a:tabLst>
            </a:pPr>
            <a:r>
              <a:rPr lang="en-US" sz="1969" dirty="0">
                <a:solidFill>
                  <a:srgbClr val="535353"/>
                </a:solidFill>
                <a:latin typeface="Microsoft Sans Serif"/>
                <a:cs typeface="Microsoft Sans Serif"/>
              </a:rPr>
              <a:t>There is a low-level one</a:t>
            </a:r>
            <a:endParaRPr sz="196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6257" y="5045274"/>
            <a:ext cx="4897934" cy="1339453"/>
          </a:xfrm>
          <a:custGeom>
            <a:avLst/>
            <a:gdLst/>
            <a:ahLst/>
            <a:cxnLst/>
            <a:rect l="l" t="t" r="r" b="b"/>
            <a:pathLst>
              <a:path w="6965950" h="1905000">
                <a:moveTo>
                  <a:pt x="0" y="1709687"/>
                </a:moveTo>
                <a:lnTo>
                  <a:pt x="6200" y="185687"/>
                </a:lnTo>
                <a:lnTo>
                  <a:pt x="12546" y="135401"/>
                </a:lnTo>
                <a:lnTo>
                  <a:pt x="30601" y="90786"/>
                </a:lnTo>
                <a:lnTo>
                  <a:pt x="58896" y="53390"/>
                </a:lnTo>
                <a:lnTo>
                  <a:pt x="95958" y="24761"/>
                </a:lnTo>
                <a:lnTo>
                  <a:pt x="140316" y="6448"/>
                </a:lnTo>
                <a:lnTo>
                  <a:pt x="190500" y="0"/>
                </a:lnTo>
                <a:lnTo>
                  <a:pt x="6768950" y="0"/>
                </a:lnTo>
                <a:lnTo>
                  <a:pt x="6812981" y="4764"/>
                </a:lnTo>
                <a:lnTo>
                  <a:pt x="6853986" y="18408"/>
                </a:lnTo>
                <a:lnTo>
                  <a:pt x="6890597" y="39956"/>
                </a:lnTo>
                <a:lnTo>
                  <a:pt x="6921450" y="68433"/>
                </a:lnTo>
                <a:lnTo>
                  <a:pt x="6945178" y="102864"/>
                </a:lnTo>
                <a:lnTo>
                  <a:pt x="6960417" y="142274"/>
                </a:lnTo>
                <a:lnTo>
                  <a:pt x="6965800" y="185687"/>
                </a:lnTo>
                <a:lnTo>
                  <a:pt x="6965800" y="1709687"/>
                </a:lnTo>
                <a:lnTo>
                  <a:pt x="6960417" y="1753634"/>
                </a:lnTo>
                <a:lnTo>
                  <a:pt x="6945178" y="1794419"/>
                </a:lnTo>
                <a:lnTo>
                  <a:pt x="6921450" y="1830730"/>
                </a:lnTo>
                <a:lnTo>
                  <a:pt x="6890597" y="1861255"/>
                </a:lnTo>
                <a:lnTo>
                  <a:pt x="6853986" y="1884683"/>
                </a:lnTo>
                <a:lnTo>
                  <a:pt x="6812981" y="1899702"/>
                </a:lnTo>
                <a:lnTo>
                  <a:pt x="6768950" y="1904999"/>
                </a:lnTo>
                <a:lnTo>
                  <a:pt x="190500" y="1904999"/>
                </a:lnTo>
                <a:lnTo>
                  <a:pt x="146820" y="1899702"/>
                </a:lnTo>
                <a:lnTo>
                  <a:pt x="106722" y="1884683"/>
                </a:lnTo>
                <a:lnTo>
                  <a:pt x="71351" y="1861255"/>
                </a:lnTo>
                <a:lnTo>
                  <a:pt x="41850" y="1830730"/>
                </a:lnTo>
                <a:lnTo>
                  <a:pt x="19362" y="1794419"/>
                </a:lnTo>
                <a:lnTo>
                  <a:pt x="5031" y="1753634"/>
                </a:lnTo>
                <a:lnTo>
                  <a:pt x="0" y="1709687"/>
                </a:lnTo>
                <a:close/>
              </a:path>
            </a:pathLst>
          </a:custGeom>
          <a:ln w="25400">
            <a:solidFill>
              <a:srgbClr val="808785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7555" y="5672138"/>
            <a:ext cx="1434108" cy="85725"/>
            <a:chOff x="622300" y="8067040"/>
            <a:chExt cx="2039620" cy="121920"/>
          </a:xfrm>
        </p:grpSpPr>
        <p:sp>
          <p:nvSpPr>
            <p:cNvPr id="9" name="object 9"/>
            <p:cNvSpPr/>
            <p:nvPr/>
          </p:nvSpPr>
          <p:spPr>
            <a:xfrm>
              <a:off x="622300" y="8128000"/>
              <a:ext cx="1930400" cy="0"/>
            </a:xfrm>
            <a:custGeom>
              <a:avLst/>
              <a:gdLst/>
              <a:ahLst/>
              <a:cxnLst/>
              <a:rect l="l" t="t" r="r" b="b"/>
              <a:pathLst>
                <a:path w="1930400">
                  <a:moveTo>
                    <a:pt x="0" y="0"/>
                  </a:moveTo>
                  <a:lnTo>
                    <a:pt x="1912213" y="0"/>
                  </a:lnTo>
                  <a:lnTo>
                    <a:pt x="193040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40000" y="806704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4314" y="5252160"/>
            <a:ext cx="1497325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Packet In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79469" y="5663208"/>
            <a:ext cx="1648420" cy="85725"/>
            <a:chOff x="10210800" y="8054340"/>
            <a:chExt cx="2344420" cy="121920"/>
          </a:xfrm>
        </p:grpSpPr>
        <p:sp>
          <p:nvSpPr>
            <p:cNvPr id="13" name="object 13"/>
            <p:cNvSpPr/>
            <p:nvPr/>
          </p:nvSpPr>
          <p:spPr>
            <a:xfrm>
              <a:off x="10210800" y="8115299"/>
              <a:ext cx="2235200" cy="0"/>
            </a:xfrm>
            <a:custGeom>
              <a:avLst/>
              <a:gdLst/>
              <a:ahLst/>
              <a:cxnLst/>
              <a:rect l="l" t="t" r="r" b="b"/>
              <a:pathLst>
                <a:path w="2235200">
                  <a:moveTo>
                    <a:pt x="0" y="0"/>
                  </a:moveTo>
                  <a:lnTo>
                    <a:pt x="2224926" y="0"/>
                  </a:lnTo>
                  <a:lnTo>
                    <a:pt x="2235199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433299" y="805434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09327" y="5294607"/>
            <a:ext cx="1747044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Packet Out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5297" y="5322094"/>
            <a:ext cx="839391" cy="591444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200025" rIns="0" bIns="0" rtlCol="0">
            <a:spAutoFit/>
          </a:bodyPr>
          <a:lstStyle/>
          <a:p>
            <a:pPr marL="136173" defTabSz="642915">
              <a:spcBef>
                <a:spcPts val="1575"/>
              </a:spcBef>
            </a:pPr>
            <a:r>
              <a:rPr sz="2531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2531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7226" y="5322094"/>
            <a:ext cx="839391" cy="591444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200025" rIns="0" bIns="0" rtlCol="0">
            <a:spAutoFit/>
          </a:bodyPr>
          <a:lstStyle/>
          <a:p>
            <a:pPr marL="263863" defTabSz="642915">
              <a:spcBef>
                <a:spcPts val="1575"/>
              </a:spcBef>
            </a:pPr>
            <a:r>
              <a:rPr sz="2531" spc="-207" dirty="0">
                <a:solidFill>
                  <a:srgbClr val="FFFFFF"/>
                </a:solidFill>
                <a:latin typeface="Microsoft Sans Serif"/>
                <a:cs typeface="Microsoft Sans Serif"/>
              </a:rPr>
              <a:t>L2</a:t>
            </a:r>
            <a:endParaRPr sz="2531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9156" y="5322094"/>
            <a:ext cx="839391" cy="591444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200025" rIns="0" bIns="0" rtlCol="0">
            <a:spAutoFit/>
          </a:bodyPr>
          <a:lstStyle/>
          <a:p>
            <a:pPr marL="263863" defTabSz="642915">
              <a:spcBef>
                <a:spcPts val="1575"/>
              </a:spcBef>
            </a:pPr>
            <a:r>
              <a:rPr sz="2531" spc="-207" dirty="0">
                <a:solidFill>
                  <a:srgbClr val="FFFFFF"/>
                </a:solidFill>
                <a:latin typeface="Microsoft Sans Serif"/>
                <a:cs typeface="Microsoft Sans Serif"/>
              </a:rPr>
              <a:t>L3</a:t>
            </a:r>
            <a:endParaRPr sz="2531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31086" y="5322094"/>
            <a:ext cx="839391" cy="591444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200025" rIns="0" bIns="0" rtlCol="0">
            <a:spAutoFit/>
          </a:bodyPr>
          <a:lstStyle/>
          <a:p>
            <a:pPr marL="136173" defTabSz="642915">
              <a:spcBef>
                <a:spcPts val="1575"/>
              </a:spcBef>
            </a:pPr>
            <a:r>
              <a:rPr sz="2531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2531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52342" y="4446985"/>
            <a:ext cx="150019" cy="560784"/>
            <a:chOff x="6332220" y="6324600"/>
            <a:chExt cx="213360" cy="797560"/>
          </a:xfrm>
        </p:grpSpPr>
        <p:sp>
          <p:nvSpPr>
            <p:cNvPr id="21" name="object 21"/>
            <p:cNvSpPr/>
            <p:nvPr/>
          </p:nvSpPr>
          <p:spPr>
            <a:xfrm>
              <a:off x="6438900" y="632460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585220"/>
                  </a:lnTo>
                  <a:lnTo>
                    <a:pt x="0" y="609599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332220" y="6908799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59">
                  <a:moveTo>
                    <a:pt x="213359" y="0"/>
                  </a:moveTo>
                  <a:lnTo>
                    <a:pt x="0" y="0"/>
                  </a:lnTo>
                  <a:lnTo>
                    <a:pt x="106679" y="21336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24198" y="3204542"/>
            <a:ext cx="7456289" cy="1870618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232164" indent="-223681" defTabSz="642915">
              <a:spcBef>
                <a:spcPts val="74"/>
              </a:spcBef>
              <a:buSzPct val="82142"/>
              <a:buFontTx/>
              <a:buChar char="•"/>
              <a:tabLst>
                <a:tab pos="232164" algn="l"/>
                <a:tab pos="232610" algn="l"/>
                <a:tab pos="4142781" algn="l"/>
                <a:tab pos="4366462" algn="l"/>
              </a:tabLst>
            </a:pPr>
            <a:r>
              <a:rPr sz="1969" dirty="0">
                <a:solidFill>
                  <a:srgbClr val="535353"/>
                </a:solidFill>
                <a:latin typeface="Microsoft Sans Serif"/>
                <a:cs typeface="Microsoft Sans Serif"/>
              </a:rPr>
              <a:t>L2, L3 semantics (unicast, ARP, …)	</a:t>
            </a:r>
            <a:endParaRPr sz="1969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defTabSz="642915">
              <a:spcBef>
                <a:spcPts val="7"/>
              </a:spcBef>
            </a:pPr>
            <a:endParaRPr sz="2004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03599" algn="ctr" defTabSz="642915"/>
            <a:r>
              <a:rPr sz="2531" b="1" dirty="0">
                <a:solidFill>
                  <a:srgbClr val="535353"/>
                </a:solidFill>
                <a:latin typeface="Trebuchet MS"/>
                <a:cs typeface="Trebuchet MS"/>
              </a:rPr>
              <a:t>Tenant’s Control Plane</a:t>
            </a:r>
            <a:endParaRPr sz="2531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defTabSz="642915">
              <a:spcBef>
                <a:spcPts val="25"/>
              </a:spcBef>
            </a:pPr>
            <a:endParaRPr sz="3762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598804" defTabSz="642915">
              <a:spcBef>
                <a:spcPts val="4"/>
              </a:spcBef>
            </a:pPr>
            <a:r>
              <a:rPr sz="1828" b="1" dirty="0">
                <a:solidFill>
                  <a:srgbClr val="535353"/>
                </a:solidFill>
                <a:latin typeface="Trebuchet MS"/>
                <a:cs typeface="Trebuchet MS"/>
              </a:rPr>
              <a:t>Logical Datapath</a:t>
            </a:r>
            <a:endParaRPr sz="182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807026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625948">
              <a:lnSpc>
                <a:spcPct val="100000"/>
              </a:lnSpc>
              <a:spcBef>
                <a:spcPts val="70"/>
              </a:spcBef>
            </a:pPr>
            <a:r>
              <a:rPr dirty="0"/>
              <a:t>GENERALITY OF DATAPATH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0711" y="2651223"/>
            <a:ext cx="568821" cy="117872"/>
            <a:chOff x="4025900" y="3770629"/>
            <a:chExt cx="808990" cy="167640"/>
          </a:xfrm>
        </p:grpSpPr>
        <p:sp>
          <p:nvSpPr>
            <p:cNvPr id="4" name="object 4"/>
            <p:cNvSpPr/>
            <p:nvPr/>
          </p:nvSpPr>
          <p:spPr>
            <a:xfrm>
              <a:off x="4025900" y="3854449"/>
              <a:ext cx="660400" cy="0"/>
            </a:xfrm>
            <a:custGeom>
              <a:avLst/>
              <a:gdLst/>
              <a:ahLst/>
              <a:cxnLst/>
              <a:rect l="l" t="t" r="r" b="b"/>
              <a:pathLst>
                <a:path w="660400">
                  <a:moveTo>
                    <a:pt x="0" y="0"/>
                  </a:moveTo>
                  <a:lnTo>
                    <a:pt x="646568" y="0"/>
                  </a:lnTo>
                  <a:lnTo>
                    <a:pt x="660400" y="0"/>
                  </a:lnTo>
                </a:path>
              </a:pathLst>
            </a:custGeom>
            <a:ln w="381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667249" y="37706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34383" y="2553891"/>
            <a:ext cx="366117" cy="270088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4563" rIns="0" bIns="0" rtlCol="0">
            <a:spAutoFit/>
          </a:bodyPr>
          <a:lstStyle/>
          <a:p>
            <a:pPr marL="37950" defTabSz="642915">
              <a:spcBef>
                <a:spcPts val="587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4445" y="2553891"/>
            <a:ext cx="366117" cy="270088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4563" rIns="0" bIns="0" rtlCol="0">
            <a:spAutoFit/>
          </a:bodyPr>
          <a:lstStyle/>
          <a:p>
            <a:pPr marL="106706" defTabSz="642915">
              <a:spcBef>
                <a:spcPts val="587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L2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438" y="2553891"/>
            <a:ext cx="366117" cy="270088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4563" rIns="0" bIns="0" rtlCol="0">
            <a:spAutoFit/>
          </a:bodyPr>
          <a:lstStyle/>
          <a:p>
            <a:pPr marL="103134" defTabSz="642915">
              <a:spcBef>
                <a:spcPts val="587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L3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3500" y="2553891"/>
            <a:ext cx="366117" cy="270088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4563" rIns="0" bIns="0" rtlCol="0">
            <a:spAutoFit/>
          </a:bodyPr>
          <a:lstStyle/>
          <a:p>
            <a:pPr marL="44647" defTabSz="642915">
              <a:spcBef>
                <a:spcPts val="587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8791" y="2428874"/>
            <a:ext cx="2144911" cy="589359"/>
          </a:xfrm>
          <a:custGeom>
            <a:avLst/>
            <a:gdLst/>
            <a:ahLst/>
            <a:cxnLst/>
            <a:rect l="l" t="t" r="r" b="b"/>
            <a:pathLst>
              <a:path w="3050540" h="838200">
                <a:moveTo>
                  <a:pt x="0" y="750512"/>
                </a:moveTo>
                <a:lnTo>
                  <a:pt x="2341" y="82026"/>
                </a:lnTo>
                <a:lnTo>
                  <a:pt x="25645" y="23707"/>
                </a:lnTo>
                <a:lnTo>
                  <a:pt x="83560" y="0"/>
                </a:lnTo>
                <a:lnTo>
                  <a:pt x="2969122" y="0"/>
                </a:lnTo>
                <a:lnTo>
                  <a:pt x="3001282" y="6326"/>
                </a:lnTo>
                <a:lnTo>
                  <a:pt x="3027038" y="23707"/>
                </a:lnTo>
                <a:lnTo>
                  <a:pt x="3044141" y="49741"/>
                </a:lnTo>
                <a:lnTo>
                  <a:pt x="3050341" y="82026"/>
                </a:lnTo>
                <a:lnTo>
                  <a:pt x="3050341" y="750512"/>
                </a:lnTo>
                <a:lnTo>
                  <a:pt x="3044141" y="783682"/>
                </a:lnTo>
                <a:lnTo>
                  <a:pt x="3027038" y="811661"/>
                </a:lnTo>
                <a:lnTo>
                  <a:pt x="3001282" y="830988"/>
                </a:lnTo>
                <a:lnTo>
                  <a:pt x="2969122" y="838199"/>
                </a:lnTo>
                <a:lnTo>
                  <a:pt x="83560" y="838199"/>
                </a:lnTo>
                <a:lnTo>
                  <a:pt x="51035" y="830988"/>
                </a:lnTo>
                <a:lnTo>
                  <a:pt x="24474" y="811661"/>
                </a:lnTo>
                <a:lnTo>
                  <a:pt x="6566" y="783682"/>
                </a:lnTo>
                <a:lnTo>
                  <a:pt x="0" y="750512"/>
                </a:lnTo>
                <a:close/>
              </a:path>
            </a:pathLst>
          </a:custGeom>
          <a:ln w="25400">
            <a:solidFill>
              <a:srgbClr val="808785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8791" y="1910953"/>
            <a:ext cx="2144911" cy="437555"/>
          </a:xfrm>
          <a:custGeom>
            <a:avLst/>
            <a:gdLst/>
            <a:ahLst/>
            <a:cxnLst/>
            <a:rect l="l" t="t" r="r" b="b"/>
            <a:pathLst>
              <a:path w="3050540" h="622300">
                <a:moveTo>
                  <a:pt x="0" y="541436"/>
                </a:moveTo>
                <a:lnTo>
                  <a:pt x="2341" y="87214"/>
                </a:lnTo>
                <a:lnTo>
                  <a:pt x="25645" y="26301"/>
                </a:lnTo>
                <a:lnTo>
                  <a:pt x="83560" y="0"/>
                </a:lnTo>
                <a:lnTo>
                  <a:pt x="2969122" y="0"/>
                </a:lnTo>
                <a:lnTo>
                  <a:pt x="3001282" y="7137"/>
                </a:lnTo>
                <a:lnTo>
                  <a:pt x="3027038" y="26301"/>
                </a:lnTo>
                <a:lnTo>
                  <a:pt x="3044141" y="54117"/>
                </a:lnTo>
                <a:lnTo>
                  <a:pt x="3050341" y="87214"/>
                </a:lnTo>
                <a:lnTo>
                  <a:pt x="3050341" y="541436"/>
                </a:lnTo>
                <a:lnTo>
                  <a:pt x="3044141" y="573540"/>
                </a:lnTo>
                <a:lnTo>
                  <a:pt x="3027038" y="599174"/>
                </a:lnTo>
                <a:lnTo>
                  <a:pt x="3001282" y="616154"/>
                </a:lnTo>
                <a:lnTo>
                  <a:pt x="2969122" y="622299"/>
                </a:lnTo>
                <a:lnTo>
                  <a:pt x="83560" y="622299"/>
                </a:lnTo>
                <a:lnTo>
                  <a:pt x="51035" y="616154"/>
                </a:lnTo>
                <a:lnTo>
                  <a:pt x="24474" y="599174"/>
                </a:lnTo>
                <a:lnTo>
                  <a:pt x="6566" y="573540"/>
                </a:lnTo>
                <a:lnTo>
                  <a:pt x="0" y="541436"/>
                </a:lnTo>
                <a:close/>
              </a:path>
            </a:pathLst>
          </a:custGeom>
          <a:ln w="25400">
            <a:solidFill>
              <a:srgbClr val="808785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9359" y="1910953"/>
            <a:ext cx="2143125" cy="437555"/>
          </a:xfrm>
          <a:custGeom>
            <a:avLst/>
            <a:gdLst/>
            <a:ahLst/>
            <a:cxnLst/>
            <a:rect l="l" t="t" r="r" b="b"/>
            <a:pathLst>
              <a:path w="3048000" h="622300">
                <a:moveTo>
                  <a:pt x="1517" y="541436"/>
                </a:moveTo>
                <a:lnTo>
                  <a:pt x="0" y="87214"/>
                </a:lnTo>
                <a:lnTo>
                  <a:pt x="25233" y="26301"/>
                </a:lnTo>
                <a:lnTo>
                  <a:pt x="85078" y="0"/>
                </a:lnTo>
                <a:lnTo>
                  <a:pt x="2970640" y="0"/>
                </a:lnTo>
                <a:lnTo>
                  <a:pt x="3002197" y="7137"/>
                </a:lnTo>
                <a:lnTo>
                  <a:pt x="3026626" y="26301"/>
                </a:lnTo>
                <a:lnTo>
                  <a:pt x="3042402" y="54117"/>
                </a:lnTo>
                <a:lnTo>
                  <a:pt x="3048000" y="87214"/>
                </a:lnTo>
                <a:lnTo>
                  <a:pt x="3048000" y="541436"/>
                </a:lnTo>
                <a:lnTo>
                  <a:pt x="3042402" y="573540"/>
                </a:lnTo>
                <a:lnTo>
                  <a:pt x="3026626" y="599174"/>
                </a:lnTo>
                <a:lnTo>
                  <a:pt x="3002197" y="616154"/>
                </a:lnTo>
                <a:lnTo>
                  <a:pt x="2970640" y="622299"/>
                </a:lnTo>
                <a:lnTo>
                  <a:pt x="85078" y="622299"/>
                </a:lnTo>
                <a:lnTo>
                  <a:pt x="52552" y="616154"/>
                </a:lnTo>
                <a:lnTo>
                  <a:pt x="25992" y="599174"/>
                </a:lnTo>
                <a:lnTo>
                  <a:pt x="8084" y="573540"/>
                </a:lnTo>
                <a:lnTo>
                  <a:pt x="1517" y="541436"/>
                </a:lnTo>
                <a:close/>
              </a:path>
            </a:pathLst>
          </a:custGeom>
          <a:ln w="25400">
            <a:solidFill>
              <a:srgbClr val="808785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305" y="2553891"/>
            <a:ext cx="366117" cy="270088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4563" rIns="0" bIns="0" rtlCol="0">
            <a:spAutoFit/>
          </a:bodyPr>
          <a:lstStyle/>
          <a:p>
            <a:pPr marL="40629" defTabSz="642915">
              <a:spcBef>
                <a:spcPts val="587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2297" y="2553891"/>
            <a:ext cx="357188" cy="270088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4563" rIns="0" bIns="0" rtlCol="0">
            <a:spAutoFit/>
          </a:bodyPr>
          <a:lstStyle/>
          <a:p>
            <a:pPr marL="100455" defTabSz="642915">
              <a:spcBef>
                <a:spcPts val="587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L2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1352" y="2553891"/>
            <a:ext cx="366117" cy="270088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4563" rIns="0" bIns="0" rtlCol="0">
            <a:spAutoFit/>
          </a:bodyPr>
          <a:lstStyle/>
          <a:p>
            <a:pPr marL="38396" defTabSz="642915">
              <a:spcBef>
                <a:spcPts val="587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9359" y="2428874"/>
            <a:ext cx="2143125" cy="589359"/>
          </a:xfrm>
          <a:custGeom>
            <a:avLst/>
            <a:gdLst/>
            <a:ahLst/>
            <a:cxnLst/>
            <a:rect l="l" t="t" r="r" b="b"/>
            <a:pathLst>
              <a:path w="3048000" h="838200">
                <a:moveTo>
                  <a:pt x="1517" y="750511"/>
                </a:moveTo>
                <a:lnTo>
                  <a:pt x="0" y="82026"/>
                </a:lnTo>
                <a:lnTo>
                  <a:pt x="25233" y="23707"/>
                </a:lnTo>
                <a:lnTo>
                  <a:pt x="85078" y="0"/>
                </a:lnTo>
                <a:lnTo>
                  <a:pt x="2970640" y="0"/>
                </a:lnTo>
                <a:lnTo>
                  <a:pt x="3002197" y="6326"/>
                </a:lnTo>
                <a:lnTo>
                  <a:pt x="3026626" y="23707"/>
                </a:lnTo>
                <a:lnTo>
                  <a:pt x="3042402" y="49740"/>
                </a:lnTo>
                <a:lnTo>
                  <a:pt x="3048000" y="82026"/>
                </a:lnTo>
                <a:lnTo>
                  <a:pt x="3048000" y="750511"/>
                </a:lnTo>
                <a:lnTo>
                  <a:pt x="3042402" y="783682"/>
                </a:lnTo>
                <a:lnTo>
                  <a:pt x="3026626" y="811661"/>
                </a:lnTo>
                <a:lnTo>
                  <a:pt x="3002197" y="830988"/>
                </a:lnTo>
                <a:lnTo>
                  <a:pt x="2970640" y="838199"/>
                </a:lnTo>
                <a:lnTo>
                  <a:pt x="85078" y="838199"/>
                </a:lnTo>
                <a:lnTo>
                  <a:pt x="52552" y="830988"/>
                </a:lnTo>
                <a:lnTo>
                  <a:pt x="25992" y="811661"/>
                </a:lnTo>
                <a:lnTo>
                  <a:pt x="8084" y="783682"/>
                </a:lnTo>
                <a:lnTo>
                  <a:pt x="1517" y="750511"/>
                </a:lnTo>
                <a:close/>
              </a:path>
            </a:pathLst>
          </a:custGeom>
          <a:ln w="25400">
            <a:solidFill>
              <a:srgbClr val="808785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2633364"/>
            <a:ext cx="497384" cy="117872"/>
            <a:chOff x="0" y="3745229"/>
            <a:chExt cx="707390" cy="167640"/>
          </a:xfrm>
        </p:grpSpPr>
        <p:sp>
          <p:nvSpPr>
            <p:cNvPr id="18" name="object 18"/>
            <p:cNvSpPr/>
            <p:nvPr/>
          </p:nvSpPr>
          <p:spPr>
            <a:xfrm>
              <a:off x="0" y="3829050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36127" y="0"/>
                  </a:lnTo>
                  <a:lnTo>
                    <a:pt x="558799" y="0"/>
                  </a:lnTo>
                </a:path>
              </a:pathLst>
            </a:custGeom>
            <a:ln w="381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9750" y="37452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0" name="object 20"/>
          <p:cNvSpPr/>
          <p:nvPr/>
        </p:nvSpPr>
        <p:spPr>
          <a:xfrm>
            <a:off x="6407155" y="1910953"/>
            <a:ext cx="2147590" cy="437555"/>
          </a:xfrm>
          <a:custGeom>
            <a:avLst/>
            <a:gdLst/>
            <a:ahLst/>
            <a:cxnLst/>
            <a:rect l="l" t="t" r="r" b="b"/>
            <a:pathLst>
              <a:path w="3054350" h="622300">
                <a:moveTo>
                  <a:pt x="0" y="541436"/>
                </a:moveTo>
                <a:lnTo>
                  <a:pt x="6200" y="87214"/>
                </a:lnTo>
                <a:lnTo>
                  <a:pt x="27574" y="26301"/>
                </a:lnTo>
                <a:lnTo>
                  <a:pt x="83560" y="0"/>
                </a:lnTo>
                <a:lnTo>
                  <a:pt x="2969122" y="0"/>
                </a:lnTo>
                <a:lnTo>
                  <a:pt x="3001885" y="7137"/>
                </a:lnTo>
                <a:lnTo>
                  <a:pt x="3028967" y="26301"/>
                </a:lnTo>
                <a:lnTo>
                  <a:pt x="3047396" y="54117"/>
                </a:lnTo>
                <a:lnTo>
                  <a:pt x="3054200" y="87214"/>
                </a:lnTo>
                <a:lnTo>
                  <a:pt x="3054200" y="541436"/>
                </a:lnTo>
                <a:lnTo>
                  <a:pt x="3047396" y="573540"/>
                </a:lnTo>
                <a:lnTo>
                  <a:pt x="3028967" y="599174"/>
                </a:lnTo>
                <a:lnTo>
                  <a:pt x="3001885" y="616154"/>
                </a:lnTo>
                <a:lnTo>
                  <a:pt x="2969122" y="622299"/>
                </a:lnTo>
                <a:lnTo>
                  <a:pt x="83560" y="622299"/>
                </a:lnTo>
                <a:lnTo>
                  <a:pt x="51035" y="616154"/>
                </a:lnTo>
                <a:lnTo>
                  <a:pt x="24474" y="599174"/>
                </a:lnTo>
                <a:lnTo>
                  <a:pt x="6566" y="573540"/>
                </a:lnTo>
                <a:lnTo>
                  <a:pt x="0" y="541436"/>
                </a:lnTo>
                <a:close/>
              </a:path>
            </a:pathLst>
          </a:custGeom>
          <a:ln w="25400">
            <a:solidFill>
              <a:srgbClr val="808785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36531" y="2553891"/>
            <a:ext cx="366117" cy="270088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4563" rIns="0" bIns="0" rtlCol="0">
            <a:spAutoFit/>
          </a:bodyPr>
          <a:lstStyle/>
          <a:p>
            <a:pPr marL="44200" defTabSz="642915">
              <a:spcBef>
                <a:spcPts val="587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5524" y="2553891"/>
            <a:ext cx="366117" cy="270088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4563" rIns="0" bIns="0" rtlCol="0">
            <a:spAutoFit/>
          </a:bodyPr>
          <a:lstStyle/>
          <a:p>
            <a:pPr marL="104027" defTabSz="642915">
              <a:spcBef>
                <a:spcPts val="587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L2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54578" y="2553891"/>
            <a:ext cx="366117" cy="270088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4563" rIns="0" bIns="0" rtlCol="0">
            <a:spAutoFit/>
          </a:bodyPr>
          <a:lstStyle/>
          <a:p>
            <a:pPr marL="41968" defTabSz="642915">
              <a:spcBef>
                <a:spcPts val="587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07155" y="2428874"/>
            <a:ext cx="2147590" cy="589359"/>
          </a:xfrm>
          <a:custGeom>
            <a:avLst/>
            <a:gdLst/>
            <a:ahLst/>
            <a:cxnLst/>
            <a:rect l="l" t="t" r="r" b="b"/>
            <a:pathLst>
              <a:path w="3054350" h="838200">
                <a:moveTo>
                  <a:pt x="0" y="750511"/>
                </a:moveTo>
                <a:lnTo>
                  <a:pt x="6200" y="82026"/>
                </a:lnTo>
                <a:lnTo>
                  <a:pt x="27574" y="23707"/>
                </a:lnTo>
                <a:lnTo>
                  <a:pt x="83560" y="0"/>
                </a:lnTo>
                <a:lnTo>
                  <a:pt x="2969122" y="0"/>
                </a:lnTo>
                <a:lnTo>
                  <a:pt x="3001885" y="6326"/>
                </a:lnTo>
                <a:lnTo>
                  <a:pt x="3028967" y="23707"/>
                </a:lnTo>
                <a:lnTo>
                  <a:pt x="3047396" y="49740"/>
                </a:lnTo>
                <a:lnTo>
                  <a:pt x="3054200" y="82026"/>
                </a:lnTo>
                <a:lnTo>
                  <a:pt x="3054200" y="750511"/>
                </a:lnTo>
                <a:lnTo>
                  <a:pt x="3047396" y="783682"/>
                </a:lnTo>
                <a:lnTo>
                  <a:pt x="3028967" y="811661"/>
                </a:lnTo>
                <a:lnTo>
                  <a:pt x="3001885" y="830988"/>
                </a:lnTo>
                <a:lnTo>
                  <a:pt x="2969122" y="838199"/>
                </a:lnTo>
                <a:lnTo>
                  <a:pt x="83560" y="838199"/>
                </a:lnTo>
                <a:lnTo>
                  <a:pt x="51035" y="830988"/>
                </a:lnTo>
                <a:lnTo>
                  <a:pt x="24474" y="811661"/>
                </a:lnTo>
                <a:lnTo>
                  <a:pt x="6566" y="783682"/>
                </a:lnTo>
                <a:lnTo>
                  <a:pt x="0" y="750511"/>
                </a:lnTo>
                <a:close/>
              </a:path>
            </a:pathLst>
          </a:custGeom>
          <a:ln w="25400">
            <a:solidFill>
              <a:srgbClr val="808785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363" y="1909919"/>
            <a:ext cx="7905278" cy="63489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64765" defTabSz="642915">
              <a:spcBef>
                <a:spcPts val="70"/>
              </a:spcBef>
              <a:tabLst>
                <a:tab pos="3249844" algn="l"/>
                <a:tab pos="6181356" algn="l"/>
              </a:tabLst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Switch CP	Router CP	Switch CP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defTabSz="642915">
              <a:spcBef>
                <a:spcPts val="1012"/>
              </a:spcBef>
              <a:tabLst>
                <a:tab pos="2916778" algn="l"/>
                <a:tab pos="5825075" algn="l"/>
              </a:tabLst>
            </a:pPr>
            <a:r>
              <a:rPr sz="703" b="1" spc="-7" dirty="0">
                <a:solidFill>
                  <a:srgbClr val="535353"/>
                </a:solidFill>
                <a:latin typeface="Trebuchet MS"/>
                <a:cs typeface="Trebuchet MS"/>
              </a:rPr>
              <a:t>Datapath</a:t>
            </a:r>
            <a:r>
              <a:rPr sz="703" b="1" dirty="0">
                <a:solidFill>
                  <a:srgbClr val="535353"/>
                </a:solidFill>
                <a:latin typeface="Trebuchet MS"/>
                <a:cs typeface="Trebuchet MS"/>
              </a:rPr>
              <a:t>	</a:t>
            </a:r>
            <a:r>
              <a:rPr sz="703" b="1" spc="-7" dirty="0">
                <a:solidFill>
                  <a:srgbClr val="535353"/>
                </a:solidFill>
                <a:latin typeface="Trebuchet MS"/>
                <a:cs typeface="Trebuchet MS"/>
              </a:rPr>
              <a:t>Datapath</a:t>
            </a:r>
            <a:r>
              <a:rPr sz="703" b="1" dirty="0">
                <a:solidFill>
                  <a:srgbClr val="535353"/>
                </a:solidFill>
                <a:latin typeface="Trebuchet MS"/>
                <a:cs typeface="Trebuchet MS"/>
              </a:rPr>
              <a:t>	</a:t>
            </a:r>
            <a:r>
              <a:rPr sz="703" b="1" spc="-7" dirty="0">
                <a:solidFill>
                  <a:srgbClr val="535353"/>
                </a:solidFill>
                <a:latin typeface="Trebuchet MS"/>
                <a:cs typeface="Trebuchet MS"/>
              </a:rPr>
              <a:t>Datapath</a:t>
            </a:r>
            <a:endParaRPr sz="703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41789" y="2651223"/>
            <a:ext cx="568821" cy="117872"/>
            <a:chOff x="8166100" y="3770629"/>
            <a:chExt cx="808990" cy="167640"/>
          </a:xfrm>
        </p:grpSpPr>
        <p:sp>
          <p:nvSpPr>
            <p:cNvPr id="27" name="object 27"/>
            <p:cNvSpPr/>
            <p:nvPr/>
          </p:nvSpPr>
          <p:spPr>
            <a:xfrm>
              <a:off x="8166100" y="3854450"/>
              <a:ext cx="660400" cy="0"/>
            </a:xfrm>
            <a:custGeom>
              <a:avLst/>
              <a:gdLst/>
              <a:ahLst/>
              <a:cxnLst/>
              <a:rect l="l" t="t" r="r" b="b"/>
              <a:pathLst>
                <a:path w="660400">
                  <a:moveTo>
                    <a:pt x="0" y="0"/>
                  </a:moveTo>
                  <a:lnTo>
                    <a:pt x="642709" y="0"/>
                  </a:lnTo>
                  <a:lnTo>
                    <a:pt x="660399" y="0"/>
                  </a:lnTo>
                </a:path>
              </a:pathLst>
            </a:custGeom>
            <a:ln w="381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807450" y="37706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652866" y="2651223"/>
            <a:ext cx="461665" cy="117872"/>
            <a:chOff x="12306299" y="3770629"/>
            <a:chExt cx="656590" cy="167640"/>
          </a:xfrm>
        </p:grpSpPr>
        <p:sp>
          <p:nvSpPr>
            <p:cNvPr id="30" name="object 30"/>
            <p:cNvSpPr/>
            <p:nvPr/>
          </p:nvSpPr>
          <p:spPr>
            <a:xfrm>
              <a:off x="12306299" y="3854450"/>
              <a:ext cx="508000" cy="0"/>
            </a:xfrm>
            <a:custGeom>
              <a:avLst/>
              <a:gdLst/>
              <a:ahLst/>
              <a:cxnLst/>
              <a:rect l="l" t="t" r="r" b="b"/>
              <a:pathLst>
                <a:path w="508000">
                  <a:moveTo>
                    <a:pt x="0" y="0"/>
                  </a:moveTo>
                  <a:lnTo>
                    <a:pt x="491718" y="0"/>
                  </a:lnTo>
                  <a:lnTo>
                    <a:pt x="507999" y="0"/>
                  </a:lnTo>
                </a:path>
              </a:pathLst>
            </a:custGeom>
            <a:ln w="381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2795249" y="37706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00843" y="3857625"/>
            <a:ext cx="2528440" cy="1044773"/>
            <a:chOff x="570088" y="5486400"/>
            <a:chExt cx="3596004" cy="1485900"/>
          </a:xfrm>
        </p:grpSpPr>
        <p:sp>
          <p:nvSpPr>
            <p:cNvPr id="33" name="object 33"/>
            <p:cNvSpPr/>
            <p:nvPr/>
          </p:nvSpPr>
          <p:spPr>
            <a:xfrm>
              <a:off x="1473200" y="6070599"/>
              <a:ext cx="1778000" cy="342900"/>
            </a:xfrm>
            <a:custGeom>
              <a:avLst/>
              <a:gdLst/>
              <a:ahLst/>
              <a:cxnLst/>
              <a:rect l="l" t="t" r="r" b="b"/>
              <a:pathLst>
                <a:path w="1778000" h="342900">
                  <a:moveTo>
                    <a:pt x="3556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355600" y="342900"/>
                  </a:lnTo>
                  <a:lnTo>
                    <a:pt x="355600" y="0"/>
                  </a:lnTo>
                  <a:close/>
                </a:path>
                <a:path w="1778000" h="342900">
                  <a:moveTo>
                    <a:pt x="825500" y="0"/>
                  </a:moveTo>
                  <a:lnTo>
                    <a:pt x="482600" y="0"/>
                  </a:lnTo>
                  <a:lnTo>
                    <a:pt x="482600" y="342900"/>
                  </a:lnTo>
                  <a:lnTo>
                    <a:pt x="825500" y="342900"/>
                  </a:lnTo>
                  <a:lnTo>
                    <a:pt x="825500" y="0"/>
                  </a:lnTo>
                  <a:close/>
                </a:path>
                <a:path w="1778000" h="342900">
                  <a:moveTo>
                    <a:pt x="1778000" y="0"/>
                  </a:moveTo>
                  <a:lnTo>
                    <a:pt x="1435100" y="0"/>
                  </a:lnTo>
                  <a:lnTo>
                    <a:pt x="1435100" y="342900"/>
                  </a:lnTo>
                  <a:lnTo>
                    <a:pt x="1778000" y="342900"/>
                  </a:lnTo>
                  <a:lnTo>
                    <a:pt x="177800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352539" y="5943600"/>
              <a:ext cx="2026285" cy="558800"/>
            </a:xfrm>
            <a:custGeom>
              <a:avLst/>
              <a:gdLst/>
              <a:ahLst/>
              <a:cxnLst/>
              <a:rect l="l" t="t" r="r" b="b"/>
              <a:pathLst>
                <a:path w="2026285" h="558800">
                  <a:moveTo>
                    <a:pt x="0" y="504324"/>
                  </a:moveTo>
                  <a:lnTo>
                    <a:pt x="6360" y="60437"/>
                  </a:lnTo>
                  <a:lnTo>
                    <a:pt x="19431" y="18727"/>
                  </a:lnTo>
                  <a:lnTo>
                    <a:pt x="55485" y="0"/>
                  </a:lnTo>
                  <a:lnTo>
                    <a:pt x="1971553" y="0"/>
                  </a:lnTo>
                  <a:lnTo>
                    <a:pt x="1992935" y="5134"/>
                  </a:lnTo>
                  <a:lnTo>
                    <a:pt x="2010098" y="18727"/>
                  </a:lnTo>
                  <a:lnTo>
                    <a:pt x="2021515" y="38066"/>
                  </a:lnTo>
                  <a:lnTo>
                    <a:pt x="2025660" y="60437"/>
                  </a:lnTo>
                  <a:lnTo>
                    <a:pt x="2025660" y="504324"/>
                  </a:lnTo>
                  <a:lnTo>
                    <a:pt x="2021515" y="525763"/>
                  </a:lnTo>
                  <a:lnTo>
                    <a:pt x="2010098" y="543053"/>
                  </a:lnTo>
                  <a:lnTo>
                    <a:pt x="1992935" y="554597"/>
                  </a:lnTo>
                  <a:lnTo>
                    <a:pt x="1971553" y="558800"/>
                  </a:lnTo>
                  <a:lnTo>
                    <a:pt x="55485" y="558800"/>
                  </a:lnTo>
                  <a:lnTo>
                    <a:pt x="33888" y="554597"/>
                  </a:lnTo>
                  <a:lnTo>
                    <a:pt x="16251" y="543053"/>
                  </a:lnTo>
                  <a:lnTo>
                    <a:pt x="4360" y="525763"/>
                  </a:lnTo>
                  <a:lnTo>
                    <a:pt x="0" y="504324"/>
                  </a:lnTo>
                  <a:close/>
                </a:path>
              </a:pathLst>
            </a:custGeom>
            <a:ln w="25400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0" y="6085237"/>
              <a:ext cx="254000" cy="27746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743225" y="6045199"/>
              <a:ext cx="397510" cy="355600"/>
            </a:xfrm>
            <a:custGeom>
              <a:avLst/>
              <a:gdLst/>
              <a:ahLst/>
              <a:cxnLst/>
              <a:rect l="l" t="t" r="r" b="b"/>
              <a:pathLst>
                <a:path w="397510" h="355600">
                  <a:moveTo>
                    <a:pt x="0" y="277013"/>
                  </a:moveTo>
                  <a:lnTo>
                    <a:pt x="3273" y="84548"/>
                  </a:lnTo>
                  <a:lnTo>
                    <a:pt x="25755" y="25219"/>
                  </a:lnTo>
                  <a:lnTo>
                    <a:pt x="82347" y="0"/>
                  </a:lnTo>
                  <a:lnTo>
                    <a:pt x="311055" y="0"/>
                  </a:lnTo>
                  <a:lnTo>
                    <a:pt x="343667" y="6815"/>
                  </a:lnTo>
                  <a:lnTo>
                    <a:pt x="371069" y="25219"/>
                  </a:lnTo>
                  <a:lnTo>
                    <a:pt x="389944" y="52151"/>
                  </a:lnTo>
                  <a:lnTo>
                    <a:pt x="396973" y="84548"/>
                  </a:lnTo>
                  <a:lnTo>
                    <a:pt x="396973" y="277013"/>
                  </a:lnTo>
                  <a:lnTo>
                    <a:pt x="389944" y="308478"/>
                  </a:lnTo>
                  <a:lnTo>
                    <a:pt x="371069" y="333361"/>
                  </a:lnTo>
                  <a:lnTo>
                    <a:pt x="343667" y="349716"/>
                  </a:lnTo>
                  <a:lnTo>
                    <a:pt x="311055" y="355600"/>
                  </a:lnTo>
                  <a:lnTo>
                    <a:pt x="82347" y="355600"/>
                  </a:lnTo>
                  <a:lnTo>
                    <a:pt x="50294" y="349716"/>
                  </a:lnTo>
                  <a:lnTo>
                    <a:pt x="24119" y="333361"/>
                  </a:lnTo>
                  <a:lnTo>
                    <a:pt x="6471" y="308478"/>
                  </a:lnTo>
                  <a:lnTo>
                    <a:pt x="0" y="277013"/>
                  </a:lnTo>
                  <a:close/>
                </a:path>
              </a:pathLst>
            </a:custGeom>
            <a:ln w="50799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378200" y="6222999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599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14" y="6085237"/>
              <a:ext cx="260402" cy="2774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95488" y="6045199"/>
              <a:ext cx="395605" cy="355600"/>
            </a:xfrm>
            <a:custGeom>
              <a:avLst/>
              <a:gdLst/>
              <a:ahLst/>
              <a:cxnLst/>
              <a:rect l="l" t="t" r="r" b="b"/>
              <a:pathLst>
                <a:path w="395605" h="355600">
                  <a:moveTo>
                    <a:pt x="0" y="277013"/>
                  </a:moveTo>
                  <a:lnTo>
                    <a:pt x="1411" y="84548"/>
                  </a:lnTo>
                  <a:lnTo>
                    <a:pt x="24824" y="25219"/>
                  </a:lnTo>
                  <a:lnTo>
                    <a:pt x="82347" y="0"/>
                  </a:lnTo>
                  <a:lnTo>
                    <a:pt x="311055" y="0"/>
                  </a:lnTo>
                  <a:lnTo>
                    <a:pt x="343376" y="6815"/>
                  </a:lnTo>
                  <a:lnTo>
                    <a:pt x="370138" y="25219"/>
                  </a:lnTo>
                  <a:lnTo>
                    <a:pt x="388373" y="52151"/>
                  </a:lnTo>
                  <a:lnTo>
                    <a:pt x="395111" y="84548"/>
                  </a:lnTo>
                  <a:lnTo>
                    <a:pt x="395111" y="277013"/>
                  </a:lnTo>
                  <a:lnTo>
                    <a:pt x="388373" y="308478"/>
                  </a:lnTo>
                  <a:lnTo>
                    <a:pt x="370138" y="333361"/>
                  </a:lnTo>
                  <a:lnTo>
                    <a:pt x="343376" y="349716"/>
                  </a:lnTo>
                  <a:lnTo>
                    <a:pt x="311055" y="355600"/>
                  </a:lnTo>
                  <a:lnTo>
                    <a:pt x="82347" y="355600"/>
                  </a:lnTo>
                  <a:lnTo>
                    <a:pt x="50294" y="349716"/>
                  </a:lnTo>
                  <a:lnTo>
                    <a:pt x="24119" y="333361"/>
                  </a:lnTo>
                  <a:lnTo>
                    <a:pt x="6471" y="308478"/>
                  </a:lnTo>
                  <a:lnTo>
                    <a:pt x="0" y="277013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90599" y="6222999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60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0" y="5549899"/>
              <a:ext cx="254000" cy="27617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743225" y="5511800"/>
              <a:ext cx="397510" cy="355600"/>
            </a:xfrm>
            <a:custGeom>
              <a:avLst/>
              <a:gdLst/>
              <a:ahLst/>
              <a:cxnLst/>
              <a:rect l="l" t="t" r="r" b="b"/>
              <a:pathLst>
                <a:path w="397510" h="355600">
                  <a:moveTo>
                    <a:pt x="0" y="269769"/>
                  </a:moveTo>
                  <a:lnTo>
                    <a:pt x="3273" y="77305"/>
                  </a:lnTo>
                  <a:lnTo>
                    <a:pt x="25755" y="21597"/>
                  </a:lnTo>
                  <a:lnTo>
                    <a:pt x="82347" y="0"/>
                  </a:lnTo>
                  <a:lnTo>
                    <a:pt x="311055" y="0"/>
                  </a:lnTo>
                  <a:lnTo>
                    <a:pt x="343667" y="5683"/>
                  </a:lnTo>
                  <a:lnTo>
                    <a:pt x="371069" y="21597"/>
                  </a:lnTo>
                  <a:lnTo>
                    <a:pt x="389944" y="46039"/>
                  </a:lnTo>
                  <a:lnTo>
                    <a:pt x="396973" y="77305"/>
                  </a:lnTo>
                  <a:lnTo>
                    <a:pt x="396973" y="269769"/>
                  </a:lnTo>
                  <a:lnTo>
                    <a:pt x="389944" y="302367"/>
                  </a:lnTo>
                  <a:lnTo>
                    <a:pt x="371069" y="329739"/>
                  </a:lnTo>
                  <a:lnTo>
                    <a:pt x="343667" y="348584"/>
                  </a:lnTo>
                  <a:lnTo>
                    <a:pt x="311055" y="355599"/>
                  </a:lnTo>
                  <a:lnTo>
                    <a:pt x="82347" y="355599"/>
                  </a:lnTo>
                  <a:lnTo>
                    <a:pt x="50294" y="348584"/>
                  </a:lnTo>
                  <a:lnTo>
                    <a:pt x="24119" y="329739"/>
                  </a:lnTo>
                  <a:lnTo>
                    <a:pt x="6471" y="302367"/>
                  </a:lnTo>
                  <a:lnTo>
                    <a:pt x="0" y="269769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380158" y="5689057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355050" y="17960"/>
                  </a:moveTo>
                  <a:lnTo>
                    <a:pt x="17960" y="355050"/>
                  </a:lnTo>
                  <a:lnTo>
                    <a:pt x="0" y="337089"/>
                  </a:lnTo>
                  <a:lnTo>
                    <a:pt x="337089" y="0"/>
                  </a:lnTo>
                  <a:lnTo>
                    <a:pt x="355050" y="1796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014" y="6629400"/>
              <a:ext cx="260402" cy="27796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95488" y="6591299"/>
              <a:ext cx="395605" cy="355600"/>
            </a:xfrm>
            <a:custGeom>
              <a:avLst/>
              <a:gdLst/>
              <a:ahLst/>
              <a:cxnLst/>
              <a:rect l="l" t="t" r="r" b="b"/>
              <a:pathLst>
                <a:path w="395605" h="355600">
                  <a:moveTo>
                    <a:pt x="0" y="271556"/>
                  </a:moveTo>
                  <a:lnTo>
                    <a:pt x="1411" y="79091"/>
                  </a:lnTo>
                  <a:lnTo>
                    <a:pt x="24824" y="22491"/>
                  </a:lnTo>
                  <a:lnTo>
                    <a:pt x="82347" y="0"/>
                  </a:lnTo>
                  <a:lnTo>
                    <a:pt x="311055" y="0"/>
                  </a:lnTo>
                  <a:lnTo>
                    <a:pt x="343376" y="5962"/>
                  </a:lnTo>
                  <a:lnTo>
                    <a:pt x="370138" y="22491"/>
                  </a:lnTo>
                  <a:lnTo>
                    <a:pt x="388373" y="47547"/>
                  </a:lnTo>
                  <a:lnTo>
                    <a:pt x="395111" y="79091"/>
                  </a:lnTo>
                  <a:lnTo>
                    <a:pt x="395111" y="271556"/>
                  </a:lnTo>
                  <a:lnTo>
                    <a:pt x="388373" y="303874"/>
                  </a:lnTo>
                  <a:lnTo>
                    <a:pt x="370138" y="330632"/>
                  </a:lnTo>
                  <a:lnTo>
                    <a:pt x="343376" y="348863"/>
                  </a:lnTo>
                  <a:lnTo>
                    <a:pt x="311055" y="355599"/>
                  </a:lnTo>
                  <a:lnTo>
                    <a:pt x="82347" y="355599"/>
                  </a:lnTo>
                  <a:lnTo>
                    <a:pt x="50294" y="348863"/>
                  </a:lnTo>
                  <a:lnTo>
                    <a:pt x="24119" y="330632"/>
                  </a:lnTo>
                  <a:lnTo>
                    <a:pt x="6471" y="303874"/>
                  </a:lnTo>
                  <a:lnTo>
                    <a:pt x="0" y="271556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993190" y="6425657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355050" y="17960"/>
                  </a:moveTo>
                  <a:lnTo>
                    <a:pt x="17960" y="355050"/>
                  </a:lnTo>
                  <a:lnTo>
                    <a:pt x="0" y="337089"/>
                  </a:lnTo>
                  <a:lnTo>
                    <a:pt x="337089" y="0"/>
                  </a:lnTo>
                  <a:lnTo>
                    <a:pt x="355050" y="1796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014" y="5549899"/>
              <a:ext cx="260402" cy="27617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95488" y="5511800"/>
              <a:ext cx="395605" cy="355600"/>
            </a:xfrm>
            <a:custGeom>
              <a:avLst/>
              <a:gdLst/>
              <a:ahLst/>
              <a:cxnLst/>
              <a:rect l="l" t="t" r="r" b="b"/>
              <a:pathLst>
                <a:path w="395605" h="355600">
                  <a:moveTo>
                    <a:pt x="0" y="269769"/>
                  </a:moveTo>
                  <a:lnTo>
                    <a:pt x="1411" y="77305"/>
                  </a:lnTo>
                  <a:lnTo>
                    <a:pt x="24824" y="21597"/>
                  </a:lnTo>
                  <a:lnTo>
                    <a:pt x="82347" y="0"/>
                  </a:lnTo>
                  <a:lnTo>
                    <a:pt x="311055" y="0"/>
                  </a:lnTo>
                  <a:lnTo>
                    <a:pt x="343376" y="5683"/>
                  </a:lnTo>
                  <a:lnTo>
                    <a:pt x="370138" y="21597"/>
                  </a:lnTo>
                  <a:lnTo>
                    <a:pt x="388373" y="46039"/>
                  </a:lnTo>
                  <a:lnTo>
                    <a:pt x="395111" y="77305"/>
                  </a:lnTo>
                  <a:lnTo>
                    <a:pt x="395111" y="269769"/>
                  </a:lnTo>
                  <a:lnTo>
                    <a:pt x="388373" y="302367"/>
                  </a:lnTo>
                  <a:lnTo>
                    <a:pt x="370138" y="329739"/>
                  </a:lnTo>
                  <a:lnTo>
                    <a:pt x="343376" y="348584"/>
                  </a:lnTo>
                  <a:lnTo>
                    <a:pt x="311055" y="355599"/>
                  </a:lnTo>
                  <a:lnTo>
                    <a:pt x="82347" y="355599"/>
                  </a:lnTo>
                  <a:lnTo>
                    <a:pt x="50294" y="348584"/>
                  </a:lnTo>
                  <a:lnTo>
                    <a:pt x="24119" y="329739"/>
                  </a:lnTo>
                  <a:lnTo>
                    <a:pt x="6471" y="302367"/>
                  </a:lnTo>
                  <a:lnTo>
                    <a:pt x="0" y="269769"/>
                  </a:lnTo>
                  <a:close/>
                </a:path>
              </a:pathLst>
            </a:custGeom>
            <a:ln w="50799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992992" y="5690843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5" h="357504">
                  <a:moveTo>
                    <a:pt x="339199" y="357159"/>
                  </a:moveTo>
                  <a:lnTo>
                    <a:pt x="0" y="17960"/>
                  </a:lnTo>
                  <a:lnTo>
                    <a:pt x="17960" y="0"/>
                  </a:lnTo>
                  <a:lnTo>
                    <a:pt x="357159" y="339199"/>
                  </a:lnTo>
                  <a:lnTo>
                    <a:pt x="339199" y="357159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0000" y="6629400"/>
              <a:ext cx="254000" cy="27796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43225" y="6591299"/>
              <a:ext cx="397510" cy="355600"/>
            </a:xfrm>
            <a:custGeom>
              <a:avLst/>
              <a:gdLst/>
              <a:ahLst/>
              <a:cxnLst/>
              <a:rect l="l" t="t" r="r" b="b"/>
              <a:pathLst>
                <a:path w="397510" h="355600">
                  <a:moveTo>
                    <a:pt x="0" y="271556"/>
                  </a:moveTo>
                  <a:lnTo>
                    <a:pt x="3273" y="79091"/>
                  </a:lnTo>
                  <a:lnTo>
                    <a:pt x="25755" y="22491"/>
                  </a:lnTo>
                  <a:lnTo>
                    <a:pt x="82347" y="0"/>
                  </a:lnTo>
                  <a:lnTo>
                    <a:pt x="311055" y="0"/>
                  </a:lnTo>
                  <a:lnTo>
                    <a:pt x="343667" y="5962"/>
                  </a:lnTo>
                  <a:lnTo>
                    <a:pt x="371069" y="22491"/>
                  </a:lnTo>
                  <a:lnTo>
                    <a:pt x="389944" y="47547"/>
                  </a:lnTo>
                  <a:lnTo>
                    <a:pt x="396973" y="79091"/>
                  </a:lnTo>
                  <a:lnTo>
                    <a:pt x="396973" y="271556"/>
                  </a:lnTo>
                  <a:lnTo>
                    <a:pt x="389944" y="303874"/>
                  </a:lnTo>
                  <a:lnTo>
                    <a:pt x="371069" y="330632"/>
                  </a:lnTo>
                  <a:lnTo>
                    <a:pt x="343667" y="348863"/>
                  </a:lnTo>
                  <a:lnTo>
                    <a:pt x="311055" y="355599"/>
                  </a:lnTo>
                  <a:lnTo>
                    <a:pt x="82347" y="355599"/>
                  </a:lnTo>
                  <a:lnTo>
                    <a:pt x="50294" y="348863"/>
                  </a:lnTo>
                  <a:lnTo>
                    <a:pt x="24119" y="330632"/>
                  </a:lnTo>
                  <a:lnTo>
                    <a:pt x="6471" y="303874"/>
                  </a:lnTo>
                  <a:lnTo>
                    <a:pt x="0" y="271556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382822" y="642460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39199" y="357159"/>
                  </a:moveTo>
                  <a:lnTo>
                    <a:pt x="0" y="17960"/>
                  </a:lnTo>
                  <a:lnTo>
                    <a:pt x="17960" y="0"/>
                  </a:lnTo>
                  <a:lnTo>
                    <a:pt x="357159" y="339199"/>
                  </a:lnTo>
                  <a:lnTo>
                    <a:pt x="339199" y="357159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00055" y="5254518"/>
            <a:ext cx="2875366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One logical switch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309208" y="3857625"/>
            <a:ext cx="2522190" cy="1044773"/>
            <a:chOff x="4706429" y="5486400"/>
            <a:chExt cx="3587115" cy="1485900"/>
          </a:xfrm>
        </p:grpSpPr>
        <p:sp>
          <p:nvSpPr>
            <p:cNvPr id="55" name="object 55"/>
            <p:cNvSpPr/>
            <p:nvPr/>
          </p:nvSpPr>
          <p:spPr>
            <a:xfrm>
              <a:off x="5422900" y="6146799"/>
              <a:ext cx="812800" cy="165100"/>
            </a:xfrm>
            <a:custGeom>
              <a:avLst/>
              <a:gdLst/>
              <a:ahLst/>
              <a:cxnLst/>
              <a:rect l="l" t="t" r="r" b="b"/>
              <a:pathLst>
                <a:path w="812800" h="165100">
                  <a:moveTo>
                    <a:pt x="152400" y="0"/>
                  </a:moveTo>
                  <a:lnTo>
                    <a:pt x="0" y="0"/>
                  </a:lnTo>
                  <a:lnTo>
                    <a:pt x="0" y="165100"/>
                  </a:lnTo>
                  <a:lnTo>
                    <a:pt x="152400" y="165100"/>
                  </a:lnTo>
                  <a:lnTo>
                    <a:pt x="152400" y="0"/>
                  </a:lnTo>
                  <a:close/>
                </a:path>
                <a:path w="812800" h="165100">
                  <a:moveTo>
                    <a:pt x="381000" y="0"/>
                  </a:moveTo>
                  <a:lnTo>
                    <a:pt x="215900" y="0"/>
                  </a:lnTo>
                  <a:lnTo>
                    <a:pt x="215900" y="165100"/>
                  </a:lnTo>
                  <a:lnTo>
                    <a:pt x="381000" y="165100"/>
                  </a:lnTo>
                  <a:lnTo>
                    <a:pt x="381000" y="0"/>
                  </a:lnTo>
                  <a:close/>
                </a:path>
                <a:path w="812800" h="165100">
                  <a:moveTo>
                    <a:pt x="812800" y="0"/>
                  </a:moveTo>
                  <a:lnTo>
                    <a:pt x="660400" y="0"/>
                  </a:lnTo>
                  <a:lnTo>
                    <a:pt x="660400" y="165100"/>
                  </a:lnTo>
                  <a:lnTo>
                    <a:pt x="812800" y="1651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359399" y="6095999"/>
              <a:ext cx="939800" cy="254000"/>
            </a:xfrm>
            <a:custGeom>
              <a:avLst/>
              <a:gdLst/>
              <a:ahLst/>
              <a:cxnLst/>
              <a:rect l="l" t="t" r="r" b="b"/>
              <a:pathLst>
                <a:path w="939800" h="254000">
                  <a:moveTo>
                    <a:pt x="2480" y="232145"/>
                  </a:moveTo>
                  <a:lnTo>
                    <a:pt x="0" y="27815"/>
                  </a:lnTo>
                  <a:lnTo>
                    <a:pt x="2394" y="17518"/>
                  </a:lnTo>
                  <a:lnTo>
                    <a:pt x="8721" y="8618"/>
                  </a:lnTo>
                  <a:lnTo>
                    <a:pt x="17692" y="2362"/>
                  </a:lnTo>
                  <a:lnTo>
                    <a:pt x="28021" y="0"/>
                  </a:lnTo>
                  <a:lnTo>
                    <a:pt x="910026" y="0"/>
                  </a:lnTo>
                  <a:lnTo>
                    <a:pt x="920629" y="2362"/>
                  </a:lnTo>
                  <a:lnTo>
                    <a:pt x="930202" y="8618"/>
                  </a:lnTo>
                  <a:lnTo>
                    <a:pt x="937131" y="17518"/>
                  </a:lnTo>
                  <a:lnTo>
                    <a:pt x="939799" y="27815"/>
                  </a:lnTo>
                  <a:lnTo>
                    <a:pt x="939799" y="232145"/>
                  </a:lnTo>
                  <a:lnTo>
                    <a:pt x="937131" y="241511"/>
                  </a:lnTo>
                  <a:lnTo>
                    <a:pt x="930202" y="248362"/>
                  </a:lnTo>
                  <a:lnTo>
                    <a:pt x="920629" y="252568"/>
                  </a:lnTo>
                  <a:lnTo>
                    <a:pt x="910026" y="254000"/>
                  </a:lnTo>
                  <a:lnTo>
                    <a:pt x="28021" y="254000"/>
                  </a:lnTo>
                  <a:lnTo>
                    <a:pt x="18079" y="252568"/>
                  </a:lnTo>
                  <a:lnTo>
                    <a:pt x="9961" y="248362"/>
                  </a:lnTo>
                  <a:lnTo>
                    <a:pt x="4487" y="241511"/>
                  </a:lnTo>
                  <a:lnTo>
                    <a:pt x="2480" y="232145"/>
                  </a:lnTo>
                  <a:close/>
                </a:path>
              </a:pathLst>
            </a:custGeom>
            <a:ln w="25399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0599" y="6085237"/>
              <a:ext cx="254000" cy="27746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731829" y="6045199"/>
              <a:ext cx="399415" cy="355600"/>
            </a:xfrm>
            <a:custGeom>
              <a:avLst/>
              <a:gdLst/>
              <a:ahLst/>
              <a:cxnLst/>
              <a:rect l="l" t="t" r="r" b="b"/>
              <a:pathLst>
                <a:path w="399414" h="355600">
                  <a:moveTo>
                    <a:pt x="0" y="277013"/>
                  </a:moveTo>
                  <a:lnTo>
                    <a:pt x="5270" y="84548"/>
                  </a:lnTo>
                  <a:lnTo>
                    <a:pt x="26754" y="25219"/>
                  </a:lnTo>
                  <a:lnTo>
                    <a:pt x="82347" y="0"/>
                  </a:lnTo>
                  <a:lnTo>
                    <a:pt x="311055" y="0"/>
                  </a:lnTo>
                  <a:lnTo>
                    <a:pt x="343979" y="6815"/>
                  </a:lnTo>
                  <a:lnTo>
                    <a:pt x="372067" y="25219"/>
                  </a:lnTo>
                  <a:lnTo>
                    <a:pt x="391629" y="52151"/>
                  </a:lnTo>
                  <a:lnTo>
                    <a:pt x="398970" y="84548"/>
                  </a:lnTo>
                  <a:lnTo>
                    <a:pt x="398970" y="277013"/>
                  </a:lnTo>
                  <a:lnTo>
                    <a:pt x="391629" y="308478"/>
                  </a:lnTo>
                  <a:lnTo>
                    <a:pt x="372067" y="333361"/>
                  </a:lnTo>
                  <a:lnTo>
                    <a:pt x="343979" y="349716"/>
                  </a:lnTo>
                  <a:lnTo>
                    <a:pt x="311055" y="355599"/>
                  </a:lnTo>
                  <a:lnTo>
                    <a:pt x="82347" y="355599"/>
                  </a:lnTo>
                  <a:lnTo>
                    <a:pt x="50294" y="349716"/>
                  </a:lnTo>
                  <a:lnTo>
                    <a:pt x="24119" y="333361"/>
                  </a:lnTo>
                  <a:lnTo>
                    <a:pt x="6471" y="308478"/>
                  </a:lnTo>
                  <a:lnTo>
                    <a:pt x="0" y="277013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0599" y="5549899"/>
              <a:ext cx="254000" cy="27617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731829" y="5511800"/>
              <a:ext cx="399415" cy="355600"/>
            </a:xfrm>
            <a:custGeom>
              <a:avLst/>
              <a:gdLst/>
              <a:ahLst/>
              <a:cxnLst/>
              <a:rect l="l" t="t" r="r" b="b"/>
              <a:pathLst>
                <a:path w="399414" h="355600">
                  <a:moveTo>
                    <a:pt x="0" y="269770"/>
                  </a:moveTo>
                  <a:lnTo>
                    <a:pt x="5270" y="77305"/>
                  </a:lnTo>
                  <a:lnTo>
                    <a:pt x="26754" y="21598"/>
                  </a:lnTo>
                  <a:lnTo>
                    <a:pt x="82347" y="0"/>
                  </a:lnTo>
                  <a:lnTo>
                    <a:pt x="311055" y="0"/>
                  </a:lnTo>
                  <a:lnTo>
                    <a:pt x="343979" y="5683"/>
                  </a:lnTo>
                  <a:lnTo>
                    <a:pt x="372067" y="21598"/>
                  </a:lnTo>
                  <a:lnTo>
                    <a:pt x="391629" y="46040"/>
                  </a:lnTo>
                  <a:lnTo>
                    <a:pt x="398970" y="77305"/>
                  </a:lnTo>
                  <a:lnTo>
                    <a:pt x="398970" y="269770"/>
                  </a:lnTo>
                  <a:lnTo>
                    <a:pt x="391629" y="302367"/>
                  </a:lnTo>
                  <a:lnTo>
                    <a:pt x="372067" y="329739"/>
                  </a:lnTo>
                  <a:lnTo>
                    <a:pt x="343979" y="348584"/>
                  </a:lnTo>
                  <a:lnTo>
                    <a:pt x="311055" y="355599"/>
                  </a:lnTo>
                  <a:lnTo>
                    <a:pt x="82347" y="355599"/>
                  </a:lnTo>
                  <a:lnTo>
                    <a:pt x="50294" y="348584"/>
                  </a:lnTo>
                  <a:lnTo>
                    <a:pt x="24119" y="329739"/>
                  </a:lnTo>
                  <a:lnTo>
                    <a:pt x="6471" y="302367"/>
                  </a:lnTo>
                  <a:lnTo>
                    <a:pt x="0" y="269770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5103736" y="5846293"/>
              <a:ext cx="255904" cy="255904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237452" y="255412"/>
                  </a:moveTo>
                  <a:lnTo>
                    <a:pt x="0" y="17960"/>
                  </a:lnTo>
                  <a:lnTo>
                    <a:pt x="17960" y="0"/>
                  </a:lnTo>
                  <a:lnTo>
                    <a:pt x="255412" y="237452"/>
                  </a:lnTo>
                  <a:lnTo>
                    <a:pt x="237452" y="255412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0599" y="6629400"/>
              <a:ext cx="254000" cy="27796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731829" y="6591299"/>
              <a:ext cx="399415" cy="355600"/>
            </a:xfrm>
            <a:custGeom>
              <a:avLst/>
              <a:gdLst/>
              <a:ahLst/>
              <a:cxnLst/>
              <a:rect l="l" t="t" r="r" b="b"/>
              <a:pathLst>
                <a:path w="399414" h="355600">
                  <a:moveTo>
                    <a:pt x="0" y="271556"/>
                  </a:moveTo>
                  <a:lnTo>
                    <a:pt x="5270" y="79091"/>
                  </a:lnTo>
                  <a:lnTo>
                    <a:pt x="26754" y="22491"/>
                  </a:lnTo>
                  <a:lnTo>
                    <a:pt x="82347" y="0"/>
                  </a:lnTo>
                  <a:lnTo>
                    <a:pt x="311055" y="0"/>
                  </a:lnTo>
                  <a:lnTo>
                    <a:pt x="343979" y="5962"/>
                  </a:lnTo>
                  <a:lnTo>
                    <a:pt x="372067" y="22491"/>
                  </a:lnTo>
                  <a:lnTo>
                    <a:pt x="391629" y="47546"/>
                  </a:lnTo>
                  <a:lnTo>
                    <a:pt x="398970" y="79091"/>
                  </a:lnTo>
                  <a:lnTo>
                    <a:pt x="398970" y="271556"/>
                  </a:lnTo>
                  <a:lnTo>
                    <a:pt x="391629" y="303874"/>
                  </a:lnTo>
                  <a:lnTo>
                    <a:pt x="372067" y="330632"/>
                  </a:lnTo>
                  <a:lnTo>
                    <a:pt x="343979" y="348863"/>
                  </a:lnTo>
                  <a:lnTo>
                    <a:pt x="311055" y="355600"/>
                  </a:lnTo>
                  <a:lnTo>
                    <a:pt x="82347" y="355600"/>
                  </a:lnTo>
                  <a:lnTo>
                    <a:pt x="50294" y="348863"/>
                  </a:lnTo>
                  <a:lnTo>
                    <a:pt x="24119" y="330632"/>
                  </a:lnTo>
                  <a:lnTo>
                    <a:pt x="6471" y="303874"/>
                  </a:lnTo>
                  <a:lnTo>
                    <a:pt x="0" y="271556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097447" y="6344623"/>
              <a:ext cx="255904" cy="255904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255412" y="17960"/>
                  </a:moveTo>
                  <a:lnTo>
                    <a:pt x="17960" y="255412"/>
                  </a:lnTo>
                  <a:lnTo>
                    <a:pt x="0" y="237452"/>
                  </a:lnTo>
                  <a:lnTo>
                    <a:pt x="237452" y="0"/>
                  </a:lnTo>
                  <a:lnTo>
                    <a:pt x="255412" y="1796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130800" y="6248399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6096000" y="5613399"/>
              <a:ext cx="812800" cy="152400"/>
            </a:xfrm>
            <a:custGeom>
              <a:avLst/>
              <a:gdLst/>
              <a:ahLst/>
              <a:cxnLst/>
              <a:rect l="l" t="t" r="r" b="b"/>
              <a:pathLst>
                <a:path w="8128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  <a:path w="812800" h="152400">
                  <a:moveTo>
                    <a:pt x="381000" y="0"/>
                  </a:moveTo>
                  <a:lnTo>
                    <a:pt x="215900" y="0"/>
                  </a:lnTo>
                  <a:lnTo>
                    <a:pt x="215900" y="152400"/>
                  </a:lnTo>
                  <a:lnTo>
                    <a:pt x="381000" y="152400"/>
                  </a:lnTo>
                  <a:lnTo>
                    <a:pt x="381000" y="0"/>
                  </a:lnTo>
                  <a:close/>
                </a:path>
                <a:path w="812800" h="152400">
                  <a:moveTo>
                    <a:pt x="812800" y="0"/>
                  </a:moveTo>
                  <a:lnTo>
                    <a:pt x="660400" y="0"/>
                  </a:lnTo>
                  <a:lnTo>
                    <a:pt x="660400" y="152400"/>
                  </a:lnTo>
                  <a:lnTo>
                    <a:pt x="812800" y="1524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032499" y="5562600"/>
              <a:ext cx="939800" cy="254000"/>
            </a:xfrm>
            <a:custGeom>
              <a:avLst/>
              <a:gdLst/>
              <a:ahLst/>
              <a:cxnLst/>
              <a:rect l="l" t="t" r="r" b="b"/>
              <a:pathLst>
                <a:path w="939800" h="254000">
                  <a:moveTo>
                    <a:pt x="3356" y="224902"/>
                  </a:moveTo>
                  <a:lnTo>
                    <a:pt x="0" y="20572"/>
                  </a:lnTo>
                  <a:lnTo>
                    <a:pt x="2531" y="11407"/>
                  </a:lnTo>
                  <a:lnTo>
                    <a:pt x="9159" y="4996"/>
                  </a:lnTo>
                  <a:lnTo>
                    <a:pt x="18431" y="1230"/>
                  </a:lnTo>
                  <a:lnTo>
                    <a:pt x="28897" y="0"/>
                  </a:lnTo>
                  <a:lnTo>
                    <a:pt x="910902" y="0"/>
                  </a:lnTo>
                  <a:lnTo>
                    <a:pt x="921368" y="1230"/>
                  </a:lnTo>
                  <a:lnTo>
                    <a:pt x="930640" y="4996"/>
                  </a:lnTo>
                  <a:lnTo>
                    <a:pt x="937268" y="11407"/>
                  </a:lnTo>
                  <a:lnTo>
                    <a:pt x="939799" y="20572"/>
                  </a:lnTo>
                  <a:lnTo>
                    <a:pt x="939799" y="224902"/>
                  </a:lnTo>
                  <a:lnTo>
                    <a:pt x="937268" y="235400"/>
                  </a:lnTo>
                  <a:lnTo>
                    <a:pt x="930640" y="244741"/>
                  </a:lnTo>
                  <a:lnTo>
                    <a:pt x="921368" y="251437"/>
                  </a:lnTo>
                  <a:lnTo>
                    <a:pt x="910902" y="254000"/>
                  </a:lnTo>
                  <a:lnTo>
                    <a:pt x="28897" y="254000"/>
                  </a:lnTo>
                  <a:lnTo>
                    <a:pt x="18956" y="251437"/>
                  </a:lnTo>
                  <a:lnTo>
                    <a:pt x="10837" y="244741"/>
                  </a:lnTo>
                  <a:lnTo>
                    <a:pt x="5363" y="235400"/>
                  </a:lnTo>
                  <a:lnTo>
                    <a:pt x="3356" y="224902"/>
                  </a:lnTo>
                  <a:close/>
                </a:path>
              </a:pathLst>
            </a:custGeom>
            <a:ln w="25400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6146800" y="5816600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6718300" y="6692899"/>
              <a:ext cx="812800" cy="152400"/>
            </a:xfrm>
            <a:custGeom>
              <a:avLst/>
              <a:gdLst/>
              <a:ahLst/>
              <a:cxnLst/>
              <a:rect l="l" t="t" r="r" b="b"/>
              <a:pathLst>
                <a:path w="8128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  <a:path w="812800" h="152400">
                  <a:moveTo>
                    <a:pt x="381000" y="0"/>
                  </a:moveTo>
                  <a:lnTo>
                    <a:pt x="215900" y="0"/>
                  </a:lnTo>
                  <a:lnTo>
                    <a:pt x="215900" y="152400"/>
                  </a:lnTo>
                  <a:lnTo>
                    <a:pt x="381000" y="152400"/>
                  </a:lnTo>
                  <a:lnTo>
                    <a:pt x="381000" y="0"/>
                  </a:lnTo>
                  <a:close/>
                </a:path>
                <a:path w="812800" h="152400">
                  <a:moveTo>
                    <a:pt x="812800" y="0"/>
                  </a:moveTo>
                  <a:lnTo>
                    <a:pt x="660400" y="0"/>
                  </a:lnTo>
                  <a:lnTo>
                    <a:pt x="660400" y="152400"/>
                  </a:lnTo>
                  <a:lnTo>
                    <a:pt x="812800" y="1524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6654799" y="6642099"/>
              <a:ext cx="939800" cy="254000"/>
            </a:xfrm>
            <a:custGeom>
              <a:avLst/>
              <a:gdLst/>
              <a:ahLst/>
              <a:cxnLst/>
              <a:rect l="l" t="t" r="r" b="b"/>
              <a:pathLst>
                <a:path w="939800" h="254000">
                  <a:moveTo>
                    <a:pt x="2480" y="226689"/>
                  </a:moveTo>
                  <a:lnTo>
                    <a:pt x="0" y="22359"/>
                  </a:lnTo>
                  <a:lnTo>
                    <a:pt x="2394" y="12914"/>
                  </a:lnTo>
                  <a:lnTo>
                    <a:pt x="8721" y="5889"/>
                  </a:lnTo>
                  <a:lnTo>
                    <a:pt x="17692" y="1509"/>
                  </a:lnTo>
                  <a:lnTo>
                    <a:pt x="28021" y="0"/>
                  </a:lnTo>
                  <a:lnTo>
                    <a:pt x="910026" y="0"/>
                  </a:lnTo>
                  <a:lnTo>
                    <a:pt x="920629" y="1509"/>
                  </a:lnTo>
                  <a:lnTo>
                    <a:pt x="930203" y="5889"/>
                  </a:lnTo>
                  <a:lnTo>
                    <a:pt x="937131" y="12914"/>
                  </a:lnTo>
                  <a:lnTo>
                    <a:pt x="939799" y="22359"/>
                  </a:lnTo>
                  <a:lnTo>
                    <a:pt x="939799" y="226689"/>
                  </a:lnTo>
                  <a:lnTo>
                    <a:pt x="937131" y="236907"/>
                  </a:lnTo>
                  <a:lnTo>
                    <a:pt x="930203" y="245634"/>
                  </a:lnTo>
                  <a:lnTo>
                    <a:pt x="920629" y="251716"/>
                  </a:lnTo>
                  <a:lnTo>
                    <a:pt x="910026" y="254000"/>
                  </a:lnTo>
                  <a:lnTo>
                    <a:pt x="28021" y="254000"/>
                  </a:lnTo>
                  <a:lnTo>
                    <a:pt x="18080" y="251716"/>
                  </a:lnTo>
                  <a:lnTo>
                    <a:pt x="9961" y="245634"/>
                  </a:lnTo>
                  <a:lnTo>
                    <a:pt x="4487" y="236907"/>
                  </a:lnTo>
                  <a:lnTo>
                    <a:pt x="2480" y="226689"/>
                  </a:lnTo>
                  <a:close/>
                </a:path>
              </a:pathLst>
            </a:custGeom>
            <a:ln w="25400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832600" y="5816599"/>
              <a:ext cx="0" cy="812800"/>
            </a:xfrm>
            <a:custGeom>
              <a:avLst/>
              <a:gdLst/>
              <a:ahLst/>
              <a:cxnLst/>
              <a:rect l="l" t="t" r="r" b="b"/>
              <a:pathLst>
                <a:path h="812800">
                  <a:moveTo>
                    <a:pt x="0" y="0"/>
                  </a:moveTo>
                  <a:lnTo>
                    <a:pt x="0" y="81280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0199" y="6629400"/>
              <a:ext cx="254000" cy="27796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874000" y="6591299"/>
              <a:ext cx="393700" cy="355600"/>
            </a:xfrm>
            <a:custGeom>
              <a:avLst/>
              <a:gdLst/>
              <a:ahLst/>
              <a:cxnLst/>
              <a:rect l="l" t="t" r="r" b="b"/>
              <a:pathLst>
                <a:path w="393700" h="355600">
                  <a:moveTo>
                    <a:pt x="5567" y="271556"/>
                  </a:moveTo>
                  <a:lnTo>
                    <a:pt x="0" y="79091"/>
                  </a:lnTo>
                  <a:lnTo>
                    <a:pt x="26902" y="22491"/>
                  </a:lnTo>
                  <a:lnTo>
                    <a:pt x="87915" y="0"/>
                  </a:lnTo>
                  <a:lnTo>
                    <a:pt x="316623" y="0"/>
                  </a:lnTo>
                  <a:lnTo>
                    <a:pt x="347853" y="5962"/>
                  </a:lnTo>
                  <a:lnTo>
                    <a:pt x="372216" y="22491"/>
                  </a:lnTo>
                  <a:lnTo>
                    <a:pt x="388052" y="47546"/>
                  </a:lnTo>
                  <a:lnTo>
                    <a:pt x="393699" y="79091"/>
                  </a:lnTo>
                  <a:lnTo>
                    <a:pt x="393699" y="271556"/>
                  </a:lnTo>
                  <a:lnTo>
                    <a:pt x="388052" y="303874"/>
                  </a:lnTo>
                  <a:lnTo>
                    <a:pt x="372216" y="330632"/>
                  </a:lnTo>
                  <a:lnTo>
                    <a:pt x="347853" y="348863"/>
                  </a:lnTo>
                  <a:lnTo>
                    <a:pt x="316623" y="355600"/>
                  </a:lnTo>
                  <a:lnTo>
                    <a:pt x="87915" y="355600"/>
                  </a:lnTo>
                  <a:lnTo>
                    <a:pt x="55861" y="348863"/>
                  </a:lnTo>
                  <a:lnTo>
                    <a:pt x="29686" y="330632"/>
                  </a:lnTo>
                  <a:lnTo>
                    <a:pt x="12038" y="303874"/>
                  </a:lnTo>
                  <a:lnTo>
                    <a:pt x="5567" y="271556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7607299" y="6756399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0199" y="6085237"/>
              <a:ext cx="254000" cy="27746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874000" y="6045199"/>
              <a:ext cx="393700" cy="355600"/>
            </a:xfrm>
            <a:custGeom>
              <a:avLst/>
              <a:gdLst/>
              <a:ahLst/>
              <a:cxnLst/>
              <a:rect l="l" t="t" r="r" b="b"/>
              <a:pathLst>
                <a:path w="393700" h="355600">
                  <a:moveTo>
                    <a:pt x="5567" y="277013"/>
                  </a:moveTo>
                  <a:lnTo>
                    <a:pt x="0" y="84548"/>
                  </a:lnTo>
                  <a:lnTo>
                    <a:pt x="26902" y="25219"/>
                  </a:lnTo>
                  <a:lnTo>
                    <a:pt x="87915" y="0"/>
                  </a:lnTo>
                  <a:lnTo>
                    <a:pt x="316623" y="0"/>
                  </a:lnTo>
                  <a:lnTo>
                    <a:pt x="347853" y="6815"/>
                  </a:lnTo>
                  <a:lnTo>
                    <a:pt x="372216" y="25219"/>
                  </a:lnTo>
                  <a:lnTo>
                    <a:pt x="388052" y="52151"/>
                  </a:lnTo>
                  <a:lnTo>
                    <a:pt x="393699" y="84548"/>
                  </a:lnTo>
                  <a:lnTo>
                    <a:pt x="393699" y="277013"/>
                  </a:lnTo>
                  <a:lnTo>
                    <a:pt x="388052" y="308478"/>
                  </a:lnTo>
                  <a:lnTo>
                    <a:pt x="372216" y="333361"/>
                  </a:lnTo>
                  <a:lnTo>
                    <a:pt x="347853" y="349716"/>
                  </a:lnTo>
                  <a:lnTo>
                    <a:pt x="316623" y="355599"/>
                  </a:lnTo>
                  <a:lnTo>
                    <a:pt x="87915" y="355599"/>
                  </a:lnTo>
                  <a:lnTo>
                    <a:pt x="55861" y="349716"/>
                  </a:lnTo>
                  <a:lnTo>
                    <a:pt x="29686" y="333361"/>
                  </a:lnTo>
                  <a:lnTo>
                    <a:pt x="12038" y="308478"/>
                  </a:lnTo>
                  <a:lnTo>
                    <a:pt x="5567" y="277013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94561" y="6395675"/>
              <a:ext cx="255904" cy="255904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255412" y="17960"/>
                  </a:moveTo>
                  <a:lnTo>
                    <a:pt x="17960" y="255412"/>
                  </a:lnTo>
                  <a:lnTo>
                    <a:pt x="0" y="237452"/>
                  </a:lnTo>
                  <a:lnTo>
                    <a:pt x="237452" y="0"/>
                  </a:lnTo>
                  <a:lnTo>
                    <a:pt x="255412" y="1796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0199" y="5549899"/>
              <a:ext cx="254000" cy="276179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874000" y="5511800"/>
              <a:ext cx="393700" cy="355600"/>
            </a:xfrm>
            <a:custGeom>
              <a:avLst/>
              <a:gdLst/>
              <a:ahLst/>
              <a:cxnLst/>
              <a:rect l="l" t="t" r="r" b="b"/>
              <a:pathLst>
                <a:path w="393700" h="355600">
                  <a:moveTo>
                    <a:pt x="5567" y="269770"/>
                  </a:moveTo>
                  <a:lnTo>
                    <a:pt x="0" y="77305"/>
                  </a:lnTo>
                  <a:lnTo>
                    <a:pt x="26902" y="21598"/>
                  </a:lnTo>
                  <a:lnTo>
                    <a:pt x="87915" y="0"/>
                  </a:lnTo>
                  <a:lnTo>
                    <a:pt x="316623" y="0"/>
                  </a:lnTo>
                  <a:lnTo>
                    <a:pt x="347853" y="5683"/>
                  </a:lnTo>
                  <a:lnTo>
                    <a:pt x="372216" y="21598"/>
                  </a:lnTo>
                  <a:lnTo>
                    <a:pt x="388052" y="46040"/>
                  </a:lnTo>
                  <a:lnTo>
                    <a:pt x="393699" y="77305"/>
                  </a:lnTo>
                  <a:lnTo>
                    <a:pt x="393699" y="269770"/>
                  </a:lnTo>
                  <a:lnTo>
                    <a:pt x="388052" y="302367"/>
                  </a:lnTo>
                  <a:lnTo>
                    <a:pt x="372216" y="329739"/>
                  </a:lnTo>
                  <a:lnTo>
                    <a:pt x="347853" y="348584"/>
                  </a:lnTo>
                  <a:lnTo>
                    <a:pt x="316623" y="355599"/>
                  </a:lnTo>
                  <a:lnTo>
                    <a:pt x="87915" y="355599"/>
                  </a:lnTo>
                  <a:lnTo>
                    <a:pt x="55861" y="348584"/>
                  </a:lnTo>
                  <a:lnTo>
                    <a:pt x="29686" y="329739"/>
                  </a:lnTo>
                  <a:lnTo>
                    <a:pt x="12038" y="302367"/>
                  </a:lnTo>
                  <a:lnTo>
                    <a:pt x="5567" y="269770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7575043" y="5845540"/>
              <a:ext cx="294640" cy="761365"/>
            </a:xfrm>
            <a:custGeom>
              <a:avLst/>
              <a:gdLst/>
              <a:ahLst/>
              <a:cxnLst/>
              <a:rect l="l" t="t" r="r" b="b"/>
              <a:pathLst>
                <a:path w="294640" h="761365">
                  <a:moveTo>
                    <a:pt x="294449" y="8595"/>
                  </a:moveTo>
                  <a:lnTo>
                    <a:pt x="23901" y="760880"/>
                  </a:lnTo>
                  <a:lnTo>
                    <a:pt x="0" y="752284"/>
                  </a:lnTo>
                  <a:lnTo>
                    <a:pt x="270548" y="0"/>
                  </a:lnTo>
                  <a:lnTo>
                    <a:pt x="294449" y="8595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6527799" y="5613399"/>
              <a:ext cx="165100" cy="152400"/>
            </a:xfrm>
            <a:custGeom>
              <a:avLst/>
              <a:gdLst/>
              <a:ahLst/>
              <a:cxnLst/>
              <a:rect l="l" t="t" r="r" b="b"/>
              <a:pathLst>
                <a:path w="165100" h="152400">
                  <a:moveTo>
                    <a:pt x="0" y="0"/>
                  </a:moveTo>
                  <a:lnTo>
                    <a:pt x="165100" y="0"/>
                  </a:lnTo>
                  <a:lnTo>
                    <a:pt x="1651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796521" y="5071459"/>
            <a:ext cx="2144911" cy="781665"/>
          </a:xfrm>
          <a:prstGeom prst="rect">
            <a:avLst/>
          </a:prstGeom>
        </p:spPr>
        <p:txBody>
          <a:bodyPr vert="horz" wrap="square" lIns="0" tIns="37505" rIns="0" bIns="0" rtlCol="0">
            <a:spAutoFit/>
          </a:bodyPr>
          <a:lstStyle/>
          <a:p>
            <a:pPr marL="217430" marR="3572" indent="-208947" defTabSz="642915">
              <a:lnSpc>
                <a:spcPts val="2883"/>
              </a:lnSpc>
              <a:spcBef>
                <a:spcPts val="295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2-tier logical topology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8429625" y="3857625"/>
            <a:ext cx="312539" cy="285750"/>
            <a:chOff x="11988800" y="5486400"/>
            <a:chExt cx="444500" cy="406400"/>
          </a:xfrm>
        </p:grpSpPr>
        <p:pic>
          <p:nvPicPr>
            <p:cNvPr id="84" name="object 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2434" y="5549899"/>
              <a:ext cx="260402" cy="27617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2014200" y="5511800"/>
              <a:ext cx="393700" cy="355600"/>
            </a:xfrm>
            <a:custGeom>
              <a:avLst/>
              <a:gdLst/>
              <a:ahLst/>
              <a:cxnLst/>
              <a:rect l="l" t="t" r="r" b="b"/>
              <a:pathLst>
                <a:path w="393700" h="355600">
                  <a:moveTo>
                    <a:pt x="1708" y="269770"/>
                  </a:moveTo>
                  <a:lnTo>
                    <a:pt x="0" y="77305"/>
                  </a:lnTo>
                  <a:lnTo>
                    <a:pt x="24973" y="21598"/>
                  </a:lnTo>
                  <a:lnTo>
                    <a:pt x="84055" y="0"/>
                  </a:lnTo>
                  <a:lnTo>
                    <a:pt x="312763" y="0"/>
                  </a:lnTo>
                  <a:lnTo>
                    <a:pt x="344596" y="5683"/>
                  </a:lnTo>
                  <a:lnTo>
                    <a:pt x="370286" y="21598"/>
                  </a:lnTo>
                  <a:lnTo>
                    <a:pt x="387449" y="46040"/>
                  </a:lnTo>
                  <a:lnTo>
                    <a:pt x="393700" y="77305"/>
                  </a:lnTo>
                  <a:lnTo>
                    <a:pt x="393700" y="269770"/>
                  </a:lnTo>
                  <a:lnTo>
                    <a:pt x="387449" y="302367"/>
                  </a:lnTo>
                  <a:lnTo>
                    <a:pt x="370286" y="329739"/>
                  </a:lnTo>
                  <a:lnTo>
                    <a:pt x="344596" y="348584"/>
                  </a:lnTo>
                  <a:lnTo>
                    <a:pt x="312763" y="355599"/>
                  </a:lnTo>
                  <a:lnTo>
                    <a:pt x="84055" y="355599"/>
                  </a:lnTo>
                  <a:lnTo>
                    <a:pt x="52002" y="348584"/>
                  </a:lnTo>
                  <a:lnTo>
                    <a:pt x="25827" y="329739"/>
                  </a:lnTo>
                  <a:lnTo>
                    <a:pt x="8179" y="302367"/>
                  </a:lnTo>
                  <a:lnTo>
                    <a:pt x="1708" y="269770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6215062" y="3857625"/>
            <a:ext cx="2527102" cy="1044773"/>
            <a:chOff x="8839200" y="5486400"/>
            <a:chExt cx="3594100" cy="1485900"/>
          </a:xfrm>
        </p:grpSpPr>
        <p:sp>
          <p:nvSpPr>
            <p:cNvPr id="87" name="object 87"/>
            <p:cNvSpPr/>
            <p:nvPr/>
          </p:nvSpPr>
          <p:spPr>
            <a:xfrm>
              <a:off x="9550400" y="6146799"/>
              <a:ext cx="825500" cy="165100"/>
            </a:xfrm>
            <a:custGeom>
              <a:avLst/>
              <a:gdLst/>
              <a:ahLst/>
              <a:cxnLst/>
              <a:rect l="l" t="t" r="r" b="b"/>
              <a:pathLst>
                <a:path w="825500" h="165100">
                  <a:moveTo>
                    <a:pt x="165100" y="0"/>
                  </a:moveTo>
                  <a:lnTo>
                    <a:pt x="0" y="0"/>
                  </a:lnTo>
                  <a:lnTo>
                    <a:pt x="0" y="165100"/>
                  </a:lnTo>
                  <a:lnTo>
                    <a:pt x="165100" y="165100"/>
                  </a:lnTo>
                  <a:lnTo>
                    <a:pt x="165100" y="0"/>
                  </a:lnTo>
                  <a:close/>
                </a:path>
                <a:path w="825500" h="165100">
                  <a:moveTo>
                    <a:pt x="381000" y="0"/>
                  </a:moveTo>
                  <a:lnTo>
                    <a:pt x="228600" y="0"/>
                  </a:lnTo>
                  <a:lnTo>
                    <a:pt x="228600" y="165100"/>
                  </a:lnTo>
                  <a:lnTo>
                    <a:pt x="381000" y="165100"/>
                  </a:lnTo>
                  <a:lnTo>
                    <a:pt x="381000" y="0"/>
                  </a:lnTo>
                  <a:close/>
                </a:path>
                <a:path w="825500" h="165100">
                  <a:moveTo>
                    <a:pt x="825500" y="0"/>
                  </a:moveTo>
                  <a:lnTo>
                    <a:pt x="660400" y="0"/>
                  </a:lnTo>
                  <a:lnTo>
                    <a:pt x="660400" y="165100"/>
                  </a:lnTo>
                  <a:lnTo>
                    <a:pt x="825500" y="165100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9498221" y="6096000"/>
              <a:ext cx="929005" cy="254000"/>
            </a:xfrm>
            <a:custGeom>
              <a:avLst/>
              <a:gdLst/>
              <a:ahLst/>
              <a:cxnLst/>
              <a:rect l="l" t="t" r="r" b="b"/>
              <a:pathLst>
                <a:path w="929004" h="254000">
                  <a:moveTo>
                    <a:pt x="0" y="232145"/>
                  </a:moveTo>
                  <a:lnTo>
                    <a:pt x="1378" y="27815"/>
                  </a:lnTo>
                  <a:lnTo>
                    <a:pt x="25541" y="0"/>
                  </a:lnTo>
                  <a:lnTo>
                    <a:pt x="907545" y="0"/>
                  </a:lnTo>
                  <a:lnTo>
                    <a:pt x="916767" y="2362"/>
                  </a:lnTo>
                  <a:lnTo>
                    <a:pt x="923302" y="8617"/>
                  </a:lnTo>
                  <a:lnTo>
                    <a:pt x="927191" y="17518"/>
                  </a:lnTo>
                  <a:lnTo>
                    <a:pt x="928478" y="27815"/>
                  </a:lnTo>
                  <a:lnTo>
                    <a:pt x="928478" y="232145"/>
                  </a:lnTo>
                  <a:lnTo>
                    <a:pt x="927191" y="241511"/>
                  </a:lnTo>
                  <a:lnTo>
                    <a:pt x="923302" y="248362"/>
                  </a:lnTo>
                  <a:lnTo>
                    <a:pt x="916767" y="252568"/>
                  </a:lnTo>
                  <a:lnTo>
                    <a:pt x="907545" y="254000"/>
                  </a:lnTo>
                  <a:lnTo>
                    <a:pt x="25541" y="254000"/>
                  </a:lnTo>
                  <a:lnTo>
                    <a:pt x="15599" y="252568"/>
                  </a:lnTo>
                  <a:lnTo>
                    <a:pt x="7480" y="248362"/>
                  </a:lnTo>
                  <a:lnTo>
                    <a:pt x="2007" y="241511"/>
                  </a:lnTo>
                  <a:lnTo>
                    <a:pt x="0" y="232145"/>
                  </a:lnTo>
                  <a:close/>
                </a:path>
              </a:pathLst>
            </a:custGeom>
            <a:ln w="25400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89" name="object 8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0800" y="6085237"/>
              <a:ext cx="254000" cy="277462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864600" y="6045199"/>
              <a:ext cx="393700" cy="355600"/>
            </a:xfrm>
            <a:custGeom>
              <a:avLst/>
              <a:gdLst/>
              <a:ahLst/>
              <a:cxnLst/>
              <a:rect l="l" t="t" r="r" b="b"/>
              <a:pathLst>
                <a:path w="393700" h="355600">
                  <a:moveTo>
                    <a:pt x="3570" y="277013"/>
                  </a:moveTo>
                  <a:lnTo>
                    <a:pt x="0" y="84548"/>
                  </a:lnTo>
                  <a:lnTo>
                    <a:pt x="25904" y="25219"/>
                  </a:lnTo>
                  <a:lnTo>
                    <a:pt x="85917" y="0"/>
                  </a:lnTo>
                  <a:lnTo>
                    <a:pt x="314626" y="0"/>
                  </a:lnTo>
                  <a:lnTo>
                    <a:pt x="346168" y="6815"/>
                  </a:lnTo>
                  <a:lnTo>
                    <a:pt x="371217" y="25219"/>
                  </a:lnTo>
                  <a:lnTo>
                    <a:pt x="387740" y="52151"/>
                  </a:lnTo>
                  <a:lnTo>
                    <a:pt x="393699" y="84548"/>
                  </a:lnTo>
                  <a:lnTo>
                    <a:pt x="393699" y="277013"/>
                  </a:lnTo>
                  <a:lnTo>
                    <a:pt x="387740" y="308478"/>
                  </a:lnTo>
                  <a:lnTo>
                    <a:pt x="371217" y="333361"/>
                  </a:lnTo>
                  <a:lnTo>
                    <a:pt x="346168" y="349716"/>
                  </a:lnTo>
                  <a:lnTo>
                    <a:pt x="314626" y="355599"/>
                  </a:lnTo>
                  <a:lnTo>
                    <a:pt x="85917" y="355599"/>
                  </a:lnTo>
                  <a:lnTo>
                    <a:pt x="53864" y="349716"/>
                  </a:lnTo>
                  <a:lnTo>
                    <a:pt x="27689" y="333361"/>
                  </a:lnTo>
                  <a:lnTo>
                    <a:pt x="10041" y="308478"/>
                  </a:lnTo>
                  <a:lnTo>
                    <a:pt x="3570" y="277013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9283699" y="6222999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92" name="object 9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40800" y="5549899"/>
              <a:ext cx="254000" cy="27617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864600" y="5511800"/>
              <a:ext cx="393700" cy="355600"/>
            </a:xfrm>
            <a:custGeom>
              <a:avLst/>
              <a:gdLst/>
              <a:ahLst/>
              <a:cxnLst/>
              <a:rect l="l" t="t" r="r" b="b"/>
              <a:pathLst>
                <a:path w="393700" h="355600">
                  <a:moveTo>
                    <a:pt x="3570" y="269770"/>
                  </a:moveTo>
                  <a:lnTo>
                    <a:pt x="0" y="77305"/>
                  </a:lnTo>
                  <a:lnTo>
                    <a:pt x="25904" y="21598"/>
                  </a:lnTo>
                  <a:lnTo>
                    <a:pt x="85917" y="0"/>
                  </a:lnTo>
                  <a:lnTo>
                    <a:pt x="314626" y="0"/>
                  </a:lnTo>
                  <a:lnTo>
                    <a:pt x="346168" y="5683"/>
                  </a:lnTo>
                  <a:lnTo>
                    <a:pt x="371217" y="21598"/>
                  </a:lnTo>
                  <a:lnTo>
                    <a:pt x="387740" y="46040"/>
                  </a:lnTo>
                  <a:lnTo>
                    <a:pt x="393699" y="77305"/>
                  </a:lnTo>
                  <a:lnTo>
                    <a:pt x="393699" y="269770"/>
                  </a:lnTo>
                  <a:lnTo>
                    <a:pt x="387740" y="302367"/>
                  </a:lnTo>
                  <a:lnTo>
                    <a:pt x="371217" y="329739"/>
                  </a:lnTo>
                  <a:lnTo>
                    <a:pt x="346168" y="348584"/>
                  </a:lnTo>
                  <a:lnTo>
                    <a:pt x="314626" y="355599"/>
                  </a:lnTo>
                  <a:lnTo>
                    <a:pt x="85917" y="355599"/>
                  </a:lnTo>
                  <a:lnTo>
                    <a:pt x="53864" y="348584"/>
                  </a:lnTo>
                  <a:lnTo>
                    <a:pt x="27689" y="329739"/>
                  </a:lnTo>
                  <a:lnTo>
                    <a:pt x="10041" y="302367"/>
                  </a:lnTo>
                  <a:lnTo>
                    <a:pt x="3570" y="269770"/>
                  </a:lnTo>
                  <a:close/>
                </a:path>
              </a:pathLst>
            </a:custGeom>
            <a:ln w="50799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9255804" y="5846293"/>
              <a:ext cx="255904" cy="255904"/>
            </a:xfrm>
            <a:custGeom>
              <a:avLst/>
              <a:gdLst/>
              <a:ahLst/>
              <a:cxnLst/>
              <a:rect l="l" t="t" r="r" b="b"/>
              <a:pathLst>
                <a:path w="255904" h="255904">
                  <a:moveTo>
                    <a:pt x="237452" y="255412"/>
                  </a:moveTo>
                  <a:lnTo>
                    <a:pt x="0" y="17960"/>
                  </a:lnTo>
                  <a:lnTo>
                    <a:pt x="17960" y="0"/>
                  </a:lnTo>
                  <a:lnTo>
                    <a:pt x="255412" y="237452"/>
                  </a:lnTo>
                  <a:lnTo>
                    <a:pt x="237452" y="255412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10236200" y="5613399"/>
              <a:ext cx="812800" cy="152400"/>
            </a:xfrm>
            <a:custGeom>
              <a:avLst/>
              <a:gdLst/>
              <a:ahLst/>
              <a:cxnLst/>
              <a:rect l="l" t="t" r="r" b="b"/>
              <a:pathLst>
                <a:path w="8128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  <a:path w="812800" h="152400">
                  <a:moveTo>
                    <a:pt x="368300" y="0"/>
                  </a:moveTo>
                  <a:lnTo>
                    <a:pt x="215900" y="0"/>
                  </a:lnTo>
                  <a:lnTo>
                    <a:pt x="215900" y="152400"/>
                  </a:lnTo>
                  <a:lnTo>
                    <a:pt x="368300" y="152400"/>
                  </a:lnTo>
                  <a:lnTo>
                    <a:pt x="368300" y="0"/>
                  </a:lnTo>
                  <a:close/>
                </a:path>
                <a:path w="812800" h="152400">
                  <a:moveTo>
                    <a:pt x="812800" y="0"/>
                  </a:moveTo>
                  <a:lnTo>
                    <a:pt x="647700" y="0"/>
                  </a:lnTo>
                  <a:lnTo>
                    <a:pt x="647700" y="152400"/>
                  </a:lnTo>
                  <a:lnTo>
                    <a:pt x="812800" y="1524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10172197" y="5562600"/>
              <a:ext cx="927735" cy="254000"/>
            </a:xfrm>
            <a:custGeom>
              <a:avLst/>
              <a:gdLst/>
              <a:ahLst/>
              <a:cxnLst/>
              <a:rect l="l" t="t" r="r" b="b"/>
              <a:pathLst>
                <a:path w="927734" h="254000">
                  <a:moveTo>
                    <a:pt x="0" y="224902"/>
                  </a:moveTo>
                  <a:lnTo>
                    <a:pt x="502" y="20572"/>
                  </a:lnTo>
                  <a:lnTo>
                    <a:pt x="25541" y="0"/>
                  </a:lnTo>
                  <a:lnTo>
                    <a:pt x="907545" y="0"/>
                  </a:lnTo>
                  <a:lnTo>
                    <a:pt x="916630" y="1230"/>
                  </a:lnTo>
                  <a:lnTo>
                    <a:pt x="922864" y="4996"/>
                  </a:lnTo>
                  <a:lnTo>
                    <a:pt x="926452" y="11407"/>
                  </a:lnTo>
                  <a:lnTo>
                    <a:pt x="927602" y="20572"/>
                  </a:lnTo>
                  <a:lnTo>
                    <a:pt x="927602" y="224902"/>
                  </a:lnTo>
                  <a:lnTo>
                    <a:pt x="926452" y="235399"/>
                  </a:lnTo>
                  <a:lnTo>
                    <a:pt x="922864" y="244741"/>
                  </a:lnTo>
                  <a:lnTo>
                    <a:pt x="916630" y="251437"/>
                  </a:lnTo>
                  <a:lnTo>
                    <a:pt x="907545" y="254000"/>
                  </a:lnTo>
                  <a:lnTo>
                    <a:pt x="25541" y="254000"/>
                  </a:lnTo>
                  <a:lnTo>
                    <a:pt x="15599" y="251437"/>
                  </a:lnTo>
                  <a:lnTo>
                    <a:pt x="7480" y="244741"/>
                  </a:lnTo>
                  <a:lnTo>
                    <a:pt x="2007" y="235399"/>
                  </a:lnTo>
                  <a:lnTo>
                    <a:pt x="0" y="224902"/>
                  </a:lnTo>
                  <a:close/>
                </a:path>
              </a:pathLst>
            </a:custGeom>
            <a:ln w="25399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10337800" y="5829299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400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9994900" y="5613399"/>
              <a:ext cx="838200" cy="698500"/>
            </a:xfrm>
            <a:custGeom>
              <a:avLst/>
              <a:gdLst/>
              <a:ahLst/>
              <a:cxnLst/>
              <a:rect l="l" t="t" r="r" b="b"/>
              <a:pathLst>
                <a:path w="838200" h="698500">
                  <a:moveTo>
                    <a:pt x="165100" y="546100"/>
                  </a:moveTo>
                  <a:lnTo>
                    <a:pt x="0" y="546100"/>
                  </a:lnTo>
                  <a:lnTo>
                    <a:pt x="0" y="698500"/>
                  </a:lnTo>
                  <a:lnTo>
                    <a:pt x="165100" y="698500"/>
                  </a:lnTo>
                  <a:lnTo>
                    <a:pt x="165100" y="546100"/>
                  </a:lnTo>
                  <a:close/>
                </a:path>
                <a:path w="838200" h="698500">
                  <a:moveTo>
                    <a:pt x="838200" y="0"/>
                  </a:moveTo>
                  <a:lnTo>
                    <a:pt x="685800" y="0"/>
                  </a:lnTo>
                  <a:lnTo>
                    <a:pt x="685800" y="152400"/>
                  </a:lnTo>
                  <a:lnTo>
                    <a:pt x="838200" y="152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99" name="object 9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40800" y="6629400"/>
              <a:ext cx="254000" cy="27796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8864600" y="6591299"/>
              <a:ext cx="393700" cy="355600"/>
            </a:xfrm>
            <a:custGeom>
              <a:avLst/>
              <a:gdLst/>
              <a:ahLst/>
              <a:cxnLst/>
              <a:rect l="l" t="t" r="r" b="b"/>
              <a:pathLst>
                <a:path w="393700" h="355600">
                  <a:moveTo>
                    <a:pt x="3570" y="271556"/>
                  </a:moveTo>
                  <a:lnTo>
                    <a:pt x="0" y="79091"/>
                  </a:lnTo>
                  <a:lnTo>
                    <a:pt x="25904" y="22491"/>
                  </a:lnTo>
                  <a:lnTo>
                    <a:pt x="85917" y="0"/>
                  </a:lnTo>
                  <a:lnTo>
                    <a:pt x="314626" y="0"/>
                  </a:lnTo>
                  <a:lnTo>
                    <a:pt x="346168" y="5962"/>
                  </a:lnTo>
                  <a:lnTo>
                    <a:pt x="371217" y="22491"/>
                  </a:lnTo>
                  <a:lnTo>
                    <a:pt x="387740" y="47546"/>
                  </a:lnTo>
                  <a:lnTo>
                    <a:pt x="393699" y="79091"/>
                  </a:lnTo>
                  <a:lnTo>
                    <a:pt x="393699" y="271556"/>
                  </a:lnTo>
                  <a:lnTo>
                    <a:pt x="387740" y="303874"/>
                  </a:lnTo>
                  <a:lnTo>
                    <a:pt x="371217" y="330632"/>
                  </a:lnTo>
                  <a:lnTo>
                    <a:pt x="346168" y="348863"/>
                  </a:lnTo>
                  <a:lnTo>
                    <a:pt x="314626" y="355600"/>
                  </a:lnTo>
                  <a:lnTo>
                    <a:pt x="85917" y="355600"/>
                  </a:lnTo>
                  <a:lnTo>
                    <a:pt x="53864" y="348863"/>
                  </a:lnTo>
                  <a:lnTo>
                    <a:pt x="27689" y="330632"/>
                  </a:lnTo>
                  <a:lnTo>
                    <a:pt x="10041" y="303874"/>
                  </a:lnTo>
                  <a:lnTo>
                    <a:pt x="3570" y="271556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9550400" y="6692899"/>
              <a:ext cx="825500" cy="152400"/>
            </a:xfrm>
            <a:custGeom>
              <a:avLst/>
              <a:gdLst/>
              <a:ahLst/>
              <a:cxnLst/>
              <a:rect l="l" t="t" r="r" b="b"/>
              <a:pathLst>
                <a:path w="825500" h="152400">
                  <a:moveTo>
                    <a:pt x="1651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65100" y="152400"/>
                  </a:lnTo>
                  <a:lnTo>
                    <a:pt x="165100" y="0"/>
                  </a:lnTo>
                  <a:close/>
                </a:path>
                <a:path w="825500" h="152400">
                  <a:moveTo>
                    <a:pt x="381000" y="0"/>
                  </a:moveTo>
                  <a:lnTo>
                    <a:pt x="228600" y="0"/>
                  </a:lnTo>
                  <a:lnTo>
                    <a:pt x="228600" y="152400"/>
                  </a:lnTo>
                  <a:lnTo>
                    <a:pt x="381000" y="152400"/>
                  </a:lnTo>
                  <a:lnTo>
                    <a:pt x="381000" y="0"/>
                  </a:lnTo>
                  <a:close/>
                </a:path>
                <a:path w="825500" h="152400">
                  <a:moveTo>
                    <a:pt x="825500" y="0"/>
                  </a:moveTo>
                  <a:lnTo>
                    <a:pt x="660400" y="0"/>
                  </a:lnTo>
                  <a:lnTo>
                    <a:pt x="660400" y="152400"/>
                  </a:lnTo>
                  <a:lnTo>
                    <a:pt x="825500" y="152400"/>
                  </a:lnTo>
                  <a:lnTo>
                    <a:pt x="82550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9498221" y="6642099"/>
              <a:ext cx="929005" cy="254000"/>
            </a:xfrm>
            <a:custGeom>
              <a:avLst/>
              <a:gdLst/>
              <a:ahLst/>
              <a:cxnLst/>
              <a:rect l="l" t="t" r="r" b="b"/>
              <a:pathLst>
                <a:path w="929004" h="254000">
                  <a:moveTo>
                    <a:pt x="0" y="226689"/>
                  </a:moveTo>
                  <a:lnTo>
                    <a:pt x="1378" y="22359"/>
                  </a:lnTo>
                  <a:lnTo>
                    <a:pt x="25541" y="0"/>
                  </a:lnTo>
                  <a:lnTo>
                    <a:pt x="907545" y="0"/>
                  </a:lnTo>
                  <a:lnTo>
                    <a:pt x="916767" y="1509"/>
                  </a:lnTo>
                  <a:lnTo>
                    <a:pt x="923302" y="5889"/>
                  </a:lnTo>
                  <a:lnTo>
                    <a:pt x="927191" y="12914"/>
                  </a:lnTo>
                  <a:lnTo>
                    <a:pt x="928478" y="22359"/>
                  </a:lnTo>
                  <a:lnTo>
                    <a:pt x="928478" y="226689"/>
                  </a:lnTo>
                  <a:lnTo>
                    <a:pt x="927191" y="236907"/>
                  </a:lnTo>
                  <a:lnTo>
                    <a:pt x="923302" y="245634"/>
                  </a:lnTo>
                  <a:lnTo>
                    <a:pt x="916767" y="251716"/>
                  </a:lnTo>
                  <a:lnTo>
                    <a:pt x="907545" y="254000"/>
                  </a:lnTo>
                  <a:lnTo>
                    <a:pt x="25541" y="254000"/>
                  </a:lnTo>
                  <a:lnTo>
                    <a:pt x="15599" y="251716"/>
                  </a:lnTo>
                  <a:lnTo>
                    <a:pt x="7480" y="245634"/>
                  </a:lnTo>
                  <a:lnTo>
                    <a:pt x="2007" y="236907"/>
                  </a:lnTo>
                  <a:lnTo>
                    <a:pt x="0" y="226689"/>
                  </a:lnTo>
                  <a:close/>
                </a:path>
              </a:pathLst>
            </a:custGeom>
            <a:ln w="25400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9270999" y="67818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337800" y="6375400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999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2434" y="6085237"/>
              <a:ext cx="260402" cy="277462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2014200" y="6045199"/>
              <a:ext cx="393700" cy="355600"/>
            </a:xfrm>
            <a:custGeom>
              <a:avLst/>
              <a:gdLst/>
              <a:ahLst/>
              <a:cxnLst/>
              <a:rect l="l" t="t" r="r" b="b"/>
              <a:pathLst>
                <a:path w="393700" h="355600">
                  <a:moveTo>
                    <a:pt x="1708" y="277013"/>
                  </a:moveTo>
                  <a:lnTo>
                    <a:pt x="0" y="84548"/>
                  </a:lnTo>
                  <a:lnTo>
                    <a:pt x="24973" y="25219"/>
                  </a:lnTo>
                  <a:lnTo>
                    <a:pt x="84055" y="0"/>
                  </a:lnTo>
                  <a:lnTo>
                    <a:pt x="312763" y="0"/>
                  </a:lnTo>
                  <a:lnTo>
                    <a:pt x="344596" y="6815"/>
                  </a:lnTo>
                  <a:lnTo>
                    <a:pt x="370286" y="25219"/>
                  </a:lnTo>
                  <a:lnTo>
                    <a:pt x="387449" y="52151"/>
                  </a:lnTo>
                  <a:lnTo>
                    <a:pt x="393700" y="84548"/>
                  </a:lnTo>
                  <a:lnTo>
                    <a:pt x="393700" y="277013"/>
                  </a:lnTo>
                  <a:lnTo>
                    <a:pt x="387449" y="308478"/>
                  </a:lnTo>
                  <a:lnTo>
                    <a:pt x="370286" y="333361"/>
                  </a:lnTo>
                  <a:lnTo>
                    <a:pt x="344596" y="349716"/>
                  </a:lnTo>
                  <a:lnTo>
                    <a:pt x="312763" y="355599"/>
                  </a:lnTo>
                  <a:lnTo>
                    <a:pt x="84055" y="355599"/>
                  </a:lnTo>
                  <a:lnTo>
                    <a:pt x="52002" y="349716"/>
                  </a:lnTo>
                  <a:lnTo>
                    <a:pt x="25827" y="333361"/>
                  </a:lnTo>
                  <a:lnTo>
                    <a:pt x="8179" y="308478"/>
                  </a:lnTo>
                  <a:lnTo>
                    <a:pt x="1708" y="277013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731500" y="6146799"/>
              <a:ext cx="812800" cy="165100"/>
            </a:xfrm>
            <a:custGeom>
              <a:avLst/>
              <a:gdLst/>
              <a:ahLst/>
              <a:cxnLst/>
              <a:rect l="l" t="t" r="r" b="b"/>
              <a:pathLst>
                <a:path w="812800" h="165100">
                  <a:moveTo>
                    <a:pt x="152400" y="0"/>
                  </a:moveTo>
                  <a:lnTo>
                    <a:pt x="0" y="0"/>
                  </a:lnTo>
                  <a:lnTo>
                    <a:pt x="0" y="165100"/>
                  </a:lnTo>
                  <a:lnTo>
                    <a:pt x="152400" y="165100"/>
                  </a:lnTo>
                  <a:lnTo>
                    <a:pt x="152400" y="0"/>
                  </a:lnTo>
                  <a:close/>
                </a:path>
                <a:path w="812800" h="165100">
                  <a:moveTo>
                    <a:pt x="368300" y="0"/>
                  </a:moveTo>
                  <a:lnTo>
                    <a:pt x="215900" y="0"/>
                  </a:lnTo>
                  <a:lnTo>
                    <a:pt x="215900" y="165100"/>
                  </a:lnTo>
                  <a:lnTo>
                    <a:pt x="368300" y="165100"/>
                  </a:lnTo>
                  <a:lnTo>
                    <a:pt x="368300" y="0"/>
                  </a:lnTo>
                  <a:close/>
                </a:path>
                <a:path w="812800" h="165100">
                  <a:moveTo>
                    <a:pt x="812800" y="0"/>
                  </a:moveTo>
                  <a:lnTo>
                    <a:pt x="647700" y="0"/>
                  </a:lnTo>
                  <a:lnTo>
                    <a:pt x="647700" y="165100"/>
                  </a:lnTo>
                  <a:lnTo>
                    <a:pt x="812800" y="1651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667955" y="6095999"/>
              <a:ext cx="927735" cy="254000"/>
            </a:xfrm>
            <a:custGeom>
              <a:avLst/>
              <a:gdLst/>
              <a:ahLst/>
              <a:cxnLst/>
              <a:rect l="l" t="t" r="r" b="b"/>
              <a:pathLst>
                <a:path w="927734" h="254000">
                  <a:moveTo>
                    <a:pt x="0" y="232145"/>
                  </a:moveTo>
                  <a:lnTo>
                    <a:pt x="43" y="27815"/>
                  </a:lnTo>
                  <a:lnTo>
                    <a:pt x="25541" y="0"/>
                  </a:lnTo>
                  <a:lnTo>
                    <a:pt x="907545" y="0"/>
                  </a:lnTo>
                  <a:lnTo>
                    <a:pt x="916559" y="2362"/>
                  </a:lnTo>
                  <a:lnTo>
                    <a:pt x="922634" y="8618"/>
                  </a:lnTo>
                  <a:lnTo>
                    <a:pt x="926065" y="17518"/>
                  </a:lnTo>
                  <a:lnTo>
                    <a:pt x="927143" y="27815"/>
                  </a:lnTo>
                  <a:lnTo>
                    <a:pt x="927143" y="232145"/>
                  </a:lnTo>
                  <a:lnTo>
                    <a:pt x="926065" y="241511"/>
                  </a:lnTo>
                  <a:lnTo>
                    <a:pt x="922634" y="248362"/>
                  </a:lnTo>
                  <a:lnTo>
                    <a:pt x="916559" y="252568"/>
                  </a:lnTo>
                  <a:lnTo>
                    <a:pt x="907545" y="254000"/>
                  </a:lnTo>
                  <a:lnTo>
                    <a:pt x="25541" y="254000"/>
                  </a:lnTo>
                  <a:lnTo>
                    <a:pt x="15599" y="252568"/>
                  </a:lnTo>
                  <a:lnTo>
                    <a:pt x="7480" y="248362"/>
                  </a:lnTo>
                  <a:lnTo>
                    <a:pt x="2007" y="241511"/>
                  </a:lnTo>
                  <a:lnTo>
                    <a:pt x="0" y="232145"/>
                  </a:lnTo>
                  <a:close/>
                </a:path>
              </a:pathLst>
            </a:custGeom>
            <a:ln w="25399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607800" y="622299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11176000" y="61467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807700" y="5816600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999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12" name="object 1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82434" y="6629400"/>
              <a:ext cx="260402" cy="277964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2014200" y="6591299"/>
              <a:ext cx="393700" cy="355600"/>
            </a:xfrm>
            <a:custGeom>
              <a:avLst/>
              <a:gdLst/>
              <a:ahLst/>
              <a:cxnLst/>
              <a:rect l="l" t="t" r="r" b="b"/>
              <a:pathLst>
                <a:path w="393700" h="355600">
                  <a:moveTo>
                    <a:pt x="1708" y="271556"/>
                  </a:moveTo>
                  <a:lnTo>
                    <a:pt x="0" y="79091"/>
                  </a:lnTo>
                  <a:lnTo>
                    <a:pt x="24973" y="22491"/>
                  </a:lnTo>
                  <a:lnTo>
                    <a:pt x="84055" y="0"/>
                  </a:lnTo>
                  <a:lnTo>
                    <a:pt x="312763" y="0"/>
                  </a:lnTo>
                  <a:lnTo>
                    <a:pt x="344596" y="5962"/>
                  </a:lnTo>
                  <a:lnTo>
                    <a:pt x="370286" y="22491"/>
                  </a:lnTo>
                  <a:lnTo>
                    <a:pt x="387449" y="47546"/>
                  </a:lnTo>
                  <a:lnTo>
                    <a:pt x="393700" y="79091"/>
                  </a:lnTo>
                  <a:lnTo>
                    <a:pt x="393700" y="271556"/>
                  </a:lnTo>
                  <a:lnTo>
                    <a:pt x="387449" y="303874"/>
                  </a:lnTo>
                  <a:lnTo>
                    <a:pt x="370286" y="330632"/>
                  </a:lnTo>
                  <a:lnTo>
                    <a:pt x="344596" y="348863"/>
                  </a:lnTo>
                  <a:lnTo>
                    <a:pt x="312763" y="355600"/>
                  </a:lnTo>
                  <a:lnTo>
                    <a:pt x="84055" y="355600"/>
                  </a:lnTo>
                  <a:lnTo>
                    <a:pt x="52002" y="348863"/>
                  </a:lnTo>
                  <a:lnTo>
                    <a:pt x="25827" y="330632"/>
                  </a:lnTo>
                  <a:lnTo>
                    <a:pt x="8179" y="303874"/>
                  </a:lnTo>
                  <a:lnTo>
                    <a:pt x="1708" y="271556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731500" y="6692899"/>
              <a:ext cx="812800" cy="152400"/>
            </a:xfrm>
            <a:custGeom>
              <a:avLst/>
              <a:gdLst/>
              <a:ahLst/>
              <a:cxnLst/>
              <a:rect l="l" t="t" r="r" b="b"/>
              <a:pathLst>
                <a:path w="8128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  <a:path w="812800" h="152400">
                  <a:moveTo>
                    <a:pt x="368300" y="0"/>
                  </a:moveTo>
                  <a:lnTo>
                    <a:pt x="215900" y="0"/>
                  </a:lnTo>
                  <a:lnTo>
                    <a:pt x="215900" y="152400"/>
                  </a:lnTo>
                  <a:lnTo>
                    <a:pt x="368300" y="152400"/>
                  </a:lnTo>
                  <a:lnTo>
                    <a:pt x="368300" y="0"/>
                  </a:lnTo>
                  <a:close/>
                </a:path>
                <a:path w="812800" h="152400">
                  <a:moveTo>
                    <a:pt x="812800" y="0"/>
                  </a:moveTo>
                  <a:lnTo>
                    <a:pt x="647700" y="0"/>
                  </a:lnTo>
                  <a:lnTo>
                    <a:pt x="647700" y="152400"/>
                  </a:lnTo>
                  <a:lnTo>
                    <a:pt x="812800" y="1524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667955" y="6642099"/>
              <a:ext cx="927735" cy="254000"/>
            </a:xfrm>
            <a:custGeom>
              <a:avLst/>
              <a:gdLst/>
              <a:ahLst/>
              <a:cxnLst/>
              <a:rect l="l" t="t" r="r" b="b"/>
              <a:pathLst>
                <a:path w="927734" h="254000">
                  <a:moveTo>
                    <a:pt x="0" y="226689"/>
                  </a:moveTo>
                  <a:lnTo>
                    <a:pt x="43" y="22359"/>
                  </a:lnTo>
                  <a:lnTo>
                    <a:pt x="25541" y="0"/>
                  </a:lnTo>
                  <a:lnTo>
                    <a:pt x="907545" y="0"/>
                  </a:lnTo>
                  <a:lnTo>
                    <a:pt x="916559" y="1509"/>
                  </a:lnTo>
                  <a:lnTo>
                    <a:pt x="922634" y="5889"/>
                  </a:lnTo>
                  <a:lnTo>
                    <a:pt x="926065" y="12914"/>
                  </a:lnTo>
                  <a:lnTo>
                    <a:pt x="927143" y="22359"/>
                  </a:lnTo>
                  <a:lnTo>
                    <a:pt x="927143" y="226689"/>
                  </a:lnTo>
                  <a:lnTo>
                    <a:pt x="926065" y="236907"/>
                  </a:lnTo>
                  <a:lnTo>
                    <a:pt x="922634" y="245634"/>
                  </a:lnTo>
                  <a:lnTo>
                    <a:pt x="916559" y="251716"/>
                  </a:lnTo>
                  <a:lnTo>
                    <a:pt x="907545" y="254000"/>
                  </a:lnTo>
                  <a:lnTo>
                    <a:pt x="25541" y="254000"/>
                  </a:lnTo>
                  <a:lnTo>
                    <a:pt x="15599" y="251716"/>
                  </a:lnTo>
                  <a:lnTo>
                    <a:pt x="7480" y="245634"/>
                  </a:lnTo>
                  <a:lnTo>
                    <a:pt x="2007" y="236907"/>
                  </a:lnTo>
                  <a:lnTo>
                    <a:pt x="0" y="226689"/>
                  </a:lnTo>
                  <a:close/>
                </a:path>
              </a:pathLst>
            </a:custGeom>
            <a:ln w="25400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607800" y="6781800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820400" y="6375399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999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465510" y="5071459"/>
            <a:ext cx="2531149" cy="781665"/>
          </a:xfrm>
          <a:prstGeom prst="rect">
            <a:avLst/>
          </a:prstGeom>
        </p:spPr>
        <p:txBody>
          <a:bodyPr vert="horz" wrap="square" lIns="0" tIns="37505" rIns="0" bIns="0" rtlCol="0">
            <a:spAutoFit/>
          </a:bodyPr>
          <a:lstStyle/>
          <a:p>
            <a:pPr marL="457184" marR="3572" indent="-448701" defTabSz="642915">
              <a:lnSpc>
                <a:spcPts val="2883"/>
              </a:lnSpc>
              <a:spcBef>
                <a:spcPts val="295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Arbitrary logical topology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00698" y="6188274"/>
            <a:ext cx="8320368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Faithful reproduction of physical network service model</a:t>
            </a:r>
            <a:r>
              <a:rPr sz="2531" spc="-91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7123" y="1913299"/>
            <a:ext cx="5086350" cy="3693319"/>
            <a:chOff x="3067908" y="2721136"/>
            <a:chExt cx="7233920" cy="5252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908" y="2721136"/>
              <a:ext cx="890012" cy="890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908" y="2985546"/>
              <a:ext cx="890012" cy="8900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4315" y="3465252"/>
              <a:ext cx="4492105" cy="44830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84315" y="3456247"/>
              <a:ext cx="4492625" cy="4492625"/>
            </a:xfrm>
            <a:custGeom>
              <a:avLst/>
              <a:gdLst/>
              <a:ahLst/>
              <a:cxnLst/>
              <a:rect l="l" t="t" r="r" b="b"/>
              <a:pathLst>
                <a:path w="4492625" h="4492625">
                  <a:moveTo>
                    <a:pt x="3834441" y="657886"/>
                  </a:moveTo>
                  <a:lnTo>
                    <a:pt x="3868173" y="692335"/>
                  </a:lnTo>
                  <a:lnTo>
                    <a:pt x="3901017" y="727321"/>
                  </a:lnTo>
                  <a:lnTo>
                    <a:pt x="3932974" y="762831"/>
                  </a:lnTo>
                  <a:lnTo>
                    <a:pt x="3964043" y="798849"/>
                  </a:lnTo>
                  <a:lnTo>
                    <a:pt x="3994224" y="835361"/>
                  </a:lnTo>
                  <a:lnTo>
                    <a:pt x="4023518" y="872353"/>
                  </a:lnTo>
                  <a:lnTo>
                    <a:pt x="4051924" y="909811"/>
                  </a:lnTo>
                  <a:lnTo>
                    <a:pt x="4079442" y="947720"/>
                  </a:lnTo>
                  <a:lnTo>
                    <a:pt x="4106072" y="986066"/>
                  </a:lnTo>
                  <a:lnTo>
                    <a:pt x="4131815" y="1024834"/>
                  </a:lnTo>
                  <a:lnTo>
                    <a:pt x="4156671" y="1064011"/>
                  </a:lnTo>
                  <a:lnTo>
                    <a:pt x="4180638" y="1103582"/>
                  </a:lnTo>
                  <a:lnTo>
                    <a:pt x="4203718" y="1143532"/>
                  </a:lnTo>
                  <a:lnTo>
                    <a:pt x="4225910" y="1183847"/>
                  </a:lnTo>
                  <a:lnTo>
                    <a:pt x="4247214" y="1224514"/>
                  </a:lnTo>
                  <a:lnTo>
                    <a:pt x="4267631" y="1265517"/>
                  </a:lnTo>
                  <a:lnTo>
                    <a:pt x="4287160" y="1306843"/>
                  </a:lnTo>
                  <a:lnTo>
                    <a:pt x="4305802" y="1348477"/>
                  </a:lnTo>
                  <a:lnTo>
                    <a:pt x="4323555" y="1390404"/>
                  </a:lnTo>
                  <a:lnTo>
                    <a:pt x="4340421" y="1432610"/>
                  </a:lnTo>
                  <a:lnTo>
                    <a:pt x="4356400" y="1475082"/>
                  </a:lnTo>
                  <a:lnTo>
                    <a:pt x="4371490" y="1517804"/>
                  </a:lnTo>
                  <a:lnTo>
                    <a:pt x="4385693" y="1560763"/>
                  </a:lnTo>
                  <a:lnTo>
                    <a:pt x="4399009" y="1603944"/>
                  </a:lnTo>
                  <a:lnTo>
                    <a:pt x="4411436" y="1647332"/>
                  </a:lnTo>
                  <a:lnTo>
                    <a:pt x="4422976" y="1690914"/>
                  </a:lnTo>
                  <a:lnTo>
                    <a:pt x="4433628" y="1734675"/>
                  </a:lnTo>
                  <a:lnTo>
                    <a:pt x="4443393" y="1778601"/>
                  </a:lnTo>
                  <a:lnTo>
                    <a:pt x="4452270" y="1822677"/>
                  </a:lnTo>
                  <a:lnTo>
                    <a:pt x="4460259" y="1866889"/>
                  </a:lnTo>
                  <a:lnTo>
                    <a:pt x="4467361" y="1911223"/>
                  </a:lnTo>
                  <a:lnTo>
                    <a:pt x="4473574" y="1955665"/>
                  </a:lnTo>
                  <a:lnTo>
                    <a:pt x="4478900" y="2000199"/>
                  </a:lnTo>
                  <a:lnTo>
                    <a:pt x="4483339" y="2044812"/>
                  </a:lnTo>
                  <a:lnTo>
                    <a:pt x="4486890" y="2089490"/>
                  </a:lnTo>
                  <a:lnTo>
                    <a:pt x="4489553" y="2134218"/>
                  </a:lnTo>
                  <a:lnTo>
                    <a:pt x="4491328" y="2178982"/>
                  </a:lnTo>
                  <a:lnTo>
                    <a:pt x="4492216" y="2223767"/>
                  </a:lnTo>
                  <a:lnTo>
                    <a:pt x="4492216" y="2268560"/>
                  </a:lnTo>
                  <a:lnTo>
                    <a:pt x="4491328" y="2313345"/>
                  </a:lnTo>
                  <a:lnTo>
                    <a:pt x="4489553" y="2358109"/>
                  </a:lnTo>
                  <a:lnTo>
                    <a:pt x="4486890" y="2402836"/>
                  </a:lnTo>
                  <a:lnTo>
                    <a:pt x="4483339" y="2447514"/>
                  </a:lnTo>
                  <a:lnTo>
                    <a:pt x="4478900" y="2492128"/>
                  </a:lnTo>
                  <a:lnTo>
                    <a:pt x="4473574" y="2536662"/>
                  </a:lnTo>
                  <a:lnTo>
                    <a:pt x="4467361" y="2581103"/>
                  </a:lnTo>
                  <a:lnTo>
                    <a:pt x="4460259" y="2625437"/>
                  </a:lnTo>
                  <a:lnTo>
                    <a:pt x="4452270" y="2669650"/>
                  </a:lnTo>
                  <a:lnTo>
                    <a:pt x="4443393" y="2713726"/>
                  </a:lnTo>
                  <a:lnTo>
                    <a:pt x="4433628" y="2757651"/>
                  </a:lnTo>
                  <a:lnTo>
                    <a:pt x="4422976" y="2801412"/>
                  </a:lnTo>
                  <a:lnTo>
                    <a:pt x="4411436" y="2844994"/>
                  </a:lnTo>
                  <a:lnTo>
                    <a:pt x="4399009" y="2888383"/>
                  </a:lnTo>
                  <a:lnTo>
                    <a:pt x="4385693" y="2931563"/>
                  </a:lnTo>
                  <a:lnTo>
                    <a:pt x="4371490" y="2974522"/>
                  </a:lnTo>
                  <a:lnTo>
                    <a:pt x="4356400" y="3017245"/>
                  </a:lnTo>
                  <a:lnTo>
                    <a:pt x="4340421" y="3059716"/>
                  </a:lnTo>
                  <a:lnTo>
                    <a:pt x="4323555" y="3101923"/>
                  </a:lnTo>
                  <a:lnTo>
                    <a:pt x="4305802" y="3143850"/>
                  </a:lnTo>
                  <a:lnTo>
                    <a:pt x="4287160" y="3185484"/>
                  </a:lnTo>
                  <a:lnTo>
                    <a:pt x="4267631" y="3226809"/>
                  </a:lnTo>
                  <a:lnTo>
                    <a:pt x="4247214" y="3267812"/>
                  </a:lnTo>
                  <a:lnTo>
                    <a:pt x="4225910" y="3308479"/>
                  </a:lnTo>
                  <a:lnTo>
                    <a:pt x="4203718" y="3348795"/>
                  </a:lnTo>
                  <a:lnTo>
                    <a:pt x="4180638" y="3388745"/>
                  </a:lnTo>
                  <a:lnTo>
                    <a:pt x="4156671" y="3428316"/>
                  </a:lnTo>
                  <a:lnTo>
                    <a:pt x="4131815" y="3467492"/>
                  </a:lnTo>
                  <a:lnTo>
                    <a:pt x="4106072" y="3506261"/>
                  </a:lnTo>
                  <a:lnTo>
                    <a:pt x="4079442" y="3544607"/>
                  </a:lnTo>
                  <a:lnTo>
                    <a:pt x="4051924" y="3582516"/>
                  </a:lnTo>
                  <a:lnTo>
                    <a:pt x="4023518" y="3619973"/>
                  </a:lnTo>
                  <a:lnTo>
                    <a:pt x="3994224" y="3656965"/>
                  </a:lnTo>
                  <a:lnTo>
                    <a:pt x="3964043" y="3693478"/>
                  </a:lnTo>
                  <a:lnTo>
                    <a:pt x="3932974" y="3729496"/>
                  </a:lnTo>
                  <a:lnTo>
                    <a:pt x="3901017" y="3765005"/>
                  </a:lnTo>
                  <a:lnTo>
                    <a:pt x="3868173" y="3799991"/>
                  </a:lnTo>
                  <a:lnTo>
                    <a:pt x="3834441" y="3834441"/>
                  </a:lnTo>
                  <a:lnTo>
                    <a:pt x="3799991" y="3868173"/>
                  </a:lnTo>
                  <a:lnTo>
                    <a:pt x="3765005" y="3901017"/>
                  </a:lnTo>
                  <a:lnTo>
                    <a:pt x="3729496" y="3932974"/>
                  </a:lnTo>
                  <a:lnTo>
                    <a:pt x="3693478" y="3964043"/>
                  </a:lnTo>
                  <a:lnTo>
                    <a:pt x="3656965" y="3994224"/>
                  </a:lnTo>
                  <a:lnTo>
                    <a:pt x="3619973" y="4023518"/>
                  </a:lnTo>
                  <a:lnTo>
                    <a:pt x="3582516" y="4051924"/>
                  </a:lnTo>
                  <a:lnTo>
                    <a:pt x="3544607" y="4079442"/>
                  </a:lnTo>
                  <a:lnTo>
                    <a:pt x="3506261" y="4106072"/>
                  </a:lnTo>
                  <a:lnTo>
                    <a:pt x="3467492" y="4131815"/>
                  </a:lnTo>
                  <a:lnTo>
                    <a:pt x="3428316" y="4156671"/>
                  </a:lnTo>
                  <a:lnTo>
                    <a:pt x="3388745" y="4180638"/>
                  </a:lnTo>
                  <a:lnTo>
                    <a:pt x="3348795" y="4203718"/>
                  </a:lnTo>
                  <a:lnTo>
                    <a:pt x="3308479" y="4225910"/>
                  </a:lnTo>
                  <a:lnTo>
                    <a:pt x="3267812" y="4247214"/>
                  </a:lnTo>
                  <a:lnTo>
                    <a:pt x="3226809" y="4267631"/>
                  </a:lnTo>
                  <a:lnTo>
                    <a:pt x="3185484" y="4287160"/>
                  </a:lnTo>
                  <a:lnTo>
                    <a:pt x="3143850" y="4305802"/>
                  </a:lnTo>
                  <a:lnTo>
                    <a:pt x="3101923" y="4323555"/>
                  </a:lnTo>
                  <a:lnTo>
                    <a:pt x="3059716" y="4340421"/>
                  </a:lnTo>
                  <a:lnTo>
                    <a:pt x="3017245" y="4356400"/>
                  </a:lnTo>
                  <a:lnTo>
                    <a:pt x="2974522" y="4371490"/>
                  </a:lnTo>
                  <a:lnTo>
                    <a:pt x="2931563" y="4385693"/>
                  </a:lnTo>
                  <a:lnTo>
                    <a:pt x="2888383" y="4399009"/>
                  </a:lnTo>
                  <a:lnTo>
                    <a:pt x="2844994" y="4411436"/>
                  </a:lnTo>
                  <a:lnTo>
                    <a:pt x="2801412" y="4422976"/>
                  </a:lnTo>
                  <a:lnTo>
                    <a:pt x="2757651" y="4433628"/>
                  </a:lnTo>
                  <a:lnTo>
                    <a:pt x="2713726" y="4443393"/>
                  </a:lnTo>
                  <a:lnTo>
                    <a:pt x="2669650" y="4452270"/>
                  </a:lnTo>
                  <a:lnTo>
                    <a:pt x="2625437" y="4460259"/>
                  </a:lnTo>
                  <a:lnTo>
                    <a:pt x="2581103" y="4467361"/>
                  </a:lnTo>
                  <a:lnTo>
                    <a:pt x="2536662" y="4473574"/>
                  </a:lnTo>
                  <a:lnTo>
                    <a:pt x="2492128" y="4478900"/>
                  </a:lnTo>
                  <a:lnTo>
                    <a:pt x="2447514" y="4483339"/>
                  </a:lnTo>
                  <a:lnTo>
                    <a:pt x="2402836" y="4486890"/>
                  </a:lnTo>
                  <a:lnTo>
                    <a:pt x="2358109" y="4489553"/>
                  </a:lnTo>
                  <a:lnTo>
                    <a:pt x="2313345" y="4491328"/>
                  </a:lnTo>
                  <a:lnTo>
                    <a:pt x="2268560" y="4492216"/>
                  </a:lnTo>
                  <a:lnTo>
                    <a:pt x="2223767" y="4492216"/>
                  </a:lnTo>
                  <a:lnTo>
                    <a:pt x="2178982" y="4491328"/>
                  </a:lnTo>
                  <a:lnTo>
                    <a:pt x="2134218" y="4489553"/>
                  </a:lnTo>
                  <a:lnTo>
                    <a:pt x="2089490" y="4486890"/>
                  </a:lnTo>
                  <a:lnTo>
                    <a:pt x="2044812" y="4483339"/>
                  </a:lnTo>
                  <a:lnTo>
                    <a:pt x="2000199" y="4478900"/>
                  </a:lnTo>
                  <a:lnTo>
                    <a:pt x="1955665" y="4473574"/>
                  </a:lnTo>
                  <a:lnTo>
                    <a:pt x="1911223" y="4467361"/>
                  </a:lnTo>
                  <a:lnTo>
                    <a:pt x="1866889" y="4460259"/>
                  </a:lnTo>
                  <a:lnTo>
                    <a:pt x="1822677" y="4452270"/>
                  </a:lnTo>
                  <a:lnTo>
                    <a:pt x="1778601" y="4443393"/>
                  </a:lnTo>
                  <a:lnTo>
                    <a:pt x="1734675" y="4433628"/>
                  </a:lnTo>
                  <a:lnTo>
                    <a:pt x="1690914" y="4422976"/>
                  </a:lnTo>
                  <a:lnTo>
                    <a:pt x="1647332" y="4411436"/>
                  </a:lnTo>
                  <a:lnTo>
                    <a:pt x="1603944" y="4399009"/>
                  </a:lnTo>
                  <a:lnTo>
                    <a:pt x="1560763" y="4385693"/>
                  </a:lnTo>
                  <a:lnTo>
                    <a:pt x="1517804" y="4371490"/>
                  </a:lnTo>
                  <a:lnTo>
                    <a:pt x="1475082" y="4356400"/>
                  </a:lnTo>
                  <a:lnTo>
                    <a:pt x="1432610" y="4340421"/>
                  </a:lnTo>
                  <a:lnTo>
                    <a:pt x="1390404" y="4323555"/>
                  </a:lnTo>
                  <a:lnTo>
                    <a:pt x="1348477" y="4305802"/>
                  </a:lnTo>
                  <a:lnTo>
                    <a:pt x="1306843" y="4287160"/>
                  </a:lnTo>
                  <a:lnTo>
                    <a:pt x="1265517" y="4267631"/>
                  </a:lnTo>
                  <a:lnTo>
                    <a:pt x="1224514" y="4247214"/>
                  </a:lnTo>
                  <a:lnTo>
                    <a:pt x="1183847" y="4225910"/>
                  </a:lnTo>
                  <a:lnTo>
                    <a:pt x="1143532" y="4203718"/>
                  </a:lnTo>
                  <a:lnTo>
                    <a:pt x="1103582" y="4180638"/>
                  </a:lnTo>
                  <a:lnTo>
                    <a:pt x="1064011" y="4156671"/>
                  </a:lnTo>
                  <a:lnTo>
                    <a:pt x="1024834" y="4131815"/>
                  </a:lnTo>
                  <a:lnTo>
                    <a:pt x="986066" y="4106072"/>
                  </a:lnTo>
                  <a:lnTo>
                    <a:pt x="947720" y="4079442"/>
                  </a:lnTo>
                  <a:lnTo>
                    <a:pt x="909811" y="4051924"/>
                  </a:lnTo>
                  <a:lnTo>
                    <a:pt x="872353" y="4023518"/>
                  </a:lnTo>
                  <a:lnTo>
                    <a:pt x="835361" y="3994224"/>
                  </a:lnTo>
                  <a:lnTo>
                    <a:pt x="798849" y="3964043"/>
                  </a:lnTo>
                  <a:lnTo>
                    <a:pt x="762831" y="3932974"/>
                  </a:lnTo>
                  <a:lnTo>
                    <a:pt x="727321" y="3901017"/>
                  </a:lnTo>
                  <a:lnTo>
                    <a:pt x="692335" y="3868173"/>
                  </a:lnTo>
                  <a:lnTo>
                    <a:pt x="657886" y="3834441"/>
                  </a:lnTo>
                  <a:lnTo>
                    <a:pt x="624154" y="3799991"/>
                  </a:lnTo>
                  <a:lnTo>
                    <a:pt x="591309" y="3765005"/>
                  </a:lnTo>
                  <a:lnTo>
                    <a:pt x="559353" y="3729496"/>
                  </a:lnTo>
                  <a:lnTo>
                    <a:pt x="528284" y="3693478"/>
                  </a:lnTo>
                  <a:lnTo>
                    <a:pt x="498102" y="3656965"/>
                  </a:lnTo>
                  <a:lnTo>
                    <a:pt x="468809" y="3619973"/>
                  </a:lnTo>
                  <a:lnTo>
                    <a:pt x="440403" y="3582516"/>
                  </a:lnTo>
                  <a:lnTo>
                    <a:pt x="412884" y="3544607"/>
                  </a:lnTo>
                  <a:lnTo>
                    <a:pt x="386254" y="3506261"/>
                  </a:lnTo>
                  <a:lnTo>
                    <a:pt x="360511" y="3467492"/>
                  </a:lnTo>
                  <a:lnTo>
                    <a:pt x="335656" y="3428316"/>
                  </a:lnTo>
                  <a:lnTo>
                    <a:pt x="311688" y="3388745"/>
                  </a:lnTo>
                  <a:lnTo>
                    <a:pt x="288608" y="3348795"/>
                  </a:lnTo>
                  <a:lnTo>
                    <a:pt x="266416" y="3308479"/>
                  </a:lnTo>
                  <a:lnTo>
                    <a:pt x="245112" y="3267812"/>
                  </a:lnTo>
                  <a:lnTo>
                    <a:pt x="224695" y="3226809"/>
                  </a:lnTo>
                  <a:lnTo>
                    <a:pt x="205166" y="3185484"/>
                  </a:lnTo>
                  <a:lnTo>
                    <a:pt x="186525" y="3143850"/>
                  </a:lnTo>
                  <a:lnTo>
                    <a:pt x="168771" y="3101923"/>
                  </a:lnTo>
                  <a:lnTo>
                    <a:pt x="151905" y="3059716"/>
                  </a:lnTo>
                  <a:lnTo>
                    <a:pt x="135926" y="3017245"/>
                  </a:lnTo>
                  <a:lnTo>
                    <a:pt x="120836" y="2974522"/>
                  </a:lnTo>
                  <a:lnTo>
                    <a:pt x="106633" y="2931563"/>
                  </a:lnTo>
                  <a:lnTo>
                    <a:pt x="93318" y="2888383"/>
                  </a:lnTo>
                  <a:lnTo>
                    <a:pt x="80890" y="2844994"/>
                  </a:lnTo>
                  <a:lnTo>
                    <a:pt x="69350" y="2801412"/>
                  </a:lnTo>
                  <a:lnTo>
                    <a:pt x="58698" y="2757651"/>
                  </a:lnTo>
                  <a:lnTo>
                    <a:pt x="48933" y="2713726"/>
                  </a:lnTo>
                  <a:lnTo>
                    <a:pt x="40056" y="2669650"/>
                  </a:lnTo>
                  <a:lnTo>
                    <a:pt x="32067" y="2625437"/>
                  </a:lnTo>
                  <a:lnTo>
                    <a:pt x="24966" y="2581103"/>
                  </a:lnTo>
                  <a:lnTo>
                    <a:pt x="18752" y="2536662"/>
                  </a:lnTo>
                  <a:lnTo>
                    <a:pt x="13426" y="2492128"/>
                  </a:lnTo>
                  <a:lnTo>
                    <a:pt x="8987" y="2447514"/>
                  </a:lnTo>
                  <a:lnTo>
                    <a:pt x="5437" y="2402836"/>
                  </a:lnTo>
                  <a:lnTo>
                    <a:pt x="2774" y="2358109"/>
                  </a:lnTo>
                  <a:lnTo>
                    <a:pt x="998" y="2313345"/>
                  </a:lnTo>
                  <a:lnTo>
                    <a:pt x="110" y="2268560"/>
                  </a:lnTo>
                  <a:lnTo>
                    <a:pt x="110" y="2223767"/>
                  </a:lnTo>
                  <a:lnTo>
                    <a:pt x="998" y="2178982"/>
                  </a:lnTo>
                  <a:lnTo>
                    <a:pt x="2774" y="2134218"/>
                  </a:lnTo>
                  <a:lnTo>
                    <a:pt x="5437" y="2089490"/>
                  </a:lnTo>
                  <a:lnTo>
                    <a:pt x="8987" y="2044812"/>
                  </a:lnTo>
                  <a:lnTo>
                    <a:pt x="13426" y="2000199"/>
                  </a:lnTo>
                  <a:lnTo>
                    <a:pt x="18752" y="1955665"/>
                  </a:lnTo>
                  <a:lnTo>
                    <a:pt x="24966" y="1911223"/>
                  </a:lnTo>
                  <a:lnTo>
                    <a:pt x="32067" y="1866889"/>
                  </a:lnTo>
                  <a:lnTo>
                    <a:pt x="40056" y="1822677"/>
                  </a:lnTo>
                  <a:lnTo>
                    <a:pt x="48933" y="1778601"/>
                  </a:lnTo>
                  <a:lnTo>
                    <a:pt x="58698" y="1734675"/>
                  </a:lnTo>
                  <a:lnTo>
                    <a:pt x="69350" y="1690914"/>
                  </a:lnTo>
                  <a:lnTo>
                    <a:pt x="80890" y="1647332"/>
                  </a:lnTo>
                  <a:lnTo>
                    <a:pt x="93318" y="1603944"/>
                  </a:lnTo>
                  <a:lnTo>
                    <a:pt x="106633" y="1560763"/>
                  </a:lnTo>
                  <a:lnTo>
                    <a:pt x="120836" y="1517804"/>
                  </a:lnTo>
                  <a:lnTo>
                    <a:pt x="135926" y="1475082"/>
                  </a:lnTo>
                  <a:lnTo>
                    <a:pt x="151905" y="1432610"/>
                  </a:lnTo>
                  <a:lnTo>
                    <a:pt x="168771" y="1390404"/>
                  </a:lnTo>
                  <a:lnTo>
                    <a:pt x="186525" y="1348477"/>
                  </a:lnTo>
                  <a:lnTo>
                    <a:pt x="205166" y="1306843"/>
                  </a:lnTo>
                  <a:lnTo>
                    <a:pt x="224695" y="1265517"/>
                  </a:lnTo>
                  <a:lnTo>
                    <a:pt x="245112" y="1224514"/>
                  </a:lnTo>
                  <a:lnTo>
                    <a:pt x="266416" y="1183847"/>
                  </a:lnTo>
                  <a:lnTo>
                    <a:pt x="288608" y="1143532"/>
                  </a:lnTo>
                  <a:lnTo>
                    <a:pt x="311688" y="1103582"/>
                  </a:lnTo>
                  <a:lnTo>
                    <a:pt x="335656" y="1064011"/>
                  </a:lnTo>
                  <a:lnTo>
                    <a:pt x="360511" y="1024834"/>
                  </a:lnTo>
                  <a:lnTo>
                    <a:pt x="386254" y="986066"/>
                  </a:lnTo>
                  <a:lnTo>
                    <a:pt x="412884" y="947720"/>
                  </a:lnTo>
                  <a:lnTo>
                    <a:pt x="440403" y="909811"/>
                  </a:lnTo>
                  <a:lnTo>
                    <a:pt x="468809" y="872353"/>
                  </a:lnTo>
                  <a:lnTo>
                    <a:pt x="498102" y="835361"/>
                  </a:lnTo>
                  <a:lnTo>
                    <a:pt x="528284" y="798849"/>
                  </a:lnTo>
                  <a:lnTo>
                    <a:pt x="559353" y="762831"/>
                  </a:lnTo>
                  <a:lnTo>
                    <a:pt x="591309" y="727321"/>
                  </a:lnTo>
                  <a:lnTo>
                    <a:pt x="624154" y="692335"/>
                  </a:lnTo>
                  <a:lnTo>
                    <a:pt x="657886" y="657886"/>
                  </a:lnTo>
                  <a:lnTo>
                    <a:pt x="692335" y="624154"/>
                  </a:lnTo>
                  <a:lnTo>
                    <a:pt x="727321" y="591309"/>
                  </a:lnTo>
                  <a:lnTo>
                    <a:pt x="762831" y="559353"/>
                  </a:lnTo>
                  <a:lnTo>
                    <a:pt x="798849" y="528284"/>
                  </a:lnTo>
                  <a:lnTo>
                    <a:pt x="835361" y="498102"/>
                  </a:lnTo>
                  <a:lnTo>
                    <a:pt x="872353" y="468809"/>
                  </a:lnTo>
                  <a:lnTo>
                    <a:pt x="909811" y="440403"/>
                  </a:lnTo>
                  <a:lnTo>
                    <a:pt x="947720" y="412884"/>
                  </a:lnTo>
                  <a:lnTo>
                    <a:pt x="986066" y="386254"/>
                  </a:lnTo>
                  <a:lnTo>
                    <a:pt x="1024834" y="360511"/>
                  </a:lnTo>
                  <a:lnTo>
                    <a:pt x="1064011" y="335656"/>
                  </a:lnTo>
                  <a:lnTo>
                    <a:pt x="1103582" y="311688"/>
                  </a:lnTo>
                  <a:lnTo>
                    <a:pt x="1143532" y="288608"/>
                  </a:lnTo>
                  <a:lnTo>
                    <a:pt x="1183847" y="266416"/>
                  </a:lnTo>
                  <a:lnTo>
                    <a:pt x="1224514" y="245112"/>
                  </a:lnTo>
                  <a:lnTo>
                    <a:pt x="1265517" y="224695"/>
                  </a:lnTo>
                  <a:lnTo>
                    <a:pt x="1306843" y="205166"/>
                  </a:lnTo>
                  <a:lnTo>
                    <a:pt x="1348477" y="186525"/>
                  </a:lnTo>
                  <a:lnTo>
                    <a:pt x="1390404" y="168771"/>
                  </a:lnTo>
                  <a:lnTo>
                    <a:pt x="1432610" y="151905"/>
                  </a:lnTo>
                  <a:lnTo>
                    <a:pt x="1475082" y="135926"/>
                  </a:lnTo>
                  <a:lnTo>
                    <a:pt x="1517804" y="120836"/>
                  </a:lnTo>
                  <a:lnTo>
                    <a:pt x="1560763" y="106633"/>
                  </a:lnTo>
                  <a:lnTo>
                    <a:pt x="1603944" y="93318"/>
                  </a:lnTo>
                  <a:lnTo>
                    <a:pt x="1647332" y="80890"/>
                  </a:lnTo>
                  <a:lnTo>
                    <a:pt x="1690914" y="69350"/>
                  </a:lnTo>
                  <a:lnTo>
                    <a:pt x="1734675" y="58698"/>
                  </a:lnTo>
                  <a:lnTo>
                    <a:pt x="1778601" y="48933"/>
                  </a:lnTo>
                  <a:lnTo>
                    <a:pt x="1822677" y="40056"/>
                  </a:lnTo>
                  <a:lnTo>
                    <a:pt x="1866889" y="32067"/>
                  </a:lnTo>
                  <a:lnTo>
                    <a:pt x="1911223" y="24966"/>
                  </a:lnTo>
                  <a:lnTo>
                    <a:pt x="1955665" y="18752"/>
                  </a:lnTo>
                  <a:lnTo>
                    <a:pt x="2000199" y="13426"/>
                  </a:lnTo>
                  <a:lnTo>
                    <a:pt x="2044812" y="8987"/>
                  </a:lnTo>
                  <a:lnTo>
                    <a:pt x="2089490" y="5437"/>
                  </a:lnTo>
                  <a:lnTo>
                    <a:pt x="2134218" y="2774"/>
                  </a:lnTo>
                  <a:lnTo>
                    <a:pt x="2178982" y="998"/>
                  </a:lnTo>
                  <a:lnTo>
                    <a:pt x="2223767" y="110"/>
                  </a:lnTo>
                  <a:lnTo>
                    <a:pt x="2268560" y="110"/>
                  </a:lnTo>
                  <a:lnTo>
                    <a:pt x="2313345" y="998"/>
                  </a:lnTo>
                  <a:lnTo>
                    <a:pt x="2358109" y="2774"/>
                  </a:lnTo>
                  <a:lnTo>
                    <a:pt x="2402836" y="5437"/>
                  </a:lnTo>
                  <a:lnTo>
                    <a:pt x="2447514" y="8987"/>
                  </a:lnTo>
                  <a:lnTo>
                    <a:pt x="2492128" y="13426"/>
                  </a:lnTo>
                  <a:lnTo>
                    <a:pt x="2536662" y="18752"/>
                  </a:lnTo>
                  <a:lnTo>
                    <a:pt x="2581103" y="24966"/>
                  </a:lnTo>
                  <a:lnTo>
                    <a:pt x="2625437" y="32067"/>
                  </a:lnTo>
                  <a:lnTo>
                    <a:pt x="2669650" y="40056"/>
                  </a:lnTo>
                  <a:lnTo>
                    <a:pt x="2713726" y="48933"/>
                  </a:lnTo>
                  <a:lnTo>
                    <a:pt x="2757651" y="58698"/>
                  </a:lnTo>
                  <a:lnTo>
                    <a:pt x="2801412" y="69350"/>
                  </a:lnTo>
                  <a:lnTo>
                    <a:pt x="2844994" y="80890"/>
                  </a:lnTo>
                  <a:lnTo>
                    <a:pt x="2888383" y="93318"/>
                  </a:lnTo>
                  <a:lnTo>
                    <a:pt x="2931563" y="106633"/>
                  </a:lnTo>
                  <a:lnTo>
                    <a:pt x="2974522" y="120836"/>
                  </a:lnTo>
                  <a:lnTo>
                    <a:pt x="3017245" y="135926"/>
                  </a:lnTo>
                  <a:lnTo>
                    <a:pt x="3059716" y="151905"/>
                  </a:lnTo>
                  <a:lnTo>
                    <a:pt x="3101923" y="168771"/>
                  </a:lnTo>
                  <a:lnTo>
                    <a:pt x="3143850" y="186525"/>
                  </a:lnTo>
                  <a:lnTo>
                    <a:pt x="3185484" y="205166"/>
                  </a:lnTo>
                  <a:lnTo>
                    <a:pt x="3226809" y="224695"/>
                  </a:lnTo>
                  <a:lnTo>
                    <a:pt x="3267812" y="245112"/>
                  </a:lnTo>
                  <a:lnTo>
                    <a:pt x="3308479" y="266416"/>
                  </a:lnTo>
                  <a:lnTo>
                    <a:pt x="3348795" y="288608"/>
                  </a:lnTo>
                  <a:lnTo>
                    <a:pt x="3388745" y="311688"/>
                  </a:lnTo>
                  <a:lnTo>
                    <a:pt x="3428316" y="335656"/>
                  </a:lnTo>
                  <a:lnTo>
                    <a:pt x="3467492" y="360511"/>
                  </a:lnTo>
                  <a:lnTo>
                    <a:pt x="3506261" y="386254"/>
                  </a:lnTo>
                  <a:lnTo>
                    <a:pt x="3544607" y="412884"/>
                  </a:lnTo>
                  <a:lnTo>
                    <a:pt x="3582516" y="440403"/>
                  </a:lnTo>
                  <a:lnTo>
                    <a:pt x="3619973" y="468809"/>
                  </a:lnTo>
                  <a:lnTo>
                    <a:pt x="3656965" y="498102"/>
                  </a:lnTo>
                  <a:lnTo>
                    <a:pt x="3693478" y="528284"/>
                  </a:lnTo>
                  <a:lnTo>
                    <a:pt x="3729496" y="559353"/>
                  </a:lnTo>
                  <a:lnTo>
                    <a:pt x="3765005" y="591309"/>
                  </a:lnTo>
                  <a:lnTo>
                    <a:pt x="3799991" y="624154"/>
                  </a:lnTo>
                  <a:lnTo>
                    <a:pt x="3834441" y="657886"/>
                  </a:lnTo>
                  <a:close/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8650" y="807026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1157246">
              <a:lnSpc>
                <a:spcPct val="100000"/>
              </a:lnSpc>
              <a:spcBef>
                <a:spcPts val="70"/>
              </a:spcBef>
            </a:pPr>
            <a:r>
              <a:rPr dirty="0"/>
              <a:t>WHERE TO IMPLEMENT?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89855" y="3782735"/>
            <a:ext cx="1913186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spc="-14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2531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31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Core</a:t>
            </a:r>
            <a:endParaRPr sz="2531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29232" y="5716427"/>
            <a:ext cx="843409" cy="352276"/>
            <a:chOff x="7437130" y="8130029"/>
            <a:chExt cx="1199515" cy="5010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7130" y="8265930"/>
              <a:ext cx="1199176" cy="3647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8479" y="8130029"/>
              <a:ext cx="283779" cy="28473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161772" y="1950388"/>
            <a:ext cx="6116389" cy="3589734"/>
            <a:chOff x="3074520" y="2773885"/>
            <a:chExt cx="8698865" cy="51054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4520" y="3259378"/>
              <a:ext cx="890012" cy="8900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9829" y="3741908"/>
              <a:ext cx="1199176" cy="3647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4430" y="7297908"/>
              <a:ext cx="1199176" cy="3647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9829" y="7297908"/>
              <a:ext cx="1199176" cy="3647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7118" y="3741908"/>
              <a:ext cx="1199176" cy="3647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1139" y="3916940"/>
              <a:ext cx="283779" cy="2847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2599" y="5524500"/>
              <a:ext cx="1193800" cy="355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3041" y="5549900"/>
              <a:ext cx="283779" cy="28473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4029" y="5519908"/>
              <a:ext cx="1199176" cy="3647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3915" y="5549900"/>
              <a:ext cx="283779" cy="28473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1139" y="7155440"/>
              <a:ext cx="283779" cy="28473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42740" y="7155440"/>
              <a:ext cx="283779" cy="28473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42740" y="3916940"/>
              <a:ext cx="283779" cy="28473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941285" y="5534894"/>
              <a:ext cx="283845" cy="335280"/>
            </a:xfrm>
            <a:custGeom>
              <a:avLst/>
              <a:gdLst/>
              <a:ahLst/>
              <a:cxnLst/>
              <a:rect l="l" t="t" r="r" b="b"/>
              <a:pathLst>
                <a:path w="283845" h="335279">
                  <a:moveTo>
                    <a:pt x="163607" y="0"/>
                  </a:moveTo>
                  <a:lnTo>
                    <a:pt x="120170" y="0"/>
                  </a:lnTo>
                  <a:lnTo>
                    <a:pt x="78385" y="15876"/>
                  </a:lnTo>
                  <a:lnTo>
                    <a:pt x="41558" y="47628"/>
                  </a:lnTo>
                  <a:lnTo>
                    <a:pt x="18470" y="83748"/>
                  </a:lnTo>
                  <a:lnTo>
                    <a:pt x="4617" y="124435"/>
                  </a:lnTo>
                  <a:lnTo>
                    <a:pt x="0" y="167405"/>
                  </a:lnTo>
                  <a:lnTo>
                    <a:pt x="4617" y="210376"/>
                  </a:lnTo>
                  <a:lnTo>
                    <a:pt x="18470" y="251063"/>
                  </a:lnTo>
                  <a:lnTo>
                    <a:pt x="41558" y="287183"/>
                  </a:lnTo>
                  <a:lnTo>
                    <a:pt x="78385" y="318935"/>
                  </a:lnTo>
                  <a:lnTo>
                    <a:pt x="120170" y="334811"/>
                  </a:lnTo>
                  <a:lnTo>
                    <a:pt x="163607" y="334811"/>
                  </a:lnTo>
                  <a:lnTo>
                    <a:pt x="205392" y="318935"/>
                  </a:lnTo>
                  <a:lnTo>
                    <a:pt x="242219" y="287183"/>
                  </a:lnTo>
                  <a:lnTo>
                    <a:pt x="265307" y="251063"/>
                  </a:lnTo>
                  <a:lnTo>
                    <a:pt x="279160" y="210376"/>
                  </a:lnTo>
                  <a:lnTo>
                    <a:pt x="283778" y="167405"/>
                  </a:lnTo>
                  <a:lnTo>
                    <a:pt x="279160" y="124435"/>
                  </a:lnTo>
                  <a:lnTo>
                    <a:pt x="265307" y="83748"/>
                  </a:lnTo>
                  <a:lnTo>
                    <a:pt x="242219" y="47628"/>
                  </a:lnTo>
                  <a:lnTo>
                    <a:pt x="205392" y="15876"/>
                  </a:lnTo>
                  <a:lnTo>
                    <a:pt x="163607" y="0"/>
                  </a:lnTo>
                  <a:close/>
                </a:path>
              </a:pathLst>
            </a:custGeom>
            <a:solidFill>
              <a:srgbClr val="69C42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2800" y="5537200"/>
              <a:ext cx="4203700" cy="3301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801774" y="5542782"/>
              <a:ext cx="255904" cy="319405"/>
            </a:xfrm>
            <a:custGeom>
              <a:avLst/>
              <a:gdLst/>
              <a:ahLst/>
              <a:cxnLst/>
              <a:rect l="l" t="t" r="r" b="b"/>
              <a:pathLst>
                <a:path w="255904" h="319404">
                  <a:moveTo>
                    <a:pt x="147451" y="0"/>
                  </a:moveTo>
                  <a:lnTo>
                    <a:pt x="107901" y="0"/>
                  </a:lnTo>
                  <a:lnTo>
                    <a:pt x="69856" y="15128"/>
                  </a:lnTo>
                  <a:lnTo>
                    <a:pt x="36325" y="45384"/>
                  </a:lnTo>
                  <a:lnTo>
                    <a:pt x="12108" y="87277"/>
                  </a:lnTo>
                  <a:lnTo>
                    <a:pt x="0" y="134810"/>
                  </a:lnTo>
                  <a:lnTo>
                    <a:pt x="0" y="184223"/>
                  </a:lnTo>
                  <a:lnTo>
                    <a:pt x="12108" y="231756"/>
                  </a:lnTo>
                  <a:lnTo>
                    <a:pt x="36325" y="273650"/>
                  </a:lnTo>
                  <a:lnTo>
                    <a:pt x="69856" y="303906"/>
                  </a:lnTo>
                  <a:lnTo>
                    <a:pt x="107901" y="319034"/>
                  </a:lnTo>
                  <a:lnTo>
                    <a:pt x="147451" y="319034"/>
                  </a:lnTo>
                  <a:lnTo>
                    <a:pt x="185495" y="303906"/>
                  </a:lnTo>
                  <a:lnTo>
                    <a:pt x="219026" y="273650"/>
                  </a:lnTo>
                  <a:lnTo>
                    <a:pt x="243243" y="231756"/>
                  </a:lnTo>
                  <a:lnTo>
                    <a:pt x="255351" y="184223"/>
                  </a:lnTo>
                  <a:lnTo>
                    <a:pt x="255351" y="134810"/>
                  </a:lnTo>
                  <a:lnTo>
                    <a:pt x="243243" y="87277"/>
                  </a:lnTo>
                  <a:lnTo>
                    <a:pt x="219026" y="45384"/>
                  </a:lnTo>
                  <a:lnTo>
                    <a:pt x="185495" y="15128"/>
                  </a:lnTo>
                  <a:lnTo>
                    <a:pt x="147451" y="0"/>
                  </a:lnTo>
                  <a:close/>
                </a:path>
              </a:pathLst>
            </a:custGeom>
            <a:solidFill>
              <a:srgbClr val="B8FF9C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801774" y="5542782"/>
              <a:ext cx="255904" cy="319405"/>
            </a:xfrm>
            <a:custGeom>
              <a:avLst/>
              <a:gdLst/>
              <a:ahLst/>
              <a:cxnLst/>
              <a:rect l="l" t="t" r="r" b="b"/>
              <a:pathLst>
                <a:path w="255904" h="319404">
                  <a:moveTo>
                    <a:pt x="219026" y="45384"/>
                  </a:moveTo>
                  <a:lnTo>
                    <a:pt x="243243" y="87277"/>
                  </a:lnTo>
                  <a:lnTo>
                    <a:pt x="255351" y="134810"/>
                  </a:lnTo>
                  <a:lnTo>
                    <a:pt x="255351" y="184223"/>
                  </a:lnTo>
                  <a:lnTo>
                    <a:pt x="243243" y="231757"/>
                  </a:lnTo>
                  <a:lnTo>
                    <a:pt x="219026" y="273650"/>
                  </a:lnTo>
                  <a:lnTo>
                    <a:pt x="185495" y="303906"/>
                  </a:lnTo>
                  <a:lnTo>
                    <a:pt x="147450" y="319034"/>
                  </a:lnTo>
                  <a:lnTo>
                    <a:pt x="107901" y="319034"/>
                  </a:lnTo>
                  <a:lnTo>
                    <a:pt x="69856" y="303906"/>
                  </a:lnTo>
                  <a:lnTo>
                    <a:pt x="36325" y="273650"/>
                  </a:lnTo>
                  <a:lnTo>
                    <a:pt x="12108" y="231757"/>
                  </a:lnTo>
                  <a:lnTo>
                    <a:pt x="0" y="184223"/>
                  </a:lnTo>
                  <a:lnTo>
                    <a:pt x="0" y="134810"/>
                  </a:lnTo>
                  <a:lnTo>
                    <a:pt x="12108" y="87277"/>
                  </a:lnTo>
                  <a:lnTo>
                    <a:pt x="36325" y="45384"/>
                  </a:lnTo>
                  <a:lnTo>
                    <a:pt x="69856" y="15128"/>
                  </a:lnTo>
                  <a:lnTo>
                    <a:pt x="107901" y="0"/>
                  </a:lnTo>
                  <a:lnTo>
                    <a:pt x="147450" y="0"/>
                  </a:lnTo>
                  <a:lnTo>
                    <a:pt x="185495" y="15128"/>
                  </a:lnTo>
                  <a:lnTo>
                    <a:pt x="219026" y="45384"/>
                  </a:lnTo>
                  <a:close/>
                </a:path>
              </a:pathLst>
            </a:custGeom>
            <a:ln w="25400">
              <a:solidFill>
                <a:srgbClr val="69C42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320841" y="4100548"/>
              <a:ext cx="311785" cy="311785"/>
            </a:xfrm>
            <a:custGeom>
              <a:avLst/>
              <a:gdLst/>
              <a:ahLst/>
              <a:cxnLst/>
              <a:rect l="l" t="t" r="r" b="b"/>
              <a:pathLst>
                <a:path w="311784" h="311785">
                  <a:moveTo>
                    <a:pt x="141889" y="0"/>
                  </a:moveTo>
                  <a:lnTo>
                    <a:pt x="93396" y="3588"/>
                  </a:lnTo>
                  <a:lnTo>
                    <a:pt x="52623" y="21908"/>
                  </a:lnTo>
                  <a:lnTo>
                    <a:pt x="21908" y="52622"/>
                  </a:lnTo>
                  <a:lnTo>
                    <a:pt x="3588" y="93395"/>
                  </a:lnTo>
                  <a:lnTo>
                    <a:pt x="0" y="141889"/>
                  </a:lnTo>
                  <a:lnTo>
                    <a:pt x="9215" y="183755"/>
                  </a:lnTo>
                  <a:lnTo>
                    <a:pt x="28189" y="222321"/>
                  </a:lnTo>
                  <a:lnTo>
                    <a:pt x="55308" y="255970"/>
                  </a:lnTo>
                  <a:lnTo>
                    <a:pt x="88958" y="283089"/>
                  </a:lnTo>
                  <a:lnTo>
                    <a:pt x="127523" y="302064"/>
                  </a:lnTo>
                  <a:lnTo>
                    <a:pt x="169390" y="311279"/>
                  </a:lnTo>
                  <a:lnTo>
                    <a:pt x="217883" y="307690"/>
                  </a:lnTo>
                  <a:lnTo>
                    <a:pt x="258656" y="289370"/>
                  </a:lnTo>
                  <a:lnTo>
                    <a:pt x="289371" y="258655"/>
                  </a:lnTo>
                  <a:lnTo>
                    <a:pt x="307691" y="217883"/>
                  </a:lnTo>
                  <a:lnTo>
                    <a:pt x="311279" y="169390"/>
                  </a:lnTo>
                  <a:lnTo>
                    <a:pt x="302064" y="127523"/>
                  </a:lnTo>
                  <a:lnTo>
                    <a:pt x="283090" y="88958"/>
                  </a:lnTo>
                  <a:lnTo>
                    <a:pt x="255971" y="55308"/>
                  </a:lnTo>
                  <a:lnTo>
                    <a:pt x="222321" y="28189"/>
                  </a:lnTo>
                  <a:lnTo>
                    <a:pt x="183755" y="9214"/>
                  </a:lnTo>
                  <a:lnTo>
                    <a:pt x="141889" y="0"/>
                  </a:lnTo>
                  <a:close/>
                </a:path>
              </a:pathLst>
            </a:custGeom>
            <a:solidFill>
              <a:srgbClr val="69C42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5080" y="4126204"/>
              <a:ext cx="3211384" cy="321138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04576" y="7037494"/>
              <a:ext cx="290830" cy="290830"/>
            </a:xfrm>
            <a:custGeom>
              <a:avLst/>
              <a:gdLst/>
              <a:ahLst/>
              <a:cxnLst/>
              <a:rect l="l" t="t" r="r" b="b"/>
              <a:pathLst>
                <a:path w="290829" h="290829">
                  <a:moveTo>
                    <a:pt x="129189" y="0"/>
                  </a:moveTo>
                  <a:lnTo>
                    <a:pt x="84085" y="2315"/>
                  </a:lnTo>
                  <a:lnTo>
                    <a:pt x="46485" y="18520"/>
                  </a:lnTo>
                  <a:lnTo>
                    <a:pt x="18520" y="46485"/>
                  </a:lnTo>
                  <a:lnTo>
                    <a:pt x="2315" y="84085"/>
                  </a:lnTo>
                  <a:lnTo>
                    <a:pt x="0" y="129189"/>
                  </a:lnTo>
                  <a:lnTo>
                    <a:pt x="12499" y="175936"/>
                  </a:lnTo>
                  <a:lnTo>
                    <a:pt x="37547" y="218108"/>
                  </a:lnTo>
                  <a:lnTo>
                    <a:pt x="72488" y="253049"/>
                  </a:lnTo>
                  <a:lnTo>
                    <a:pt x="114661" y="278098"/>
                  </a:lnTo>
                  <a:lnTo>
                    <a:pt x="161408" y="290597"/>
                  </a:lnTo>
                  <a:lnTo>
                    <a:pt x="206512" y="288282"/>
                  </a:lnTo>
                  <a:lnTo>
                    <a:pt x="244111" y="272077"/>
                  </a:lnTo>
                  <a:lnTo>
                    <a:pt x="272077" y="244111"/>
                  </a:lnTo>
                  <a:lnTo>
                    <a:pt x="288282" y="206512"/>
                  </a:lnTo>
                  <a:lnTo>
                    <a:pt x="290597" y="161408"/>
                  </a:lnTo>
                  <a:lnTo>
                    <a:pt x="278098" y="114661"/>
                  </a:lnTo>
                  <a:lnTo>
                    <a:pt x="253049" y="72488"/>
                  </a:lnTo>
                  <a:lnTo>
                    <a:pt x="218109" y="37547"/>
                  </a:lnTo>
                  <a:lnTo>
                    <a:pt x="175936" y="12499"/>
                  </a:lnTo>
                  <a:lnTo>
                    <a:pt x="129189" y="0"/>
                  </a:lnTo>
                  <a:close/>
                </a:path>
              </a:pathLst>
            </a:custGeom>
            <a:solidFill>
              <a:srgbClr val="B8FF9C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404576" y="7037494"/>
              <a:ext cx="290830" cy="290830"/>
            </a:xfrm>
            <a:custGeom>
              <a:avLst/>
              <a:gdLst/>
              <a:ahLst/>
              <a:cxnLst/>
              <a:rect l="l" t="t" r="r" b="b"/>
              <a:pathLst>
                <a:path w="290829" h="290829">
                  <a:moveTo>
                    <a:pt x="129189" y="0"/>
                  </a:moveTo>
                  <a:lnTo>
                    <a:pt x="175936" y="12499"/>
                  </a:lnTo>
                  <a:lnTo>
                    <a:pt x="218109" y="37548"/>
                  </a:lnTo>
                  <a:lnTo>
                    <a:pt x="253049" y="72488"/>
                  </a:lnTo>
                  <a:lnTo>
                    <a:pt x="278098" y="114661"/>
                  </a:lnTo>
                  <a:lnTo>
                    <a:pt x="290598" y="161408"/>
                  </a:lnTo>
                  <a:lnTo>
                    <a:pt x="288282" y="206512"/>
                  </a:lnTo>
                  <a:lnTo>
                    <a:pt x="272077" y="244111"/>
                  </a:lnTo>
                  <a:lnTo>
                    <a:pt x="244111" y="272077"/>
                  </a:lnTo>
                  <a:lnTo>
                    <a:pt x="206512" y="288282"/>
                  </a:lnTo>
                  <a:lnTo>
                    <a:pt x="161408" y="290598"/>
                  </a:lnTo>
                  <a:lnTo>
                    <a:pt x="114661" y="278098"/>
                  </a:lnTo>
                  <a:lnTo>
                    <a:pt x="72488" y="253049"/>
                  </a:lnTo>
                  <a:lnTo>
                    <a:pt x="37548" y="218109"/>
                  </a:lnTo>
                  <a:lnTo>
                    <a:pt x="12499" y="175936"/>
                  </a:lnTo>
                  <a:lnTo>
                    <a:pt x="0" y="129189"/>
                  </a:lnTo>
                  <a:lnTo>
                    <a:pt x="2315" y="84085"/>
                  </a:lnTo>
                  <a:lnTo>
                    <a:pt x="18520" y="46486"/>
                  </a:lnTo>
                  <a:lnTo>
                    <a:pt x="46486" y="18520"/>
                  </a:lnTo>
                  <a:lnTo>
                    <a:pt x="84085" y="2315"/>
                  </a:lnTo>
                  <a:lnTo>
                    <a:pt x="129189" y="0"/>
                  </a:lnTo>
                </a:path>
              </a:pathLst>
            </a:custGeom>
            <a:ln w="25400">
              <a:solidFill>
                <a:srgbClr val="69C42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862962" y="7595487"/>
              <a:ext cx="335280" cy="283845"/>
            </a:xfrm>
            <a:custGeom>
              <a:avLst/>
              <a:gdLst/>
              <a:ahLst/>
              <a:cxnLst/>
              <a:rect l="l" t="t" r="r" b="b"/>
              <a:pathLst>
                <a:path w="335279" h="283845">
                  <a:moveTo>
                    <a:pt x="167405" y="0"/>
                  </a:moveTo>
                  <a:lnTo>
                    <a:pt x="124435" y="4617"/>
                  </a:lnTo>
                  <a:lnTo>
                    <a:pt x="83748" y="18470"/>
                  </a:lnTo>
                  <a:lnTo>
                    <a:pt x="47628" y="41558"/>
                  </a:lnTo>
                  <a:lnTo>
                    <a:pt x="15876" y="78385"/>
                  </a:lnTo>
                  <a:lnTo>
                    <a:pt x="0" y="120170"/>
                  </a:lnTo>
                  <a:lnTo>
                    <a:pt x="0" y="163608"/>
                  </a:lnTo>
                  <a:lnTo>
                    <a:pt x="15876" y="205393"/>
                  </a:lnTo>
                  <a:lnTo>
                    <a:pt x="47628" y="242221"/>
                  </a:lnTo>
                  <a:lnTo>
                    <a:pt x="83748" y="265309"/>
                  </a:lnTo>
                  <a:lnTo>
                    <a:pt x="124435" y="279161"/>
                  </a:lnTo>
                  <a:lnTo>
                    <a:pt x="167405" y="283779"/>
                  </a:lnTo>
                  <a:lnTo>
                    <a:pt x="210376" y="279161"/>
                  </a:lnTo>
                  <a:lnTo>
                    <a:pt x="251063" y="265309"/>
                  </a:lnTo>
                  <a:lnTo>
                    <a:pt x="287183" y="242221"/>
                  </a:lnTo>
                  <a:lnTo>
                    <a:pt x="318935" y="205393"/>
                  </a:lnTo>
                  <a:lnTo>
                    <a:pt x="334811" y="163608"/>
                  </a:lnTo>
                  <a:lnTo>
                    <a:pt x="334811" y="120170"/>
                  </a:lnTo>
                  <a:lnTo>
                    <a:pt x="318935" y="78385"/>
                  </a:lnTo>
                  <a:lnTo>
                    <a:pt x="287183" y="41558"/>
                  </a:lnTo>
                  <a:lnTo>
                    <a:pt x="251063" y="18470"/>
                  </a:lnTo>
                  <a:lnTo>
                    <a:pt x="210376" y="4617"/>
                  </a:lnTo>
                  <a:lnTo>
                    <a:pt x="167405" y="0"/>
                  </a:lnTo>
                  <a:close/>
                </a:path>
              </a:pathLst>
            </a:custGeom>
            <a:solidFill>
              <a:srgbClr val="69C42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1300" y="3543300"/>
              <a:ext cx="342899" cy="42036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870850" y="3455977"/>
              <a:ext cx="319405" cy="255904"/>
            </a:xfrm>
            <a:custGeom>
              <a:avLst/>
              <a:gdLst/>
              <a:ahLst/>
              <a:cxnLst/>
              <a:rect l="l" t="t" r="r" b="b"/>
              <a:pathLst>
                <a:path w="319404" h="255904">
                  <a:moveTo>
                    <a:pt x="184223" y="0"/>
                  </a:moveTo>
                  <a:lnTo>
                    <a:pt x="134810" y="0"/>
                  </a:lnTo>
                  <a:lnTo>
                    <a:pt x="87277" y="12108"/>
                  </a:lnTo>
                  <a:lnTo>
                    <a:pt x="45384" y="36324"/>
                  </a:lnTo>
                  <a:lnTo>
                    <a:pt x="15128" y="69855"/>
                  </a:lnTo>
                  <a:lnTo>
                    <a:pt x="0" y="107900"/>
                  </a:lnTo>
                  <a:lnTo>
                    <a:pt x="0" y="147450"/>
                  </a:lnTo>
                  <a:lnTo>
                    <a:pt x="15128" y="185495"/>
                  </a:lnTo>
                  <a:lnTo>
                    <a:pt x="45384" y="219026"/>
                  </a:lnTo>
                  <a:lnTo>
                    <a:pt x="87277" y="243243"/>
                  </a:lnTo>
                  <a:lnTo>
                    <a:pt x="134810" y="255351"/>
                  </a:lnTo>
                  <a:lnTo>
                    <a:pt x="184223" y="255351"/>
                  </a:lnTo>
                  <a:lnTo>
                    <a:pt x="231756" y="243243"/>
                  </a:lnTo>
                  <a:lnTo>
                    <a:pt x="273650" y="219026"/>
                  </a:lnTo>
                  <a:lnTo>
                    <a:pt x="303906" y="185495"/>
                  </a:lnTo>
                  <a:lnTo>
                    <a:pt x="319034" y="147450"/>
                  </a:lnTo>
                  <a:lnTo>
                    <a:pt x="319034" y="107900"/>
                  </a:lnTo>
                  <a:lnTo>
                    <a:pt x="303906" y="69855"/>
                  </a:lnTo>
                  <a:lnTo>
                    <a:pt x="273650" y="36324"/>
                  </a:lnTo>
                  <a:lnTo>
                    <a:pt x="231756" y="12108"/>
                  </a:lnTo>
                  <a:lnTo>
                    <a:pt x="184223" y="0"/>
                  </a:lnTo>
                  <a:close/>
                </a:path>
              </a:pathLst>
            </a:custGeom>
            <a:solidFill>
              <a:srgbClr val="B8FF9C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870850" y="3455977"/>
              <a:ext cx="319405" cy="255904"/>
            </a:xfrm>
            <a:custGeom>
              <a:avLst/>
              <a:gdLst/>
              <a:ahLst/>
              <a:cxnLst/>
              <a:rect l="l" t="t" r="r" b="b"/>
              <a:pathLst>
                <a:path w="319404" h="255904">
                  <a:moveTo>
                    <a:pt x="273650" y="219026"/>
                  </a:moveTo>
                  <a:lnTo>
                    <a:pt x="231757" y="243243"/>
                  </a:lnTo>
                  <a:lnTo>
                    <a:pt x="184223" y="255351"/>
                  </a:lnTo>
                  <a:lnTo>
                    <a:pt x="134810" y="255351"/>
                  </a:lnTo>
                  <a:lnTo>
                    <a:pt x="87277" y="243243"/>
                  </a:lnTo>
                  <a:lnTo>
                    <a:pt x="45384" y="219026"/>
                  </a:lnTo>
                  <a:lnTo>
                    <a:pt x="15128" y="185495"/>
                  </a:lnTo>
                  <a:lnTo>
                    <a:pt x="0" y="147450"/>
                  </a:lnTo>
                  <a:lnTo>
                    <a:pt x="0" y="107901"/>
                  </a:lnTo>
                  <a:lnTo>
                    <a:pt x="15128" y="69856"/>
                  </a:lnTo>
                  <a:lnTo>
                    <a:pt x="45384" y="36325"/>
                  </a:lnTo>
                  <a:lnTo>
                    <a:pt x="87277" y="12108"/>
                  </a:lnTo>
                  <a:lnTo>
                    <a:pt x="134810" y="0"/>
                  </a:lnTo>
                  <a:lnTo>
                    <a:pt x="184223" y="0"/>
                  </a:lnTo>
                  <a:lnTo>
                    <a:pt x="231757" y="12108"/>
                  </a:lnTo>
                  <a:lnTo>
                    <a:pt x="273650" y="36325"/>
                  </a:lnTo>
                  <a:lnTo>
                    <a:pt x="303906" y="69856"/>
                  </a:lnTo>
                  <a:lnTo>
                    <a:pt x="319034" y="107901"/>
                  </a:lnTo>
                  <a:lnTo>
                    <a:pt x="319034" y="147450"/>
                  </a:lnTo>
                  <a:lnTo>
                    <a:pt x="303906" y="185495"/>
                  </a:lnTo>
                  <a:lnTo>
                    <a:pt x="273650" y="219026"/>
                  </a:lnTo>
                  <a:close/>
                </a:path>
              </a:pathLst>
            </a:custGeom>
            <a:ln w="25400">
              <a:solidFill>
                <a:srgbClr val="69C42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320841" y="6982738"/>
              <a:ext cx="311785" cy="311785"/>
            </a:xfrm>
            <a:custGeom>
              <a:avLst/>
              <a:gdLst/>
              <a:ahLst/>
              <a:cxnLst/>
              <a:rect l="l" t="t" r="r" b="b"/>
              <a:pathLst>
                <a:path w="311784" h="311784">
                  <a:moveTo>
                    <a:pt x="169390" y="0"/>
                  </a:moveTo>
                  <a:lnTo>
                    <a:pt x="127523" y="9214"/>
                  </a:lnTo>
                  <a:lnTo>
                    <a:pt x="88958" y="28189"/>
                  </a:lnTo>
                  <a:lnTo>
                    <a:pt x="55308" y="55308"/>
                  </a:lnTo>
                  <a:lnTo>
                    <a:pt x="28189" y="88958"/>
                  </a:lnTo>
                  <a:lnTo>
                    <a:pt x="9215" y="127523"/>
                  </a:lnTo>
                  <a:lnTo>
                    <a:pt x="0" y="169390"/>
                  </a:lnTo>
                  <a:lnTo>
                    <a:pt x="3588" y="217883"/>
                  </a:lnTo>
                  <a:lnTo>
                    <a:pt x="21908" y="258656"/>
                  </a:lnTo>
                  <a:lnTo>
                    <a:pt x="52623" y="289371"/>
                  </a:lnTo>
                  <a:lnTo>
                    <a:pt x="93396" y="307691"/>
                  </a:lnTo>
                  <a:lnTo>
                    <a:pt x="141889" y="311279"/>
                  </a:lnTo>
                  <a:lnTo>
                    <a:pt x="183755" y="302064"/>
                  </a:lnTo>
                  <a:lnTo>
                    <a:pt x="222321" y="283089"/>
                  </a:lnTo>
                  <a:lnTo>
                    <a:pt x="255971" y="255970"/>
                  </a:lnTo>
                  <a:lnTo>
                    <a:pt x="283090" y="222321"/>
                  </a:lnTo>
                  <a:lnTo>
                    <a:pt x="302064" y="183755"/>
                  </a:lnTo>
                  <a:lnTo>
                    <a:pt x="311279" y="141889"/>
                  </a:lnTo>
                  <a:lnTo>
                    <a:pt x="307691" y="93396"/>
                  </a:lnTo>
                  <a:lnTo>
                    <a:pt x="289371" y="52623"/>
                  </a:lnTo>
                  <a:lnTo>
                    <a:pt x="258656" y="21908"/>
                  </a:lnTo>
                  <a:lnTo>
                    <a:pt x="217883" y="3588"/>
                  </a:lnTo>
                  <a:lnTo>
                    <a:pt x="169390" y="0"/>
                  </a:lnTo>
                  <a:close/>
                </a:path>
              </a:pathLst>
            </a:custGeom>
            <a:solidFill>
              <a:srgbClr val="69C42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95079" y="4056976"/>
              <a:ext cx="3211384" cy="321138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404576" y="4066473"/>
              <a:ext cx="290830" cy="290830"/>
            </a:xfrm>
            <a:custGeom>
              <a:avLst/>
              <a:gdLst/>
              <a:ahLst/>
              <a:cxnLst/>
              <a:rect l="l" t="t" r="r" b="b"/>
              <a:pathLst>
                <a:path w="290829" h="290829">
                  <a:moveTo>
                    <a:pt x="161408" y="0"/>
                  </a:moveTo>
                  <a:lnTo>
                    <a:pt x="114661" y="12499"/>
                  </a:lnTo>
                  <a:lnTo>
                    <a:pt x="72488" y="37547"/>
                  </a:lnTo>
                  <a:lnTo>
                    <a:pt x="37547" y="72488"/>
                  </a:lnTo>
                  <a:lnTo>
                    <a:pt x="12499" y="114661"/>
                  </a:lnTo>
                  <a:lnTo>
                    <a:pt x="0" y="161408"/>
                  </a:lnTo>
                  <a:lnTo>
                    <a:pt x="2315" y="206512"/>
                  </a:lnTo>
                  <a:lnTo>
                    <a:pt x="18520" y="244111"/>
                  </a:lnTo>
                  <a:lnTo>
                    <a:pt x="46485" y="272077"/>
                  </a:lnTo>
                  <a:lnTo>
                    <a:pt x="84085" y="288281"/>
                  </a:lnTo>
                  <a:lnTo>
                    <a:pt x="129189" y="290597"/>
                  </a:lnTo>
                  <a:lnTo>
                    <a:pt x="175936" y="278098"/>
                  </a:lnTo>
                  <a:lnTo>
                    <a:pt x="218109" y="253049"/>
                  </a:lnTo>
                  <a:lnTo>
                    <a:pt x="253049" y="218108"/>
                  </a:lnTo>
                  <a:lnTo>
                    <a:pt x="278098" y="175936"/>
                  </a:lnTo>
                  <a:lnTo>
                    <a:pt x="290597" y="129189"/>
                  </a:lnTo>
                  <a:lnTo>
                    <a:pt x="288282" y="84084"/>
                  </a:lnTo>
                  <a:lnTo>
                    <a:pt x="272077" y="46485"/>
                  </a:lnTo>
                  <a:lnTo>
                    <a:pt x="244111" y="18519"/>
                  </a:lnTo>
                  <a:lnTo>
                    <a:pt x="206512" y="2315"/>
                  </a:lnTo>
                  <a:lnTo>
                    <a:pt x="161408" y="0"/>
                  </a:lnTo>
                  <a:close/>
                </a:path>
              </a:pathLst>
            </a:custGeom>
            <a:solidFill>
              <a:srgbClr val="B8FF9C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404576" y="4066473"/>
              <a:ext cx="290830" cy="290830"/>
            </a:xfrm>
            <a:custGeom>
              <a:avLst/>
              <a:gdLst/>
              <a:ahLst/>
              <a:cxnLst/>
              <a:rect l="l" t="t" r="r" b="b"/>
              <a:pathLst>
                <a:path w="290829" h="290829">
                  <a:moveTo>
                    <a:pt x="290598" y="129189"/>
                  </a:moveTo>
                  <a:lnTo>
                    <a:pt x="278098" y="175936"/>
                  </a:lnTo>
                  <a:lnTo>
                    <a:pt x="253049" y="218109"/>
                  </a:lnTo>
                  <a:lnTo>
                    <a:pt x="218109" y="253049"/>
                  </a:lnTo>
                  <a:lnTo>
                    <a:pt x="175936" y="278098"/>
                  </a:lnTo>
                  <a:lnTo>
                    <a:pt x="129189" y="290598"/>
                  </a:lnTo>
                  <a:lnTo>
                    <a:pt x="84085" y="288282"/>
                  </a:lnTo>
                  <a:lnTo>
                    <a:pt x="46486" y="272077"/>
                  </a:lnTo>
                  <a:lnTo>
                    <a:pt x="18520" y="244111"/>
                  </a:lnTo>
                  <a:lnTo>
                    <a:pt x="2315" y="206512"/>
                  </a:lnTo>
                  <a:lnTo>
                    <a:pt x="0" y="161408"/>
                  </a:lnTo>
                  <a:lnTo>
                    <a:pt x="12499" y="114661"/>
                  </a:lnTo>
                  <a:lnTo>
                    <a:pt x="37548" y="72488"/>
                  </a:lnTo>
                  <a:lnTo>
                    <a:pt x="72488" y="37548"/>
                  </a:lnTo>
                  <a:lnTo>
                    <a:pt x="114661" y="12499"/>
                  </a:lnTo>
                  <a:lnTo>
                    <a:pt x="161408" y="0"/>
                  </a:lnTo>
                  <a:lnTo>
                    <a:pt x="206512" y="2315"/>
                  </a:lnTo>
                  <a:lnTo>
                    <a:pt x="244111" y="18520"/>
                  </a:lnTo>
                  <a:lnTo>
                    <a:pt x="272077" y="46486"/>
                  </a:lnTo>
                  <a:lnTo>
                    <a:pt x="288282" y="84085"/>
                  </a:lnTo>
                  <a:lnTo>
                    <a:pt x="290598" y="129189"/>
                  </a:lnTo>
                </a:path>
              </a:pathLst>
            </a:custGeom>
            <a:ln w="25400">
              <a:solidFill>
                <a:srgbClr val="69C42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879407" y="4032619"/>
              <a:ext cx="1350010" cy="1350010"/>
            </a:xfrm>
            <a:custGeom>
              <a:avLst/>
              <a:gdLst/>
              <a:ahLst/>
              <a:cxnLst/>
              <a:rect l="l" t="t" r="r" b="b"/>
              <a:pathLst>
                <a:path w="1350010" h="1350010">
                  <a:moveTo>
                    <a:pt x="0" y="0"/>
                  </a:moveTo>
                  <a:lnTo>
                    <a:pt x="1340624" y="1340624"/>
                  </a:lnTo>
                  <a:lnTo>
                    <a:pt x="1349605" y="1349605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176927" y="5330139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39" h="129539">
                  <a:moveTo>
                    <a:pt x="86210" y="0"/>
                  </a:moveTo>
                  <a:lnTo>
                    <a:pt x="0" y="86210"/>
                  </a:lnTo>
                  <a:lnTo>
                    <a:pt x="129315" y="129315"/>
                  </a:lnTo>
                  <a:lnTo>
                    <a:pt x="8621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993271" y="3754551"/>
              <a:ext cx="1803400" cy="267335"/>
            </a:xfrm>
            <a:custGeom>
              <a:avLst/>
              <a:gdLst/>
              <a:ahLst/>
              <a:cxnLst/>
              <a:rect l="l" t="t" r="r" b="b"/>
              <a:pathLst>
                <a:path w="1803400" h="267335">
                  <a:moveTo>
                    <a:pt x="0" y="0"/>
                  </a:moveTo>
                  <a:lnTo>
                    <a:pt x="1790335" y="265360"/>
                  </a:lnTo>
                  <a:lnTo>
                    <a:pt x="1802898" y="267222"/>
                  </a:lnTo>
                </a:path>
              </a:pathLst>
            </a:custGeom>
            <a:ln w="25399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774668" y="3959611"/>
              <a:ext cx="129539" cy="120650"/>
            </a:xfrm>
            <a:custGeom>
              <a:avLst/>
              <a:gdLst/>
              <a:ahLst/>
              <a:cxnLst/>
              <a:rect l="l" t="t" r="r" b="b"/>
              <a:pathLst>
                <a:path w="129539" h="120650">
                  <a:moveTo>
                    <a:pt x="17876" y="0"/>
                  </a:moveTo>
                  <a:lnTo>
                    <a:pt x="0" y="120603"/>
                  </a:lnTo>
                  <a:lnTo>
                    <a:pt x="129541" y="78177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7130" y="2773885"/>
              <a:ext cx="1199176" cy="36478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6173" y="2989840"/>
              <a:ext cx="283779" cy="28473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995798" y="3150779"/>
              <a:ext cx="3726815" cy="355600"/>
            </a:xfrm>
            <a:custGeom>
              <a:avLst/>
              <a:gdLst/>
              <a:ahLst/>
              <a:cxnLst/>
              <a:rect l="l" t="t" r="r" b="b"/>
              <a:pathLst>
                <a:path w="3726815" h="355600">
                  <a:moveTo>
                    <a:pt x="0" y="355224"/>
                  </a:moveTo>
                  <a:lnTo>
                    <a:pt x="3713686" y="1205"/>
                  </a:lnTo>
                  <a:lnTo>
                    <a:pt x="3726328" y="0"/>
                  </a:lnTo>
                </a:path>
              </a:pathLst>
            </a:custGeom>
            <a:ln w="25399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703700" y="3091300"/>
              <a:ext cx="127635" cy="121920"/>
            </a:xfrm>
            <a:custGeom>
              <a:avLst/>
              <a:gdLst/>
              <a:ahLst/>
              <a:cxnLst/>
              <a:rect l="l" t="t" r="r" b="b"/>
              <a:pathLst>
                <a:path w="127634" h="121919">
                  <a:moveTo>
                    <a:pt x="0" y="0"/>
                  </a:moveTo>
                  <a:lnTo>
                    <a:pt x="11569" y="121368"/>
                  </a:lnTo>
                  <a:lnTo>
                    <a:pt x="127154" y="49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765121" y="4122388"/>
              <a:ext cx="2189480" cy="2937510"/>
            </a:xfrm>
            <a:custGeom>
              <a:avLst/>
              <a:gdLst/>
              <a:ahLst/>
              <a:cxnLst/>
              <a:rect l="l" t="t" r="r" b="b"/>
              <a:pathLst>
                <a:path w="2189479" h="2937509">
                  <a:moveTo>
                    <a:pt x="0" y="0"/>
                  </a:moveTo>
                  <a:lnTo>
                    <a:pt x="2181268" y="2927260"/>
                  </a:lnTo>
                  <a:lnTo>
                    <a:pt x="2188856" y="2937444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5897509" y="7013224"/>
              <a:ext cx="121920" cy="134620"/>
            </a:xfrm>
            <a:custGeom>
              <a:avLst/>
              <a:gdLst/>
              <a:ahLst/>
              <a:cxnLst/>
              <a:rect l="l" t="t" r="r" b="b"/>
              <a:pathLst>
                <a:path w="121920" h="134620">
                  <a:moveTo>
                    <a:pt x="97762" y="0"/>
                  </a:moveTo>
                  <a:lnTo>
                    <a:pt x="0" y="72848"/>
                  </a:lnTo>
                  <a:lnTo>
                    <a:pt x="121729" y="134186"/>
                  </a:lnTo>
                  <a:lnTo>
                    <a:pt x="97762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21513" y="3741733"/>
            <a:ext cx="127695" cy="275056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 defTabSz="642915">
              <a:spcBef>
                <a:spcPts val="77"/>
              </a:spcBef>
            </a:pPr>
            <a:r>
              <a:rPr sz="1723" spc="260" dirty="0">
                <a:solidFill>
                  <a:srgbClr val="535353"/>
                </a:solidFill>
                <a:latin typeface="Microsoft Sans Serif"/>
                <a:cs typeface="Microsoft Sans Serif"/>
              </a:rPr>
              <a:t>•</a:t>
            </a:r>
            <a:endParaRPr sz="1723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1513" y="4369668"/>
            <a:ext cx="127695" cy="744225"/>
          </a:xfrm>
          <a:prstGeom prst="rect">
            <a:avLst/>
          </a:prstGeom>
        </p:spPr>
        <p:txBody>
          <a:bodyPr vert="horz" wrap="square" lIns="0" tIns="110282" rIns="0" bIns="0" rtlCol="0">
            <a:spAutoFit/>
          </a:bodyPr>
          <a:lstStyle/>
          <a:p>
            <a:pPr marL="8929" defTabSz="642915">
              <a:spcBef>
                <a:spcPts val="868"/>
              </a:spcBef>
            </a:pPr>
            <a:r>
              <a:rPr sz="1723" spc="260" dirty="0">
                <a:solidFill>
                  <a:srgbClr val="535353"/>
                </a:solidFill>
                <a:latin typeface="Microsoft Sans Serif"/>
                <a:cs typeface="Microsoft Sans Serif"/>
              </a:rPr>
              <a:t>•</a:t>
            </a:r>
            <a:endParaRPr sz="1723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defTabSz="642915">
              <a:spcBef>
                <a:spcPts val="802"/>
              </a:spcBef>
            </a:pPr>
            <a:r>
              <a:rPr sz="1723" spc="260" dirty="0">
                <a:solidFill>
                  <a:srgbClr val="535353"/>
                </a:solidFill>
                <a:latin typeface="Microsoft Sans Serif"/>
                <a:cs typeface="Microsoft Sans Serif"/>
              </a:rPr>
              <a:t>•</a:t>
            </a:r>
            <a:endParaRPr sz="1723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8039" y="3665949"/>
            <a:ext cx="2673089" cy="181137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32173" algn="just" defTabSz="642915">
              <a:lnSpc>
                <a:spcPct val="113300"/>
              </a:lnSpc>
              <a:spcBef>
                <a:spcPts val="70"/>
              </a:spcBef>
            </a:pPr>
            <a:r>
              <a:rPr sz="2109" dirty="0">
                <a:solidFill>
                  <a:srgbClr val="535353"/>
                </a:solidFill>
                <a:latin typeface="Microsoft Sans Serif"/>
                <a:cs typeface="Microsoft Sans Serif"/>
              </a:rPr>
              <a:t>Independence from physical hardware.</a:t>
            </a:r>
            <a:endParaRPr sz="2109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algn="just" defTabSz="642915">
              <a:lnSpc>
                <a:spcPct val="113300"/>
              </a:lnSpc>
            </a:pPr>
            <a:r>
              <a:rPr sz="2109" dirty="0">
                <a:solidFill>
                  <a:srgbClr val="535353"/>
                </a:solidFill>
                <a:latin typeface="Microsoft Sans Serif"/>
                <a:cs typeface="Microsoft Sans Serif"/>
              </a:rPr>
              <a:t>Programmatic control. Operational model of compute virtualization</a:t>
            </a:r>
            <a:r>
              <a:rPr sz="2109" spc="-105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210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5361" y="6312050"/>
            <a:ext cx="9183918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No extra x86 hops: just the source and destination hypervisor</a:t>
            </a:r>
            <a:r>
              <a:rPr sz="2531" spc="-112" dirty="0">
                <a:solidFill>
                  <a:srgbClr val="535353"/>
                </a:solidFill>
                <a:latin typeface="Microsoft Sans Serif"/>
                <a:cs typeface="Microsoft Sans Serif"/>
              </a:rPr>
              <a:t>!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53211" y="1902023"/>
            <a:ext cx="1681014" cy="1009055"/>
            <a:chOff x="644567" y="2705100"/>
            <a:chExt cx="2390775" cy="1435100"/>
          </a:xfrm>
        </p:grpSpPr>
        <p:sp>
          <p:nvSpPr>
            <p:cNvPr id="57" name="object 57"/>
            <p:cNvSpPr/>
            <p:nvPr/>
          </p:nvSpPr>
          <p:spPr>
            <a:xfrm>
              <a:off x="657267" y="2717800"/>
              <a:ext cx="2365375" cy="571500"/>
            </a:xfrm>
            <a:custGeom>
              <a:avLst/>
              <a:gdLst/>
              <a:ahLst/>
              <a:cxnLst/>
              <a:rect l="l" t="t" r="r" b="b"/>
              <a:pathLst>
                <a:path w="2365375" h="571500">
                  <a:moveTo>
                    <a:pt x="0" y="489819"/>
                  </a:moveTo>
                  <a:lnTo>
                    <a:pt x="3132" y="80185"/>
                  </a:lnTo>
                  <a:lnTo>
                    <a:pt x="24074" y="24176"/>
                  </a:lnTo>
                  <a:lnTo>
                    <a:pt x="76849" y="0"/>
                  </a:lnTo>
                  <a:lnTo>
                    <a:pt x="2287258" y="0"/>
                  </a:lnTo>
                  <a:lnTo>
                    <a:pt x="2317362" y="6560"/>
                  </a:lnTo>
                  <a:lnTo>
                    <a:pt x="2342210" y="24176"/>
                  </a:lnTo>
                  <a:lnTo>
                    <a:pt x="2359101" y="49751"/>
                  </a:lnTo>
                  <a:lnTo>
                    <a:pt x="2365331" y="80185"/>
                  </a:lnTo>
                  <a:lnTo>
                    <a:pt x="2365331" y="489819"/>
                  </a:lnTo>
                  <a:lnTo>
                    <a:pt x="2359101" y="520487"/>
                  </a:lnTo>
                  <a:lnTo>
                    <a:pt x="2342210" y="546575"/>
                  </a:lnTo>
                  <a:lnTo>
                    <a:pt x="2317362" y="564705"/>
                  </a:lnTo>
                  <a:lnTo>
                    <a:pt x="2287258" y="571499"/>
                  </a:lnTo>
                  <a:lnTo>
                    <a:pt x="76849" y="571499"/>
                  </a:lnTo>
                  <a:lnTo>
                    <a:pt x="46936" y="564705"/>
                  </a:lnTo>
                  <a:lnTo>
                    <a:pt x="22508" y="546575"/>
                  </a:lnTo>
                  <a:lnTo>
                    <a:pt x="6039" y="520487"/>
                  </a:lnTo>
                  <a:lnTo>
                    <a:pt x="0" y="489819"/>
                  </a:lnTo>
                  <a:close/>
                </a:path>
              </a:pathLst>
            </a:custGeom>
            <a:ln w="25400">
              <a:solidFill>
                <a:srgbClr val="808785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44567" y="3314699"/>
              <a:ext cx="2390775" cy="825500"/>
            </a:xfrm>
            <a:custGeom>
              <a:avLst/>
              <a:gdLst/>
              <a:ahLst/>
              <a:cxnLst/>
              <a:rect l="l" t="t" r="r" b="b"/>
              <a:pathLst>
                <a:path w="2390775" h="825500">
                  <a:moveTo>
                    <a:pt x="2207115" y="0"/>
                  </a:moveTo>
                  <a:lnTo>
                    <a:pt x="182392" y="0"/>
                  </a:lnTo>
                  <a:lnTo>
                    <a:pt x="134137" y="6404"/>
                  </a:lnTo>
                  <a:lnTo>
                    <a:pt x="91147" y="24514"/>
                  </a:lnTo>
                  <a:lnTo>
                    <a:pt x="54987" y="52673"/>
                  </a:lnTo>
                  <a:lnTo>
                    <a:pt x="27222" y="89227"/>
                  </a:lnTo>
                  <a:lnTo>
                    <a:pt x="9415" y="132519"/>
                  </a:lnTo>
                  <a:lnTo>
                    <a:pt x="3132" y="180896"/>
                  </a:lnTo>
                  <a:lnTo>
                    <a:pt x="0" y="644847"/>
                  </a:lnTo>
                  <a:lnTo>
                    <a:pt x="6515" y="693205"/>
                  </a:lnTo>
                  <a:lnTo>
                    <a:pt x="24901" y="736453"/>
                  </a:lnTo>
                  <a:lnTo>
                    <a:pt x="53421" y="772948"/>
                  </a:lnTo>
                  <a:lnTo>
                    <a:pt x="90335" y="801049"/>
                  </a:lnTo>
                  <a:lnTo>
                    <a:pt x="133905" y="819113"/>
                  </a:lnTo>
                  <a:lnTo>
                    <a:pt x="182392" y="825500"/>
                  </a:lnTo>
                  <a:lnTo>
                    <a:pt x="2207115" y="825500"/>
                  </a:lnTo>
                  <a:lnTo>
                    <a:pt x="2255693" y="819113"/>
                  </a:lnTo>
                  <a:lnTo>
                    <a:pt x="2299489" y="801049"/>
                  </a:lnTo>
                  <a:lnTo>
                    <a:pt x="2336698" y="772948"/>
                  </a:lnTo>
                  <a:lnTo>
                    <a:pt x="2365512" y="736453"/>
                  </a:lnTo>
                  <a:lnTo>
                    <a:pt x="2384126" y="693205"/>
                  </a:lnTo>
                  <a:lnTo>
                    <a:pt x="2390732" y="644847"/>
                  </a:lnTo>
                  <a:lnTo>
                    <a:pt x="2390732" y="180896"/>
                  </a:lnTo>
                  <a:lnTo>
                    <a:pt x="2384126" y="132519"/>
                  </a:lnTo>
                  <a:lnTo>
                    <a:pt x="2365512" y="89227"/>
                  </a:lnTo>
                  <a:lnTo>
                    <a:pt x="2336698" y="52673"/>
                  </a:lnTo>
                  <a:lnTo>
                    <a:pt x="2299489" y="24514"/>
                  </a:lnTo>
                  <a:lnTo>
                    <a:pt x="2255693" y="6404"/>
                  </a:lnTo>
                  <a:lnTo>
                    <a:pt x="2207115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15928" y="1840241"/>
            <a:ext cx="955030" cy="1045746"/>
          </a:xfrm>
          <a:prstGeom prst="rect">
            <a:avLst/>
          </a:prstGeom>
        </p:spPr>
        <p:txBody>
          <a:bodyPr vert="horz" wrap="square" lIns="0" tIns="130820" rIns="0" bIns="0" rtlCol="0">
            <a:spAutoFit/>
          </a:bodyPr>
          <a:lstStyle/>
          <a:p>
            <a:pPr marL="92865" indent="-54916" defTabSz="642915">
              <a:spcBef>
                <a:spcPts val="1030"/>
              </a:spcBef>
            </a:pPr>
            <a:r>
              <a:rPr sz="1687" spc="-143" dirty="0">
                <a:solidFill>
                  <a:srgbClr val="535353"/>
                </a:solidFill>
                <a:latin typeface="Microsoft Sans Serif"/>
                <a:cs typeface="Microsoft Sans Serif"/>
              </a:rPr>
              <a:t>Tenant</a:t>
            </a:r>
            <a:r>
              <a:rPr sz="1687" spc="39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1687" spc="-197" dirty="0">
                <a:solidFill>
                  <a:srgbClr val="535353"/>
                </a:solidFill>
                <a:latin typeface="Microsoft Sans Serif"/>
                <a:cs typeface="Microsoft Sans Serif"/>
              </a:rPr>
              <a:t>CP</a:t>
            </a:r>
            <a:endParaRPr sz="168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8929" marR="3572" indent="83936" defTabSz="642915">
              <a:lnSpc>
                <a:spcPts val="1969"/>
              </a:lnSpc>
              <a:spcBef>
                <a:spcPts val="1069"/>
              </a:spcBef>
            </a:pPr>
            <a:r>
              <a:rPr sz="1687" spc="-7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 </a:t>
            </a:r>
            <a:r>
              <a:rPr sz="1687" spc="-77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Hypervisor</a:t>
            </a:r>
            <a:endParaRPr sz="1687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07" y="262057"/>
            <a:ext cx="8268464" cy="495020"/>
          </a:xfrm>
          <a:prstGeom prst="rect">
            <a:avLst/>
          </a:prstGeom>
        </p:spPr>
        <p:txBody>
          <a:bodyPr vert="horz" wrap="square" lIns="0" tIns="61671" rIns="0" bIns="0" rtlCol="0" anchor="ctr">
            <a:spAutoFit/>
          </a:bodyPr>
          <a:lstStyle/>
          <a:p>
            <a:pPr marL="116082">
              <a:lnSpc>
                <a:spcPct val="100000"/>
              </a:lnSpc>
              <a:spcBef>
                <a:spcPts val="70"/>
              </a:spcBef>
            </a:pPr>
            <a:r>
              <a:rPr dirty="0"/>
              <a:t>WHAT IS A NETWORK HYPERVISOR?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53526" y="1714500"/>
            <a:ext cx="1011287" cy="928688"/>
            <a:chOff x="2778348" y="2438400"/>
            <a:chExt cx="1438275" cy="1320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9019" y="2603500"/>
              <a:ext cx="920923" cy="990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3748" y="2463800"/>
              <a:ext cx="1387475" cy="1270000"/>
            </a:xfrm>
            <a:custGeom>
              <a:avLst/>
              <a:gdLst/>
              <a:ahLst/>
              <a:cxnLst/>
              <a:rect l="l" t="t" r="r" b="b"/>
              <a:pathLst>
                <a:path w="1387475" h="1270000">
                  <a:moveTo>
                    <a:pt x="0" y="975980"/>
                  </a:moveTo>
                  <a:lnTo>
                    <a:pt x="2951" y="295323"/>
                  </a:lnTo>
                  <a:lnTo>
                    <a:pt x="6680" y="247970"/>
                  </a:lnTo>
                  <a:lnTo>
                    <a:pt x="17491" y="202847"/>
                  </a:lnTo>
                  <a:lnTo>
                    <a:pt x="34820" y="160603"/>
                  </a:lnTo>
                  <a:lnTo>
                    <a:pt x="58102" y="121887"/>
                  </a:lnTo>
                  <a:lnTo>
                    <a:pt x="86773" y="87347"/>
                  </a:lnTo>
                  <a:lnTo>
                    <a:pt x="120270" y="57632"/>
                  </a:lnTo>
                  <a:lnTo>
                    <a:pt x="158027" y="33391"/>
                  </a:lnTo>
                  <a:lnTo>
                    <a:pt x="199482" y="15273"/>
                  </a:lnTo>
                  <a:lnTo>
                    <a:pt x="244069" y="3926"/>
                  </a:lnTo>
                  <a:lnTo>
                    <a:pt x="291224" y="0"/>
                  </a:lnTo>
                  <a:lnTo>
                    <a:pt x="1100059" y="0"/>
                  </a:lnTo>
                  <a:lnTo>
                    <a:pt x="1147184" y="3926"/>
                  </a:lnTo>
                  <a:lnTo>
                    <a:pt x="1191689" y="15273"/>
                  </a:lnTo>
                  <a:lnTo>
                    <a:pt x="1233022" y="33391"/>
                  </a:lnTo>
                  <a:lnTo>
                    <a:pt x="1270633" y="57632"/>
                  </a:lnTo>
                  <a:lnTo>
                    <a:pt x="1303970" y="87347"/>
                  </a:lnTo>
                  <a:lnTo>
                    <a:pt x="1332481" y="121887"/>
                  </a:lnTo>
                  <a:lnTo>
                    <a:pt x="1355616" y="160603"/>
                  </a:lnTo>
                  <a:lnTo>
                    <a:pt x="1372824" y="202847"/>
                  </a:lnTo>
                  <a:lnTo>
                    <a:pt x="1383552" y="247970"/>
                  </a:lnTo>
                  <a:lnTo>
                    <a:pt x="1387251" y="295323"/>
                  </a:lnTo>
                  <a:lnTo>
                    <a:pt x="1387251" y="975980"/>
                  </a:lnTo>
                  <a:lnTo>
                    <a:pt x="1383552" y="1023297"/>
                  </a:lnTo>
                  <a:lnTo>
                    <a:pt x="1372824" y="1068321"/>
                  </a:lnTo>
                  <a:lnTo>
                    <a:pt x="1355616" y="1110418"/>
                  </a:lnTo>
                  <a:lnTo>
                    <a:pt x="1332481" y="1148958"/>
                  </a:lnTo>
                  <a:lnTo>
                    <a:pt x="1303970" y="1183305"/>
                  </a:lnTo>
                  <a:lnTo>
                    <a:pt x="1270633" y="1212826"/>
                  </a:lnTo>
                  <a:lnTo>
                    <a:pt x="1233022" y="1236890"/>
                  </a:lnTo>
                  <a:lnTo>
                    <a:pt x="1191689" y="1254862"/>
                  </a:lnTo>
                  <a:lnTo>
                    <a:pt x="1147184" y="1266110"/>
                  </a:lnTo>
                  <a:lnTo>
                    <a:pt x="1100059" y="1270000"/>
                  </a:lnTo>
                  <a:lnTo>
                    <a:pt x="291224" y="1270000"/>
                  </a:lnTo>
                  <a:lnTo>
                    <a:pt x="243986" y="1266110"/>
                  </a:lnTo>
                  <a:lnTo>
                    <a:pt x="199175" y="1254862"/>
                  </a:lnTo>
                  <a:lnTo>
                    <a:pt x="157390" y="1236890"/>
                  </a:lnTo>
                  <a:lnTo>
                    <a:pt x="119231" y="1212826"/>
                  </a:lnTo>
                  <a:lnTo>
                    <a:pt x="85297" y="1183305"/>
                  </a:lnTo>
                  <a:lnTo>
                    <a:pt x="56189" y="1148958"/>
                  </a:lnTo>
                  <a:lnTo>
                    <a:pt x="32505" y="1110418"/>
                  </a:lnTo>
                  <a:lnTo>
                    <a:pt x="14846" y="1068321"/>
                  </a:lnTo>
                  <a:lnTo>
                    <a:pt x="3811" y="1023297"/>
                  </a:lnTo>
                  <a:lnTo>
                    <a:pt x="0" y="975980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125391" y="1714500"/>
            <a:ext cx="1017984" cy="928688"/>
            <a:chOff x="4445000" y="2438400"/>
            <a:chExt cx="1447800" cy="1320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1700" y="2603500"/>
              <a:ext cx="914400" cy="990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70400" y="2463800"/>
              <a:ext cx="1397000" cy="1270000"/>
            </a:xfrm>
            <a:custGeom>
              <a:avLst/>
              <a:gdLst/>
              <a:ahLst/>
              <a:cxnLst/>
              <a:rect l="l" t="t" r="r" b="b"/>
              <a:pathLst>
                <a:path w="1397000" h="1270000">
                  <a:moveTo>
                    <a:pt x="3398" y="975980"/>
                  </a:moveTo>
                  <a:lnTo>
                    <a:pt x="0" y="295323"/>
                  </a:lnTo>
                  <a:lnTo>
                    <a:pt x="3906" y="247970"/>
                  </a:lnTo>
                  <a:lnTo>
                    <a:pt x="15200" y="202847"/>
                  </a:lnTo>
                  <a:lnTo>
                    <a:pt x="33240" y="160603"/>
                  </a:lnTo>
                  <a:lnTo>
                    <a:pt x="57385" y="121887"/>
                  </a:lnTo>
                  <a:lnTo>
                    <a:pt x="86996" y="87347"/>
                  </a:lnTo>
                  <a:lnTo>
                    <a:pt x="121433" y="57632"/>
                  </a:lnTo>
                  <a:lnTo>
                    <a:pt x="160054" y="33391"/>
                  </a:lnTo>
                  <a:lnTo>
                    <a:pt x="202220" y="15273"/>
                  </a:lnTo>
                  <a:lnTo>
                    <a:pt x="247289" y="3926"/>
                  </a:lnTo>
                  <a:lnTo>
                    <a:pt x="294623" y="0"/>
                  </a:lnTo>
                  <a:lnTo>
                    <a:pt x="1103457" y="0"/>
                  </a:lnTo>
                  <a:lnTo>
                    <a:pt x="1150760" y="3926"/>
                  </a:lnTo>
                  <a:lnTo>
                    <a:pt x="1195748" y="15273"/>
                  </a:lnTo>
                  <a:lnTo>
                    <a:pt x="1237792" y="33391"/>
                  </a:lnTo>
                  <a:lnTo>
                    <a:pt x="1276266" y="57632"/>
                  </a:lnTo>
                  <a:lnTo>
                    <a:pt x="1310543" y="87347"/>
                  </a:lnTo>
                  <a:lnTo>
                    <a:pt x="1339994" y="121887"/>
                  </a:lnTo>
                  <a:lnTo>
                    <a:pt x="1363993" y="160603"/>
                  </a:lnTo>
                  <a:lnTo>
                    <a:pt x="1381911" y="202847"/>
                  </a:lnTo>
                  <a:lnTo>
                    <a:pt x="1393123" y="247970"/>
                  </a:lnTo>
                  <a:lnTo>
                    <a:pt x="1396999" y="295323"/>
                  </a:lnTo>
                  <a:lnTo>
                    <a:pt x="1396999" y="975980"/>
                  </a:lnTo>
                  <a:lnTo>
                    <a:pt x="1393123" y="1023297"/>
                  </a:lnTo>
                  <a:lnTo>
                    <a:pt x="1381911" y="1068321"/>
                  </a:lnTo>
                  <a:lnTo>
                    <a:pt x="1363993" y="1110418"/>
                  </a:lnTo>
                  <a:lnTo>
                    <a:pt x="1339994" y="1148958"/>
                  </a:lnTo>
                  <a:lnTo>
                    <a:pt x="1310543" y="1183305"/>
                  </a:lnTo>
                  <a:lnTo>
                    <a:pt x="1276266" y="1212826"/>
                  </a:lnTo>
                  <a:lnTo>
                    <a:pt x="1237792" y="1236890"/>
                  </a:lnTo>
                  <a:lnTo>
                    <a:pt x="1195748" y="1254862"/>
                  </a:lnTo>
                  <a:lnTo>
                    <a:pt x="1150760" y="1266110"/>
                  </a:lnTo>
                  <a:lnTo>
                    <a:pt x="1103457" y="1270000"/>
                  </a:lnTo>
                  <a:lnTo>
                    <a:pt x="294623" y="1270000"/>
                  </a:lnTo>
                  <a:lnTo>
                    <a:pt x="247384" y="1266110"/>
                  </a:lnTo>
                  <a:lnTo>
                    <a:pt x="202573" y="1254862"/>
                  </a:lnTo>
                  <a:lnTo>
                    <a:pt x="160788" y="1236890"/>
                  </a:lnTo>
                  <a:lnTo>
                    <a:pt x="122629" y="1212826"/>
                  </a:lnTo>
                  <a:lnTo>
                    <a:pt x="88696" y="1183305"/>
                  </a:lnTo>
                  <a:lnTo>
                    <a:pt x="59587" y="1148958"/>
                  </a:lnTo>
                  <a:lnTo>
                    <a:pt x="35904" y="1110418"/>
                  </a:lnTo>
                  <a:lnTo>
                    <a:pt x="18245" y="1068321"/>
                  </a:lnTo>
                  <a:lnTo>
                    <a:pt x="7209" y="1023297"/>
                  </a:lnTo>
                  <a:lnTo>
                    <a:pt x="3398" y="975980"/>
                  </a:lnTo>
                  <a:close/>
                </a:path>
              </a:pathLst>
            </a:custGeom>
            <a:ln w="50800">
              <a:solidFill>
                <a:srgbClr val="E2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02034" y="1714500"/>
            <a:ext cx="1011287" cy="919758"/>
            <a:chOff x="6118448" y="2438400"/>
            <a:chExt cx="1438275" cy="13081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9119" y="2603500"/>
              <a:ext cx="920923" cy="9897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43848" y="2463800"/>
              <a:ext cx="1387475" cy="1257300"/>
            </a:xfrm>
            <a:custGeom>
              <a:avLst/>
              <a:gdLst/>
              <a:ahLst/>
              <a:cxnLst/>
              <a:rect l="l" t="t" r="r" b="b"/>
              <a:pathLst>
                <a:path w="1387475" h="1257300">
                  <a:moveTo>
                    <a:pt x="0" y="971881"/>
                  </a:moveTo>
                  <a:lnTo>
                    <a:pt x="2951" y="291224"/>
                  </a:lnTo>
                  <a:lnTo>
                    <a:pt x="6680" y="243983"/>
                  </a:lnTo>
                  <a:lnTo>
                    <a:pt x="17491" y="199163"/>
                  </a:lnTo>
                  <a:lnTo>
                    <a:pt x="34820" y="157366"/>
                  </a:lnTo>
                  <a:lnTo>
                    <a:pt x="58102" y="119191"/>
                  </a:lnTo>
                  <a:lnTo>
                    <a:pt x="86773" y="85241"/>
                  </a:lnTo>
                  <a:lnTo>
                    <a:pt x="120270" y="56117"/>
                  </a:lnTo>
                  <a:lnTo>
                    <a:pt x="158027" y="32418"/>
                  </a:lnTo>
                  <a:lnTo>
                    <a:pt x="199482" y="14746"/>
                  </a:lnTo>
                  <a:lnTo>
                    <a:pt x="244069" y="3702"/>
                  </a:lnTo>
                  <a:lnTo>
                    <a:pt x="291224" y="-111"/>
                  </a:lnTo>
                  <a:lnTo>
                    <a:pt x="1100059" y="-111"/>
                  </a:lnTo>
                  <a:lnTo>
                    <a:pt x="1147184" y="3702"/>
                  </a:lnTo>
                  <a:lnTo>
                    <a:pt x="1191689" y="14746"/>
                  </a:lnTo>
                  <a:lnTo>
                    <a:pt x="1233022" y="32418"/>
                  </a:lnTo>
                  <a:lnTo>
                    <a:pt x="1270633" y="56117"/>
                  </a:lnTo>
                  <a:lnTo>
                    <a:pt x="1303970" y="85241"/>
                  </a:lnTo>
                  <a:lnTo>
                    <a:pt x="1332481" y="119191"/>
                  </a:lnTo>
                  <a:lnTo>
                    <a:pt x="1355616" y="157366"/>
                  </a:lnTo>
                  <a:lnTo>
                    <a:pt x="1372824" y="199163"/>
                  </a:lnTo>
                  <a:lnTo>
                    <a:pt x="1383552" y="243983"/>
                  </a:lnTo>
                  <a:lnTo>
                    <a:pt x="1387251" y="291224"/>
                  </a:lnTo>
                  <a:lnTo>
                    <a:pt x="1387251" y="971881"/>
                  </a:lnTo>
                  <a:lnTo>
                    <a:pt x="1383552" y="1018954"/>
                  </a:lnTo>
                  <a:lnTo>
                    <a:pt x="1372824" y="1063315"/>
                  </a:lnTo>
                  <a:lnTo>
                    <a:pt x="1355616" y="1104438"/>
                  </a:lnTo>
                  <a:lnTo>
                    <a:pt x="1332481" y="1141792"/>
                  </a:lnTo>
                  <a:lnTo>
                    <a:pt x="1303970" y="1174849"/>
                  </a:lnTo>
                  <a:lnTo>
                    <a:pt x="1270633" y="1203082"/>
                  </a:lnTo>
                  <a:lnTo>
                    <a:pt x="1233022" y="1225960"/>
                  </a:lnTo>
                  <a:lnTo>
                    <a:pt x="1191689" y="1242956"/>
                  </a:lnTo>
                  <a:lnTo>
                    <a:pt x="1147184" y="1253542"/>
                  </a:lnTo>
                  <a:lnTo>
                    <a:pt x="1100059" y="1257188"/>
                  </a:lnTo>
                  <a:lnTo>
                    <a:pt x="291224" y="1257188"/>
                  </a:lnTo>
                  <a:lnTo>
                    <a:pt x="243986" y="1253542"/>
                  </a:lnTo>
                  <a:lnTo>
                    <a:pt x="199175" y="1242956"/>
                  </a:lnTo>
                  <a:lnTo>
                    <a:pt x="157390" y="1225960"/>
                  </a:lnTo>
                  <a:lnTo>
                    <a:pt x="119231" y="1203082"/>
                  </a:lnTo>
                  <a:lnTo>
                    <a:pt x="85297" y="1174849"/>
                  </a:lnTo>
                  <a:lnTo>
                    <a:pt x="56189" y="1141792"/>
                  </a:lnTo>
                  <a:lnTo>
                    <a:pt x="32505" y="1104438"/>
                  </a:lnTo>
                  <a:lnTo>
                    <a:pt x="14846" y="1063315"/>
                  </a:lnTo>
                  <a:lnTo>
                    <a:pt x="3811" y="1018954"/>
                  </a:lnTo>
                  <a:lnTo>
                    <a:pt x="0" y="97188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50542" y="1714500"/>
            <a:ext cx="1011287" cy="919758"/>
            <a:chOff x="9458548" y="2438400"/>
            <a:chExt cx="1438275" cy="13081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9219" y="2603500"/>
              <a:ext cx="920923" cy="9897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483948" y="2463800"/>
              <a:ext cx="1387475" cy="1257300"/>
            </a:xfrm>
            <a:custGeom>
              <a:avLst/>
              <a:gdLst/>
              <a:ahLst/>
              <a:cxnLst/>
              <a:rect l="l" t="t" r="r" b="b"/>
              <a:pathLst>
                <a:path w="1387475" h="1257300">
                  <a:moveTo>
                    <a:pt x="0" y="971881"/>
                  </a:moveTo>
                  <a:lnTo>
                    <a:pt x="2951" y="291224"/>
                  </a:lnTo>
                  <a:lnTo>
                    <a:pt x="6680" y="243983"/>
                  </a:lnTo>
                  <a:lnTo>
                    <a:pt x="17491" y="199163"/>
                  </a:lnTo>
                  <a:lnTo>
                    <a:pt x="34820" y="157366"/>
                  </a:lnTo>
                  <a:lnTo>
                    <a:pt x="58102" y="119191"/>
                  </a:lnTo>
                  <a:lnTo>
                    <a:pt x="86773" y="85241"/>
                  </a:lnTo>
                  <a:lnTo>
                    <a:pt x="120270" y="56117"/>
                  </a:lnTo>
                  <a:lnTo>
                    <a:pt x="158027" y="32418"/>
                  </a:lnTo>
                  <a:lnTo>
                    <a:pt x="199482" y="14746"/>
                  </a:lnTo>
                  <a:lnTo>
                    <a:pt x="244069" y="3702"/>
                  </a:lnTo>
                  <a:lnTo>
                    <a:pt x="291224" y="-111"/>
                  </a:lnTo>
                  <a:lnTo>
                    <a:pt x="1100059" y="-111"/>
                  </a:lnTo>
                  <a:lnTo>
                    <a:pt x="1147184" y="3702"/>
                  </a:lnTo>
                  <a:lnTo>
                    <a:pt x="1191689" y="14746"/>
                  </a:lnTo>
                  <a:lnTo>
                    <a:pt x="1233022" y="32418"/>
                  </a:lnTo>
                  <a:lnTo>
                    <a:pt x="1270633" y="56117"/>
                  </a:lnTo>
                  <a:lnTo>
                    <a:pt x="1303970" y="85241"/>
                  </a:lnTo>
                  <a:lnTo>
                    <a:pt x="1332481" y="119191"/>
                  </a:lnTo>
                  <a:lnTo>
                    <a:pt x="1355616" y="157366"/>
                  </a:lnTo>
                  <a:lnTo>
                    <a:pt x="1372824" y="199163"/>
                  </a:lnTo>
                  <a:lnTo>
                    <a:pt x="1383552" y="243983"/>
                  </a:lnTo>
                  <a:lnTo>
                    <a:pt x="1387251" y="291224"/>
                  </a:lnTo>
                  <a:lnTo>
                    <a:pt x="1387251" y="971881"/>
                  </a:lnTo>
                  <a:lnTo>
                    <a:pt x="1383552" y="1018954"/>
                  </a:lnTo>
                  <a:lnTo>
                    <a:pt x="1372824" y="1063315"/>
                  </a:lnTo>
                  <a:lnTo>
                    <a:pt x="1355616" y="1104438"/>
                  </a:lnTo>
                  <a:lnTo>
                    <a:pt x="1332481" y="1141792"/>
                  </a:lnTo>
                  <a:lnTo>
                    <a:pt x="1303970" y="1174849"/>
                  </a:lnTo>
                  <a:lnTo>
                    <a:pt x="1270633" y="1203082"/>
                  </a:lnTo>
                  <a:lnTo>
                    <a:pt x="1233022" y="1225960"/>
                  </a:lnTo>
                  <a:lnTo>
                    <a:pt x="1191689" y="1242956"/>
                  </a:lnTo>
                  <a:lnTo>
                    <a:pt x="1147184" y="1253542"/>
                  </a:lnTo>
                  <a:lnTo>
                    <a:pt x="1100059" y="1257188"/>
                  </a:lnTo>
                  <a:lnTo>
                    <a:pt x="291224" y="1257188"/>
                  </a:lnTo>
                  <a:lnTo>
                    <a:pt x="243986" y="1253542"/>
                  </a:lnTo>
                  <a:lnTo>
                    <a:pt x="199175" y="1242956"/>
                  </a:lnTo>
                  <a:lnTo>
                    <a:pt x="157390" y="1225960"/>
                  </a:lnTo>
                  <a:lnTo>
                    <a:pt x="119231" y="1203082"/>
                  </a:lnTo>
                  <a:lnTo>
                    <a:pt x="85297" y="1174849"/>
                  </a:lnTo>
                  <a:lnTo>
                    <a:pt x="56189" y="1141792"/>
                  </a:lnTo>
                  <a:lnTo>
                    <a:pt x="32505" y="1104438"/>
                  </a:lnTo>
                  <a:lnTo>
                    <a:pt x="14846" y="1063315"/>
                  </a:lnTo>
                  <a:lnTo>
                    <a:pt x="3811" y="1018954"/>
                  </a:lnTo>
                  <a:lnTo>
                    <a:pt x="0" y="971881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822406" y="1714500"/>
            <a:ext cx="1017984" cy="928688"/>
            <a:chOff x="11125200" y="2438400"/>
            <a:chExt cx="1447800" cy="13208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1899" y="2603500"/>
              <a:ext cx="914400" cy="990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150600" y="2463800"/>
              <a:ext cx="1397000" cy="1270000"/>
            </a:xfrm>
            <a:custGeom>
              <a:avLst/>
              <a:gdLst/>
              <a:ahLst/>
              <a:cxnLst/>
              <a:rect l="l" t="t" r="r" b="b"/>
              <a:pathLst>
                <a:path w="1397000" h="1270000">
                  <a:moveTo>
                    <a:pt x="3398" y="975980"/>
                  </a:moveTo>
                  <a:lnTo>
                    <a:pt x="0" y="295323"/>
                  </a:lnTo>
                  <a:lnTo>
                    <a:pt x="3906" y="247970"/>
                  </a:lnTo>
                  <a:lnTo>
                    <a:pt x="15200" y="202847"/>
                  </a:lnTo>
                  <a:lnTo>
                    <a:pt x="33240" y="160603"/>
                  </a:lnTo>
                  <a:lnTo>
                    <a:pt x="57385" y="121887"/>
                  </a:lnTo>
                  <a:lnTo>
                    <a:pt x="86996" y="87347"/>
                  </a:lnTo>
                  <a:lnTo>
                    <a:pt x="121433" y="57632"/>
                  </a:lnTo>
                  <a:lnTo>
                    <a:pt x="160054" y="33391"/>
                  </a:lnTo>
                  <a:lnTo>
                    <a:pt x="202220" y="15273"/>
                  </a:lnTo>
                  <a:lnTo>
                    <a:pt x="247289" y="3926"/>
                  </a:lnTo>
                  <a:lnTo>
                    <a:pt x="294623" y="0"/>
                  </a:lnTo>
                  <a:lnTo>
                    <a:pt x="1103457" y="0"/>
                  </a:lnTo>
                  <a:lnTo>
                    <a:pt x="1150760" y="3926"/>
                  </a:lnTo>
                  <a:lnTo>
                    <a:pt x="1195748" y="15273"/>
                  </a:lnTo>
                  <a:lnTo>
                    <a:pt x="1237792" y="33391"/>
                  </a:lnTo>
                  <a:lnTo>
                    <a:pt x="1276266" y="57632"/>
                  </a:lnTo>
                  <a:lnTo>
                    <a:pt x="1310543" y="87347"/>
                  </a:lnTo>
                  <a:lnTo>
                    <a:pt x="1339994" y="121887"/>
                  </a:lnTo>
                  <a:lnTo>
                    <a:pt x="1363993" y="160603"/>
                  </a:lnTo>
                  <a:lnTo>
                    <a:pt x="1381911" y="202847"/>
                  </a:lnTo>
                  <a:lnTo>
                    <a:pt x="1393123" y="247970"/>
                  </a:lnTo>
                  <a:lnTo>
                    <a:pt x="1396999" y="295323"/>
                  </a:lnTo>
                  <a:lnTo>
                    <a:pt x="1396999" y="975980"/>
                  </a:lnTo>
                  <a:lnTo>
                    <a:pt x="1393123" y="1023297"/>
                  </a:lnTo>
                  <a:lnTo>
                    <a:pt x="1381911" y="1068321"/>
                  </a:lnTo>
                  <a:lnTo>
                    <a:pt x="1363993" y="1110418"/>
                  </a:lnTo>
                  <a:lnTo>
                    <a:pt x="1339994" y="1148958"/>
                  </a:lnTo>
                  <a:lnTo>
                    <a:pt x="1310543" y="1183305"/>
                  </a:lnTo>
                  <a:lnTo>
                    <a:pt x="1276266" y="1212826"/>
                  </a:lnTo>
                  <a:lnTo>
                    <a:pt x="1237792" y="1236890"/>
                  </a:lnTo>
                  <a:lnTo>
                    <a:pt x="1195748" y="1254862"/>
                  </a:lnTo>
                  <a:lnTo>
                    <a:pt x="1150760" y="1266110"/>
                  </a:lnTo>
                  <a:lnTo>
                    <a:pt x="1103457" y="1270000"/>
                  </a:lnTo>
                  <a:lnTo>
                    <a:pt x="294623" y="1270000"/>
                  </a:lnTo>
                  <a:lnTo>
                    <a:pt x="247384" y="1266110"/>
                  </a:lnTo>
                  <a:lnTo>
                    <a:pt x="202573" y="1254862"/>
                  </a:lnTo>
                  <a:lnTo>
                    <a:pt x="160788" y="1236890"/>
                  </a:lnTo>
                  <a:lnTo>
                    <a:pt x="122629" y="1212826"/>
                  </a:lnTo>
                  <a:lnTo>
                    <a:pt x="88696" y="1183305"/>
                  </a:lnTo>
                  <a:lnTo>
                    <a:pt x="59587" y="1148958"/>
                  </a:lnTo>
                  <a:lnTo>
                    <a:pt x="35904" y="1110418"/>
                  </a:lnTo>
                  <a:lnTo>
                    <a:pt x="18245" y="1068321"/>
                  </a:lnTo>
                  <a:lnTo>
                    <a:pt x="7209" y="1023297"/>
                  </a:lnTo>
                  <a:lnTo>
                    <a:pt x="3398" y="975980"/>
                  </a:lnTo>
                  <a:close/>
                </a:path>
              </a:pathLst>
            </a:custGeom>
            <a:ln w="50800">
              <a:solidFill>
                <a:srgbClr val="E2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8923" y="5052959"/>
            <a:ext cx="843171" cy="25648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3177" y="5052959"/>
            <a:ext cx="843171" cy="25648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5198" y="5052959"/>
            <a:ext cx="843171" cy="25648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7220" y="5052959"/>
            <a:ext cx="843171" cy="25648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1474" y="5052959"/>
            <a:ext cx="843171" cy="25648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3495" y="5052959"/>
            <a:ext cx="843171" cy="25648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3667" y="5655424"/>
            <a:ext cx="1120486" cy="3432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7921" y="5655424"/>
            <a:ext cx="1120486" cy="3432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2175" y="5655424"/>
            <a:ext cx="1120486" cy="343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6428" y="5655424"/>
            <a:ext cx="1120486" cy="343252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982390" y="2875359"/>
            <a:ext cx="6724055" cy="0"/>
          </a:xfrm>
          <a:custGeom>
            <a:avLst/>
            <a:gdLst/>
            <a:ahLst/>
            <a:cxnLst/>
            <a:rect l="l" t="t" r="r" b="b"/>
            <a:pathLst>
              <a:path w="9563100">
                <a:moveTo>
                  <a:pt x="0" y="0"/>
                </a:moveTo>
                <a:lnTo>
                  <a:pt x="9563100" y="0"/>
                </a:lnTo>
              </a:path>
            </a:pathLst>
          </a:custGeom>
          <a:ln w="508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82390" y="3125390"/>
            <a:ext cx="6724055" cy="1580555"/>
            <a:chOff x="2819400" y="4445000"/>
            <a:chExt cx="9563100" cy="2247900"/>
          </a:xfrm>
        </p:grpSpPr>
        <p:sp>
          <p:nvSpPr>
            <p:cNvPr id="30" name="object 30"/>
            <p:cNvSpPr/>
            <p:nvPr/>
          </p:nvSpPr>
          <p:spPr>
            <a:xfrm>
              <a:off x="2819400" y="4445000"/>
              <a:ext cx="9563100" cy="2247900"/>
            </a:xfrm>
            <a:custGeom>
              <a:avLst/>
              <a:gdLst/>
              <a:ahLst/>
              <a:cxnLst/>
              <a:rect l="l" t="t" r="r" b="b"/>
              <a:pathLst>
                <a:path w="9563100" h="2247900">
                  <a:moveTo>
                    <a:pt x="9377490" y="0"/>
                  </a:moveTo>
                  <a:lnTo>
                    <a:pt x="188092" y="0"/>
                  </a:lnTo>
                  <a:lnTo>
                    <a:pt x="139182" y="6180"/>
                  </a:lnTo>
                  <a:lnTo>
                    <a:pt x="94557" y="23731"/>
                  </a:lnTo>
                  <a:lnTo>
                    <a:pt x="56271" y="51164"/>
                  </a:lnTo>
                  <a:lnTo>
                    <a:pt x="26379" y="86991"/>
                  </a:lnTo>
                  <a:lnTo>
                    <a:pt x="6937" y="129725"/>
                  </a:lnTo>
                  <a:lnTo>
                    <a:pt x="0" y="177878"/>
                  </a:lnTo>
                  <a:lnTo>
                    <a:pt x="5699" y="2066983"/>
                  </a:lnTo>
                  <a:lnTo>
                    <a:pt x="12214" y="2115361"/>
                  </a:lnTo>
                  <a:lnTo>
                    <a:pt x="30601" y="2158657"/>
                  </a:lnTo>
                  <a:lnTo>
                    <a:pt x="59121" y="2195216"/>
                  </a:lnTo>
                  <a:lnTo>
                    <a:pt x="96035" y="2223380"/>
                  </a:lnTo>
                  <a:lnTo>
                    <a:pt x="139604" y="2241494"/>
                  </a:lnTo>
                  <a:lnTo>
                    <a:pt x="188092" y="2247900"/>
                  </a:lnTo>
                  <a:lnTo>
                    <a:pt x="9377490" y="2247900"/>
                  </a:lnTo>
                  <a:lnTo>
                    <a:pt x="9426216" y="2241494"/>
                  </a:lnTo>
                  <a:lnTo>
                    <a:pt x="9470381" y="2223380"/>
                  </a:lnTo>
                  <a:lnTo>
                    <a:pt x="9508070" y="2195216"/>
                  </a:lnTo>
                  <a:lnTo>
                    <a:pt x="9537364" y="2158657"/>
                  </a:lnTo>
                  <a:lnTo>
                    <a:pt x="9556346" y="2115361"/>
                  </a:lnTo>
                  <a:lnTo>
                    <a:pt x="9563100" y="2066983"/>
                  </a:lnTo>
                  <a:lnTo>
                    <a:pt x="9563100" y="177878"/>
                  </a:lnTo>
                  <a:lnTo>
                    <a:pt x="9556346" y="129725"/>
                  </a:lnTo>
                  <a:lnTo>
                    <a:pt x="9537364" y="86991"/>
                  </a:lnTo>
                  <a:lnTo>
                    <a:pt x="9508070" y="51164"/>
                  </a:lnTo>
                  <a:lnTo>
                    <a:pt x="9470381" y="23731"/>
                  </a:lnTo>
                  <a:lnTo>
                    <a:pt x="9426216" y="6180"/>
                  </a:lnTo>
                  <a:lnTo>
                    <a:pt x="937749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5580" y="4547165"/>
              <a:ext cx="2255865" cy="12481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0" y="4598012"/>
              <a:ext cx="2001504" cy="9899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64538" y="4851400"/>
              <a:ext cx="485775" cy="482600"/>
            </a:xfrm>
            <a:custGeom>
              <a:avLst/>
              <a:gdLst/>
              <a:ahLst/>
              <a:cxnLst/>
              <a:rect l="l" t="t" r="r" b="b"/>
              <a:pathLst>
                <a:path w="485775" h="482600">
                  <a:moveTo>
                    <a:pt x="439362" y="0"/>
                  </a:moveTo>
                  <a:lnTo>
                    <a:pt x="48818" y="0"/>
                  </a:lnTo>
                  <a:lnTo>
                    <a:pt x="30294" y="3775"/>
                  </a:lnTo>
                  <a:lnTo>
                    <a:pt x="15829" y="14102"/>
                  </a:lnTo>
                  <a:lnTo>
                    <a:pt x="6419" y="29484"/>
                  </a:lnTo>
                  <a:lnTo>
                    <a:pt x="3061" y="48425"/>
                  </a:lnTo>
                  <a:lnTo>
                    <a:pt x="0" y="438970"/>
                  </a:lnTo>
                  <a:lnTo>
                    <a:pt x="3836" y="457161"/>
                  </a:lnTo>
                  <a:lnTo>
                    <a:pt x="14298" y="470895"/>
                  </a:lnTo>
                  <a:lnTo>
                    <a:pt x="29816" y="479574"/>
                  </a:lnTo>
                  <a:lnTo>
                    <a:pt x="48818" y="482600"/>
                  </a:lnTo>
                  <a:lnTo>
                    <a:pt x="439362" y="482600"/>
                  </a:lnTo>
                  <a:lnTo>
                    <a:pt x="457971" y="479574"/>
                  </a:lnTo>
                  <a:lnTo>
                    <a:pt x="472623" y="470895"/>
                  </a:lnTo>
                  <a:lnTo>
                    <a:pt x="482219" y="457161"/>
                  </a:lnTo>
                  <a:lnTo>
                    <a:pt x="485661" y="438970"/>
                  </a:lnTo>
                  <a:lnTo>
                    <a:pt x="485661" y="48425"/>
                  </a:lnTo>
                  <a:lnTo>
                    <a:pt x="482219" y="29484"/>
                  </a:lnTo>
                  <a:lnTo>
                    <a:pt x="472623" y="14102"/>
                  </a:lnTo>
                  <a:lnTo>
                    <a:pt x="457971" y="3775"/>
                  </a:lnTo>
                  <a:lnTo>
                    <a:pt x="4393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243" y="1494947"/>
            <a:ext cx="1898142" cy="789278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8929" marR="3572" lvl="0" indent="354942" algn="l" defTabSz="642915" rtl="0" eaLnBrk="1" fontAlgn="auto" latinLnBrk="0" hangingPunct="1">
              <a:lnSpc>
                <a:spcPts val="3023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 Abstraction</a:t>
            </a:r>
            <a:endParaRPr kumimoji="0" sz="25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23430" y="3116460"/>
            <a:ext cx="0" cy="1589484"/>
          </a:xfrm>
          <a:custGeom>
            <a:avLst/>
            <a:gdLst/>
            <a:ahLst/>
            <a:cxnLst/>
            <a:rect l="l" t="t" r="r" b="b"/>
            <a:pathLst>
              <a:path h="2260600">
                <a:moveTo>
                  <a:pt x="0" y="0"/>
                </a:moveTo>
                <a:lnTo>
                  <a:pt x="0" y="2260600"/>
                </a:lnTo>
              </a:path>
            </a:pathLst>
          </a:custGeom>
          <a:ln w="508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62589" y="4815751"/>
            <a:ext cx="247799" cy="347811"/>
            <a:chOff x="2080126" y="6849067"/>
            <a:chExt cx="352425" cy="494665"/>
          </a:xfrm>
        </p:grpSpPr>
        <p:sp>
          <p:nvSpPr>
            <p:cNvPr id="37" name="object 37"/>
            <p:cNvSpPr/>
            <p:nvPr/>
          </p:nvSpPr>
          <p:spPr>
            <a:xfrm>
              <a:off x="2092826" y="6938345"/>
              <a:ext cx="276860" cy="392430"/>
            </a:xfrm>
            <a:custGeom>
              <a:avLst/>
              <a:gdLst/>
              <a:ahLst/>
              <a:cxnLst/>
              <a:rect l="l" t="t" r="r" b="b"/>
              <a:pathLst>
                <a:path w="276860" h="392429">
                  <a:moveTo>
                    <a:pt x="0" y="392165"/>
                  </a:moveTo>
                  <a:lnTo>
                    <a:pt x="269045" y="10381"/>
                  </a:lnTo>
                  <a:lnTo>
                    <a:pt x="276361" y="0"/>
                  </a:lnTo>
                </a:path>
              </a:pathLst>
            </a:custGeom>
            <a:ln w="25399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312042" y="6849067"/>
              <a:ext cx="120650" cy="135255"/>
            </a:xfrm>
            <a:custGeom>
              <a:avLst/>
              <a:gdLst/>
              <a:ahLst/>
              <a:cxnLst/>
              <a:rect l="l" t="t" r="r" b="b"/>
              <a:pathLst>
                <a:path w="120650" h="135254">
                  <a:moveTo>
                    <a:pt x="120060" y="0"/>
                  </a:moveTo>
                  <a:lnTo>
                    <a:pt x="0" y="64543"/>
                  </a:lnTo>
                  <a:lnTo>
                    <a:pt x="99659" y="134774"/>
                  </a:lnTo>
                  <a:lnTo>
                    <a:pt x="12006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403807" y="1714500"/>
            <a:ext cx="5088135" cy="1135856"/>
            <a:chOff x="1996525" y="2438400"/>
            <a:chExt cx="7236459" cy="1615440"/>
          </a:xfrm>
        </p:grpSpPr>
        <p:sp>
          <p:nvSpPr>
            <p:cNvPr id="40" name="object 40"/>
            <p:cNvSpPr/>
            <p:nvPr/>
          </p:nvSpPr>
          <p:spPr>
            <a:xfrm>
              <a:off x="2009225" y="3270211"/>
              <a:ext cx="706120" cy="706120"/>
            </a:xfrm>
            <a:custGeom>
              <a:avLst/>
              <a:gdLst/>
              <a:ahLst/>
              <a:cxnLst/>
              <a:rect l="l" t="t" r="r" b="b"/>
              <a:pathLst>
                <a:path w="706119" h="706120">
                  <a:moveTo>
                    <a:pt x="0" y="0"/>
                  </a:moveTo>
                  <a:lnTo>
                    <a:pt x="696862" y="696862"/>
                  </a:lnTo>
                  <a:lnTo>
                    <a:pt x="705843" y="705843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662982" y="3923969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39" h="129539">
                  <a:moveTo>
                    <a:pt x="86210" y="0"/>
                  </a:moveTo>
                  <a:lnTo>
                    <a:pt x="0" y="86210"/>
                  </a:lnTo>
                  <a:lnTo>
                    <a:pt x="129315" y="129315"/>
                  </a:lnTo>
                  <a:lnTo>
                    <a:pt x="8621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800" y="2603500"/>
              <a:ext cx="914400" cy="98970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810500" y="2463800"/>
              <a:ext cx="1397000" cy="1257300"/>
            </a:xfrm>
            <a:custGeom>
              <a:avLst/>
              <a:gdLst/>
              <a:ahLst/>
              <a:cxnLst/>
              <a:rect l="l" t="t" r="r" b="b"/>
              <a:pathLst>
                <a:path w="1397000" h="1257300">
                  <a:moveTo>
                    <a:pt x="3398" y="971993"/>
                  </a:moveTo>
                  <a:lnTo>
                    <a:pt x="0" y="291336"/>
                  </a:lnTo>
                  <a:lnTo>
                    <a:pt x="3906" y="244095"/>
                  </a:lnTo>
                  <a:lnTo>
                    <a:pt x="15200" y="199275"/>
                  </a:lnTo>
                  <a:lnTo>
                    <a:pt x="33240" y="157477"/>
                  </a:lnTo>
                  <a:lnTo>
                    <a:pt x="57385" y="119303"/>
                  </a:lnTo>
                  <a:lnTo>
                    <a:pt x="86996" y="85353"/>
                  </a:lnTo>
                  <a:lnTo>
                    <a:pt x="121433" y="56228"/>
                  </a:lnTo>
                  <a:lnTo>
                    <a:pt x="160054" y="32530"/>
                  </a:lnTo>
                  <a:lnTo>
                    <a:pt x="202220" y="14858"/>
                  </a:lnTo>
                  <a:lnTo>
                    <a:pt x="247289" y="3814"/>
                  </a:lnTo>
                  <a:lnTo>
                    <a:pt x="294623" y="0"/>
                  </a:lnTo>
                  <a:lnTo>
                    <a:pt x="1103457" y="0"/>
                  </a:lnTo>
                  <a:lnTo>
                    <a:pt x="1150760" y="3814"/>
                  </a:lnTo>
                  <a:lnTo>
                    <a:pt x="1195748" y="14858"/>
                  </a:lnTo>
                  <a:lnTo>
                    <a:pt x="1237792" y="32530"/>
                  </a:lnTo>
                  <a:lnTo>
                    <a:pt x="1276266" y="56228"/>
                  </a:lnTo>
                  <a:lnTo>
                    <a:pt x="1310543" y="85353"/>
                  </a:lnTo>
                  <a:lnTo>
                    <a:pt x="1339994" y="119303"/>
                  </a:lnTo>
                  <a:lnTo>
                    <a:pt x="1363993" y="157477"/>
                  </a:lnTo>
                  <a:lnTo>
                    <a:pt x="1381911" y="199275"/>
                  </a:lnTo>
                  <a:lnTo>
                    <a:pt x="1393123" y="244095"/>
                  </a:lnTo>
                  <a:lnTo>
                    <a:pt x="1396999" y="291336"/>
                  </a:lnTo>
                  <a:lnTo>
                    <a:pt x="1396999" y="971993"/>
                  </a:lnTo>
                  <a:lnTo>
                    <a:pt x="1393123" y="1019066"/>
                  </a:lnTo>
                  <a:lnTo>
                    <a:pt x="1381911" y="1063427"/>
                  </a:lnTo>
                  <a:lnTo>
                    <a:pt x="1363993" y="1104549"/>
                  </a:lnTo>
                  <a:lnTo>
                    <a:pt x="1339994" y="1141903"/>
                  </a:lnTo>
                  <a:lnTo>
                    <a:pt x="1310543" y="1174961"/>
                  </a:lnTo>
                  <a:lnTo>
                    <a:pt x="1276266" y="1203193"/>
                  </a:lnTo>
                  <a:lnTo>
                    <a:pt x="1237792" y="1226072"/>
                  </a:lnTo>
                  <a:lnTo>
                    <a:pt x="1195748" y="1243068"/>
                  </a:lnTo>
                  <a:lnTo>
                    <a:pt x="1150760" y="1253654"/>
                  </a:lnTo>
                  <a:lnTo>
                    <a:pt x="1103457" y="1257300"/>
                  </a:lnTo>
                  <a:lnTo>
                    <a:pt x="294623" y="1257300"/>
                  </a:lnTo>
                  <a:lnTo>
                    <a:pt x="247384" y="1253654"/>
                  </a:lnTo>
                  <a:lnTo>
                    <a:pt x="202573" y="1243068"/>
                  </a:lnTo>
                  <a:lnTo>
                    <a:pt x="160788" y="1226072"/>
                  </a:lnTo>
                  <a:lnTo>
                    <a:pt x="122629" y="1203193"/>
                  </a:lnTo>
                  <a:lnTo>
                    <a:pt x="88696" y="1174961"/>
                  </a:lnTo>
                  <a:lnTo>
                    <a:pt x="59587" y="1141903"/>
                  </a:lnTo>
                  <a:lnTo>
                    <a:pt x="35904" y="1104549"/>
                  </a:lnTo>
                  <a:lnTo>
                    <a:pt x="18245" y="1063427"/>
                  </a:lnTo>
                  <a:lnTo>
                    <a:pt x="7209" y="1019066"/>
                  </a:lnTo>
                  <a:lnTo>
                    <a:pt x="3398" y="971993"/>
                  </a:lnTo>
                  <a:close/>
                </a:path>
              </a:pathLst>
            </a:custGeom>
            <a:ln w="50799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object 44"/>
          <p:cNvSpPr/>
          <p:nvPr/>
        </p:nvSpPr>
        <p:spPr>
          <a:xfrm>
            <a:off x="469295" y="3161110"/>
            <a:ext cx="978247" cy="392906"/>
          </a:xfrm>
          <a:custGeom>
            <a:avLst/>
            <a:gdLst/>
            <a:ahLst/>
            <a:cxnLst/>
            <a:rect l="l" t="t" r="r" b="b"/>
            <a:pathLst>
              <a:path w="1391285" h="558800">
                <a:moveTo>
                  <a:pt x="0" y="280997"/>
                </a:moveTo>
                <a:lnTo>
                  <a:pt x="3638" y="235825"/>
                </a:lnTo>
                <a:lnTo>
                  <a:pt x="14170" y="192824"/>
                </a:lnTo>
                <a:lnTo>
                  <a:pt x="31025" y="152602"/>
                </a:lnTo>
                <a:lnTo>
                  <a:pt x="53630" y="115768"/>
                </a:lnTo>
                <a:lnTo>
                  <a:pt x="81413" y="82930"/>
                </a:lnTo>
                <a:lnTo>
                  <a:pt x="113801" y="54698"/>
                </a:lnTo>
                <a:lnTo>
                  <a:pt x="150223" y="31681"/>
                </a:lnTo>
                <a:lnTo>
                  <a:pt x="190105" y="14486"/>
                </a:lnTo>
                <a:lnTo>
                  <a:pt x="232876" y="3723"/>
                </a:lnTo>
                <a:lnTo>
                  <a:pt x="277963" y="0"/>
                </a:lnTo>
                <a:lnTo>
                  <a:pt x="1113320" y="0"/>
                </a:lnTo>
                <a:lnTo>
                  <a:pt x="1158408" y="3723"/>
                </a:lnTo>
                <a:lnTo>
                  <a:pt x="1201178" y="14486"/>
                </a:lnTo>
                <a:lnTo>
                  <a:pt x="1241060" y="31681"/>
                </a:lnTo>
                <a:lnTo>
                  <a:pt x="1277482" y="54698"/>
                </a:lnTo>
                <a:lnTo>
                  <a:pt x="1309870" y="82930"/>
                </a:lnTo>
                <a:lnTo>
                  <a:pt x="1337653" y="115768"/>
                </a:lnTo>
                <a:lnTo>
                  <a:pt x="1360258" y="152602"/>
                </a:lnTo>
                <a:lnTo>
                  <a:pt x="1377113" y="192824"/>
                </a:lnTo>
                <a:lnTo>
                  <a:pt x="1387645" y="235825"/>
                </a:lnTo>
                <a:lnTo>
                  <a:pt x="1391283" y="280997"/>
                </a:lnTo>
                <a:lnTo>
                  <a:pt x="1387645" y="326080"/>
                </a:lnTo>
                <a:lnTo>
                  <a:pt x="1377113" y="368838"/>
                </a:lnTo>
                <a:lnTo>
                  <a:pt x="1360258" y="408703"/>
                </a:lnTo>
                <a:lnTo>
                  <a:pt x="1337653" y="445102"/>
                </a:lnTo>
                <a:lnTo>
                  <a:pt x="1309870" y="477466"/>
                </a:lnTo>
                <a:lnTo>
                  <a:pt x="1277482" y="505225"/>
                </a:lnTo>
                <a:lnTo>
                  <a:pt x="1241060" y="527809"/>
                </a:lnTo>
                <a:lnTo>
                  <a:pt x="1201178" y="544645"/>
                </a:lnTo>
                <a:lnTo>
                  <a:pt x="1158408" y="555166"/>
                </a:lnTo>
                <a:lnTo>
                  <a:pt x="1113320" y="558799"/>
                </a:lnTo>
                <a:lnTo>
                  <a:pt x="277963" y="558799"/>
                </a:lnTo>
                <a:lnTo>
                  <a:pt x="232876" y="555166"/>
                </a:lnTo>
                <a:lnTo>
                  <a:pt x="190105" y="544645"/>
                </a:lnTo>
                <a:lnTo>
                  <a:pt x="150223" y="527809"/>
                </a:lnTo>
                <a:lnTo>
                  <a:pt x="113801" y="505225"/>
                </a:lnTo>
                <a:lnTo>
                  <a:pt x="81413" y="477466"/>
                </a:lnTo>
                <a:lnTo>
                  <a:pt x="53630" y="445102"/>
                </a:lnTo>
                <a:lnTo>
                  <a:pt x="31025" y="408703"/>
                </a:lnTo>
                <a:lnTo>
                  <a:pt x="14170" y="368838"/>
                </a:lnTo>
                <a:lnTo>
                  <a:pt x="3638" y="326080"/>
                </a:lnTo>
                <a:lnTo>
                  <a:pt x="0" y="280997"/>
                </a:lnTo>
                <a:close/>
              </a:path>
            </a:pathLst>
          </a:custGeom>
          <a:ln w="50800">
            <a:solidFill>
              <a:srgbClr val="00B7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9295" y="3714749"/>
            <a:ext cx="978247" cy="392906"/>
          </a:xfrm>
          <a:custGeom>
            <a:avLst/>
            <a:gdLst/>
            <a:ahLst/>
            <a:cxnLst/>
            <a:rect l="l" t="t" r="r" b="b"/>
            <a:pathLst>
              <a:path w="1391285" h="558800">
                <a:moveTo>
                  <a:pt x="0" y="280244"/>
                </a:moveTo>
                <a:lnTo>
                  <a:pt x="3638" y="235093"/>
                </a:lnTo>
                <a:lnTo>
                  <a:pt x="14170" y="192149"/>
                </a:lnTo>
                <a:lnTo>
                  <a:pt x="31025" y="152011"/>
                </a:lnTo>
                <a:lnTo>
                  <a:pt x="53630" y="115279"/>
                </a:lnTo>
                <a:lnTo>
                  <a:pt x="81413" y="82554"/>
                </a:lnTo>
                <a:lnTo>
                  <a:pt x="113801" y="54433"/>
                </a:lnTo>
                <a:lnTo>
                  <a:pt x="150223" y="31518"/>
                </a:lnTo>
                <a:lnTo>
                  <a:pt x="190105" y="14407"/>
                </a:lnTo>
                <a:lnTo>
                  <a:pt x="232876" y="3701"/>
                </a:lnTo>
                <a:lnTo>
                  <a:pt x="277963" y="0"/>
                </a:lnTo>
                <a:lnTo>
                  <a:pt x="1113320" y="0"/>
                </a:lnTo>
                <a:lnTo>
                  <a:pt x="1158408" y="3701"/>
                </a:lnTo>
                <a:lnTo>
                  <a:pt x="1201178" y="14407"/>
                </a:lnTo>
                <a:lnTo>
                  <a:pt x="1241060" y="31518"/>
                </a:lnTo>
                <a:lnTo>
                  <a:pt x="1277482" y="54433"/>
                </a:lnTo>
                <a:lnTo>
                  <a:pt x="1309870" y="82554"/>
                </a:lnTo>
                <a:lnTo>
                  <a:pt x="1337653" y="115279"/>
                </a:lnTo>
                <a:lnTo>
                  <a:pt x="1360258" y="152011"/>
                </a:lnTo>
                <a:lnTo>
                  <a:pt x="1377113" y="192149"/>
                </a:lnTo>
                <a:lnTo>
                  <a:pt x="1387645" y="235093"/>
                </a:lnTo>
                <a:lnTo>
                  <a:pt x="1391283" y="280244"/>
                </a:lnTo>
                <a:lnTo>
                  <a:pt x="1387645" y="325348"/>
                </a:lnTo>
                <a:lnTo>
                  <a:pt x="1377113" y="368163"/>
                </a:lnTo>
                <a:lnTo>
                  <a:pt x="1360258" y="408112"/>
                </a:lnTo>
                <a:lnTo>
                  <a:pt x="1337653" y="444614"/>
                </a:lnTo>
                <a:lnTo>
                  <a:pt x="1309870" y="477090"/>
                </a:lnTo>
                <a:lnTo>
                  <a:pt x="1277482" y="504960"/>
                </a:lnTo>
                <a:lnTo>
                  <a:pt x="1241060" y="527646"/>
                </a:lnTo>
                <a:lnTo>
                  <a:pt x="1201178" y="544567"/>
                </a:lnTo>
                <a:lnTo>
                  <a:pt x="1158408" y="555145"/>
                </a:lnTo>
                <a:lnTo>
                  <a:pt x="1113320" y="558799"/>
                </a:lnTo>
                <a:lnTo>
                  <a:pt x="277963" y="558799"/>
                </a:lnTo>
                <a:lnTo>
                  <a:pt x="232876" y="555145"/>
                </a:lnTo>
                <a:lnTo>
                  <a:pt x="190105" y="544567"/>
                </a:lnTo>
                <a:lnTo>
                  <a:pt x="150223" y="527646"/>
                </a:lnTo>
                <a:lnTo>
                  <a:pt x="113801" y="504960"/>
                </a:lnTo>
                <a:lnTo>
                  <a:pt x="81413" y="477090"/>
                </a:lnTo>
                <a:lnTo>
                  <a:pt x="53630" y="444614"/>
                </a:lnTo>
                <a:lnTo>
                  <a:pt x="31025" y="408112"/>
                </a:lnTo>
                <a:lnTo>
                  <a:pt x="14170" y="368163"/>
                </a:lnTo>
                <a:lnTo>
                  <a:pt x="3638" y="325348"/>
                </a:lnTo>
                <a:lnTo>
                  <a:pt x="0" y="280244"/>
                </a:lnTo>
                <a:close/>
              </a:path>
            </a:pathLst>
          </a:custGeom>
          <a:ln w="50799">
            <a:solidFill>
              <a:srgbClr val="E2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9295" y="4268391"/>
            <a:ext cx="978247" cy="392906"/>
          </a:xfrm>
          <a:custGeom>
            <a:avLst/>
            <a:gdLst/>
            <a:ahLst/>
            <a:cxnLst/>
            <a:rect l="l" t="t" r="r" b="b"/>
            <a:pathLst>
              <a:path w="1391285" h="558800">
                <a:moveTo>
                  <a:pt x="0" y="279490"/>
                </a:moveTo>
                <a:lnTo>
                  <a:pt x="3638" y="234361"/>
                </a:lnTo>
                <a:lnTo>
                  <a:pt x="14170" y="191474"/>
                </a:lnTo>
                <a:lnTo>
                  <a:pt x="31025" y="151420"/>
                </a:lnTo>
                <a:lnTo>
                  <a:pt x="53630" y="114791"/>
                </a:lnTo>
                <a:lnTo>
                  <a:pt x="81413" y="82177"/>
                </a:lnTo>
                <a:lnTo>
                  <a:pt x="113801" y="54168"/>
                </a:lnTo>
                <a:lnTo>
                  <a:pt x="150223" y="31355"/>
                </a:lnTo>
                <a:lnTo>
                  <a:pt x="190105" y="14329"/>
                </a:lnTo>
                <a:lnTo>
                  <a:pt x="232876" y="3680"/>
                </a:lnTo>
                <a:lnTo>
                  <a:pt x="277963" y="0"/>
                </a:lnTo>
                <a:lnTo>
                  <a:pt x="1113321" y="0"/>
                </a:lnTo>
                <a:lnTo>
                  <a:pt x="1158408" y="3680"/>
                </a:lnTo>
                <a:lnTo>
                  <a:pt x="1201178" y="14329"/>
                </a:lnTo>
                <a:lnTo>
                  <a:pt x="1241061" y="31355"/>
                </a:lnTo>
                <a:lnTo>
                  <a:pt x="1277482" y="54168"/>
                </a:lnTo>
                <a:lnTo>
                  <a:pt x="1309870" y="82177"/>
                </a:lnTo>
                <a:lnTo>
                  <a:pt x="1337653" y="114791"/>
                </a:lnTo>
                <a:lnTo>
                  <a:pt x="1360258" y="151420"/>
                </a:lnTo>
                <a:lnTo>
                  <a:pt x="1377113" y="191474"/>
                </a:lnTo>
                <a:lnTo>
                  <a:pt x="1387645" y="234361"/>
                </a:lnTo>
                <a:lnTo>
                  <a:pt x="1391283" y="279490"/>
                </a:lnTo>
                <a:lnTo>
                  <a:pt x="1387645" y="324615"/>
                </a:lnTo>
                <a:lnTo>
                  <a:pt x="1377113" y="367488"/>
                </a:lnTo>
                <a:lnTo>
                  <a:pt x="1360258" y="407521"/>
                </a:lnTo>
                <a:lnTo>
                  <a:pt x="1337653" y="444126"/>
                </a:lnTo>
                <a:lnTo>
                  <a:pt x="1309870" y="476713"/>
                </a:lnTo>
                <a:lnTo>
                  <a:pt x="1277482" y="504695"/>
                </a:lnTo>
                <a:lnTo>
                  <a:pt x="1241061" y="527483"/>
                </a:lnTo>
                <a:lnTo>
                  <a:pt x="1201178" y="544489"/>
                </a:lnTo>
                <a:lnTo>
                  <a:pt x="1158408" y="555124"/>
                </a:lnTo>
                <a:lnTo>
                  <a:pt x="1113321" y="558800"/>
                </a:lnTo>
                <a:lnTo>
                  <a:pt x="277963" y="558800"/>
                </a:lnTo>
                <a:lnTo>
                  <a:pt x="232876" y="555124"/>
                </a:lnTo>
                <a:lnTo>
                  <a:pt x="190105" y="544489"/>
                </a:lnTo>
                <a:lnTo>
                  <a:pt x="150223" y="527483"/>
                </a:lnTo>
                <a:lnTo>
                  <a:pt x="113801" y="504695"/>
                </a:lnTo>
                <a:lnTo>
                  <a:pt x="81413" y="476713"/>
                </a:lnTo>
                <a:lnTo>
                  <a:pt x="53630" y="444126"/>
                </a:lnTo>
                <a:lnTo>
                  <a:pt x="31025" y="407521"/>
                </a:lnTo>
                <a:lnTo>
                  <a:pt x="14170" y="367488"/>
                </a:lnTo>
                <a:lnTo>
                  <a:pt x="3638" y="324615"/>
                </a:lnTo>
                <a:lnTo>
                  <a:pt x="0" y="27949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2970" y="2923789"/>
            <a:ext cx="750987" cy="1650050"/>
          </a:xfrm>
          <a:prstGeom prst="rect">
            <a:avLst/>
          </a:prstGeom>
        </p:spPr>
        <p:txBody>
          <a:bodyPr vert="horz" wrap="square" lIns="0" tIns="24557" rIns="0" bIns="0" rtlCol="0">
            <a:spAutoFit/>
          </a:bodyPr>
          <a:lstStyle/>
          <a:p>
            <a:pPr marL="8929" marR="3572" lvl="0" indent="0" algn="just" defTabSz="642915" rtl="0" eaLnBrk="1" fontAlgn="auto" latinLnBrk="0" hangingPunct="1">
              <a:lnSpc>
                <a:spcPct val="145300"/>
              </a:lnSpc>
              <a:spcBef>
                <a:spcPts val="19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1" b="0" i="0" u="none" strike="noStrike" kern="1200" cap="none" spc="-151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Mgmt Mgmt Mgmt</a:t>
            </a:r>
            <a:endParaRPr kumimoji="0" sz="25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244" y="5142328"/>
            <a:ext cx="9320787" cy="1588166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8929" marR="7155997" lvl="0" indent="275471" algn="l" defTabSz="642915" rtl="0" eaLnBrk="1" fontAlgn="auto" latinLnBrk="0" hangingPunct="1">
              <a:lnSpc>
                <a:spcPts val="3023"/>
              </a:lnSpc>
              <a:spcBef>
                <a:spcPts val="1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1" b="1" i="0" u="none" strike="noStrike" kern="120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Control Abstraction</a:t>
            </a:r>
            <a:endParaRPr kumimoji="0" sz="25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7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82158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91" b="1" i="0" u="none" strike="noStrike" kern="120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 Abstraction + Control Abstraction = Network Hypervisor</a:t>
            </a:r>
            <a:endParaRPr kumimoji="0" sz="23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53839" y="3836909"/>
            <a:ext cx="1783259" cy="697779"/>
          </a:xfrm>
          <a:prstGeom prst="rect">
            <a:avLst/>
          </a:prstGeom>
        </p:spPr>
        <p:txBody>
          <a:bodyPr vert="horz" wrap="square" lIns="0" tIns="105370" rIns="0" bIns="0" rtlCol="0">
            <a:spAutoFit/>
          </a:bodyPr>
          <a:lstStyle/>
          <a:p>
            <a:pPr marL="383516" marR="0" lvl="0" indent="0" algn="l" defTabSz="642915" rtl="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6" b="0" i="0" u="none" strike="noStrike" kern="1200" cap="none" spc="-11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Logical</a:t>
            </a:r>
            <a:r>
              <a:rPr kumimoji="0" sz="1406" b="0" i="0" u="none" strike="noStrike" kern="1200" cap="none" spc="4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1406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Network</a:t>
            </a:r>
            <a:endParaRPr kumimoji="0" sz="140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9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87" b="0" i="0" u="none" strike="noStrike" kern="1200" cap="none" spc="-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Network</a:t>
            </a:r>
            <a:r>
              <a:rPr kumimoji="0" sz="1687" b="0" i="0" u="none" strike="noStrike" kern="1200" cap="none" spc="-5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1687" b="0" i="0" u="none" strike="noStrike" kern="1200" cap="none" spc="-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Hypervisor</a:t>
            </a:r>
            <a:endParaRPr kumimoji="0" sz="168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452878" y="3197226"/>
            <a:ext cx="1586359" cy="877788"/>
            <a:chOff x="9177426" y="4547165"/>
            <a:chExt cx="2256155" cy="1248410"/>
          </a:xfrm>
        </p:grpSpPr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7426" y="4547165"/>
              <a:ext cx="2255865" cy="124817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09100" y="4598012"/>
              <a:ext cx="1993900" cy="98998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058400" y="4851400"/>
              <a:ext cx="495300" cy="482600"/>
            </a:xfrm>
            <a:custGeom>
              <a:avLst/>
              <a:gdLst/>
              <a:ahLst/>
              <a:cxnLst/>
              <a:rect l="l" t="t" r="r" b="b"/>
              <a:pathLst>
                <a:path w="495300" h="482600">
                  <a:moveTo>
                    <a:pt x="444877" y="0"/>
                  </a:moveTo>
                  <a:lnTo>
                    <a:pt x="54333" y="0"/>
                  </a:lnTo>
                  <a:lnTo>
                    <a:pt x="34468" y="3775"/>
                  </a:lnTo>
                  <a:lnTo>
                    <a:pt x="17055" y="14102"/>
                  </a:lnTo>
                  <a:lnTo>
                    <a:pt x="4698" y="29484"/>
                  </a:lnTo>
                  <a:lnTo>
                    <a:pt x="0" y="48425"/>
                  </a:lnTo>
                  <a:lnTo>
                    <a:pt x="5514" y="438970"/>
                  </a:lnTo>
                  <a:lnTo>
                    <a:pt x="9350" y="457161"/>
                  </a:lnTo>
                  <a:lnTo>
                    <a:pt x="19812" y="470895"/>
                  </a:lnTo>
                  <a:lnTo>
                    <a:pt x="35330" y="479574"/>
                  </a:lnTo>
                  <a:lnTo>
                    <a:pt x="54333" y="482600"/>
                  </a:lnTo>
                  <a:lnTo>
                    <a:pt x="444877" y="482600"/>
                  </a:lnTo>
                  <a:lnTo>
                    <a:pt x="464130" y="479574"/>
                  </a:lnTo>
                  <a:lnTo>
                    <a:pt x="480199" y="470895"/>
                  </a:lnTo>
                  <a:lnTo>
                    <a:pt x="491212" y="457161"/>
                  </a:lnTo>
                  <a:lnTo>
                    <a:pt x="495300" y="438970"/>
                  </a:lnTo>
                  <a:lnTo>
                    <a:pt x="495300" y="48425"/>
                  </a:lnTo>
                  <a:lnTo>
                    <a:pt x="491212" y="29484"/>
                  </a:lnTo>
                  <a:lnTo>
                    <a:pt x="480199" y="14102"/>
                  </a:lnTo>
                  <a:lnTo>
                    <a:pt x="464130" y="3775"/>
                  </a:lnTo>
                  <a:lnTo>
                    <a:pt x="444877" y="0"/>
                  </a:lnTo>
                  <a:close/>
                </a:path>
              </a:pathLst>
            </a:custGeom>
            <a:solidFill>
              <a:srgbClr val="E2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656494" y="3927919"/>
            <a:ext cx="1182736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6" b="0" i="0" u="none" strike="noStrike" kern="1200" cap="none" spc="-11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Logical</a:t>
            </a:r>
            <a:r>
              <a:rPr kumimoji="0" sz="1406" b="0" i="0" u="none" strike="noStrike" kern="1200" cap="none" spc="4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1406" b="0" i="0" u="none" strike="noStrike" kern="1200" cap="none" spc="-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Network</a:t>
            </a:r>
            <a:endParaRPr kumimoji="0" sz="140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51443" y="3933387"/>
            <a:ext cx="1182736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6" b="0" i="0" u="none" strike="noStrike" kern="1200" cap="none" spc="-11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Logical</a:t>
            </a:r>
            <a:r>
              <a:rPr kumimoji="0" sz="1406" b="0" i="0" u="none" strike="noStrike" kern="1200" cap="none" spc="4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1406" b="0" i="0" u="none" strike="noStrike" kern="1200" cap="none" spc="-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Network</a:t>
            </a:r>
            <a:endParaRPr kumimoji="0" sz="140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666067" y="3197226"/>
            <a:ext cx="1586359" cy="877788"/>
            <a:chOff x="3791739" y="4547165"/>
            <a:chExt cx="2256155" cy="1248410"/>
          </a:xfrm>
        </p:grpSpPr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1739" y="4547165"/>
              <a:ext cx="2255865" cy="124817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4299" y="4598012"/>
              <a:ext cx="1985994" cy="98998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648199" y="4851400"/>
              <a:ext cx="495300" cy="482600"/>
            </a:xfrm>
            <a:custGeom>
              <a:avLst/>
              <a:gdLst/>
              <a:ahLst/>
              <a:cxnLst/>
              <a:rect l="l" t="t" r="r" b="b"/>
              <a:pathLst>
                <a:path w="495300" h="482600">
                  <a:moveTo>
                    <a:pt x="443449" y="0"/>
                  </a:moveTo>
                  <a:lnTo>
                    <a:pt x="52904" y="0"/>
                  </a:lnTo>
                  <a:lnTo>
                    <a:pt x="33263" y="3775"/>
                  </a:lnTo>
                  <a:lnTo>
                    <a:pt x="16341" y="14102"/>
                  </a:lnTo>
                  <a:lnTo>
                    <a:pt x="4474" y="29484"/>
                  </a:lnTo>
                  <a:lnTo>
                    <a:pt x="0" y="48425"/>
                  </a:lnTo>
                  <a:lnTo>
                    <a:pt x="4086" y="438970"/>
                  </a:lnTo>
                  <a:lnTo>
                    <a:pt x="7923" y="457161"/>
                  </a:lnTo>
                  <a:lnTo>
                    <a:pt x="18385" y="470895"/>
                  </a:lnTo>
                  <a:lnTo>
                    <a:pt x="33902" y="479574"/>
                  </a:lnTo>
                  <a:lnTo>
                    <a:pt x="52904" y="482600"/>
                  </a:lnTo>
                  <a:lnTo>
                    <a:pt x="443449" y="482600"/>
                  </a:lnTo>
                  <a:lnTo>
                    <a:pt x="462925" y="479574"/>
                  </a:lnTo>
                  <a:lnTo>
                    <a:pt x="479485" y="470895"/>
                  </a:lnTo>
                  <a:lnTo>
                    <a:pt x="490989" y="457161"/>
                  </a:lnTo>
                  <a:lnTo>
                    <a:pt x="495300" y="438970"/>
                  </a:lnTo>
                  <a:lnTo>
                    <a:pt x="495300" y="48425"/>
                  </a:lnTo>
                  <a:lnTo>
                    <a:pt x="490989" y="29484"/>
                  </a:lnTo>
                  <a:lnTo>
                    <a:pt x="479485" y="14102"/>
                  </a:lnTo>
                  <a:lnTo>
                    <a:pt x="462925" y="3775"/>
                  </a:lnTo>
                  <a:lnTo>
                    <a:pt x="443449" y="0"/>
                  </a:lnTo>
                  <a:close/>
                </a:path>
              </a:pathLst>
            </a:custGeom>
            <a:solidFill>
              <a:srgbClr val="00B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6429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9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062" y="3478113"/>
            <a:ext cx="80367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6547" y="3478113"/>
            <a:ext cx="160734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3398" y="3478113"/>
            <a:ext cx="142875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2391" y="3478113"/>
            <a:ext cx="13394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2453" y="3478113"/>
            <a:ext cx="160734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9305" y="3478113"/>
            <a:ext cx="160734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36156" y="3478113"/>
            <a:ext cx="151805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4078" y="3478113"/>
            <a:ext cx="13394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54140" y="3478113"/>
            <a:ext cx="151805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72062" y="3478113"/>
            <a:ext cx="151805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89984" y="3478113"/>
            <a:ext cx="169664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25765" y="3478113"/>
            <a:ext cx="125016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16898" y="3478113"/>
            <a:ext cx="151805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25891" y="3478113"/>
            <a:ext cx="13394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100">
            <a:solidFill>
              <a:srgbClr val="5A5F5E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25954" y="3419177"/>
            <a:ext cx="1149250" cy="117872"/>
            <a:chOff x="10845800" y="4862829"/>
            <a:chExt cx="1634489" cy="167640"/>
          </a:xfrm>
        </p:grpSpPr>
        <p:sp>
          <p:nvSpPr>
            <p:cNvPr id="17" name="object 17"/>
            <p:cNvSpPr/>
            <p:nvPr/>
          </p:nvSpPr>
          <p:spPr>
            <a:xfrm>
              <a:off x="10845800" y="4946649"/>
              <a:ext cx="1485900" cy="0"/>
            </a:xfrm>
            <a:custGeom>
              <a:avLst/>
              <a:gdLst/>
              <a:ahLst/>
              <a:cxnLst/>
              <a:rect l="l" t="t" r="r" b="b"/>
              <a:pathLst>
                <a:path w="1485900">
                  <a:moveTo>
                    <a:pt x="0" y="0"/>
                  </a:moveTo>
                  <a:lnTo>
                    <a:pt x="1485900" y="0"/>
                  </a:lnTo>
                </a:path>
              </a:pathLst>
            </a:custGeom>
            <a:ln w="381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2312650" y="48628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28650" y="807026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440664">
              <a:lnSpc>
                <a:spcPct val="100000"/>
              </a:lnSpc>
              <a:spcBef>
                <a:spcPts val="70"/>
              </a:spcBef>
            </a:pPr>
            <a:r>
              <a:rPr dirty="0"/>
              <a:t>INSIDE THE VIRTUAL SWITCH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78969" y="2080617"/>
            <a:ext cx="366117" cy="271892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6349" rIns="0" bIns="0" rtlCol="0">
            <a:spAutoFit/>
          </a:bodyPr>
          <a:lstStyle/>
          <a:p>
            <a:pPr marL="37057" defTabSz="642915">
              <a:spcBef>
                <a:spcPts val="601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9031" y="2080617"/>
            <a:ext cx="366117" cy="271892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6349" rIns="0" bIns="0" rtlCol="0">
            <a:spAutoFit/>
          </a:bodyPr>
          <a:lstStyle/>
          <a:p>
            <a:pPr marL="106260" defTabSz="642915">
              <a:spcBef>
                <a:spcPts val="601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L2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88024" y="2080617"/>
            <a:ext cx="366117" cy="271892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6349" rIns="0" bIns="0" rtlCol="0">
            <a:spAutoFit/>
          </a:bodyPr>
          <a:lstStyle/>
          <a:p>
            <a:pPr marL="102688" defTabSz="642915">
              <a:spcBef>
                <a:spcPts val="601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L3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8086" y="2080617"/>
            <a:ext cx="366117" cy="271892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6349" rIns="0" bIns="0" rtlCol="0">
            <a:spAutoFit/>
          </a:bodyPr>
          <a:lstStyle/>
          <a:p>
            <a:pPr marL="43754" defTabSz="642915">
              <a:spcBef>
                <a:spcPts val="601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42807" y="1955602"/>
            <a:ext cx="2145357" cy="589359"/>
          </a:xfrm>
          <a:custGeom>
            <a:avLst/>
            <a:gdLst/>
            <a:ahLst/>
            <a:cxnLst/>
            <a:rect l="l" t="t" r="r" b="b"/>
            <a:pathLst>
              <a:path w="3051175" h="838200">
                <a:moveTo>
                  <a:pt x="0" y="753484"/>
                </a:moveTo>
                <a:lnTo>
                  <a:pt x="3152" y="84999"/>
                </a:lnTo>
                <a:lnTo>
                  <a:pt x="26050" y="25193"/>
                </a:lnTo>
                <a:lnTo>
                  <a:pt x="83560" y="0"/>
                </a:lnTo>
                <a:lnTo>
                  <a:pt x="2969122" y="0"/>
                </a:lnTo>
                <a:lnTo>
                  <a:pt x="3001409" y="6791"/>
                </a:lnTo>
                <a:lnTo>
                  <a:pt x="3027443" y="25193"/>
                </a:lnTo>
                <a:lnTo>
                  <a:pt x="3044824" y="52248"/>
                </a:lnTo>
                <a:lnTo>
                  <a:pt x="3051152" y="84999"/>
                </a:lnTo>
                <a:lnTo>
                  <a:pt x="3051152" y="753484"/>
                </a:lnTo>
                <a:lnTo>
                  <a:pt x="3044824" y="786190"/>
                </a:lnTo>
                <a:lnTo>
                  <a:pt x="3027443" y="813148"/>
                </a:lnTo>
                <a:lnTo>
                  <a:pt x="3001409" y="831452"/>
                </a:lnTo>
                <a:lnTo>
                  <a:pt x="2969122" y="838200"/>
                </a:lnTo>
                <a:lnTo>
                  <a:pt x="83560" y="838200"/>
                </a:lnTo>
                <a:lnTo>
                  <a:pt x="51035" y="831452"/>
                </a:lnTo>
                <a:lnTo>
                  <a:pt x="24474" y="813148"/>
                </a:lnTo>
                <a:lnTo>
                  <a:pt x="6566" y="786190"/>
                </a:lnTo>
                <a:lnTo>
                  <a:pt x="0" y="753484"/>
                </a:lnTo>
                <a:close/>
              </a:path>
            </a:pathLst>
          </a:custGeom>
          <a:ln w="25399">
            <a:solidFill>
              <a:srgbClr val="808785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1742" y="1953003"/>
            <a:ext cx="379512" cy="11718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703" b="1" spc="-14" dirty="0">
                <a:solidFill>
                  <a:srgbClr val="535353"/>
                </a:solidFill>
                <a:latin typeface="Trebuchet MS"/>
                <a:cs typeface="Trebuchet MS"/>
              </a:rPr>
              <a:t>Datapath</a:t>
            </a:r>
            <a:endParaRPr sz="7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78906" y="2177950"/>
            <a:ext cx="300930" cy="117872"/>
            <a:chOff x="3810000" y="3097529"/>
            <a:chExt cx="427990" cy="167640"/>
          </a:xfrm>
        </p:grpSpPr>
        <p:sp>
          <p:nvSpPr>
            <p:cNvPr id="27" name="object 27"/>
            <p:cNvSpPr/>
            <p:nvPr/>
          </p:nvSpPr>
          <p:spPr>
            <a:xfrm>
              <a:off x="3810000" y="3181349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59814" y="0"/>
                  </a:lnTo>
                  <a:lnTo>
                    <a:pt x="279400" y="0"/>
                  </a:lnTo>
                </a:path>
              </a:pathLst>
            </a:custGeom>
            <a:ln w="381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070350" y="3097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750719" y="2080617"/>
            <a:ext cx="366117" cy="271892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6349" rIns="0" bIns="0" rtlCol="0">
            <a:spAutoFit/>
          </a:bodyPr>
          <a:lstStyle/>
          <a:p>
            <a:pPr marL="40629" defTabSz="642915">
              <a:spcBef>
                <a:spcPts val="601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59711" y="2080617"/>
            <a:ext cx="357188" cy="271892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6349" rIns="0" bIns="0" rtlCol="0">
            <a:spAutoFit/>
          </a:bodyPr>
          <a:lstStyle/>
          <a:p>
            <a:pPr marL="100902" defTabSz="642915">
              <a:spcBef>
                <a:spcPts val="601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L2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9774" y="2080617"/>
            <a:ext cx="366117" cy="271892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6349" rIns="0" bIns="0" rtlCol="0">
            <a:spAutoFit/>
          </a:bodyPr>
          <a:lstStyle/>
          <a:p>
            <a:pPr marL="41968" defTabSz="642915">
              <a:spcBef>
                <a:spcPts val="601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16773" y="1955602"/>
            <a:ext cx="1634133" cy="589359"/>
          </a:xfrm>
          <a:custGeom>
            <a:avLst/>
            <a:gdLst/>
            <a:ahLst/>
            <a:cxnLst/>
            <a:rect l="l" t="t" r="r" b="b"/>
            <a:pathLst>
              <a:path w="2324100" h="838200">
                <a:moveTo>
                  <a:pt x="1735" y="753484"/>
                </a:moveTo>
                <a:lnTo>
                  <a:pt x="0" y="84999"/>
                </a:lnTo>
                <a:lnTo>
                  <a:pt x="25341" y="25193"/>
                </a:lnTo>
                <a:lnTo>
                  <a:pt x="85295" y="0"/>
                </a:lnTo>
                <a:lnTo>
                  <a:pt x="2244228" y="0"/>
                </a:lnTo>
                <a:lnTo>
                  <a:pt x="2276177" y="6791"/>
                </a:lnTo>
                <a:lnTo>
                  <a:pt x="2301470" y="25193"/>
                </a:lnTo>
                <a:lnTo>
                  <a:pt x="2318110" y="52248"/>
                </a:lnTo>
                <a:lnTo>
                  <a:pt x="2324100" y="84999"/>
                </a:lnTo>
                <a:lnTo>
                  <a:pt x="2324100" y="753484"/>
                </a:lnTo>
                <a:lnTo>
                  <a:pt x="2318110" y="786190"/>
                </a:lnTo>
                <a:lnTo>
                  <a:pt x="2301470" y="813148"/>
                </a:lnTo>
                <a:lnTo>
                  <a:pt x="2276177" y="831452"/>
                </a:lnTo>
                <a:lnTo>
                  <a:pt x="2244228" y="838200"/>
                </a:lnTo>
                <a:lnTo>
                  <a:pt x="85295" y="838200"/>
                </a:lnTo>
                <a:lnTo>
                  <a:pt x="52770" y="831452"/>
                </a:lnTo>
                <a:lnTo>
                  <a:pt x="26209" y="813148"/>
                </a:lnTo>
                <a:lnTo>
                  <a:pt x="8301" y="786190"/>
                </a:lnTo>
                <a:lnTo>
                  <a:pt x="1735" y="753484"/>
                </a:lnTo>
                <a:close/>
              </a:path>
            </a:pathLst>
          </a:custGeom>
          <a:ln w="25400">
            <a:solidFill>
              <a:srgbClr val="808785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76930" y="1953003"/>
            <a:ext cx="379512" cy="11718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703" b="1" spc="-14" dirty="0">
                <a:solidFill>
                  <a:srgbClr val="535353"/>
                </a:solidFill>
                <a:latin typeface="Trebuchet MS"/>
                <a:cs typeface="Trebuchet MS"/>
              </a:rPr>
              <a:t>Datapath</a:t>
            </a:r>
            <a:endParaRPr sz="7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411641" y="2177950"/>
            <a:ext cx="1116212" cy="183953"/>
            <a:chOff x="10541000" y="3097529"/>
            <a:chExt cx="1939289" cy="167640"/>
          </a:xfrm>
        </p:grpSpPr>
        <p:sp>
          <p:nvSpPr>
            <p:cNvPr id="35" name="object 35"/>
            <p:cNvSpPr/>
            <p:nvPr/>
          </p:nvSpPr>
          <p:spPr>
            <a:xfrm>
              <a:off x="10541000" y="3181349"/>
              <a:ext cx="1790700" cy="0"/>
            </a:xfrm>
            <a:custGeom>
              <a:avLst/>
              <a:gdLst/>
              <a:ahLst/>
              <a:cxnLst/>
              <a:rect l="l" t="t" r="r" b="b"/>
              <a:pathLst>
                <a:path w="1790700">
                  <a:moveTo>
                    <a:pt x="0" y="0"/>
                  </a:moveTo>
                  <a:lnTo>
                    <a:pt x="1769634" y="0"/>
                  </a:lnTo>
                  <a:lnTo>
                    <a:pt x="1790700" y="0"/>
                  </a:lnTo>
                </a:path>
              </a:pathLst>
            </a:custGeom>
            <a:ln w="381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312650" y="30975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250656" y="2186880"/>
            <a:ext cx="300930" cy="117872"/>
            <a:chOff x="7467599" y="3110229"/>
            <a:chExt cx="427990" cy="167640"/>
          </a:xfrm>
        </p:grpSpPr>
        <p:sp>
          <p:nvSpPr>
            <p:cNvPr id="38" name="object 38"/>
            <p:cNvSpPr/>
            <p:nvPr/>
          </p:nvSpPr>
          <p:spPr>
            <a:xfrm>
              <a:off x="7467599" y="3194049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64701" y="0"/>
                  </a:lnTo>
                  <a:lnTo>
                    <a:pt x="279399" y="0"/>
                  </a:lnTo>
                </a:path>
              </a:pathLst>
            </a:custGeom>
            <a:ln w="381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727949" y="31102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07281" y="2080617"/>
            <a:ext cx="366117" cy="271892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6349" rIns="0" bIns="0" rtlCol="0">
            <a:spAutoFit/>
          </a:bodyPr>
          <a:lstStyle/>
          <a:p>
            <a:pPr marL="44647" defTabSz="642915">
              <a:spcBef>
                <a:spcPts val="601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6274" y="2080617"/>
            <a:ext cx="366117" cy="271892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6349" rIns="0" bIns="0" rtlCol="0">
            <a:spAutoFit/>
          </a:bodyPr>
          <a:lstStyle/>
          <a:p>
            <a:pPr marL="104920" defTabSz="642915">
              <a:spcBef>
                <a:spcPts val="601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L2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25266" y="2080617"/>
            <a:ext cx="366117" cy="271892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76349" rIns="0" bIns="0" rtlCol="0">
            <a:spAutoFit/>
          </a:bodyPr>
          <a:lstStyle/>
          <a:p>
            <a:pPr marL="37057" defTabSz="642915">
              <a:spcBef>
                <a:spcPts val="601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ACL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78532" y="1955602"/>
            <a:ext cx="1638151" cy="589359"/>
          </a:xfrm>
          <a:custGeom>
            <a:avLst/>
            <a:gdLst/>
            <a:ahLst/>
            <a:cxnLst/>
            <a:rect l="l" t="t" r="r" b="b"/>
            <a:pathLst>
              <a:path w="2329815" h="838200">
                <a:moveTo>
                  <a:pt x="0" y="753484"/>
                </a:moveTo>
                <a:lnTo>
                  <a:pt x="5310" y="84999"/>
                </a:lnTo>
                <a:lnTo>
                  <a:pt x="27129" y="25193"/>
                </a:lnTo>
                <a:lnTo>
                  <a:pt x="83560" y="0"/>
                </a:lnTo>
                <a:lnTo>
                  <a:pt x="2242493" y="0"/>
                </a:lnTo>
                <a:lnTo>
                  <a:pt x="2275543" y="6791"/>
                </a:lnTo>
                <a:lnTo>
                  <a:pt x="2303257" y="25193"/>
                </a:lnTo>
                <a:lnTo>
                  <a:pt x="2322318" y="52248"/>
                </a:lnTo>
                <a:lnTo>
                  <a:pt x="2329409" y="84999"/>
                </a:lnTo>
                <a:lnTo>
                  <a:pt x="2329409" y="753484"/>
                </a:lnTo>
                <a:lnTo>
                  <a:pt x="2322318" y="786190"/>
                </a:lnTo>
                <a:lnTo>
                  <a:pt x="2303257" y="813148"/>
                </a:lnTo>
                <a:lnTo>
                  <a:pt x="2275543" y="831452"/>
                </a:lnTo>
                <a:lnTo>
                  <a:pt x="2242493" y="838200"/>
                </a:lnTo>
                <a:lnTo>
                  <a:pt x="83560" y="838200"/>
                </a:lnTo>
                <a:lnTo>
                  <a:pt x="51035" y="831452"/>
                </a:lnTo>
                <a:lnTo>
                  <a:pt x="24474" y="813148"/>
                </a:lnTo>
                <a:lnTo>
                  <a:pt x="6566" y="786190"/>
                </a:lnTo>
                <a:lnTo>
                  <a:pt x="0" y="753484"/>
                </a:lnTo>
                <a:close/>
              </a:path>
            </a:pathLst>
          </a:custGeom>
          <a:ln w="25400">
            <a:solidFill>
              <a:srgbClr val="808785"/>
            </a:solidFill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37468" y="1953003"/>
            <a:ext cx="379512" cy="11718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703" b="1" spc="-14" dirty="0">
                <a:solidFill>
                  <a:srgbClr val="535353"/>
                </a:solidFill>
                <a:latin typeface="Trebuchet MS"/>
                <a:cs typeface="Trebuchet MS"/>
              </a:rPr>
              <a:t>Datapath</a:t>
            </a:r>
            <a:endParaRPr sz="7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16148" y="2186880"/>
            <a:ext cx="300930" cy="117872"/>
            <a:chOff x="876299" y="3110229"/>
            <a:chExt cx="427990" cy="167640"/>
          </a:xfrm>
        </p:grpSpPr>
        <p:sp>
          <p:nvSpPr>
            <p:cNvPr id="46" name="object 46"/>
            <p:cNvSpPr/>
            <p:nvPr/>
          </p:nvSpPr>
          <p:spPr>
            <a:xfrm>
              <a:off x="876299" y="3194049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57656" y="0"/>
                  </a:lnTo>
                  <a:lnTo>
                    <a:pt x="279400" y="0"/>
                  </a:lnTo>
                </a:path>
              </a:pathLst>
            </a:custGeom>
            <a:ln w="381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136649" y="311022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643188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83490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2911078"/>
            <a:ext cx="8657332" cy="41167"/>
          </a:xfrm>
          <a:custGeom>
            <a:avLst/>
            <a:gdLst/>
            <a:ahLst/>
            <a:cxnLst/>
            <a:rect l="l" t="t" r="r" b="b"/>
            <a:pathLst>
              <a:path w="12560300" h="25400">
                <a:moveTo>
                  <a:pt x="0" y="25399"/>
                </a:moveTo>
                <a:lnTo>
                  <a:pt x="0" y="0"/>
                </a:lnTo>
                <a:lnTo>
                  <a:pt x="12560305" y="0"/>
                </a:lnTo>
                <a:lnTo>
                  <a:pt x="12560305" y="25399"/>
                </a:lnTo>
                <a:lnTo>
                  <a:pt x="0" y="25399"/>
                </a:lnTo>
                <a:close/>
              </a:path>
            </a:pathLst>
          </a:custGeom>
          <a:solidFill>
            <a:srgbClr val="5A5F5E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2508" y="2009179"/>
            <a:ext cx="508992" cy="464344"/>
            <a:chOff x="88900" y="2857499"/>
            <a:chExt cx="723900" cy="660400"/>
          </a:xfrm>
        </p:grpSpPr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650" y="2959100"/>
              <a:ext cx="439931" cy="46934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14300" y="2882899"/>
              <a:ext cx="673100" cy="609600"/>
            </a:xfrm>
            <a:custGeom>
              <a:avLst/>
              <a:gdLst/>
              <a:ahLst/>
              <a:cxnLst/>
              <a:rect l="l" t="t" r="r" b="b"/>
              <a:pathLst>
                <a:path w="673100" h="609600">
                  <a:moveTo>
                    <a:pt x="2959" y="470349"/>
                  </a:moveTo>
                  <a:lnTo>
                    <a:pt x="0" y="145194"/>
                  </a:lnTo>
                  <a:lnTo>
                    <a:pt x="7400" y="100590"/>
                  </a:lnTo>
                  <a:lnTo>
                    <a:pt x="27883" y="60894"/>
                  </a:lnTo>
                  <a:lnTo>
                    <a:pt x="58875" y="28980"/>
                  </a:lnTo>
                  <a:lnTo>
                    <a:pt x="97799" y="7724"/>
                  </a:lnTo>
                  <a:lnTo>
                    <a:pt x="142079" y="0"/>
                  </a:lnTo>
                  <a:lnTo>
                    <a:pt x="528465" y="0"/>
                  </a:lnTo>
                  <a:lnTo>
                    <a:pt x="573011" y="7724"/>
                  </a:lnTo>
                  <a:lnTo>
                    <a:pt x="612569" y="28980"/>
                  </a:lnTo>
                  <a:lnTo>
                    <a:pt x="644316" y="60894"/>
                  </a:lnTo>
                  <a:lnTo>
                    <a:pt x="665434" y="100590"/>
                  </a:lnTo>
                  <a:lnTo>
                    <a:pt x="673099" y="145194"/>
                  </a:lnTo>
                  <a:lnTo>
                    <a:pt x="673099" y="470349"/>
                  </a:lnTo>
                  <a:lnTo>
                    <a:pt x="665434" y="514335"/>
                  </a:lnTo>
                  <a:lnTo>
                    <a:pt x="644316" y="552557"/>
                  </a:lnTo>
                  <a:lnTo>
                    <a:pt x="612569" y="582712"/>
                  </a:lnTo>
                  <a:lnTo>
                    <a:pt x="573011" y="602494"/>
                  </a:lnTo>
                  <a:lnTo>
                    <a:pt x="528465" y="609600"/>
                  </a:lnTo>
                  <a:lnTo>
                    <a:pt x="142079" y="609600"/>
                  </a:lnTo>
                  <a:lnTo>
                    <a:pt x="98107" y="602494"/>
                  </a:lnTo>
                  <a:lnTo>
                    <a:pt x="59917" y="582712"/>
                  </a:lnTo>
                  <a:lnTo>
                    <a:pt x="29801" y="552557"/>
                  </a:lnTo>
                  <a:lnTo>
                    <a:pt x="10052" y="514335"/>
                  </a:lnTo>
                  <a:lnTo>
                    <a:pt x="2959" y="470349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07281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80364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16274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78578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16336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85275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95851" y="3734395"/>
            <a:ext cx="1398389" cy="2409230"/>
            <a:chOff x="1558544" y="5311140"/>
            <a:chExt cx="1988820" cy="3426460"/>
          </a:xfrm>
        </p:grpSpPr>
        <p:sp>
          <p:nvSpPr>
            <p:cNvPr id="60" name="object 60"/>
            <p:cNvSpPr/>
            <p:nvPr/>
          </p:nvSpPr>
          <p:spPr>
            <a:xfrm>
              <a:off x="2552699" y="5359399"/>
              <a:ext cx="0" cy="3289300"/>
            </a:xfrm>
            <a:custGeom>
              <a:avLst/>
              <a:gdLst/>
              <a:ahLst/>
              <a:cxnLst/>
              <a:rect l="l" t="t" r="r" b="b"/>
              <a:pathLst>
                <a:path h="3289300">
                  <a:moveTo>
                    <a:pt x="0" y="3289300"/>
                  </a:moveTo>
                  <a:lnTo>
                    <a:pt x="0" y="327560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1900" y="8636000"/>
              <a:ext cx="101600" cy="1016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574799" y="5372099"/>
              <a:ext cx="1955800" cy="0"/>
            </a:xfrm>
            <a:custGeom>
              <a:avLst/>
              <a:gdLst/>
              <a:ahLst/>
              <a:cxnLst/>
              <a:rect l="l" t="t" r="r" b="b"/>
              <a:pathLst>
                <a:path w="1955800">
                  <a:moveTo>
                    <a:pt x="0" y="0"/>
                  </a:moveTo>
                  <a:lnTo>
                    <a:pt x="17371" y="0"/>
                  </a:lnTo>
                  <a:lnTo>
                    <a:pt x="1942461" y="0"/>
                  </a:lnTo>
                  <a:lnTo>
                    <a:pt x="195580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534155" y="531114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1219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571244" y="531114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2794992" y="3768328"/>
            <a:ext cx="71438" cy="1973461"/>
            <a:chOff x="3975100" y="5359400"/>
            <a:chExt cx="101600" cy="2806700"/>
          </a:xfrm>
        </p:grpSpPr>
        <p:sp>
          <p:nvSpPr>
            <p:cNvPr id="66" name="object 66"/>
            <p:cNvSpPr/>
            <p:nvPr/>
          </p:nvSpPr>
          <p:spPr>
            <a:xfrm>
              <a:off x="4025900" y="5359400"/>
              <a:ext cx="0" cy="2717800"/>
            </a:xfrm>
            <a:custGeom>
              <a:avLst/>
              <a:gdLst/>
              <a:ahLst/>
              <a:cxnLst/>
              <a:rect l="l" t="t" r="r" b="b"/>
              <a:pathLst>
                <a:path h="2717800">
                  <a:moveTo>
                    <a:pt x="0" y="2717800"/>
                  </a:moveTo>
                  <a:lnTo>
                    <a:pt x="0" y="270543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5100" y="8064500"/>
              <a:ext cx="101600" cy="10160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3170039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81704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687961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79917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188024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77685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705945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84829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167539" y="3734395"/>
            <a:ext cx="1898452" cy="1623417"/>
            <a:chOff x="4504944" y="5311140"/>
            <a:chExt cx="2700020" cy="2308860"/>
          </a:xfrm>
        </p:grpSpPr>
        <p:sp>
          <p:nvSpPr>
            <p:cNvPr id="73" name="object 73"/>
            <p:cNvSpPr/>
            <p:nvPr/>
          </p:nvSpPr>
          <p:spPr>
            <a:xfrm>
              <a:off x="5854700" y="5359400"/>
              <a:ext cx="0" cy="2171700"/>
            </a:xfrm>
            <a:custGeom>
              <a:avLst/>
              <a:gdLst/>
              <a:ahLst/>
              <a:cxnLst/>
              <a:rect l="l" t="t" r="r" b="b"/>
              <a:pathLst>
                <a:path h="2171700">
                  <a:moveTo>
                    <a:pt x="0" y="2171699"/>
                  </a:moveTo>
                  <a:lnTo>
                    <a:pt x="0" y="215574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3900" y="7518400"/>
              <a:ext cx="101600" cy="10160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521199" y="5372100"/>
              <a:ext cx="2667000" cy="0"/>
            </a:xfrm>
            <a:custGeom>
              <a:avLst/>
              <a:gdLst/>
              <a:ahLst/>
              <a:cxnLst/>
              <a:rect l="l" t="t" r="r" b="b"/>
              <a:pathLst>
                <a:path w="2667000">
                  <a:moveTo>
                    <a:pt x="0" y="0"/>
                  </a:moveTo>
                  <a:lnTo>
                    <a:pt x="13914" y="0"/>
                  </a:lnTo>
                  <a:lnTo>
                    <a:pt x="2658860" y="0"/>
                  </a:lnTo>
                  <a:lnTo>
                    <a:pt x="266700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7191755" y="531114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1219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4517644" y="531114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223867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78132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5375672" y="3768328"/>
            <a:ext cx="71438" cy="1232297"/>
            <a:chOff x="7645400" y="5359400"/>
            <a:chExt cx="101600" cy="1752600"/>
          </a:xfrm>
        </p:grpSpPr>
        <p:sp>
          <p:nvSpPr>
            <p:cNvPr id="80" name="object 80"/>
            <p:cNvSpPr/>
            <p:nvPr/>
          </p:nvSpPr>
          <p:spPr>
            <a:xfrm>
              <a:off x="7696199" y="5359400"/>
              <a:ext cx="0" cy="1663700"/>
            </a:xfrm>
            <a:custGeom>
              <a:avLst/>
              <a:gdLst/>
              <a:ahLst/>
              <a:cxnLst/>
              <a:rect l="l" t="t" r="r" b="b"/>
              <a:pathLst>
                <a:path h="1663700">
                  <a:moveTo>
                    <a:pt x="0" y="1663700"/>
                  </a:moveTo>
                  <a:lnTo>
                    <a:pt x="0" y="165309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5400" y="7010400"/>
              <a:ext cx="101600" cy="101600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5759649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81257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50781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79025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768703" y="3295055"/>
            <a:ext cx="357188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77239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739288" y="3734395"/>
            <a:ext cx="1398389" cy="900113"/>
            <a:chOff x="8162543" y="5311140"/>
            <a:chExt cx="1988820" cy="1280160"/>
          </a:xfrm>
        </p:grpSpPr>
        <p:sp>
          <p:nvSpPr>
            <p:cNvPr id="86" name="object 86"/>
            <p:cNvSpPr/>
            <p:nvPr/>
          </p:nvSpPr>
          <p:spPr>
            <a:xfrm>
              <a:off x="9156699" y="5359400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1143000"/>
                  </a:moveTo>
                  <a:lnTo>
                    <a:pt x="0" y="11321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05899" y="6489700"/>
              <a:ext cx="101600" cy="1016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178799" y="5372100"/>
              <a:ext cx="1955800" cy="0"/>
            </a:xfrm>
            <a:custGeom>
              <a:avLst/>
              <a:gdLst/>
              <a:ahLst/>
              <a:cxnLst/>
              <a:rect l="l" t="t" r="r" b="b"/>
              <a:pathLst>
                <a:path w="1955800">
                  <a:moveTo>
                    <a:pt x="0" y="0"/>
                  </a:moveTo>
                  <a:lnTo>
                    <a:pt x="18730" y="0"/>
                  </a:lnTo>
                  <a:lnTo>
                    <a:pt x="1946353" y="0"/>
                  </a:lnTo>
                  <a:lnTo>
                    <a:pt x="195580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10138155" y="531114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12192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8175243" y="5311140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0"/>
                  </a:moveTo>
                  <a:lnTo>
                    <a:pt x="0" y="12192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7259836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83936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438429" y="3768328"/>
            <a:ext cx="71438" cy="473273"/>
            <a:chOff x="10579100" y="5359400"/>
            <a:chExt cx="101600" cy="673100"/>
          </a:xfrm>
        </p:grpSpPr>
        <p:sp>
          <p:nvSpPr>
            <p:cNvPr id="93" name="object 93"/>
            <p:cNvSpPr/>
            <p:nvPr/>
          </p:nvSpPr>
          <p:spPr>
            <a:xfrm>
              <a:off x="10629900" y="5359400"/>
              <a:ext cx="0" cy="584200"/>
            </a:xfrm>
            <a:custGeom>
              <a:avLst/>
              <a:gdLst/>
              <a:ahLst/>
              <a:cxnLst/>
              <a:rect l="l" t="t" r="r" b="b"/>
              <a:pathLst>
                <a:path h="584200">
                  <a:moveTo>
                    <a:pt x="0" y="584200"/>
                  </a:moveTo>
                  <a:lnTo>
                    <a:pt x="0" y="56847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9100" y="5930899"/>
              <a:ext cx="101600" cy="101600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31100" y="2452186"/>
            <a:ext cx="1987009" cy="74030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5358" defTabSz="642915">
              <a:lnSpc>
                <a:spcPct val="150000"/>
              </a:lnSpc>
              <a:spcBef>
                <a:spcPts val="70"/>
              </a:spcBef>
            </a:pPr>
            <a:r>
              <a:rPr sz="1687" b="1" dirty="0">
                <a:solidFill>
                  <a:srgbClr val="535353"/>
                </a:solidFill>
                <a:latin typeface="Trebuchet MS"/>
                <a:cs typeface="Trebuchet MS"/>
              </a:rPr>
              <a:t>Logical Topology First-hop vSwitch</a:t>
            </a:r>
            <a:endParaRPr sz="1687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80430" y="3295055"/>
            <a:ext cx="366117" cy="275949"/>
          </a:xfrm>
          <a:prstGeom prst="rect">
            <a:avLst/>
          </a:prstGeom>
          <a:solidFill>
            <a:srgbClr val="808785"/>
          </a:solidFill>
        </p:spPr>
        <p:txBody>
          <a:bodyPr vert="horz" wrap="square" lIns="0" tIns="80367" rIns="0" bIns="0" rtlCol="0">
            <a:spAutoFit/>
          </a:bodyPr>
          <a:lstStyle/>
          <a:p>
            <a:pPr marL="82150" defTabSz="642915">
              <a:spcBef>
                <a:spcPts val="633"/>
              </a:spcBef>
            </a:pPr>
            <a:r>
              <a:rPr sz="1266" spc="-18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endParaRPr sz="1266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32234" y="3768328"/>
            <a:ext cx="71438" cy="2777133"/>
            <a:chOff x="1041400" y="5359400"/>
            <a:chExt cx="101600" cy="3949700"/>
          </a:xfrm>
        </p:grpSpPr>
        <p:sp>
          <p:nvSpPr>
            <p:cNvPr id="99" name="object 99"/>
            <p:cNvSpPr/>
            <p:nvPr/>
          </p:nvSpPr>
          <p:spPr>
            <a:xfrm>
              <a:off x="1092200" y="5359400"/>
              <a:ext cx="0" cy="3860800"/>
            </a:xfrm>
            <a:custGeom>
              <a:avLst/>
              <a:gdLst/>
              <a:ahLst/>
              <a:cxnLst/>
              <a:rect l="l" t="t" r="r" b="b"/>
              <a:pathLst>
                <a:path h="3860800">
                  <a:moveTo>
                    <a:pt x="0" y="3860799"/>
                  </a:moveTo>
                  <a:lnTo>
                    <a:pt x="0" y="384650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400" y="9207500"/>
              <a:ext cx="101600" cy="101600"/>
            </a:xfrm>
            <a:prstGeom prst="rect">
              <a:avLst/>
            </a:prstGeom>
          </p:spPr>
        </p:pic>
      </p:grpSp>
      <p:sp>
        <p:nvSpPr>
          <p:cNvPr id="101" name="object 101"/>
          <p:cNvSpPr/>
          <p:nvPr/>
        </p:nvSpPr>
        <p:spPr>
          <a:xfrm>
            <a:off x="8704659" y="1902024"/>
            <a:ext cx="117872" cy="1875234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2667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5A5F5E"/>
            </a:solidFill>
            <a:prstDash val="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2" name="object 50">
            <a:extLst>
              <a:ext uri="{FF2B5EF4-FFF2-40B4-BE49-F238E27FC236}">
                <a16:creationId xmlns:a16="http://schemas.microsoft.com/office/drawing/2014/main" id="{882AA9C0-D130-FA4D-86A7-7C4DCA884A35}"/>
              </a:ext>
            </a:extLst>
          </p:cNvPr>
          <p:cNvGrpSpPr/>
          <p:nvPr/>
        </p:nvGrpSpPr>
        <p:grpSpPr>
          <a:xfrm>
            <a:off x="8616325" y="2103924"/>
            <a:ext cx="508992" cy="464344"/>
            <a:chOff x="88900" y="2857499"/>
            <a:chExt cx="723900" cy="660400"/>
          </a:xfrm>
        </p:grpSpPr>
        <p:pic>
          <p:nvPicPr>
            <p:cNvPr id="103" name="object 51">
              <a:extLst>
                <a:ext uri="{FF2B5EF4-FFF2-40B4-BE49-F238E27FC236}">
                  <a16:creationId xmlns:a16="http://schemas.microsoft.com/office/drawing/2014/main" id="{1DA7E51F-C4E0-A0AA-EA26-C46AF358FC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650" y="2959100"/>
              <a:ext cx="439931" cy="469345"/>
            </a:xfrm>
            <a:prstGeom prst="rect">
              <a:avLst/>
            </a:prstGeom>
          </p:spPr>
        </p:pic>
        <p:sp>
          <p:nvSpPr>
            <p:cNvPr id="104" name="object 52">
              <a:extLst>
                <a:ext uri="{FF2B5EF4-FFF2-40B4-BE49-F238E27FC236}">
                  <a16:creationId xmlns:a16="http://schemas.microsoft.com/office/drawing/2014/main" id="{01CFA175-CDFC-F717-5770-5369CB1973F1}"/>
                </a:ext>
              </a:extLst>
            </p:cNvPr>
            <p:cNvSpPr/>
            <p:nvPr/>
          </p:nvSpPr>
          <p:spPr>
            <a:xfrm>
              <a:off x="114300" y="2882899"/>
              <a:ext cx="673100" cy="609600"/>
            </a:xfrm>
            <a:custGeom>
              <a:avLst/>
              <a:gdLst/>
              <a:ahLst/>
              <a:cxnLst/>
              <a:rect l="l" t="t" r="r" b="b"/>
              <a:pathLst>
                <a:path w="673100" h="609600">
                  <a:moveTo>
                    <a:pt x="2959" y="470349"/>
                  </a:moveTo>
                  <a:lnTo>
                    <a:pt x="0" y="145194"/>
                  </a:lnTo>
                  <a:lnTo>
                    <a:pt x="7400" y="100590"/>
                  </a:lnTo>
                  <a:lnTo>
                    <a:pt x="27883" y="60894"/>
                  </a:lnTo>
                  <a:lnTo>
                    <a:pt x="58875" y="28980"/>
                  </a:lnTo>
                  <a:lnTo>
                    <a:pt x="97799" y="7724"/>
                  </a:lnTo>
                  <a:lnTo>
                    <a:pt x="142079" y="0"/>
                  </a:lnTo>
                  <a:lnTo>
                    <a:pt x="528465" y="0"/>
                  </a:lnTo>
                  <a:lnTo>
                    <a:pt x="573011" y="7724"/>
                  </a:lnTo>
                  <a:lnTo>
                    <a:pt x="612569" y="28980"/>
                  </a:lnTo>
                  <a:lnTo>
                    <a:pt x="644316" y="60894"/>
                  </a:lnTo>
                  <a:lnTo>
                    <a:pt x="665434" y="100590"/>
                  </a:lnTo>
                  <a:lnTo>
                    <a:pt x="673099" y="145194"/>
                  </a:lnTo>
                  <a:lnTo>
                    <a:pt x="673099" y="470349"/>
                  </a:lnTo>
                  <a:lnTo>
                    <a:pt x="665434" y="514335"/>
                  </a:lnTo>
                  <a:lnTo>
                    <a:pt x="644316" y="552557"/>
                  </a:lnTo>
                  <a:lnTo>
                    <a:pt x="612569" y="582712"/>
                  </a:lnTo>
                  <a:lnTo>
                    <a:pt x="573011" y="602494"/>
                  </a:lnTo>
                  <a:lnTo>
                    <a:pt x="528465" y="609600"/>
                  </a:lnTo>
                  <a:lnTo>
                    <a:pt x="142079" y="609600"/>
                  </a:lnTo>
                  <a:lnTo>
                    <a:pt x="98107" y="602494"/>
                  </a:lnTo>
                  <a:lnTo>
                    <a:pt x="59917" y="582712"/>
                  </a:lnTo>
                  <a:lnTo>
                    <a:pt x="29801" y="552557"/>
                  </a:lnTo>
                  <a:lnTo>
                    <a:pt x="10052" y="514335"/>
                  </a:lnTo>
                  <a:lnTo>
                    <a:pt x="2959" y="470349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B9E3569B-9EC2-64ED-CA0C-92FC28359016}"/>
              </a:ext>
            </a:extLst>
          </p:cNvPr>
          <p:cNvSpPr txBox="1"/>
          <p:nvPr/>
        </p:nvSpPr>
        <p:spPr>
          <a:xfrm>
            <a:off x="77518" y="6545462"/>
            <a:ext cx="3315762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/>
            <a:r>
              <a:rPr lang="en-US" sz="1969" dirty="0">
                <a:solidFill>
                  <a:prstClr val="black"/>
                </a:solidFill>
                <a:latin typeface="Calibri" panose="020F0502020204030204"/>
              </a:rPr>
              <a:t>Identify logical ingress port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CC37DB-00D4-591F-B19B-53119DD6140B}"/>
              </a:ext>
            </a:extLst>
          </p:cNvPr>
          <p:cNvSpPr txBox="1"/>
          <p:nvPr/>
        </p:nvSpPr>
        <p:spPr>
          <a:xfrm>
            <a:off x="1443861" y="6115064"/>
            <a:ext cx="3315762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/>
            <a:r>
              <a:rPr lang="en-US" sz="1969" dirty="0">
                <a:solidFill>
                  <a:prstClr val="black"/>
                </a:solidFill>
                <a:latin typeface="Calibri" panose="020F0502020204030204"/>
              </a:rPr>
              <a:t>Execute 1</a:t>
            </a:r>
            <a:r>
              <a:rPr lang="en-US" sz="1969" baseline="30000" dirty="0">
                <a:solidFill>
                  <a:prstClr val="black"/>
                </a:solidFill>
                <a:latin typeface="Calibri" panose="020F0502020204030204"/>
              </a:rPr>
              <a:t>st</a:t>
            </a:r>
            <a:r>
              <a:rPr lang="en-US" sz="1969" dirty="0">
                <a:solidFill>
                  <a:prstClr val="black"/>
                </a:solidFill>
                <a:latin typeface="Calibri" panose="020F0502020204030204"/>
              </a:rPr>
              <a:t> logical </a:t>
            </a:r>
            <a:r>
              <a:rPr lang="en-US" sz="1969" dirty="0" err="1">
                <a:solidFill>
                  <a:prstClr val="black"/>
                </a:solidFill>
                <a:latin typeface="Calibri" panose="020F0502020204030204"/>
              </a:rPr>
              <a:t>datapath</a:t>
            </a:r>
            <a:endParaRPr lang="en-US" sz="196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4301AA-F6C6-7AB4-E0DA-AD2307C285D2}"/>
              </a:ext>
            </a:extLst>
          </p:cNvPr>
          <p:cNvSpPr txBox="1"/>
          <p:nvPr/>
        </p:nvSpPr>
        <p:spPr>
          <a:xfrm>
            <a:off x="2139726" y="5683118"/>
            <a:ext cx="4843290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/>
            <a:r>
              <a:rPr lang="en-US" sz="1969" dirty="0">
                <a:solidFill>
                  <a:prstClr val="black"/>
                </a:solidFill>
                <a:latin typeface="Calibri" panose="020F0502020204030204"/>
              </a:rPr>
              <a:t>Determine the next logical </a:t>
            </a:r>
            <a:r>
              <a:rPr lang="en-US" sz="1969" dirty="0" err="1">
                <a:solidFill>
                  <a:prstClr val="black"/>
                </a:solidFill>
                <a:latin typeface="Calibri" panose="020F0502020204030204"/>
              </a:rPr>
              <a:t>datapath</a:t>
            </a:r>
            <a:endParaRPr lang="en-US" sz="196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9991911-64F1-77C6-40AF-121A15A3F924}"/>
              </a:ext>
            </a:extLst>
          </p:cNvPr>
          <p:cNvSpPr txBox="1"/>
          <p:nvPr/>
        </p:nvSpPr>
        <p:spPr>
          <a:xfrm>
            <a:off x="3749045" y="5281332"/>
            <a:ext cx="3315762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/>
            <a:r>
              <a:rPr lang="en-US" sz="1969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1969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1969" dirty="0">
                <a:solidFill>
                  <a:prstClr val="black"/>
                </a:solidFill>
                <a:latin typeface="Calibri" panose="020F0502020204030204"/>
              </a:rPr>
              <a:t> logical </a:t>
            </a:r>
            <a:r>
              <a:rPr lang="en-US" sz="1969" dirty="0" err="1">
                <a:solidFill>
                  <a:prstClr val="black"/>
                </a:solidFill>
                <a:latin typeface="Calibri" panose="020F0502020204030204"/>
              </a:rPr>
              <a:t>datapath</a:t>
            </a:r>
            <a:endParaRPr lang="en-US" sz="196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69FB5BB-72FA-A235-1150-5D78AEC6F0BE}"/>
              </a:ext>
            </a:extLst>
          </p:cNvPr>
          <p:cNvSpPr txBox="1"/>
          <p:nvPr/>
        </p:nvSpPr>
        <p:spPr>
          <a:xfrm>
            <a:off x="4710810" y="4896469"/>
            <a:ext cx="3315762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/>
            <a:r>
              <a:rPr lang="en-US" sz="1969" dirty="0">
                <a:solidFill>
                  <a:prstClr val="black"/>
                </a:solidFill>
                <a:latin typeface="Calibri" panose="020F0502020204030204"/>
              </a:rPr>
              <a:t>Determine the next…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1B5640E-A6E4-3D52-72F7-6A54332C8550}"/>
              </a:ext>
            </a:extLst>
          </p:cNvPr>
          <p:cNvSpPr txBox="1"/>
          <p:nvPr/>
        </p:nvSpPr>
        <p:spPr>
          <a:xfrm>
            <a:off x="5785014" y="4561299"/>
            <a:ext cx="3315762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/>
            <a:r>
              <a:rPr lang="en-US" sz="1969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en-US" sz="1969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1969" dirty="0">
                <a:solidFill>
                  <a:prstClr val="black"/>
                </a:solidFill>
                <a:latin typeface="Calibri" panose="020F0502020204030204"/>
              </a:rPr>
              <a:t> logical </a:t>
            </a:r>
            <a:r>
              <a:rPr lang="en-US" sz="1969" dirty="0" err="1">
                <a:solidFill>
                  <a:prstClr val="black"/>
                </a:solidFill>
                <a:latin typeface="Calibri" panose="020F0502020204030204"/>
              </a:rPr>
              <a:t>datapath</a:t>
            </a:r>
            <a:endParaRPr lang="en-US" sz="196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2337BB-91A3-8B7A-CEC5-B9D42AF7C673}"/>
              </a:ext>
            </a:extLst>
          </p:cNvPr>
          <p:cNvSpPr txBox="1"/>
          <p:nvPr/>
        </p:nvSpPr>
        <p:spPr>
          <a:xfrm>
            <a:off x="6616898" y="4168649"/>
            <a:ext cx="2040434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/>
            <a:r>
              <a:rPr lang="en-US" sz="1969" dirty="0">
                <a:solidFill>
                  <a:prstClr val="black"/>
                </a:solidFill>
                <a:latin typeface="Calibri" panose="020F0502020204030204"/>
              </a:rPr>
              <a:t>Send to tunnel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10" grpId="0"/>
      <p:bldP spid="1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25" y="2352710"/>
            <a:ext cx="839391" cy="2547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9296" y="2352710"/>
            <a:ext cx="843043" cy="254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2305" y="2352710"/>
            <a:ext cx="839391" cy="254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1685" y="2352710"/>
            <a:ext cx="843043" cy="25475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89844" y="2352710"/>
            <a:ext cx="5682853" cy="1433215"/>
            <a:chOff x="2687778" y="3346077"/>
            <a:chExt cx="8082280" cy="20383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5799" y="3346077"/>
              <a:ext cx="1193800" cy="3623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3242" y="3563877"/>
              <a:ext cx="283779" cy="2847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393" y="4494185"/>
              <a:ext cx="890012" cy="8900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0510" y="3563877"/>
              <a:ext cx="283779" cy="2847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7778" y="3563877"/>
              <a:ext cx="283779" cy="2847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4144" y="3563877"/>
              <a:ext cx="283779" cy="2847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6875" y="3563877"/>
              <a:ext cx="283779" cy="284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8955" y="685353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65631">
              <a:lnSpc>
                <a:spcPct val="100000"/>
              </a:lnSpc>
              <a:spcBef>
                <a:spcPts val="70"/>
              </a:spcBef>
            </a:pPr>
            <a:r>
              <a:rPr dirty="0"/>
              <a:t>COMPUTATIONAL CHALLENGE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1542513" y="1821656"/>
            <a:ext cx="395585" cy="366117"/>
            <a:chOff x="2193796" y="2590800"/>
            <a:chExt cx="562610" cy="52070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1399" y="2670683"/>
              <a:ext cx="330200" cy="3646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19196" y="2616200"/>
              <a:ext cx="511809" cy="469900"/>
            </a:xfrm>
            <a:custGeom>
              <a:avLst/>
              <a:gdLst/>
              <a:ahLst/>
              <a:cxnLst/>
              <a:rect l="l" t="t" r="r" b="b"/>
              <a:pathLst>
                <a:path w="511810" h="469900">
                  <a:moveTo>
                    <a:pt x="0" y="361538"/>
                  </a:moveTo>
                  <a:lnTo>
                    <a:pt x="3303" y="112157"/>
                  </a:lnTo>
                  <a:lnTo>
                    <a:pt x="11172" y="69771"/>
                  </a:lnTo>
                  <a:lnTo>
                    <a:pt x="32903" y="33980"/>
                  </a:lnTo>
                  <a:lnTo>
                    <a:pt x="65683" y="9237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4819" y="9237"/>
                  </a:lnTo>
                  <a:lnTo>
                    <a:pt x="479271" y="33980"/>
                  </a:lnTo>
                  <a:lnTo>
                    <a:pt x="502674" y="69771"/>
                  </a:lnTo>
                  <a:lnTo>
                    <a:pt x="511303" y="112157"/>
                  </a:lnTo>
                  <a:lnTo>
                    <a:pt x="511303" y="361538"/>
                  </a:lnTo>
                  <a:lnTo>
                    <a:pt x="502674" y="403330"/>
                  </a:lnTo>
                  <a:lnTo>
                    <a:pt x="479271" y="437817"/>
                  </a:lnTo>
                  <a:lnTo>
                    <a:pt x="444819" y="461255"/>
                  </a:lnTo>
                  <a:lnTo>
                    <a:pt x="403043" y="469900"/>
                  </a:lnTo>
                  <a:lnTo>
                    <a:pt x="106699" y="469900"/>
                  </a:lnTo>
                  <a:lnTo>
                    <a:pt x="65167" y="461255"/>
                  </a:lnTo>
                  <a:lnTo>
                    <a:pt x="31251" y="437817"/>
                  </a:lnTo>
                  <a:lnTo>
                    <a:pt x="8385" y="403330"/>
                  </a:lnTo>
                  <a:lnTo>
                    <a:pt x="0" y="361538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042575" y="1821656"/>
            <a:ext cx="395585" cy="366117"/>
            <a:chOff x="2904996" y="2590800"/>
            <a:chExt cx="562610" cy="52070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2599" y="2670683"/>
              <a:ext cx="330200" cy="3646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30396" y="2616200"/>
              <a:ext cx="511809" cy="469900"/>
            </a:xfrm>
            <a:custGeom>
              <a:avLst/>
              <a:gdLst/>
              <a:ahLst/>
              <a:cxnLst/>
              <a:rect l="l" t="t" r="r" b="b"/>
              <a:pathLst>
                <a:path w="511810" h="469900">
                  <a:moveTo>
                    <a:pt x="0" y="361538"/>
                  </a:moveTo>
                  <a:lnTo>
                    <a:pt x="3303" y="112157"/>
                  </a:lnTo>
                  <a:lnTo>
                    <a:pt x="11172" y="69771"/>
                  </a:lnTo>
                  <a:lnTo>
                    <a:pt x="32903" y="33980"/>
                  </a:lnTo>
                  <a:lnTo>
                    <a:pt x="65683" y="9237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4819" y="9237"/>
                  </a:lnTo>
                  <a:lnTo>
                    <a:pt x="479271" y="33980"/>
                  </a:lnTo>
                  <a:lnTo>
                    <a:pt x="502674" y="69771"/>
                  </a:lnTo>
                  <a:lnTo>
                    <a:pt x="511303" y="112157"/>
                  </a:lnTo>
                  <a:lnTo>
                    <a:pt x="511303" y="361538"/>
                  </a:lnTo>
                  <a:lnTo>
                    <a:pt x="502674" y="403330"/>
                  </a:lnTo>
                  <a:lnTo>
                    <a:pt x="479271" y="437817"/>
                  </a:lnTo>
                  <a:lnTo>
                    <a:pt x="444819" y="461255"/>
                  </a:lnTo>
                  <a:lnTo>
                    <a:pt x="403043" y="469900"/>
                  </a:lnTo>
                  <a:lnTo>
                    <a:pt x="106699" y="469900"/>
                  </a:lnTo>
                  <a:lnTo>
                    <a:pt x="65167" y="461255"/>
                  </a:lnTo>
                  <a:lnTo>
                    <a:pt x="31251" y="437817"/>
                  </a:lnTo>
                  <a:lnTo>
                    <a:pt x="8385" y="403330"/>
                  </a:lnTo>
                  <a:lnTo>
                    <a:pt x="0" y="361538"/>
                  </a:lnTo>
                  <a:close/>
                </a:path>
              </a:pathLst>
            </a:custGeom>
            <a:ln w="50800">
              <a:solidFill>
                <a:srgbClr val="E2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830710" y="1821656"/>
            <a:ext cx="392906" cy="366117"/>
            <a:chOff x="4025899" y="2590800"/>
            <a:chExt cx="558800" cy="52070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1761" y="2670683"/>
              <a:ext cx="337410" cy="36461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51299" y="2616200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4262" y="361538"/>
                  </a:moveTo>
                  <a:lnTo>
                    <a:pt x="0" y="112157"/>
                  </a:lnTo>
                  <a:lnTo>
                    <a:pt x="9051" y="69771"/>
                  </a:lnTo>
                  <a:lnTo>
                    <a:pt x="33383" y="33980"/>
                  </a:lnTo>
                  <a:lnTo>
                    <a:pt x="68764" y="9237"/>
                  </a:lnTo>
                  <a:lnTo>
                    <a:pt x="110962" y="0"/>
                  </a:lnTo>
                  <a:lnTo>
                    <a:pt x="407305" y="0"/>
                  </a:lnTo>
                  <a:lnTo>
                    <a:pt x="447899" y="9237"/>
                  </a:lnTo>
                  <a:lnTo>
                    <a:pt x="479751" y="33980"/>
                  </a:lnTo>
                  <a:lnTo>
                    <a:pt x="500553" y="69771"/>
                  </a:lnTo>
                  <a:lnTo>
                    <a:pt x="507999" y="112157"/>
                  </a:lnTo>
                  <a:lnTo>
                    <a:pt x="507999" y="361538"/>
                  </a:lnTo>
                  <a:lnTo>
                    <a:pt x="500553" y="403330"/>
                  </a:lnTo>
                  <a:lnTo>
                    <a:pt x="479751" y="437817"/>
                  </a:lnTo>
                  <a:lnTo>
                    <a:pt x="447899" y="461255"/>
                  </a:lnTo>
                  <a:lnTo>
                    <a:pt x="407305" y="469900"/>
                  </a:lnTo>
                  <a:lnTo>
                    <a:pt x="110962" y="469900"/>
                  </a:lnTo>
                  <a:lnTo>
                    <a:pt x="69430" y="461255"/>
                  </a:lnTo>
                  <a:lnTo>
                    <a:pt x="35514" y="437817"/>
                  </a:lnTo>
                  <a:lnTo>
                    <a:pt x="12647" y="403330"/>
                  </a:lnTo>
                  <a:lnTo>
                    <a:pt x="4262" y="361538"/>
                  </a:lnTo>
                  <a:close/>
                </a:path>
              </a:pathLst>
            </a:custGeom>
            <a:ln w="5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330773" y="1821656"/>
            <a:ext cx="392906" cy="366117"/>
            <a:chOff x="4737099" y="2590800"/>
            <a:chExt cx="558800" cy="52070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2961" y="2670683"/>
              <a:ext cx="337410" cy="36461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62499" y="2616200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4262" y="361538"/>
                  </a:moveTo>
                  <a:lnTo>
                    <a:pt x="0" y="112157"/>
                  </a:lnTo>
                  <a:lnTo>
                    <a:pt x="9051" y="69771"/>
                  </a:lnTo>
                  <a:lnTo>
                    <a:pt x="33383" y="33980"/>
                  </a:lnTo>
                  <a:lnTo>
                    <a:pt x="68764" y="9237"/>
                  </a:lnTo>
                  <a:lnTo>
                    <a:pt x="110962" y="0"/>
                  </a:lnTo>
                  <a:lnTo>
                    <a:pt x="407305" y="0"/>
                  </a:lnTo>
                  <a:lnTo>
                    <a:pt x="447899" y="9237"/>
                  </a:lnTo>
                  <a:lnTo>
                    <a:pt x="479751" y="33980"/>
                  </a:lnTo>
                  <a:lnTo>
                    <a:pt x="500553" y="69771"/>
                  </a:lnTo>
                  <a:lnTo>
                    <a:pt x="507999" y="112157"/>
                  </a:lnTo>
                  <a:lnTo>
                    <a:pt x="507999" y="361538"/>
                  </a:lnTo>
                  <a:lnTo>
                    <a:pt x="500553" y="403330"/>
                  </a:lnTo>
                  <a:lnTo>
                    <a:pt x="479751" y="437817"/>
                  </a:lnTo>
                  <a:lnTo>
                    <a:pt x="447899" y="461255"/>
                  </a:lnTo>
                  <a:lnTo>
                    <a:pt x="407305" y="469900"/>
                  </a:lnTo>
                  <a:lnTo>
                    <a:pt x="110962" y="469900"/>
                  </a:lnTo>
                  <a:lnTo>
                    <a:pt x="69430" y="461255"/>
                  </a:lnTo>
                  <a:lnTo>
                    <a:pt x="35514" y="437817"/>
                  </a:lnTo>
                  <a:lnTo>
                    <a:pt x="12647" y="403330"/>
                  </a:lnTo>
                  <a:lnTo>
                    <a:pt x="4262" y="361538"/>
                  </a:lnTo>
                  <a:close/>
                </a:path>
              </a:pathLst>
            </a:custGeom>
            <a:ln w="50799">
              <a:solidFill>
                <a:srgbClr val="0071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124903" y="1821656"/>
            <a:ext cx="393799" cy="366117"/>
            <a:chOff x="5866528" y="2590800"/>
            <a:chExt cx="560070" cy="520700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1699" y="2670683"/>
              <a:ext cx="330200" cy="3646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91928" y="2616200"/>
              <a:ext cx="509270" cy="469900"/>
            </a:xfrm>
            <a:custGeom>
              <a:avLst/>
              <a:gdLst/>
              <a:ahLst/>
              <a:cxnLst/>
              <a:rect l="l" t="t" r="r" b="b"/>
              <a:pathLst>
                <a:path w="509270" h="469900">
                  <a:moveTo>
                    <a:pt x="0" y="361538"/>
                  </a:moveTo>
                  <a:lnTo>
                    <a:pt x="871" y="112157"/>
                  </a:lnTo>
                  <a:lnTo>
                    <a:pt x="9120" y="69771"/>
                  </a:lnTo>
                  <a:lnTo>
                    <a:pt x="31687" y="33980"/>
                  </a:lnTo>
                  <a:lnTo>
                    <a:pt x="65303" y="9237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4439" y="9237"/>
                  </a:lnTo>
                  <a:lnTo>
                    <a:pt x="478055" y="33980"/>
                  </a:lnTo>
                  <a:lnTo>
                    <a:pt x="500622" y="69771"/>
                  </a:lnTo>
                  <a:lnTo>
                    <a:pt x="508871" y="112157"/>
                  </a:lnTo>
                  <a:lnTo>
                    <a:pt x="508871" y="361538"/>
                  </a:lnTo>
                  <a:lnTo>
                    <a:pt x="500622" y="403330"/>
                  </a:lnTo>
                  <a:lnTo>
                    <a:pt x="478055" y="437817"/>
                  </a:lnTo>
                  <a:lnTo>
                    <a:pt x="444439" y="461255"/>
                  </a:lnTo>
                  <a:lnTo>
                    <a:pt x="403043" y="469900"/>
                  </a:lnTo>
                  <a:lnTo>
                    <a:pt x="106699" y="469900"/>
                  </a:lnTo>
                  <a:lnTo>
                    <a:pt x="65167" y="461255"/>
                  </a:lnTo>
                  <a:lnTo>
                    <a:pt x="31251" y="437817"/>
                  </a:lnTo>
                  <a:lnTo>
                    <a:pt x="8385" y="403330"/>
                  </a:lnTo>
                  <a:lnTo>
                    <a:pt x="0" y="361538"/>
                  </a:lnTo>
                  <a:close/>
                </a:path>
              </a:pathLst>
            </a:custGeom>
            <a:ln w="5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624965" y="1821656"/>
            <a:ext cx="393799" cy="366117"/>
            <a:chOff x="6577728" y="2590800"/>
            <a:chExt cx="560070" cy="52070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2899" y="2670683"/>
              <a:ext cx="330200" cy="36461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603128" y="2616200"/>
              <a:ext cx="509270" cy="469900"/>
            </a:xfrm>
            <a:custGeom>
              <a:avLst/>
              <a:gdLst/>
              <a:ahLst/>
              <a:cxnLst/>
              <a:rect l="l" t="t" r="r" b="b"/>
              <a:pathLst>
                <a:path w="509270" h="469900">
                  <a:moveTo>
                    <a:pt x="0" y="361538"/>
                  </a:moveTo>
                  <a:lnTo>
                    <a:pt x="871" y="112157"/>
                  </a:lnTo>
                  <a:lnTo>
                    <a:pt x="9120" y="69771"/>
                  </a:lnTo>
                  <a:lnTo>
                    <a:pt x="31687" y="33980"/>
                  </a:lnTo>
                  <a:lnTo>
                    <a:pt x="65303" y="9237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4439" y="9237"/>
                  </a:lnTo>
                  <a:lnTo>
                    <a:pt x="478055" y="33980"/>
                  </a:lnTo>
                  <a:lnTo>
                    <a:pt x="500622" y="69771"/>
                  </a:lnTo>
                  <a:lnTo>
                    <a:pt x="508871" y="112157"/>
                  </a:lnTo>
                  <a:lnTo>
                    <a:pt x="508871" y="361538"/>
                  </a:lnTo>
                  <a:lnTo>
                    <a:pt x="500622" y="403330"/>
                  </a:lnTo>
                  <a:lnTo>
                    <a:pt x="478055" y="437817"/>
                  </a:lnTo>
                  <a:lnTo>
                    <a:pt x="444439" y="461255"/>
                  </a:lnTo>
                  <a:lnTo>
                    <a:pt x="403043" y="469900"/>
                  </a:lnTo>
                  <a:lnTo>
                    <a:pt x="106699" y="469900"/>
                  </a:lnTo>
                  <a:lnTo>
                    <a:pt x="65167" y="461255"/>
                  </a:lnTo>
                  <a:lnTo>
                    <a:pt x="31251" y="437817"/>
                  </a:lnTo>
                  <a:lnTo>
                    <a:pt x="8385" y="403330"/>
                  </a:lnTo>
                  <a:lnTo>
                    <a:pt x="0" y="361538"/>
                  </a:lnTo>
                  <a:close/>
                </a:path>
              </a:pathLst>
            </a:custGeom>
            <a:ln w="50799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416097" y="1821656"/>
            <a:ext cx="397371" cy="366117"/>
            <a:chOff x="7702894" y="2590800"/>
            <a:chExt cx="565150" cy="520700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4494" y="2670683"/>
              <a:ext cx="337410" cy="36461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728294" y="2616200"/>
              <a:ext cx="514350" cy="469900"/>
            </a:xfrm>
            <a:custGeom>
              <a:avLst/>
              <a:gdLst/>
              <a:ahLst/>
              <a:cxnLst/>
              <a:rect l="l" t="t" r="r" b="b"/>
              <a:pathLst>
                <a:path w="514350" h="469900">
                  <a:moveTo>
                    <a:pt x="0" y="361538"/>
                  </a:moveTo>
                  <a:lnTo>
                    <a:pt x="6005" y="112157"/>
                  </a:lnTo>
                  <a:lnTo>
                    <a:pt x="13452" y="69771"/>
                  </a:lnTo>
                  <a:lnTo>
                    <a:pt x="34254" y="33980"/>
                  </a:lnTo>
                  <a:lnTo>
                    <a:pt x="66105" y="9237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5241" y="9237"/>
                  </a:lnTo>
                  <a:lnTo>
                    <a:pt x="480622" y="33980"/>
                  </a:lnTo>
                  <a:lnTo>
                    <a:pt x="504954" y="69771"/>
                  </a:lnTo>
                  <a:lnTo>
                    <a:pt x="514005" y="112157"/>
                  </a:lnTo>
                  <a:lnTo>
                    <a:pt x="514005" y="361538"/>
                  </a:lnTo>
                  <a:lnTo>
                    <a:pt x="504954" y="403330"/>
                  </a:lnTo>
                  <a:lnTo>
                    <a:pt x="480622" y="437817"/>
                  </a:lnTo>
                  <a:lnTo>
                    <a:pt x="445241" y="461255"/>
                  </a:lnTo>
                  <a:lnTo>
                    <a:pt x="403043" y="469900"/>
                  </a:lnTo>
                  <a:lnTo>
                    <a:pt x="106699" y="469900"/>
                  </a:lnTo>
                  <a:lnTo>
                    <a:pt x="65167" y="461255"/>
                  </a:lnTo>
                  <a:lnTo>
                    <a:pt x="31251" y="437817"/>
                  </a:lnTo>
                  <a:lnTo>
                    <a:pt x="8385" y="403330"/>
                  </a:lnTo>
                  <a:lnTo>
                    <a:pt x="0" y="361538"/>
                  </a:lnTo>
                  <a:close/>
                </a:path>
              </a:pathLst>
            </a:custGeom>
            <a:ln w="50799">
              <a:solidFill>
                <a:srgbClr val="E1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916160" y="1821656"/>
            <a:ext cx="397371" cy="366117"/>
            <a:chOff x="8414094" y="2590800"/>
            <a:chExt cx="565150" cy="520700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25694" y="2670683"/>
              <a:ext cx="337410" cy="36461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439494" y="2616200"/>
              <a:ext cx="514350" cy="469900"/>
            </a:xfrm>
            <a:custGeom>
              <a:avLst/>
              <a:gdLst/>
              <a:ahLst/>
              <a:cxnLst/>
              <a:rect l="l" t="t" r="r" b="b"/>
              <a:pathLst>
                <a:path w="514350" h="469900">
                  <a:moveTo>
                    <a:pt x="0" y="361538"/>
                  </a:moveTo>
                  <a:lnTo>
                    <a:pt x="6005" y="112157"/>
                  </a:lnTo>
                  <a:lnTo>
                    <a:pt x="13452" y="69771"/>
                  </a:lnTo>
                  <a:lnTo>
                    <a:pt x="34254" y="33980"/>
                  </a:lnTo>
                  <a:lnTo>
                    <a:pt x="66105" y="9237"/>
                  </a:lnTo>
                  <a:lnTo>
                    <a:pt x="106699" y="0"/>
                  </a:lnTo>
                  <a:lnTo>
                    <a:pt x="403043" y="0"/>
                  </a:lnTo>
                  <a:lnTo>
                    <a:pt x="445241" y="9237"/>
                  </a:lnTo>
                  <a:lnTo>
                    <a:pt x="480622" y="33980"/>
                  </a:lnTo>
                  <a:lnTo>
                    <a:pt x="504954" y="69771"/>
                  </a:lnTo>
                  <a:lnTo>
                    <a:pt x="514005" y="112157"/>
                  </a:lnTo>
                  <a:lnTo>
                    <a:pt x="514005" y="361538"/>
                  </a:lnTo>
                  <a:lnTo>
                    <a:pt x="504954" y="403330"/>
                  </a:lnTo>
                  <a:lnTo>
                    <a:pt x="480622" y="437817"/>
                  </a:lnTo>
                  <a:lnTo>
                    <a:pt x="445241" y="461255"/>
                  </a:lnTo>
                  <a:lnTo>
                    <a:pt x="403043" y="469900"/>
                  </a:lnTo>
                  <a:lnTo>
                    <a:pt x="106699" y="469900"/>
                  </a:lnTo>
                  <a:lnTo>
                    <a:pt x="65167" y="461255"/>
                  </a:lnTo>
                  <a:lnTo>
                    <a:pt x="31251" y="437817"/>
                  </a:lnTo>
                  <a:lnTo>
                    <a:pt x="8385" y="403330"/>
                  </a:lnTo>
                  <a:lnTo>
                    <a:pt x="0" y="361538"/>
                  </a:lnTo>
                  <a:close/>
                </a:path>
              </a:pathLst>
            </a:custGeom>
            <a:ln w="5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706195" y="1821656"/>
            <a:ext cx="392906" cy="366117"/>
            <a:chOff x="9537699" y="2590800"/>
            <a:chExt cx="558800" cy="520700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1999" y="2670683"/>
              <a:ext cx="330200" cy="36461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563099" y="2616200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1559" y="361538"/>
                  </a:moveTo>
                  <a:lnTo>
                    <a:pt x="0" y="112157"/>
                  </a:lnTo>
                  <a:lnTo>
                    <a:pt x="8628" y="69771"/>
                  </a:lnTo>
                  <a:lnTo>
                    <a:pt x="32031" y="33980"/>
                  </a:lnTo>
                  <a:lnTo>
                    <a:pt x="66483" y="9237"/>
                  </a:lnTo>
                  <a:lnTo>
                    <a:pt x="108259" y="0"/>
                  </a:lnTo>
                  <a:lnTo>
                    <a:pt x="404602" y="0"/>
                  </a:lnTo>
                  <a:lnTo>
                    <a:pt x="445619" y="9237"/>
                  </a:lnTo>
                  <a:lnTo>
                    <a:pt x="478399" y="33980"/>
                  </a:lnTo>
                  <a:lnTo>
                    <a:pt x="500131" y="69771"/>
                  </a:lnTo>
                  <a:lnTo>
                    <a:pt x="508000" y="112157"/>
                  </a:lnTo>
                  <a:lnTo>
                    <a:pt x="508000" y="361538"/>
                  </a:lnTo>
                  <a:lnTo>
                    <a:pt x="500131" y="403330"/>
                  </a:lnTo>
                  <a:lnTo>
                    <a:pt x="478399" y="437817"/>
                  </a:lnTo>
                  <a:lnTo>
                    <a:pt x="445619" y="461255"/>
                  </a:lnTo>
                  <a:lnTo>
                    <a:pt x="404602" y="469900"/>
                  </a:lnTo>
                  <a:lnTo>
                    <a:pt x="108259" y="469900"/>
                  </a:lnTo>
                  <a:lnTo>
                    <a:pt x="66727" y="461255"/>
                  </a:lnTo>
                  <a:lnTo>
                    <a:pt x="32811" y="437817"/>
                  </a:lnTo>
                  <a:lnTo>
                    <a:pt x="9944" y="403330"/>
                  </a:lnTo>
                  <a:lnTo>
                    <a:pt x="1559" y="361538"/>
                  </a:lnTo>
                  <a:close/>
                </a:path>
              </a:pathLst>
            </a:custGeom>
            <a:ln w="50800">
              <a:solidFill>
                <a:srgbClr val="0071FF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206257" y="1821656"/>
            <a:ext cx="392906" cy="366117"/>
            <a:chOff x="10248899" y="2590800"/>
            <a:chExt cx="558800" cy="520700"/>
          </a:xfrm>
        </p:grpSpPr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63199" y="2670683"/>
              <a:ext cx="330200" cy="36461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274299" y="2616200"/>
              <a:ext cx="508000" cy="469900"/>
            </a:xfrm>
            <a:custGeom>
              <a:avLst/>
              <a:gdLst/>
              <a:ahLst/>
              <a:cxnLst/>
              <a:rect l="l" t="t" r="r" b="b"/>
              <a:pathLst>
                <a:path w="508000" h="469900">
                  <a:moveTo>
                    <a:pt x="1559" y="361538"/>
                  </a:moveTo>
                  <a:lnTo>
                    <a:pt x="0" y="112157"/>
                  </a:lnTo>
                  <a:lnTo>
                    <a:pt x="8628" y="69771"/>
                  </a:lnTo>
                  <a:lnTo>
                    <a:pt x="32031" y="33980"/>
                  </a:lnTo>
                  <a:lnTo>
                    <a:pt x="66483" y="9237"/>
                  </a:lnTo>
                  <a:lnTo>
                    <a:pt x="108259" y="0"/>
                  </a:lnTo>
                  <a:lnTo>
                    <a:pt x="404602" y="0"/>
                  </a:lnTo>
                  <a:lnTo>
                    <a:pt x="445619" y="9237"/>
                  </a:lnTo>
                  <a:lnTo>
                    <a:pt x="478399" y="33980"/>
                  </a:lnTo>
                  <a:lnTo>
                    <a:pt x="500131" y="69771"/>
                  </a:lnTo>
                  <a:lnTo>
                    <a:pt x="508000" y="112157"/>
                  </a:lnTo>
                  <a:lnTo>
                    <a:pt x="508000" y="361538"/>
                  </a:lnTo>
                  <a:lnTo>
                    <a:pt x="500131" y="403330"/>
                  </a:lnTo>
                  <a:lnTo>
                    <a:pt x="478399" y="437817"/>
                  </a:lnTo>
                  <a:lnTo>
                    <a:pt x="445619" y="461255"/>
                  </a:lnTo>
                  <a:lnTo>
                    <a:pt x="404602" y="469900"/>
                  </a:lnTo>
                  <a:lnTo>
                    <a:pt x="108259" y="469900"/>
                  </a:lnTo>
                  <a:lnTo>
                    <a:pt x="66727" y="461255"/>
                  </a:lnTo>
                  <a:lnTo>
                    <a:pt x="32811" y="437817"/>
                  </a:lnTo>
                  <a:lnTo>
                    <a:pt x="9944" y="403330"/>
                  </a:lnTo>
                  <a:lnTo>
                    <a:pt x="1559" y="361538"/>
                  </a:lnTo>
                  <a:close/>
                </a:path>
              </a:pathLst>
            </a:custGeom>
            <a:ln w="50800">
              <a:solidFill>
                <a:srgbClr val="00B700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7226" y="3734498"/>
            <a:ext cx="8251800" cy="1713717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197339" indent="-188856" defTabSz="642915">
              <a:spcBef>
                <a:spcPts val="74"/>
              </a:spcBef>
              <a:buFontTx/>
              <a:buAutoNum type="arabicPeriod"/>
              <a:tabLst>
                <a:tab pos="197786" algn="l"/>
              </a:tabLst>
            </a:pPr>
            <a:r>
              <a:rPr sz="1547" dirty="0">
                <a:solidFill>
                  <a:srgbClr val="535353"/>
                </a:solidFill>
                <a:latin typeface="Microsoft Sans Serif"/>
                <a:cs typeface="Microsoft Sans Serif"/>
              </a:rPr>
              <a:t>Controllers learn the location of VMs.</a:t>
            </a:r>
            <a:endParaRPr sz="154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defTabSz="642915">
              <a:spcBef>
                <a:spcPts val="14"/>
              </a:spcBef>
              <a:buClr>
                <a:srgbClr val="535353"/>
              </a:buClr>
              <a:buFont typeface="Microsoft Sans Serif"/>
              <a:buAutoNum type="arabicPeriod"/>
            </a:pPr>
            <a:endParaRPr sz="1582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97339" indent="-188856" defTabSz="642915">
              <a:spcBef>
                <a:spcPts val="4"/>
              </a:spcBef>
              <a:buFontTx/>
              <a:buAutoNum type="arabicPeriod"/>
              <a:tabLst>
                <a:tab pos="197786" algn="l"/>
              </a:tabLst>
            </a:pPr>
            <a:r>
              <a:rPr sz="1547" dirty="0">
                <a:solidFill>
                  <a:srgbClr val="535353"/>
                </a:solidFill>
                <a:latin typeface="Microsoft Sans Serif"/>
                <a:cs typeface="Microsoft Sans Serif"/>
              </a:rPr>
              <a:t>Controllers proactively compute &amp; push all forwarding state required to connect each VM.</a:t>
            </a:r>
            <a:endParaRPr sz="154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defTabSz="642915">
              <a:spcBef>
                <a:spcPts val="18"/>
              </a:spcBef>
            </a:pPr>
            <a:endParaRPr sz="168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366730" defTabSz="642915"/>
            <a:r>
              <a:rPr sz="1547" dirty="0">
                <a:solidFill>
                  <a:srgbClr val="535353"/>
                </a:solidFill>
                <a:latin typeface="Microsoft Sans Serif"/>
                <a:cs typeface="Microsoft Sans Serif"/>
              </a:rPr>
              <a:t>Forwarding State = </a:t>
            </a:r>
            <a:r>
              <a:rPr sz="1547" b="1" dirty="0">
                <a:solidFill>
                  <a:srgbClr val="535353"/>
                </a:solidFill>
                <a:latin typeface="Trebuchet MS"/>
                <a:cs typeface="Trebuchet MS"/>
              </a:rPr>
              <a:t>F</a:t>
            </a:r>
            <a:r>
              <a:rPr sz="1547" dirty="0">
                <a:solidFill>
                  <a:srgbClr val="535353"/>
                </a:solidFill>
                <a:latin typeface="Microsoft Sans Serif"/>
                <a:cs typeface="Microsoft Sans Serif"/>
              </a:rPr>
              <a:t>(configuration,VM locations)</a:t>
            </a:r>
            <a:endParaRPr sz="154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defTabSz="642915">
              <a:spcBef>
                <a:spcPts val="21"/>
              </a:spcBef>
            </a:pPr>
            <a:endParaRPr sz="1617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97339" defTabSz="642915"/>
            <a:r>
              <a:rPr sz="1547" dirty="0">
                <a:solidFill>
                  <a:srgbClr val="535353"/>
                </a:solidFill>
                <a:latin typeface="Microsoft Sans Serif"/>
                <a:cs typeface="Microsoft Sans Serif"/>
              </a:rPr>
              <a:t>Repeat above as logical configuration or physical configuration (VM placement) changes</a:t>
            </a:r>
            <a:r>
              <a:rPr sz="1547" spc="-49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lang="en-US" sz="1547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48457" y="1982391"/>
            <a:ext cx="5247084" cy="1534120"/>
            <a:chOff x="2771139" y="2819400"/>
            <a:chExt cx="7462520" cy="2181860"/>
          </a:xfrm>
        </p:grpSpPr>
        <p:sp>
          <p:nvSpPr>
            <p:cNvPr id="47" name="object 47"/>
            <p:cNvSpPr/>
            <p:nvPr/>
          </p:nvSpPr>
          <p:spPr>
            <a:xfrm>
              <a:off x="10172700" y="3962399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254000"/>
                  </a:moveTo>
                  <a:lnTo>
                    <a:pt x="0" y="1445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0111739" y="38531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502399" y="39624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400"/>
                  </a:moveTo>
                  <a:lnTo>
                    <a:pt x="0" y="1445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441439" y="38531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2832099" y="3962399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254000"/>
                  </a:moveTo>
                  <a:lnTo>
                    <a:pt x="0" y="1445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771139" y="38531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746500" y="4940300"/>
              <a:ext cx="2095500" cy="0"/>
            </a:xfrm>
            <a:custGeom>
              <a:avLst/>
              <a:gdLst/>
              <a:ahLst/>
              <a:cxnLst/>
              <a:rect l="l" t="t" r="r" b="b"/>
              <a:pathLst>
                <a:path w="2095500">
                  <a:moveTo>
                    <a:pt x="0" y="0"/>
                  </a:moveTo>
                  <a:lnTo>
                    <a:pt x="2078960" y="0"/>
                  </a:lnTo>
                  <a:lnTo>
                    <a:pt x="2095499" y="0"/>
                  </a:lnTo>
                </a:path>
              </a:pathLst>
            </a:custGeom>
            <a:ln w="25400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829300" y="487933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3746499" y="2870200"/>
              <a:ext cx="0" cy="2082800"/>
            </a:xfrm>
            <a:custGeom>
              <a:avLst/>
              <a:gdLst/>
              <a:ahLst/>
              <a:cxnLst/>
              <a:rect l="l" t="t" r="r" b="b"/>
              <a:pathLst>
                <a:path h="2082800">
                  <a:moveTo>
                    <a:pt x="0" y="208279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588000" y="2870200"/>
              <a:ext cx="0" cy="2082800"/>
            </a:xfrm>
            <a:custGeom>
              <a:avLst/>
              <a:gdLst/>
              <a:ahLst/>
              <a:cxnLst/>
              <a:rect l="l" t="t" r="r" b="b"/>
              <a:pathLst>
                <a:path h="2082800">
                  <a:moveTo>
                    <a:pt x="0" y="208279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660900" y="3962399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254000"/>
                  </a:moveTo>
                  <a:lnTo>
                    <a:pt x="0" y="1445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599939" y="38531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7416800" y="2819400"/>
              <a:ext cx="0" cy="2082800"/>
            </a:xfrm>
            <a:custGeom>
              <a:avLst/>
              <a:gdLst/>
              <a:ahLst/>
              <a:cxnLst/>
              <a:rect l="l" t="t" r="r" b="b"/>
              <a:pathLst>
                <a:path h="2082800">
                  <a:moveTo>
                    <a:pt x="0" y="20828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9258299" y="2819400"/>
              <a:ext cx="0" cy="2082800"/>
            </a:xfrm>
            <a:custGeom>
              <a:avLst/>
              <a:gdLst/>
              <a:ahLst/>
              <a:cxnLst/>
              <a:rect l="l" t="t" r="r" b="b"/>
              <a:pathLst>
                <a:path h="2082800">
                  <a:moveTo>
                    <a:pt x="0" y="20828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7162799" y="4940300"/>
              <a:ext cx="2095500" cy="0"/>
            </a:xfrm>
            <a:custGeom>
              <a:avLst/>
              <a:gdLst/>
              <a:ahLst/>
              <a:cxnLst/>
              <a:rect l="l" t="t" r="r" b="b"/>
              <a:pathLst>
                <a:path w="2095500">
                  <a:moveTo>
                    <a:pt x="2095500" y="0"/>
                  </a:moveTo>
                  <a:lnTo>
                    <a:pt x="1654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7053580" y="487933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8343899" y="3962399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254000"/>
                  </a:moveTo>
                  <a:lnTo>
                    <a:pt x="0" y="1445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8282939" y="38531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832100" y="4216400"/>
              <a:ext cx="7340600" cy="0"/>
            </a:xfrm>
            <a:custGeom>
              <a:avLst/>
              <a:gdLst/>
              <a:ahLst/>
              <a:cxnLst/>
              <a:rect l="l" t="t" r="r" b="b"/>
              <a:pathLst>
                <a:path w="7340600">
                  <a:moveTo>
                    <a:pt x="0" y="0"/>
                  </a:moveTo>
                  <a:lnTo>
                    <a:pt x="7340599" y="0"/>
                  </a:lnTo>
                </a:path>
              </a:pathLst>
            </a:custGeom>
            <a:ln w="254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20063" y="6012922"/>
            <a:ext cx="8403604" cy="753307"/>
          </a:xfrm>
          <a:prstGeom prst="rect">
            <a:avLst/>
          </a:prstGeom>
        </p:spPr>
        <p:txBody>
          <a:bodyPr vert="horz" wrap="square" lIns="0" tIns="33933" rIns="0" bIns="0" rtlCol="0">
            <a:spAutoFit/>
          </a:bodyPr>
          <a:lstStyle/>
          <a:p>
            <a:pPr marL="26788" marR="21430" indent="329494" defTabSz="642915">
              <a:lnSpc>
                <a:spcPts val="2911"/>
              </a:lnSpc>
              <a:spcBef>
                <a:spcPts val="267"/>
              </a:spcBef>
            </a:pPr>
            <a:r>
              <a:rPr sz="2391" b="1" dirty="0">
                <a:solidFill>
                  <a:srgbClr val="535353"/>
                </a:solidFill>
                <a:latin typeface="Trebuchet MS"/>
                <a:cs typeface="Trebuchet MS"/>
              </a:rPr>
              <a:t>Challenge</a:t>
            </a:r>
            <a:r>
              <a:rPr sz="2391" dirty="0">
                <a:solidFill>
                  <a:srgbClr val="535353"/>
                </a:solidFill>
                <a:latin typeface="Microsoft Sans Serif"/>
                <a:cs typeface="Microsoft Sans Serif"/>
              </a:rPr>
              <a:t>: How to compute O(N</a:t>
            </a:r>
            <a:r>
              <a:rPr sz="2391" baseline="25462" dirty="0">
                <a:solidFill>
                  <a:srgbClr val="535353"/>
                </a:solidFill>
                <a:latin typeface="Microsoft Sans Serif"/>
                <a:cs typeface="Microsoft Sans Serif"/>
              </a:rPr>
              <a:t>2</a:t>
            </a:r>
            <a:r>
              <a:rPr sz="2391" dirty="0">
                <a:solidFill>
                  <a:srgbClr val="535353"/>
                </a:solidFill>
                <a:latin typeface="Microsoft Sans Serif"/>
                <a:cs typeface="Microsoft Sans Serif"/>
              </a:rPr>
              <a:t>) volume of low-level OpenFlow and OVSDB state, when inputs change all the time.</a:t>
            </a:r>
            <a:endParaRPr sz="239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125266" y="4800599"/>
            <a:ext cx="444698" cy="150019"/>
            <a:chOff x="3022600" y="6827519"/>
            <a:chExt cx="632460" cy="213360"/>
          </a:xfrm>
        </p:grpSpPr>
        <p:sp>
          <p:nvSpPr>
            <p:cNvPr id="68" name="object 68"/>
            <p:cNvSpPr/>
            <p:nvPr/>
          </p:nvSpPr>
          <p:spPr>
            <a:xfrm>
              <a:off x="3022600" y="6934199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0" y="0"/>
                  </a:moveTo>
                  <a:lnTo>
                    <a:pt x="416432" y="0"/>
                  </a:lnTo>
                  <a:lnTo>
                    <a:pt x="444499" y="0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441700" y="6827519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59">
                  <a:moveTo>
                    <a:pt x="0" y="0"/>
                  </a:move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029" y="2408127"/>
            <a:ext cx="3217366" cy="30756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 defTabSz="642915">
              <a:spcBef>
                <a:spcPts val="77"/>
              </a:spcBef>
            </a:pPr>
            <a:r>
              <a:rPr sz="1934" b="1" u="sng" spc="-179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1.</a:t>
            </a:r>
            <a:r>
              <a:rPr sz="1934" b="1" u="sng" spc="-46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934" b="1" u="sng" spc="35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How</a:t>
            </a:r>
            <a:r>
              <a:rPr sz="1934" b="1" u="sng" spc="-77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934" b="1" u="sng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to</a:t>
            </a:r>
            <a:r>
              <a:rPr sz="1934" b="1" u="sng" spc="-60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934" b="1" u="sng" spc="-70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Scale</a:t>
            </a:r>
            <a:r>
              <a:rPr sz="1934" b="1" u="sng" spc="-60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934" b="1" u="sng" spc="-21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Computation</a:t>
            </a:r>
            <a:endParaRPr sz="1934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820" y="2956380"/>
            <a:ext cx="4032647" cy="67894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228592" marR="3572" indent="-219663" defTabSz="642915">
              <a:lnSpc>
                <a:spcPct val="117900"/>
              </a:lnSpc>
              <a:spcBef>
                <a:spcPts val="70"/>
              </a:spcBef>
              <a:buSzPct val="81818"/>
              <a:buFont typeface="Microsoft Sans Serif"/>
              <a:buChar char="•"/>
              <a:tabLst>
                <a:tab pos="228145" algn="l"/>
                <a:tab pos="228592" algn="l"/>
              </a:tabLst>
            </a:pPr>
            <a:r>
              <a:rPr sz="1934" b="1" dirty="0">
                <a:solidFill>
                  <a:srgbClr val="535353"/>
                </a:solidFill>
                <a:latin typeface="Trebuchet MS"/>
                <a:cs typeface="Trebuchet MS"/>
              </a:rPr>
              <a:t>Incremental </a:t>
            </a:r>
            <a:r>
              <a:rPr sz="1934" dirty="0">
                <a:solidFill>
                  <a:srgbClr val="535353"/>
                </a:solidFill>
                <a:latin typeface="Microsoft Sans Serif"/>
                <a:cs typeface="Microsoft Sans Serif"/>
              </a:rPr>
              <a:t>computation and pushing for quick updates.</a:t>
            </a:r>
            <a:endParaRPr sz="1934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9844" y="2408127"/>
            <a:ext cx="3684836" cy="30756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 defTabSz="642915">
              <a:spcBef>
                <a:spcPts val="77"/>
              </a:spcBef>
            </a:pPr>
            <a:r>
              <a:rPr sz="1934" b="1" u="sng" spc="-179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2.</a:t>
            </a:r>
            <a:r>
              <a:rPr sz="1934" b="1" u="sng" spc="-46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934" b="1" u="sng" spc="35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How</a:t>
            </a:r>
            <a:r>
              <a:rPr sz="1934" b="1" u="sng" spc="-60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934" b="1" u="sng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to</a:t>
            </a:r>
            <a:r>
              <a:rPr sz="1934" b="1" u="sng" spc="-53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934" b="1" u="sng" spc="-60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Guarantee</a:t>
            </a:r>
            <a:r>
              <a:rPr sz="1934" b="1" u="sng" spc="-49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934" b="1" u="sng" spc="-25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Correctness</a:t>
            </a:r>
            <a:endParaRPr sz="1934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7383" y="2948970"/>
            <a:ext cx="4366617" cy="102974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28592" marR="3572" indent="-219663" defTabSz="642915">
              <a:lnSpc>
                <a:spcPct val="118400"/>
              </a:lnSpc>
              <a:spcBef>
                <a:spcPts val="67"/>
              </a:spcBef>
              <a:buSzPct val="81818"/>
              <a:buFontTx/>
              <a:buChar char="•"/>
              <a:tabLst>
                <a:tab pos="228145" algn="l"/>
                <a:tab pos="228592" algn="l"/>
              </a:tabLst>
            </a:pPr>
            <a:r>
              <a:rPr sz="1934" dirty="0">
                <a:solidFill>
                  <a:srgbClr val="535353"/>
                </a:solidFill>
                <a:latin typeface="Microsoft Sans Serif"/>
                <a:cs typeface="Microsoft Sans Serif"/>
              </a:rPr>
              <a:t>Avoid all handwritten finite state machines, </a:t>
            </a:r>
            <a:r>
              <a:rPr sz="1934" b="1" dirty="0">
                <a:solidFill>
                  <a:srgbClr val="535353"/>
                </a:solidFill>
                <a:latin typeface="Trebuchet MS"/>
                <a:cs typeface="Trebuchet MS"/>
              </a:rPr>
              <a:t>machine generated </a:t>
            </a:r>
            <a:r>
              <a:rPr sz="1934" dirty="0">
                <a:solidFill>
                  <a:srgbClr val="535353"/>
                </a:solidFill>
                <a:latin typeface="Microsoft Sans Serif"/>
                <a:cs typeface="Microsoft Sans Serif"/>
              </a:rPr>
              <a:t>instead.</a:t>
            </a:r>
            <a:endParaRPr sz="1934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10890" y="4630935"/>
            <a:ext cx="498277" cy="150019"/>
            <a:chOff x="2286000" y="6586219"/>
            <a:chExt cx="708660" cy="213360"/>
          </a:xfrm>
        </p:grpSpPr>
        <p:sp>
          <p:nvSpPr>
            <p:cNvPr id="7" name="object 7"/>
            <p:cNvSpPr/>
            <p:nvPr/>
          </p:nvSpPr>
          <p:spPr>
            <a:xfrm>
              <a:off x="2286000" y="6692899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>
                  <a:moveTo>
                    <a:pt x="0" y="0"/>
                  </a:moveTo>
                  <a:lnTo>
                    <a:pt x="493624" y="0"/>
                  </a:lnTo>
                  <a:lnTo>
                    <a:pt x="520700" y="0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781300" y="6586219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59">
                  <a:moveTo>
                    <a:pt x="0" y="0"/>
                  </a:move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28263" y="655720"/>
            <a:ext cx="7429122" cy="887335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90187">
              <a:lnSpc>
                <a:spcPct val="100000"/>
              </a:lnSpc>
              <a:spcBef>
                <a:spcPts val="70"/>
              </a:spcBef>
            </a:pPr>
            <a:r>
              <a:rPr dirty="0"/>
              <a:t>STATE COMPUTATION</a:t>
            </a:r>
          </a:p>
          <a:p>
            <a:pPr marL="8929">
              <a:lnSpc>
                <a:spcPct val="100000"/>
              </a:lnSpc>
              <a:spcBef>
                <a:spcPts val="134"/>
              </a:spcBef>
              <a:tabLst>
                <a:tab pos="1563086" algn="l"/>
                <a:tab pos="2350210" algn="l"/>
                <a:tab pos="2658273" algn="l"/>
                <a:tab pos="5287526" algn="l"/>
              </a:tabLst>
            </a:pPr>
            <a:r>
              <a:rPr i="1" dirty="0">
                <a:cs typeface="Arial"/>
              </a:rPr>
              <a:t>Forwarding</a:t>
            </a:r>
            <a:r>
              <a:rPr lang="en-US" i="1" dirty="0">
                <a:cs typeface="Arial"/>
              </a:rPr>
              <a:t> </a:t>
            </a:r>
            <a:r>
              <a:rPr i="1" dirty="0">
                <a:cs typeface="Arial"/>
              </a:rPr>
              <a:t>State	=</a:t>
            </a:r>
            <a:r>
              <a:rPr lang="en-US" i="1" dirty="0">
                <a:cs typeface="Arial"/>
              </a:rPr>
              <a:t> </a:t>
            </a:r>
            <a:r>
              <a:rPr i="1" dirty="0">
                <a:cs typeface="Arial"/>
              </a:rPr>
              <a:t>F(configuration,</a:t>
            </a:r>
            <a:r>
              <a:rPr lang="en-US" i="1" dirty="0">
                <a:cs typeface="Arial"/>
              </a:rPr>
              <a:t> </a:t>
            </a:r>
            <a:r>
              <a:rPr i="1" dirty="0">
                <a:cs typeface="Arial"/>
              </a:rPr>
              <a:t>VM</a:t>
            </a:r>
            <a:r>
              <a:rPr lang="en-US" i="1" dirty="0">
                <a:cs typeface="Arial"/>
              </a:rPr>
              <a:t> </a:t>
            </a:r>
            <a:r>
              <a:rPr i="1" dirty="0">
                <a:cs typeface="Arial"/>
              </a:rPr>
              <a:t>locations)</a:t>
            </a:r>
            <a:endParaRPr dirty="0"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6547" y="3957791"/>
            <a:ext cx="7429122" cy="47440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6073" marR="3572" indent="-7590" defTabSz="642915">
              <a:lnSpc>
                <a:spcPct val="130400"/>
              </a:lnSpc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Calibri" panose="020F0502020204030204"/>
                <a:cs typeface="Microsoft Sans Serif"/>
              </a:rPr>
              <a:t>Datalog based declarative language to program F. </a:t>
            </a:r>
            <a:endParaRPr sz="2531" dirty="0">
              <a:solidFill>
                <a:prstClr val="black"/>
              </a:solidFill>
              <a:latin typeface="Calibri" panose="020F0502020204030204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10890" y="4130873"/>
            <a:ext cx="498277" cy="150019"/>
            <a:chOff x="2273299" y="5875020"/>
            <a:chExt cx="708660" cy="213360"/>
          </a:xfrm>
        </p:grpSpPr>
        <p:sp>
          <p:nvSpPr>
            <p:cNvPr id="20" name="object 20"/>
            <p:cNvSpPr/>
            <p:nvPr/>
          </p:nvSpPr>
          <p:spPr>
            <a:xfrm>
              <a:off x="2273299" y="5981700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>
                  <a:moveTo>
                    <a:pt x="0" y="0"/>
                  </a:moveTo>
                  <a:lnTo>
                    <a:pt x="498758" y="0"/>
                  </a:lnTo>
                  <a:lnTo>
                    <a:pt x="520699" y="0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68599" y="587502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50E5539-1AE1-BFC2-3492-CEB145A6639A}"/>
              </a:ext>
            </a:extLst>
          </p:cNvPr>
          <p:cNvSpPr txBox="1"/>
          <p:nvPr/>
        </p:nvSpPr>
        <p:spPr>
          <a:xfrm>
            <a:off x="1996546" y="4452326"/>
            <a:ext cx="6831397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2915"/>
            <a:r>
              <a:rPr lang="en-US" sz="2531" dirty="0">
                <a:solidFill>
                  <a:srgbClr val="535353"/>
                </a:solidFill>
                <a:latin typeface="Calibri" panose="020F0502020204030204"/>
                <a:cs typeface="Microsoft Sans Serif"/>
              </a:rPr>
              <a:t>Shard the computation across controller cluster.</a:t>
            </a:r>
            <a:endParaRPr lang="en-US" sz="253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807026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42861">
              <a:lnSpc>
                <a:spcPct val="100000"/>
              </a:lnSpc>
              <a:spcBef>
                <a:spcPts val="70"/>
              </a:spcBef>
            </a:pPr>
            <a:r>
              <a:rPr dirty="0"/>
              <a:t>LESSONS LEARNT: ABSTRACTIONS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380" y="4221044"/>
            <a:ext cx="8193881" cy="2043361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224574" indent="-216091" defTabSz="642915">
              <a:spcBef>
                <a:spcPts val="77"/>
              </a:spcBef>
              <a:buSzPct val="81481"/>
              <a:buFontTx/>
              <a:buChar char="•"/>
              <a:tabLst>
                <a:tab pos="224574" algn="l"/>
                <a:tab pos="225020" algn="l"/>
              </a:tabLst>
            </a:pPr>
            <a:r>
              <a:rPr sz="1898" dirty="0">
                <a:solidFill>
                  <a:srgbClr val="535353"/>
                </a:solidFill>
                <a:latin typeface="Microsoft Sans Serif"/>
                <a:cs typeface="Microsoft Sans Serif"/>
              </a:rPr>
              <a:t>Assumptions about logical network structure often embedded into the workload.</a:t>
            </a:r>
            <a:endParaRPr sz="1898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defTabSz="642915">
              <a:spcBef>
                <a:spcPts val="14"/>
              </a:spcBef>
              <a:buClr>
                <a:srgbClr val="535353"/>
              </a:buClr>
              <a:buFont typeface="Microsoft Sans Serif"/>
              <a:buChar char="•"/>
            </a:pPr>
            <a:endParaRPr sz="1898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24574" indent="-216091" defTabSz="642915">
              <a:buSzPct val="81481"/>
              <a:buFontTx/>
              <a:buChar char="•"/>
              <a:tabLst>
                <a:tab pos="224574" algn="l"/>
                <a:tab pos="225020" algn="l"/>
              </a:tabLst>
            </a:pPr>
            <a:r>
              <a:rPr sz="1898" dirty="0">
                <a:solidFill>
                  <a:srgbClr val="535353"/>
                </a:solidFill>
                <a:latin typeface="Microsoft Sans Serif"/>
                <a:cs typeface="Microsoft Sans Serif"/>
              </a:rPr>
              <a:t>A single L2 domain sufficient for initial, simple workloads.</a:t>
            </a:r>
            <a:endParaRPr sz="1898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224574" marR="3572" indent="-216091" defTabSz="642915">
              <a:lnSpc>
                <a:spcPct val="111100"/>
              </a:lnSpc>
              <a:spcBef>
                <a:spcPts val="1909"/>
              </a:spcBef>
              <a:buSzPct val="81481"/>
              <a:buFontTx/>
              <a:buChar char="•"/>
              <a:tabLst>
                <a:tab pos="224574" algn="l"/>
                <a:tab pos="225020" algn="l"/>
              </a:tabLst>
            </a:pPr>
            <a:r>
              <a:rPr sz="1898" dirty="0">
                <a:solidFill>
                  <a:srgbClr val="535353"/>
                </a:solidFill>
                <a:latin typeface="Microsoft Sans Serif"/>
                <a:cs typeface="Microsoft Sans Serif"/>
              </a:rPr>
              <a:t>To support more complex workloads without changing them, more complex logical topologies become a necessity.</a:t>
            </a:r>
            <a:endParaRPr sz="1898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4899" y="2820375"/>
            <a:ext cx="441608" cy="4430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6823" y="3400216"/>
            <a:ext cx="1790550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dirty="0">
                <a:solidFill>
                  <a:srgbClr val="535353"/>
                </a:solidFill>
                <a:latin typeface="Trebuchet MS"/>
                <a:cs typeface="Trebuchet MS"/>
              </a:rPr>
              <a:t>A logical switch</a:t>
            </a:r>
            <a:endParaRPr sz="1687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453" y="1850630"/>
            <a:ext cx="2710607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b="1" spc="-91" dirty="0">
                <a:solidFill>
                  <a:srgbClr val="535353"/>
                </a:solidFill>
                <a:latin typeface="Trebuchet MS"/>
                <a:cs typeface="Trebuchet MS"/>
              </a:rPr>
              <a:t>“Basic</a:t>
            </a:r>
            <a:r>
              <a:rPr sz="2109" b="1" spc="-14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109" b="1" spc="-80" dirty="0">
                <a:solidFill>
                  <a:srgbClr val="535353"/>
                </a:solidFill>
                <a:latin typeface="Trebuchet MS"/>
                <a:cs typeface="Trebuchet MS"/>
              </a:rPr>
              <a:t>Enterprise</a:t>
            </a:r>
            <a:r>
              <a:rPr sz="2109" b="1" spc="-148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109" b="1" spc="-18" dirty="0">
                <a:solidFill>
                  <a:srgbClr val="535353"/>
                </a:solidFill>
                <a:latin typeface="Trebuchet MS"/>
                <a:cs typeface="Trebuchet MS"/>
              </a:rPr>
              <a:t>App”</a:t>
            </a:r>
            <a:endParaRPr sz="210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7130" y="2857541"/>
            <a:ext cx="441608" cy="4430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755" y="2370398"/>
            <a:ext cx="441608" cy="4430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5261" y="2857541"/>
            <a:ext cx="441608" cy="4430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08891" y="3400903"/>
            <a:ext cx="266329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dirty="0">
                <a:solidFill>
                  <a:srgbClr val="535353"/>
                </a:solidFill>
                <a:latin typeface="Trebuchet MS"/>
                <a:cs typeface="Trebuchet MS"/>
              </a:rPr>
              <a:t>Two tier logical network</a:t>
            </a:r>
            <a:endParaRPr sz="1687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69976" y="2970014"/>
            <a:ext cx="605433" cy="150019"/>
            <a:chOff x="3797300" y="4224020"/>
            <a:chExt cx="861060" cy="213360"/>
          </a:xfrm>
        </p:grpSpPr>
        <p:sp>
          <p:nvSpPr>
            <p:cNvPr id="12" name="object 12"/>
            <p:cNvSpPr/>
            <p:nvPr/>
          </p:nvSpPr>
          <p:spPr>
            <a:xfrm>
              <a:off x="3797300" y="4330699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47183" y="0"/>
                  </a:lnTo>
                  <a:lnTo>
                    <a:pt x="673099" y="0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44999" y="422402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0" y="213359"/>
                  </a:lnTo>
                  <a:lnTo>
                    <a:pt x="213360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06076" y="1850630"/>
            <a:ext cx="1741289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b="1" spc="-53" dirty="0">
                <a:solidFill>
                  <a:srgbClr val="535353"/>
                </a:solidFill>
                <a:latin typeface="Trebuchet MS"/>
                <a:cs typeface="Trebuchet MS"/>
              </a:rPr>
              <a:t>“Modern</a:t>
            </a:r>
            <a:r>
              <a:rPr sz="2109" b="1" spc="-15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109" b="1" spc="-35" dirty="0">
                <a:solidFill>
                  <a:srgbClr val="535353"/>
                </a:solidFill>
                <a:latin typeface="Trebuchet MS"/>
                <a:cs typeface="Trebuchet MS"/>
              </a:rPr>
              <a:t>App”</a:t>
            </a:r>
            <a:endParaRPr sz="210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3403" y="2856854"/>
            <a:ext cx="441608" cy="44308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3110" y="2244627"/>
            <a:ext cx="441608" cy="44308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2819" y="2856854"/>
            <a:ext cx="441608" cy="44308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527" y="2244627"/>
            <a:ext cx="441608" cy="44308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2235" y="2856854"/>
            <a:ext cx="441608" cy="44308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326591" y="3400216"/>
            <a:ext cx="266329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dirty="0">
                <a:solidFill>
                  <a:srgbClr val="535353"/>
                </a:solidFill>
                <a:latin typeface="Trebuchet MS"/>
                <a:cs typeface="Trebuchet MS"/>
              </a:rPr>
              <a:t>Arbitrary logical network</a:t>
            </a:r>
            <a:endParaRPr sz="1687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79281" y="2970014"/>
            <a:ext cx="605433" cy="150019"/>
            <a:chOff x="8077200" y="4224020"/>
            <a:chExt cx="861060" cy="213360"/>
          </a:xfrm>
        </p:grpSpPr>
        <p:sp>
          <p:nvSpPr>
            <p:cNvPr id="22" name="object 22"/>
            <p:cNvSpPr/>
            <p:nvPr/>
          </p:nvSpPr>
          <p:spPr>
            <a:xfrm>
              <a:off x="8077200" y="4330699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43385" y="0"/>
                  </a:lnTo>
                  <a:lnTo>
                    <a:pt x="673100" y="0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724900" y="422402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59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93324" y="1850630"/>
            <a:ext cx="864840" cy="33359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109" b="1" spc="-95" dirty="0">
                <a:solidFill>
                  <a:srgbClr val="535353"/>
                </a:solidFill>
                <a:latin typeface="Trebuchet MS"/>
                <a:cs typeface="Trebuchet MS"/>
              </a:rPr>
              <a:t>“Bank”</a:t>
            </a:r>
            <a:endParaRPr sz="210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807026"/>
            <a:ext cx="7886700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310296">
              <a:lnSpc>
                <a:spcPct val="100000"/>
              </a:lnSpc>
              <a:spcBef>
                <a:spcPts val="70"/>
              </a:spcBef>
            </a:pPr>
            <a:r>
              <a:rPr dirty="0"/>
              <a:t>LESSONS: FAILURE ISOLATION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375" y="4476863"/>
            <a:ext cx="3512939" cy="282246"/>
          </a:xfrm>
          <a:prstGeom prst="rect">
            <a:avLst/>
          </a:prstGeom>
        </p:spPr>
        <p:txBody>
          <a:bodyPr vert="horz" wrap="square" lIns="0" tIns="11609" rIns="0" bIns="0" rtlCol="0">
            <a:spAutoFit/>
          </a:bodyPr>
          <a:lstStyle/>
          <a:p>
            <a:pPr marL="8929" defTabSz="642915">
              <a:spcBef>
                <a:spcPts val="91"/>
              </a:spcBef>
            </a:pPr>
            <a:r>
              <a:rPr sz="1758" b="1" u="sng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Two</a:t>
            </a:r>
            <a:r>
              <a:rPr sz="1758" b="1" u="sng" spc="-49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758" b="1" u="sng" spc="-63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Channels,</a:t>
            </a:r>
            <a:r>
              <a:rPr sz="1758" b="1" u="sng" spc="-42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758" b="1" u="sng" spc="130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No</a:t>
            </a:r>
            <a:r>
              <a:rPr sz="1758" b="1" u="sng" spc="-143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758" b="1" u="sng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Atomic</a:t>
            </a:r>
            <a:r>
              <a:rPr sz="1758" b="1" u="sng" spc="-42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758" b="1" u="sng" spc="-7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Updates</a:t>
            </a:r>
            <a:endParaRPr sz="175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20" y="4840161"/>
            <a:ext cx="4070598" cy="797394"/>
          </a:xfrm>
          <a:prstGeom prst="rect">
            <a:avLst/>
          </a:prstGeom>
        </p:spPr>
        <p:txBody>
          <a:bodyPr vert="horz" wrap="square" lIns="0" tIns="27682" rIns="0" bIns="0" rtlCol="0">
            <a:spAutoFit/>
          </a:bodyPr>
          <a:lstStyle/>
          <a:p>
            <a:pPr marL="210287" marR="3572" indent="-201357" defTabSz="642915">
              <a:lnSpc>
                <a:spcPts val="2039"/>
              </a:lnSpc>
              <a:spcBef>
                <a:spcPts val="218"/>
              </a:spcBef>
              <a:buSzPct val="82000"/>
              <a:buFontTx/>
              <a:buChar char="•"/>
              <a:tabLst>
                <a:tab pos="209840" algn="l"/>
                <a:tab pos="210287" algn="l"/>
              </a:tabLst>
            </a:pPr>
            <a:r>
              <a:rPr sz="1758" dirty="0">
                <a:solidFill>
                  <a:srgbClr val="535353"/>
                </a:solidFill>
                <a:latin typeface="Microsoft Sans Serif"/>
                <a:cs typeface="Microsoft Sans Serif"/>
              </a:rPr>
              <a:t>Proactive pushing of all state not enough to decouple controllers from data plane.</a:t>
            </a:r>
            <a:endParaRPr sz="1758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820" y="5708236"/>
            <a:ext cx="4536726" cy="282246"/>
          </a:xfrm>
          <a:prstGeom prst="rect">
            <a:avLst/>
          </a:prstGeom>
        </p:spPr>
        <p:txBody>
          <a:bodyPr vert="horz" wrap="square" lIns="0" tIns="11609" rIns="0" bIns="0" rtlCol="0">
            <a:spAutoFit/>
          </a:bodyPr>
          <a:lstStyle/>
          <a:p>
            <a:pPr marL="210287" indent="-201357" defTabSz="642915">
              <a:spcBef>
                <a:spcPts val="91"/>
              </a:spcBef>
              <a:buSzPct val="82000"/>
              <a:buFontTx/>
              <a:buChar char="•"/>
              <a:tabLst>
                <a:tab pos="209840" algn="l"/>
                <a:tab pos="210287" algn="l"/>
              </a:tabLst>
            </a:pPr>
            <a:r>
              <a:rPr sz="1758" dirty="0">
                <a:solidFill>
                  <a:srgbClr val="535353"/>
                </a:solidFill>
                <a:latin typeface="Microsoft Sans Serif"/>
                <a:cs typeface="Microsoft Sans Serif"/>
              </a:rPr>
              <a:t>Connection may die while pushing updates</a:t>
            </a:r>
            <a:r>
              <a:rPr sz="1758" spc="-98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1758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2706" y="4476863"/>
            <a:ext cx="3040112" cy="282246"/>
          </a:xfrm>
          <a:prstGeom prst="rect">
            <a:avLst/>
          </a:prstGeom>
        </p:spPr>
        <p:txBody>
          <a:bodyPr vert="horz" wrap="square" lIns="0" tIns="11609" rIns="0" bIns="0" rtlCol="0">
            <a:spAutoFit/>
          </a:bodyPr>
          <a:lstStyle/>
          <a:p>
            <a:pPr marL="8929" defTabSz="642915">
              <a:spcBef>
                <a:spcPts val="91"/>
              </a:spcBef>
            </a:pPr>
            <a:r>
              <a:rPr sz="1758" b="1" u="sng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One</a:t>
            </a:r>
            <a:r>
              <a:rPr sz="1758" b="1" u="sng" spc="-11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758" b="1" u="sng" spc="-67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Channel,</a:t>
            </a:r>
            <a:r>
              <a:rPr sz="1758" b="1" u="sng" spc="-120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758" b="1" u="sng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Atomic</a:t>
            </a:r>
            <a:r>
              <a:rPr sz="1758" b="1" u="sng" spc="-7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1758" b="1" u="sng" spc="-14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Updates</a:t>
            </a:r>
            <a:endParaRPr sz="175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3501" y="4964393"/>
            <a:ext cx="3432125" cy="282246"/>
          </a:xfrm>
          <a:prstGeom prst="rect">
            <a:avLst/>
          </a:prstGeom>
        </p:spPr>
        <p:txBody>
          <a:bodyPr vert="horz" wrap="square" lIns="0" tIns="11609" rIns="0" bIns="0" rtlCol="0">
            <a:spAutoFit/>
          </a:bodyPr>
          <a:lstStyle/>
          <a:p>
            <a:pPr marL="210287" indent="-201357" defTabSz="642915">
              <a:spcBef>
                <a:spcPts val="91"/>
              </a:spcBef>
              <a:buSzPct val="82000"/>
              <a:buFontTx/>
              <a:buChar char="•"/>
              <a:tabLst>
                <a:tab pos="209840" algn="l"/>
                <a:tab pos="210287" algn="l"/>
              </a:tabLst>
            </a:pPr>
            <a:r>
              <a:rPr sz="1758" spc="-80" dirty="0">
                <a:solidFill>
                  <a:srgbClr val="535353"/>
                </a:solidFill>
                <a:latin typeface="Microsoft Sans Serif"/>
                <a:cs typeface="Microsoft Sans Serif"/>
              </a:rPr>
              <a:t>Atomically</a:t>
            </a:r>
            <a:r>
              <a:rPr sz="1758" spc="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1758" spc="-116" dirty="0">
                <a:solidFill>
                  <a:srgbClr val="535353"/>
                </a:solidFill>
                <a:latin typeface="Microsoft Sans Serif"/>
                <a:cs typeface="Microsoft Sans Serif"/>
              </a:rPr>
              <a:t>applied,</a:t>
            </a:r>
            <a:r>
              <a:rPr sz="1758" spc="-112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1758" spc="-102" dirty="0">
                <a:solidFill>
                  <a:srgbClr val="535353"/>
                </a:solidFill>
                <a:latin typeface="Microsoft Sans Serif"/>
                <a:cs typeface="Microsoft Sans Serif"/>
              </a:rPr>
              <a:t>batched</a:t>
            </a:r>
            <a:r>
              <a:rPr sz="1758" spc="28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1758" spc="-102" dirty="0">
                <a:solidFill>
                  <a:srgbClr val="535353"/>
                </a:solidFill>
                <a:latin typeface="Microsoft Sans Serif"/>
                <a:cs typeface="Microsoft Sans Serif"/>
              </a:rPr>
              <a:t>updates.</a:t>
            </a:r>
            <a:endParaRPr sz="1758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3500" y="5449275"/>
            <a:ext cx="3607594" cy="540913"/>
          </a:xfrm>
          <a:prstGeom prst="rect">
            <a:avLst/>
          </a:prstGeom>
        </p:spPr>
        <p:txBody>
          <a:bodyPr vert="horz" wrap="square" lIns="0" tIns="27682" rIns="0" bIns="0" rtlCol="0">
            <a:spAutoFit/>
          </a:bodyPr>
          <a:lstStyle/>
          <a:p>
            <a:pPr marL="209840" marR="3572" indent="-201357" defTabSz="642915">
              <a:lnSpc>
                <a:spcPts val="2039"/>
              </a:lnSpc>
              <a:spcBef>
                <a:spcPts val="218"/>
              </a:spcBef>
              <a:buSzPct val="82000"/>
              <a:buFontTx/>
              <a:buChar char="•"/>
              <a:tabLst>
                <a:tab pos="209840" algn="l"/>
                <a:tab pos="210287" algn="l"/>
              </a:tabLst>
            </a:pPr>
            <a:r>
              <a:rPr sz="1758" dirty="0">
                <a:solidFill>
                  <a:srgbClr val="535353"/>
                </a:solidFill>
                <a:latin typeface="Microsoft Sans Serif"/>
                <a:cs typeface="Microsoft Sans Serif"/>
              </a:rPr>
              <a:t>Connection failure does not result in incomplete state.</a:t>
            </a:r>
            <a:endParaRPr sz="1758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718" y="1516577"/>
            <a:ext cx="625790" cy="6257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491" y="1516577"/>
            <a:ext cx="625790" cy="6257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534" y="3977006"/>
            <a:ext cx="351172" cy="352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9026" y="3977006"/>
            <a:ext cx="351172" cy="352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9519" y="3977006"/>
            <a:ext cx="351172" cy="352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3308" y="3977006"/>
            <a:ext cx="351172" cy="352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3801" y="3977006"/>
            <a:ext cx="351172" cy="3523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4293" y="3977006"/>
            <a:ext cx="351172" cy="3523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6765" y="2303859"/>
            <a:ext cx="151805" cy="1428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1295" y="2509242"/>
            <a:ext cx="152564" cy="15180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6765" y="2714625"/>
            <a:ext cx="151805" cy="15180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6765" y="2920008"/>
            <a:ext cx="151805" cy="1428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51295" y="3116461"/>
            <a:ext cx="152564" cy="15180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96765" y="3321844"/>
            <a:ext cx="151805" cy="14287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51295" y="3536156"/>
            <a:ext cx="152564" cy="14287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61547" y="2920008"/>
            <a:ext cx="151805" cy="151805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661547" y="2714625"/>
            <a:ext cx="151805" cy="750094"/>
            <a:chOff x="9474200" y="3860800"/>
            <a:chExt cx="215900" cy="1066800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74200" y="3860800"/>
              <a:ext cx="215900" cy="2159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74200" y="4432300"/>
              <a:ext cx="215900" cy="2159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74200" y="4724400"/>
              <a:ext cx="215900" cy="2032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126667" y="2765635"/>
            <a:ext cx="1296150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Batch 2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61547" y="3536156"/>
            <a:ext cx="151805" cy="14287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126667" y="3272190"/>
            <a:ext cx="1296150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Batch 1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61547" y="2303859"/>
            <a:ext cx="151805" cy="14287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61547" y="2509242"/>
            <a:ext cx="151805" cy="15180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083109" y="2255743"/>
            <a:ext cx="1667985" cy="39848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Batch N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00287" y="2196703"/>
            <a:ext cx="150019" cy="1730573"/>
            <a:chOff x="3271520" y="3124200"/>
            <a:chExt cx="213360" cy="2461260"/>
          </a:xfrm>
        </p:grpSpPr>
        <p:sp>
          <p:nvSpPr>
            <p:cNvPr id="36" name="object 36"/>
            <p:cNvSpPr/>
            <p:nvPr/>
          </p:nvSpPr>
          <p:spPr>
            <a:xfrm>
              <a:off x="3378199" y="3124200"/>
              <a:ext cx="0" cy="2273300"/>
            </a:xfrm>
            <a:custGeom>
              <a:avLst/>
              <a:gdLst/>
              <a:ahLst/>
              <a:cxnLst/>
              <a:rect l="l" t="t" r="r" b="b"/>
              <a:pathLst>
                <a:path h="2273300">
                  <a:moveTo>
                    <a:pt x="0" y="0"/>
                  </a:moveTo>
                  <a:lnTo>
                    <a:pt x="0" y="2244649"/>
                  </a:lnTo>
                  <a:lnTo>
                    <a:pt x="0" y="2273299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271520" y="537210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59" y="0"/>
                  </a:moveTo>
                  <a:lnTo>
                    <a:pt x="0" y="0"/>
                  </a:lnTo>
                  <a:lnTo>
                    <a:pt x="106679" y="21336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0332" y="2788795"/>
            <a:ext cx="996553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spc="-25" dirty="0">
                <a:solidFill>
                  <a:srgbClr val="535353"/>
                </a:solidFill>
                <a:latin typeface="Trebuchet MS"/>
                <a:cs typeface="Trebuchet MS"/>
              </a:rPr>
              <a:t>OpenFlow</a:t>
            </a:r>
            <a:endParaRPr sz="168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41389" y="2196703"/>
            <a:ext cx="150019" cy="1730573"/>
            <a:chOff x="3614420" y="3124200"/>
            <a:chExt cx="213360" cy="2461260"/>
          </a:xfrm>
        </p:grpSpPr>
        <p:sp>
          <p:nvSpPr>
            <p:cNvPr id="40" name="object 40"/>
            <p:cNvSpPr/>
            <p:nvPr/>
          </p:nvSpPr>
          <p:spPr>
            <a:xfrm>
              <a:off x="3721100" y="3124200"/>
              <a:ext cx="0" cy="2273300"/>
            </a:xfrm>
            <a:custGeom>
              <a:avLst/>
              <a:gdLst/>
              <a:ahLst/>
              <a:cxnLst/>
              <a:rect l="l" t="t" r="r" b="b"/>
              <a:pathLst>
                <a:path h="2273300">
                  <a:moveTo>
                    <a:pt x="0" y="0"/>
                  </a:moveTo>
                  <a:lnTo>
                    <a:pt x="0" y="2244649"/>
                  </a:lnTo>
                  <a:lnTo>
                    <a:pt x="0" y="2273299"/>
                  </a:lnTo>
                </a:path>
              </a:pathLst>
            </a:custGeom>
            <a:ln w="50800">
              <a:solidFill>
                <a:srgbClr val="5A5F5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614420" y="537210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59" y="0"/>
                  </a:moveTo>
                  <a:lnTo>
                    <a:pt x="0" y="0"/>
                  </a:lnTo>
                  <a:lnTo>
                    <a:pt x="106679" y="21336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351121" y="2787710"/>
            <a:ext cx="749201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687" b="1" spc="98" dirty="0">
                <a:solidFill>
                  <a:srgbClr val="535353"/>
                </a:solidFill>
                <a:latin typeface="Trebuchet MS"/>
                <a:cs typeface="Trebuchet MS"/>
              </a:rPr>
              <a:t>OVSDB</a:t>
            </a:r>
            <a:endParaRPr sz="168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9218" y="6183710"/>
            <a:ext cx="4644330" cy="61508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dirty="0">
                <a:solidFill>
                  <a:srgbClr val="535353"/>
                </a:solidFill>
                <a:latin typeface="Microsoft Sans Serif"/>
                <a:cs typeface="Microsoft Sans Serif"/>
              </a:rPr>
              <a:t>Data plane may operate over incomplete state!</a:t>
            </a:r>
            <a:endParaRPr sz="196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16373" y="6072188"/>
            <a:ext cx="150019" cy="301823"/>
            <a:chOff x="3436620" y="8636000"/>
            <a:chExt cx="213360" cy="429259"/>
          </a:xfrm>
        </p:grpSpPr>
        <p:sp>
          <p:nvSpPr>
            <p:cNvPr id="45" name="object 45"/>
            <p:cNvSpPr/>
            <p:nvPr/>
          </p:nvSpPr>
          <p:spPr>
            <a:xfrm>
              <a:off x="3543300" y="86360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19608"/>
                  </a:lnTo>
                  <a:lnTo>
                    <a:pt x="0" y="241300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436620" y="885190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59">
                  <a:moveTo>
                    <a:pt x="213359" y="0"/>
                  </a:moveTo>
                  <a:lnTo>
                    <a:pt x="0" y="0"/>
                  </a:lnTo>
                  <a:lnTo>
                    <a:pt x="106679" y="213359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846472" y="6375820"/>
            <a:ext cx="2576346" cy="3120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1969" dirty="0">
                <a:solidFill>
                  <a:srgbClr val="535353"/>
                </a:solidFill>
                <a:latin typeface="Microsoft Sans Serif"/>
                <a:cs typeface="Microsoft Sans Serif"/>
              </a:rPr>
              <a:t>At most old state.</a:t>
            </a:r>
            <a:endParaRPr sz="196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577607" y="6072188"/>
            <a:ext cx="150019" cy="301823"/>
            <a:chOff x="9354819" y="8636000"/>
            <a:chExt cx="213360" cy="429259"/>
          </a:xfrm>
        </p:grpSpPr>
        <p:sp>
          <p:nvSpPr>
            <p:cNvPr id="49" name="object 49"/>
            <p:cNvSpPr/>
            <p:nvPr/>
          </p:nvSpPr>
          <p:spPr>
            <a:xfrm>
              <a:off x="9461499" y="86360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19608"/>
                  </a:lnTo>
                  <a:lnTo>
                    <a:pt x="0" y="241300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354819" y="885190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59">
                  <a:moveTo>
                    <a:pt x="213359" y="0"/>
                  </a:moveTo>
                  <a:lnTo>
                    <a:pt x="0" y="0"/>
                  </a:lnTo>
                  <a:lnTo>
                    <a:pt x="106679" y="213359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6349008" y="2196703"/>
            <a:ext cx="2160984" cy="1730573"/>
            <a:chOff x="9029700" y="3124200"/>
            <a:chExt cx="3073400" cy="2461260"/>
          </a:xfrm>
        </p:grpSpPr>
        <p:sp>
          <p:nvSpPr>
            <p:cNvPr id="52" name="object 52"/>
            <p:cNvSpPr/>
            <p:nvPr/>
          </p:nvSpPr>
          <p:spPr>
            <a:xfrm>
              <a:off x="9270999" y="3124200"/>
              <a:ext cx="0" cy="2273300"/>
            </a:xfrm>
            <a:custGeom>
              <a:avLst/>
              <a:gdLst/>
              <a:ahLst/>
              <a:cxnLst/>
              <a:rect l="l" t="t" r="r" b="b"/>
              <a:pathLst>
                <a:path h="2273300">
                  <a:moveTo>
                    <a:pt x="0" y="0"/>
                  </a:moveTo>
                  <a:lnTo>
                    <a:pt x="0" y="2244649"/>
                  </a:lnTo>
                  <a:lnTo>
                    <a:pt x="0" y="2273299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9164319" y="537210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213359" y="0"/>
                  </a:moveTo>
                  <a:lnTo>
                    <a:pt x="0" y="0"/>
                  </a:lnTo>
                  <a:lnTo>
                    <a:pt x="106679" y="21336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9029700" y="5295899"/>
              <a:ext cx="3073400" cy="0"/>
            </a:xfrm>
            <a:custGeom>
              <a:avLst/>
              <a:gdLst/>
              <a:ahLst/>
              <a:cxnLst/>
              <a:rect l="l" t="t" r="r" b="b"/>
              <a:pathLst>
                <a:path w="3073400">
                  <a:moveTo>
                    <a:pt x="0" y="0"/>
                  </a:moveTo>
                  <a:lnTo>
                    <a:pt x="3073399" y="0"/>
                  </a:lnTo>
                </a:path>
              </a:pathLst>
            </a:custGeom>
            <a:ln w="25400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9029700" y="4673600"/>
              <a:ext cx="3073400" cy="0"/>
            </a:xfrm>
            <a:custGeom>
              <a:avLst/>
              <a:gdLst/>
              <a:ahLst/>
              <a:cxnLst/>
              <a:rect l="l" t="t" r="r" b="b"/>
              <a:pathLst>
                <a:path w="3073400">
                  <a:moveTo>
                    <a:pt x="0" y="0"/>
                  </a:moveTo>
                  <a:lnTo>
                    <a:pt x="3073399" y="0"/>
                  </a:lnTo>
                </a:path>
              </a:pathLst>
            </a:custGeom>
            <a:ln w="25400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9029700" y="3822700"/>
              <a:ext cx="3073400" cy="0"/>
            </a:xfrm>
            <a:custGeom>
              <a:avLst/>
              <a:gdLst/>
              <a:ahLst/>
              <a:cxnLst/>
              <a:rect l="l" t="t" r="r" b="b"/>
              <a:pathLst>
                <a:path w="3073400">
                  <a:moveTo>
                    <a:pt x="0" y="0"/>
                  </a:moveTo>
                  <a:lnTo>
                    <a:pt x="3073399" y="0"/>
                  </a:lnTo>
                </a:path>
              </a:pathLst>
            </a:custGeom>
            <a:ln w="25400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345501" y="2658230"/>
            <a:ext cx="828229" cy="515751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8929" marR="3572" indent="34378" defTabSz="642915">
              <a:lnSpc>
                <a:spcPct val="100699"/>
              </a:lnSpc>
              <a:spcBef>
                <a:spcPts val="56"/>
              </a:spcBef>
            </a:pPr>
            <a:r>
              <a:rPr sz="1687" b="1" spc="-7" dirty="0">
                <a:solidFill>
                  <a:srgbClr val="535353"/>
                </a:solidFill>
                <a:latin typeface="Trebuchet MS"/>
                <a:cs typeface="Trebuchet MS"/>
              </a:rPr>
              <a:t>Custom </a:t>
            </a:r>
            <a:r>
              <a:rPr sz="1687" b="1" spc="-39" dirty="0">
                <a:solidFill>
                  <a:srgbClr val="535353"/>
                </a:solidFill>
                <a:latin typeface="Trebuchet MS"/>
                <a:cs typeface="Trebuchet MS"/>
              </a:rPr>
              <a:t>Protocol</a:t>
            </a:r>
            <a:endParaRPr sz="168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9" grpId="0"/>
      <p:bldP spid="31" grpId="0"/>
      <p:bldP spid="34" grpId="0"/>
      <p:bldP spid="47" grpId="0"/>
      <p:bldP spid="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5164" y="529603"/>
            <a:ext cx="5393531" cy="441764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lnSpc>
                <a:spcPct val="100000"/>
              </a:lnSpc>
              <a:spcBef>
                <a:spcPts val="70"/>
              </a:spcBef>
            </a:pPr>
            <a:r>
              <a:rPr dirty="0"/>
              <a:t>LESSONS: 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0066" y="1103374"/>
            <a:ext cx="5690200" cy="52839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defTabSz="642915">
              <a:spcBef>
                <a:spcPts val="70"/>
              </a:spcBef>
            </a:pPr>
            <a:r>
              <a:rPr sz="3375" dirty="0">
                <a:solidFill>
                  <a:srgbClr val="535353"/>
                </a:solidFill>
                <a:latin typeface="Microsoft Sans Serif"/>
                <a:cs typeface="Microsoft Sans Serif"/>
              </a:rPr>
              <a:t>OPENFLOW IS EXPENSIVE</a:t>
            </a:r>
            <a:endParaRPr sz="3375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541" y="1927929"/>
            <a:ext cx="1617166" cy="336749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 defTabSz="642915">
              <a:spcBef>
                <a:spcPts val="95"/>
              </a:spcBef>
            </a:pPr>
            <a:r>
              <a:rPr sz="2109" b="1" u="sng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Too</a:t>
            </a:r>
            <a:r>
              <a:rPr sz="2109" b="1" u="sng" spc="-109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2109" b="1" u="sng" spc="-67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primitive</a:t>
            </a:r>
            <a:endParaRPr sz="210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937" y="2532895"/>
            <a:ext cx="3499545" cy="710167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250469" marR="3572" indent="-241986" defTabSz="642915">
              <a:lnSpc>
                <a:spcPct val="113300"/>
              </a:lnSpc>
              <a:spcBef>
                <a:spcPts val="63"/>
              </a:spcBef>
              <a:buSzPct val="81666"/>
              <a:buFontTx/>
              <a:buChar char="•"/>
              <a:tabLst>
                <a:tab pos="250469" algn="l"/>
                <a:tab pos="250915" algn="l"/>
              </a:tabLst>
            </a:pPr>
            <a:r>
              <a:rPr sz="2109" spc="-158" dirty="0">
                <a:solidFill>
                  <a:srgbClr val="535353"/>
                </a:solidFill>
                <a:latin typeface="Microsoft Sans Serif"/>
                <a:cs typeface="Microsoft Sans Serif"/>
              </a:rPr>
              <a:t>Simple</a:t>
            </a:r>
            <a:r>
              <a:rPr sz="2109" spc="18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109" spc="-91" dirty="0">
                <a:solidFill>
                  <a:srgbClr val="535353"/>
                </a:solidFill>
                <a:latin typeface="Microsoft Sans Serif"/>
                <a:cs typeface="Microsoft Sans Serif"/>
              </a:rPr>
              <a:t>operations</a:t>
            </a:r>
            <a:r>
              <a:rPr sz="2109" spc="-14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109" spc="-127" dirty="0">
                <a:solidFill>
                  <a:srgbClr val="535353"/>
                </a:solidFill>
                <a:latin typeface="Microsoft Sans Serif"/>
                <a:cs typeface="Microsoft Sans Serif"/>
              </a:rPr>
              <a:t>take</a:t>
            </a:r>
            <a:r>
              <a:rPr sz="2109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109" spc="-143" dirty="0">
                <a:solidFill>
                  <a:srgbClr val="535353"/>
                </a:solidFill>
                <a:latin typeface="Microsoft Sans Serif"/>
                <a:cs typeface="Microsoft Sans Serif"/>
              </a:rPr>
              <a:t>several </a:t>
            </a:r>
            <a:r>
              <a:rPr sz="2109" dirty="0">
                <a:solidFill>
                  <a:srgbClr val="535353"/>
                </a:solidFill>
                <a:latin typeface="Microsoft Sans Serif"/>
                <a:cs typeface="Microsoft Sans Serif"/>
              </a:rPr>
              <a:t>flow</a:t>
            </a:r>
            <a:r>
              <a:rPr sz="2109" spc="-88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109" spc="-32" dirty="0">
                <a:solidFill>
                  <a:srgbClr val="535353"/>
                </a:solidFill>
                <a:latin typeface="Microsoft Sans Serif"/>
                <a:cs typeface="Microsoft Sans Serif"/>
              </a:rPr>
              <a:t>entries.</a:t>
            </a:r>
            <a:endParaRPr sz="2109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055" y="3301499"/>
            <a:ext cx="3220045" cy="107738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50469" marR="3572" indent="-241986" defTabSz="642915">
              <a:lnSpc>
                <a:spcPct val="113300"/>
              </a:lnSpc>
              <a:spcBef>
                <a:spcPts val="67"/>
              </a:spcBef>
              <a:buSzPct val="81666"/>
              <a:buFontTx/>
              <a:buChar char="•"/>
              <a:tabLst>
                <a:tab pos="250469" algn="l"/>
                <a:tab pos="250915" algn="l"/>
              </a:tabLst>
            </a:pPr>
            <a:r>
              <a:rPr sz="2109" dirty="0">
                <a:solidFill>
                  <a:srgbClr val="535353"/>
                </a:solidFill>
                <a:latin typeface="Microsoft Sans Serif"/>
                <a:cs typeface="Microsoft Sans Serif"/>
              </a:rPr>
              <a:t>For example, tunnel failover, encapsulation header ops.</a:t>
            </a:r>
            <a:endParaRPr sz="210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055" y="4571436"/>
            <a:ext cx="3028950" cy="336749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250469" indent="-241986" defTabSz="642915">
              <a:spcBef>
                <a:spcPts val="95"/>
              </a:spcBef>
              <a:buSzPct val="81666"/>
              <a:buFontTx/>
              <a:buChar char="•"/>
              <a:tabLst>
                <a:tab pos="250469" algn="l"/>
                <a:tab pos="250915" algn="l"/>
              </a:tabLst>
            </a:pPr>
            <a:r>
              <a:rPr sz="2109" dirty="0">
                <a:solidFill>
                  <a:srgbClr val="535353"/>
                </a:solidFill>
                <a:latin typeface="Microsoft Sans Serif"/>
                <a:cs typeface="Microsoft Sans Serif"/>
              </a:rPr>
              <a:t>Lots of redundancy.</a:t>
            </a:r>
            <a:endParaRPr sz="210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0191" y="1874351"/>
            <a:ext cx="2305198" cy="336749"/>
          </a:xfrm>
          <a:prstGeom prst="rect">
            <a:avLst/>
          </a:prstGeom>
        </p:spPr>
        <p:txBody>
          <a:bodyPr vert="horz" wrap="square" lIns="0" tIns="12055" rIns="0" bIns="0" rtlCol="0">
            <a:spAutoFit/>
          </a:bodyPr>
          <a:lstStyle/>
          <a:p>
            <a:pPr marL="8929" defTabSz="642915">
              <a:spcBef>
                <a:spcPts val="95"/>
              </a:spcBef>
            </a:pPr>
            <a:r>
              <a:rPr sz="2109" b="1" u="sng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Too</a:t>
            </a:r>
            <a:r>
              <a:rPr sz="2109" b="1" u="sng" spc="-84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2109" b="1" u="sng" spc="-74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tightly</a:t>
            </a:r>
            <a:r>
              <a:rPr sz="2109" b="1" u="sng" spc="-84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 </a:t>
            </a:r>
            <a:r>
              <a:rPr sz="2109" b="1" u="sng" spc="-60" dirty="0">
                <a:solidFill>
                  <a:srgbClr val="535353"/>
                </a:solidFill>
                <a:uFill>
                  <a:solidFill>
                    <a:srgbClr val="535353"/>
                  </a:solidFill>
                </a:uFill>
                <a:latin typeface="Trebuchet MS"/>
                <a:cs typeface="Trebuchet MS"/>
              </a:rPr>
              <a:t>coupled</a:t>
            </a:r>
            <a:endParaRPr sz="210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3500" y="2479317"/>
            <a:ext cx="3626793" cy="1076934"/>
          </a:xfrm>
          <a:prstGeom prst="rect">
            <a:avLst/>
          </a:prstGeom>
        </p:spPr>
        <p:txBody>
          <a:bodyPr vert="horz" wrap="square" lIns="0" tIns="8037" rIns="0" bIns="0" rtlCol="0">
            <a:spAutoFit/>
          </a:bodyPr>
          <a:lstStyle/>
          <a:p>
            <a:pPr marL="250469" marR="3572" indent="-241986" defTabSz="642915">
              <a:lnSpc>
                <a:spcPct val="113300"/>
              </a:lnSpc>
              <a:spcBef>
                <a:spcPts val="63"/>
              </a:spcBef>
              <a:buSzPct val="81666"/>
              <a:buFontTx/>
              <a:buChar char="•"/>
              <a:tabLst>
                <a:tab pos="250469" algn="l"/>
                <a:tab pos="250915" algn="l"/>
              </a:tabLst>
            </a:pPr>
            <a:r>
              <a:rPr sz="2109" dirty="0">
                <a:solidFill>
                  <a:srgbClr val="535353"/>
                </a:solidFill>
                <a:latin typeface="Microsoft Sans Serif"/>
                <a:cs typeface="Microsoft Sans Serif"/>
              </a:rPr>
              <a:t>Each switch requires some flow customization; can’t just blindly replicate flows.</a:t>
            </a:r>
            <a:endParaRPr sz="210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996" y="3738000"/>
            <a:ext cx="4074976" cy="1444152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50469" marR="3572" indent="-241986" defTabSz="642915">
              <a:lnSpc>
                <a:spcPct val="113300"/>
              </a:lnSpc>
              <a:spcBef>
                <a:spcPts val="67"/>
              </a:spcBef>
              <a:buSzPct val="81666"/>
              <a:buFontTx/>
              <a:buChar char="•"/>
              <a:tabLst>
                <a:tab pos="250469" algn="l"/>
                <a:tab pos="250915" algn="l"/>
              </a:tabLst>
            </a:pPr>
            <a:r>
              <a:rPr sz="2109" dirty="0">
                <a:solidFill>
                  <a:srgbClr val="535353"/>
                </a:solidFill>
                <a:latin typeface="Microsoft Sans Serif"/>
                <a:cs typeface="Microsoft Sans Serif"/>
              </a:rPr>
              <a:t>To compute flow entries, may have to wait for responses from the OVS configuration database</a:t>
            </a:r>
            <a:r>
              <a:rPr sz="2109" spc="-161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2109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96991" y="5072063"/>
            <a:ext cx="150019" cy="328612"/>
            <a:chOff x="6395720" y="7213600"/>
            <a:chExt cx="213360" cy="467359"/>
          </a:xfrm>
        </p:grpSpPr>
        <p:sp>
          <p:nvSpPr>
            <p:cNvPr id="12" name="object 12"/>
            <p:cNvSpPr/>
            <p:nvPr/>
          </p:nvSpPr>
          <p:spPr>
            <a:xfrm>
              <a:off x="6502400" y="72136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0"/>
                  </a:moveTo>
                  <a:lnTo>
                    <a:pt x="0" y="260123"/>
                  </a:lnTo>
                  <a:lnTo>
                    <a:pt x="0" y="279399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395720" y="746760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59">
                  <a:moveTo>
                    <a:pt x="213359" y="0"/>
                  </a:moveTo>
                  <a:lnTo>
                    <a:pt x="0" y="0"/>
                  </a:lnTo>
                  <a:lnTo>
                    <a:pt x="106679" y="21336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96991" y="5973962"/>
            <a:ext cx="150019" cy="337541"/>
            <a:chOff x="6395720" y="8496300"/>
            <a:chExt cx="213360" cy="480059"/>
          </a:xfrm>
        </p:grpSpPr>
        <p:sp>
          <p:nvSpPr>
            <p:cNvPr id="15" name="object 15"/>
            <p:cNvSpPr/>
            <p:nvPr/>
          </p:nvSpPr>
          <p:spPr>
            <a:xfrm>
              <a:off x="6502400" y="849630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67672"/>
                  </a:lnTo>
                  <a:lnTo>
                    <a:pt x="0" y="292099"/>
                  </a:lnTo>
                </a:path>
              </a:pathLst>
            </a:custGeom>
            <a:ln w="50800">
              <a:solidFill>
                <a:srgbClr val="5A5F5E"/>
              </a:solidFill>
            </a:ln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395720" y="876300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59">
                  <a:moveTo>
                    <a:pt x="213359" y="0"/>
                  </a:moveTo>
                  <a:lnTo>
                    <a:pt x="0" y="0"/>
                  </a:lnTo>
                  <a:lnTo>
                    <a:pt x="106679" y="213359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5A5F5E"/>
            </a:solidFill>
          </p:spPr>
          <p:txBody>
            <a:bodyPr wrap="square" lIns="0" tIns="0" rIns="0" bIns="0" rtlCol="0"/>
            <a:lstStyle/>
            <a:p>
              <a:pPr defTabSz="642915"/>
              <a:endParaRPr sz="1266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7156" y="5257918"/>
            <a:ext cx="9036844" cy="163722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algn="ctr" defTabSz="642915">
              <a:spcBef>
                <a:spcPts val="70"/>
              </a:spcBef>
            </a:pPr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Replace a OF &amp; OVSDB with a network virtualization specific protocol.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defTabSz="642915">
              <a:spcBef>
                <a:spcPts val="11"/>
              </a:spcBef>
            </a:pPr>
            <a:endParaRPr sz="2988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46" algn="ctr" defTabSz="642915"/>
            <a:r>
              <a:rPr sz="2531" dirty="0">
                <a:solidFill>
                  <a:srgbClr val="535353"/>
                </a:solidFill>
                <a:latin typeface="Microsoft Sans Serif"/>
                <a:cs typeface="Microsoft Sans Serif"/>
              </a:rPr>
              <a:t>OpenFlow becomes a protocol internal to the hypervisor.</a:t>
            </a:r>
            <a:endParaRPr sz="253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97AD-2DBA-0866-2628-C732D33B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0BB7-DFF9-9632-3A3E-C615D5D6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3471"/>
          </a:xfrm>
        </p:spPr>
        <p:txBody>
          <a:bodyPr>
            <a:normAutofit/>
          </a:bodyPr>
          <a:lstStyle/>
          <a:p>
            <a:r>
              <a:rPr lang="en-US" dirty="0"/>
              <a:t>A way to build a testbed that is embedded in and grows with the network</a:t>
            </a:r>
          </a:p>
          <a:p>
            <a:pPr lvl="1"/>
            <a:r>
              <a:rPr lang="en-US" dirty="0"/>
              <a:t>Run on deployed hardware and at real line-rates</a:t>
            </a:r>
          </a:p>
          <a:p>
            <a:pPr lvl="2"/>
            <a:r>
              <a:rPr lang="en-US" dirty="0"/>
              <a:t>Software slicing layer</a:t>
            </a:r>
          </a:p>
          <a:p>
            <a:pPr lvl="1"/>
            <a:r>
              <a:rPr lang="en-US" dirty="0"/>
              <a:t>Allow real users to opt-in on a per-flow basis</a:t>
            </a:r>
          </a:p>
          <a:p>
            <a:pPr lvl="2"/>
            <a:r>
              <a:rPr lang="en-US" dirty="0"/>
              <a:t>Use a policy language to map flows to slices</a:t>
            </a:r>
          </a:p>
          <a:p>
            <a:pPr lvl="1"/>
            <a:r>
              <a:rPr lang="en-US" dirty="0"/>
              <a:t>Port easily to non-sliced networks</a:t>
            </a:r>
          </a:p>
          <a:p>
            <a:pPr lvl="2"/>
            <a:r>
              <a:rPr lang="en-US" dirty="0"/>
              <a:t>FlowVisor is transparent to both data and control planes</a:t>
            </a:r>
          </a:p>
          <a:p>
            <a:pPr lvl="1"/>
            <a:r>
              <a:rPr lang="en-US" dirty="0"/>
              <a:t>Enforce strong isolation between slices</a:t>
            </a:r>
          </a:p>
          <a:p>
            <a:pPr lvl="1"/>
            <a:r>
              <a:rPr lang="en-US" dirty="0"/>
              <a:t>Operate on deployed networks</a:t>
            </a:r>
          </a:p>
        </p:txBody>
      </p:sp>
    </p:spTree>
    <p:extLst>
      <p:ext uri="{BB962C8B-B14F-4D97-AF65-F5344CB8AC3E}">
        <p14:creationId xmlns:p14="http://schemas.microsoft.com/office/powerpoint/2010/main" val="18439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Openflow</a:t>
            </a:r>
            <a:r>
              <a:rPr lang="en-US" dirty="0"/>
              <a:t> can facilitate network virtualization</a:t>
            </a:r>
          </a:p>
          <a:p>
            <a:endParaRPr lang="en-US" dirty="0"/>
          </a:p>
          <a:p>
            <a:r>
              <a:rPr lang="en-US" dirty="0"/>
              <a:t>The current practice of network virtualization is not ideal. This paper presents a limited form of network virtualization for special cases.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4572002" y="1714500"/>
            <a:ext cx="2971800" cy="25717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428750" y="1771652"/>
            <a:ext cx="2800350" cy="2514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54257" y="2432654"/>
            <a:ext cx="775253" cy="54422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050">
                <a:solidFill>
                  <a:srgbClr val="FFFFFF"/>
                </a:solidFill>
              </a:rPr>
              <a:t>Windows</a:t>
            </a:r>
          </a:p>
          <a:p>
            <a:pPr algn="ctr">
              <a:defRPr/>
            </a:pPr>
            <a:r>
              <a:rPr lang="en-US" sz="1050">
                <a:solidFill>
                  <a:srgbClr val="FFFFFF"/>
                </a:solidFill>
              </a:rPr>
              <a:t>(OS)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705803" y="2482128"/>
            <a:ext cx="775253" cy="54422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050">
                <a:solidFill>
                  <a:srgbClr val="FFFFFF"/>
                </a:solidFill>
              </a:rPr>
              <a:t>Windows</a:t>
            </a:r>
          </a:p>
          <a:p>
            <a:pPr algn="ctr">
              <a:defRPr/>
            </a:pPr>
            <a:r>
              <a:rPr lang="en-US" sz="1050">
                <a:solidFill>
                  <a:srgbClr val="FFFFFF"/>
                </a:solidFill>
              </a:rPr>
              <a:t>(OS)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74869" y="2432654"/>
            <a:ext cx="484533" cy="544224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C362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Linux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304762" y="2432654"/>
            <a:ext cx="484533" cy="544224"/>
          </a:xfrm>
          <a:prstGeom prst="roundRect">
            <a:avLst/>
          </a:prstGeom>
          <a:gradFill>
            <a:gsLst>
              <a:gs pos="0">
                <a:srgbClr val="FF00FF"/>
              </a:gs>
              <a:gs pos="100000">
                <a:srgbClr val="FF99C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Mac</a:t>
            </a:r>
          </a:p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OS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238792" y="3570575"/>
            <a:ext cx="1211332" cy="544224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72" tIns="34286" rIns="68572" bIns="3428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x86</a:t>
            </a:r>
          </a:p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(Computer)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57350" y="2531603"/>
            <a:ext cx="775253" cy="54422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050">
                <a:solidFill>
                  <a:srgbClr val="FFFFFF"/>
                </a:solidFill>
              </a:rPr>
              <a:t>Windows</a:t>
            </a:r>
          </a:p>
          <a:p>
            <a:pPr algn="ctr">
              <a:defRPr/>
            </a:pPr>
            <a:r>
              <a:rPr lang="en-US" sz="1050">
                <a:solidFill>
                  <a:srgbClr val="FFFFFF"/>
                </a:solidFill>
              </a:rPr>
              <a:t>(OS)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304762" y="1937906"/>
            <a:ext cx="484533" cy="445274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802711" y="1937906"/>
            <a:ext cx="581439" cy="445274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626416" y="2482128"/>
            <a:ext cx="484533" cy="544224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C362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Linux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77963" y="2531603"/>
            <a:ext cx="484533" cy="544224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00C362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Linux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256309" y="2482128"/>
            <a:ext cx="484533" cy="544224"/>
          </a:xfrm>
          <a:prstGeom prst="roundRect">
            <a:avLst/>
          </a:prstGeom>
          <a:gradFill>
            <a:gsLst>
              <a:gs pos="0">
                <a:srgbClr val="FF00FF"/>
              </a:gs>
              <a:gs pos="100000">
                <a:srgbClr val="FF99C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Mac</a:t>
            </a:r>
          </a:p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OS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207854" y="2531603"/>
            <a:ext cx="484533" cy="544224"/>
          </a:xfrm>
          <a:prstGeom prst="roundRect">
            <a:avLst/>
          </a:prstGeom>
          <a:gradFill>
            <a:gsLst>
              <a:gs pos="0">
                <a:srgbClr val="FF00FF"/>
              </a:gs>
              <a:gs pos="100000">
                <a:srgbClr val="FF99C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Mac</a:t>
            </a:r>
          </a:p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OS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57350" y="3125303"/>
            <a:ext cx="2228850" cy="395799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500">
                <a:solidFill>
                  <a:schemeClr val="tx1"/>
                </a:solidFill>
              </a:rPr>
              <a:t>Virtualization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626416" y="1937906"/>
            <a:ext cx="484533" cy="445274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31790" name="TextBox 47"/>
          <p:cNvSpPr txBox="1">
            <a:spLocks noChangeArrowheads="1"/>
          </p:cNvSpPr>
          <p:nvPr/>
        </p:nvSpPr>
        <p:spPr bwMode="auto">
          <a:xfrm>
            <a:off x="1457326" y="4706375"/>
            <a:ext cx="6457950" cy="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2" tIns="34286" rIns="68572" bIns="3428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Simple, common, stable, hardware substrate below</a:t>
            </a:r>
          </a:p>
          <a:p>
            <a:pPr eaLnBrk="1" hangingPunct="1"/>
            <a:r>
              <a:rPr lang="en-US" sz="1800" dirty="0"/>
              <a:t>+ Programmability </a:t>
            </a:r>
            <a:br>
              <a:rPr lang="en-US" sz="1800" dirty="0"/>
            </a:br>
            <a:r>
              <a:rPr lang="en-US" sz="1800" dirty="0"/>
              <a:t>+ Strong isolation model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800601" y="2332997"/>
            <a:ext cx="971550" cy="54422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Controller 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562312" y="1771652"/>
            <a:ext cx="484533" cy="445274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60261" y="1771652"/>
            <a:ext cx="581439" cy="445274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343651" y="2343151"/>
            <a:ext cx="1085850" cy="544224"/>
          </a:xfrm>
          <a:prstGeom prst="roundRect">
            <a:avLst/>
          </a:prstGeom>
          <a:gradFill>
            <a:gsLst>
              <a:gs pos="0">
                <a:srgbClr val="FF00FF"/>
              </a:gs>
              <a:gs pos="100000">
                <a:srgbClr val="FF99C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Controller</a:t>
            </a:r>
          </a:p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914900" y="3073349"/>
            <a:ext cx="2343150" cy="395799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500" dirty="0">
                <a:solidFill>
                  <a:schemeClr val="tx1"/>
                </a:solidFill>
              </a:rPr>
              <a:t>Virtualization (FlowVisor)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883966" y="1771652"/>
            <a:ext cx="484533" cy="445274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6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90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075172" y="3570576"/>
            <a:ext cx="1211332" cy="544224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72" tIns="34286" rIns="68572" bIns="3428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chemeClr val="bg1"/>
                </a:solidFill>
              </a:rPr>
              <a:t>OpenFlow</a:t>
            </a:r>
            <a:endParaRPr lang="en-US" sz="1050" b="1">
              <a:solidFill>
                <a:schemeClr val="bg1"/>
              </a:solidFill>
            </a:endParaRPr>
          </a:p>
        </p:txBody>
      </p:sp>
      <p:grpSp>
        <p:nvGrpSpPr>
          <p:cNvPr id="31812" name="Group 71"/>
          <p:cNvGrpSpPr>
            <a:grpSpLocks/>
          </p:cNvGrpSpPr>
          <p:nvPr/>
        </p:nvGrpSpPr>
        <p:grpSpPr bwMode="auto">
          <a:xfrm>
            <a:off x="6000750" y="3600454"/>
            <a:ext cx="1553039" cy="800144"/>
            <a:chOff x="3419475" y="3048000"/>
            <a:chExt cx="4731588" cy="4267437"/>
          </a:xfrm>
        </p:grpSpPr>
        <p:sp>
          <p:nvSpPr>
            <p:cNvPr id="31826" name="Line 16"/>
            <p:cNvSpPr>
              <a:spLocks noChangeShapeType="1"/>
            </p:cNvSpPr>
            <p:nvPr/>
          </p:nvSpPr>
          <p:spPr bwMode="auto">
            <a:xfrm flipV="1">
              <a:off x="4181475" y="3505200"/>
              <a:ext cx="1752600" cy="10668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827" name="Line 17"/>
            <p:cNvSpPr>
              <a:spLocks noChangeShapeType="1"/>
            </p:cNvSpPr>
            <p:nvPr/>
          </p:nvSpPr>
          <p:spPr bwMode="auto">
            <a:xfrm>
              <a:off x="4105275" y="4876800"/>
              <a:ext cx="990600" cy="1295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828" name="Line 18"/>
            <p:cNvSpPr>
              <a:spLocks noChangeShapeType="1"/>
            </p:cNvSpPr>
            <p:nvPr/>
          </p:nvSpPr>
          <p:spPr bwMode="auto">
            <a:xfrm flipV="1">
              <a:off x="5476875" y="4876800"/>
              <a:ext cx="1295400" cy="11430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829" name="Line 19"/>
            <p:cNvSpPr>
              <a:spLocks noChangeShapeType="1"/>
            </p:cNvSpPr>
            <p:nvPr/>
          </p:nvSpPr>
          <p:spPr bwMode="auto">
            <a:xfrm>
              <a:off x="5934075" y="3657600"/>
              <a:ext cx="762000" cy="9906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830" name="Line 20"/>
            <p:cNvSpPr>
              <a:spLocks noChangeShapeType="1"/>
            </p:cNvSpPr>
            <p:nvPr/>
          </p:nvSpPr>
          <p:spPr bwMode="auto">
            <a:xfrm>
              <a:off x="4486275" y="4953000"/>
              <a:ext cx="1905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AutoShape 7"/>
            <p:cNvSpPr>
              <a:spLocks noChangeArrowheads="1"/>
            </p:cNvSpPr>
            <p:nvPr/>
          </p:nvSpPr>
          <p:spPr bwMode="auto">
            <a:xfrm>
              <a:off x="3419475" y="4419600"/>
              <a:ext cx="1371138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latin typeface="Arial" pitchFamily="-112" charset="0"/>
              </a:endParaRPr>
            </a:p>
          </p:txBody>
        </p:sp>
        <p:sp>
          <p:nvSpPr>
            <p:cNvPr id="68" name="AutoShape 8"/>
            <p:cNvSpPr>
              <a:spLocks noChangeArrowheads="1"/>
            </p:cNvSpPr>
            <p:nvPr/>
          </p:nvSpPr>
          <p:spPr bwMode="auto">
            <a:xfrm>
              <a:off x="5248815" y="3048000"/>
              <a:ext cx="1371136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latin typeface="Arial" pitchFamily="-112" charset="0"/>
              </a:endParaRPr>
            </a:p>
          </p:txBody>
        </p:sp>
        <p:sp>
          <p:nvSpPr>
            <p:cNvPr id="69" name="AutoShape 9"/>
            <p:cNvSpPr>
              <a:spLocks noChangeArrowheads="1"/>
            </p:cNvSpPr>
            <p:nvPr/>
          </p:nvSpPr>
          <p:spPr bwMode="auto">
            <a:xfrm>
              <a:off x="6238115" y="4419600"/>
              <a:ext cx="1371138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latin typeface="Arial" pitchFamily="-112" charset="0"/>
              </a:endParaRPr>
            </a:p>
          </p:txBody>
        </p:sp>
        <p:sp>
          <p:nvSpPr>
            <p:cNvPr id="70" name="AutoShape 10"/>
            <p:cNvSpPr>
              <a:spLocks noChangeArrowheads="1"/>
            </p:cNvSpPr>
            <p:nvPr/>
          </p:nvSpPr>
          <p:spPr bwMode="auto">
            <a:xfrm>
              <a:off x="4561511" y="5943600"/>
              <a:ext cx="1371136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latin typeface="Arial" pitchFamily="-112" charset="0"/>
              </a:endParaRPr>
            </a:p>
          </p:txBody>
        </p:sp>
        <p:sp>
          <p:nvSpPr>
            <p:cNvPr id="31835" name="Text Box 28"/>
            <p:cNvSpPr txBox="1">
              <a:spLocks noChangeArrowheads="1"/>
            </p:cNvSpPr>
            <p:nvPr/>
          </p:nvSpPr>
          <p:spPr bwMode="auto">
            <a:xfrm>
              <a:off x="7588250" y="5714999"/>
              <a:ext cx="562813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350"/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743450" y="2395224"/>
            <a:ext cx="971550" cy="54422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Controller 1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686301" y="2457450"/>
            <a:ext cx="971550" cy="54422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Controller 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286501" y="2400300"/>
            <a:ext cx="1085850" cy="544224"/>
          </a:xfrm>
          <a:prstGeom prst="roundRect">
            <a:avLst/>
          </a:prstGeom>
          <a:gradFill>
            <a:gsLst>
              <a:gs pos="0">
                <a:srgbClr val="FF00FF"/>
              </a:gs>
              <a:gs pos="100000">
                <a:srgbClr val="FF99C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Controller</a:t>
            </a:r>
          </a:p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229350" y="2457450"/>
            <a:ext cx="1085850" cy="544224"/>
          </a:xfrm>
          <a:prstGeom prst="roundRect">
            <a:avLst/>
          </a:prstGeom>
          <a:gradFill>
            <a:gsLst>
              <a:gs pos="0">
                <a:srgbClr val="FF00FF"/>
              </a:gs>
              <a:gs pos="100000">
                <a:srgbClr val="FF99C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8572" tIns="34286" rIns="68572" bIns="34286" anchor="ctr"/>
          <a:lstStyle/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Controller</a:t>
            </a:r>
          </a:p>
          <a:p>
            <a:pPr algn="ctr">
              <a:defRPr/>
            </a:pPr>
            <a:r>
              <a:rPr lang="en-US" sz="120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5657852" y="2730107"/>
            <a:ext cx="571500" cy="1190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651272"/>
          </a:xfrm>
        </p:spPr>
        <p:txBody>
          <a:bodyPr/>
          <a:lstStyle/>
          <a:p>
            <a:pPr algn="ctr"/>
            <a:r>
              <a:rPr lang="en-US" dirty="0"/>
              <a:t>FlowVisor Overview</a:t>
            </a:r>
          </a:p>
        </p:txBody>
      </p:sp>
    </p:spTree>
    <p:extLst>
      <p:ext uri="{BB962C8B-B14F-4D97-AF65-F5344CB8AC3E}">
        <p14:creationId xmlns:p14="http://schemas.microsoft.com/office/powerpoint/2010/main" val="151923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8172-9172-6DB9-2E46-5B1B0CD0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FlowVisor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6500B-8B09-5366-619E-D65CE08C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804367"/>
            <a:ext cx="7486650" cy="43624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84615C-78B9-6D4B-A2CA-3E90D3FEFCA2}"/>
              </a:ext>
            </a:extLst>
          </p:cNvPr>
          <p:cNvSpPr/>
          <p:nvPr/>
        </p:nvSpPr>
        <p:spPr>
          <a:xfrm>
            <a:off x="5168349" y="1804367"/>
            <a:ext cx="2743201" cy="392852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321FFD-497A-5660-2777-75216390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FlowVisor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F28E9-58E8-A48E-25EA-253A06F4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production network into logical slices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077A2-3FE4-1C29-083F-FDA0767B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22279"/>
            <a:ext cx="6335905" cy="439326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6B4BA-F768-2A3C-4FEE-9AA80B778842}"/>
              </a:ext>
            </a:extLst>
          </p:cNvPr>
          <p:cNvSpPr txBox="1"/>
          <p:nvPr/>
        </p:nvSpPr>
        <p:spPr>
          <a:xfrm>
            <a:off x="7068710" y="4699221"/>
            <a:ext cx="2162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Example of network slices</a:t>
            </a:r>
          </a:p>
        </p:txBody>
      </p:sp>
    </p:spTree>
    <p:extLst>
      <p:ext uri="{BB962C8B-B14F-4D97-AF65-F5344CB8AC3E}">
        <p14:creationId xmlns:p14="http://schemas.microsoft.com/office/powerpoint/2010/main" val="281933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321FFD-497A-5660-2777-75216390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FlowVisor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F28E9-58E8-A48E-25EA-253A06F4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 the production network into logical slices</a:t>
            </a:r>
          </a:p>
          <a:p>
            <a:pPr lvl="1"/>
            <a:r>
              <a:rPr lang="en-US" dirty="0"/>
              <a:t>Network resources are sliced</a:t>
            </a:r>
          </a:p>
          <a:p>
            <a:pPr lvl="2"/>
            <a:r>
              <a:rPr lang="en-US" dirty="0"/>
              <a:t>Topology, bandwidth, forwarding table entries, device CPU</a:t>
            </a:r>
          </a:p>
          <a:p>
            <a:pPr lvl="1"/>
            <a:r>
              <a:rPr lang="en-US" dirty="0"/>
              <a:t>Each slice has own distinct control logic</a:t>
            </a:r>
          </a:p>
          <a:p>
            <a:pPr lvl="2"/>
            <a:r>
              <a:rPr lang="en-US" dirty="0"/>
              <a:t>Each slice owner implements its control logic as an OpenFlow controller</a:t>
            </a:r>
          </a:p>
          <a:p>
            <a:pPr lvl="1"/>
            <a:r>
              <a:rPr lang="en-US" dirty="0"/>
              <a:t>Slices are defined using a slice definition policy language</a:t>
            </a:r>
          </a:p>
          <a:p>
            <a:pPr lvl="2"/>
            <a:endParaRPr lang="en-US" dirty="0"/>
          </a:p>
          <a:p>
            <a:r>
              <a:rPr lang="en-US" dirty="0"/>
              <a:t>Enforce </a:t>
            </a:r>
            <a:r>
              <a:rPr lang="en-US" dirty="0">
                <a:solidFill>
                  <a:srgbClr val="FF0000"/>
                </a:solidFill>
              </a:rPr>
              <a:t>strong isolation </a:t>
            </a:r>
            <a:r>
              <a:rPr lang="en-US" dirty="0"/>
              <a:t>between slices</a:t>
            </a:r>
          </a:p>
          <a:p>
            <a:pPr lvl="2"/>
            <a:r>
              <a:rPr lang="en-US" dirty="0"/>
              <a:t>Actions in one slice do not affect another slice</a:t>
            </a:r>
          </a:p>
        </p:txBody>
      </p:sp>
    </p:spTree>
    <p:extLst>
      <p:ext uri="{BB962C8B-B14F-4D97-AF65-F5344CB8AC3E}">
        <p14:creationId xmlns:p14="http://schemas.microsoft.com/office/powerpoint/2010/main" val="320927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slice and </a:t>
            </a:r>
            <a:r>
              <a:rPr lang="en-US" dirty="0" err="1"/>
              <a:t>flowspace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network slice controls a subset of traffic</a:t>
            </a:r>
          </a:p>
          <a:p>
            <a:r>
              <a:rPr lang="en-US" dirty="0"/>
              <a:t>The subset is defined by a collection of packet headers.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 n-bit headers has n-dimension space – </a:t>
            </a:r>
            <a:r>
              <a:rPr lang="en-US" dirty="0" err="1"/>
              <a:t>flowspace</a:t>
            </a:r>
            <a:endParaRPr lang="en-US" dirty="0"/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Example: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HTTP traffic – TCP port = 80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All traffic from node 127.2.1.12 – IP_SRC=127.2.1.12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 subset of </a:t>
            </a:r>
            <a:r>
              <a:rPr lang="en-US" dirty="0" err="1">
                <a:solidFill>
                  <a:srgbClr val="FF0000"/>
                </a:solidFill>
              </a:rPr>
              <a:t>flowspace</a:t>
            </a:r>
            <a:r>
              <a:rPr lang="en-US" dirty="0">
                <a:solidFill>
                  <a:srgbClr val="FF0000"/>
                </a:solidFill>
              </a:rPr>
              <a:t> + a subset of topology + control logic = network slice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26379</TotalTime>
  <Words>1659</Words>
  <Application>Microsoft Office PowerPoint</Application>
  <PresentationFormat>On-screen Show (4:3)</PresentationFormat>
  <Paragraphs>469</Paragraphs>
  <Slides>40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Liberation Sans Narrow</vt:lpstr>
      <vt:lpstr>Arial</vt:lpstr>
      <vt:lpstr>Calibri</vt:lpstr>
      <vt:lpstr>Calibri Light</vt:lpstr>
      <vt:lpstr>Courier New</vt:lpstr>
      <vt:lpstr>Microsoft Sans Serif</vt:lpstr>
      <vt:lpstr>Tahoma</vt:lpstr>
      <vt:lpstr>Times New Roman</vt:lpstr>
      <vt:lpstr>Trebuchet MS</vt:lpstr>
      <vt:lpstr>1_Office Theme</vt:lpstr>
      <vt:lpstr>Office Theme</vt:lpstr>
      <vt:lpstr>CSE5095-002: Topics in Software Defined Networking</vt:lpstr>
      <vt:lpstr>SDN and Virtualization</vt:lpstr>
      <vt:lpstr>Motivation – efficient way to evaluate new research ideas</vt:lpstr>
      <vt:lpstr>FlowVisor</vt:lpstr>
      <vt:lpstr>FlowVisor Overview</vt:lpstr>
      <vt:lpstr>FlowVisor overview</vt:lpstr>
      <vt:lpstr>FlowVisor overview</vt:lpstr>
      <vt:lpstr>FlowVisor overview</vt:lpstr>
      <vt:lpstr>Network slice and flowspace</vt:lpstr>
      <vt:lpstr>Properties of Flowspace</vt:lpstr>
      <vt:lpstr>Slicing Example</vt:lpstr>
      <vt:lpstr>Slicing Network Resources</vt:lpstr>
      <vt:lpstr>Slicing Network Resources</vt:lpstr>
      <vt:lpstr>Slicing Network Resources – Device CPU isolation</vt:lpstr>
      <vt:lpstr>Slicing Network Resources – bandwidth isolation</vt:lpstr>
      <vt:lpstr>PowerPoint Presentation</vt:lpstr>
      <vt:lpstr>PowerPoint Presentation</vt:lpstr>
      <vt:lpstr>PowerPoint Presentation</vt:lpstr>
      <vt:lpstr>PowerPoint Presentation</vt:lpstr>
      <vt:lpstr>Evaluation</vt:lpstr>
      <vt:lpstr>Evaluation</vt:lpstr>
      <vt:lpstr>Evaluation</vt:lpstr>
      <vt:lpstr>PowerPoint Presentation</vt:lpstr>
      <vt:lpstr>SDN and Virtualization</vt:lpstr>
      <vt:lpstr>NETWORK VIRTUALIZATION?</vt:lpstr>
      <vt:lpstr>MULTI-TENANT DATACENTERS</vt:lpstr>
      <vt:lpstr>NETWORK HYPERVISOR</vt:lpstr>
      <vt:lpstr>AGENDA</vt:lpstr>
      <vt:lpstr>WHAT IS A NETWORK HYPERVISOR?</vt:lpstr>
      <vt:lpstr>WHAT ARE THE ABSTRACTIONS?</vt:lpstr>
      <vt:lpstr>GENERALITY OF DATAPATH</vt:lpstr>
      <vt:lpstr>WHERE TO IMPLEMENT?</vt:lpstr>
      <vt:lpstr>WHAT IS A NETWORK HYPERVISOR?</vt:lpstr>
      <vt:lpstr>INSIDE THE VIRTUAL SWITCH</vt:lpstr>
      <vt:lpstr>COMPUTATIONAL CHALLENGE</vt:lpstr>
      <vt:lpstr>STATE COMPUTATION Forwarding State = F(configuration, VM locations)</vt:lpstr>
      <vt:lpstr>LESSONS LEARNT: ABSTRACTIONS</vt:lpstr>
      <vt:lpstr>LESSONS: FAILURE ISOLATION</vt:lpstr>
      <vt:lpstr>LESSONS: SCALING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Forwarding Metamorphosis:  Fast Programmable Match-Action Processing in Hardware for SDN</dc:title>
  <dc:creator>Patrick Bosshart</dc:creator>
  <cp:lastModifiedBy>Wang, Minmei</cp:lastModifiedBy>
  <cp:revision>244</cp:revision>
  <dcterms:created xsi:type="dcterms:W3CDTF">2013-07-25T23:52:10Z</dcterms:created>
  <dcterms:modified xsi:type="dcterms:W3CDTF">2022-09-29T03:01:50Z</dcterms:modified>
</cp:coreProperties>
</file>