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1" r:id="rId2"/>
    <p:sldId id="256" r:id="rId3"/>
    <p:sldId id="304" r:id="rId4"/>
    <p:sldId id="262" r:id="rId5"/>
    <p:sldId id="276" r:id="rId6"/>
    <p:sldId id="277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1" r:id="rId15"/>
    <p:sldId id="295" r:id="rId16"/>
    <p:sldId id="296" r:id="rId17"/>
    <p:sldId id="259" r:id="rId18"/>
  </p:sldIdLst>
  <p:sldSz cx="24377650" cy="13716000"/>
  <p:notesSz cx="6858000" cy="9144000"/>
  <p:defaultTextStyle>
    <a:defPPr>
      <a:defRPr lang="zh-CN"/>
    </a:defPPr>
    <a:lvl1pPr marL="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388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83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776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5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030A0"/>
    <a:srgbClr val="373D41"/>
    <a:srgbClr val="F15533"/>
    <a:srgbClr val="ACF34B"/>
    <a:srgbClr val="F5F5F5"/>
    <a:srgbClr val="56F1CB"/>
    <a:srgbClr val="555A5D"/>
    <a:srgbClr val="007D91"/>
    <a:srgbClr val="737D86"/>
    <a:srgbClr val="E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84341" autoAdjust="0"/>
  </p:normalViewPr>
  <p:slideViewPr>
    <p:cSldViewPr snapToObjects="1">
      <p:cViewPr varScale="1">
        <p:scale>
          <a:sx n="49" d="100"/>
          <a:sy n="49" d="100"/>
        </p:scale>
        <p:origin x="1218" y="48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549A9-39A2-41A1-B0BC-966F80FC5ABB}" type="datetime1">
              <a:rPr kumimoji="1" lang="zh-CN" altLang="en-US" smtClean="0"/>
              <a:t>2020/8/12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3F68D-0CB9-8040-9727-5E9FFB1D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55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D48-36B0-4696-8E23-1D06FBCCAE3E}" type="datetime1">
              <a:rPr kumimoji="1" lang="zh-CN" altLang="en-US" smtClean="0"/>
              <a:t>2020/8/12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618D-3BFE-7A4D-9849-DC5F9DF229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141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63525" indent="-263525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u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36575" indent="-273050" algn="l" defTabSz="1828388" rtl="0" eaLnBrk="1" latinLnBrk="0" hangingPunct="1">
      <a:lnSpc>
        <a:spcPct val="150000"/>
      </a:lnSpc>
      <a:buClr>
        <a:schemeClr val="tx2"/>
      </a:buClr>
      <a:buSzPct val="80000"/>
      <a:buFont typeface="Wingdings" panose="05000000000000000000" pitchFamily="2" charset="2"/>
      <a:buChar char="p"/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828388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2742583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3656776" algn="l" defTabSz="1828388" rtl="0" eaLnBrk="1" latinLnBrk="0" hangingPunct="1">
      <a:defRPr sz="24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4570972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60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5" algn="l" defTabSz="182838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68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95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2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67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49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1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81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2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85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3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91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10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57332" y="5046132"/>
            <a:ext cx="15573111" cy="1440000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57332" y="7204075"/>
            <a:ext cx="15573112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kumimoji="1"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5996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943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08585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79070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514600" indent="-361950">
              <a:spcBef>
                <a:spcPts val="0"/>
              </a:spcBef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8334629"/>
      </p:ext>
    </p:extLst>
  </p:cSld>
  <p:clrMapOvr>
    <a:masterClrMapping/>
  </p:clrMapOvr>
  <p:transition spd="med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9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24377650" cy="12731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201890" y="13082626"/>
            <a:ext cx="1980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97917E-8DE7-4105-8BB1-AECB6DED54F8}" type="slidenum">
              <a:rPr lang="zh-CN" altLang="en-US" sz="200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" y="0"/>
            <a:ext cx="24375891" cy="137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69"/>
            <a:ext cx="24384002" cy="1371243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857249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66584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2235735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2945070" y="-3619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-595036" y="12557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-595037" y="1200049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-595036" y="19579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595037" y="138171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-595038" y="2548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1016693" y="5848864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-2392795" y="588364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0,193,224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-1016693" y="6446522"/>
            <a:ext cx="792088" cy="288032"/>
          </a:xfrm>
          <a:prstGeom prst="rect">
            <a:avLst/>
          </a:prstGeom>
          <a:solidFill>
            <a:srgbClr val="F15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-2392795" y="639105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241,85,51</a:t>
            </a:r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-1016693" y="5324770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2392795" y="5376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55,61,65</a:t>
            </a: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-1016693" y="4409237"/>
            <a:ext cx="792088" cy="288032"/>
          </a:xfrm>
          <a:prstGeom prst="rect">
            <a:avLst/>
          </a:prstGeom>
          <a:solidFill>
            <a:srgbClr val="737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2392795" y="4361395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115,125,134</a:t>
            </a:r>
            <a:endParaRPr lang="zh-CN" altLang="en-US" dirty="0"/>
          </a:p>
        </p:txBody>
      </p:sp>
      <p:sp>
        <p:nvSpPr>
          <p:cNvPr id="27" name="矩形 26"/>
          <p:cNvSpPr/>
          <p:nvPr userDrawn="1"/>
        </p:nvSpPr>
        <p:spPr>
          <a:xfrm>
            <a:off x="-1016693" y="3899607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-2392795" y="385397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255,255,255</a:t>
            </a:r>
            <a:endParaRPr lang="zh-CN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-1016693" y="8953405"/>
            <a:ext cx="792088" cy="288032"/>
          </a:xfrm>
          <a:prstGeom prst="rect">
            <a:avLst/>
          </a:prstGeom>
          <a:solidFill>
            <a:srgbClr val="007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-2392795" y="892814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0,125,145</a:t>
            </a:r>
            <a:endParaRPr lang="zh-CN" altLang="en-US" dirty="0"/>
          </a:p>
        </p:txBody>
      </p:sp>
      <p:sp>
        <p:nvSpPr>
          <p:cNvPr id="33" name="文本框 32"/>
          <p:cNvSpPr txBox="1"/>
          <p:nvPr userDrawn="1"/>
        </p:nvSpPr>
        <p:spPr>
          <a:xfrm>
            <a:off x="-3107281" y="5883643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-3107281" y="6391059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-3107281" y="537622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-3517650" y="4361395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文字背景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-3517650" y="3853979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文字背景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-3807793" y="892814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已访问超链接</a:t>
            </a:r>
          </a:p>
        </p:txBody>
      </p:sp>
      <p:sp>
        <p:nvSpPr>
          <p:cNvPr id="47" name="矩形 46"/>
          <p:cNvSpPr/>
          <p:nvPr userDrawn="1"/>
        </p:nvSpPr>
        <p:spPr>
          <a:xfrm>
            <a:off x="-1016693" y="6925282"/>
            <a:ext cx="792088" cy="288032"/>
          </a:xfrm>
          <a:prstGeom prst="rect">
            <a:avLst/>
          </a:prstGeom>
          <a:solidFill>
            <a:srgbClr val="56F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 userDrawn="1"/>
        </p:nvSpPr>
        <p:spPr>
          <a:xfrm>
            <a:off x="-2392795" y="68984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86,241,203</a:t>
            </a:r>
            <a:endParaRPr lang="zh-CN" altLang="en-US" dirty="0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-3107281" y="6898475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矩形 49"/>
          <p:cNvSpPr/>
          <p:nvPr userDrawn="1"/>
        </p:nvSpPr>
        <p:spPr>
          <a:xfrm>
            <a:off x="-1016693" y="4877343"/>
            <a:ext cx="792088" cy="2880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 userDrawn="1"/>
        </p:nvSpPr>
        <p:spPr>
          <a:xfrm>
            <a:off x="-2392795" y="4868811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115,125,134</a:t>
            </a:r>
            <a:endParaRPr lang="zh-CN" altLang="en-US" dirty="0"/>
          </a:p>
        </p:txBody>
      </p:sp>
      <p:sp>
        <p:nvSpPr>
          <p:cNvPr id="52" name="文本框 51"/>
          <p:cNvSpPr txBox="1"/>
          <p:nvPr userDrawn="1"/>
        </p:nvSpPr>
        <p:spPr>
          <a:xfrm>
            <a:off x="-3517650" y="4868811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文字背景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 userDrawn="1"/>
        </p:nvSpPr>
        <p:spPr>
          <a:xfrm>
            <a:off x="-1016693" y="3371824"/>
            <a:ext cx="792088" cy="288032"/>
          </a:xfrm>
          <a:prstGeom prst="rect">
            <a:avLst/>
          </a:prstGeom>
          <a:solidFill>
            <a:srgbClr val="373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 userDrawn="1"/>
        </p:nvSpPr>
        <p:spPr>
          <a:xfrm>
            <a:off x="-2392795" y="33465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55,61,65</a:t>
            </a:r>
            <a:endParaRPr lang="zh-CN" altLang="en-US" dirty="0"/>
          </a:p>
        </p:txBody>
      </p:sp>
      <p:sp>
        <p:nvSpPr>
          <p:cNvPr id="55" name="文本框 54"/>
          <p:cNvSpPr txBox="1"/>
          <p:nvPr userDrawn="1"/>
        </p:nvSpPr>
        <p:spPr>
          <a:xfrm>
            <a:off x="-3517650" y="334656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文字背景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矩形 55"/>
          <p:cNvSpPr/>
          <p:nvPr userDrawn="1"/>
        </p:nvSpPr>
        <p:spPr>
          <a:xfrm>
            <a:off x="-1016693" y="7420441"/>
            <a:ext cx="792088" cy="288032"/>
          </a:xfrm>
          <a:prstGeom prst="rect">
            <a:avLst/>
          </a:prstGeom>
          <a:solidFill>
            <a:srgbClr val="ACF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 userDrawn="1"/>
        </p:nvSpPr>
        <p:spPr>
          <a:xfrm>
            <a:off x="-2392795" y="7405891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172,243,75</a:t>
            </a:r>
            <a:endParaRPr lang="zh-CN" altLang="en-US" dirty="0"/>
          </a:p>
        </p:txBody>
      </p:sp>
      <p:sp>
        <p:nvSpPr>
          <p:cNvPr id="58" name="文本框 57"/>
          <p:cNvSpPr txBox="1"/>
          <p:nvPr userDrawn="1"/>
        </p:nvSpPr>
        <p:spPr>
          <a:xfrm>
            <a:off x="-3107281" y="7405891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矩形 58"/>
          <p:cNvSpPr/>
          <p:nvPr userDrawn="1"/>
        </p:nvSpPr>
        <p:spPr>
          <a:xfrm>
            <a:off x="-1016693" y="7899201"/>
            <a:ext cx="792088" cy="288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 userDrawn="1"/>
        </p:nvSpPr>
        <p:spPr>
          <a:xfrm>
            <a:off x="-2392795" y="791330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112,48,160</a:t>
            </a:r>
            <a:endParaRPr lang="zh-CN" altLang="en-US" dirty="0"/>
          </a:p>
        </p:txBody>
      </p:sp>
      <p:sp>
        <p:nvSpPr>
          <p:cNvPr id="61" name="文本框 60"/>
          <p:cNvSpPr txBox="1"/>
          <p:nvPr userDrawn="1"/>
        </p:nvSpPr>
        <p:spPr>
          <a:xfrm>
            <a:off x="-3107281" y="7913307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着色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矩形 61"/>
          <p:cNvSpPr/>
          <p:nvPr userDrawn="1"/>
        </p:nvSpPr>
        <p:spPr>
          <a:xfrm>
            <a:off x="-1016693" y="8458981"/>
            <a:ext cx="792088" cy="288032"/>
          </a:xfrm>
          <a:prstGeom prst="rect">
            <a:avLst/>
          </a:prstGeom>
          <a:solidFill>
            <a:srgbClr val="00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 userDrawn="1"/>
        </p:nvSpPr>
        <p:spPr>
          <a:xfrm>
            <a:off x="-2392795" y="842072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0,193,224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-3192241" y="8420723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/>
            <a:r>
              <a:rPr lang="zh-CN" altLang="en-US" dirty="0"/>
              <a:t>超链接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24432894" y="-3619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飞天六部</a:t>
            </a:r>
          </a:p>
        </p:txBody>
      </p:sp>
    </p:spTree>
    <p:extLst>
      <p:ext uri="{BB962C8B-B14F-4D97-AF65-F5344CB8AC3E}">
        <p14:creationId xmlns:p14="http://schemas.microsoft.com/office/powerpoint/2010/main" val="4289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2" r:id="rId3"/>
    <p:sldLayoutId id="2147483662" r:id="rId4"/>
    <p:sldLayoutId id="2147483666" r:id="rId5"/>
    <p:sldLayoutId id="2147483673" r:id="rId6"/>
  </p:sldLayoutIdLst>
  <p:hf hdr="0" ftr="0" dt="0"/>
  <p:txStyles>
    <p:titleStyle>
      <a:lvl1pPr algn="l" defTabSz="1828297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457074" indent="-457074" algn="l" defTabSz="1828297" rtl="0" eaLnBrk="1" latinLnBrk="0" hangingPunct="1">
        <a:lnSpc>
          <a:spcPct val="150000"/>
        </a:lnSpc>
        <a:spcBef>
          <a:spcPts val="2000"/>
        </a:spcBef>
        <a:buFont typeface="Arial"/>
        <a:buChar char="•"/>
        <a:defRPr sz="4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1371223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2285371" indent="-457074" algn="l" defTabSz="1828297" rtl="0" eaLnBrk="1" latinLnBrk="0" hangingPunct="1">
        <a:lnSpc>
          <a:spcPct val="150000"/>
        </a:lnSpc>
        <a:spcBef>
          <a:spcPts val="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3199520" indent="-457074" algn="l" defTabSz="1828297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4113669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5027817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966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114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263" indent="-457074" algn="l" defTabSz="182829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4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97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446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94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743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89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040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189" algn="l" defTabSz="182829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 userDrawn="1">
          <p15:clr>
            <a:srgbClr val="F26B43"/>
          </p15:clr>
        </p15:guide>
        <p15:guide id="2" pos="1169" userDrawn="1">
          <p15:clr>
            <a:srgbClr val="F26B43"/>
          </p15:clr>
        </p15:guide>
        <p15:guide id="3" pos="715" userDrawn="1">
          <p15:clr>
            <a:srgbClr val="F26B43"/>
          </p15:clr>
        </p15:guide>
        <p15:guide id="4" pos="14187" userDrawn="1">
          <p15:clr>
            <a:srgbClr val="F26B43"/>
          </p15:clr>
        </p15:guide>
        <p15:guide id="5" pos="14641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7" orient="horz" pos="986" userDrawn="1">
          <p15:clr>
            <a:srgbClr val="F26B43"/>
          </p15:clr>
        </p15:guide>
        <p15:guide id="8" orient="horz" pos="1349" userDrawn="1">
          <p15:clr>
            <a:srgbClr val="F26B43"/>
          </p15:clr>
        </p15:guide>
        <p15:guide id="9" orient="horz" pos="8017" userDrawn="1">
          <p15:clr>
            <a:srgbClr val="F26B43"/>
          </p15:clr>
        </p15:guide>
        <p15:guide id="10" orient="horz" pos="7654" userDrawn="1">
          <p15:clr>
            <a:srgbClr val="F26B43"/>
          </p15:clr>
        </p15:guide>
        <p15:guide id="11" orient="horz" pos="17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competition/entrance/231573/introdu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anchi.aliyun.com/competition/entrance/231573/inform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修订页（隐藏）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7613"/>
              </p:ext>
            </p:extLst>
          </p:nvPr>
        </p:nvGraphicFramePr>
        <p:xfrm>
          <a:off x="1855787" y="2729794"/>
          <a:ext cx="20666075" cy="41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74">
                  <a:extLst>
                    <a:ext uri="{9D8B030D-6E8A-4147-A177-3AD203B41FA5}">
                      <a16:colId xmlns:a16="http://schemas.microsoft.com/office/drawing/2014/main" val="648892635"/>
                    </a:ext>
                  </a:extLst>
                </a:gridCol>
                <a:gridCol w="5710256">
                  <a:extLst>
                    <a:ext uri="{9D8B030D-6E8A-4147-A177-3AD203B41FA5}">
                      <a16:colId xmlns:a16="http://schemas.microsoft.com/office/drawing/2014/main" val="3641361315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416758551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671600554"/>
                    </a:ext>
                  </a:extLst>
                </a:gridCol>
                <a:gridCol w="4133215">
                  <a:extLst>
                    <a:ext uri="{9D8B030D-6E8A-4147-A177-3AD203B41FA5}">
                      <a16:colId xmlns:a16="http://schemas.microsoft.com/office/drawing/2014/main" val="3349793338"/>
                    </a:ext>
                  </a:extLst>
                </a:gridCol>
              </a:tblGrid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审批人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7223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新增模板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373C4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2018/09/04</a:t>
                      </a:r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47809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201709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49555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237504"/>
                  </a:ext>
                </a:extLst>
              </a:tr>
              <a:tr h="688034"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rgbClr val="373C4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解压后可见五个文件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上海银行间拆放利率表：</a:t>
            </a:r>
            <a:r>
              <a:rPr lang="en-US" altLang="zh-CN" dirty="0" err="1">
                <a:solidFill>
                  <a:schemeClr val="accent2"/>
                </a:solidFill>
              </a:rPr>
              <a:t>Shibor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40" y="5058843"/>
            <a:ext cx="9325036" cy="76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01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解压后可见五个文件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选手提交结果表（示例）：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tc_comp_predict_table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084" y="5777880"/>
            <a:ext cx="13650243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6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余额宝收益计算方式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12" y="4805772"/>
            <a:ext cx="9615069" cy="75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65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9"/>
          <p:cNvSpPr>
            <a:spLocks noGrp="1"/>
          </p:cNvSpPr>
          <p:nvPr>
            <p:ph idx="1"/>
          </p:nvPr>
        </p:nvSpPr>
        <p:spPr>
          <a:xfrm>
            <a:off x="1821437" y="2717801"/>
            <a:ext cx="20666075" cy="2808051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赛题任务</a:t>
            </a:r>
            <a:r>
              <a:rPr lang="en-US" altLang="zh-CN" b="1" dirty="0"/>
              <a:t>——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sz="3200" dirty="0"/>
              <a:t>利用</a:t>
            </a:r>
            <a:r>
              <a:rPr lang="en-US" altLang="zh-CN" sz="3200" dirty="0"/>
              <a:t>2013</a:t>
            </a:r>
            <a:r>
              <a:rPr lang="zh-CN" altLang="en-US" sz="3200" dirty="0"/>
              <a:t>年</a:t>
            </a:r>
            <a:r>
              <a:rPr lang="en-US" altLang="zh-CN" sz="3200" dirty="0"/>
              <a:t>7</a:t>
            </a:r>
            <a:r>
              <a:rPr lang="zh-CN" altLang="en-US" sz="3200" dirty="0"/>
              <a:t>月</a:t>
            </a:r>
            <a:r>
              <a:rPr lang="en-US" altLang="zh-CN" sz="3200" dirty="0"/>
              <a:t>~2014</a:t>
            </a:r>
            <a:r>
              <a:rPr lang="zh-CN" altLang="en-US" sz="3200" dirty="0"/>
              <a:t>年</a:t>
            </a:r>
            <a:r>
              <a:rPr lang="en-US" altLang="zh-CN" sz="3200" dirty="0"/>
              <a:t>8</a:t>
            </a:r>
            <a:r>
              <a:rPr lang="zh-CN" altLang="en-US" sz="3200" dirty="0"/>
              <a:t>月的数据，</a:t>
            </a:r>
            <a:r>
              <a:rPr lang="zh-CN" altLang="en-US" sz="3200" dirty="0">
                <a:solidFill>
                  <a:schemeClr val="accent2"/>
                </a:solidFill>
              </a:rPr>
              <a:t>预测</a:t>
            </a:r>
            <a:r>
              <a:rPr lang="en-US" altLang="zh-CN" sz="3200" dirty="0">
                <a:solidFill>
                  <a:schemeClr val="accent2"/>
                </a:solidFill>
              </a:rPr>
              <a:t>2014</a:t>
            </a:r>
            <a:r>
              <a:rPr lang="zh-CN" altLang="en-US" sz="3200" dirty="0">
                <a:solidFill>
                  <a:schemeClr val="accent2"/>
                </a:solidFill>
              </a:rPr>
              <a:t>年</a:t>
            </a:r>
            <a:r>
              <a:rPr lang="en-US" altLang="zh-CN" sz="3200" dirty="0">
                <a:solidFill>
                  <a:schemeClr val="accent2"/>
                </a:solidFill>
              </a:rPr>
              <a:t>9</a:t>
            </a:r>
            <a:r>
              <a:rPr lang="zh-CN" altLang="en-US" sz="3200" dirty="0">
                <a:solidFill>
                  <a:schemeClr val="accent2"/>
                </a:solidFill>
              </a:rPr>
              <a:t>月每一天申购和赎回的总量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赛题任务与评估指标</a:t>
            </a:r>
          </a:p>
        </p:txBody>
      </p:sp>
      <p:sp>
        <p:nvSpPr>
          <p:cNvPr id="7" name="内容占位符 9"/>
          <p:cNvSpPr txBox="1">
            <a:spLocks/>
          </p:cNvSpPr>
          <p:nvPr/>
        </p:nvSpPr>
        <p:spPr>
          <a:xfrm>
            <a:off x="1821437" y="4769768"/>
            <a:ext cx="20666075" cy="2869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1pPr>
            <a:lvl2pPr marL="10858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2pPr>
            <a:lvl3pPr marL="17907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3pPr>
            <a:lvl4pPr marL="25146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</a:pPr>
            <a:r>
              <a:rPr lang="zh-CN" altLang="en-US" b="1" dirty="0"/>
              <a:t>传统评估指标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申购总量和赎回总量均为连续型变量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常采用</a:t>
            </a:r>
            <a:r>
              <a:rPr lang="en-US" altLang="zh-CN" dirty="0"/>
              <a:t>MSE</a:t>
            </a:r>
            <a:r>
              <a:rPr lang="zh-CN" altLang="en-US" dirty="0"/>
              <a:t>（均方误差）、</a:t>
            </a:r>
            <a:r>
              <a:rPr lang="en-US" altLang="zh-CN" dirty="0"/>
              <a:t>MAE</a:t>
            </a:r>
            <a:r>
              <a:rPr lang="zh-CN" altLang="en-US" dirty="0"/>
              <a:t>（平均绝对误差）、</a:t>
            </a:r>
            <a:r>
              <a:rPr lang="en-US" altLang="zh-CN" dirty="0"/>
              <a:t>MAPE</a:t>
            </a:r>
            <a:r>
              <a:rPr lang="zh-CN" altLang="en-US" dirty="0"/>
              <a:t>（平均绝对相对误差）等为评价指标</a:t>
            </a:r>
            <a:endParaRPr lang="en-US" altLang="zh-CN" dirty="0"/>
          </a:p>
        </p:txBody>
      </p:sp>
      <p:sp>
        <p:nvSpPr>
          <p:cNvPr id="8" name="内容占位符 9"/>
          <p:cNvSpPr txBox="1">
            <a:spLocks/>
          </p:cNvSpPr>
          <p:nvPr/>
        </p:nvSpPr>
        <p:spPr>
          <a:xfrm>
            <a:off x="1821437" y="7398060"/>
            <a:ext cx="20666075" cy="219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1pPr>
            <a:lvl2pPr marL="10858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2pPr>
            <a:lvl3pPr marL="17907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3pPr>
            <a:lvl4pPr marL="25146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scikit</a:t>
            </a:r>
            <a:r>
              <a:rPr lang="en-US" altLang="zh-CN" b="1" dirty="0"/>
              <a:t>-learn</a:t>
            </a:r>
            <a:r>
              <a:rPr lang="zh-CN" altLang="en-US" b="1" dirty="0"/>
              <a:t>中的各种衡量指标</a:t>
            </a:r>
            <a:br>
              <a:rPr lang="en-US" altLang="zh-CN" dirty="0"/>
            </a:b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2755777" y="8622196"/>
            <a:ext cx="18668074" cy="3528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kumimoji="1" lang="zh-CN" altLang="en-US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均方误差</a:t>
            </a:r>
            <a:endParaRPr kumimoji="1" lang="en-US" altLang="zh-CN" sz="3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mean_absolute_error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kumimoji="1" lang="zh-CN" altLang="en-US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平均绝对误差</a:t>
            </a:r>
            <a:endParaRPr kumimoji="1" lang="en-US" altLang="zh-CN" sz="3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zh-CN" b="1" dirty="0" err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np</a:t>
            </a:r>
          </a:p>
          <a:p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kumimoji="1" lang="zh-CN" altLang="en-US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调用</a:t>
            </a:r>
            <a:endParaRPr kumimoji="1" lang="en-US" altLang="zh-CN" sz="3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mean_squared_error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y_test,y_predict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mean_absolute_error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y_test,y_predict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y_test-y_predict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)/</a:t>
            </a:r>
            <a:r>
              <a:rPr kumimoji="1" lang="en-US" altLang="zh-CN" sz="32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y_test</a:t>
            </a:r>
            <a:r>
              <a:rPr kumimoji="1" lang="en-US" altLang="zh-CN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 #</a:t>
            </a:r>
            <a:r>
              <a:rPr kumimoji="1" lang="zh-CN" altLang="en-US" sz="32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平均绝对相对误差</a:t>
            </a:r>
            <a:endParaRPr kumimoji="1" lang="en-US" altLang="zh-CN" sz="32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9"/>
          <p:cNvSpPr>
            <a:spLocks noGrp="1"/>
          </p:cNvSpPr>
          <p:nvPr>
            <p:ph idx="1"/>
          </p:nvPr>
        </p:nvSpPr>
        <p:spPr>
          <a:xfrm>
            <a:off x="1855788" y="2717800"/>
            <a:ext cx="20666075" cy="5436343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赛题评估指标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>
                <a:solidFill>
                  <a:schemeClr val="accent2"/>
                </a:solidFill>
              </a:rPr>
              <a:t>某些天的异常表现容易严重影响传统评价指标，尤其是</a:t>
            </a:r>
            <a:r>
              <a:rPr lang="en-US" altLang="zh-CN" dirty="0">
                <a:solidFill>
                  <a:schemeClr val="accent2"/>
                </a:solidFill>
              </a:rPr>
              <a:t>MSE</a:t>
            </a:r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希望给出的方案在每一天的预测误差都较小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>
                <a:solidFill>
                  <a:schemeClr val="accent2"/>
                </a:solidFill>
              </a:rPr>
              <a:t>采用积分制，每天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accent2"/>
                </a:solidFill>
              </a:rPr>
              <a:t>分，共</a:t>
            </a:r>
            <a:r>
              <a:rPr lang="en-US" altLang="zh-CN" dirty="0">
                <a:solidFill>
                  <a:schemeClr val="accent2"/>
                </a:solidFill>
              </a:rPr>
              <a:t>300</a:t>
            </a:r>
            <a:r>
              <a:rPr lang="zh-CN" altLang="en-US" dirty="0">
                <a:solidFill>
                  <a:schemeClr val="accent2"/>
                </a:solidFill>
              </a:rPr>
              <a:t>分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若某天预测误差较小（例如</a:t>
            </a:r>
            <a:r>
              <a:rPr lang="en-US" altLang="zh-CN" dirty="0"/>
              <a:t>&lt;0.1,</a:t>
            </a:r>
            <a:r>
              <a:rPr lang="zh-CN" altLang="en-US" dirty="0"/>
              <a:t>），则该天可获得满分（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若某天预测误差较大（例如</a:t>
            </a:r>
            <a:r>
              <a:rPr lang="en-US" altLang="zh-CN" dirty="0"/>
              <a:t>&gt;0.3</a:t>
            </a:r>
            <a:r>
              <a:rPr lang="zh-CN" altLang="en-US" dirty="0"/>
              <a:t>），则该天得分为</a:t>
            </a:r>
            <a:r>
              <a:rPr lang="en-US" altLang="zh-CN" dirty="0"/>
              <a:t>0</a:t>
            </a:r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>
                <a:solidFill>
                  <a:schemeClr val="accent2"/>
                </a:solidFill>
              </a:rPr>
              <a:t>映射函数未知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赛题任务与评估指标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33" y="7419166"/>
            <a:ext cx="8565705" cy="40982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93" y="11365156"/>
            <a:ext cx="10668273" cy="11654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41" y="2630083"/>
            <a:ext cx="8572500" cy="2438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3736997" y="3849283"/>
            <a:ext cx="1548172" cy="20040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68366" y="8937373"/>
                <a:ext cx="8317153" cy="1644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𝟒𝟓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%∗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𝟏𝟎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5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5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𝑷𝒖𝒓𝒄𝒉𝒂𝒔𝒆</m:t>
                              </m:r>
                            </m:e>
                            <m:sub>
                              <m:r>
                                <a:rPr kumimoji="1" lang="en-US" altLang="zh-CN" sz="5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</m:sup>
                      </m:sSup>
                      <m:r>
                        <a:rPr kumimoji="1" lang="en-US" altLang="zh-CN" sz="54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5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𝟓𝟓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%∗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𝟏𝟎</m:t>
                          </m:r>
                          <m:r>
                            <a:rPr kumimoji="1" lang="en-US" altLang="zh-CN" sz="54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kumimoji="1" lang="en-US" altLang="zh-CN" sz="5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5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5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54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𝑹𝒆𝒅𝒆𝒆𝒎</m:t>
                              </m:r>
                            </m:e>
                            <m:sub>
                              <m:r>
                                <a:rPr kumimoji="1" lang="en-US" altLang="zh-CN" sz="54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5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a:rPr kumimoji="1" lang="en-US" altLang="zh-CN" sz="54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kumimoji="1" lang="zh-CN" altLang="en-US" sz="5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8366" y="8937373"/>
                <a:ext cx="8317153" cy="1644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14277057" y="9595889"/>
            <a:ext cx="1439931" cy="7560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64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赛题方案解析</a:t>
            </a:r>
          </a:p>
        </p:txBody>
      </p:sp>
      <p:sp>
        <p:nvSpPr>
          <p:cNvPr id="4" name="内容占位符 9"/>
          <p:cNvSpPr>
            <a:spLocks noGrp="1"/>
          </p:cNvSpPr>
          <p:nvPr>
            <p:ph idx="1"/>
          </p:nvPr>
        </p:nvSpPr>
        <p:spPr>
          <a:xfrm>
            <a:off x="1066364" y="3473747"/>
            <a:ext cx="20666075" cy="3600277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资金流入流出预测</a:t>
            </a:r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需要先统计每天的申购总额和赎回总额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时间序列预测问题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>
                <a:solidFill>
                  <a:schemeClr val="accent2"/>
                </a:solidFill>
              </a:rPr>
              <a:t>在比赛前应先查询以往比赛的经典方案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158" y="824946"/>
            <a:ext cx="5724636" cy="3791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158" y="5812213"/>
            <a:ext cx="6389055" cy="3880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213" y="628127"/>
            <a:ext cx="8523774" cy="39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0530" y="6072309"/>
            <a:ext cx="8687120" cy="3360711"/>
          </a:xfrm>
          <a:prstGeom prst="rect">
            <a:avLst/>
          </a:prstGeom>
        </p:spPr>
      </p:pic>
      <p:sp>
        <p:nvSpPr>
          <p:cNvPr id="10" name="内容占位符 9"/>
          <p:cNvSpPr txBox="1">
            <a:spLocks/>
          </p:cNvSpPr>
          <p:nvPr/>
        </p:nvSpPr>
        <p:spPr>
          <a:xfrm>
            <a:off x="1066364" y="7506342"/>
            <a:ext cx="20666075" cy="360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1pPr>
            <a:lvl2pPr marL="108585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2pPr>
            <a:lvl3pPr marL="17907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3pPr>
            <a:lvl4pPr marL="2514600" indent="-361950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方案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基准方法：临近数据、中位数等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时间序列规则与模型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抽取特征、利用机器学习方法建模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19441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1855787" y="2730500"/>
            <a:ext cx="20666075" cy="490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理解赛题的背景介绍</a:t>
            </a: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了解赛题数据的基本信息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理解赛题的评估指标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50000"/>
              </a:lnSpc>
            </a:pPr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了解赛题的业务目标和建模的方法</a:t>
            </a:r>
            <a:endParaRPr kumimoji="1"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90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7332" y="3869668"/>
            <a:ext cx="15573111" cy="26164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资金流入流出预测</a:t>
            </a:r>
            <a:br>
              <a:rPr lang="en-US" altLang="zh-CN" dirty="0"/>
            </a:br>
            <a:r>
              <a:rPr lang="zh-CN" altLang="en-US" dirty="0"/>
              <a:t>赛题解读</a:t>
            </a:r>
          </a:p>
        </p:txBody>
      </p:sp>
      <p:sp>
        <p:nvSpPr>
          <p:cNvPr id="7" name="副标题 1"/>
          <p:cNvSpPr>
            <a:spLocks noGrp="1"/>
          </p:cNvSpPr>
          <p:nvPr>
            <p:ph type="subTitle" idx="1"/>
          </p:nvPr>
        </p:nvSpPr>
        <p:spPr>
          <a:xfrm>
            <a:off x="5757332" y="9198260"/>
            <a:ext cx="15573112" cy="192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BruceQD</a:t>
            </a:r>
            <a:r>
              <a:rPr lang="en-US" altLang="zh-CN" dirty="0"/>
              <a:t>    &amp;    </a:t>
            </a:r>
            <a:r>
              <a:rPr lang="en-US" altLang="zh-CN" dirty="0" err="1"/>
              <a:t>Chuanyu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5923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9"/>
          <p:cNvSpPr txBox="1">
            <a:spLocks/>
          </p:cNvSpPr>
          <p:nvPr/>
        </p:nvSpPr>
        <p:spPr>
          <a:xfrm>
            <a:off x="1855788" y="2717800"/>
            <a:ext cx="22034337" cy="7740599"/>
          </a:xfrm>
          <a:prstGeom prst="rect">
            <a:avLst/>
          </a:prstGeom>
        </p:spPr>
        <p:txBody>
          <a:bodyPr/>
          <a:lstStyle>
            <a:lvl1pPr marL="457074" indent="-457074" algn="l" defTabSz="1828297" rtl="0" eaLnBrk="1" latinLnBrk="0" hangingPunct="1">
              <a:lnSpc>
                <a:spcPct val="150000"/>
              </a:lnSpc>
              <a:spcBef>
                <a:spcPts val="2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371223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2285371" indent="-457074" algn="l" defTabSz="1828297" rtl="0" eaLnBrk="1" latinLnBrk="0" hangingPunct="1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3199520" indent="-457074" algn="l" defTabSz="1828297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4113669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  <a:lvl6pPr marL="5027817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1966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114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263" indent="-457074" algn="l" defTabSz="182829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赛题介绍：</a:t>
            </a:r>
            <a:r>
              <a:rPr lang="en-US" altLang="zh-CN" dirty="0">
                <a:hlinkClick r:id="rId3"/>
              </a:rPr>
              <a:t>https://tianchi.aliyun.com/competition/entrance/231573/introduction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数据集介绍及下载：</a:t>
            </a:r>
            <a:r>
              <a:rPr lang="en-US" altLang="zh-CN" dirty="0">
                <a:hlinkClick r:id="rId4"/>
              </a:rPr>
              <a:t>https://tianchi.aliyun.com/competition/entrance/231573/information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66364" y="628126"/>
            <a:ext cx="22176224" cy="908768"/>
          </a:xfrm>
        </p:spPr>
        <p:txBody>
          <a:bodyPr/>
          <a:lstStyle/>
          <a:p>
            <a:r>
              <a:rPr lang="zh-CN" altLang="en-US" dirty="0"/>
              <a:t>相关链接</a:t>
            </a:r>
          </a:p>
        </p:txBody>
      </p:sp>
    </p:spTree>
    <p:extLst>
      <p:ext uri="{BB962C8B-B14F-4D97-AF65-F5344CB8AC3E}">
        <p14:creationId xmlns:p14="http://schemas.microsoft.com/office/powerpoint/2010/main" val="176236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55787" y="2730500"/>
            <a:ext cx="20666075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学习完本课程后，你将能够：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了解赛题的背景信息和赛题要求</a:t>
            </a:r>
            <a:endParaRPr kumimoji="1"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 defTabSz="2400300">
              <a:lnSpc>
                <a:spcPct val="150000"/>
              </a:lnSpc>
              <a:buAutoNum type="arabicPeriod"/>
            </a:pP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掌握赛题的数据情况和结果评估方法</a:t>
            </a:r>
            <a:endParaRPr kumimoji="1"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855787" y="2730500"/>
            <a:ext cx="20666075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03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赛题介绍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赛题背景介绍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赛题数据介绍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赛题任务和评估指标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2400300">
              <a:lnSpc>
                <a:spcPct val="150000"/>
              </a:lnSpc>
            </a:pPr>
            <a:r>
              <a:rPr kumimoji="1"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kumimoji="1"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赛题方案解析</a:t>
            </a:r>
            <a:endParaRPr kumimoji="1"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4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6624476"/>
          </a:xfrm>
        </p:spPr>
        <p:txBody>
          <a:bodyPr/>
          <a:lstStyle/>
          <a:p>
            <a:r>
              <a:rPr lang="zh-CN" altLang="en-US" b="1" dirty="0"/>
              <a:t>资金流入流出预测赛题背景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蚂蚁金服拥有上亿会员，每天都涉及大量的资金流入和流出，资金管理压力会非常大。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在既保证资金流动性风险最小，又满足日常业务运转的情况下，精确地预测</a:t>
            </a:r>
            <a:r>
              <a:rPr lang="zh-CN" altLang="en-US" dirty="0">
                <a:solidFill>
                  <a:schemeClr val="accent2"/>
                </a:solidFill>
              </a:rPr>
              <a:t>资金的流入流出情况</a:t>
            </a:r>
            <a:r>
              <a:rPr lang="zh-CN" altLang="en-US" dirty="0"/>
              <a:t>变得尤为重要。</a:t>
            </a:r>
            <a:endParaRPr lang="en-US" altLang="zh-CN" dirty="0"/>
          </a:p>
          <a:p>
            <a:r>
              <a:rPr lang="zh-CN" altLang="en-US" b="1" dirty="0"/>
              <a:t>赛题描述</a:t>
            </a:r>
            <a:endParaRPr lang="zh-CN" altLang="en-US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余额宝用户的申购赎回数据（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-2014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月；每天；</a:t>
            </a:r>
            <a:r>
              <a:rPr lang="en-US" altLang="zh-CN" dirty="0"/>
              <a:t>28041</a:t>
            </a:r>
            <a:r>
              <a:rPr lang="zh-CN" altLang="en-US" dirty="0"/>
              <a:t>位用户，</a:t>
            </a:r>
            <a:r>
              <a:rPr lang="en-US" altLang="zh-CN" dirty="0"/>
              <a:t>2840421</a:t>
            </a:r>
            <a:r>
              <a:rPr lang="zh-CN" altLang="en-US" dirty="0"/>
              <a:t>条记录）等信息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预测未来每日的资金流入流出情况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赛题背景介绍</a:t>
            </a:r>
          </a:p>
        </p:txBody>
      </p:sp>
    </p:spTree>
    <p:extLst>
      <p:ext uri="{BB962C8B-B14F-4D97-AF65-F5344CB8AC3E}">
        <p14:creationId xmlns:p14="http://schemas.microsoft.com/office/powerpoint/2010/main" val="2728866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解压后可见五个文件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用户信息表：</a:t>
            </a:r>
            <a:r>
              <a:rPr lang="en-US" altLang="zh-CN" dirty="0" err="1">
                <a:solidFill>
                  <a:schemeClr val="accent2"/>
                </a:solidFill>
              </a:rPr>
              <a:t>user_profile_table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25" y="5597860"/>
            <a:ext cx="12097344" cy="69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931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解压后可见五个文件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用户申购赎回数据表：</a:t>
            </a:r>
            <a:r>
              <a:rPr lang="en-US" altLang="zh-CN" dirty="0" err="1">
                <a:solidFill>
                  <a:schemeClr val="accent2"/>
                </a:solidFill>
              </a:rPr>
              <a:t>user_balance_table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60" y="5093804"/>
            <a:ext cx="8028892" cy="72989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709" y="5093390"/>
            <a:ext cx="12403454" cy="74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473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855788" y="2717801"/>
            <a:ext cx="20666075" cy="3060079"/>
          </a:xfrm>
        </p:spPr>
        <p:txBody>
          <a:bodyPr>
            <a:normAutofit/>
          </a:bodyPr>
          <a:lstStyle/>
          <a:p>
            <a:pPr>
              <a:buSzPct val="70000"/>
            </a:pPr>
            <a:r>
              <a:rPr lang="zh-CN" altLang="en-US" b="1" dirty="0"/>
              <a:t>数据说明</a:t>
            </a:r>
            <a:endParaRPr lang="en-US" altLang="zh-CN" b="1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解压后可见五个文件</a:t>
            </a:r>
            <a:endParaRPr lang="en-US" altLang="zh-CN" dirty="0"/>
          </a:p>
          <a:p>
            <a:pPr lvl="1">
              <a:buSzPct val="70000"/>
              <a:buFont typeface="Wingdings" charset="2"/>
              <a:buChar char="p"/>
            </a:pPr>
            <a:r>
              <a:rPr lang="zh-CN" altLang="en-US" dirty="0"/>
              <a:t>收益率表：</a:t>
            </a:r>
            <a:r>
              <a:rPr lang="en-US" altLang="zh-CN" dirty="0" err="1">
                <a:solidFill>
                  <a:schemeClr val="accent2"/>
                </a:solidFill>
              </a:rPr>
              <a:t>mfd_day_share_interest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赛题数据介绍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993" y="5781836"/>
            <a:ext cx="15279469" cy="55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991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飞天六部教材模板">
  <a:themeElements>
    <a:clrScheme name="飞天六部教材">
      <a:dk1>
        <a:srgbClr val="373D41"/>
      </a:dk1>
      <a:lt1>
        <a:srgbClr val="FFFFFF"/>
      </a:lt1>
      <a:dk2>
        <a:srgbClr val="737D86"/>
      </a:dk2>
      <a:lt2>
        <a:srgbClr val="F5F5F5"/>
      </a:lt2>
      <a:accent1>
        <a:srgbClr val="373D41"/>
      </a:accent1>
      <a:accent2>
        <a:srgbClr val="00C1E0"/>
      </a:accent2>
      <a:accent3>
        <a:srgbClr val="F15533"/>
      </a:accent3>
      <a:accent4>
        <a:srgbClr val="56F1CB"/>
      </a:accent4>
      <a:accent5>
        <a:srgbClr val="ACF32D"/>
      </a:accent5>
      <a:accent6>
        <a:srgbClr val="7030A0"/>
      </a:accent6>
      <a:hlink>
        <a:srgbClr val="00C1E0"/>
      </a:hlink>
      <a:folHlink>
        <a:srgbClr val="007D91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710</Words>
  <Application>Microsoft Office PowerPoint</Application>
  <PresentationFormat>自定义</PresentationFormat>
  <Paragraphs>94</Paragraphs>
  <Slides>17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DengXian</vt:lpstr>
      <vt:lpstr>Microsoft YaHei</vt:lpstr>
      <vt:lpstr>Microsoft YaHei</vt:lpstr>
      <vt:lpstr>Arial</vt:lpstr>
      <vt:lpstr>Cambria Math</vt:lpstr>
      <vt:lpstr>Courier New</vt:lpstr>
      <vt:lpstr>Wingdings</vt:lpstr>
      <vt:lpstr>飞天六部教材模板</vt:lpstr>
      <vt:lpstr>修订页（隐藏）</vt:lpstr>
      <vt:lpstr>资金流入流出预测 赛题解读</vt:lpstr>
      <vt:lpstr>相关链接</vt:lpstr>
      <vt:lpstr>课程目标</vt:lpstr>
      <vt:lpstr>课程目录</vt:lpstr>
      <vt:lpstr>赛题背景介绍</vt:lpstr>
      <vt:lpstr>赛题数据介绍</vt:lpstr>
      <vt:lpstr>赛题数据介绍</vt:lpstr>
      <vt:lpstr>赛题数据介绍</vt:lpstr>
      <vt:lpstr>赛题数据介绍</vt:lpstr>
      <vt:lpstr>赛题数据介绍</vt:lpstr>
      <vt:lpstr>赛题数据介绍</vt:lpstr>
      <vt:lpstr>赛题任务与评估指标</vt:lpstr>
      <vt:lpstr>赛题任务与评估指标</vt:lpstr>
      <vt:lpstr>赛题方案解析</vt:lpstr>
      <vt:lpstr>课程总结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lei</dc:creator>
  <cp:lastModifiedBy>传雨薛</cp:lastModifiedBy>
  <cp:revision>245</cp:revision>
  <dcterms:created xsi:type="dcterms:W3CDTF">2016-08-08T06:10:15Z</dcterms:created>
  <dcterms:modified xsi:type="dcterms:W3CDTF">2020-08-12T07:36:07Z</dcterms:modified>
</cp:coreProperties>
</file>