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281" r:id="rId2"/>
    <p:sldId id="337" r:id="rId3"/>
    <p:sldId id="380" r:id="rId4"/>
    <p:sldId id="262" r:id="rId5"/>
    <p:sldId id="356" r:id="rId6"/>
    <p:sldId id="357" r:id="rId7"/>
    <p:sldId id="363" r:id="rId8"/>
    <p:sldId id="359" r:id="rId9"/>
    <p:sldId id="362" r:id="rId10"/>
    <p:sldId id="358" r:id="rId11"/>
    <p:sldId id="360" r:id="rId12"/>
    <p:sldId id="361" r:id="rId13"/>
    <p:sldId id="375" r:id="rId14"/>
    <p:sldId id="354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5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6" r:id="rId42"/>
    <p:sldId id="377" r:id="rId43"/>
    <p:sldId id="378" r:id="rId44"/>
    <p:sldId id="296" r:id="rId45"/>
    <p:sldId id="379" r:id="rId46"/>
    <p:sldId id="338" r:id="rId47"/>
  </p:sldIdLst>
  <p:sldSz cx="24377650" cy="13716000"/>
  <p:notesSz cx="6858000" cy="9144000"/>
  <p:defaultTextStyle>
    <a:defPPr>
      <a:defRPr lang="zh-CN"/>
    </a:defPPr>
    <a:lvl1pPr marL="0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388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583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776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165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360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555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5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030A0"/>
    <a:srgbClr val="373D41"/>
    <a:srgbClr val="F15533"/>
    <a:srgbClr val="ACF34B"/>
    <a:srgbClr val="F5F5F5"/>
    <a:srgbClr val="56F1CB"/>
    <a:srgbClr val="555A5D"/>
    <a:srgbClr val="007D91"/>
    <a:srgbClr val="737D86"/>
    <a:srgbClr val="E6C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89142" autoAdjust="0"/>
  </p:normalViewPr>
  <p:slideViewPr>
    <p:cSldViewPr snapToObjects="1">
      <p:cViewPr varScale="1">
        <p:scale>
          <a:sx n="39" d="100"/>
          <a:sy n="39" d="100"/>
        </p:scale>
        <p:origin x="946" y="120"/>
      </p:cViewPr>
      <p:guideLst>
        <p:guide orient="horz" pos="4320"/>
        <p:guide pos="76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4" d="100"/>
          <a:sy n="84" d="100"/>
        </p:scale>
        <p:origin x="3828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549A9-39A2-41A1-B0BC-966F80FC5ABB}" type="datetime1">
              <a:rPr kumimoji="1" lang="zh-CN" altLang="en-US" smtClean="0"/>
              <a:t>2019/7/19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3F68D-0CB9-8040-9727-5E9FFB1D5B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4553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15D48-36B0-4696-8E23-1D06FBCCAE3E}" type="datetime1">
              <a:rPr kumimoji="1" lang="zh-CN" altLang="en-US" smtClean="0"/>
              <a:t>2019/7/19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7618D-3BFE-7A4D-9849-DC5F9DF229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1413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263525" indent="-263525" algn="l" defTabSz="1828388" rtl="0" eaLnBrk="1" latinLnBrk="0" hangingPunct="1">
      <a:lnSpc>
        <a:spcPct val="150000"/>
      </a:lnSpc>
      <a:buClr>
        <a:schemeClr val="tx2"/>
      </a:buClr>
      <a:buSzPct val="80000"/>
      <a:buFont typeface="Wingdings" panose="05000000000000000000" pitchFamily="2" charset="2"/>
      <a:buChar char="u"/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36575" indent="-273050" algn="l" defTabSz="1828388" rtl="0" eaLnBrk="1" latinLnBrk="0" hangingPunct="1">
      <a:lnSpc>
        <a:spcPct val="150000"/>
      </a:lnSpc>
      <a:buClr>
        <a:schemeClr val="tx2"/>
      </a:buClr>
      <a:buSzPct val="80000"/>
      <a:buFont typeface="Wingdings" panose="05000000000000000000" pitchFamily="2" charset="2"/>
      <a:buChar char="p"/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828388" algn="l" defTabSz="1828388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2742583" algn="l" defTabSz="1828388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3656776" algn="l" defTabSz="1828388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4570972" algn="l" defTabSz="182838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5" algn="l" defTabSz="182838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60" algn="l" defTabSz="182838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5" algn="l" defTabSz="182838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694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566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208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528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766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911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4106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826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4478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1982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9372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697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8532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1027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65739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88589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7130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78064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386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21239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81519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302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6536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10691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4648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9282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92094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32985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1911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59774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94717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30740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5800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183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8459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2064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66980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20349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862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167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418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341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4142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54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备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1024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77650" cy="13716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57332" y="5046132"/>
            <a:ext cx="15573111" cy="1440000"/>
          </a:xfrm>
        </p:spPr>
        <p:txBody>
          <a:bodyPr anchor="b">
            <a:normAutofit/>
          </a:bodyPr>
          <a:lstStyle>
            <a:lvl1pPr algn="l">
              <a:defRPr sz="9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57332" y="7204075"/>
            <a:ext cx="15573112" cy="873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kumimoji="1"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kumimoji="1" lang="zh-CN" altLang="en-US" dirty="0" smtClean="0"/>
              <a:t>单击此处编辑副标题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657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2"/>
          <p:cNvSpPr>
            <a:spLocks noGrp="1"/>
          </p:cNvSpPr>
          <p:nvPr>
            <p:ph idx="1"/>
          </p:nvPr>
        </p:nvSpPr>
        <p:spPr>
          <a:xfrm>
            <a:off x="1855788" y="2717800"/>
            <a:ext cx="20666075" cy="943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>
              <a:spcBef>
                <a:spcPts val="0"/>
              </a:spcBef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085850" indent="-361950">
              <a:spcBef>
                <a:spcPts val="0"/>
              </a:spcBef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790700" indent="-361950">
              <a:spcBef>
                <a:spcPts val="0"/>
              </a:spcBef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2514600" indent="-361950">
              <a:spcBef>
                <a:spcPts val="0"/>
              </a:spcBef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1201890" y="13082626"/>
            <a:ext cx="1980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997917E-8DE7-4105-8BB1-AECB6DED54F8}" type="slidenum">
              <a:rPr lang="zh-CN" altLang="en-US" sz="200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‹#›</a:t>
            </a:fld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3346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1201890" y="13082626"/>
            <a:ext cx="1980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997917E-8DE7-4105-8BB1-AECB6DED54F8}" type="slidenum">
              <a:rPr lang="zh-CN" altLang="en-US" sz="200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‹#›</a:t>
            </a:fld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2896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24377650" cy="12731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1201890" y="13082626"/>
            <a:ext cx="1980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997917E-8DE7-4105-8BB1-AECB6DED54F8}" type="slidenum">
              <a:rPr lang="zh-CN" altLang="en-US" sz="200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‹#›</a:t>
            </a:fld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305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" y="0"/>
            <a:ext cx="24375891" cy="1371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82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69"/>
            <a:ext cx="24384002" cy="1371243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6364" y="628126"/>
            <a:ext cx="22176224" cy="908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857249" y="-3619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30.7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1566584" y="-3619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28.7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22235735" y="-3619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28.7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22945070" y="-3619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30.7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-595036" y="1255771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16.3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-595037" y="1200049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14.7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-595036" y="195797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13.1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-595037" y="138171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14.7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-595038" y="25485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11.5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-1016693" y="5848864"/>
            <a:ext cx="792088" cy="288032"/>
          </a:xfrm>
          <a:prstGeom prst="rect">
            <a:avLst/>
          </a:prstGeom>
          <a:solidFill>
            <a:srgbClr val="00C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-2392795" y="5883643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0,193,224</a:t>
            </a:r>
            <a:endParaRPr lang="zh-CN" altLang="en-US" dirty="0"/>
          </a:p>
        </p:txBody>
      </p:sp>
      <p:sp>
        <p:nvSpPr>
          <p:cNvPr id="21" name="矩形 20"/>
          <p:cNvSpPr/>
          <p:nvPr userDrawn="1"/>
        </p:nvSpPr>
        <p:spPr>
          <a:xfrm>
            <a:off x="-1016693" y="6446522"/>
            <a:ext cx="792088" cy="288032"/>
          </a:xfrm>
          <a:prstGeom prst="rect">
            <a:avLst/>
          </a:prstGeom>
          <a:solidFill>
            <a:srgbClr val="F15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-2392795" y="6391059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241,85,51</a:t>
            </a:r>
            <a:endParaRPr lang="zh-CN" altLang="en-US" dirty="0"/>
          </a:p>
        </p:txBody>
      </p:sp>
      <p:sp>
        <p:nvSpPr>
          <p:cNvPr id="23" name="矩形 22"/>
          <p:cNvSpPr/>
          <p:nvPr userDrawn="1"/>
        </p:nvSpPr>
        <p:spPr>
          <a:xfrm>
            <a:off x="-1016693" y="5324770"/>
            <a:ext cx="792088" cy="288032"/>
          </a:xfrm>
          <a:prstGeom prst="rect">
            <a:avLst/>
          </a:prstGeom>
          <a:solidFill>
            <a:srgbClr val="373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-2392795" y="537622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55,61,65</a:t>
            </a:r>
            <a:endParaRPr lang="zh-CN" altLang="en-US" dirty="0"/>
          </a:p>
        </p:txBody>
      </p:sp>
      <p:sp>
        <p:nvSpPr>
          <p:cNvPr id="25" name="矩形 24"/>
          <p:cNvSpPr/>
          <p:nvPr userDrawn="1"/>
        </p:nvSpPr>
        <p:spPr>
          <a:xfrm>
            <a:off x="-1016693" y="4409237"/>
            <a:ext cx="792088" cy="288032"/>
          </a:xfrm>
          <a:prstGeom prst="rect">
            <a:avLst/>
          </a:prstGeom>
          <a:solidFill>
            <a:srgbClr val="737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 userDrawn="1"/>
        </p:nvSpPr>
        <p:spPr>
          <a:xfrm>
            <a:off x="-2392795" y="4361395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115,125,134</a:t>
            </a:r>
            <a:endParaRPr lang="zh-CN" altLang="en-US" dirty="0"/>
          </a:p>
        </p:txBody>
      </p:sp>
      <p:sp>
        <p:nvSpPr>
          <p:cNvPr id="27" name="矩形 26"/>
          <p:cNvSpPr/>
          <p:nvPr userDrawn="1"/>
        </p:nvSpPr>
        <p:spPr>
          <a:xfrm>
            <a:off x="-1016693" y="3899607"/>
            <a:ext cx="7920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-2392795" y="385397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255,255,255</a:t>
            </a:r>
            <a:endParaRPr lang="zh-CN" altLang="en-US" dirty="0"/>
          </a:p>
        </p:txBody>
      </p:sp>
      <p:sp>
        <p:nvSpPr>
          <p:cNvPr id="29" name="矩形 28"/>
          <p:cNvSpPr/>
          <p:nvPr userDrawn="1"/>
        </p:nvSpPr>
        <p:spPr>
          <a:xfrm>
            <a:off x="-1016693" y="8953405"/>
            <a:ext cx="792088" cy="288032"/>
          </a:xfrm>
          <a:prstGeom prst="rect">
            <a:avLst/>
          </a:prstGeom>
          <a:solidFill>
            <a:srgbClr val="007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 userDrawn="1"/>
        </p:nvSpPr>
        <p:spPr>
          <a:xfrm>
            <a:off x="-2392795" y="8928144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0,125,145</a:t>
            </a:r>
            <a:endParaRPr lang="zh-CN" altLang="en-US" dirty="0"/>
          </a:p>
        </p:txBody>
      </p:sp>
      <p:sp>
        <p:nvSpPr>
          <p:cNvPr id="33" name="文本框 32"/>
          <p:cNvSpPr txBox="1"/>
          <p:nvPr userDrawn="1"/>
        </p:nvSpPr>
        <p:spPr>
          <a:xfrm>
            <a:off x="-3107281" y="5883643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着色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-3107281" y="6391059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着色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5" name="文本框 34"/>
          <p:cNvSpPr txBox="1"/>
          <p:nvPr userDrawn="1"/>
        </p:nvSpPr>
        <p:spPr>
          <a:xfrm>
            <a:off x="-3107281" y="5376227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着色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6" name="文本框 35"/>
          <p:cNvSpPr txBox="1"/>
          <p:nvPr userDrawn="1"/>
        </p:nvSpPr>
        <p:spPr>
          <a:xfrm>
            <a:off x="-3517650" y="4361395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文字背景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7" name="文本框 36"/>
          <p:cNvSpPr txBox="1"/>
          <p:nvPr userDrawn="1"/>
        </p:nvSpPr>
        <p:spPr>
          <a:xfrm>
            <a:off x="-3517650" y="3853979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文字背景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-3807793" y="892814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已访问超链接</a:t>
            </a:r>
            <a:endParaRPr lang="zh-CN" altLang="en-US" dirty="0"/>
          </a:p>
        </p:txBody>
      </p:sp>
      <p:sp>
        <p:nvSpPr>
          <p:cNvPr id="47" name="矩形 46"/>
          <p:cNvSpPr/>
          <p:nvPr userDrawn="1"/>
        </p:nvSpPr>
        <p:spPr>
          <a:xfrm>
            <a:off x="-1016693" y="6925282"/>
            <a:ext cx="792088" cy="288032"/>
          </a:xfrm>
          <a:prstGeom prst="rect">
            <a:avLst/>
          </a:prstGeom>
          <a:solidFill>
            <a:srgbClr val="56F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 userDrawn="1"/>
        </p:nvSpPr>
        <p:spPr>
          <a:xfrm>
            <a:off x="-2392795" y="6898475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86,241,203</a:t>
            </a:r>
            <a:endParaRPr lang="zh-CN" altLang="en-US" dirty="0"/>
          </a:p>
        </p:txBody>
      </p:sp>
      <p:sp>
        <p:nvSpPr>
          <p:cNvPr id="49" name="文本框 48"/>
          <p:cNvSpPr txBox="1"/>
          <p:nvPr userDrawn="1"/>
        </p:nvSpPr>
        <p:spPr>
          <a:xfrm>
            <a:off x="-3107281" y="6898475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着色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0" name="矩形 49"/>
          <p:cNvSpPr/>
          <p:nvPr userDrawn="1"/>
        </p:nvSpPr>
        <p:spPr>
          <a:xfrm>
            <a:off x="-1016693" y="4877343"/>
            <a:ext cx="792088" cy="2880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 userDrawn="1"/>
        </p:nvSpPr>
        <p:spPr>
          <a:xfrm>
            <a:off x="-2392795" y="4868811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115,125,134</a:t>
            </a:r>
            <a:endParaRPr lang="zh-CN" altLang="en-US" dirty="0"/>
          </a:p>
        </p:txBody>
      </p:sp>
      <p:sp>
        <p:nvSpPr>
          <p:cNvPr id="52" name="文本框 51"/>
          <p:cNvSpPr txBox="1"/>
          <p:nvPr userDrawn="1"/>
        </p:nvSpPr>
        <p:spPr>
          <a:xfrm>
            <a:off x="-3517650" y="4868811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文字背景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3" name="矩形 52"/>
          <p:cNvSpPr/>
          <p:nvPr userDrawn="1"/>
        </p:nvSpPr>
        <p:spPr>
          <a:xfrm>
            <a:off x="-1016693" y="3371824"/>
            <a:ext cx="792088" cy="288032"/>
          </a:xfrm>
          <a:prstGeom prst="rect">
            <a:avLst/>
          </a:prstGeom>
          <a:solidFill>
            <a:srgbClr val="373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 userDrawn="1"/>
        </p:nvSpPr>
        <p:spPr>
          <a:xfrm>
            <a:off x="-2392795" y="334656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55,61,65</a:t>
            </a:r>
            <a:endParaRPr lang="zh-CN" altLang="en-US" dirty="0"/>
          </a:p>
        </p:txBody>
      </p:sp>
      <p:sp>
        <p:nvSpPr>
          <p:cNvPr id="55" name="文本框 54"/>
          <p:cNvSpPr txBox="1"/>
          <p:nvPr userDrawn="1"/>
        </p:nvSpPr>
        <p:spPr>
          <a:xfrm>
            <a:off x="-3517650" y="3346563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文字背景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6" name="矩形 55"/>
          <p:cNvSpPr/>
          <p:nvPr userDrawn="1"/>
        </p:nvSpPr>
        <p:spPr>
          <a:xfrm>
            <a:off x="-1016693" y="7420441"/>
            <a:ext cx="792088" cy="288032"/>
          </a:xfrm>
          <a:prstGeom prst="rect">
            <a:avLst/>
          </a:prstGeom>
          <a:solidFill>
            <a:srgbClr val="ACF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 userDrawn="1"/>
        </p:nvSpPr>
        <p:spPr>
          <a:xfrm>
            <a:off x="-2392795" y="7405891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172,243,75</a:t>
            </a:r>
            <a:endParaRPr lang="zh-CN" altLang="en-US" dirty="0"/>
          </a:p>
        </p:txBody>
      </p:sp>
      <p:sp>
        <p:nvSpPr>
          <p:cNvPr id="58" name="文本框 57"/>
          <p:cNvSpPr txBox="1"/>
          <p:nvPr userDrawn="1"/>
        </p:nvSpPr>
        <p:spPr>
          <a:xfrm>
            <a:off x="-3107281" y="7405891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着色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9" name="矩形 58"/>
          <p:cNvSpPr/>
          <p:nvPr userDrawn="1"/>
        </p:nvSpPr>
        <p:spPr>
          <a:xfrm>
            <a:off x="-1016693" y="7899201"/>
            <a:ext cx="792088" cy="2880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 userDrawn="1"/>
        </p:nvSpPr>
        <p:spPr>
          <a:xfrm>
            <a:off x="-2392795" y="7913307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112,48,160</a:t>
            </a:r>
            <a:endParaRPr lang="zh-CN" altLang="en-US" dirty="0"/>
          </a:p>
        </p:txBody>
      </p:sp>
      <p:sp>
        <p:nvSpPr>
          <p:cNvPr id="61" name="文本框 60"/>
          <p:cNvSpPr txBox="1"/>
          <p:nvPr userDrawn="1"/>
        </p:nvSpPr>
        <p:spPr>
          <a:xfrm>
            <a:off x="-3107281" y="7913307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着色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2" name="矩形 61"/>
          <p:cNvSpPr/>
          <p:nvPr userDrawn="1"/>
        </p:nvSpPr>
        <p:spPr>
          <a:xfrm>
            <a:off x="-1016693" y="8458981"/>
            <a:ext cx="792088" cy="288032"/>
          </a:xfrm>
          <a:prstGeom prst="rect">
            <a:avLst/>
          </a:prstGeom>
          <a:solidFill>
            <a:srgbClr val="00C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 userDrawn="1"/>
        </p:nvSpPr>
        <p:spPr>
          <a:xfrm>
            <a:off x="-2392795" y="8420723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0,193,224</a:t>
            </a:r>
            <a:endParaRPr lang="zh-CN" altLang="en-US" dirty="0"/>
          </a:p>
        </p:txBody>
      </p:sp>
      <p:sp>
        <p:nvSpPr>
          <p:cNvPr id="64" name="文本框 63"/>
          <p:cNvSpPr txBox="1"/>
          <p:nvPr userDrawn="1"/>
        </p:nvSpPr>
        <p:spPr>
          <a:xfrm>
            <a:off x="-3192241" y="8420723"/>
            <a:ext cx="800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超链接</a:t>
            </a:r>
            <a:endParaRPr lang="zh-CN" altLang="en-US" dirty="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24432894" y="-36195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飞天六部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92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72" r:id="rId3"/>
    <p:sldLayoutId id="2147483662" r:id="rId4"/>
    <p:sldLayoutId id="2147483666" r:id="rId5"/>
    <p:sldLayoutId id="2147483673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828297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457074" indent="-457074" algn="l" defTabSz="1828297" rtl="0" eaLnBrk="1" latinLnBrk="0" hangingPunct="1">
        <a:lnSpc>
          <a:spcPct val="150000"/>
        </a:lnSpc>
        <a:spcBef>
          <a:spcPts val="2000"/>
        </a:spcBef>
        <a:buFont typeface="Arial"/>
        <a:buChar char="•"/>
        <a:defRPr sz="40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1371223" indent="-457074" algn="l" defTabSz="1828297" rtl="0" eaLnBrk="1" latinLnBrk="0" hangingPunct="1">
        <a:lnSpc>
          <a:spcPct val="150000"/>
        </a:lnSpc>
        <a:spcBef>
          <a:spcPts val="0"/>
        </a:spcBef>
        <a:buFont typeface="Arial"/>
        <a:buChar char="•"/>
        <a:defRPr sz="32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2285371" indent="-457074" algn="l" defTabSz="1828297" rtl="0" eaLnBrk="1" latinLnBrk="0" hangingPunct="1">
        <a:lnSpc>
          <a:spcPct val="150000"/>
        </a:lnSpc>
        <a:spcBef>
          <a:spcPts val="0"/>
        </a:spcBef>
        <a:buFont typeface="Arial"/>
        <a:buChar char="•"/>
        <a:defRPr sz="2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3199520" indent="-457074" algn="l" defTabSz="1828297" rtl="0" eaLnBrk="1" latinLnBrk="0" hangingPunct="1">
        <a:lnSpc>
          <a:spcPct val="150000"/>
        </a:lnSpc>
        <a:spcBef>
          <a:spcPts val="1000"/>
        </a:spcBef>
        <a:buFont typeface="Arial"/>
        <a:buChar char="•"/>
        <a:defRPr sz="20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4113669" indent="-457074" algn="l" defTabSz="182829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5027817" indent="-457074" algn="l" defTabSz="182829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1966" indent="-457074" algn="l" defTabSz="182829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114" indent="-457074" algn="l" defTabSz="182829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263" indent="-457074" algn="l" defTabSz="182829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49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297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446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594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743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4890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040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189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78" userDrawn="1">
          <p15:clr>
            <a:srgbClr val="F26B43"/>
          </p15:clr>
        </p15:guide>
        <p15:guide id="2" pos="1169" userDrawn="1">
          <p15:clr>
            <a:srgbClr val="F26B43"/>
          </p15:clr>
        </p15:guide>
        <p15:guide id="3" pos="715" userDrawn="1">
          <p15:clr>
            <a:srgbClr val="F26B43"/>
          </p15:clr>
        </p15:guide>
        <p15:guide id="4" pos="14187" userDrawn="1">
          <p15:clr>
            <a:srgbClr val="F26B43"/>
          </p15:clr>
        </p15:guide>
        <p15:guide id="5" pos="14641" userDrawn="1">
          <p15:clr>
            <a:srgbClr val="F26B43"/>
          </p15:clr>
        </p15:guide>
        <p15:guide id="6" orient="horz" pos="4320" userDrawn="1">
          <p15:clr>
            <a:srgbClr val="F26B43"/>
          </p15:clr>
        </p15:guide>
        <p15:guide id="7" orient="horz" pos="986" userDrawn="1">
          <p15:clr>
            <a:srgbClr val="F26B43"/>
          </p15:clr>
        </p15:guide>
        <p15:guide id="8" orient="horz" pos="1349" userDrawn="1">
          <p15:clr>
            <a:srgbClr val="F26B43"/>
          </p15:clr>
        </p15:guide>
        <p15:guide id="9" orient="horz" pos="8017" userDrawn="1">
          <p15:clr>
            <a:srgbClr val="F26B43"/>
          </p15:clr>
        </p15:guide>
        <p15:guide id="10" orient="horz" pos="7654" userDrawn="1">
          <p15:clr>
            <a:srgbClr val="F26B43"/>
          </p15:clr>
        </p15:guide>
        <p15:guide id="11" orient="horz" pos="17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anchi.aliyun.com/competition/entrance/231573/introdu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47.93.27.110/app-ailab/notebook-ai/home#notebookLabId=20&amp;notebookType=PUBLIC&amp;isHelp=false&amp;operaType=5" TargetMode="External"/><Relationship Id="rId4" Type="http://schemas.openxmlformats.org/officeDocument/2006/relationships/hyperlink" Target="https://tianchi.aliyun.com/competition/entrance/231573/information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修订页（隐藏）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547613"/>
              </p:ext>
            </p:extLst>
          </p:nvPr>
        </p:nvGraphicFramePr>
        <p:xfrm>
          <a:off x="1855787" y="2729794"/>
          <a:ext cx="20666075" cy="4128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174">
                  <a:extLst>
                    <a:ext uri="{9D8B030D-6E8A-4147-A177-3AD203B41FA5}">
                      <a16:colId xmlns:a16="http://schemas.microsoft.com/office/drawing/2014/main" val="648892635"/>
                    </a:ext>
                  </a:extLst>
                </a:gridCol>
                <a:gridCol w="5710256">
                  <a:extLst>
                    <a:ext uri="{9D8B030D-6E8A-4147-A177-3AD203B41FA5}">
                      <a16:colId xmlns:a16="http://schemas.microsoft.com/office/drawing/2014/main" val="3641361315"/>
                    </a:ext>
                  </a:extLst>
                </a:gridCol>
                <a:gridCol w="4133215">
                  <a:extLst>
                    <a:ext uri="{9D8B030D-6E8A-4147-A177-3AD203B41FA5}">
                      <a16:colId xmlns:a16="http://schemas.microsoft.com/office/drawing/2014/main" val="4167585514"/>
                    </a:ext>
                  </a:extLst>
                </a:gridCol>
                <a:gridCol w="4133215">
                  <a:extLst>
                    <a:ext uri="{9D8B030D-6E8A-4147-A177-3AD203B41FA5}">
                      <a16:colId xmlns:a16="http://schemas.microsoft.com/office/drawing/2014/main" val="671600554"/>
                    </a:ext>
                  </a:extLst>
                </a:gridCol>
                <a:gridCol w="4133215">
                  <a:extLst>
                    <a:ext uri="{9D8B030D-6E8A-4147-A177-3AD203B41FA5}">
                      <a16:colId xmlns:a16="http://schemas.microsoft.com/office/drawing/2014/main" val="3349793338"/>
                    </a:ext>
                  </a:extLst>
                </a:gridCol>
              </a:tblGrid>
              <a:tr h="68803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修改内容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修改人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修改时间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评审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审批人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87223"/>
                  </a:ext>
                </a:extLst>
              </a:tr>
              <a:tr h="6880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373C4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rgbClr val="373C4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新增模板</a:t>
                      </a:r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rgbClr val="373C4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培东</a:t>
                      </a:r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373C4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2018/09/04</a:t>
                      </a:r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3478094"/>
                  </a:ext>
                </a:extLst>
              </a:tr>
              <a:tr h="688034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201709"/>
                  </a:ext>
                </a:extLst>
              </a:tr>
              <a:tr h="688034"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495554"/>
                  </a:ext>
                </a:extLst>
              </a:tr>
              <a:tr h="688034"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237504"/>
                  </a:ext>
                </a:extLst>
              </a:tr>
              <a:tr h="688034"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303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24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1855788" y="2717800"/>
            <a:ext cx="20666075" cy="3384116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小提琴图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细黑线代表</a:t>
            </a:r>
            <a:r>
              <a:rPr lang="en-US" altLang="zh-CN" dirty="0" smtClean="0"/>
              <a:t>95%</a:t>
            </a:r>
            <a:r>
              <a:rPr lang="zh-CN" altLang="en-US" dirty="0" smtClean="0"/>
              <a:t>置信区间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黑色粗条代表四分位数范围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白点代中位数</a:t>
            </a:r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数据分布可视化（续）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457" y="4369585"/>
            <a:ext cx="9296681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16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1855788" y="2717800"/>
            <a:ext cx="20666075" cy="4176204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相关性分析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定类变量：名义型变量；</a:t>
            </a:r>
            <a:r>
              <a:rPr lang="zh-CN" altLang="en-US" dirty="0" smtClean="0">
                <a:solidFill>
                  <a:schemeClr val="accent2"/>
                </a:solidFill>
              </a:rPr>
              <a:t>性别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定序变量：不仅分类，还按某种特性排序；两值的差无意义；</a:t>
            </a:r>
            <a:r>
              <a:rPr lang="zh-CN" altLang="en-US" dirty="0">
                <a:solidFill>
                  <a:schemeClr val="accent2"/>
                </a:solidFill>
              </a:rPr>
              <a:t>教育程度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 smtClean="0"/>
              <a:t>定距变量：可比较大小、差有意义的变量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变量间相关性分析与独立性分析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757" y="5527429"/>
            <a:ext cx="11141383" cy="695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325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9"/>
              <p:cNvSpPr>
                <a:spLocks noGrp="1"/>
              </p:cNvSpPr>
              <p:nvPr>
                <p:ph idx="1"/>
              </p:nvPr>
            </p:nvSpPr>
            <p:spPr>
              <a:xfrm>
                <a:off x="1855788" y="2717800"/>
                <a:ext cx="20666075" cy="432022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独立性分析</a:t>
                </a:r>
                <a:r>
                  <a:rPr lang="en-US" altLang="zh-CN" b="1" dirty="0" smtClean="0"/>
                  <a:t>/</a:t>
                </a:r>
                <a:r>
                  <a:rPr lang="zh-CN" altLang="en-US" b="1" dirty="0" smtClean="0"/>
                  <a:t>检验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变量间无线性相关性，还可能存在非线性关联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假设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 smtClean="0"/>
                  <a:t>为连续型变量，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dirty="0" smtClean="0"/>
                  <a:t>为离散型变量（有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 smtClean="0"/>
                  <a:t>种取值）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 smtClean="0"/>
                  <a:t>与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dirty="0" smtClean="0"/>
                  <a:t>独立；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 smtClean="0"/>
                  <a:t>与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dirty="0" smtClean="0"/>
                  <a:t>不独立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定义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endParaRPr lang="en-US" altLang="zh-CN" b="1" dirty="0" smtClean="0"/>
              </a:p>
              <a:p>
                <a:pPr marL="0" indent="0">
                  <a:buNone/>
                </a:pPr>
                <a:endParaRPr lang="en-US" altLang="zh-CN" b="1" dirty="0"/>
              </a:p>
            </p:txBody>
          </p:sp>
        </mc:Choice>
        <mc:Fallback xmlns="">
          <p:sp>
            <p:nvSpPr>
              <p:cNvPr id="10" name="内容占位符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5788" y="2717800"/>
                <a:ext cx="20666075" cy="4320220"/>
              </a:xfrm>
              <a:blipFill>
                <a:blip r:embed="rId3"/>
                <a:stretch>
                  <a:fillRect l="-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变量间相关性分析与独立性分析（续）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873" y="7169287"/>
            <a:ext cx="7824419" cy="47525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1800" y="7866112"/>
            <a:ext cx="7698346" cy="255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889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1855788" y="2717800"/>
            <a:ext cx="20666075" cy="2772048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独立性分析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检验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计算复杂度低，</a:t>
            </a:r>
            <a:r>
              <a:rPr lang="zh-CN" altLang="en-US" dirty="0"/>
              <a:t>易于实现（</a:t>
            </a:r>
            <a:r>
              <a:rPr lang="en-US" altLang="zh-CN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 https://github.com/ChuanyuXue/MVTest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分位数表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变量间相关性分析与独立性分析（续）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421" y="4913784"/>
            <a:ext cx="11404901" cy="74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797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课程目录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55787" y="2501516"/>
            <a:ext cx="20666075" cy="9494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003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资金流入流出预测的数据探索</a:t>
            </a:r>
            <a:endParaRPr kumimoji="1" lang="en-US" altLang="zh-CN" sz="4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2400300">
              <a:lnSpc>
                <a:spcPct val="150000"/>
              </a:lnSpc>
            </a:pP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 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工具包和数据导入</a:t>
            </a:r>
            <a:endParaRPr kumimoji="1"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2400300">
              <a:lnSpc>
                <a:spcPct val="150000"/>
              </a:lnSpc>
            </a:pPr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统计申购总量和赎回总量</a:t>
            </a:r>
            <a:endParaRPr kumimoji="1"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2400300">
              <a:lnSpc>
                <a:spcPct val="150000"/>
              </a:lnSpc>
            </a:pPr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利用时序图观察数据特点</a:t>
            </a:r>
            <a:endParaRPr kumimoji="1"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2400300">
              <a:lnSpc>
                <a:spcPct val="150000"/>
              </a:lnSpc>
            </a:pPr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周一到周日申购总量和赎回总量的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差异</a:t>
            </a:r>
            <a:endParaRPr kumimoji="1"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2400300">
              <a:lnSpc>
                <a:spcPct val="150000"/>
              </a:lnSpc>
            </a:pPr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每月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申购总额与赎回总额的分布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kumimoji="1"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2400300">
              <a:lnSpc>
                <a:spcPct val="150000"/>
              </a:lnSpc>
            </a:pPr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2.6 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按天分析申购总额与赎回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总额</a:t>
            </a:r>
            <a:endParaRPr kumimoji="1"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2400300">
              <a:lnSpc>
                <a:spcPct val="150000"/>
              </a:lnSpc>
            </a:pPr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2.7 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分析节假日及特殊日期</a:t>
            </a:r>
            <a:endParaRPr kumimoji="1"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2400300">
              <a:lnSpc>
                <a:spcPct val="150000"/>
              </a:lnSpc>
            </a:pPr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2.8 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分析大额交易</a:t>
            </a:r>
            <a:endParaRPr kumimoji="1"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2400300">
              <a:lnSpc>
                <a:spcPct val="150000"/>
              </a:lnSpc>
            </a:pPr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2.9 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分析银行拆解利率与余额宝利率</a:t>
            </a:r>
            <a:endParaRPr kumimoji="1"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2400300">
              <a:lnSpc>
                <a:spcPct val="150000"/>
              </a:lnSpc>
            </a:pPr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2.10 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分析用户信息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37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工具包导入和数据读取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821438" y="2213484"/>
            <a:ext cx="20666075" cy="9792828"/>
          </a:xfrm>
        </p:spPr>
        <p:txBody>
          <a:bodyPr/>
          <a:lstStyle/>
          <a:p>
            <a:r>
              <a:rPr kumimoji="1" lang="zh-CN" altLang="en-US" b="1" dirty="0" smtClean="0"/>
              <a:t>导入数据探索工具包</a:t>
            </a:r>
            <a:endParaRPr kumimoji="1" lang="en-US" altLang="zh-CN" b="1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r>
              <a:rPr lang="zh-CN" altLang="en-US" b="1" dirty="0"/>
              <a:t>读取数据文件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91681" y="3070021"/>
            <a:ext cx="20666075" cy="5078313"/>
          </a:xfrm>
          <a:prstGeom prst="rect">
            <a:avLst/>
          </a:prstGeom>
          <a:ln>
            <a:solidFill>
              <a:schemeClr val="accent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zh-CN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pandas</a:t>
            </a:r>
            <a:r>
              <a:rPr lang="en-US" altLang="zh-CN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as  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pd</a:t>
            </a:r>
            <a:endParaRPr lang="en-US" altLang="zh-CN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zh-CN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numpy</a:t>
            </a:r>
            <a:r>
              <a:rPr lang="en-US" altLang="zh-CN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as </a:t>
            </a:r>
            <a:r>
              <a:rPr lang="en-US" altLang="zh-CN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np</a:t>
            </a:r>
          </a:p>
          <a:p>
            <a:r>
              <a:rPr lang="en-US" altLang="zh-CN" b="1" dirty="0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zh-CN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datetime</a:t>
            </a:r>
            <a:endParaRPr lang="en-US" altLang="zh-CN" b="1" dirty="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altLang="zh-CN" b="1" dirty="0" smtClean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b="1" dirty="0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altLang="zh-CN" b="1" dirty="0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https</a:t>
            </a:r>
            <a:r>
              <a:rPr lang="en-US" altLang="zh-CN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://github.com/</a:t>
            </a:r>
            <a:r>
              <a:rPr lang="en-US" altLang="zh-CN" b="1" dirty="0" err="1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ChuanyuXue</a:t>
            </a:r>
            <a:r>
              <a:rPr lang="en-US" altLang="zh-CN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altLang="zh-CN" b="1" dirty="0" err="1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MVTest</a:t>
            </a:r>
            <a:endParaRPr lang="en-US" altLang="zh-CN" b="1" dirty="0" smtClean="0">
              <a:solidFill>
                <a:srgbClr val="00B0F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altLang="zh-CN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mvtpy.mvtest</a:t>
            </a:r>
            <a:r>
              <a:rPr lang="en-US" altLang="zh-CN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import </a:t>
            </a:r>
            <a:r>
              <a:rPr lang="en-US" altLang="zh-CN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mvtest</a:t>
            </a:r>
            <a:endParaRPr lang="en-US" altLang="zh-CN" b="1" dirty="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altLang="zh-CN" b="1" dirty="0" smtClean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b="1" dirty="0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zh-CN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seaborn</a:t>
            </a:r>
            <a:r>
              <a:rPr lang="en-US" altLang="zh-CN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as </a:t>
            </a:r>
            <a:r>
              <a:rPr lang="en-US" altLang="zh-CN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sns</a:t>
            </a:r>
            <a:endParaRPr lang="en-US" altLang="zh-CN" b="1" dirty="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zh-CN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matplotlib.pyplot</a:t>
            </a:r>
            <a:r>
              <a:rPr lang="en-US" altLang="zh-CN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as 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plt</a:t>
            </a:r>
            <a:endParaRPr lang="en-US" altLang="zh-CN" b="1" dirty="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55788" y="9918340"/>
            <a:ext cx="20666075" cy="2308324"/>
          </a:xfrm>
          <a:prstGeom prst="rect">
            <a:avLst/>
          </a:prstGeom>
          <a:ln>
            <a:solidFill>
              <a:schemeClr val="accent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data_balance</a:t>
            </a:r>
            <a:r>
              <a:rPr kumimoji="1" lang="en-US" altLang="zh-CN" dirty="0"/>
              <a:t> = </a:t>
            </a:r>
            <a:r>
              <a:rPr kumimoji="1" lang="en-US" altLang="zh-CN" dirty="0" err="1" smtClean="0"/>
              <a:t>pd.read_csv</a:t>
            </a:r>
            <a:r>
              <a:rPr kumimoji="1" lang="en-US" altLang="zh-CN" dirty="0" smtClean="0"/>
              <a:t>(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kumimoji="1" lang="en-US" altLang="zh-CN" dirty="0" smtClean="0"/>
              <a:t>user_balance_table.csv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kumimoji="1" lang="en-US" altLang="zh-CN" dirty="0" smtClean="0"/>
              <a:t>)</a:t>
            </a:r>
          </a:p>
          <a:p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bank = </a:t>
            </a:r>
            <a:r>
              <a:rPr lang="en-US" altLang="zh-CN" dirty="0" err="1">
                <a:latin typeface="Courier New" charset="0"/>
                <a:ea typeface="Courier New" charset="0"/>
                <a:cs typeface="Courier New" charset="0"/>
              </a:rPr>
              <a:t>pd.read_csv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("mfd_bank_shibor.csv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")</a:t>
            </a:r>
          </a:p>
          <a:p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share = </a:t>
            </a:r>
            <a:r>
              <a:rPr lang="en-US" altLang="zh-CN" dirty="0" err="1" smtClean="0">
                <a:latin typeface="Courier New" charset="0"/>
                <a:ea typeface="Courier New" charset="0"/>
                <a:cs typeface="Courier New" charset="0"/>
              </a:rPr>
              <a:t>pd.read_csv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mfd_day_share_interest.csv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")</a:t>
            </a:r>
            <a:endParaRPr lang="en-US" altLang="zh-CN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u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sers = </a:t>
            </a:r>
            <a:r>
              <a:rPr lang="en-US" altLang="zh-CN" dirty="0" err="1" smtClean="0">
                <a:latin typeface="Courier New" charset="0"/>
                <a:ea typeface="Courier New" charset="0"/>
                <a:cs typeface="Courier New" charset="0"/>
              </a:rPr>
              <a:t>pd.read_csv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("user_profile_table.csv")</a:t>
            </a:r>
            <a:endParaRPr lang="zh-CN" alt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5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统计申购总量和赎回总量</a:t>
            </a:r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778625" y="7626350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1821438" y="2775529"/>
            <a:ext cx="20666075" cy="7862891"/>
          </a:xfrm>
        </p:spPr>
        <p:txBody>
          <a:bodyPr/>
          <a:lstStyle/>
          <a:p>
            <a:r>
              <a:rPr lang="zh-CN" altLang="en-US" b="1" dirty="0" smtClean="0"/>
              <a:t>添加时间信息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r>
              <a:rPr lang="zh-CN" altLang="en-US" b="1" dirty="0" smtClean="0"/>
              <a:t>统计每天申购总量和赎回总量</a:t>
            </a:r>
            <a:endParaRPr lang="zh-CN" altLang="en-US" b="1" dirty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899793" y="4375544"/>
            <a:ext cx="20666075" cy="4524315"/>
          </a:xfrm>
          <a:prstGeom prst="rect">
            <a:avLst/>
          </a:prstGeom>
          <a:ln>
            <a:solidFill>
              <a:schemeClr val="accent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add </a:t>
            </a:r>
            <a:r>
              <a:rPr lang="en-US" altLang="zh-CN" dirty="0" err="1">
                <a:latin typeface="Courier New" charset="0"/>
                <a:ea typeface="Courier New" charset="0"/>
                <a:cs typeface="Courier New" charset="0"/>
              </a:rPr>
              <a:t>tiemstamp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 to dataset</a:t>
            </a:r>
          </a:p>
          <a:p>
            <a:r>
              <a:rPr lang="en-US" altLang="zh-CN" dirty="0" err="1">
                <a:latin typeface="Courier New" charset="0"/>
                <a:ea typeface="Courier New" charset="0"/>
                <a:cs typeface="Courier New" charset="0"/>
              </a:rPr>
              <a:t>data_balance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['date'] = </a:t>
            </a:r>
            <a:r>
              <a:rPr lang="en-US" altLang="zh-CN" dirty="0" err="1">
                <a:latin typeface="Courier New" charset="0"/>
                <a:ea typeface="Courier New" charset="0"/>
                <a:cs typeface="Courier New" charset="0"/>
              </a:rPr>
              <a:t>pd.to_datetime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zh-CN" dirty="0" err="1">
                <a:latin typeface="Courier New" charset="0"/>
                <a:ea typeface="Courier New" charset="0"/>
                <a:cs typeface="Courier New" charset="0"/>
              </a:rPr>
              <a:t>data_balance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['</a:t>
            </a:r>
            <a:r>
              <a:rPr lang="en-US" altLang="zh-CN" dirty="0" err="1">
                <a:latin typeface="Courier New" charset="0"/>
                <a:ea typeface="Courier New" charset="0"/>
                <a:cs typeface="Courier New" charset="0"/>
              </a:rPr>
              <a:t>report_date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'], format= "%</a:t>
            </a:r>
            <a:r>
              <a:rPr lang="en-US" altLang="zh-CN" dirty="0" err="1">
                <a:latin typeface="Courier New" charset="0"/>
                <a:ea typeface="Courier New" charset="0"/>
                <a:cs typeface="Courier New" charset="0"/>
              </a:rPr>
              <a:t>Y%m%d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")</a:t>
            </a:r>
          </a:p>
          <a:p>
            <a:r>
              <a:rPr lang="en-US" altLang="zh-CN" dirty="0" err="1">
                <a:latin typeface="Courier New" charset="0"/>
                <a:ea typeface="Courier New" charset="0"/>
                <a:cs typeface="Courier New" charset="0"/>
              </a:rPr>
              <a:t>data_balance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['day'] = </a:t>
            </a:r>
            <a:r>
              <a:rPr lang="en-US" altLang="zh-CN" dirty="0" err="1">
                <a:latin typeface="Courier New" charset="0"/>
                <a:ea typeface="Courier New" charset="0"/>
                <a:cs typeface="Courier New" charset="0"/>
              </a:rPr>
              <a:t>data_balance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['date'].</a:t>
            </a:r>
            <a:r>
              <a:rPr lang="en-US" altLang="zh-CN" dirty="0" err="1">
                <a:latin typeface="Courier New" charset="0"/>
                <a:ea typeface="Courier New" charset="0"/>
                <a:cs typeface="Courier New" charset="0"/>
              </a:rPr>
              <a:t>dt.day</a:t>
            </a:r>
            <a:endParaRPr lang="en-US" altLang="zh-CN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dirty="0" err="1">
                <a:latin typeface="Courier New" charset="0"/>
                <a:ea typeface="Courier New" charset="0"/>
                <a:cs typeface="Courier New" charset="0"/>
              </a:rPr>
              <a:t>data_balance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['month'] = </a:t>
            </a:r>
            <a:r>
              <a:rPr lang="en-US" altLang="zh-CN" dirty="0" err="1">
                <a:latin typeface="Courier New" charset="0"/>
                <a:ea typeface="Courier New" charset="0"/>
                <a:cs typeface="Courier New" charset="0"/>
              </a:rPr>
              <a:t>data_balance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['date'].</a:t>
            </a:r>
            <a:r>
              <a:rPr lang="en-US" altLang="zh-CN" dirty="0" err="1">
                <a:latin typeface="Courier New" charset="0"/>
                <a:ea typeface="Courier New" charset="0"/>
                <a:cs typeface="Courier New" charset="0"/>
              </a:rPr>
              <a:t>dt.month</a:t>
            </a:r>
            <a:endParaRPr lang="en-US" altLang="zh-CN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dirty="0" err="1">
                <a:latin typeface="Courier New" charset="0"/>
                <a:ea typeface="Courier New" charset="0"/>
                <a:cs typeface="Courier New" charset="0"/>
              </a:rPr>
              <a:t>data_balance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['year'] = </a:t>
            </a:r>
            <a:r>
              <a:rPr lang="en-US" altLang="zh-CN" dirty="0" err="1">
                <a:latin typeface="Courier New" charset="0"/>
                <a:ea typeface="Courier New" charset="0"/>
                <a:cs typeface="Courier New" charset="0"/>
              </a:rPr>
              <a:t>data_balance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['date'].</a:t>
            </a:r>
            <a:r>
              <a:rPr lang="en-US" altLang="zh-CN" dirty="0" err="1">
                <a:latin typeface="Courier New" charset="0"/>
                <a:ea typeface="Courier New" charset="0"/>
                <a:cs typeface="Courier New" charset="0"/>
              </a:rPr>
              <a:t>dt.year</a:t>
            </a:r>
            <a:endParaRPr lang="en-US" altLang="zh-CN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dirty="0" err="1">
                <a:latin typeface="Courier New" charset="0"/>
                <a:ea typeface="Courier New" charset="0"/>
                <a:cs typeface="Courier New" charset="0"/>
              </a:rPr>
              <a:t>data_balance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['week'] = </a:t>
            </a:r>
            <a:r>
              <a:rPr lang="en-US" altLang="zh-CN" dirty="0" err="1">
                <a:latin typeface="Courier New" charset="0"/>
                <a:ea typeface="Courier New" charset="0"/>
                <a:cs typeface="Courier New" charset="0"/>
              </a:rPr>
              <a:t>data_balance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['date'].</a:t>
            </a:r>
            <a:r>
              <a:rPr lang="en-US" altLang="zh-CN" dirty="0" err="1">
                <a:latin typeface="Courier New" charset="0"/>
                <a:ea typeface="Courier New" charset="0"/>
                <a:cs typeface="Courier New" charset="0"/>
              </a:rPr>
              <a:t>dt.week</a:t>
            </a:r>
            <a:endParaRPr lang="en-US" altLang="zh-CN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dirty="0" err="1">
                <a:latin typeface="Courier New" charset="0"/>
                <a:ea typeface="Courier New" charset="0"/>
                <a:cs typeface="Courier New" charset="0"/>
              </a:rPr>
              <a:t>data_balance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['weekday'] = </a:t>
            </a:r>
            <a:r>
              <a:rPr lang="en-US" altLang="zh-CN" dirty="0" err="1">
                <a:latin typeface="Courier New" charset="0"/>
                <a:ea typeface="Courier New" charset="0"/>
                <a:cs typeface="Courier New" charset="0"/>
              </a:rPr>
              <a:t>data_balance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['date'].</a:t>
            </a:r>
            <a:r>
              <a:rPr lang="en-US" altLang="zh-CN" dirty="0" err="1">
                <a:latin typeface="Courier New" charset="0"/>
                <a:ea typeface="Courier New" charset="0"/>
                <a:cs typeface="Courier New" charset="0"/>
              </a:rPr>
              <a:t>dt.weekday</a:t>
            </a:r>
            <a:endParaRPr lang="zh-CN" alt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99792" y="10566412"/>
            <a:ext cx="20666075" cy="1200329"/>
          </a:xfrm>
          <a:prstGeom prst="rect">
            <a:avLst/>
          </a:prstGeom>
          <a:ln>
            <a:solidFill>
              <a:schemeClr val="accent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total_balance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data_balance.groupby</a:t>
            </a:r>
            <a:r>
              <a:rPr kumimoji="1" lang="en-US" altLang="zh-CN" dirty="0"/>
              <a:t>(['date'])['total_purchase_</a:t>
            </a:r>
            <a:r>
              <a:rPr kumimoji="1" lang="en-US" altLang="zh-CN" dirty="0" err="1"/>
              <a:t>amt</a:t>
            </a:r>
            <a:r>
              <a:rPr kumimoji="1" lang="en-US" altLang="zh-CN" dirty="0"/>
              <a:t>','</a:t>
            </a:r>
            <a:r>
              <a:rPr kumimoji="1" lang="en-US" altLang="zh-CN" dirty="0" err="1"/>
              <a:t>total_redeem_amt</a:t>
            </a:r>
            <a:r>
              <a:rPr kumimoji="1" lang="en-US" altLang="zh-CN" dirty="0"/>
              <a:t>'].sum()</a:t>
            </a:r>
          </a:p>
          <a:p>
            <a:r>
              <a:rPr kumimoji="1" lang="en-US" altLang="zh-CN" dirty="0" err="1"/>
              <a:t>total_balance.reset_index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inplace</a:t>
            </a:r>
            <a:r>
              <a:rPr kumimoji="1" lang="en-US" altLang="zh-CN" dirty="0"/>
              <a:t>=True)</a:t>
            </a:r>
            <a:endParaRPr lang="zh-CN" alt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7602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利用时序图观察数据特点</a:t>
            </a:r>
            <a:endParaRPr lang="zh-CN" altLang="en-US" dirty="0"/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1804493" y="2102445"/>
            <a:ext cx="20666075" cy="1346167"/>
          </a:xfrm>
        </p:spPr>
        <p:txBody>
          <a:bodyPr/>
          <a:lstStyle/>
          <a:p>
            <a:r>
              <a:rPr kumimoji="1" lang="zh-CN" altLang="en-US" b="1" dirty="0" smtClean="0"/>
              <a:t>绘制时序图</a:t>
            </a:r>
            <a:endParaRPr kumimoji="1"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679" y="3005572"/>
            <a:ext cx="19165834" cy="31859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363" y="6425952"/>
            <a:ext cx="18395533" cy="608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08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利用时序图观察数据特点</a:t>
            </a:r>
            <a:r>
              <a:rPr lang="zh-CN" altLang="en-US" dirty="0"/>
              <a:t>（续）</a:t>
            </a:r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1821438" y="2775529"/>
            <a:ext cx="20666075" cy="1346167"/>
          </a:xfrm>
        </p:spPr>
        <p:txBody>
          <a:bodyPr/>
          <a:lstStyle/>
          <a:p>
            <a:r>
              <a:rPr kumimoji="1" lang="zh-CN" altLang="en-US" b="1" dirty="0" smtClean="0"/>
              <a:t>观察</a:t>
            </a:r>
            <a:r>
              <a:rPr kumimoji="1" lang="en-US" altLang="zh-CN" b="1" dirty="0" smtClean="0"/>
              <a:t>2014</a:t>
            </a:r>
            <a:r>
              <a:rPr kumimoji="1" lang="zh-CN" altLang="en-US" b="1" dirty="0" smtClean="0"/>
              <a:t>年</a:t>
            </a:r>
            <a:r>
              <a:rPr kumimoji="1" lang="en-US" altLang="zh-CN" b="1" dirty="0" smtClean="0"/>
              <a:t>4</a:t>
            </a:r>
            <a:r>
              <a:rPr kumimoji="1" lang="zh-CN" altLang="en-US" b="1" dirty="0" smtClean="0"/>
              <a:t>月份以后的时序图（</a:t>
            </a:r>
            <a:r>
              <a:rPr lang="zh-CN" altLang="en-US" dirty="0" smtClean="0">
                <a:solidFill>
                  <a:schemeClr val="accent2"/>
                </a:solidFill>
              </a:rPr>
              <a:t>大体</a:t>
            </a:r>
            <a:r>
              <a:rPr lang="zh-CN" altLang="en-US" dirty="0">
                <a:solidFill>
                  <a:schemeClr val="accent2"/>
                </a:solidFill>
              </a:rPr>
              <a:t>以星期为周期</a:t>
            </a:r>
            <a:r>
              <a:rPr kumimoji="1" lang="zh-CN" altLang="en-US" b="1" dirty="0" smtClean="0"/>
              <a:t>）</a:t>
            </a:r>
            <a:endParaRPr kumimoji="1"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33" y="4301716"/>
            <a:ext cx="20489724" cy="682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57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利用时序图观察数据特点</a:t>
            </a:r>
            <a:r>
              <a:rPr lang="zh-CN" altLang="en-US" dirty="0"/>
              <a:t>（续）</a:t>
            </a:r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1821438" y="2775529"/>
            <a:ext cx="20666075" cy="3398395"/>
          </a:xfrm>
        </p:spPr>
        <p:txBody>
          <a:bodyPr>
            <a:normAutofit/>
          </a:bodyPr>
          <a:lstStyle/>
          <a:p>
            <a:r>
              <a:rPr kumimoji="1" lang="zh-CN" altLang="en-US" b="1" dirty="0" smtClean="0"/>
              <a:t>观察</a:t>
            </a:r>
            <a:r>
              <a:rPr kumimoji="1" lang="en-US" altLang="zh-CN" b="1" dirty="0" smtClean="0"/>
              <a:t>2014</a:t>
            </a:r>
            <a:r>
              <a:rPr kumimoji="1" lang="zh-CN" altLang="en-US" b="1" dirty="0" smtClean="0"/>
              <a:t>年</a:t>
            </a:r>
            <a:r>
              <a:rPr kumimoji="1" lang="en-US" altLang="zh-CN" b="1" dirty="0" smtClean="0"/>
              <a:t>4-8</a:t>
            </a:r>
            <a:r>
              <a:rPr kumimoji="1" lang="zh-CN" altLang="en-US" b="1" dirty="0" smtClean="0"/>
              <a:t>月的时序图</a:t>
            </a:r>
            <a:endParaRPr kumimoji="1" lang="en-US" altLang="zh-CN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accent2"/>
                </a:solidFill>
              </a:rPr>
              <a:t>月末时赎回高于购买</a:t>
            </a:r>
            <a:r>
              <a:rPr kumimoji="1" lang="zh-CN" altLang="en-US" b="1" dirty="0" smtClean="0"/>
              <a:t>（月末时更需要钱）</a:t>
            </a:r>
            <a:endParaRPr kumimoji="1" lang="en-US" altLang="zh-CN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accent2"/>
                </a:solidFill>
              </a:rPr>
              <a:t>申购与赎回</a:t>
            </a:r>
            <a:r>
              <a:rPr lang="zh-CN" altLang="en-US" dirty="0" smtClean="0">
                <a:solidFill>
                  <a:schemeClr val="accent2"/>
                </a:solidFill>
              </a:rPr>
              <a:t>看起来有关联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accent2"/>
                </a:solidFill>
              </a:rPr>
              <a:t>每月有</a:t>
            </a:r>
            <a:r>
              <a:rPr lang="en-US" altLang="zh-CN" dirty="0">
                <a:solidFill>
                  <a:schemeClr val="accent2"/>
                </a:solidFill>
              </a:rPr>
              <a:t>4</a:t>
            </a:r>
            <a:r>
              <a:rPr lang="zh-CN" altLang="en-US" dirty="0">
                <a:solidFill>
                  <a:schemeClr val="accent2"/>
                </a:solidFill>
              </a:rPr>
              <a:t>个波峰、</a:t>
            </a:r>
            <a:r>
              <a:rPr lang="en-US" altLang="zh-CN" dirty="0">
                <a:solidFill>
                  <a:schemeClr val="accent2"/>
                </a:solidFill>
              </a:rPr>
              <a:t>4</a:t>
            </a:r>
            <a:r>
              <a:rPr lang="zh-CN" altLang="en-US" dirty="0">
                <a:solidFill>
                  <a:schemeClr val="accent2"/>
                </a:solidFill>
              </a:rPr>
              <a:t>个波谷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endParaRPr kumimoji="1"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6797" y="489549"/>
            <a:ext cx="12170896" cy="1191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608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5757332" y="3869668"/>
            <a:ext cx="15573111" cy="261646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资金流入流出预测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数据分析与探索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5757332" y="9306272"/>
            <a:ext cx="15573112" cy="1814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BruceQD</a:t>
            </a:r>
            <a:r>
              <a:rPr lang="en-US" altLang="zh-CN" dirty="0" smtClean="0"/>
              <a:t>    &amp;    </a:t>
            </a:r>
            <a:r>
              <a:rPr lang="en-US" altLang="zh-CN" dirty="0" err="1" smtClean="0"/>
              <a:t>Chuanyu</a:t>
            </a:r>
            <a:r>
              <a:rPr lang="en-US" altLang="zh-CN" dirty="0" smtClean="0"/>
              <a:t> </a:t>
            </a:r>
            <a:r>
              <a:rPr lang="en-US" altLang="zh-CN" dirty="0" err="1"/>
              <a:t>Xue</a:t>
            </a:r>
            <a:r>
              <a:rPr lang="en-US" altLang="zh-CN" dirty="0" smtClean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61247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分析周一</a:t>
            </a:r>
            <a:r>
              <a:rPr lang="zh-CN" altLang="en-US" dirty="0"/>
              <a:t>到</a:t>
            </a:r>
            <a:r>
              <a:rPr lang="zh-CN" altLang="en-US" dirty="0" smtClean="0"/>
              <a:t>周日申购总量和赎回总量的差异</a:t>
            </a:r>
            <a:endParaRPr lang="zh-CN" altLang="en-US" dirty="0"/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1804493" y="2102445"/>
            <a:ext cx="20666075" cy="1659211"/>
          </a:xfrm>
        </p:spPr>
        <p:txBody>
          <a:bodyPr>
            <a:normAutofit lnSpcReduction="10000"/>
          </a:bodyPr>
          <a:lstStyle/>
          <a:p>
            <a:r>
              <a:rPr kumimoji="1" lang="zh-CN" altLang="en-US" b="1" dirty="0" smtClean="0"/>
              <a:t>绘制小提琴图和分布图</a:t>
            </a:r>
            <a:endParaRPr kumimoji="1" lang="en-US" altLang="zh-CN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accent2"/>
                </a:solidFill>
              </a:rPr>
              <a:t>与余额宝收益计算方式</a:t>
            </a:r>
            <a:r>
              <a:rPr lang="zh-CN" altLang="en-US" dirty="0" smtClean="0">
                <a:solidFill>
                  <a:schemeClr val="accent2"/>
                </a:solidFill>
              </a:rPr>
              <a:t>有关</a:t>
            </a:r>
            <a:endParaRPr kumimoji="1"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49" y="4553744"/>
            <a:ext cx="14032660" cy="4237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9165" y="2947424"/>
            <a:ext cx="8172908" cy="818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811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分析周一</a:t>
            </a:r>
            <a:r>
              <a:rPr lang="zh-CN" altLang="en-US" dirty="0"/>
              <a:t>到</a:t>
            </a:r>
            <a:r>
              <a:rPr lang="zh-CN" altLang="en-US" dirty="0" smtClean="0"/>
              <a:t>周日申购总量和赎回总量的差异（续）</a:t>
            </a:r>
            <a:endParaRPr lang="zh-CN" altLang="en-US" dirty="0"/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1804493" y="2102445"/>
            <a:ext cx="20666075" cy="1659211"/>
          </a:xfrm>
        </p:spPr>
        <p:txBody>
          <a:bodyPr>
            <a:normAutofit lnSpcReduction="10000"/>
          </a:bodyPr>
          <a:lstStyle/>
          <a:p>
            <a:r>
              <a:rPr kumimoji="1" lang="zh-CN" altLang="en-US" b="1" dirty="0" smtClean="0"/>
              <a:t>求中位数后绘制柱状图</a:t>
            </a:r>
            <a:endParaRPr kumimoji="1" lang="en-US" altLang="zh-CN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accent2"/>
                </a:solidFill>
              </a:rPr>
              <a:t>与余额宝收益计算方式</a:t>
            </a:r>
            <a:r>
              <a:rPr lang="zh-CN" altLang="en-US" dirty="0" smtClean="0">
                <a:solidFill>
                  <a:schemeClr val="accent2"/>
                </a:solidFill>
              </a:rPr>
              <a:t>有关</a:t>
            </a:r>
            <a:endParaRPr kumimoji="1"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029" y="3761656"/>
            <a:ext cx="13185230" cy="31323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132" y="6895701"/>
            <a:ext cx="12061340" cy="553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31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分析周一</a:t>
            </a:r>
            <a:r>
              <a:rPr lang="zh-CN" altLang="en-US" dirty="0"/>
              <a:t>到</a:t>
            </a:r>
            <a:r>
              <a:rPr lang="zh-CN" altLang="en-US" dirty="0" smtClean="0"/>
              <a:t>周日申购总量和赎回总量的差异（续）</a:t>
            </a:r>
            <a:endParaRPr lang="zh-CN" altLang="en-US" dirty="0"/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1804493" y="2102445"/>
            <a:ext cx="20666075" cy="1659211"/>
          </a:xfrm>
        </p:spPr>
        <p:txBody>
          <a:bodyPr>
            <a:normAutofit lnSpcReduction="10000"/>
          </a:bodyPr>
          <a:lstStyle/>
          <a:p>
            <a:r>
              <a:rPr kumimoji="1" lang="zh-CN" altLang="en-US" b="1" dirty="0" smtClean="0"/>
              <a:t>绘制箱型图</a:t>
            </a:r>
            <a:endParaRPr kumimoji="1" lang="en-US" altLang="zh-CN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accent2"/>
                </a:solidFill>
              </a:rPr>
              <a:t>与余额宝收益计算方式</a:t>
            </a:r>
            <a:r>
              <a:rPr lang="zh-CN" altLang="en-US" dirty="0" smtClean="0">
                <a:solidFill>
                  <a:schemeClr val="accent2"/>
                </a:solidFill>
              </a:rPr>
              <a:t>有关</a:t>
            </a:r>
            <a:endParaRPr kumimoji="1"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056" y="3761656"/>
            <a:ext cx="12522085" cy="25562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08" y="6641976"/>
            <a:ext cx="12071610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262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分析周一</a:t>
            </a:r>
            <a:r>
              <a:rPr lang="zh-CN" altLang="en-US" dirty="0"/>
              <a:t>到</a:t>
            </a:r>
            <a:r>
              <a:rPr lang="zh-CN" altLang="en-US" dirty="0" smtClean="0"/>
              <a:t>周日申购总量和赎回总量的差异（续）</a:t>
            </a:r>
            <a:endParaRPr lang="zh-CN" altLang="en-US" dirty="0"/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1804493" y="2102445"/>
            <a:ext cx="20666075" cy="1803227"/>
          </a:xfrm>
        </p:spPr>
        <p:txBody>
          <a:bodyPr>
            <a:normAutofit/>
          </a:bodyPr>
          <a:lstStyle/>
          <a:p>
            <a:r>
              <a:rPr kumimoji="1" lang="zh-CN" altLang="en-US" b="1" dirty="0" smtClean="0"/>
              <a:t>构造变量，分析与申购总量和赎回总量间相关性</a:t>
            </a:r>
            <a:endParaRPr kumimoji="1" lang="en-US" altLang="zh-CN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accent2"/>
                </a:solidFill>
              </a:rPr>
              <a:t>线性相关性</a:t>
            </a:r>
            <a:r>
              <a:rPr lang="zh-CN" altLang="en-US" dirty="0" smtClean="0">
                <a:solidFill>
                  <a:schemeClr val="accent2"/>
                </a:solidFill>
              </a:rPr>
              <a:t>弱</a:t>
            </a:r>
            <a:endParaRPr kumimoji="1" lang="en-US" altLang="zh-CN" b="1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05" y="4037718"/>
            <a:ext cx="11945275" cy="45124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275" y="3714337"/>
            <a:ext cx="11968375" cy="71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306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分析周一</a:t>
            </a:r>
            <a:r>
              <a:rPr lang="zh-CN" altLang="en-US" dirty="0"/>
              <a:t>到</a:t>
            </a:r>
            <a:r>
              <a:rPr lang="zh-CN" altLang="en-US" dirty="0" smtClean="0"/>
              <a:t>周日申购总量和赎回总量的差异（续）</a:t>
            </a:r>
            <a:endParaRPr lang="zh-CN" altLang="en-US" dirty="0"/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1804493" y="2102445"/>
            <a:ext cx="20666075" cy="1803227"/>
          </a:xfrm>
        </p:spPr>
        <p:txBody>
          <a:bodyPr>
            <a:normAutofit/>
          </a:bodyPr>
          <a:lstStyle/>
          <a:p>
            <a:r>
              <a:rPr kumimoji="1" lang="zh-CN" altLang="en-US" b="1" dirty="0" smtClean="0"/>
              <a:t>分析与申购总量和赎回总量间独立性</a:t>
            </a:r>
            <a:endParaRPr kumimoji="1" lang="en-US" altLang="zh-CN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accent2"/>
                </a:solidFill>
              </a:rPr>
              <a:t>存在依赖关联</a:t>
            </a:r>
            <a:endParaRPr kumimoji="1" lang="en-US" altLang="zh-CN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742" y="4369883"/>
            <a:ext cx="13290515" cy="176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09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每月申购总额与赎回总额的分布特点</a:t>
            </a:r>
            <a:endParaRPr lang="zh-CN" altLang="en-US" dirty="0"/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1804493" y="2102445"/>
            <a:ext cx="20666075" cy="1659211"/>
          </a:xfrm>
        </p:spPr>
        <p:txBody>
          <a:bodyPr>
            <a:normAutofit lnSpcReduction="10000"/>
          </a:bodyPr>
          <a:lstStyle/>
          <a:p>
            <a:r>
              <a:rPr kumimoji="1" lang="zh-CN" altLang="en-US" b="1" dirty="0" smtClean="0"/>
              <a:t>分析</a:t>
            </a:r>
            <a:r>
              <a:rPr kumimoji="1" lang="en-US" altLang="zh-CN" b="1" dirty="0" smtClean="0"/>
              <a:t>13</a:t>
            </a:r>
            <a:r>
              <a:rPr kumimoji="1" lang="zh-CN" altLang="en-US" b="1" dirty="0" smtClean="0"/>
              <a:t>年</a:t>
            </a:r>
            <a:r>
              <a:rPr kumimoji="1" lang="en-US" altLang="zh-CN" b="1" dirty="0" smtClean="0"/>
              <a:t>7</a:t>
            </a:r>
            <a:r>
              <a:rPr kumimoji="1" lang="zh-CN" altLang="en-US" b="1" dirty="0" smtClean="0"/>
              <a:t>月</a:t>
            </a:r>
            <a:r>
              <a:rPr kumimoji="1" lang="en-US" altLang="zh-CN" b="1" dirty="0" smtClean="0"/>
              <a:t>~14</a:t>
            </a:r>
            <a:r>
              <a:rPr kumimoji="1" lang="zh-CN" altLang="en-US" b="1" dirty="0" smtClean="0"/>
              <a:t>年</a:t>
            </a:r>
            <a:r>
              <a:rPr kumimoji="1" lang="en-US" altLang="zh-CN" b="1" dirty="0" smtClean="0"/>
              <a:t>8</a:t>
            </a:r>
            <a:r>
              <a:rPr kumimoji="1" lang="zh-CN" altLang="en-US" b="1" dirty="0" smtClean="0"/>
              <a:t>月期间每月的分布</a:t>
            </a:r>
            <a:endParaRPr kumimoji="1" lang="en-US" altLang="zh-CN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accent2"/>
                </a:solidFill>
              </a:rPr>
              <a:t>13</a:t>
            </a:r>
            <a:r>
              <a:rPr lang="zh-CN" altLang="en-US" dirty="0" smtClean="0">
                <a:solidFill>
                  <a:schemeClr val="accent2"/>
                </a:solidFill>
              </a:rPr>
              <a:t>年</a:t>
            </a:r>
            <a:r>
              <a:rPr lang="en-US" altLang="zh-CN" dirty="0" smtClean="0">
                <a:solidFill>
                  <a:schemeClr val="accent2"/>
                </a:solidFill>
              </a:rPr>
              <a:t>7-10</a:t>
            </a:r>
            <a:r>
              <a:rPr lang="zh-CN" altLang="en-US" dirty="0" smtClean="0">
                <a:solidFill>
                  <a:schemeClr val="accent2"/>
                </a:solidFill>
              </a:rPr>
              <a:t>月与其他月份差异明显</a:t>
            </a:r>
            <a:endParaRPr kumimoji="1" lang="zh-CN" altLang="en-US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26" y="4200728"/>
            <a:ext cx="11557284" cy="783456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599" y="4213304"/>
            <a:ext cx="11590538" cy="793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9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每月申购总额与赎回总额的分布特点（续）</a:t>
            </a:r>
            <a:endParaRPr lang="zh-CN" altLang="en-US" dirty="0"/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1804493" y="2102445"/>
            <a:ext cx="20666075" cy="2883347"/>
          </a:xfrm>
        </p:spPr>
        <p:txBody>
          <a:bodyPr>
            <a:normAutofit/>
          </a:bodyPr>
          <a:lstStyle/>
          <a:p>
            <a:r>
              <a:rPr kumimoji="1" lang="zh-CN" altLang="en-US" b="1" dirty="0" smtClean="0"/>
              <a:t>分析</a:t>
            </a:r>
            <a:r>
              <a:rPr kumimoji="1" lang="en-US" altLang="zh-CN" b="1" dirty="0" smtClean="0"/>
              <a:t>14</a:t>
            </a:r>
            <a:r>
              <a:rPr kumimoji="1" lang="zh-CN" altLang="en-US" b="1" dirty="0" smtClean="0"/>
              <a:t>年</a:t>
            </a:r>
            <a:r>
              <a:rPr kumimoji="1" lang="en-US" altLang="zh-CN" b="1" dirty="0"/>
              <a:t>5</a:t>
            </a:r>
            <a:r>
              <a:rPr kumimoji="1" lang="zh-CN" altLang="en-US" b="1" dirty="0" smtClean="0"/>
              <a:t>月</a:t>
            </a:r>
            <a:r>
              <a:rPr kumimoji="1" lang="en-US" altLang="zh-CN" b="1" dirty="0" smtClean="0"/>
              <a:t>~14</a:t>
            </a:r>
            <a:r>
              <a:rPr kumimoji="1" lang="zh-CN" altLang="en-US" b="1" dirty="0" smtClean="0"/>
              <a:t>年</a:t>
            </a:r>
            <a:r>
              <a:rPr kumimoji="1" lang="en-US" altLang="zh-CN" b="1" dirty="0" smtClean="0"/>
              <a:t>8</a:t>
            </a:r>
            <a:r>
              <a:rPr kumimoji="1" lang="zh-CN" altLang="en-US" b="1" dirty="0" smtClean="0"/>
              <a:t>月期间每月的分布</a:t>
            </a:r>
            <a:endParaRPr kumimoji="1" lang="en-US" altLang="zh-CN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accent2"/>
                </a:solidFill>
              </a:rPr>
              <a:t>5</a:t>
            </a:r>
            <a:r>
              <a:rPr lang="zh-CN" altLang="en-US" dirty="0" smtClean="0">
                <a:solidFill>
                  <a:schemeClr val="accent2"/>
                </a:solidFill>
              </a:rPr>
              <a:t>月和</a:t>
            </a:r>
            <a:r>
              <a:rPr lang="en-US" altLang="zh-CN" dirty="0">
                <a:solidFill>
                  <a:schemeClr val="accent2"/>
                </a:solidFill>
              </a:rPr>
              <a:t>6</a:t>
            </a:r>
            <a:r>
              <a:rPr lang="zh-CN" altLang="en-US" dirty="0" smtClean="0">
                <a:solidFill>
                  <a:schemeClr val="accent2"/>
                </a:solidFill>
              </a:rPr>
              <a:t>月的购买量接近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en-US" altLang="zh-CN" dirty="0" smtClean="0">
                <a:solidFill>
                  <a:schemeClr val="accent2"/>
                </a:solidFill>
              </a:rPr>
              <a:t>7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月和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8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月有差异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429" y="2969568"/>
            <a:ext cx="11377264" cy="962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267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每月申购总额与赎回总额的分布特点（续）</a:t>
            </a:r>
            <a:endParaRPr lang="zh-CN" altLang="en-US" dirty="0"/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1804493" y="2102445"/>
            <a:ext cx="20666075" cy="3063367"/>
          </a:xfrm>
        </p:spPr>
        <p:txBody>
          <a:bodyPr>
            <a:normAutofit/>
          </a:bodyPr>
          <a:lstStyle/>
          <a:p>
            <a:r>
              <a:rPr kumimoji="1" lang="zh-CN" altLang="en-US" b="1" dirty="0" smtClean="0"/>
              <a:t>分析</a:t>
            </a:r>
            <a:r>
              <a:rPr kumimoji="1" lang="en-US" altLang="zh-CN" b="1" dirty="0" smtClean="0"/>
              <a:t>13</a:t>
            </a:r>
            <a:r>
              <a:rPr kumimoji="1" lang="zh-CN" altLang="en-US" b="1" dirty="0" smtClean="0"/>
              <a:t>年</a:t>
            </a:r>
            <a:r>
              <a:rPr kumimoji="1" lang="en-US" altLang="zh-CN" b="1" dirty="0"/>
              <a:t>7</a:t>
            </a:r>
            <a:r>
              <a:rPr kumimoji="1" lang="zh-CN" altLang="en-US" b="1" dirty="0" smtClean="0"/>
              <a:t>月</a:t>
            </a:r>
            <a:r>
              <a:rPr kumimoji="1" lang="en-US" altLang="zh-CN" b="1" dirty="0" smtClean="0"/>
              <a:t>~13</a:t>
            </a:r>
            <a:r>
              <a:rPr kumimoji="1" lang="zh-CN" altLang="en-US" b="1" dirty="0" smtClean="0"/>
              <a:t>年</a:t>
            </a:r>
            <a:r>
              <a:rPr kumimoji="1" lang="en-US" altLang="zh-CN" b="1" dirty="0"/>
              <a:t>9</a:t>
            </a:r>
            <a:r>
              <a:rPr kumimoji="1" lang="zh-CN" altLang="en-US" b="1" dirty="0" smtClean="0"/>
              <a:t>月期间每月的分布</a:t>
            </a:r>
            <a:endParaRPr kumimoji="1" lang="en-US" altLang="zh-CN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accent2"/>
                </a:solidFill>
              </a:rPr>
              <a:t>9</a:t>
            </a:r>
            <a:r>
              <a:rPr lang="zh-CN" altLang="en-US" dirty="0" smtClean="0">
                <a:solidFill>
                  <a:schemeClr val="accent2"/>
                </a:solidFill>
              </a:rPr>
              <a:t>月与</a:t>
            </a:r>
            <a:r>
              <a:rPr lang="en-US" altLang="zh-CN" dirty="0" smtClean="0">
                <a:solidFill>
                  <a:schemeClr val="accent2"/>
                </a:solidFill>
              </a:rPr>
              <a:t>8</a:t>
            </a:r>
            <a:r>
              <a:rPr lang="zh-CN" altLang="en-US" dirty="0" smtClean="0">
                <a:solidFill>
                  <a:schemeClr val="accent2"/>
                </a:solidFill>
              </a:rPr>
              <a:t>月差异大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accent2"/>
                </a:solidFill>
              </a:rPr>
              <a:t>9</a:t>
            </a:r>
            <a:r>
              <a:rPr lang="zh-CN" altLang="en-US" dirty="0">
                <a:solidFill>
                  <a:schemeClr val="accent2"/>
                </a:solidFill>
              </a:rPr>
              <a:t>月与</a:t>
            </a:r>
            <a:r>
              <a:rPr lang="en-US" altLang="zh-CN" dirty="0">
                <a:solidFill>
                  <a:schemeClr val="accent2"/>
                </a:solidFill>
              </a:rPr>
              <a:t>10</a:t>
            </a:r>
            <a:r>
              <a:rPr lang="zh-CN" altLang="en-US" dirty="0" smtClean="0">
                <a:solidFill>
                  <a:schemeClr val="accent2"/>
                </a:solidFill>
              </a:rPr>
              <a:t>月很接近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046" y="2897560"/>
            <a:ext cx="11153730" cy="930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1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按天分析申购总额与赎回总额</a:t>
            </a:r>
            <a:endParaRPr lang="zh-CN" altLang="en-US" dirty="0"/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1804493" y="2102445"/>
            <a:ext cx="20666075" cy="3292105"/>
          </a:xfrm>
        </p:spPr>
        <p:txBody>
          <a:bodyPr>
            <a:normAutofit/>
          </a:bodyPr>
          <a:lstStyle/>
          <a:p>
            <a:r>
              <a:rPr kumimoji="1" lang="zh-CN" altLang="en-US" b="1" dirty="0" smtClean="0"/>
              <a:t>利用直方图分析</a:t>
            </a:r>
            <a:r>
              <a:rPr kumimoji="1" lang="en-US" altLang="zh-CN" b="1" dirty="0" smtClean="0"/>
              <a:t>14</a:t>
            </a:r>
            <a:r>
              <a:rPr kumimoji="1" lang="zh-CN" altLang="en-US" b="1" dirty="0" smtClean="0"/>
              <a:t>年</a:t>
            </a:r>
            <a:r>
              <a:rPr kumimoji="1" lang="en-US" altLang="zh-CN" b="1" dirty="0" smtClean="0"/>
              <a:t>8</a:t>
            </a:r>
            <a:r>
              <a:rPr kumimoji="1" lang="zh-CN" altLang="en-US" b="1" dirty="0" smtClean="0"/>
              <a:t>月份申购总额与赎回总额</a:t>
            </a:r>
            <a:endParaRPr kumimoji="1" lang="en-US" altLang="zh-CN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accent2"/>
                </a:solidFill>
              </a:rPr>
              <a:t>每周开始倾向购买，每周中期倾向于赎回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dirty="0" smtClean="0">
                <a:solidFill>
                  <a:schemeClr val="accent2"/>
                </a:solidFill>
              </a:rPr>
              <a:t>周末不倾向交易</a:t>
            </a:r>
            <a:endParaRPr kumimoji="1" lang="en-US" altLang="zh-CN" dirty="0" smtClean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dirty="0">
                <a:solidFill>
                  <a:schemeClr val="accent2"/>
                </a:solidFill>
              </a:rPr>
              <a:t>赎回波动性比购买大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93" y="5394550"/>
            <a:ext cx="9649072" cy="68780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030" y="5285470"/>
            <a:ext cx="9777686" cy="7153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7217" y="628126"/>
            <a:ext cx="4068452" cy="334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513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按天分析申购总额与赎回总额（续）</a:t>
            </a:r>
            <a:endParaRPr lang="zh-CN" altLang="en-US" dirty="0"/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1804493" y="2102445"/>
            <a:ext cx="20666075" cy="3468615"/>
          </a:xfrm>
        </p:spPr>
        <p:txBody>
          <a:bodyPr>
            <a:normAutofit/>
          </a:bodyPr>
          <a:lstStyle/>
          <a:p>
            <a:r>
              <a:rPr kumimoji="1" lang="zh-CN" altLang="en-US" b="1" dirty="0" smtClean="0"/>
              <a:t>利用直方图分析</a:t>
            </a:r>
            <a:r>
              <a:rPr kumimoji="1" lang="en-US" altLang="zh-CN" b="1" dirty="0" smtClean="0"/>
              <a:t>13</a:t>
            </a:r>
            <a:r>
              <a:rPr kumimoji="1" lang="zh-CN" altLang="en-US" b="1" dirty="0" smtClean="0"/>
              <a:t>年</a:t>
            </a:r>
            <a:r>
              <a:rPr kumimoji="1" lang="en-US" altLang="zh-CN" b="1" dirty="0"/>
              <a:t>9</a:t>
            </a:r>
            <a:r>
              <a:rPr kumimoji="1" lang="zh-CN" altLang="en-US" b="1" dirty="0" smtClean="0"/>
              <a:t>月份申购总额与赎回总额</a:t>
            </a:r>
            <a:endParaRPr kumimoji="1" lang="en-US" altLang="zh-CN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accent2"/>
                </a:solidFill>
              </a:rPr>
              <a:t>16</a:t>
            </a:r>
            <a:r>
              <a:rPr lang="zh-CN" altLang="en-US" dirty="0" smtClean="0">
                <a:solidFill>
                  <a:schemeClr val="accent2"/>
                </a:solidFill>
              </a:rPr>
              <a:t>号</a:t>
            </a:r>
            <a:r>
              <a:rPr lang="en-US" altLang="zh-CN" dirty="0" smtClean="0">
                <a:solidFill>
                  <a:schemeClr val="accent2"/>
                </a:solidFill>
              </a:rPr>
              <a:t>——</a:t>
            </a:r>
            <a:r>
              <a:rPr lang="zh-CN" altLang="en-US" dirty="0" smtClean="0">
                <a:solidFill>
                  <a:schemeClr val="accent2"/>
                </a:solidFill>
              </a:rPr>
              <a:t>购买峰值（中秋节前）；</a:t>
            </a:r>
            <a:r>
              <a:rPr lang="en-US" altLang="zh-CN" dirty="0" smtClean="0">
                <a:solidFill>
                  <a:schemeClr val="accent2"/>
                </a:solidFill>
              </a:rPr>
              <a:t>28</a:t>
            </a:r>
            <a:r>
              <a:rPr lang="zh-CN" altLang="en-US" dirty="0" smtClean="0">
                <a:solidFill>
                  <a:schemeClr val="accent2"/>
                </a:solidFill>
              </a:rPr>
              <a:t>号</a:t>
            </a:r>
            <a:r>
              <a:rPr lang="en-US" altLang="zh-CN" dirty="0" smtClean="0">
                <a:solidFill>
                  <a:schemeClr val="accent2"/>
                </a:solidFill>
              </a:rPr>
              <a:t>——</a:t>
            </a:r>
            <a:r>
              <a:rPr lang="zh-CN" altLang="en-US" dirty="0">
                <a:solidFill>
                  <a:schemeClr val="accent2"/>
                </a:solidFill>
              </a:rPr>
              <a:t>赎回</a:t>
            </a:r>
            <a:r>
              <a:rPr lang="zh-CN" altLang="en-US" dirty="0" smtClean="0">
                <a:solidFill>
                  <a:schemeClr val="accent2"/>
                </a:solidFill>
              </a:rPr>
              <a:t>峰值（</a:t>
            </a:r>
            <a:r>
              <a:rPr lang="zh-CN" altLang="en-US" dirty="0">
                <a:solidFill>
                  <a:schemeClr val="accent2"/>
                </a:solidFill>
              </a:rPr>
              <a:t>国庆节</a:t>
            </a:r>
            <a:r>
              <a:rPr lang="zh-CN" altLang="en-US" dirty="0" smtClean="0">
                <a:solidFill>
                  <a:schemeClr val="accent2"/>
                </a:solidFill>
              </a:rPr>
              <a:t>前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en-US" altLang="zh-CN" dirty="0" smtClean="0">
                <a:solidFill>
                  <a:schemeClr val="accent2"/>
                </a:solidFill>
              </a:rPr>
              <a:t>11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号和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25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号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——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赎回峰值（周三）</a:t>
            </a:r>
            <a:endParaRPr kumimoji="1" lang="en-US" altLang="zh-CN" dirty="0" smtClean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en-US" altLang="zh-CN" dirty="0">
                <a:solidFill>
                  <a:schemeClr val="accent2"/>
                </a:solidFill>
              </a:rPr>
              <a:t>19-21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号（中秋节）；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28-30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号（国庆节）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797" y="5571060"/>
            <a:ext cx="18781757" cy="701157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1619" y="224393"/>
            <a:ext cx="5040560" cy="458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995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9"/>
          <p:cNvSpPr txBox="1">
            <a:spLocks/>
          </p:cNvSpPr>
          <p:nvPr/>
        </p:nvSpPr>
        <p:spPr>
          <a:xfrm>
            <a:off x="1855788" y="2717800"/>
            <a:ext cx="22034337" cy="7740599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赛题介绍：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tianchi.aliyun.com/competition/entrance/231573/introduction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数据集介绍及下载：</a:t>
            </a:r>
            <a:r>
              <a:rPr lang="en-US" altLang="zh-CN" dirty="0" smtClean="0">
                <a:hlinkClick r:id="rId4"/>
              </a:rPr>
              <a:t>https://tianchi.aliyun.com/competition/entrance/231573/information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en-US" altLang="zh-CN" dirty="0" err="1" smtClean="0"/>
              <a:t>NoteBook</a:t>
            </a:r>
            <a:r>
              <a:rPr lang="zh-CN" altLang="en-US" dirty="0" smtClean="0"/>
              <a:t>代码：</a:t>
            </a:r>
            <a:r>
              <a:rPr lang="en-US" altLang="zh-CN" dirty="0">
                <a:hlinkClick r:id="rId5"/>
              </a:rPr>
              <a:t>http://47.93.27.110/app-ailab/notebook-ai/home#notebookLabId=20&amp;notebookType=PUBLIC&amp;isHelp=false&amp;operaType=5</a:t>
            </a:r>
            <a:endParaRPr lang="zh-CN" altLang="en-US" dirty="0" smtClean="0"/>
          </a:p>
          <a:p>
            <a:pPr lvl="1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66364" y="628126"/>
            <a:ext cx="22176224" cy="908768"/>
          </a:xfrm>
        </p:spPr>
        <p:txBody>
          <a:bodyPr/>
          <a:lstStyle/>
          <a:p>
            <a:r>
              <a:rPr lang="zh-CN" altLang="en-US" dirty="0" smtClean="0"/>
              <a:t>相关链接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按天分析申购总额与赎回总额（续）</a:t>
            </a:r>
            <a:endParaRPr lang="zh-CN" altLang="en-US" dirty="0"/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1804493" y="2102445"/>
            <a:ext cx="20666075" cy="3468615"/>
          </a:xfrm>
        </p:spPr>
        <p:txBody>
          <a:bodyPr>
            <a:normAutofit/>
          </a:bodyPr>
          <a:lstStyle/>
          <a:p>
            <a:r>
              <a:rPr kumimoji="1" lang="zh-CN" altLang="en-US" b="1" dirty="0" smtClean="0"/>
              <a:t>绘制热力图</a:t>
            </a:r>
            <a:endParaRPr kumimoji="1" lang="en-US" altLang="zh-CN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accent2"/>
                </a:solidFill>
              </a:rPr>
              <a:t>第</a:t>
            </a:r>
            <a:r>
              <a:rPr lang="en-US" altLang="zh-CN" dirty="0" smtClean="0">
                <a:solidFill>
                  <a:schemeClr val="accent2"/>
                </a:solidFill>
              </a:rPr>
              <a:t>1</a:t>
            </a:r>
            <a:r>
              <a:rPr lang="zh-CN" altLang="en-US" dirty="0" smtClean="0">
                <a:solidFill>
                  <a:schemeClr val="accent2"/>
                </a:solidFill>
              </a:rPr>
              <a:t>列</a:t>
            </a:r>
            <a:r>
              <a:rPr lang="en-US" altLang="zh-CN" dirty="0" smtClean="0">
                <a:solidFill>
                  <a:schemeClr val="accent2"/>
                </a:solidFill>
              </a:rPr>
              <a:t>——</a:t>
            </a:r>
            <a:r>
              <a:rPr lang="zh-CN" altLang="en-US" dirty="0" smtClean="0">
                <a:solidFill>
                  <a:schemeClr val="accent2"/>
                </a:solidFill>
              </a:rPr>
              <a:t>周一；最后一列</a:t>
            </a:r>
            <a:r>
              <a:rPr lang="en-US" altLang="zh-CN" dirty="0" smtClean="0">
                <a:solidFill>
                  <a:schemeClr val="accent2"/>
                </a:solidFill>
              </a:rPr>
              <a:t>——</a:t>
            </a:r>
            <a:r>
              <a:rPr lang="zh-CN" altLang="en-US" dirty="0" smtClean="0">
                <a:solidFill>
                  <a:schemeClr val="accent2"/>
                </a:solidFill>
              </a:rPr>
              <a:t>周日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73" y="5021796"/>
            <a:ext cx="12776011" cy="43204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042" y="1056036"/>
            <a:ext cx="9464352" cy="47578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041" y="6344708"/>
            <a:ext cx="9464352" cy="48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42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按天分析申购总额与赎回总额（续）</a:t>
            </a:r>
            <a:endParaRPr lang="zh-CN" altLang="en-US" dirty="0"/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1804493" y="2102445"/>
            <a:ext cx="20666075" cy="2019251"/>
          </a:xfrm>
        </p:spPr>
        <p:txBody>
          <a:bodyPr>
            <a:normAutofit/>
          </a:bodyPr>
          <a:lstStyle/>
          <a:p>
            <a:r>
              <a:rPr kumimoji="1" lang="zh-CN" altLang="en-US" b="1" dirty="0" smtClean="0"/>
              <a:t>绘制热力图</a:t>
            </a:r>
            <a:endParaRPr kumimoji="1" lang="en-US" altLang="zh-CN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dirty="0" smtClean="0">
                <a:solidFill>
                  <a:schemeClr val="accent2"/>
                </a:solidFill>
              </a:rPr>
              <a:t>五月四号，劳动节后第一天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042" y="1056036"/>
            <a:ext cx="9464352" cy="47578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041" y="6344708"/>
            <a:ext cx="9464352" cy="48454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189825" y="7182036"/>
            <a:ext cx="1692188" cy="648072"/>
          </a:xfrm>
          <a:prstGeom prst="rect">
            <a:avLst/>
          </a:prstGeom>
          <a:noFill/>
          <a:ln w="952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81" y="5237820"/>
            <a:ext cx="10132304" cy="681039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912461" y="6858000"/>
            <a:ext cx="1368152" cy="972108"/>
          </a:xfrm>
          <a:prstGeom prst="rect">
            <a:avLst/>
          </a:prstGeom>
          <a:noFill/>
          <a:ln w="952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093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按天分析申购总额与赎回总额（续）</a:t>
            </a:r>
            <a:endParaRPr lang="zh-CN" altLang="en-US" dirty="0"/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1804493" y="2102445"/>
            <a:ext cx="20666075" cy="2654075"/>
          </a:xfrm>
        </p:spPr>
        <p:txBody>
          <a:bodyPr>
            <a:normAutofit/>
          </a:bodyPr>
          <a:lstStyle/>
          <a:p>
            <a:r>
              <a:rPr kumimoji="1" lang="zh-CN" altLang="en-US" b="1" dirty="0" smtClean="0"/>
              <a:t>绘制热力图</a:t>
            </a:r>
            <a:endParaRPr kumimoji="1" lang="en-US" altLang="zh-CN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dirty="0" smtClean="0">
                <a:solidFill>
                  <a:schemeClr val="accent2"/>
                </a:solidFill>
              </a:rPr>
              <a:t>六月二十五号</a:t>
            </a:r>
            <a:endParaRPr kumimoji="1" lang="en-US" altLang="zh-CN" dirty="0" smtClean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dirty="0" smtClean="0">
                <a:solidFill>
                  <a:srgbClr val="FF0000"/>
                </a:solidFill>
              </a:rPr>
              <a:t>有必要</a:t>
            </a:r>
            <a:r>
              <a:rPr kumimoji="1" lang="zh-CN" altLang="en-US" dirty="0">
                <a:solidFill>
                  <a:srgbClr val="FF0000"/>
                </a:solidFill>
              </a:rPr>
              <a:t>继续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分析节假日及特殊日期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041" y="6344708"/>
            <a:ext cx="9464352" cy="48454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869345" y="8659431"/>
            <a:ext cx="1332148" cy="466821"/>
          </a:xfrm>
          <a:prstGeom prst="rect">
            <a:avLst/>
          </a:prstGeom>
          <a:noFill/>
          <a:ln w="952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81" y="4756520"/>
            <a:ext cx="9762976" cy="689407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334" y="413284"/>
            <a:ext cx="9339495" cy="564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60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分析节假日及特殊日期</a:t>
            </a:r>
            <a:endParaRPr lang="zh-CN" altLang="en-US" dirty="0"/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1804493" y="2102445"/>
            <a:ext cx="20666075" cy="2654075"/>
          </a:xfrm>
        </p:spPr>
        <p:txBody>
          <a:bodyPr>
            <a:normAutofit/>
          </a:bodyPr>
          <a:lstStyle/>
          <a:p>
            <a:r>
              <a:rPr kumimoji="1" lang="zh-CN" altLang="en-US" b="1" dirty="0" smtClean="0"/>
              <a:t>柱状图</a:t>
            </a:r>
            <a:endParaRPr kumimoji="1" lang="en-US" altLang="zh-CN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dirty="0" smtClean="0">
                <a:solidFill>
                  <a:schemeClr val="accent2"/>
                </a:solidFill>
              </a:rPr>
              <a:t>清明节、劳动节、端午节交易量明显低于平时（“</a:t>
            </a:r>
            <a:r>
              <a:rPr kumimoji="1" lang="en-US" altLang="zh-CN" dirty="0">
                <a:solidFill>
                  <a:schemeClr val="accent2"/>
                </a:solidFill>
              </a:rPr>
              <a:t>Mean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”）</a:t>
            </a:r>
            <a:endParaRPr kumimoji="1" lang="en-US" altLang="zh-CN" dirty="0" smtClean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en-US" altLang="zh-CN" dirty="0" smtClean="0">
                <a:solidFill>
                  <a:schemeClr val="accent2"/>
                </a:solidFill>
              </a:rPr>
              <a:t>6.18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天猫活动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189" y="4567436"/>
            <a:ext cx="11140784" cy="756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628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分析节假日及特殊日期（续）</a:t>
            </a:r>
            <a:endParaRPr lang="zh-CN" altLang="en-US" dirty="0"/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1804493" y="2102445"/>
            <a:ext cx="20666075" cy="2654075"/>
          </a:xfrm>
        </p:spPr>
        <p:txBody>
          <a:bodyPr>
            <a:normAutofit/>
          </a:bodyPr>
          <a:lstStyle/>
          <a:p>
            <a:r>
              <a:rPr kumimoji="1" lang="zh-CN" altLang="en-US" b="1" dirty="0" smtClean="0"/>
              <a:t>柱状图</a:t>
            </a:r>
            <a:endParaRPr kumimoji="1" lang="en-US" altLang="zh-CN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dirty="0" smtClean="0">
                <a:solidFill>
                  <a:schemeClr val="accent2"/>
                </a:solidFill>
              </a:rPr>
              <a:t>清明节三天交易量与平时三天（周六、周日、周一）交易量的差异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dirty="0">
                <a:solidFill>
                  <a:schemeClr val="accent2"/>
                </a:solidFill>
              </a:rPr>
              <a:t>劳务节、端午节、</a:t>
            </a:r>
            <a:r>
              <a:rPr kumimoji="1" lang="en-US" altLang="zh-CN" dirty="0">
                <a:solidFill>
                  <a:schemeClr val="accent2"/>
                </a:solidFill>
              </a:rPr>
              <a:t>618</a:t>
            </a:r>
            <a:r>
              <a:rPr kumimoji="1" lang="zh-CN" altLang="en-US" dirty="0">
                <a:solidFill>
                  <a:schemeClr val="accent2"/>
                </a:solidFill>
              </a:rPr>
              <a:t>也进行类似分析</a:t>
            </a:r>
            <a:endParaRPr kumimoji="1" lang="en-US" altLang="zh-CN" dirty="0">
              <a:solidFill>
                <a:schemeClr val="accent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761" y="5003512"/>
            <a:ext cx="10081120" cy="69626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758" y="5003512"/>
            <a:ext cx="9983830" cy="68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939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分析节假日及特殊日期（续）</a:t>
            </a:r>
            <a:endParaRPr lang="zh-CN" altLang="en-US" dirty="0"/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1804493" y="2102445"/>
            <a:ext cx="20666075" cy="2654075"/>
          </a:xfrm>
        </p:spPr>
        <p:txBody>
          <a:bodyPr>
            <a:normAutofit/>
          </a:bodyPr>
          <a:lstStyle/>
          <a:p>
            <a:r>
              <a:rPr kumimoji="1" lang="zh-CN" altLang="en-US" b="1" dirty="0" smtClean="0"/>
              <a:t>时序图</a:t>
            </a:r>
            <a:endParaRPr kumimoji="1" lang="en-US" altLang="zh-CN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dirty="0">
                <a:solidFill>
                  <a:schemeClr val="accent2"/>
                </a:solidFill>
              </a:rPr>
              <a:t>节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前交易量下降</a:t>
            </a:r>
            <a:endParaRPr kumimoji="1" lang="en-US" altLang="zh-CN" dirty="0" smtClean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dirty="0" smtClean="0">
                <a:solidFill>
                  <a:schemeClr val="accent2"/>
                </a:solidFill>
              </a:rPr>
              <a:t>节后交易量上升</a:t>
            </a:r>
            <a:endParaRPr kumimoji="1" lang="en-US" altLang="zh-CN" dirty="0">
              <a:solidFill>
                <a:schemeClr val="accent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5" y="7078701"/>
            <a:ext cx="7668852" cy="53298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357" y="1385392"/>
            <a:ext cx="7941483" cy="55193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357" y="7078701"/>
            <a:ext cx="7823169" cy="54371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273" y="1385393"/>
            <a:ext cx="8036511" cy="55853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273" y="7080278"/>
            <a:ext cx="7760160" cy="553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32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分析大额交易</a:t>
            </a:r>
            <a:endParaRPr lang="zh-CN" altLang="en-US" dirty="0"/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1804493" y="2102445"/>
            <a:ext cx="20666075" cy="2654075"/>
          </a:xfrm>
        </p:spPr>
        <p:txBody>
          <a:bodyPr>
            <a:normAutofit/>
          </a:bodyPr>
          <a:lstStyle/>
          <a:p>
            <a:r>
              <a:rPr kumimoji="1" lang="zh-CN" altLang="en-US" b="1" dirty="0" smtClean="0"/>
              <a:t>异常交易记录</a:t>
            </a:r>
            <a:endParaRPr kumimoji="1" lang="en-US" altLang="zh-CN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en-US" altLang="zh-CN" dirty="0" smtClean="0">
                <a:solidFill>
                  <a:schemeClr val="accent2"/>
                </a:solidFill>
              </a:rPr>
              <a:t>2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亿购买量占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11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月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4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号的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2/3</a:t>
            </a:r>
            <a:endParaRPr kumimoji="1" lang="en-US" altLang="zh-CN" dirty="0">
              <a:solidFill>
                <a:schemeClr val="accent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64" y="5083535"/>
            <a:ext cx="8604956" cy="67437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529" y="989348"/>
            <a:ext cx="14486025" cy="352878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322027" y="7988599"/>
            <a:ext cx="1332148" cy="466821"/>
          </a:xfrm>
          <a:prstGeom prst="rect">
            <a:avLst/>
          </a:prstGeom>
          <a:noFill/>
          <a:ln w="952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801" y="4879353"/>
            <a:ext cx="11089232" cy="715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88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分析大额交易（续）</a:t>
            </a:r>
            <a:endParaRPr lang="zh-CN" altLang="en-US" dirty="0"/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1804494" y="2102445"/>
            <a:ext cx="9844272" cy="2654075"/>
          </a:xfrm>
        </p:spPr>
        <p:txBody>
          <a:bodyPr>
            <a:normAutofit/>
          </a:bodyPr>
          <a:lstStyle/>
          <a:p>
            <a:r>
              <a:rPr kumimoji="1" lang="zh-CN" altLang="en-US" b="1" dirty="0" smtClean="0"/>
              <a:t>最大交易记录与总交易额</a:t>
            </a:r>
            <a:endParaRPr kumimoji="1" lang="en-US" altLang="zh-CN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dirty="0" smtClean="0">
                <a:solidFill>
                  <a:schemeClr val="accent2"/>
                </a:solidFill>
              </a:rPr>
              <a:t>在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14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年占比较低</a:t>
            </a:r>
            <a:endParaRPr kumimoji="1" lang="en-US" altLang="zh-CN" dirty="0" smtClean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dirty="0" smtClean="0">
                <a:solidFill>
                  <a:schemeClr val="accent2"/>
                </a:solidFill>
              </a:rPr>
              <a:t>大额交易次数也逐渐稳定</a:t>
            </a:r>
            <a:endParaRPr kumimoji="1" lang="en-US" altLang="zh-CN" dirty="0">
              <a:solidFill>
                <a:schemeClr val="accent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93" y="6245932"/>
            <a:ext cx="18251380" cy="59539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781" y="312740"/>
            <a:ext cx="9171731" cy="592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904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分析大额交易（续）</a:t>
            </a:r>
            <a:endParaRPr lang="zh-CN" altLang="en-US" dirty="0"/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1804493" y="2102445"/>
            <a:ext cx="12832603" cy="4035475"/>
          </a:xfrm>
        </p:spPr>
        <p:txBody>
          <a:bodyPr>
            <a:normAutofit/>
          </a:bodyPr>
          <a:lstStyle/>
          <a:p>
            <a:r>
              <a:rPr kumimoji="1" lang="zh-CN" altLang="en-US" b="1" dirty="0" smtClean="0"/>
              <a:t>大额交易总额 </a:t>
            </a:r>
            <a:r>
              <a:rPr kumimoji="1"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kumimoji="1" lang="en-US" altLang="zh-CN" b="1" dirty="0" smtClean="0"/>
              <a:t> </a:t>
            </a:r>
            <a:r>
              <a:rPr kumimoji="1" lang="zh-CN" altLang="en-US" b="1" dirty="0" smtClean="0"/>
              <a:t>小额交易总额</a:t>
            </a:r>
            <a:endParaRPr kumimoji="1" lang="en-US" altLang="zh-CN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dirty="0" smtClean="0">
                <a:solidFill>
                  <a:schemeClr val="accent2"/>
                </a:solidFill>
              </a:rPr>
              <a:t>大额交易：大于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100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万</a:t>
            </a:r>
            <a:endParaRPr kumimoji="1" lang="en-US" altLang="zh-CN" dirty="0" smtClean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dirty="0" smtClean="0">
                <a:solidFill>
                  <a:schemeClr val="accent2"/>
                </a:solidFill>
              </a:rPr>
              <a:t>小额交易的购买大于赎回</a:t>
            </a:r>
            <a:endParaRPr kumimoji="1" lang="en-US" altLang="zh-CN" dirty="0" smtClean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en-US" altLang="zh-CN" dirty="0" smtClean="0">
                <a:solidFill>
                  <a:schemeClr val="accent2"/>
                </a:solidFill>
              </a:rPr>
              <a:t>14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年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5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月下旬后，大额交易的赎回大于购买（</a:t>
            </a:r>
            <a:r>
              <a:rPr kumimoji="1" lang="zh-CN" altLang="en-US" dirty="0" smtClean="0">
                <a:solidFill>
                  <a:srgbClr val="FF0000"/>
                </a:solidFill>
              </a:rPr>
              <a:t>资本套现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）</a:t>
            </a:r>
            <a:endParaRPr kumimoji="1" lang="en-US" altLang="zh-CN" dirty="0" smtClean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dirty="0" smtClean="0">
                <a:solidFill>
                  <a:schemeClr val="accent2"/>
                </a:solidFill>
              </a:rPr>
              <a:t>大额交易更不愿在周五发生</a:t>
            </a:r>
            <a:endParaRPr kumimoji="1" lang="en-US" altLang="zh-CN" dirty="0">
              <a:solidFill>
                <a:schemeClr val="accent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91" y="6425952"/>
            <a:ext cx="14095790" cy="56709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097" y="449288"/>
            <a:ext cx="9209598" cy="767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61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分析银行拆解利率与余额宝利率</a:t>
            </a:r>
            <a:endParaRPr lang="zh-CN" altLang="en-US" dirty="0"/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1804493" y="2102445"/>
            <a:ext cx="20666075" cy="1263167"/>
          </a:xfrm>
        </p:spPr>
        <p:txBody>
          <a:bodyPr>
            <a:normAutofit/>
          </a:bodyPr>
          <a:lstStyle/>
          <a:p>
            <a:r>
              <a:rPr kumimoji="1" lang="zh-CN" altLang="en-US" b="1" dirty="0" smtClean="0"/>
              <a:t>拆解利率与交易量关联</a:t>
            </a:r>
            <a:endParaRPr kumimoji="1" lang="en-US" altLang="zh-CN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204" y="2933564"/>
            <a:ext cx="13802603" cy="48868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204" y="7820390"/>
            <a:ext cx="13591229" cy="48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066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55787" y="2730500"/>
            <a:ext cx="20666075" cy="497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003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学习完本课程后，你将能够：</a:t>
            </a:r>
            <a:endParaRPr kumimoji="1" lang="en-US" altLang="zh-CN" sz="4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 defTabSz="2400300">
              <a:lnSpc>
                <a:spcPct val="150000"/>
              </a:lnSpc>
              <a:buAutoNum type="arabicPeriod"/>
            </a:pPr>
            <a:r>
              <a:rPr kumimoji="1"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了解数据探索和准备步骤</a:t>
            </a:r>
            <a:endParaRPr kumimoji="1"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 defTabSz="2400300">
              <a:lnSpc>
                <a:spcPct val="150000"/>
              </a:lnSpc>
              <a:buAutoNum type="arabicPeriod"/>
            </a:pPr>
            <a:r>
              <a:rPr kumimoji="1"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掌握数据探索的工具和方法</a:t>
            </a:r>
            <a:endParaRPr kumimoji="1"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 defTabSz="2400300">
              <a:lnSpc>
                <a:spcPct val="150000"/>
              </a:lnSpc>
              <a:buAutoNum type="arabicPeriod"/>
            </a:pPr>
            <a:r>
              <a:rPr kumimoji="1"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利用工具对资金流入流出赛题数据进行分析与探索</a:t>
            </a:r>
            <a:endParaRPr kumimoji="1" lang="en-US" altLang="zh-CN" sz="5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52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分析银行拆解利率与余额宝收益（续）</a:t>
            </a:r>
            <a:endParaRPr lang="zh-CN" altLang="en-US" dirty="0"/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1804493" y="2102445"/>
            <a:ext cx="20666075" cy="1263167"/>
          </a:xfrm>
        </p:spPr>
        <p:txBody>
          <a:bodyPr>
            <a:normAutofit/>
          </a:bodyPr>
          <a:lstStyle/>
          <a:p>
            <a:r>
              <a:rPr kumimoji="1" lang="zh-CN" altLang="en-US" b="1" dirty="0"/>
              <a:t>余额</a:t>
            </a:r>
            <a:r>
              <a:rPr kumimoji="1" lang="zh-CN" altLang="en-US" b="1" dirty="0" smtClean="0"/>
              <a:t>宝收益与交易量关联</a:t>
            </a:r>
            <a:endParaRPr kumimoji="1" lang="en-US" altLang="zh-CN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037" y="3103145"/>
            <a:ext cx="13177464" cy="46128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037" y="7715991"/>
            <a:ext cx="12997444" cy="466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228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分析用户信息</a:t>
            </a:r>
            <a:endParaRPr lang="zh-CN" altLang="en-US" dirty="0"/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1804493" y="2462485"/>
            <a:ext cx="20666075" cy="1191159"/>
          </a:xfrm>
        </p:spPr>
        <p:txBody>
          <a:bodyPr>
            <a:normAutofit/>
          </a:bodyPr>
          <a:lstStyle/>
          <a:p>
            <a:r>
              <a:rPr kumimoji="1" lang="zh-CN" altLang="en-US" b="1" dirty="0" smtClean="0"/>
              <a:t>分析各城市交易量</a:t>
            </a:r>
            <a:endParaRPr kumimoji="1" lang="en-US" altLang="zh-CN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946" y="4575907"/>
            <a:ext cx="16633848" cy="757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42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分析用户信息（续）</a:t>
            </a:r>
            <a:endParaRPr lang="zh-CN" altLang="en-US" dirty="0"/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1804493" y="2462485"/>
            <a:ext cx="20666075" cy="3495415"/>
          </a:xfrm>
        </p:spPr>
        <p:txBody>
          <a:bodyPr>
            <a:normAutofit/>
          </a:bodyPr>
          <a:lstStyle/>
          <a:p>
            <a:r>
              <a:rPr kumimoji="1" lang="zh-CN" altLang="en-US" b="1" dirty="0" smtClean="0"/>
              <a:t>分析男、女交易量差异</a:t>
            </a:r>
            <a:endParaRPr kumimoji="1" lang="en-US" altLang="zh-CN" b="1" dirty="0" smtClean="0"/>
          </a:p>
          <a:p>
            <a:pPr lvl="1"/>
            <a:r>
              <a:rPr kumimoji="1" lang="zh-CN" altLang="en-US" dirty="0" smtClean="0"/>
              <a:t>男：</a:t>
            </a:r>
            <a:r>
              <a:rPr kumimoji="1" lang="en-US" altLang="zh-CN" dirty="0" smtClean="0"/>
              <a:t>14489</a:t>
            </a:r>
            <a:r>
              <a:rPr kumimoji="1" lang="zh-CN" altLang="en-US" dirty="0" smtClean="0"/>
              <a:t>人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女：</a:t>
            </a:r>
            <a:r>
              <a:rPr kumimoji="1" lang="en-US" altLang="zh-CN" dirty="0" smtClean="0"/>
              <a:t>13552</a:t>
            </a:r>
            <a:r>
              <a:rPr kumimoji="1" lang="zh-CN" altLang="en-US" dirty="0" smtClean="0"/>
              <a:t>人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453" y="1547211"/>
            <a:ext cx="14872300" cy="49192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454" y="7074024"/>
            <a:ext cx="14872300" cy="491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199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分析用户信息（续）</a:t>
            </a:r>
            <a:endParaRPr lang="zh-CN" altLang="en-US" dirty="0"/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1804493" y="2462485"/>
            <a:ext cx="20666075" cy="2091259"/>
          </a:xfrm>
        </p:spPr>
        <p:txBody>
          <a:bodyPr>
            <a:normAutofit/>
          </a:bodyPr>
          <a:lstStyle/>
          <a:p>
            <a:r>
              <a:rPr kumimoji="1" lang="zh-CN" altLang="en-US" b="1" dirty="0" smtClean="0"/>
              <a:t>分析不同星座交易量差异</a:t>
            </a:r>
            <a:endParaRPr kumimoji="1" lang="en-US" altLang="zh-CN" b="1" dirty="0" smtClean="0"/>
          </a:p>
          <a:p>
            <a:pPr lvl="1"/>
            <a:r>
              <a:rPr kumimoji="1" lang="zh-CN" altLang="en-US" dirty="0" smtClean="0"/>
              <a:t>无明显差异</a:t>
            </a:r>
            <a:endParaRPr kumimoji="1"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969" y="4553744"/>
            <a:ext cx="17245158" cy="792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45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课程总结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55787" y="2730500"/>
            <a:ext cx="20666075" cy="388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00300">
              <a:lnSpc>
                <a:spcPct val="150000"/>
              </a:lnSpc>
            </a:pPr>
            <a:r>
              <a:rPr kumimoji="1"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了解数据探索的理论方法</a:t>
            </a:r>
            <a:endParaRPr kumimoji="1"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150000"/>
              </a:lnSpc>
            </a:pPr>
            <a:r>
              <a:rPr kumimoji="1"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kumimoji="1"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理解数据探索的实践</a:t>
            </a:r>
            <a:endParaRPr kumimoji="1"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150000"/>
              </a:lnSpc>
            </a:pPr>
            <a:r>
              <a:rPr kumimoji="1"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kumimoji="1"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实践资金流入流出预测的数据探索</a:t>
            </a:r>
            <a:endParaRPr kumimoji="1"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90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55787" y="2815908"/>
            <a:ext cx="20666075" cy="215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en-US" altLang="zh-CN" sz="4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 H. 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Cui, W. </a:t>
            </a:r>
            <a:r>
              <a:rPr lang="en-US" altLang="zh-C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Zhong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Distribution-Free Test of Independence and Its Application to Variable Selection[J]. </a:t>
            </a:r>
            <a:r>
              <a:rPr lang="en-US" altLang="zh-C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arXiv:1801.10559, 2018.</a:t>
            </a:r>
            <a:r>
              <a:rPr kumimoji="1" lang="en-US" altLang="zh-CN" sz="4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zh-CN" altLang="en-US" sz="4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2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96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课程目录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55787" y="2730500"/>
            <a:ext cx="20666075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003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数据探索和准备步骤</a:t>
            </a:r>
            <a:endParaRPr kumimoji="1" lang="en-US" altLang="zh-CN" sz="4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2400300">
              <a:lnSpc>
                <a:spcPct val="150000"/>
              </a:lnSpc>
            </a:pPr>
            <a:r>
              <a:rPr kumimoji="1"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kumimoji="1"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时间序列图</a:t>
            </a:r>
            <a:endParaRPr kumimoji="1" lang="en-US" altLang="zh-CN" sz="4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2400300">
              <a:lnSpc>
                <a:spcPct val="150000"/>
              </a:lnSpc>
            </a:pPr>
            <a:r>
              <a:rPr kumimoji="1"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kumimoji="1"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数据分布可视化</a:t>
            </a:r>
            <a:endParaRPr kumimoji="1" lang="en-US" altLang="zh-CN" sz="4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2400300">
              <a:lnSpc>
                <a:spcPct val="150000"/>
              </a:lnSpc>
            </a:pPr>
            <a:r>
              <a:rPr kumimoji="1"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kumimoji="1"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变量间相关性分析与独立性分析</a:t>
            </a:r>
            <a:endParaRPr kumimoji="1" lang="en-US" altLang="zh-CN" sz="4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212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1820</a:t>
            </a:r>
            <a:r>
              <a:rPr lang="zh-CN" altLang="en-US" b="1" dirty="0" smtClean="0"/>
              <a:t>年</a:t>
            </a:r>
            <a:r>
              <a:rPr lang="en-US" altLang="zh-CN" b="1" dirty="0"/>
              <a:t>~</a:t>
            </a:r>
            <a:r>
              <a:rPr lang="en-US" altLang="zh-CN" b="1" dirty="0" smtClean="0"/>
              <a:t>1869</a:t>
            </a:r>
            <a:r>
              <a:rPr lang="zh-CN" altLang="en-US" b="1" dirty="0" smtClean="0"/>
              <a:t>年的太阳黑子数依时间画在下图中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dirty="0">
                <a:solidFill>
                  <a:schemeClr val="accent2"/>
                </a:solidFill>
              </a:rPr>
              <a:t>便于观察数据特点</a:t>
            </a:r>
            <a:r>
              <a:rPr lang="zh-CN" altLang="en-US" b="1" dirty="0" smtClean="0"/>
              <a:t>，例如，是否具有周期性，震荡幅度等等</a:t>
            </a:r>
            <a:endParaRPr lang="en-US" altLang="zh-CN" b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时间序列图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309" y="3617640"/>
            <a:ext cx="8820980" cy="671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7323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1855788" y="2717800"/>
            <a:ext cx="20666075" cy="1907951"/>
          </a:xfrm>
        </p:spPr>
        <p:txBody>
          <a:bodyPr>
            <a:normAutofit/>
          </a:bodyPr>
          <a:lstStyle/>
          <a:p>
            <a:r>
              <a:rPr lang="zh-CN" altLang="en-US" b="1" dirty="0"/>
              <a:t>直方图</a:t>
            </a:r>
            <a:endParaRPr lang="en-US" altLang="zh-CN" b="1" dirty="0"/>
          </a:p>
          <a:p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数据分布可视化</a:t>
            </a:r>
            <a:endParaRPr lang="zh-CN" altLang="en-US" dirty="0"/>
          </a:p>
        </p:txBody>
      </p:sp>
      <p:pic>
        <p:nvPicPr>
          <p:cNvPr id="7170" name="Picture 2" descr="ç´æ¹å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071" y="4157699"/>
            <a:ext cx="7534113" cy="675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9674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1855788" y="2717800"/>
            <a:ext cx="20666075" cy="1907951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密度曲线图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直方图的变种</a:t>
            </a:r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数据分布可视化（续）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381" y="3509628"/>
            <a:ext cx="7452828" cy="803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70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1855788" y="2717800"/>
            <a:ext cx="20666075" cy="3528131"/>
          </a:xfrm>
        </p:spPr>
        <p:txBody>
          <a:bodyPr>
            <a:normAutofit/>
          </a:bodyPr>
          <a:lstStyle/>
          <a:p>
            <a:r>
              <a:rPr lang="zh-CN" altLang="en-US" b="1" dirty="0"/>
              <a:t>箱型</a:t>
            </a:r>
            <a:r>
              <a:rPr lang="zh-CN" altLang="en-US" b="1" dirty="0" smtClean="0"/>
              <a:t>图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异常值：</a:t>
            </a:r>
            <a:r>
              <a:rPr lang="en-US" altLang="zh-CN" dirty="0" smtClean="0"/>
              <a:t>&lt; Q1-1.5IQR</a:t>
            </a:r>
            <a:r>
              <a:rPr lang="zh-CN" altLang="en-US" dirty="0" smtClean="0"/>
              <a:t>； </a:t>
            </a:r>
            <a:r>
              <a:rPr lang="en-US" altLang="zh-CN" dirty="0" smtClean="0"/>
              <a:t>&gt; Q3+1.5IQR</a:t>
            </a:r>
          </a:p>
          <a:p>
            <a:pPr lvl="1"/>
            <a:r>
              <a:rPr lang="en-US" altLang="zh-CN" dirty="0" smtClean="0"/>
              <a:t>IQR=Q3-Q1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数据分布可视化（续）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77" y="4373724"/>
            <a:ext cx="12721413" cy="763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881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飞天六部教材模板">
  <a:themeElements>
    <a:clrScheme name="飞天六部教材">
      <a:dk1>
        <a:srgbClr val="373D41"/>
      </a:dk1>
      <a:lt1>
        <a:srgbClr val="FFFFFF"/>
      </a:lt1>
      <a:dk2>
        <a:srgbClr val="737D86"/>
      </a:dk2>
      <a:lt2>
        <a:srgbClr val="F5F5F5"/>
      </a:lt2>
      <a:accent1>
        <a:srgbClr val="373D41"/>
      </a:accent1>
      <a:accent2>
        <a:srgbClr val="00C1E0"/>
      </a:accent2>
      <a:accent3>
        <a:srgbClr val="F15533"/>
      </a:accent3>
      <a:accent4>
        <a:srgbClr val="56F1CB"/>
      </a:accent4>
      <a:accent5>
        <a:srgbClr val="ACF32D"/>
      </a:accent5>
      <a:accent6>
        <a:srgbClr val="7030A0"/>
      </a:accent6>
      <a:hlink>
        <a:srgbClr val="00C1E0"/>
      </a:hlink>
      <a:folHlink>
        <a:srgbClr val="007D91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9758</TotalTime>
  <Words>1402</Words>
  <Application>Microsoft Office PowerPoint</Application>
  <PresentationFormat>自定义</PresentationFormat>
  <Paragraphs>222</Paragraphs>
  <Slides>46</Slides>
  <Notes>44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DengXian</vt:lpstr>
      <vt:lpstr>微软雅黑</vt:lpstr>
      <vt:lpstr>微软雅黑</vt:lpstr>
      <vt:lpstr>Arial</vt:lpstr>
      <vt:lpstr>Cambria Math</vt:lpstr>
      <vt:lpstr>Courier New</vt:lpstr>
      <vt:lpstr>Times New Roman</vt:lpstr>
      <vt:lpstr>Wingdings</vt:lpstr>
      <vt:lpstr>飞天六部教材模板</vt:lpstr>
      <vt:lpstr>修订页（隐藏）</vt:lpstr>
      <vt:lpstr>资金流入流出预测 数据分析与探索</vt:lpstr>
      <vt:lpstr>相关链接</vt:lpstr>
      <vt:lpstr>课程目标</vt:lpstr>
      <vt:lpstr>课程目录</vt:lpstr>
      <vt:lpstr>时间序列图</vt:lpstr>
      <vt:lpstr>数据分布可视化</vt:lpstr>
      <vt:lpstr>数据分布可视化（续）</vt:lpstr>
      <vt:lpstr>数据分布可视化（续）</vt:lpstr>
      <vt:lpstr>数据分布可视化（续）</vt:lpstr>
      <vt:lpstr>变量间相关性分析与独立性分析</vt:lpstr>
      <vt:lpstr>变量间相关性分析与独立性分析（续）</vt:lpstr>
      <vt:lpstr>变量间相关性分析与独立性分析（续）</vt:lpstr>
      <vt:lpstr>课程目录</vt:lpstr>
      <vt:lpstr>工具包导入和数据读取</vt:lpstr>
      <vt:lpstr>统计申购总量和赎回总量</vt:lpstr>
      <vt:lpstr>利用时序图观察数据特点</vt:lpstr>
      <vt:lpstr>利用时序图观察数据特点（续）</vt:lpstr>
      <vt:lpstr>利用时序图观察数据特点（续）</vt:lpstr>
      <vt:lpstr>分析周一到周日申购总量和赎回总量的差异</vt:lpstr>
      <vt:lpstr>分析周一到周日申购总量和赎回总量的差异（续）</vt:lpstr>
      <vt:lpstr>分析周一到周日申购总量和赎回总量的差异（续）</vt:lpstr>
      <vt:lpstr>分析周一到周日申购总量和赎回总量的差异（续）</vt:lpstr>
      <vt:lpstr>分析周一到周日申购总量和赎回总量的差异（续）</vt:lpstr>
      <vt:lpstr>每月申购总额与赎回总额的分布特点</vt:lpstr>
      <vt:lpstr>每月申购总额与赎回总额的分布特点（续）</vt:lpstr>
      <vt:lpstr>每月申购总额与赎回总额的分布特点（续）</vt:lpstr>
      <vt:lpstr>按天分析申购总额与赎回总额</vt:lpstr>
      <vt:lpstr>按天分析申购总额与赎回总额（续）</vt:lpstr>
      <vt:lpstr>按天分析申购总额与赎回总额（续）</vt:lpstr>
      <vt:lpstr>按天分析申购总额与赎回总额（续）</vt:lpstr>
      <vt:lpstr>按天分析申购总额与赎回总额（续）</vt:lpstr>
      <vt:lpstr>分析节假日及特殊日期</vt:lpstr>
      <vt:lpstr>分析节假日及特殊日期（续）</vt:lpstr>
      <vt:lpstr>分析节假日及特殊日期（续）</vt:lpstr>
      <vt:lpstr>分析大额交易</vt:lpstr>
      <vt:lpstr>分析大额交易（续）</vt:lpstr>
      <vt:lpstr>分析大额交易（续）</vt:lpstr>
      <vt:lpstr>分析银行拆解利率与余额宝利率</vt:lpstr>
      <vt:lpstr>分析银行拆解利率与余额宝收益（续）</vt:lpstr>
      <vt:lpstr>分析用户信息</vt:lpstr>
      <vt:lpstr>分析用户信息（续）</vt:lpstr>
      <vt:lpstr>分析用户信息（续）</vt:lpstr>
      <vt:lpstr>课程总结</vt:lpstr>
      <vt:lpstr>参考资料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lei</dc:creator>
  <cp:lastModifiedBy>Lillian Zhang</cp:lastModifiedBy>
  <cp:revision>408</cp:revision>
  <dcterms:created xsi:type="dcterms:W3CDTF">2016-08-08T06:10:15Z</dcterms:created>
  <dcterms:modified xsi:type="dcterms:W3CDTF">2019-07-19T13:55:23Z</dcterms:modified>
</cp:coreProperties>
</file>