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81" r:id="rId2"/>
    <p:sldId id="337" r:id="rId3"/>
    <p:sldId id="540" r:id="rId4"/>
    <p:sldId id="262" r:id="rId5"/>
    <p:sldId id="431" r:id="rId6"/>
    <p:sldId id="340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433" r:id="rId35"/>
    <p:sldId id="519" r:id="rId36"/>
    <p:sldId id="518" r:id="rId37"/>
    <p:sldId id="502" r:id="rId38"/>
    <p:sldId id="505" r:id="rId39"/>
    <p:sldId id="531" r:id="rId40"/>
    <p:sldId id="532" r:id="rId41"/>
    <p:sldId id="533" r:id="rId42"/>
    <p:sldId id="534" r:id="rId43"/>
    <p:sldId id="535" r:id="rId44"/>
    <p:sldId id="536" r:id="rId45"/>
    <p:sldId id="537" r:id="rId46"/>
    <p:sldId id="538" r:id="rId47"/>
    <p:sldId id="539" r:id="rId48"/>
    <p:sldId id="517" r:id="rId49"/>
    <p:sldId id="434" r:id="rId50"/>
    <p:sldId id="435" r:id="rId51"/>
    <p:sldId id="436" r:id="rId52"/>
  </p:sldIdLst>
  <p:sldSz cx="24377650" cy="13716000"/>
  <p:notesSz cx="6858000" cy="9144000"/>
  <p:defaultTextStyle>
    <a:defPPr>
      <a:defRPr lang="zh-CN"/>
    </a:defPPr>
    <a:lvl1pPr marL="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388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83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776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5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5533"/>
    <a:srgbClr val="7030A0"/>
    <a:srgbClr val="373D41"/>
    <a:srgbClr val="ACF34B"/>
    <a:srgbClr val="F5F5F5"/>
    <a:srgbClr val="56F1CB"/>
    <a:srgbClr val="555A5D"/>
    <a:srgbClr val="007D91"/>
    <a:srgbClr val="737D86"/>
    <a:srgbClr val="E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86649" autoAdjust="0"/>
  </p:normalViewPr>
  <p:slideViewPr>
    <p:cSldViewPr snapToObjects="1">
      <p:cViewPr varScale="1">
        <p:scale>
          <a:sx n="38" d="100"/>
          <a:sy n="38" d="100"/>
        </p:scale>
        <p:origin x="950" y="115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5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82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49A9-39A2-41A1-B0BC-966F80FC5ABB}" type="datetime1">
              <a:rPr kumimoji="1" lang="zh-CN" altLang="en-US" smtClean="0"/>
              <a:pPr/>
              <a:t>2019/7/6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F68D-0CB9-8040-9727-5E9FFB1D5B7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55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5D48-36B0-4696-8E23-1D06FBCCAE3E}" type="datetime1">
              <a:rPr kumimoji="1" lang="zh-CN" altLang="en-US" smtClean="0"/>
              <a:pPr/>
              <a:t>2019/7/6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263525" indent="-263525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u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36575" indent="-273050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p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828388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2742583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3656776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4570972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9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平稳序列的</a:t>
            </a:r>
            <a:r>
              <a:rPr lang="en-US" altLang="zh-CN" dirty="0" err="1" smtClean="0"/>
              <a:t>acf</a:t>
            </a:r>
            <a:r>
              <a:rPr lang="zh-CN" altLang="en-US" dirty="0" smtClean="0"/>
              <a:t>随着时间的增长，自相关系数，很快衰减至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003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足够多次的差分运算可以使序列稳定，但会损失过度的信息。所以在实际应用中差分运算的阶数要适当，应当避免过差分的现象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6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2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对此要么差分要么终止分析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236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如果模型检验没有通过，返回模型识别那一步，在挑选</a:t>
            </a:r>
            <a:r>
              <a:rPr lang="en-US" altLang="zh-CN" dirty="0" err="1" smtClean="0"/>
              <a:t>aic</a:t>
            </a:r>
            <a:r>
              <a:rPr lang="zh-CN" altLang="en-US" dirty="0" smtClean="0"/>
              <a:t>较小的模型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71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525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995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904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837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82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88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6575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一个模型是否显著有效主要看模型提取的信息是否充分。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36575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统计学意义上大数据指的是数据量大于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当数据量大于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就可以进行统计学检验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93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167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19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144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235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790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661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945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80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68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278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5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932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758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61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582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177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8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89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3525" marR="0" lvl="1" indent="-263525" algn="l" defTabSz="1828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dirty="0" smtClean="0"/>
              <a:t>对三次指数平滑法而言，我们必须初始化一个完整的“季节”的值，不过我们可以简单地设置为</a:t>
            </a:r>
            <a:r>
              <a:rPr lang="zh-CN" altLang="en-US" dirty="0" smtClean="0">
                <a:solidFill>
                  <a:srgbClr val="FF0000"/>
                </a:solidFill>
              </a:rPr>
              <a:t>全</a:t>
            </a:r>
            <a:r>
              <a:rPr lang="en-US" altLang="zh-CN" dirty="0" smtClean="0">
                <a:solidFill>
                  <a:srgbClr val="FF0000"/>
                </a:solidFill>
              </a:rPr>
              <a:t>1(</a:t>
            </a:r>
            <a:r>
              <a:rPr lang="zh-CN" altLang="en-US" dirty="0" smtClean="0">
                <a:solidFill>
                  <a:srgbClr val="FF0000"/>
                </a:solidFill>
              </a:rPr>
              <a:t>针对累乘式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或全</a:t>
            </a:r>
            <a:r>
              <a:rPr lang="en-US" altLang="zh-CN" dirty="0" smtClean="0">
                <a:solidFill>
                  <a:srgbClr val="FF0000"/>
                </a:solidFill>
              </a:rPr>
              <a:t>0(</a:t>
            </a:r>
            <a:r>
              <a:rPr lang="zh-CN" altLang="en-US" dirty="0" smtClean="0">
                <a:solidFill>
                  <a:srgbClr val="FF0000"/>
                </a:solidFill>
              </a:rPr>
              <a:t>针对累加式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。只有当序列的长度较短时，我们才需要慎重考虑初始值的选取。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25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ARIMA</a:t>
            </a:r>
            <a:r>
              <a:rPr lang="zh-CN" altLang="en-US" dirty="0" smtClean="0"/>
              <a:t>模型建模预处理流程就是检验序列是否是平稳非白噪声序列，然后处理建模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72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宽平稳的条件（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）需采用自相关系数图分析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54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是否有趋势和周期性。</a:t>
            </a:r>
            <a:endParaRPr lang="en-US" altLang="zh-CN" dirty="0" smtClean="0"/>
          </a:p>
          <a:p>
            <a:r>
              <a:rPr lang="zh-CN" altLang="en-US" dirty="0" smtClean="0"/>
              <a:t>左侧</a:t>
            </a:r>
            <a:r>
              <a:rPr lang="zh-CN" altLang="en-US" baseline="0" dirty="0" smtClean="0"/>
              <a:t> 有 周期，增长趋势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右侧 有 周期，但没有增长趋势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0711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02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57332" y="5046132"/>
            <a:ext cx="15573111" cy="1440000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57332" y="7204075"/>
            <a:ext cx="15573112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zh-CN" altLang="en-US" dirty="0" smtClean="0"/>
              <a:t>单击此处编辑副标题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5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24377650" cy="1273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0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" y="0"/>
            <a:ext cx="24375891" cy="137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9"/>
            <a:ext cx="24384002" cy="1371243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57249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66584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235735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945070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-595036" y="12557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-595037" y="12000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-595036" y="1957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595037" y="1381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-595038" y="2548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1016693" y="5848864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-2392795" y="588364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-1016693" y="6446522"/>
            <a:ext cx="792088" cy="288032"/>
          </a:xfrm>
          <a:prstGeom prst="rect">
            <a:avLst/>
          </a:prstGeom>
          <a:solidFill>
            <a:srgbClr val="F15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-2392795" y="639105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241,85,51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-1016693" y="5324770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2392795" y="5376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-1016693" y="4409237"/>
            <a:ext cx="792088" cy="288032"/>
          </a:xfrm>
          <a:prstGeom prst="rect">
            <a:avLst/>
          </a:prstGeom>
          <a:solidFill>
            <a:srgbClr val="737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2392795" y="4361395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27" name="矩形 26"/>
          <p:cNvSpPr/>
          <p:nvPr userDrawn="1"/>
        </p:nvSpPr>
        <p:spPr>
          <a:xfrm>
            <a:off x="-1016693" y="3899607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-2392795" y="385397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255,255,255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-1016693" y="8953405"/>
            <a:ext cx="792088" cy="288032"/>
          </a:xfrm>
          <a:prstGeom prst="rect">
            <a:avLst/>
          </a:prstGeom>
          <a:solidFill>
            <a:srgbClr val="007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-2392795" y="892814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0,125,145</a:t>
            </a:r>
            <a:endParaRPr lang="zh-CN" altLang="en-US" dirty="0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3107281" y="588364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-3107281" y="639105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-3107281" y="537622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-3517650" y="4361395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-3517650" y="385397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-3807793" y="892814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已访问超链接</a:t>
            </a:r>
            <a:endParaRPr lang="zh-CN" altLang="en-US" dirty="0"/>
          </a:p>
        </p:txBody>
      </p:sp>
      <p:sp>
        <p:nvSpPr>
          <p:cNvPr id="47" name="矩形 46"/>
          <p:cNvSpPr/>
          <p:nvPr userDrawn="1"/>
        </p:nvSpPr>
        <p:spPr>
          <a:xfrm>
            <a:off x="-1016693" y="6925282"/>
            <a:ext cx="792088" cy="288032"/>
          </a:xfrm>
          <a:prstGeom prst="rect">
            <a:avLst/>
          </a:prstGeom>
          <a:solidFill>
            <a:srgbClr val="56F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-2392795" y="68984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86,241,203</a:t>
            </a:r>
            <a:endParaRPr lang="zh-CN" altLang="en-US" dirty="0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-3107281" y="689847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矩形 49"/>
          <p:cNvSpPr/>
          <p:nvPr userDrawn="1"/>
        </p:nvSpPr>
        <p:spPr>
          <a:xfrm>
            <a:off x="-1016693" y="4877343"/>
            <a:ext cx="792088" cy="2880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 userDrawn="1"/>
        </p:nvSpPr>
        <p:spPr>
          <a:xfrm>
            <a:off x="-2392795" y="4868811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115,125,134</a:t>
            </a:r>
            <a:endParaRPr lang="zh-CN" altLang="en-US" dirty="0"/>
          </a:p>
        </p:txBody>
      </p:sp>
      <p:sp>
        <p:nvSpPr>
          <p:cNvPr id="52" name="文本框 51"/>
          <p:cNvSpPr txBox="1"/>
          <p:nvPr userDrawn="1"/>
        </p:nvSpPr>
        <p:spPr>
          <a:xfrm>
            <a:off x="-3517650" y="4868811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 userDrawn="1"/>
        </p:nvSpPr>
        <p:spPr>
          <a:xfrm>
            <a:off x="-1016693" y="3371824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-2392795" y="33465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55,61,65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-3517650" y="334656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文字背景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 userDrawn="1"/>
        </p:nvSpPr>
        <p:spPr>
          <a:xfrm>
            <a:off x="-1016693" y="7420441"/>
            <a:ext cx="792088" cy="288032"/>
          </a:xfrm>
          <a:prstGeom prst="rect">
            <a:avLst/>
          </a:prstGeom>
          <a:solidFill>
            <a:srgbClr val="ACF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 userDrawn="1"/>
        </p:nvSpPr>
        <p:spPr>
          <a:xfrm>
            <a:off x="-2392795" y="740589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172,243,75</a:t>
            </a:r>
            <a:endParaRPr lang="zh-CN" altLang="en-US" dirty="0"/>
          </a:p>
        </p:txBody>
      </p:sp>
      <p:sp>
        <p:nvSpPr>
          <p:cNvPr id="58" name="文本框 57"/>
          <p:cNvSpPr txBox="1"/>
          <p:nvPr userDrawn="1"/>
        </p:nvSpPr>
        <p:spPr>
          <a:xfrm>
            <a:off x="-3107281" y="740589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9" name="矩形 58"/>
          <p:cNvSpPr/>
          <p:nvPr userDrawn="1"/>
        </p:nvSpPr>
        <p:spPr>
          <a:xfrm>
            <a:off x="-1016693" y="7899201"/>
            <a:ext cx="792088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 userDrawn="1"/>
        </p:nvSpPr>
        <p:spPr>
          <a:xfrm>
            <a:off x="-2392795" y="791330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112,48,160</a:t>
            </a:r>
            <a:endParaRPr lang="zh-CN" altLang="en-US" dirty="0"/>
          </a:p>
        </p:txBody>
      </p:sp>
      <p:sp>
        <p:nvSpPr>
          <p:cNvPr id="61" name="文本框 60"/>
          <p:cNvSpPr txBox="1"/>
          <p:nvPr userDrawn="1"/>
        </p:nvSpPr>
        <p:spPr>
          <a:xfrm>
            <a:off x="-3107281" y="791330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着色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-1016693" y="8458981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 userDrawn="1"/>
        </p:nvSpPr>
        <p:spPr>
          <a:xfrm>
            <a:off x="-2392795" y="842072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0,193,224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-3192241" y="8420723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 smtClean="0"/>
              <a:t>超链接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4432894" y="-3619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飞天六部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6" r:id="rId4"/>
    <p:sldLayoutId id="214748367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297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457074" indent="-457074" algn="l" defTabSz="1828297" rtl="0" eaLnBrk="1" latinLnBrk="0" hangingPunct="1">
        <a:lnSpc>
          <a:spcPct val="150000"/>
        </a:lnSpc>
        <a:spcBef>
          <a:spcPts val="2000"/>
        </a:spcBef>
        <a:buFont typeface="Arial"/>
        <a:buChar char="•"/>
        <a:defRPr sz="4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1371223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2285371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3199520" indent="-457074" algn="l" defTabSz="1828297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4113669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5027817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966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114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263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4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97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446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94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743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89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04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18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78" userDrawn="1">
          <p15:clr>
            <a:srgbClr val="F26B43"/>
          </p15:clr>
        </p15:guide>
        <p15:guide id="2" pos="1169" userDrawn="1">
          <p15:clr>
            <a:srgbClr val="F26B43"/>
          </p15:clr>
        </p15:guide>
        <p15:guide id="3" pos="715" userDrawn="1">
          <p15:clr>
            <a:srgbClr val="F26B43"/>
          </p15:clr>
        </p15:guide>
        <p15:guide id="4" pos="14187" userDrawn="1">
          <p15:clr>
            <a:srgbClr val="F26B43"/>
          </p15:clr>
        </p15:guide>
        <p15:guide id="5" pos="14641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986" userDrawn="1">
          <p15:clr>
            <a:srgbClr val="F26B43"/>
          </p15:clr>
        </p15:guide>
        <p15:guide id="8" orient="horz" pos="1349" userDrawn="1">
          <p15:clr>
            <a:srgbClr val="F26B43"/>
          </p15:clr>
        </p15:guide>
        <p15:guide id="9" orient="horz" pos="8017" userDrawn="1">
          <p15:clr>
            <a:srgbClr val="F26B43"/>
          </p15:clr>
        </p15:guide>
        <p15:guide id="10" orient="horz" pos="7654" userDrawn="1">
          <p15:clr>
            <a:srgbClr val="F26B43"/>
          </p15:clr>
        </p15:guide>
        <p15:guide id="11" orient="horz" pos="17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231573/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47.93.27.110/app-ailab/notebook-ai/home#notebookLabId=26&amp;notebookType=PUBLIC&amp;isHelp=false&amp;operaType=5" TargetMode="External"/><Relationship Id="rId4" Type="http://schemas.openxmlformats.org/officeDocument/2006/relationships/hyperlink" Target="https://tianchi.aliyun.com/competition/entrance/231573/informat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修订页（隐藏）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47613"/>
              </p:ext>
            </p:extLst>
          </p:nvPr>
        </p:nvGraphicFramePr>
        <p:xfrm>
          <a:off x="1855787" y="2729794"/>
          <a:ext cx="20666075" cy="41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174">
                  <a:extLst>
                    <a:ext uri="{9D8B030D-6E8A-4147-A177-3AD203B41FA5}">
                      <a16:colId xmlns:a16="http://schemas.microsoft.com/office/drawing/2014/main" val="648892635"/>
                    </a:ext>
                  </a:extLst>
                </a:gridCol>
                <a:gridCol w="5710256">
                  <a:extLst>
                    <a:ext uri="{9D8B030D-6E8A-4147-A177-3AD203B41FA5}">
                      <a16:colId xmlns:a16="http://schemas.microsoft.com/office/drawing/2014/main" val="3641361315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416758551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67160055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3349793338"/>
                    </a:ext>
                  </a:extLst>
                </a:gridCol>
              </a:tblGrid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修改时间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7223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新增模板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培东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2018/09/04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47809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201709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9555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3750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32043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STL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Seasonal and Trend decomposition using Loess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）分解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最常用的分解方法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将时间序列分解为周期项（季节项）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+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趋势项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+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随机项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3204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3" y="5366530"/>
            <a:ext cx="10873208" cy="71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20666075" cy="9073008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Seasonal and Trend decomposition using Loess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）分解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将时间序列分为三类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没有趋势、也没有周期的序列（水平型时间序列）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只有趋势、没有周期的序列（斜坡型时间序列；可分段）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有趋势、有周期的序列（含趋势和周期的时间序列）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采用指数平滑预测各项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水平型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时间序列：简单指数平滑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斜坡型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时间序列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Holt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两参数指数平滑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含趋势和周期的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时间序列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Holt-winters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三参数指数平滑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8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73808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简单指数平滑（单参数指数平滑）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假定：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在较短时间间隔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内，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序列取值是较稳定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模型为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zh-CN" altLang="en-US" sz="4000" i="1">
                          <a:latin typeface="Cambria Math"/>
                          <a:ea typeface="微软雅黑" pitchFamily="34" charset="-122"/>
                        </a:rPr>
                        <m:t>𝛼</m:t>
                      </m:r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(1−</m:t>
                          </m:r>
                          <m:r>
                            <a:rPr lang="zh-CN" altLang="en-US" sz="4000" i="1">
                              <a:latin typeface="Cambria Math"/>
                              <a:ea typeface="微软雅黑" pitchFamily="34" charset="-122"/>
                            </a:rPr>
                            <m:t>𝛼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0&lt;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1</m:t>
                    </m:r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时刻真实值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时刻平滑值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通常设为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73808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3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97210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Holt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两参数指数平滑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假定序列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有一个比较固定的线性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趋势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模型为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zh-CN" altLang="en-US" sz="4000" i="1">
                          <a:latin typeface="Cambria Math"/>
                          <a:ea typeface="微软雅黑" pitchFamily="34" charset="-122"/>
                        </a:rPr>
                        <m:t>𝛼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(1−</m:t>
                          </m:r>
                          <m:r>
                            <a:rPr lang="zh-CN" altLang="en-US" sz="4000" i="1">
                              <a:latin typeface="Cambria Math"/>
                              <a:ea typeface="微软雅黑" pitchFamily="34" charset="-122"/>
                            </a:rPr>
                            <m:t>𝛼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(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4000" i="1" smtClean="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4000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0">
                  <a:buNone/>
                </a:pPr>
                <a:r>
                  <a:rPr lang="en-US" altLang="zh-CN" sz="4300" dirty="0" smtClean="0">
                    <a:ea typeface="微软雅黑" pitchFamily="34" charset="-122"/>
                  </a:rPr>
                  <a:t>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微软雅黑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𝛽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(1−</m:t>
                        </m:r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𝛽</m:t>
                        </m:r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0&lt;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α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1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0&lt;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>
                        <a:latin typeface="Cambria Math"/>
                        <a:ea typeface="微软雅黑" pitchFamily="34" charset="-122"/>
                      </a:rPr>
                      <m:t>1</m:t>
                    </m:r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的设置有多种方式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  <a:ea typeface="微软雅黑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4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/3</m:t>
                      </m:r>
                    </m:oMath>
                  </m:oMathPara>
                </a14:m>
                <a:endParaRPr lang="en-US" altLang="zh-CN" sz="4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/>
                                  <a:ea typeface="微软雅黑" pitchFamily="34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4000" b="0" i="1" smtClean="0">
                              <a:latin typeface="Cambria Math"/>
                              <a:ea typeface="微软雅黑" pitchFamily="34" charset="-122"/>
                            </a:rPr>
                            <m:t>𝑛</m:t>
                          </m:r>
                          <m:r>
                            <a:rPr lang="en-US" altLang="zh-CN" sz="4000" b="0" i="1" smtClean="0">
                              <a:latin typeface="Cambria Math"/>
                              <a:ea typeface="微软雅黑" pitchFamily="34" charset="-122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4000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9721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90370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Holt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三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参数指数平滑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假定序列既有趋势、又含周期；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若没有趋势，则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趋向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模型为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3" indent="0">
                  <a:buNone/>
                </a:pPr>
                <a:r>
                  <a:rPr lang="en-US" altLang="zh-CN" sz="4000" dirty="0" smtClean="0">
                    <a:ea typeface="微软雅黑" pitchFamily="34" charset="-122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4000" i="1">
                                <a:latin typeface="Cambria Math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4000" i="1">
                        <a:latin typeface="Cambria Math"/>
                        <a:ea typeface="微软雅黑" pitchFamily="34" charset="-122"/>
                      </a:rPr>
                      <m:t>=</m:t>
                    </m:r>
                    <m:r>
                      <a:rPr lang="zh-CN" altLang="en-US" sz="4000" i="1">
                        <a:latin typeface="Cambria Math"/>
                        <a:ea typeface="微软雅黑" pitchFamily="34" charset="-122"/>
                      </a:rPr>
                      <m:t>𝛼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/>
                            <a:ea typeface="Cambria Math"/>
                          </a:rPr>
                          <m:t>×(</m:t>
                        </m:r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sz="4000" i="1">
                        <a:latin typeface="Cambria Math"/>
                        <a:ea typeface="微软雅黑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4000" i="1" dirty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4000" i="1" dirty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sz="4000" i="1" dirty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  <m:r>
                          <a:rPr lang="zh-CN" altLang="en-US" sz="4000" i="1" dirty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𝜋</m:t>
                        </m:r>
                      </m:sub>
                    </m:sSub>
                    <m:r>
                      <a:rPr lang="en-US" altLang="zh-CN" sz="4000" i="1" dirty="0">
                        <a:latin typeface="Cambria Math"/>
                        <a:ea typeface="微软雅黑" pitchFamily="34" charset="-122"/>
                      </a:rPr>
                      <m:t>)</m:t>
                    </m:r>
                    <m:r>
                      <a:rPr lang="en-US" altLang="zh-CN" sz="4000" i="1">
                        <a:latin typeface="Cambria Math"/>
                        <a:ea typeface="微软雅黑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(1−</m:t>
                        </m:r>
                        <m:r>
                          <a:rPr lang="zh-CN" altLang="en-US" sz="4000" i="1">
                            <a:latin typeface="Cambria Math"/>
                            <a:ea typeface="微软雅黑" pitchFamily="34" charset="-122"/>
                          </a:rPr>
                          <m:t>𝛼</m:t>
                        </m:r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)</m:t>
                        </m:r>
                        <m:r>
                          <a:rPr lang="en-US" altLang="zh-CN" sz="40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(</m:t>
                        </m:r>
                      </m:e>
                      <m:sub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4000" i="1">
                        <a:latin typeface="Cambria Math"/>
                        <a:ea typeface="微软雅黑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sz="4000" i="1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4000" i="1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sz="4000" i="1" dirty="0" smtClean="0">
                  <a:latin typeface="Cambria Math"/>
                  <a:ea typeface="微软雅黑" pitchFamily="34" charset="-122"/>
                </a:endParaRP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zh-CN" altLang="en-US" sz="4000" i="1">
                          <a:latin typeface="Cambria Math"/>
                          <a:ea typeface="微软雅黑" pitchFamily="34" charset="-122"/>
                        </a:rPr>
                        <m:t>𝛽</m:t>
                      </m:r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 dirty="0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zh-CN" altLang="en-US" sz="4000" i="1" dirty="0">
                              <a:latin typeface="Cambria Math"/>
                              <a:ea typeface="微软雅黑" pitchFamily="34" charset="-122"/>
                            </a:rPr>
                            <m:t>𝜋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)+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(1−</m:t>
                          </m:r>
                          <m:r>
                            <a:rPr lang="zh-CN" altLang="en-US" sz="4000" i="1">
                              <a:latin typeface="Cambria Math"/>
                              <a:ea typeface="微软雅黑" pitchFamily="34" charset="-122"/>
                            </a:rPr>
                            <m:t>𝛽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4000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zh-CN" altLang="en-US" sz="4000" i="1">
                          <a:latin typeface="Cambria Math"/>
                          <a:ea typeface="微软雅黑" pitchFamily="34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×(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4000" i="1" dirty="0">
                          <a:latin typeface="Cambria Math"/>
                          <a:ea typeface="微软雅黑" pitchFamily="34" charset="-122"/>
                        </a:rPr>
                        <m:t>)</m:t>
                      </m:r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(1−</m:t>
                          </m:r>
                          <m:r>
                            <a:rPr lang="zh-CN" altLang="en-US" sz="4000" i="1">
                              <a:latin typeface="Cambria Math"/>
                              <a:ea typeface="微软雅黑" pitchFamily="34" charset="-122"/>
                            </a:rPr>
                            <m:t>𝛾</m:t>
                          </m:r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𝑡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zh-CN" altLang="en-US" sz="4000" i="1" dirty="0">
                                  <a:latin typeface="Cambria Math"/>
                                  <a:ea typeface="微软雅黑" pitchFamily="34" charset="-122"/>
                                </a:rPr>
                                <m:t>𝜋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sz="4000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为周期项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微软雅黑" pitchFamily="34" charset="-122"/>
                      </a:rPr>
                      <m:t>𝜋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为周期长度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周期项初始可设置为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0</a:t>
                </a: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9037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ARIMA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982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ARIMA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模型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Auto Regressive Integrated Moving Average model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（整合移动平均自回归模型）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𝐴𝑅𝐼𝑀𝐴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𝑑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𝑞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ARMA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模型的基础上使用差分法解决非平稳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序列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4000" i="1">
                          <a:latin typeface="Cambria Math"/>
                          <a:ea typeface="Cambria Math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sz="40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4000" i="1">
                          <a:latin typeface="Cambria Math"/>
                          <a:ea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sz="4000" i="1">
                          <a:latin typeface="Cambria Math"/>
                          <a:ea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l-GR" altLang="zh-CN" sz="4000" i="1">
                          <a:latin typeface="Cambria Math"/>
                          <a:ea typeface="Cambria Math"/>
                        </a:rPr>
                        <m:t>𝛩</m:t>
                      </m:r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zh-CN" sz="4000" i="1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40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为延迟算子，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为差分多项式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i="1">
                        <a:latin typeface="Cambria Math"/>
                        <a:ea typeface="Cambria Math"/>
                      </a:rPr>
                      <m:t>Φ</m:t>
                    </m:r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B</m:t>
                    </m:r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为自回归多项式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i="1">
                        <a:latin typeface="Cambria Math"/>
                        <a:ea typeface="Cambria Math"/>
                      </a:rPr>
                      <m:t>Φ</m:t>
                    </m:r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B</m:t>
                    </m:r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)=1−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−⋯−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l-GR" altLang="zh-CN" i="1">
                        <a:latin typeface="Cambria Math"/>
                        <a:ea typeface="Cambria Math"/>
                      </a:rPr>
                      <m:t>𝛩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为滑动平均多项式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/>
                        <a:ea typeface="Cambria Math"/>
                      </a:rPr>
                      <m:t>𝛩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>
                        <a:latin typeface="Cambria Math"/>
                        <a:ea typeface="Cambria Math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−⋯−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模型假定与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ARMA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模型一致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i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98290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3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45" y="628126"/>
            <a:ext cx="22176224" cy="908768"/>
          </a:xfrm>
        </p:spPr>
        <p:txBody>
          <a:bodyPr/>
          <a:lstStyle/>
          <a:p>
            <a:r>
              <a:rPr lang="en-US" altLang="zh-CN" dirty="0" smtClean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939704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ARMA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模型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Auto Regressive Moving Average model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（移动平均自回归模型）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𝐴𝑅𝑀𝐴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(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𝑝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𝑞</m:t>
                    </m:r>
                    <m:r>
                      <a:rPr lang="en-US" altLang="zh-CN" b="0" i="1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对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平稳序列建模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𝑢</m:t>
                      </m:r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  <a:ea typeface="微软雅黑" pitchFamily="34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  <a:ea typeface="微软雅黑" pitchFamily="34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𝑢</m:t>
                    </m:r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ea typeface="微软雅黑" pitchFamily="34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都是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常数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微软雅黑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/>
                            <a:ea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时刻的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残差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)=0,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/>
                    <a:ea typeface="Cambria Math"/>
                  </a:rPr>
                  <a:t> </a:t>
                </a:r>
                <a:r>
                  <a:rPr lang="zh-CN" altLang="en-US" dirty="0">
                    <a:latin typeface="Cambria Math"/>
                    <a:ea typeface="微软雅黑" pitchFamily="34" charset="-122"/>
                  </a:rPr>
                  <a:t>这个假定保证了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残差序列零均值等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方差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)=0,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这个假定保证了残差序列彼此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不相关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)=0,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 这个假定表明了不同时刻的序列值与残差不相关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9397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99693" y="8216770"/>
            <a:ext cx="1411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ARMA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模型假定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4000" i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5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4429" y="2105472"/>
            <a:ext cx="432048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时间序列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>
          <a:xfrm>
            <a:off x="10784669" y="35456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8876457" y="4409728"/>
            <a:ext cx="3816424" cy="190821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平稳检验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0784669" y="63179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8876457" y="7182036"/>
            <a:ext cx="3816424" cy="190821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白噪检验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96937" y="480577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63900" y="4381739"/>
            <a:ext cx="160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不平稳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75242" y="6426822"/>
            <a:ext cx="160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16357" y="7434064"/>
            <a:ext cx="432048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终止分析、输出结果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>
            <a:stCxn id="6" idx="3"/>
            <a:endCxn id="23" idx="1"/>
          </p:cNvCxnSpPr>
          <p:nvPr/>
        </p:nvCxnSpPr>
        <p:spPr>
          <a:xfrm flipV="1">
            <a:off x="12692881" y="5353956"/>
            <a:ext cx="2437703" cy="9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664989" y="74340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白噪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0784669" y="90902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876167" y="9199130"/>
            <a:ext cx="401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平稳非白噪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24429" y="9954344"/>
            <a:ext cx="432048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>
            <a:stCxn id="9" idx="3"/>
          </p:cNvCxnSpPr>
          <p:nvPr/>
        </p:nvCxnSpPr>
        <p:spPr>
          <a:xfrm>
            <a:off x="12692881" y="8136142"/>
            <a:ext cx="23541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5130584" y="4633876"/>
            <a:ext cx="432048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差分运算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3" idx="0"/>
            <a:endCxn id="6" idx="0"/>
          </p:cNvCxnSpPr>
          <p:nvPr/>
        </p:nvCxnSpPr>
        <p:spPr>
          <a:xfrm rot="16200000" flipV="1">
            <a:off x="13925673" y="1268724"/>
            <a:ext cx="224148" cy="6506155"/>
          </a:xfrm>
          <a:prstGeom prst="bentConnector3">
            <a:avLst>
              <a:gd name="adj1" fmla="val 201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9"/>
          <p:cNvSpPr txBox="1">
            <a:spLocks/>
          </p:cNvSpPr>
          <p:nvPr/>
        </p:nvSpPr>
        <p:spPr>
          <a:xfrm>
            <a:off x="1391194" y="2717540"/>
            <a:ext cx="7233235" cy="137803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预处理流程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2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9"/>
              <p:cNvSpPr txBox="1">
                <a:spLocks/>
              </p:cNvSpPr>
              <p:nvPr/>
            </p:nvSpPr>
            <p:spPr>
              <a:xfrm>
                <a:off x="1391193" y="1889448"/>
                <a:ext cx="20666075" cy="907300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平稳序列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有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两种定义：严平稳、宽平稳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:r>
                  <a:rPr lang="zh-CN" altLang="en-US" dirty="0" smtClean="0">
                    <a:ea typeface="微软雅黑" pitchFamily="34" charset="-122"/>
                  </a:rPr>
                  <a:t>严平稳：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对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任意正整数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𝑚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，任取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 ， 对任意整数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𝜏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 ，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有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/>
                                <a:ea typeface="微软雅黑" pitchFamily="34" charset="-122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2+</m:t>
                            </m:r>
                            <m:r>
                              <a:rPr lang="zh-CN" altLang="en-US" i="1">
                                <a:latin typeface="Cambria Math"/>
                                <a:ea typeface="微软雅黑" pitchFamily="34" charset="-122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𝑚</m:t>
                            </m:r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  <a:ea typeface="微软雅黑" pitchFamily="34" charset="-122"/>
                              </a:rPr>
                              <m:t>𝜏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宽平稳：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sz="3200" dirty="0" smtClean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32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3200" dirty="0">
                    <a:latin typeface="微软雅黑" pitchFamily="34" charset="-122"/>
                    <a:ea typeface="微软雅黑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，有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𝐸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微软雅黑" pitchFamily="34" charset="-122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&lt;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；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= </m:t>
                    </m:r>
                    <m:r>
                      <a:rPr lang="zh-CN" altLang="en-US" i="1" dirty="0">
                        <a:latin typeface="Cambria Math"/>
                        <a:ea typeface="微软雅黑" pitchFamily="34" charset="-122"/>
                      </a:rPr>
                      <m:t>𝜇</m:t>
                    </m:r>
                    <m:r>
                      <a:rPr lang="en-US" altLang="zh-CN" dirty="0">
                        <a:latin typeface="Cambria Math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微软雅黑" pitchFamily="34" charset="-122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为常数；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3 )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𝑠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𝑘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𝑠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+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𝑘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−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，有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微软雅黑" pitchFamily="34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微软雅黑" pitchFamily="34" charset="-122"/>
                      </a:rPr>
                      <m:t>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自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协方差函数</a:t>
                </a:r>
                <a:endParaRPr lang="en-US" altLang="zh-CN" i="1" dirty="0" smtClean="0">
                  <a:latin typeface="Cambria Math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  <a:ea typeface="微软雅黑" pitchFamily="34" charset="-122"/>
                        </a:rPr>
                        <m:t>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  <a:ea typeface="微软雅黑" pitchFamily="34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  <a:ea typeface="微软雅黑" pitchFamily="34" charset="-122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  <a:ea typeface="微软雅黑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3" y="1889448"/>
                <a:ext cx="20666075" cy="9073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6" name="内容占位符 9"/>
          <p:cNvSpPr txBox="1">
            <a:spLocks/>
          </p:cNvSpPr>
          <p:nvPr/>
        </p:nvSpPr>
        <p:spPr>
          <a:xfrm>
            <a:off x="1391194" y="2717540"/>
            <a:ext cx="10905643" cy="1152128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依据时序图观察是否平稳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" y="3870074"/>
            <a:ext cx="10568116" cy="79856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837" y="3912703"/>
            <a:ext cx="10573200" cy="79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7332" y="3869668"/>
            <a:ext cx="15573111" cy="26164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资金流入流出预测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时间序列模型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5757332" y="7974124"/>
            <a:ext cx="15573112" cy="3146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BruceQD</a:t>
            </a:r>
            <a:r>
              <a:rPr lang="en-US" altLang="zh-CN" dirty="0" smtClean="0"/>
              <a:t>    &amp;    </a:t>
            </a:r>
            <a:r>
              <a:rPr lang="en-US" altLang="zh-CN" dirty="0" err="1" smtClean="0"/>
              <a:t>yuzhiboyidaqi</a:t>
            </a:r>
            <a:r>
              <a:rPr lang="en-US" altLang="zh-CN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094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pic>
        <p:nvPicPr>
          <p:cNvPr id="125953" name="Picture 1" descr="C:\Users\Bruce\AppData\Roaming\Tencent\Users\2298265528\QQ\WinTemp\RichOle\B2R023WIVOZHT)%KN[17Q`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533684" y="1470966"/>
            <a:ext cx="9966612" cy="113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10905643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相关系数图观察是否平稳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序列通常短期相关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1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pic>
        <p:nvPicPr>
          <p:cNvPr id="124930" name="Picture 2" descr="C:\Users\Bruce\AppData\Roaming\Tencent\Users\2298265528\QQ\WinTemp\RichOle\SAVJJTBN@PIPKDMP21]_G@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18303" y="1944098"/>
            <a:ext cx="8712968" cy="93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1" name="Picture 3" descr="C:\Users\Bruce\AppData\Roaming\Tencent\Users\2298265528\QQ\WinTemp\RichOle\D0(LWQK$O3`}`2H~FZJJ6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47033" y="2573523"/>
            <a:ext cx="9090307" cy="8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45" y="628126"/>
            <a:ext cx="22176224" cy="908768"/>
          </a:xfrm>
        </p:spPr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20666075" cy="630070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单位根检验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检验序列是否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原假设：给定时间序列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平稳序列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KPSS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若不平稳，则可尝试差分运算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7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45" y="628126"/>
            <a:ext cx="22176224" cy="908768"/>
          </a:xfrm>
        </p:spPr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85689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差分运算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相距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期之间两个序列值之间的减法运算称为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阶差分运算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对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阶差分序列再进行一次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阶差分运算称为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阶差分运算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相距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k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期之间两个序列值之间的减法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运算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称为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k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步差分运算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过差分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足够多次的差分运算可以使序列稳定，但会损失过度的信息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856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11085663" cy="846094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纯随机序列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白噪声序列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一种特殊的平稳序列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完全无序的随机波动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数学定义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𝐸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)=</m:t>
                    </m:r>
                    <m:r>
                      <a:rPr lang="zh-CN" altLang="en-US" i="1" dirty="0">
                        <a:latin typeface="Cambria Math"/>
                        <a:ea typeface="微软雅黑" pitchFamily="34" charset="-122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;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对任意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𝑡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,</m:t>
                    </m:r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𝑠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彼此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独立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11085663" cy="8460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1" descr="https://ss0.bdstatic.com/70cFvHSh_Q1YnxGkpoWK1HF6hhy/it/u=2770065631,2474571411&amp;fm=27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76857" y="1781436"/>
            <a:ext cx="11161775" cy="8384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52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20666075" cy="1126925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纯随机检验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原假设是该序列是白噪声序列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Box-Pierce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检验、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Ljung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-Box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Box-Pierce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适用于大样本情况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Ljung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-Box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适用于小样本情况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差分运算至序列稳定且通过白噪声检验的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最小差分阶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数即为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2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11761" y="4656938"/>
            <a:ext cx="3996444" cy="1908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平稳非白噪序列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4469" y="4656938"/>
            <a:ext cx="3996444" cy="1908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ACF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PACF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定阶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974164" y="4656938"/>
            <a:ext cx="3996444" cy="1908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5974164" y="7938120"/>
            <a:ext cx="3996444" cy="21602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对拟合模型做检验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84469" y="8010128"/>
            <a:ext cx="3996444" cy="1908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3" idx="3"/>
          </p:cNvCxnSpPr>
          <p:nvPr/>
        </p:nvCxnSpPr>
        <p:spPr>
          <a:xfrm>
            <a:off x="6608205" y="561104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</p:cNvCxnSpPr>
          <p:nvPr/>
        </p:nvCxnSpPr>
        <p:spPr>
          <a:xfrm>
            <a:off x="12980913" y="5611044"/>
            <a:ext cx="2988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>
            <a:off x="17972385" y="6565150"/>
            <a:ext cx="1" cy="137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12980913" y="8964234"/>
            <a:ext cx="2993251" cy="12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17016" y="8190874"/>
            <a:ext cx="205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通过检验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07691" y="11718540"/>
            <a:ext cx="33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没有通过检验</a:t>
            </a:r>
          </a:p>
        </p:txBody>
      </p:sp>
      <p:sp>
        <p:nvSpPr>
          <p:cNvPr id="16" name="内容占位符 9"/>
          <p:cNvSpPr txBox="1">
            <a:spLocks/>
          </p:cNvSpPr>
          <p:nvPr/>
        </p:nvSpPr>
        <p:spPr>
          <a:xfrm>
            <a:off x="1391194" y="2717540"/>
            <a:ext cx="7233235" cy="137803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ARIMA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7972384" y="10098360"/>
            <a:ext cx="2" cy="137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45" y="628126"/>
            <a:ext cx="22176224" cy="908768"/>
          </a:xfrm>
        </p:spPr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93250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自相关系数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时间序列观测值与其过去的观测值之间的线性相关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性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/>
                          <a:ea typeface="微软雅黑" pitchFamily="34" charset="-122"/>
                        </a:rPr>
                        <m:t>𝜌</m:t>
                      </m:r>
                      <m:d>
                        <m:d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4000" i="1" dirty="0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  <m:r>
                            <a:rPr lang="en-US" altLang="zh-CN" sz="4000" i="1" dirty="0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r>
                            <a:rPr lang="en-US" altLang="zh-CN" sz="4000" i="1" dirty="0">
                              <a:latin typeface="Cambria Math"/>
                              <a:ea typeface="微软雅黑" pitchFamily="34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sz="4000" i="1">
                              <a:latin typeface="Cambria Math"/>
                              <a:ea typeface="微软雅黑" pitchFamily="34" charset="-122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4000" i="1" dirty="0">
                                  <a:latin typeface="Cambria Math"/>
                                  <a:ea typeface="微软雅黑" pitchFamily="34" charset="-122"/>
                                </a:rPr>
                                <m:t>𝑡</m:t>
                              </m:r>
                              <m:r>
                                <a:rPr lang="en-US" altLang="zh-CN" sz="4000" i="1" dirty="0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4000" i="1" dirty="0">
                                  <a:latin typeface="Cambria Math"/>
                                  <a:ea typeface="微软雅黑" pitchFamily="34" charset="-122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4000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在剔除中间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k-1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个随机变量的干扰后，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t-k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时刻观测值与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t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时刻观测值间的相关性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/>
                              <a:ea typeface="微软雅黑" pitchFamily="34" charset="-122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𝑡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𝑡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𝑡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𝑘</m:t>
                              </m:r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altLang="zh-CN" sz="4000" i="1">
                          <a:latin typeface="Cambria Math"/>
                          <a:ea typeface="微软雅黑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𝐸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𝑡</m:t>
                                  </m:r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𝐸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𝑡</m:t>
                                  </m:r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4000" i="1">
                                  <a:latin typeface="Cambria Math"/>
                                  <a:ea typeface="微软雅黑" pitchFamily="34" charset="-122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altLang="zh-CN" sz="4000" i="1">
                              <a:latin typeface="Cambria Math"/>
                              <a:ea typeface="微软雅黑" pitchFamily="34" charset="-122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4000" i="1"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4000" i="1">
                                          <a:latin typeface="Cambria Math"/>
                                          <a:ea typeface="微软雅黑" pitchFamily="34" charset="-122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  <a:ea typeface="微软雅黑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000" i="1">
                                              <a:latin typeface="Cambria Math"/>
                                              <a:ea typeface="微软雅黑" pitchFamily="34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4000" i="1">
                                      <a:latin typeface="Cambria Math"/>
                                      <a:ea typeface="微软雅黑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4000" b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9325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99567" y="6461956"/>
            <a:ext cx="1411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偏自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相关系数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4000" i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1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45" y="628126"/>
            <a:ext cx="22176224" cy="908768"/>
          </a:xfrm>
        </p:spPr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20666075" cy="288032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相关系数图和偏自相关系数图，选择合适的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ARMA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模型定阶原则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85" y="5849888"/>
            <a:ext cx="12523252" cy="32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3" name="内容占位符 9"/>
          <p:cNvSpPr txBox="1">
            <a:spLocks/>
          </p:cNvSpPr>
          <p:nvPr/>
        </p:nvSpPr>
        <p:spPr>
          <a:xfrm>
            <a:off x="1391194" y="2717540"/>
            <a:ext cx="20666075" cy="954106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/>
              <a:t>1950-2008</a:t>
            </a:r>
            <a:r>
              <a:rPr lang="zh-CN" altLang="en-US" dirty="0"/>
              <a:t>年我国邮路及农村投递线路每年新增里程数</a:t>
            </a:r>
            <a:r>
              <a:rPr lang="zh-CN" altLang="en-US" dirty="0" smtClean="0"/>
              <a:t>序列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3" y="4301716"/>
            <a:ext cx="10738588" cy="73843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005" y="4301716"/>
            <a:ext cx="10729264" cy="73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9"/>
          <p:cNvSpPr txBox="1">
            <a:spLocks/>
          </p:cNvSpPr>
          <p:nvPr/>
        </p:nvSpPr>
        <p:spPr>
          <a:xfrm>
            <a:off x="1855788" y="2717800"/>
            <a:ext cx="22034337" cy="9144756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赛题介绍：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tianchi.aliyun.com/competition/entrance/231573/introduction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数据集介绍及下载：</a:t>
            </a:r>
            <a:r>
              <a:rPr lang="en-US" altLang="zh-CN" dirty="0" smtClean="0">
                <a:hlinkClick r:id="rId4"/>
              </a:rPr>
              <a:t>https://tianchi.aliyun.com/competition/entrance/231573/information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err="1" smtClean="0"/>
              <a:t>NoteBook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5"/>
              </a:rPr>
              <a:t>http://47.93.27.110/app-ailab/notebook-ai/home#notebookLabId=26&amp;notebookType=PUBLIC&amp;isHelp=false&amp;operaType=5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</p:spPr>
        <p:txBody>
          <a:bodyPr/>
          <a:lstStyle/>
          <a:p>
            <a:r>
              <a:rPr lang="zh-CN" altLang="en-US" dirty="0" smtClean="0"/>
              <a:t>相关链接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8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3" name="内容占位符 9"/>
          <p:cNvSpPr txBox="1">
            <a:spLocks/>
          </p:cNvSpPr>
          <p:nvPr/>
        </p:nvSpPr>
        <p:spPr>
          <a:xfrm>
            <a:off x="1391194" y="2717540"/>
            <a:ext cx="20666075" cy="9937104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/>
              <a:t>某个加油站连续</a:t>
            </a:r>
            <a:r>
              <a:rPr lang="en-US" altLang="zh-CN" dirty="0"/>
              <a:t>57</a:t>
            </a:r>
            <a:r>
              <a:rPr lang="zh-CN" altLang="en-US" dirty="0"/>
              <a:t>天的</a:t>
            </a:r>
            <a:r>
              <a:rPr lang="en-US" altLang="zh-CN" dirty="0" err="1" smtClean="0"/>
              <a:t>overshort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32" y="4104062"/>
            <a:ext cx="10509599" cy="72268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255" y="4104062"/>
            <a:ext cx="10687496" cy="73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3" name="内容占位符 9"/>
          <p:cNvSpPr txBox="1">
            <a:spLocks/>
          </p:cNvSpPr>
          <p:nvPr/>
        </p:nvSpPr>
        <p:spPr>
          <a:xfrm>
            <a:off x="1391194" y="2717540"/>
            <a:ext cx="20666075" cy="1513284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en-US" altLang="zh-CN" dirty="0"/>
              <a:t>1880-1985</a:t>
            </a:r>
            <a:r>
              <a:rPr lang="zh-CN" altLang="en-US" dirty="0"/>
              <a:t>年全球气表平均温度改变值差分序列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05" y="4230824"/>
            <a:ext cx="10208257" cy="70196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842" y="4230824"/>
            <a:ext cx="10208256" cy="70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45" y="628126"/>
            <a:ext cx="22176224" cy="908768"/>
          </a:xfrm>
        </p:spPr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20666075" cy="9001000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在确定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时，通常会使用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准则挑选合适的模型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/>
              <a:t>在</a:t>
            </a:r>
            <a:r>
              <a:rPr lang="zh-CN" altLang="en-US" b="1" dirty="0"/>
              <a:t>模型复杂度</a:t>
            </a:r>
            <a:r>
              <a:rPr lang="zh-CN" altLang="en-US" dirty="0"/>
              <a:t>与</a:t>
            </a:r>
            <a:r>
              <a:rPr lang="zh-CN" altLang="en-US" b="1" dirty="0"/>
              <a:t>模型对数据集描述能力</a:t>
            </a:r>
            <a:r>
              <a:rPr lang="zh-CN" altLang="en-US" dirty="0"/>
              <a:t>（即似然函数）之间寻求最佳</a:t>
            </a:r>
            <a:r>
              <a:rPr lang="zh-CN" altLang="en-US" dirty="0" smtClean="0"/>
              <a:t>平衡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028574" indent="-5715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AIC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0" algn="ctr"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AIC =2 *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（模型参数的个数）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ln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（模型的极大似然函数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0" algn="ctr"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BIC =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模型参数的个数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*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ln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（样本数量）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-2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ln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（模型的极大似然函数）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偏重拟合效果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对模型复杂度惩罚更重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0"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endParaRPr lang="en-US" altLang="zh-CN" i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20666075" cy="1126925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模型显著性检验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信息充分，那么模型残差序列不应含有任何信息，即残差序列应为白噪声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使用之前提到的纯随机检验进行检验残差序列是否为白噪声序列。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模型残差序列正态检验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如果数据较少（少于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），可以使用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图进行正态检验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如果数据较大（大于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在这里，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检验的原假设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是残差序列服从正态分布</a:t>
            </a:r>
            <a:r>
              <a:rPr lang="zh-CN" altLang="en-US" dirty="0" smtClean="0"/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9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501516"/>
            <a:ext cx="2066607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基于时间序列模型的资金流入流出预测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工具包载入及数据划分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基于指数平滑的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kumimoji="1"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残差序列的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9082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工具包载入及数据划分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9"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979282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为什么选择</a:t>
            </a:r>
            <a:r>
              <a:rPr kumimoji="1" lang="en-US" altLang="zh-CN" b="1" dirty="0" smtClean="0"/>
              <a:t>R</a:t>
            </a:r>
            <a:r>
              <a:rPr kumimoji="1" lang="zh-CN" altLang="en-US" b="1" dirty="0" smtClean="0"/>
              <a:t>语言</a:t>
            </a:r>
            <a:endParaRPr kumimoji="1" lang="en-US" altLang="zh-CN" b="1" dirty="0" smtClean="0"/>
          </a:p>
          <a:p>
            <a:pPr lvl="1"/>
            <a:r>
              <a:rPr kumimoji="1" lang="en-US" altLang="zh-CN" dirty="0" smtClean="0"/>
              <a:t>Python 3.7</a:t>
            </a:r>
            <a:r>
              <a:rPr kumimoji="1" lang="zh-CN" altLang="en-US" dirty="0" smtClean="0"/>
              <a:t>不能正确显示</a:t>
            </a:r>
            <a:r>
              <a:rPr kumimoji="1" lang="en-US" altLang="zh-CN" dirty="0" smtClean="0"/>
              <a:t>PACF</a:t>
            </a:r>
            <a:r>
              <a:rPr kumimoji="1" lang="zh-CN" altLang="en-US" dirty="0" smtClean="0"/>
              <a:t>图和</a:t>
            </a:r>
            <a:r>
              <a:rPr kumimoji="1" lang="en-US" altLang="zh-CN" dirty="0" smtClean="0"/>
              <a:t>ACF</a:t>
            </a:r>
            <a:r>
              <a:rPr kumimoji="1" lang="zh-CN" altLang="en-US" dirty="0" smtClean="0"/>
              <a:t>图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Python 3.5</a:t>
            </a:r>
            <a:r>
              <a:rPr kumimoji="1" lang="zh-CN" altLang="en-US" dirty="0" smtClean="0"/>
              <a:t>可正确显示，但没有一些包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R</a:t>
            </a:r>
            <a:r>
              <a:rPr kumimoji="1" lang="zh-CN" altLang="en-US" dirty="0" smtClean="0"/>
              <a:t>语言正常，且工具包多、强大</a:t>
            </a:r>
            <a:endParaRPr kumimoji="1" lang="en-US" altLang="zh-CN" dirty="0" smtClean="0"/>
          </a:p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jupyter</a:t>
            </a:r>
            <a:r>
              <a:rPr lang="en-US" altLang="zh-CN" b="1" dirty="0" smtClean="0"/>
              <a:t> notebook</a:t>
            </a:r>
            <a:r>
              <a:rPr lang="zh-CN" altLang="en-US" b="1" dirty="0" smtClean="0"/>
              <a:t>编辑器写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语言程序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不建议用</a:t>
            </a:r>
            <a:r>
              <a:rPr lang="en-US" altLang="zh-CN" dirty="0" smtClean="0"/>
              <a:t>anaconda3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R</a:t>
            </a:r>
          </a:p>
          <a:p>
            <a:pPr lvl="1"/>
            <a:r>
              <a:rPr lang="zh-CN" altLang="en-US" dirty="0" smtClean="0"/>
              <a:t>建议装好</a:t>
            </a:r>
            <a:r>
              <a:rPr lang="en-US" altLang="zh-CN" dirty="0" smtClean="0"/>
              <a:t>R</a:t>
            </a:r>
            <a:r>
              <a:rPr lang="zh-CN" altLang="en-US" dirty="0" smtClean="0"/>
              <a:t>环境后，再关联</a:t>
            </a:r>
            <a:r>
              <a:rPr lang="en-US" altLang="zh-CN" dirty="0" err="1" smtClean="0"/>
              <a:t>jupyter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见参考资料中的链接</a:t>
            </a:r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2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工具包载入及数据划分（续）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0"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979282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导入工具包</a:t>
            </a:r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endParaRPr kumimoji="1" lang="en-US" altLang="zh-CN" b="1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r>
              <a:rPr lang="zh-CN" altLang="en-US" b="1" dirty="0" smtClean="0"/>
              <a:t>读取数据文件</a:t>
            </a:r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91681" y="3433552"/>
            <a:ext cx="20666075" cy="2308324"/>
          </a:xfrm>
          <a:prstGeom prst="rect">
            <a:avLst/>
          </a:prstGeom>
          <a:ln>
            <a:solidFill>
              <a:schemeClr val="accent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library</a:t>
            </a:r>
            <a:r>
              <a:rPr lang="en-US" altLang="zh-CN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b="1" dirty="0" err="1">
                <a:latin typeface="Courier New" charset="0"/>
                <a:ea typeface="Courier New" charset="0"/>
                <a:cs typeface="Courier New" charset="0"/>
              </a:rPr>
              <a:t>plyr</a:t>
            </a:r>
            <a:r>
              <a:rPr lang="en-US" altLang="zh-CN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library</a:t>
            </a:r>
            <a:r>
              <a:rPr lang="en-US" altLang="zh-CN" b="1" dirty="0">
                <a:latin typeface="Courier New" charset="0"/>
                <a:ea typeface="Courier New" charset="0"/>
                <a:cs typeface="Courier New" charset="0"/>
              </a:rPr>
              <a:t>(forecast)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library</a:t>
            </a:r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b="1" dirty="0" err="1" smtClean="0">
                <a:latin typeface="Courier New" charset="0"/>
                <a:ea typeface="Courier New" charset="0"/>
                <a:cs typeface="Courier New" charset="0"/>
              </a:rPr>
              <a:t>data.table</a:t>
            </a:r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library</a:t>
            </a:r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b="1" dirty="0" err="1" smtClean="0">
                <a:latin typeface="Courier New" charset="0"/>
                <a:ea typeface="Courier New" charset="0"/>
                <a:cs typeface="Courier New" charset="0"/>
              </a:rPr>
              <a:t>tseries</a:t>
            </a:r>
            <a:r>
              <a:rPr lang="en-US" altLang="zh-CN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1681" y="8044688"/>
            <a:ext cx="15805756" cy="44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基于指数平滑的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分解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130088" y="675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5"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088" y="675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79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80" descr="C:\Users\Administrator\AppData\Roaming\Tencent\Users\2298265528\TIM\WinTemp\RichOle\MUZ)h6X}RJKRAWULVP]QM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821438" y="2213484"/>
            <a:ext cx="20666075" cy="162018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 smtClean="0"/>
              <a:t>STL</a:t>
            </a:r>
            <a:r>
              <a:rPr kumimoji="1" lang="zh-CN" altLang="en-US" b="1" dirty="0" smtClean="0"/>
              <a:t>分解及预测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438" y="3833664"/>
            <a:ext cx="15575387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162018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/>
              <a:t>申</a:t>
            </a:r>
            <a:r>
              <a:rPr kumimoji="1" lang="zh-CN" altLang="en-US" dirty="0" smtClean="0"/>
              <a:t>购总额残差序列与自相关系数图（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看起来残差序列较平稳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17" y="4256336"/>
            <a:ext cx="12633702" cy="1224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93" y="5481660"/>
            <a:ext cx="6984776" cy="698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913" y="5481660"/>
            <a:ext cx="7208988" cy="720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345638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对申</a:t>
            </a:r>
            <a:r>
              <a:rPr kumimoji="1" lang="zh-CN" altLang="en-US" dirty="0"/>
              <a:t>购总额残差</a:t>
            </a:r>
            <a:r>
              <a:rPr kumimoji="1" lang="zh-CN" altLang="en-US" dirty="0" smtClean="0"/>
              <a:t>序列做预检验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平稳性检验（</a:t>
            </a:r>
            <a:r>
              <a:rPr kumimoji="1" lang="en-US" altLang="zh-CN" dirty="0" err="1" smtClean="0"/>
              <a:t>adf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纯随机性检验（</a:t>
            </a:r>
            <a:r>
              <a:rPr kumimoji="1" lang="en-US" altLang="zh-CN" dirty="0" err="1" smtClean="0"/>
              <a:t>Box.test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38" y="6657072"/>
            <a:ext cx="8946715" cy="34563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4809" y="6657072"/>
            <a:ext cx="114672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5787" y="2730500"/>
            <a:ext cx="20666075" cy="497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学习完本课程后，你将能够：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时间序列分解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分解和</a:t>
            </a: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1"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利用工具对资金流入流出数据进行建模预测</a:t>
            </a:r>
            <a:endParaRPr kumimoji="1" lang="en-US" altLang="zh-CN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2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259228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/>
              <a:t>预</a:t>
            </a:r>
            <a:r>
              <a:rPr kumimoji="1" lang="zh-CN" altLang="en-US" dirty="0" smtClean="0"/>
              <a:t>检验通过后分析申</a:t>
            </a:r>
            <a:r>
              <a:rPr kumimoji="1" lang="zh-CN" altLang="en-US" dirty="0"/>
              <a:t>购总额残差</a:t>
            </a:r>
            <a:r>
              <a:rPr kumimoji="1" lang="zh-CN" altLang="en-US" dirty="0" smtClean="0"/>
              <a:t>序列的</a:t>
            </a:r>
            <a:r>
              <a:rPr kumimoji="1" lang="en-US" altLang="zh-CN" dirty="0" smtClean="0"/>
              <a:t>ACF</a:t>
            </a:r>
            <a:r>
              <a:rPr kumimoji="1" lang="zh-CN" altLang="en-US" dirty="0" smtClean="0"/>
              <a:t>图与</a:t>
            </a:r>
            <a:r>
              <a:rPr kumimoji="1" lang="en-US" altLang="zh-CN" dirty="0" smtClean="0"/>
              <a:t>PACF</a:t>
            </a:r>
            <a:r>
              <a:rPr kumimoji="1" lang="zh-CN" altLang="en-US" dirty="0" smtClean="0"/>
              <a:t>图</a:t>
            </a:r>
            <a:endParaRPr kumimoji="1" lang="en-US" altLang="zh-CN" dirty="0" smtClean="0"/>
          </a:p>
          <a:p>
            <a:pPr lvl="1"/>
            <a:r>
              <a:rPr kumimoji="1" lang="zh-CN" altLang="en-US" b="1" dirty="0" smtClean="0"/>
              <a:t>定阶方式（</a:t>
            </a:r>
            <a:r>
              <a:rPr kumimoji="1" lang="en-US" altLang="zh-CN" b="1" dirty="0" smtClean="0"/>
              <a:t>1</a:t>
            </a:r>
            <a:r>
              <a:rPr kumimoji="1" lang="zh-CN" altLang="en-US" b="1" dirty="0" smtClean="0"/>
              <a:t>）</a:t>
            </a:r>
            <a:r>
              <a:rPr kumimoji="1" lang="en-US" altLang="zh-CN" b="1" dirty="0" smtClean="0"/>
              <a:t>——</a:t>
            </a:r>
            <a:r>
              <a:rPr kumimoji="1" lang="zh-CN" altLang="en-US" b="1" dirty="0" smtClean="0"/>
              <a:t>人工定阶</a:t>
            </a:r>
            <a:r>
              <a:rPr kumimoji="1" lang="zh-CN" altLang="en-US" dirty="0" smtClean="0"/>
              <a:t>（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p=1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d=0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q=1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21" y="4822644"/>
            <a:ext cx="7208988" cy="72089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845" y="4805772"/>
            <a:ext cx="7236804" cy="72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270030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/>
              <a:t>对</a:t>
            </a:r>
            <a:r>
              <a:rPr kumimoji="1" lang="zh-CN" altLang="en-US" dirty="0" smtClean="0"/>
              <a:t>申</a:t>
            </a:r>
            <a:r>
              <a:rPr kumimoji="1" lang="zh-CN" altLang="en-US" dirty="0"/>
              <a:t>购总额残差</a:t>
            </a:r>
            <a:r>
              <a:rPr kumimoji="1" lang="zh-CN" altLang="en-US" dirty="0" smtClean="0"/>
              <a:t>序列建模、检验并预测</a:t>
            </a:r>
            <a:endParaRPr kumimoji="1" lang="en-US" altLang="zh-CN" dirty="0" smtClean="0"/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残差值太大，可能会导致建模失效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放缩变量值（例如，除以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38" y="5191574"/>
            <a:ext cx="8467797" cy="4042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2802" y="5191574"/>
            <a:ext cx="10309928" cy="40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259228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/>
              <a:t>预</a:t>
            </a:r>
            <a:r>
              <a:rPr kumimoji="1" lang="zh-CN" altLang="en-US" dirty="0" smtClean="0"/>
              <a:t>检验通过后分析申</a:t>
            </a:r>
            <a:r>
              <a:rPr kumimoji="1" lang="zh-CN" altLang="en-US" dirty="0"/>
              <a:t>购总额残差</a:t>
            </a:r>
            <a:r>
              <a:rPr kumimoji="1" lang="zh-CN" altLang="en-US" dirty="0" smtClean="0"/>
              <a:t>序列的</a:t>
            </a:r>
            <a:r>
              <a:rPr kumimoji="1" lang="en-US" altLang="zh-CN" dirty="0" smtClean="0"/>
              <a:t>ACF</a:t>
            </a:r>
            <a:r>
              <a:rPr kumimoji="1" lang="zh-CN" altLang="en-US" dirty="0" smtClean="0"/>
              <a:t>图与</a:t>
            </a:r>
            <a:r>
              <a:rPr kumimoji="1" lang="en-US" altLang="zh-CN" dirty="0" smtClean="0"/>
              <a:t>PACF</a:t>
            </a:r>
            <a:r>
              <a:rPr kumimoji="1" lang="zh-CN" altLang="en-US" dirty="0" smtClean="0"/>
              <a:t>图</a:t>
            </a:r>
            <a:endParaRPr kumimoji="1" lang="en-US" altLang="zh-CN" dirty="0" smtClean="0"/>
          </a:p>
          <a:p>
            <a:pPr lvl="1"/>
            <a:r>
              <a:rPr kumimoji="1" lang="zh-CN" altLang="en-US" b="1" dirty="0"/>
              <a:t>定阶方式</a:t>
            </a:r>
            <a:r>
              <a:rPr kumimoji="1" lang="zh-CN" altLang="en-US" b="1" dirty="0" smtClean="0"/>
              <a:t>（</a:t>
            </a:r>
            <a:r>
              <a:rPr kumimoji="1" lang="en-US" altLang="zh-CN" b="1" dirty="0" smtClean="0"/>
              <a:t>2</a:t>
            </a:r>
            <a:r>
              <a:rPr kumimoji="1" lang="zh-CN" altLang="en-US" b="1" dirty="0" smtClean="0"/>
              <a:t>）</a:t>
            </a:r>
            <a:r>
              <a:rPr kumimoji="1" lang="en-US" altLang="zh-CN" b="1" dirty="0" smtClean="0"/>
              <a:t>——</a:t>
            </a:r>
            <a:r>
              <a:rPr kumimoji="1" lang="zh-CN" altLang="en-US" b="1" dirty="0"/>
              <a:t>自动</a:t>
            </a:r>
            <a:r>
              <a:rPr kumimoji="1" lang="zh-CN" altLang="en-US" b="1" dirty="0" smtClean="0"/>
              <a:t>定阶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61" y="5825820"/>
            <a:ext cx="10115360" cy="49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1620180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/>
              <a:t>赎回</a:t>
            </a:r>
            <a:r>
              <a:rPr kumimoji="1" lang="zh-CN" altLang="en-US" dirty="0" smtClean="0"/>
              <a:t>总额残差序列与自相关系数图（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看起来残差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平稳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38" y="4067691"/>
            <a:ext cx="9611303" cy="13805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20" y="5682274"/>
            <a:ext cx="6890206" cy="6890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89" y="5683854"/>
            <a:ext cx="7020780" cy="7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183620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对赎回总额</a:t>
            </a:r>
            <a:r>
              <a:rPr kumimoji="1" lang="zh-CN" altLang="en-US" dirty="0"/>
              <a:t>残差</a:t>
            </a:r>
            <a:r>
              <a:rPr kumimoji="1" lang="zh-CN" altLang="en-US" dirty="0" smtClean="0"/>
              <a:t>序列做平稳性检验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93" y="5102188"/>
            <a:ext cx="8619859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183620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对赎回总额</a:t>
            </a:r>
            <a:r>
              <a:rPr kumimoji="1" lang="zh-CN" altLang="en-US" dirty="0"/>
              <a:t>残差</a:t>
            </a:r>
            <a:r>
              <a:rPr kumimoji="1" lang="zh-CN" altLang="en-US" dirty="0" smtClean="0"/>
              <a:t>序列做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阶差分，分析差分后是否平稳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53" y="4229708"/>
            <a:ext cx="7988008" cy="79880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57" y="4230504"/>
            <a:ext cx="7992888" cy="79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1836204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对赎回总额</a:t>
            </a:r>
            <a:r>
              <a:rPr kumimoji="1" lang="zh-CN" altLang="en-US" dirty="0"/>
              <a:t>残差</a:t>
            </a:r>
            <a:r>
              <a:rPr kumimoji="1" lang="zh-CN" altLang="en-US" dirty="0" smtClean="0"/>
              <a:t>序列做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阶差分后，做预检验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93" y="4553744"/>
            <a:ext cx="9803883" cy="66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面向残差序列的</a:t>
            </a:r>
            <a:r>
              <a:rPr lang="en-US" altLang="zh-CN" dirty="0" smtClean="0"/>
              <a:t>ARIMA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821438" y="2213484"/>
            <a:ext cx="20666075" cy="2592288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 smtClean="0"/>
              <a:t>剔除周期项，获得残差序列</a:t>
            </a:r>
            <a:endParaRPr kumimoji="1" lang="en-US" altLang="zh-CN" b="1" dirty="0" smtClean="0"/>
          </a:p>
          <a:p>
            <a:pPr lvl="1"/>
            <a:r>
              <a:rPr kumimoji="1" lang="zh-CN" altLang="en-US" dirty="0" smtClean="0"/>
              <a:t>分析赎回总额</a:t>
            </a:r>
            <a:r>
              <a:rPr kumimoji="1" lang="zh-CN" altLang="en-US" dirty="0"/>
              <a:t>残差</a:t>
            </a:r>
            <a:r>
              <a:rPr kumimoji="1" lang="zh-CN" altLang="en-US" dirty="0" smtClean="0"/>
              <a:t>序列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阶差分后的</a:t>
            </a:r>
            <a:r>
              <a:rPr kumimoji="1" lang="en-US" altLang="zh-CN" dirty="0" smtClean="0"/>
              <a:t>ACF</a:t>
            </a:r>
            <a:r>
              <a:rPr kumimoji="1" lang="zh-CN" altLang="en-US" dirty="0" smtClean="0"/>
              <a:t>图与</a:t>
            </a:r>
            <a:r>
              <a:rPr kumimoji="1" lang="en-US" altLang="zh-CN" dirty="0" smtClean="0"/>
              <a:t>PACF</a:t>
            </a:r>
            <a:r>
              <a:rPr kumimoji="1" lang="zh-CN" altLang="en-US" dirty="0" smtClean="0"/>
              <a:t>图</a:t>
            </a:r>
            <a:endParaRPr kumimoji="1" lang="en-US" altLang="zh-CN" dirty="0" smtClean="0"/>
          </a:p>
          <a:p>
            <a:pPr lvl="1"/>
            <a:r>
              <a:rPr kumimoji="1" lang="zh-CN" altLang="en-US" b="1" dirty="0" smtClean="0"/>
              <a:t>人工定阶</a:t>
            </a:r>
            <a:r>
              <a:rPr kumimoji="1" lang="zh-CN" altLang="en-US" dirty="0" smtClean="0"/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p=0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d=1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q=1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7" y="4601592"/>
            <a:ext cx="7992888" cy="79928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929" y="4601592"/>
            <a:ext cx="7992888" cy="79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面向残差序列的</a:t>
            </a:r>
            <a:r>
              <a:rPr lang="en-US" altLang="zh-CN" dirty="0"/>
              <a:t>ARIMA</a:t>
            </a:r>
            <a:r>
              <a:rPr lang="zh-CN" altLang="en-US" dirty="0"/>
              <a:t>（续）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18668"/>
              </p:ext>
            </p:extLst>
          </p:nvPr>
        </p:nvGraphicFramePr>
        <p:xfrm>
          <a:off x="5475734" y="4265712"/>
          <a:ext cx="13357484" cy="548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线下预测效果（</a:t>
                      </a:r>
                      <a:r>
                        <a:rPr lang="en-US" altLang="zh-CN" sz="4400" dirty="0" smtClean="0">
                          <a:solidFill>
                            <a:schemeClr val="tx1"/>
                          </a:solidFill>
                        </a:rPr>
                        <a:t>h=0.3</a:t>
                      </a:r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线上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基于</a:t>
                      </a:r>
                      <a:r>
                        <a:rPr lang="en-US" altLang="zh-CN" sz="4400" dirty="0" smtClean="0">
                          <a:solidFill>
                            <a:schemeClr val="tx1"/>
                          </a:solidFill>
                        </a:rPr>
                        <a:t>ARIMA</a:t>
                      </a:r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的残差预测（人工定阶）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smtClean="0">
                          <a:solidFill>
                            <a:schemeClr val="tx1"/>
                          </a:solidFill>
                        </a:rPr>
                        <a:t>191.2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16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基于</a:t>
                      </a:r>
                      <a:r>
                        <a:rPr lang="en-US" altLang="zh-CN" sz="4400" dirty="0" smtClean="0">
                          <a:solidFill>
                            <a:schemeClr val="tx1"/>
                          </a:solidFill>
                        </a:rPr>
                        <a:t>ARIMA</a:t>
                      </a:r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的残差预测（自动定阶）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smtClean="0">
                          <a:solidFill>
                            <a:schemeClr val="tx1"/>
                          </a:solidFill>
                        </a:rPr>
                        <a:t>190.5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9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smtClean="0">
                          <a:solidFill>
                            <a:schemeClr val="tx1"/>
                          </a:solidFill>
                        </a:rPr>
                        <a:t>STL</a:t>
                      </a:r>
                      <a:r>
                        <a:rPr lang="zh-CN" altLang="en-US" sz="4400" dirty="0" smtClean="0">
                          <a:solidFill>
                            <a:schemeClr val="tx1"/>
                          </a:solidFill>
                        </a:rPr>
                        <a:t>分解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 smtClean="0">
                          <a:solidFill>
                            <a:schemeClr val="tx1"/>
                          </a:solidFill>
                        </a:rPr>
                        <a:t>172.7</a:t>
                      </a:r>
                      <a:endParaRPr lang="zh-CN" alt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1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730500"/>
            <a:ext cx="206660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</a:pP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掌握时间序列的分解方法</a:t>
            </a:r>
            <a:endParaRPr kumimoji="1"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模型的预处理、建模、预测方法</a:t>
            </a:r>
            <a:endParaRPr kumimoji="1"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利用工具和方法给出资金流入流出预测方案</a:t>
            </a: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5787" y="2730500"/>
            <a:ext cx="20666075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时间序列预测模型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时间序列分解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ARIMA</a:t>
            </a:r>
            <a:r>
              <a:rPr kumimoji="1"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1" lang="en-US" altLang="zh-CN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5787" y="2815908"/>
            <a:ext cx="2066607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[1]</a:t>
            </a:r>
            <a:r>
              <a:rPr kumimoji="1" lang="zh-CN" altLang="en-US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王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燕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应用时间序列分析（第四版）</a:t>
            </a: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[2]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王燕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时间序列分析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kumimoji="1" lang="zh-CN" altLang="en-US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基于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 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https://www.cnblogs.com/21207-iHome/p/6673573.html</a:t>
            </a: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[4]</a:t>
            </a:r>
            <a:r>
              <a:rPr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https://blog.csdn.net/dingming001/article/details/73554949</a:t>
            </a:r>
            <a:endParaRPr kumimoji="1" lang="en-US" altLang="zh-CN" sz="4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] </a:t>
            </a:r>
            <a:r>
              <a:rPr kumimoji="1" lang="en-US" altLang="zh-CN" sz="4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https://</a:t>
            </a: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blog.csdn.net/ljzology/article/details/80407704</a:t>
            </a: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4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[6]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blog.csdn.net/ICERON/article/details/82743930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（关联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7308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时间序列是指将同一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统计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量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数值按其发生的时间先后顺序排列而成的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数列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常用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按时间顺序排列的一组随机变量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/>
                          <a:ea typeface="微软雅黑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  <a:ea typeface="微软雅黑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 dirty="0">
                          <a:latin typeface="Cambria Math"/>
                          <a:ea typeface="微软雅黑" pitchFamily="34" charset="-122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0">
                  <a:buNone/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表示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一个随机事件的时间序列，简记为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微软雅黑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微软雅黑" pitchFamily="34" charset="-122"/>
                      </a:rPr>
                      <m:t>}</m:t>
                    </m:r>
                  </m:oMath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730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 descr="C:\Users\Administrator\AppData\Roaming\Tencent\Users\2298265528\QQ\WinTemp\RichOle\AQ}Z321Z3)V6N4N47UPL~_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262" y="7866112"/>
            <a:ext cx="16207369" cy="4726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p:sp>
        <p:nvSpPr>
          <p:cNvPr id="5" name="内容占位符 9"/>
          <p:cNvSpPr txBox="1">
            <a:spLocks/>
          </p:cNvSpPr>
          <p:nvPr/>
        </p:nvSpPr>
        <p:spPr>
          <a:xfrm>
            <a:off x="1391194" y="2717540"/>
            <a:ext cx="20666075" cy="7128792"/>
          </a:xfrm>
          <a:prstGeom prst="rect">
            <a:avLst/>
          </a:prstGeom>
        </p:spPr>
        <p:txBody>
          <a:bodyPr>
            <a:normAutofit/>
          </a:bodyPr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200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时间序列的各种变化都可以归纳成四大类因素的综合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趋势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(trend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导致序列出现明显的长期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趋势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波动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(circle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导致序列呈现出周期性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波动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季节性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(season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导致序列呈现出和季节变化相关的稳定的周期波动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随机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波动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(immediate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纯随机、与时间无关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indent="7200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季节变动视为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一种特殊的循环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波动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9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98290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可采用加法结构或乘法结构分解时间序列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）加法模型：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𝑻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zh-CN" sz="3200" b="1" i="1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）乘法模型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lang="en-US" altLang="zh-CN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𝑻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—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趋势项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—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周期项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—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季节项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微软雅黑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—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随机项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b="1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indent="0">
                  <a:buNone/>
                </a:pPr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98290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时间序列分解（续）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9"/>
              <p:cNvSpPr txBox="1">
                <a:spLocks/>
              </p:cNvSpPr>
              <p:nvPr/>
            </p:nvSpPr>
            <p:spPr>
              <a:xfrm>
                <a:off x="1391194" y="2717540"/>
                <a:ext cx="20666075" cy="687676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457074" indent="-457074" algn="l" defTabSz="1828297" rtl="0" eaLnBrk="1" latinLnBrk="0" hangingPunct="1">
                  <a:lnSpc>
                    <a:spcPct val="150000"/>
                  </a:lnSpc>
                  <a:spcBef>
                    <a:spcPts val="2000"/>
                  </a:spcBef>
                  <a:buFont typeface="Arial"/>
                  <a:buChar char="•"/>
                  <a:defRPr sz="4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1pPr>
                <a:lvl2pPr marL="1371223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2pPr>
                <a:lvl3pPr marL="2285371" indent="-457074" algn="l" defTabSz="1828297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3pPr>
                <a:lvl4pPr marL="3199520" indent="-457074" algn="l" defTabSz="1828297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4pPr>
                <a:lvl5pPr marL="4113669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defRPr>
                </a:lvl5pPr>
                <a:lvl6pPr marL="5027817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1966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6114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0263" indent="-457074" algn="l" defTabSz="182829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35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还有加法结构与乘法结构的混合分解方式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IJCAI 2017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季军方案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Base——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待预测时段均相同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𝐶𝑦𝑐𝑙𝑒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——</a:t>
                </a:r>
                <a:r>
                  <a:rPr lang="en-US" altLang="zh-CN" i="1" dirty="0" smtClean="0">
                    <a:latin typeface="微软雅黑" pitchFamily="34" charset="-122"/>
                    <a:ea typeface="微软雅黑" pitchFamily="34" charset="-122"/>
                  </a:rPr>
                  <a:t>t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时刻周期项（可采用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《03.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时间序列规则与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baseline》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中的周期因子获得）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𝑅𝑒𝑠𝑖𝑑𝑎𝑢𝑙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——</a:t>
                </a:r>
                <a:r>
                  <a:rPr lang="en-US" altLang="zh-CN" i="1" dirty="0">
                    <a:latin typeface="微软雅黑" pitchFamily="34" charset="-122"/>
                    <a:ea typeface="微软雅黑" pitchFamily="34" charset="-122"/>
                  </a:rPr>
                  <a:t>t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时刻剔除周期项后剩余的残差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lvl="1" indent="72000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在真实问题中，趋势项常常不明显，可采用这种方式获得残差，利用天气等协变量对残差建模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内容占位符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2717540"/>
                <a:ext cx="20666075" cy="6876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161766" y="4805772"/>
                <a:ext cx="830560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/>
                              <a:ea typeface="微软雅黑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1" i="1">
                              <a:latin typeface="Cambria Math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sz="4000" b="1" i="1">
                          <a:latin typeface="Cambria Math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𝑩𝒂𝒔𝒆</m:t>
                      </m:r>
                      <m:r>
                        <a:rPr lang="en-US" altLang="zh-CN" sz="40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𝑪𝒚𝒄𝒍𝒆</m:t>
                          </m:r>
                        </m:e>
                        <m:sub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𝑹𝒆𝒔𝒊𝒅𝒂𝒖𝒍</m:t>
                          </m:r>
                        </m:e>
                        <m:sub>
                          <m:r>
                            <a:rPr lang="en-US" altLang="zh-CN" sz="4000" b="1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766" y="4805772"/>
                <a:ext cx="830560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飞天六部教材模板">
  <a:themeElements>
    <a:clrScheme name="飞天六部教材">
      <a:dk1>
        <a:srgbClr val="373D41"/>
      </a:dk1>
      <a:lt1>
        <a:srgbClr val="FFFFFF"/>
      </a:lt1>
      <a:dk2>
        <a:srgbClr val="737D86"/>
      </a:dk2>
      <a:lt2>
        <a:srgbClr val="F5F5F5"/>
      </a:lt2>
      <a:accent1>
        <a:srgbClr val="373D41"/>
      </a:accent1>
      <a:accent2>
        <a:srgbClr val="00C1E0"/>
      </a:accent2>
      <a:accent3>
        <a:srgbClr val="F15533"/>
      </a:accent3>
      <a:accent4>
        <a:srgbClr val="56F1CB"/>
      </a:accent4>
      <a:accent5>
        <a:srgbClr val="ACF32D"/>
      </a:accent5>
      <a:accent6>
        <a:srgbClr val="7030A0"/>
      </a:accent6>
      <a:hlink>
        <a:srgbClr val="00C1E0"/>
      </a:hlink>
      <a:folHlink>
        <a:srgbClr val="007D91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10373</TotalTime>
  <Words>1936</Words>
  <Application>Microsoft Office PowerPoint</Application>
  <PresentationFormat>自定义</PresentationFormat>
  <Paragraphs>341</Paragraphs>
  <Slides>51</Slides>
  <Notes>37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DengXian</vt:lpstr>
      <vt:lpstr>微软雅黑</vt:lpstr>
      <vt:lpstr>微软雅黑</vt:lpstr>
      <vt:lpstr>Arial</vt:lpstr>
      <vt:lpstr>Cambria Math</vt:lpstr>
      <vt:lpstr>Courier New</vt:lpstr>
      <vt:lpstr>Times New Roman</vt:lpstr>
      <vt:lpstr>Wingdings</vt:lpstr>
      <vt:lpstr>飞天六部教材模板</vt:lpstr>
      <vt:lpstr>公式</vt:lpstr>
      <vt:lpstr>修订页（隐藏）</vt:lpstr>
      <vt:lpstr>资金流入流出预测 时间序列模型</vt:lpstr>
      <vt:lpstr>相关链接</vt:lpstr>
      <vt:lpstr>课程目标</vt:lpstr>
      <vt:lpstr>课程目录</vt:lpstr>
      <vt:lpstr> 时间序列分解</vt:lpstr>
      <vt:lpstr> 时间序列分解（续）</vt:lpstr>
      <vt:lpstr> 时间序列分解（续）</vt:lpstr>
      <vt:lpstr> 时间序列分解（续）</vt:lpstr>
      <vt:lpstr> 时间序列分解（续）</vt:lpstr>
      <vt:lpstr> 时间序列分解（续）</vt:lpstr>
      <vt:lpstr> 时间序列分解（续）</vt:lpstr>
      <vt:lpstr> 时间序列分解（续）</vt:lpstr>
      <vt:lpstr> 时间序列分解（续）</vt:lpstr>
      <vt:lpstr>ARIMA模型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ARIMA模型（续）</vt:lpstr>
      <vt:lpstr>课程目录</vt:lpstr>
      <vt:lpstr>工具包载入及数据划分</vt:lpstr>
      <vt:lpstr>工具包载入及数据划分（续）</vt:lpstr>
      <vt:lpstr>基于指数平滑的STL分解</vt:lpstr>
      <vt:lpstr>面向残差序列的ARIMA</vt:lpstr>
      <vt:lpstr>面向残差序列的ARIMA（续）</vt:lpstr>
      <vt:lpstr>面向残差序列的ARIMA（续）</vt:lpstr>
      <vt:lpstr>面向残差序列的ARIMA（续）</vt:lpstr>
      <vt:lpstr>面向残差序列的ARIMA（续）</vt:lpstr>
      <vt:lpstr>面向残差序列的ARIMA（续）</vt:lpstr>
      <vt:lpstr>面向残差序列的ARIMA（续）</vt:lpstr>
      <vt:lpstr>面向残差序列的ARIMA（续）</vt:lpstr>
      <vt:lpstr>面向残差序列的ARIMA（续）</vt:lpstr>
      <vt:lpstr>面向残差序列的ARIMA（续）</vt:lpstr>
      <vt:lpstr>面向残差序列的ARIMA（续）</vt:lpstr>
      <vt:lpstr>课程总结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Lillian Zhang</cp:lastModifiedBy>
  <cp:revision>960</cp:revision>
  <dcterms:created xsi:type="dcterms:W3CDTF">2016-08-08T06:10:15Z</dcterms:created>
  <dcterms:modified xsi:type="dcterms:W3CDTF">2019-07-06T13:44:03Z</dcterms:modified>
</cp:coreProperties>
</file>