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81" r:id="rId2"/>
    <p:sldId id="337" r:id="rId3"/>
    <p:sldId id="551" r:id="rId4"/>
    <p:sldId id="262" r:id="rId5"/>
    <p:sldId id="431" r:id="rId6"/>
    <p:sldId id="340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30" r:id="rId15"/>
    <p:sldId id="527" r:id="rId16"/>
    <p:sldId id="528" r:id="rId17"/>
    <p:sldId id="549" r:id="rId18"/>
    <p:sldId id="550" r:id="rId19"/>
    <p:sldId id="529" r:id="rId20"/>
    <p:sldId id="433" r:id="rId21"/>
    <p:sldId id="519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434" r:id="rId40"/>
    <p:sldId id="435" r:id="rId41"/>
    <p:sldId id="436" r:id="rId42"/>
  </p:sldIdLst>
  <p:sldSz cx="24377650" cy="13716000"/>
  <p:notesSz cx="6858000" cy="9144000"/>
  <p:defaultTextStyle>
    <a:defPPr>
      <a:defRPr lang="zh-CN"/>
    </a:defPPr>
    <a:lvl1pPr marL="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388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83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776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5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5533"/>
    <a:srgbClr val="7030A0"/>
    <a:srgbClr val="373D41"/>
    <a:srgbClr val="ACF34B"/>
    <a:srgbClr val="F5F5F5"/>
    <a:srgbClr val="56F1CB"/>
    <a:srgbClr val="555A5D"/>
    <a:srgbClr val="007D91"/>
    <a:srgbClr val="737D86"/>
    <a:srgbClr val="E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4103" autoAdjust="0"/>
  </p:normalViewPr>
  <p:slideViewPr>
    <p:cSldViewPr snapToObjects="1">
      <p:cViewPr varScale="1">
        <p:scale>
          <a:sx n="41" d="100"/>
          <a:sy n="41" d="100"/>
        </p:scale>
        <p:origin x="1008" y="125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5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382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49A9-39A2-41A1-B0BC-966F80FC5ABB}" type="datetime1">
              <a:rPr kumimoji="1" lang="zh-CN" altLang="en-US" smtClean="0"/>
              <a:pPr/>
              <a:t>2019/7/6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3F68D-0CB9-8040-9727-5E9FFB1D5B7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553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5D48-36B0-4696-8E23-1D06FBCCAE3E}" type="datetime1">
              <a:rPr kumimoji="1" lang="zh-CN" altLang="en-US" smtClean="0"/>
              <a:pPr/>
              <a:t>2019/7/6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263525" indent="-263525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u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36575" indent="-273050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p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828388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2742583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3656776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4570972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9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8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47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89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16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8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024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57332" y="5046132"/>
            <a:ext cx="15573111" cy="1440000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57332" y="7204075"/>
            <a:ext cx="15573112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zh-CN" altLang="en-US" dirty="0" smtClean="0"/>
              <a:t>单击此处编辑副标题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5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9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24377650" cy="12731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0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" y="0"/>
            <a:ext cx="24375891" cy="137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69"/>
            <a:ext cx="24384002" cy="1371243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57249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566584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2235735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2945070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-595036" y="12557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-595037" y="120004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-595036" y="1957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-595037" y="1381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-595038" y="2548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-1016693" y="5848864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-2392795" y="588364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0,193,224</a:t>
            </a:r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-1016693" y="6446522"/>
            <a:ext cx="792088" cy="288032"/>
          </a:xfrm>
          <a:prstGeom prst="rect">
            <a:avLst/>
          </a:prstGeom>
          <a:solidFill>
            <a:srgbClr val="F15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-2392795" y="639105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241,85,51</a:t>
            </a:r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-1016693" y="5324770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-2392795" y="5376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55,61,65</a:t>
            </a:r>
            <a:endParaRPr lang="zh-CN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-1016693" y="4409237"/>
            <a:ext cx="792088" cy="288032"/>
          </a:xfrm>
          <a:prstGeom prst="rect">
            <a:avLst/>
          </a:prstGeom>
          <a:solidFill>
            <a:srgbClr val="737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-2392795" y="4361395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115,125,134</a:t>
            </a:r>
            <a:endParaRPr lang="zh-CN" altLang="en-US" dirty="0"/>
          </a:p>
        </p:txBody>
      </p:sp>
      <p:sp>
        <p:nvSpPr>
          <p:cNvPr id="27" name="矩形 26"/>
          <p:cNvSpPr/>
          <p:nvPr userDrawn="1"/>
        </p:nvSpPr>
        <p:spPr>
          <a:xfrm>
            <a:off x="-1016693" y="3899607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-2392795" y="385397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255,255,255</a:t>
            </a: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-1016693" y="8953405"/>
            <a:ext cx="792088" cy="288032"/>
          </a:xfrm>
          <a:prstGeom prst="rect">
            <a:avLst/>
          </a:prstGeom>
          <a:solidFill>
            <a:srgbClr val="007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-2392795" y="892814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0,125,145</a:t>
            </a:r>
            <a:endParaRPr lang="zh-CN" altLang="en-US" dirty="0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3107281" y="588364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-3107281" y="639105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 userDrawn="1"/>
        </p:nvSpPr>
        <p:spPr>
          <a:xfrm>
            <a:off x="-3107281" y="537622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-3517650" y="4361395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-3517650" y="385397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-3807793" y="892814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已访问超链接</a:t>
            </a:r>
            <a:endParaRPr lang="zh-CN" altLang="en-US" dirty="0"/>
          </a:p>
        </p:txBody>
      </p:sp>
      <p:sp>
        <p:nvSpPr>
          <p:cNvPr id="47" name="矩形 46"/>
          <p:cNvSpPr/>
          <p:nvPr userDrawn="1"/>
        </p:nvSpPr>
        <p:spPr>
          <a:xfrm>
            <a:off x="-1016693" y="6925282"/>
            <a:ext cx="792088" cy="288032"/>
          </a:xfrm>
          <a:prstGeom prst="rect">
            <a:avLst/>
          </a:prstGeom>
          <a:solidFill>
            <a:srgbClr val="56F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 userDrawn="1"/>
        </p:nvSpPr>
        <p:spPr>
          <a:xfrm>
            <a:off x="-2392795" y="689847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86,241,203</a:t>
            </a:r>
            <a:endParaRPr lang="zh-CN" altLang="en-US" dirty="0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-3107281" y="6898475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矩形 49"/>
          <p:cNvSpPr/>
          <p:nvPr userDrawn="1"/>
        </p:nvSpPr>
        <p:spPr>
          <a:xfrm>
            <a:off x="-1016693" y="4877343"/>
            <a:ext cx="792088" cy="2880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 userDrawn="1"/>
        </p:nvSpPr>
        <p:spPr>
          <a:xfrm>
            <a:off x="-2392795" y="4868811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115,125,134</a:t>
            </a:r>
            <a:endParaRPr lang="zh-CN" altLang="en-US" dirty="0"/>
          </a:p>
        </p:txBody>
      </p:sp>
      <p:sp>
        <p:nvSpPr>
          <p:cNvPr id="52" name="文本框 51"/>
          <p:cNvSpPr txBox="1"/>
          <p:nvPr userDrawn="1"/>
        </p:nvSpPr>
        <p:spPr>
          <a:xfrm>
            <a:off x="-3517650" y="4868811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 userDrawn="1"/>
        </p:nvSpPr>
        <p:spPr>
          <a:xfrm>
            <a:off x="-1016693" y="3371824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 userDrawn="1"/>
        </p:nvSpPr>
        <p:spPr>
          <a:xfrm>
            <a:off x="-2392795" y="33465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55,61,65</a:t>
            </a:r>
            <a:endParaRPr lang="zh-CN" altLang="en-US" dirty="0"/>
          </a:p>
        </p:txBody>
      </p:sp>
      <p:sp>
        <p:nvSpPr>
          <p:cNvPr id="55" name="文本框 54"/>
          <p:cNvSpPr txBox="1"/>
          <p:nvPr userDrawn="1"/>
        </p:nvSpPr>
        <p:spPr>
          <a:xfrm>
            <a:off x="-3517650" y="334656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 userDrawn="1"/>
        </p:nvSpPr>
        <p:spPr>
          <a:xfrm>
            <a:off x="-1016693" y="7420441"/>
            <a:ext cx="792088" cy="288032"/>
          </a:xfrm>
          <a:prstGeom prst="rect">
            <a:avLst/>
          </a:prstGeom>
          <a:solidFill>
            <a:srgbClr val="ACF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 userDrawn="1"/>
        </p:nvSpPr>
        <p:spPr>
          <a:xfrm>
            <a:off x="-2392795" y="740589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172,243,75</a:t>
            </a:r>
            <a:endParaRPr lang="zh-CN" altLang="en-US" dirty="0"/>
          </a:p>
        </p:txBody>
      </p:sp>
      <p:sp>
        <p:nvSpPr>
          <p:cNvPr id="58" name="文本框 57"/>
          <p:cNvSpPr txBox="1"/>
          <p:nvPr userDrawn="1"/>
        </p:nvSpPr>
        <p:spPr>
          <a:xfrm>
            <a:off x="-3107281" y="740589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矩形 58"/>
          <p:cNvSpPr/>
          <p:nvPr userDrawn="1"/>
        </p:nvSpPr>
        <p:spPr>
          <a:xfrm>
            <a:off x="-1016693" y="7899201"/>
            <a:ext cx="792088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 userDrawn="1"/>
        </p:nvSpPr>
        <p:spPr>
          <a:xfrm>
            <a:off x="-2392795" y="791330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112,48,160</a:t>
            </a:r>
            <a:endParaRPr lang="zh-CN" altLang="en-US" dirty="0"/>
          </a:p>
        </p:txBody>
      </p:sp>
      <p:sp>
        <p:nvSpPr>
          <p:cNvPr id="61" name="文本框 60"/>
          <p:cNvSpPr txBox="1"/>
          <p:nvPr userDrawn="1"/>
        </p:nvSpPr>
        <p:spPr>
          <a:xfrm>
            <a:off x="-3107281" y="791330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2" name="矩形 61"/>
          <p:cNvSpPr/>
          <p:nvPr userDrawn="1"/>
        </p:nvSpPr>
        <p:spPr>
          <a:xfrm>
            <a:off x="-1016693" y="8458981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 userDrawn="1"/>
        </p:nvSpPr>
        <p:spPr>
          <a:xfrm>
            <a:off x="-2392795" y="842072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0,193,224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-3192241" y="8420723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超链接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4432894" y="-3619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飞天六部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6" r:id="rId4"/>
    <p:sldLayoutId id="214748367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297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457074" indent="-457074" algn="l" defTabSz="1828297" rtl="0" eaLnBrk="1" latinLnBrk="0" hangingPunct="1">
        <a:lnSpc>
          <a:spcPct val="150000"/>
        </a:lnSpc>
        <a:spcBef>
          <a:spcPts val="2000"/>
        </a:spcBef>
        <a:buFont typeface="Arial"/>
        <a:buChar char="•"/>
        <a:defRPr sz="4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1371223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2285371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3199520" indent="-457074" algn="l" defTabSz="1828297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4113669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5027817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1966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114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263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4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297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446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594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743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489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04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18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78" userDrawn="1">
          <p15:clr>
            <a:srgbClr val="F26B43"/>
          </p15:clr>
        </p15:guide>
        <p15:guide id="2" pos="1169" userDrawn="1">
          <p15:clr>
            <a:srgbClr val="F26B43"/>
          </p15:clr>
        </p15:guide>
        <p15:guide id="3" pos="715" userDrawn="1">
          <p15:clr>
            <a:srgbClr val="F26B43"/>
          </p15:clr>
        </p15:guide>
        <p15:guide id="4" pos="14187" userDrawn="1">
          <p15:clr>
            <a:srgbClr val="F26B43"/>
          </p15:clr>
        </p15:guide>
        <p15:guide id="5" pos="14641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986" userDrawn="1">
          <p15:clr>
            <a:srgbClr val="F26B43"/>
          </p15:clr>
        </p15:guide>
        <p15:guide id="8" orient="horz" pos="1349" userDrawn="1">
          <p15:clr>
            <a:srgbClr val="F26B43"/>
          </p15:clr>
        </p15:guide>
        <p15:guide id="9" orient="horz" pos="8017" userDrawn="1">
          <p15:clr>
            <a:srgbClr val="F26B43"/>
          </p15:clr>
        </p15:guide>
        <p15:guide id="10" orient="horz" pos="7654" userDrawn="1">
          <p15:clr>
            <a:srgbClr val="F26B43"/>
          </p15:clr>
        </p15:guide>
        <p15:guide id="11" orient="horz" pos="17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png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png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231573/introdu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47.93.27.110/app-ailab/notebook-ai/home#notebookLabId=54&amp;notebookType=PUBLIC&amp;isHelp=false&amp;operaType=5" TargetMode="External"/><Relationship Id="rId5" Type="http://schemas.openxmlformats.org/officeDocument/2006/relationships/hyperlink" Target="http://47.93.27.110/app-ailab/notebook-ai/home#notebookLabId=53&amp;notebookType=PUBLIC&amp;isHelp=false&amp;operaType=5" TargetMode="External"/><Relationship Id="rId4" Type="http://schemas.openxmlformats.org/officeDocument/2006/relationships/hyperlink" Target="https://tianchi.aliyun.com/competition/entrance/231573/informatio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png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png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png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png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1.png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2.png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7.png"/><Relationship Id="rId4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HG-Memex/eli5" TargetMode="External"/><Relationship Id="rId2" Type="http://schemas.openxmlformats.org/officeDocument/2006/relationships/hyperlink" Target="https://github.com/slundberg/shap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修订页（隐藏）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47613"/>
              </p:ext>
            </p:extLst>
          </p:nvPr>
        </p:nvGraphicFramePr>
        <p:xfrm>
          <a:off x="1855787" y="2729794"/>
          <a:ext cx="20666075" cy="41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174">
                  <a:extLst>
                    <a:ext uri="{9D8B030D-6E8A-4147-A177-3AD203B41FA5}">
                      <a16:colId xmlns:a16="http://schemas.microsoft.com/office/drawing/2014/main" val="648892635"/>
                    </a:ext>
                  </a:extLst>
                </a:gridCol>
                <a:gridCol w="5710256">
                  <a:extLst>
                    <a:ext uri="{9D8B030D-6E8A-4147-A177-3AD203B41FA5}">
                      <a16:colId xmlns:a16="http://schemas.microsoft.com/office/drawing/2014/main" val="3641361315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416758551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67160055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3349793338"/>
                    </a:ext>
                  </a:extLst>
                </a:gridCol>
              </a:tblGrid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修改内容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87223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新增模板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培东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2018/09/04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47809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201709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9555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3750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特征提取与特征组合（续）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3482436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特征提取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基于数据分析与探索提取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点线图分析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user_start_level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（用户星级）、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user_occupation_id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（用户职业）均与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is_trade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（是否交易）有关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user_start_level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有序，但可以继续考虑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离散化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437" y="6199976"/>
            <a:ext cx="9378675" cy="65438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09" y="6199768"/>
            <a:ext cx="9217024" cy="65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特征提取与</a:t>
            </a:r>
            <a:r>
              <a:rPr lang="zh-CN" altLang="en-US" dirty="0"/>
              <a:t>特征组合（续）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离散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型特征很重要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可用于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设计规则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易于模型拟合，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xgboost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lightgbm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catboost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等都以决策树为基模型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便于理解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便于做特征组合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在推荐系统等领域很常见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4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特征提取与</a:t>
            </a:r>
            <a:r>
              <a:rPr lang="zh-CN" altLang="en-US" dirty="0"/>
              <a:t>特征组合（续）</a:t>
            </a:r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856895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简单粗暴的特征组合方式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粗暴的进行加、减、乘、除、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等运算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易于生成大量特征，但会易出现过拟合问题，且不易于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建议的特征提取与组合方式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理解问题背景，开发想象力，并做数据分析与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以时间序列问题为例，常见的特征类别包括统计量（最大值、最小值、中位数、偏度、峰度等）、排序（各统计量在历史同期的排名）、分位数（各统计量在历史同期排名的分位数）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等等；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《03.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时间序列规则与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baseline》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的周期因子可视为特征组合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以推荐系统为例，常见的特征类别包括用户特征、商品特征、行为特征（按时段统计）等等；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可对其中的离散型特征直接做组合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72000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“劣态优胜”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280831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特征工程通常会提取出大量特征，该如何选择出好的特征子集？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劣态：剔除几乎无关的特征，保留大量特征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处理自变量间共线性：可通过特征组合处理；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存在共线性，保留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，构造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A/B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935797" y="6601453"/>
            <a:ext cx="4029673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数据分析与探索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7472301" y="6856188"/>
            <a:ext cx="1188132" cy="6408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9200493" y="6601453"/>
            <a:ext cx="4392488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观察数据特点以剔除无用特征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14133041" y="6856188"/>
            <a:ext cx="1188132" cy="6408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5901431" y="6601453"/>
            <a:ext cx="5324398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基于相关性分析与独立性分析剔除弱关联特征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“劣态优胜”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280831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特征工程通常会提取出大量特征，该如何选择出好的特征子集？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劣态：剔除几乎无关的特征，保留大量特征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优胜：挑选出良好特征，组成最优特征子集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59897" y="9342276"/>
            <a:ext cx="4861075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特征重要性评估方法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480413" y="5750363"/>
            <a:ext cx="4861075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特征重要性评估方法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4960598" y="7595626"/>
            <a:ext cx="4861075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排序后取交集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2722807" y="7559622"/>
            <a:ext cx="4568940" cy="1476164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劣汰后的特征集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3" idx="3"/>
            <a:endCxn id="21" idx="1"/>
          </p:cNvCxnSpPr>
          <p:nvPr/>
        </p:nvCxnSpPr>
        <p:spPr>
          <a:xfrm>
            <a:off x="13341488" y="6452441"/>
            <a:ext cx="1619110" cy="1845263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9" idx="3"/>
            <a:endCxn id="21" idx="1"/>
          </p:cNvCxnSpPr>
          <p:nvPr/>
        </p:nvCxnSpPr>
        <p:spPr>
          <a:xfrm flipV="1">
            <a:off x="13520972" y="8297704"/>
            <a:ext cx="1439626" cy="1746650"/>
          </a:xfrm>
          <a:prstGeom prst="bentConnector3">
            <a:avLst>
              <a:gd name="adj1" fmla="val 4422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3" idx="2"/>
            <a:endCxn id="13" idx="1"/>
          </p:cNvCxnSpPr>
          <p:nvPr/>
        </p:nvCxnSpPr>
        <p:spPr>
          <a:xfrm flipV="1">
            <a:off x="7107227" y="6452441"/>
            <a:ext cx="1373186" cy="1845263"/>
          </a:xfrm>
          <a:prstGeom prst="bentConnector3">
            <a:avLst>
              <a:gd name="adj1" fmla="val 559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9" idx="1"/>
          </p:cNvCxnSpPr>
          <p:nvPr/>
        </p:nvCxnSpPr>
        <p:spPr>
          <a:xfrm>
            <a:off x="7107227" y="8297704"/>
            <a:ext cx="1552670" cy="1746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0910950" y="7559622"/>
            <a:ext cx="0" cy="144016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“劣态优胜”（续）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3204356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特征重要性分析方法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Mean Variance Test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《02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数据分析与探索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SHAP</a:t>
            </a: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Permutation Importance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8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“劣态优胜”（续）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3204356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SHAP</a:t>
            </a:r>
          </a:p>
          <a:p>
            <a:pPr lvl="1" indent="72000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SHapley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Additive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exPlanations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shap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解释任意机器学习模型的输出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8002" name="Picture 2" descr="https://raw.githubusercontent.com/slundberg/shap/master/docs/artwork/shap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64" y="7254044"/>
            <a:ext cx="11420212" cy="40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4" name="Picture 4" descr="https://raw.githubusercontent.com/slundberg/shap/master/docs/artwork/boston_summary_plot_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042" y="3797660"/>
            <a:ext cx="10001250" cy="789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“劣态优胜”（续）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3" y="2717540"/>
                <a:ext cx="20666075" cy="71287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SHAP</a:t>
                </a: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特征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SHAP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值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en-US" altLang="zh-CN" i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——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所有特征构成的特征集合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en-US" altLang="zh-CN" i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——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}</m:t>
                    </m:r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的子集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3" y="2717540"/>
                <a:ext cx="20666075" cy="7128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85" y="4517740"/>
            <a:ext cx="11992851" cy="1620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24629" y="6966012"/>
            <a:ext cx="140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277057" y="6966011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剔除特征 </a:t>
            </a:r>
            <a:r>
              <a:rPr lang="en-US" altLang="zh-CN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0"/>
          </p:cNvCxnSpPr>
          <p:nvPr/>
        </p:nvCxnSpPr>
        <p:spPr>
          <a:xfrm flipH="1" flipV="1">
            <a:off x="11088944" y="5777880"/>
            <a:ext cx="37763" cy="1188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6108393" y="5779790"/>
            <a:ext cx="37763" cy="1188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“劣态优胜”（续）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4" y="2717540"/>
            <a:ext cx="12345804" cy="3852428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SHAP</a:t>
            </a: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SHAP Value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为正，表明变量对预测值有促进作用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SHAP Value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为负，表明变量对预测值有抑制作用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绝对值越大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对预测影响越大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049" y="1718775"/>
            <a:ext cx="9793088" cy="102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“劣态优胜”（续）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3204356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Permutation Importance</a:t>
            </a: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eli5</a:t>
            </a: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一个特征被处理为随机数后，若模型效果下降明显，则认为该特征重要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29" y="5921896"/>
            <a:ext cx="7733802" cy="49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7332" y="3869668"/>
            <a:ext cx="15573111" cy="26164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资金流入流出预测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特征工程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757332" y="7974124"/>
            <a:ext cx="15573112" cy="314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BruceQD</a:t>
            </a:r>
            <a:r>
              <a:rPr lang="en-US" altLang="zh-CN" dirty="0" smtClean="0"/>
              <a:t>    &amp;   </a:t>
            </a:r>
            <a:r>
              <a:rPr lang="en-US" altLang="zh-CN" dirty="0" err="1" smtClean="0"/>
              <a:t>Chuanyu</a:t>
            </a:r>
            <a:r>
              <a:rPr lang="en-US" altLang="zh-CN" dirty="0" smtClean="0"/>
              <a:t> </a:t>
            </a:r>
            <a:r>
              <a:rPr lang="en-US" altLang="zh-CN" dirty="0" err="1"/>
              <a:t>Xue</a:t>
            </a:r>
            <a:r>
              <a:rPr lang="en-US" altLang="zh-CN" dirty="0"/>
              <a:t>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94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5787" y="2501516"/>
            <a:ext cx="2066607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面向资金流入流出预测的特征工程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工具包载入及数据划分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劣汰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优胜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2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工具包载入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8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1224136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/>
              <a:t>导</a:t>
            </a:r>
            <a:r>
              <a:rPr kumimoji="1" lang="zh-CN" altLang="en-US" b="1" dirty="0" smtClean="0"/>
              <a:t>入工具包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1681" y="3257600"/>
            <a:ext cx="20666075" cy="9448740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pandas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pd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np</a:t>
            </a: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scipy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stats</a:t>
            </a: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datetime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seaborn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sns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mvtpy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mvtest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wordcloud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WordCloud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shap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eli5</a:t>
            </a: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eli5.sklearn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PermutationImportance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tree</a:t>
            </a: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sklearn.preprocessing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OneHotEncoder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sklearn.linear_model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LinearRegression</a:t>
            </a:r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zh-CN" sz="3200" b="1" dirty="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sz="3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warnings </a:t>
            </a:r>
          </a:p>
          <a:p>
            <a:r>
              <a:rPr lang="en-US" altLang="zh-CN" sz="3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warnings.filterwarnings</a:t>
            </a:r>
            <a:r>
              <a:rPr lang="en-US" altLang="zh-CN" sz="3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('ignore')</a:t>
            </a:r>
            <a:endParaRPr lang="en-US" altLang="zh-CN" sz="3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3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3528392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基于</a:t>
            </a:r>
            <a:r>
              <a:rPr kumimoji="1" lang="en-US" altLang="zh-CN" dirty="0"/>
              <a:t>《02.</a:t>
            </a:r>
            <a:r>
              <a:rPr kumimoji="1" lang="zh-CN" altLang="en-US" dirty="0"/>
              <a:t>数据分析与探索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提取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否类型的特征</a:t>
            </a:r>
            <a:endParaRPr lang="en-US" altLang="zh-CN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/>
              <a:t>是否周一、是否周二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是否周日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与节假日相关的特征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是否节假日、是否节假日第一天、是否节假日最后一天等等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与月初、月末相关的特征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862" y="6418466"/>
            <a:ext cx="15999618" cy="40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11339495" cy="4752466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利用箱型图观察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类型特征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/>
              <a:t>可发现一些明显不佳的特征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is_work_on_sunday</a:t>
            </a:r>
            <a:r>
              <a:rPr kumimoji="1" lang="zh-CN" altLang="en-US" dirty="0" smtClean="0"/>
              <a:t>，样本量严重不平衡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s_first_week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0/1</a:t>
            </a:r>
            <a:r>
              <a:rPr kumimoji="1" lang="zh-CN" altLang="en-US" dirty="0" smtClean="0"/>
              <a:t>取值差异不大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784" y="0"/>
            <a:ext cx="9809441" cy="126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5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8675199" cy="3420380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利用相关性分析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类型特征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申购总额与</a:t>
            </a:r>
            <a:r>
              <a:rPr kumimoji="1" lang="en-US" altLang="zh-CN" dirty="0" err="1"/>
              <a:t>is_weekend</a:t>
            </a:r>
            <a:r>
              <a:rPr kumimoji="1" lang="zh-CN" altLang="en-US" dirty="0"/>
              <a:t>负相关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申购总额与</a:t>
            </a:r>
            <a:r>
              <a:rPr kumimoji="1" lang="en-US" altLang="zh-CN" dirty="0" err="1"/>
              <a:t>is_work</a:t>
            </a:r>
            <a:r>
              <a:rPr kumimoji="1" lang="zh-CN" altLang="en-US" dirty="0" smtClean="0"/>
              <a:t>正相关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筛选一些弱相关（例如，</a:t>
            </a:r>
            <a:r>
              <a:rPr kumimoji="1" lang="en-US" altLang="zh-CN" dirty="0" smtClean="0"/>
              <a:t>&lt;0.1</a:t>
            </a:r>
            <a:r>
              <a:rPr kumimoji="1" lang="zh-CN" altLang="en-US" dirty="0" smtClean="0"/>
              <a:t>）的特征</a:t>
            </a:r>
            <a:endParaRPr kumimoji="1" lang="en-US" altLang="zh-CN" dirty="0" smtClean="0"/>
          </a:p>
          <a:p>
            <a:pPr marL="914149" lvl="1" indent="0">
              <a:buNone/>
            </a:pPr>
            <a:endParaRPr kumimoji="1"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693" y="4589748"/>
            <a:ext cx="12997444" cy="79629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438" y="6423189"/>
            <a:ext cx="8269359" cy="18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3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2664296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考虑到节假日、月初、月末等的特殊性，提取相关距离特征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/>
              <a:t>距放假的天数、距上班的天数等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距月初天数、距月中天数、距星期日天数等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973" y="5554370"/>
            <a:ext cx="10472944" cy="31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6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2664296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基于点线图分析距离特征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/>
              <a:t>距放假的天数、距上班的天数等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距月初天数、距月中天数、距星期日天数等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41" y="4792690"/>
            <a:ext cx="13285476" cy="79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489654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基于点线图分析距离特征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/>
              <a:t>对距节假日和月初天数等特征做处理（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天数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dis_to_holiday</a:t>
            </a:r>
            <a:r>
              <a:rPr kumimoji="1" lang="zh-CN" altLang="en-US" dirty="0" smtClean="0"/>
              <a:t>方差太大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dis_from_startofmonth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dis_from_middileofmonth</a:t>
            </a:r>
            <a:endParaRPr kumimoji="1"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97" y="3869668"/>
            <a:ext cx="14149572" cy="84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495858" y="2213484"/>
            <a:ext cx="20666075" cy="493254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分析距离特征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/>
              <a:t>申购总额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dis_to_nowork</a:t>
            </a:r>
            <a:r>
              <a:rPr kumimoji="1" lang="zh-CN" altLang="en-US" dirty="0"/>
              <a:t>正</a:t>
            </a:r>
            <a:r>
              <a:rPr kumimoji="1" lang="zh-CN" altLang="en-US" dirty="0" smtClean="0"/>
              <a:t>相关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申购总额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dis_from_endofweek</a:t>
            </a:r>
            <a:r>
              <a:rPr kumimoji="1" lang="zh-CN" altLang="en-US" dirty="0" smtClean="0"/>
              <a:t>正相关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申购总额与</a:t>
            </a:r>
            <a:r>
              <a:rPr kumimoji="1" lang="en-US" altLang="zh-CN" dirty="0" err="1" smtClean="0"/>
              <a:t>dis_to_work</a:t>
            </a:r>
            <a:r>
              <a:rPr kumimoji="1" lang="zh-CN" altLang="en-US" dirty="0" smtClean="0"/>
              <a:t>负相关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申购总额与</a:t>
            </a:r>
            <a:r>
              <a:rPr kumimoji="1" lang="en-US" altLang="zh-CN" dirty="0" err="1" smtClean="0"/>
              <a:t>dis_from_work</a:t>
            </a:r>
            <a:r>
              <a:rPr kumimoji="1" lang="zh-CN" altLang="en-US" dirty="0"/>
              <a:t>负相关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筛选一些弱相关（例如，</a:t>
            </a:r>
            <a:r>
              <a:rPr kumimoji="1" lang="en-US" altLang="zh-CN" dirty="0"/>
              <a:t>&lt;0.1</a:t>
            </a:r>
            <a:r>
              <a:rPr kumimoji="1" lang="zh-CN" altLang="en-US" dirty="0"/>
              <a:t>）的特征</a:t>
            </a:r>
            <a:endParaRPr kumimoji="1" lang="en-US" altLang="zh-CN" dirty="0"/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48" y="3087498"/>
            <a:ext cx="14708902" cy="90015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7785" y="7614084"/>
            <a:ext cx="5197217" cy="15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4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3204356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考虑距波峰、波谷的天数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/>
              <a:t>如何确定波峰、波谷？（以星期为周期）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申购总额时序图</a:t>
            </a:r>
            <a:endParaRPr kumimoji="1"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67" y="4841776"/>
            <a:ext cx="10988730" cy="76740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77" y="304800"/>
            <a:ext cx="12505483" cy="122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9"/>
          <p:cNvSpPr txBox="1">
            <a:spLocks/>
          </p:cNvSpPr>
          <p:nvPr/>
        </p:nvSpPr>
        <p:spPr>
          <a:xfrm>
            <a:off x="1855788" y="2717800"/>
            <a:ext cx="22034337" cy="9000740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赛题介绍：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tianchi.aliyun.com/competition/entrance/231573/introduction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数据集介绍及下载：</a:t>
            </a:r>
            <a:r>
              <a:rPr lang="en-US" altLang="zh-CN" dirty="0" smtClean="0">
                <a:hlinkClick r:id="rId4"/>
              </a:rPr>
              <a:t>https://tianchi.aliyun.com/competition/entrance/231573/information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dirty="0" err="1" smtClean="0"/>
              <a:t>NoteBook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5"/>
              </a:rPr>
              <a:t> http://</a:t>
            </a:r>
            <a:r>
              <a:rPr lang="en-US" altLang="zh-CN" dirty="0" smtClean="0">
                <a:hlinkClick r:id="rId5"/>
              </a:rPr>
              <a:t>47.93.27.110/app-ailab/notebook-ai/home#notebookLabId=53&amp;notebookType=PUBLIC&amp;isHelp=false&amp;operaType=5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http://47.93.27.110/app-ailab/notebook-ai/home#notebookLabId=54&amp;notebookType=PUBLIC&amp;isHelp=false&amp;operaType=5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</p:spPr>
        <p:txBody>
          <a:bodyPr/>
          <a:lstStyle/>
          <a:p>
            <a:r>
              <a:rPr lang="zh-CN" altLang="en-US" dirty="0" smtClean="0"/>
              <a:t>相关链接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8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273630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考虑距波峰、波谷的天数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/>
              <a:t>如何确定波峰、波谷？（以星期为周期）</a:t>
            </a:r>
          </a:p>
          <a:p>
            <a:pPr lvl="1"/>
            <a:r>
              <a:rPr kumimoji="1" lang="zh-CN" altLang="en-US" dirty="0" smtClean="0"/>
              <a:t>申购总额</a:t>
            </a:r>
            <a:endParaRPr kumimoji="1"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85" y="5345832"/>
            <a:ext cx="16297854" cy="66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1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3348372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《03.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时间序列规则与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中的周期因子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/>
              <a:t>星期周期因子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月份周期因子</a:t>
            </a:r>
            <a:endParaRPr kumimoji="1" lang="en-US" altLang="zh-CN" dirty="0" smtClean="0"/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赎回周期因子也与申购总额相关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04" y="5093804"/>
            <a:ext cx="14036383" cy="73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3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259228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添加时序特征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/>
              <a:t>以星期为周期</a:t>
            </a:r>
            <a:endParaRPr kumimoji="1" lang="en-US" altLang="zh-CN" dirty="0" smtClean="0"/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统计申购总额的均值、中位数、最大值、最小值、偏度等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21" y="5057800"/>
            <a:ext cx="12086228" cy="74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7883111" cy="615668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劣汰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观察特征的分布特点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is_premonth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is_midmonth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is_tailmonth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is_secday_of_month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57" y="-25255"/>
            <a:ext cx="10513168" cy="127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5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18648307" cy="205222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劣汰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 test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判断弱相关特征是否与因变量存在非线性关联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805" y="4276463"/>
            <a:ext cx="15836563" cy="76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劣汰（续）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9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18648307" cy="205222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劣汰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处理自变量间复共线性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877" y="4280419"/>
            <a:ext cx="15798705" cy="77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优胜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3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18648307" cy="129614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方法分析特征重要性，并排序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29" y="3375178"/>
            <a:ext cx="9505056" cy="86798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21" y="5345832"/>
            <a:ext cx="9636663" cy="50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优胜（续）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7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18648307" cy="129614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Permutation Importance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方法分析特征重要性，并排序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789" y="3412812"/>
            <a:ext cx="6732748" cy="86090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388" y="5268295"/>
            <a:ext cx="9486910" cy="49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优胜（续）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1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18648307" cy="129614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对不同方法的排序列表前</a:t>
            </a:r>
            <a:r>
              <a:rPr lang="en-US" altLang="zh-CN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 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取交集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01" y="4409728"/>
            <a:ext cx="10657184" cy="561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5787" y="2730500"/>
            <a:ext cx="20666075" cy="2753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</a:pPr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了解特征工程的重要作用</a:t>
            </a:r>
            <a:endParaRPr kumimoji="1"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50000"/>
              </a:lnSpc>
            </a:pPr>
            <a:r>
              <a:rPr kumimoji="1"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掌握特征提取、组合和分析的方法</a:t>
            </a:r>
            <a:endParaRPr kumimoji="1"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50000"/>
              </a:lnSpc>
            </a:pPr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利用工具和方法针对资金流入流出数据提取特征</a:t>
            </a:r>
            <a:endParaRPr kumimoji="1"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53788" y="7794104"/>
            <a:ext cx="18648307" cy="4140460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仍有很多特征待提取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时序类特征：排序、分位数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组合特征：“距波峰天数“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”是否节假日”等组合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149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55787" y="2730500"/>
            <a:ext cx="20666075" cy="497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学习完本课程后，你将能够：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了解特征工程是什么</a:t>
            </a:r>
            <a:endParaRPr kumimoji="1"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掌握特征处理和特征选择方法</a:t>
            </a:r>
            <a:endParaRPr kumimoji="1"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对资金流入流出数据做特征工程</a:t>
            </a:r>
            <a:endParaRPr kumimoji="1" lang="en-US" altLang="zh-CN" sz="5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52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5787" y="2815908"/>
            <a:ext cx="206660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[1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 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SHAP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包，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2"/>
              </a:rPr>
              <a:t>https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2"/>
              </a:rPr>
              <a:t>://github.com/slundberg/shap</a:t>
            </a:r>
            <a:endParaRPr kumimoji="1" lang="en-US" altLang="zh-CN" sz="4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[2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 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eli5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包，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3"/>
              </a:rPr>
              <a:t>https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3"/>
              </a:rPr>
              <a:t>://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hlinkClick r:id="rId3"/>
              </a:rPr>
              <a:t>github.com/TeamHG-Memex/eli5</a:t>
            </a:r>
            <a:endParaRPr kumimoji="1" lang="en-US" altLang="zh-CN" sz="4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[3] 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“解析机器学习模型，破解黑箱操作“，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https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://www.jianshu.com/p/8f188c2839dc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5787" y="2730500"/>
            <a:ext cx="20666075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为什么要重视特征工程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特征提取与特征组合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特征处理</a:t>
            </a: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“劣汰优胜“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2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为什么要重视特征工程？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280831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挖掘“二八原则“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的精力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选取特征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的精力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模型融合等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9"/>
          <p:cNvSpPr txBox="1">
            <a:spLocks/>
          </p:cNvSpPr>
          <p:nvPr/>
        </p:nvSpPr>
        <p:spPr>
          <a:xfrm>
            <a:off x="1391193" y="5813884"/>
            <a:ext cx="20666075" cy="198022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特征工程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基于数据分析与探索提取潜在有价值的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19973" y="8822925"/>
            <a:ext cx="4029673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数据分析与探索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821955" y="9077660"/>
            <a:ext cx="1188132" cy="6408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322226" y="8822925"/>
            <a:ext cx="4392488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提取特征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5014019" y="9077660"/>
            <a:ext cx="1188132" cy="6408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6701491" y="8822925"/>
            <a:ext cx="4392488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分析与因变量关联以筛选有价值特征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322226" y="10962456"/>
            <a:ext cx="4392488" cy="1404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特征组合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rot="16200000" flipV="1">
            <a:off x="12719281" y="2601814"/>
            <a:ext cx="12700" cy="12362925"/>
          </a:xfrm>
          <a:prstGeom prst="bentConnector3">
            <a:avLst>
              <a:gd name="adj1" fmla="val 7527252"/>
            </a:avLst>
          </a:prstGeom>
          <a:ln w="349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" idx="2"/>
          </p:cNvCxnSpPr>
          <p:nvPr/>
        </p:nvCxnSpPr>
        <p:spPr>
          <a:xfrm rot="16200000" flipH="1">
            <a:off x="7709792" y="9052099"/>
            <a:ext cx="1437453" cy="3787416"/>
          </a:xfrm>
          <a:prstGeom prst="bentConnector2">
            <a:avLst/>
          </a:prstGeom>
          <a:ln w="349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1" idx="3"/>
            <a:endCxn id="10" idx="2"/>
          </p:cNvCxnSpPr>
          <p:nvPr/>
        </p:nvCxnSpPr>
        <p:spPr>
          <a:xfrm flipV="1">
            <a:off x="14714714" y="10227081"/>
            <a:ext cx="4183021" cy="1437453"/>
          </a:xfrm>
          <a:prstGeom prst="bentConnector2">
            <a:avLst/>
          </a:prstGeom>
          <a:ln w="349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为什么要重视特征工程？（续）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280831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很多类型的比赛均需做特征工程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推荐系统（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IJCAI 2018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阿里巴巴广告转化率预测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6000+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深度学习效果好的原因之一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自动提取海量特征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21" y="5546380"/>
            <a:ext cx="12386942" cy="66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为什么要重视特征工程？（续）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931563" y="5000764"/>
            <a:ext cx="3744416" cy="3744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 smtClean="0"/>
              <a:t>特征工程</a:t>
            </a:r>
            <a:endParaRPr kumimoji="1" lang="en-US" altLang="zh-CN" sz="4000" dirty="0" smtClean="0"/>
          </a:p>
          <a:p>
            <a:pPr algn="ctr"/>
            <a:r>
              <a:rPr kumimoji="1" lang="zh-CN" altLang="en-US" sz="4000" dirty="0" smtClean="0"/>
              <a:t>重要性</a:t>
            </a:r>
            <a:endParaRPr kumimoji="1"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1204371" y="3668616"/>
            <a:ext cx="1033303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tx1"/>
                </a:solidFill>
              </a:rPr>
              <a:t>特征越好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，</a:t>
            </a:r>
            <a:r>
              <a:rPr kumimoji="1" lang="zh-CN" altLang="en-US" b="1" dirty="0">
                <a:solidFill>
                  <a:schemeClr val="tx1"/>
                </a:solidFill>
              </a:rPr>
              <a:t>模型的性能越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出色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04371" y="6325426"/>
            <a:ext cx="1033303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tx1"/>
                </a:solidFill>
              </a:rPr>
              <a:t>特征越好，构建的模型越简单</a:t>
            </a:r>
            <a:endParaRPr kumimoji="1" lang="en-US" altLang="zh-CN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19541" y="8982236"/>
            <a:ext cx="103178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b="1" dirty="0">
                <a:solidFill>
                  <a:schemeClr val="tx1"/>
                </a:solidFill>
              </a:rPr>
              <a:t>特征越好，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模型的灵活性越强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33"/>
          <p:cNvCxnSpPr>
            <a:stCxn id="6" idx="6"/>
          </p:cNvCxnSpPr>
          <p:nvPr/>
        </p:nvCxnSpPr>
        <p:spPr>
          <a:xfrm flipV="1">
            <a:off x="7675979" y="4208676"/>
            <a:ext cx="3494043" cy="26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35"/>
          <p:cNvCxnSpPr>
            <a:stCxn id="6" idx="6"/>
          </p:cNvCxnSpPr>
          <p:nvPr/>
        </p:nvCxnSpPr>
        <p:spPr>
          <a:xfrm flipV="1">
            <a:off x="7675979" y="6865486"/>
            <a:ext cx="3494043" cy="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37"/>
          <p:cNvCxnSpPr>
            <a:stCxn id="6" idx="6"/>
          </p:cNvCxnSpPr>
          <p:nvPr/>
        </p:nvCxnSpPr>
        <p:spPr>
          <a:xfrm>
            <a:off x="7675979" y="6872972"/>
            <a:ext cx="3543562" cy="26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特征提取与特征组合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3" y="2717540"/>
            <a:ext cx="20666075" cy="280831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特征提取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基于数据分析与探索提取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型图分析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交易量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周几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最终应得到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型特征（是否周一、是否周二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14" y="5536704"/>
            <a:ext cx="14164434" cy="65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飞天六部教材模板">
  <a:themeElements>
    <a:clrScheme name="飞天六部教材">
      <a:dk1>
        <a:srgbClr val="373D41"/>
      </a:dk1>
      <a:lt1>
        <a:srgbClr val="FFFFFF"/>
      </a:lt1>
      <a:dk2>
        <a:srgbClr val="737D86"/>
      </a:dk2>
      <a:lt2>
        <a:srgbClr val="F5F5F5"/>
      </a:lt2>
      <a:accent1>
        <a:srgbClr val="373D41"/>
      </a:accent1>
      <a:accent2>
        <a:srgbClr val="00C1E0"/>
      </a:accent2>
      <a:accent3>
        <a:srgbClr val="F15533"/>
      </a:accent3>
      <a:accent4>
        <a:srgbClr val="56F1CB"/>
      </a:accent4>
      <a:accent5>
        <a:srgbClr val="ACF32D"/>
      </a:accent5>
      <a:accent6>
        <a:srgbClr val="7030A0"/>
      </a:accent6>
      <a:hlink>
        <a:srgbClr val="00C1E0"/>
      </a:hlink>
      <a:folHlink>
        <a:srgbClr val="007D91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11642</TotalTime>
  <Words>1506</Words>
  <Application>Microsoft Office PowerPoint</Application>
  <PresentationFormat>自定义</PresentationFormat>
  <Paragraphs>229</Paragraphs>
  <Slides>41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DengXian</vt:lpstr>
      <vt:lpstr>微软雅黑</vt:lpstr>
      <vt:lpstr>微软雅黑</vt:lpstr>
      <vt:lpstr>Arial</vt:lpstr>
      <vt:lpstr>Cambria Math</vt:lpstr>
      <vt:lpstr>Courier New</vt:lpstr>
      <vt:lpstr>Times New Roman</vt:lpstr>
      <vt:lpstr>Wingdings</vt:lpstr>
      <vt:lpstr>飞天六部教材模板</vt:lpstr>
      <vt:lpstr>公式</vt:lpstr>
      <vt:lpstr>修订页（隐藏）</vt:lpstr>
      <vt:lpstr>资金流入流出预测 特征工程</vt:lpstr>
      <vt:lpstr>相关链接</vt:lpstr>
      <vt:lpstr>课程目标</vt:lpstr>
      <vt:lpstr>课程目录</vt:lpstr>
      <vt:lpstr>为什么要重视特征工程？</vt:lpstr>
      <vt:lpstr>为什么要重视特征工程？（续）</vt:lpstr>
      <vt:lpstr>为什么要重视特征工程？（续）</vt:lpstr>
      <vt:lpstr>特征提取与特征组合</vt:lpstr>
      <vt:lpstr>特征提取与特征组合（续）</vt:lpstr>
      <vt:lpstr>特征提取与特征组合（续）</vt:lpstr>
      <vt:lpstr>特征提取与特征组合（续）</vt:lpstr>
      <vt:lpstr>特征处理——“劣态优胜”</vt:lpstr>
      <vt:lpstr>特征处理——“劣态优胜”</vt:lpstr>
      <vt:lpstr>特征处理——“劣态优胜”（续）</vt:lpstr>
      <vt:lpstr>特征处理——“劣态优胜”（续）</vt:lpstr>
      <vt:lpstr>特征处理——“劣态优胜”（续）</vt:lpstr>
      <vt:lpstr>特征处理——“劣态优胜”（续）</vt:lpstr>
      <vt:lpstr>特征处理——“劣态优胜”（续）</vt:lpstr>
      <vt:lpstr>课程目录</vt:lpstr>
      <vt:lpstr>工具包载入</vt:lpstr>
      <vt:lpstr>劣汰</vt:lpstr>
      <vt:lpstr>劣汰（续）</vt:lpstr>
      <vt:lpstr>劣汰（续）</vt:lpstr>
      <vt:lpstr>劣汰（续）</vt:lpstr>
      <vt:lpstr>劣汰（续）</vt:lpstr>
      <vt:lpstr>劣汰（续）</vt:lpstr>
      <vt:lpstr>劣汰（续）</vt:lpstr>
      <vt:lpstr>劣汰（续）</vt:lpstr>
      <vt:lpstr>劣汰（续）</vt:lpstr>
      <vt:lpstr>劣汰（续）</vt:lpstr>
      <vt:lpstr>劣汰（续）</vt:lpstr>
      <vt:lpstr>劣汰（续）</vt:lpstr>
      <vt:lpstr>劣汰（续）</vt:lpstr>
      <vt:lpstr>劣汰（续）</vt:lpstr>
      <vt:lpstr>优胜</vt:lpstr>
      <vt:lpstr>优胜（续）</vt:lpstr>
      <vt:lpstr>优胜（续）</vt:lpstr>
      <vt:lpstr>课程总结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lei</dc:creator>
  <cp:lastModifiedBy>Lillian Zhang</cp:lastModifiedBy>
  <cp:revision>1055</cp:revision>
  <dcterms:created xsi:type="dcterms:W3CDTF">2016-08-08T06:10:15Z</dcterms:created>
  <dcterms:modified xsi:type="dcterms:W3CDTF">2019-07-06T13:44:58Z</dcterms:modified>
</cp:coreProperties>
</file>