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81" r:id="rId2"/>
    <p:sldId id="337" r:id="rId3"/>
    <p:sldId id="546" r:id="rId4"/>
    <p:sldId id="262" r:id="rId5"/>
    <p:sldId id="431" r:id="rId6"/>
    <p:sldId id="340" r:id="rId7"/>
    <p:sldId id="521" r:id="rId8"/>
    <p:sldId id="520" r:id="rId9"/>
    <p:sldId id="522" r:id="rId10"/>
    <p:sldId id="523" r:id="rId11"/>
    <p:sldId id="524" r:id="rId12"/>
    <p:sldId id="525" r:id="rId13"/>
    <p:sldId id="526" r:id="rId14"/>
    <p:sldId id="529" r:id="rId15"/>
    <p:sldId id="528" r:id="rId16"/>
    <p:sldId id="527" r:id="rId17"/>
    <p:sldId id="530" r:id="rId18"/>
    <p:sldId id="531" r:id="rId19"/>
    <p:sldId id="532" r:id="rId20"/>
    <p:sldId id="533" r:id="rId21"/>
    <p:sldId id="534" r:id="rId22"/>
    <p:sldId id="537" r:id="rId23"/>
    <p:sldId id="536" r:id="rId24"/>
    <p:sldId id="539" r:id="rId25"/>
    <p:sldId id="535" r:id="rId26"/>
    <p:sldId id="543" r:id="rId27"/>
    <p:sldId id="433" r:id="rId28"/>
    <p:sldId id="519" r:id="rId29"/>
    <p:sldId id="547" r:id="rId30"/>
    <p:sldId id="545" r:id="rId31"/>
    <p:sldId id="549" r:id="rId32"/>
    <p:sldId id="548" r:id="rId33"/>
    <p:sldId id="550" r:id="rId34"/>
    <p:sldId id="434" r:id="rId35"/>
    <p:sldId id="435" r:id="rId36"/>
    <p:sldId id="436" r:id="rId37"/>
  </p:sldIdLst>
  <p:sldSz cx="24377650" cy="13716000"/>
  <p:notesSz cx="6858000" cy="9144000"/>
  <p:defaultTextStyle>
    <a:defPPr>
      <a:defRPr lang="zh-CN"/>
    </a:defPPr>
    <a:lvl1pPr marL="0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388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583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776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165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360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555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5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15533"/>
    <a:srgbClr val="7030A0"/>
    <a:srgbClr val="373D41"/>
    <a:srgbClr val="ACF34B"/>
    <a:srgbClr val="F5F5F5"/>
    <a:srgbClr val="56F1CB"/>
    <a:srgbClr val="555A5D"/>
    <a:srgbClr val="007D91"/>
    <a:srgbClr val="737D86"/>
    <a:srgbClr val="E6C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5" autoAdjust="0"/>
    <p:restoredTop sz="94103" autoAdjust="0"/>
  </p:normalViewPr>
  <p:slideViewPr>
    <p:cSldViewPr snapToObjects="1">
      <p:cViewPr varScale="1">
        <p:scale>
          <a:sx n="41" d="100"/>
          <a:sy n="41" d="100"/>
        </p:scale>
        <p:origin x="1008" y="125"/>
      </p:cViewPr>
      <p:guideLst>
        <p:guide orient="horz" pos="4320"/>
        <p:guide pos="7678"/>
      </p:guideLst>
    </p:cSldViewPr>
  </p:slideViewPr>
  <p:outlineViewPr>
    <p:cViewPr>
      <p:scale>
        <a:sx n="33" d="100"/>
        <a:sy n="33" d="100"/>
      </p:scale>
      <p:origin x="0" y="56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4" d="100"/>
          <a:sy n="84" d="100"/>
        </p:scale>
        <p:origin x="382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549A9-39A2-41A1-B0BC-966F80FC5ABB}" type="datetime1">
              <a:rPr kumimoji="1" lang="zh-CN" altLang="en-US" smtClean="0"/>
              <a:pPr/>
              <a:t>2019/7/31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3F68D-0CB9-8040-9727-5E9FFB1D5B7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553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15D48-36B0-4696-8E23-1D06FBCCAE3E}" type="datetime1">
              <a:rPr kumimoji="1" lang="zh-CN" altLang="en-US" smtClean="0"/>
              <a:pPr/>
              <a:t>2019/7/31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618D-3BFE-7A4D-9849-DC5F9DF229F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1413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263525" indent="-263525" algn="l" defTabSz="1828388" rtl="0" eaLnBrk="1" latinLnBrk="0" hangingPunct="1">
      <a:lnSpc>
        <a:spcPct val="150000"/>
      </a:lnSpc>
      <a:buClr>
        <a:schemeClr val="tx2"/>
      </a:buClr>
      <a:buSzPct val="80000"/>
      <a:buFont typeface="Wingdings" panose="05000000000000000000" pitchFamily="2" charset="2"/>
      <a:buChar char="u"/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36575" indent="-273050" algn="l" defTabSz="1828388" rtl="0" eaLnBrk="1" latinLnBrk="0" hangingPunct="1">
      <a:lnSpc>
        <a:spcPct val="150000"/>
      </a:lnSpc>
      <a:buClr>
        <a:schemeClr val="tx2"/>
      </a:buClr>
      <a:buSzPct val="80000"/>
      <a:buFont typeface="Wingdings" panose="05000000000000000000" pitchFamily="2" charset="2"/>
      <a:buChar char="p"/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828388" algn="l" defTabSz="1828388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2742583" algn="l" defTabSz="1828388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3656776" algn="l" defTabSz="1828388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4570972" algn="l" defTabSz="182838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5" algn="l" defTabSz="182838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60" algn="l" defTabSz="182838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5" algn="l" defTabSz="182838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9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482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063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18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890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167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8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024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57332" y="5046132"/>
            <a:ext cx="15573111" cy="1440000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57332" y="7204075"/>
            <a:ext cx="15573112" cy="873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kumimoji="1"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kumimoji="1" lang="zh-CN" altLang="en-US" dirty="0" smtClean="0"/>
              <a:t>单击此处编辑副标题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657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1201890" y="13082626"/>
            <a:ext cx="198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97917E-8DE7-4105-8BB1-AECB6DED54F8}" type="slidenum">
              <a:rPr lang="zh-CN" altLang="en-US" sz="200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896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24377650" cy="12731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1201890" y="13082626"/>
            <a:ext cx="198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97917E-8DE7-4105-8BB1-AECB6DED54F8}" type="slidenum">
              <a:rPr lang="zh-CN" altLang="en-US" sz="200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30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" y="0"/>
            <a:ext cx="24375891" cy="137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82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69"/>
            <a:ext cx="24384002" cy="1371243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364" y="628126"/>
            <a:ext cx="22176224" cy="908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857249" y="-3619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566584" y="-3619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22235735" y="-3619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2945070" y="-3619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-595036" y="125577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16.3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-595037" y="1200049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-595036" y="19579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-595037" y="13817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-595038" y="2548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11.5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-1016693" y="5848864"/>
            <a:ext cx="792088" cy="288032"/>
          </a:xfrm>
          <a:prstGeom prst="rect">
            <a:avLst/>
          </a:prstGeom>
          <a:solidFill>
            <a:srgbClr val="00C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-2392795" y="5883643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0,193,224</a:t>
            </a:r>
            <a:endParaRPr lang="zh-CN" altLang="en-US" dirty="0"/>
          </a:p>
        </p:txBody>
      </p:sp>
      <p:sp>
        <p:nvSpPr>
          <p:cNvPr id="21" name="矩形 20"/>
          <p:cNvSpPr/>
          <p:nvPr userDrawn="1"/>
        </p:nvSpPr>
        <p:spPr>
          <a:xfrm>
            <a:off x="-1016693" y="6446522"/>
            <a:ext cx="792088" cy="288032"/>
          </a:xfrm>
          <a:prstGeom prst="rect">
            <a:avLst/>
          </a:prstGeom>
          <a:solidFill>
            <a:srgbClr val="F15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-2392795" y="6391059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241,85,51</a:t>
            </a:r>
            <a:endParaRPr lang="zh-CN" altLang="en-US" dirty="0"/>
          </a:p>
        </p:txBody>
      </p:sp>
      <p:sp>
        <p:nvSpPr>
          <p:cNvPr id="23" name="矩形 22"/>
          <p:cNvSpPr/>
          <p:nvPr userDrawn="1"/>
        </p:nvSpPr>
        <p:spPr>
          <a:xfrm>
            <a:off x="-1016693" y="5324770"/>
            <a:ext cx="792088" cy="288032"/>
          </a:xfrm>
          <a:prstGeom prst="rect">
            <a:avLst/>
          </a:prstGeom>
          <a:solidFill>
            <a:srgbClr val="373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-2392795" y="537622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55,61,65</a:t>
            </a:r>
            <a:endParaRPr lang="zh-CN" altLang="en-US" dirty="0"/>
          </a:p>
        </p:txBody>
      </p:sp>
      <p:sp>
        <p:nvSpPr>
          <p:cNvPr id="25" name="矩形 24"/>
          <p:cNvSpPr/>
          <p:nvPr userDrawn="1"/>
        </p:nvSpPr>
        <p:spPr>
          <a:xfrm>
            <a:off x="-1016693" y="4409237"/>
            <a:ext cx="792088" cy="288032"/>
          </a:xfrm>
          <a:prstGeom prst="rect">
            <a:avLst/>
          </a:prstGeom>
          <a:solidFill>
            <a:srgbClr val="737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 userDrawn="1"/>
        </p:nvSpPr>
        <p:spPr>
          <a:xfrm>
            <a:off x="-2392795" y="4361395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115,125,134</a:t>
            </a:r>
            <a:endParaRPr lang="zh-CN" altLang="en-US" dirty="0"/>
          </a:p>
        </p:txBody>
      </p:sp>
      <p:sp>
        <p:nvSpPr>
          <p:cNvPr id="27" name="矩形 26"/>
          <p:cNvSpPr/>
          <p:nvPr userDrawn="1"/>
        </p:nvSpPr>
        <p:spPr>
          <a:xfrm>
            <a:off x="-1016693" y="3899607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-2392795" y="385397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255,255,255</a:t>
            </a:r>
            <a:endParaRPr lang="zh-CN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-1016693" y="8953405"/>
            <a:ext cx="792088" cy="288032"/>
          </a:xfrm>
          <a:prstGeom prst="rect">
            <a:avLst/>
          </a:prstGeom>
          <a:solidFill>
            <a:srgbClr val="007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 userDrawn="1"/>
        </p:nvSpPr>
        <p:spPr>
          <a:xfrm>
            <a:off x="-2392795" y="8928144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0,125,145</a:t>
            </a:r>
            <a:endParaRPr lang="zh-CN" altLang="en-US" dirty="0"/>
          </a:p>
        </p:txBody>
      </p:sp>
      <p:sp>
        <p:nvSpPr>
          <p:cNvPr id="33" name="文本框 32"/>
          <p:cNvSpPr txBox="1"/>
          <p:nvPr userDrawn="1"/>
        </p:nvSpPr>
        <p:spPr>
          <a:xfrm>
            <a:off x="-3107281" y="5883643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着色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-3107281" y="6391059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着色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5" name="文本框 34"/>
          <p:cNvSpPr txBox="1"/>
          <p:nvPr userDrawn="1"/>
        </p:nvSpPr>
        <p:spPr>
          <a:xfrm>
            <a:off x="-3107281" y="5376227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着色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6" name="文本框 35"/>
          <p:cNvSpPr txBox="1"/>
          <p:nvPr userDrawn="1"/>
        </p:nvSpPr>
        <p:spPr>
          <a:xfrm>
            <a:off x="-3517650" y="4361395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文字背景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7" name="文本框 36"/>
          <p:cNvSpPr txBox="1"/>
          <p:nvPr userDrawn="1"/>
        </p:nvSpPr>
        <p:spPr>
          <a:xfrm>
            <a:off x="-3517650" y="3853979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文字背景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-3807793" y="892814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已访问超链接</a:t>
            </a:r>
            <a:endParaRPr lang="zh-CN" altLang="en-US" dirty="0"/>
          </a:p>
        </p:txBody>
      </p:sp>
      <p:sp>
        <p:nvSpPr>
          <p:cNvPr id="47" name="矩形 46"/>
          <p:cNvSpPr/>
          <p:nvPr userDrawn="1"/>
        </p:nvSpPr>
        <p:spPr>
          <a:xfrm>
            <a:off x="-1016693" y="6925282"/>
            <a:ext cx="792088" cy="288032"/>
          </a:xfrm>
          <a:prstGeom prst="rect">
            <a:avLst/>
          </a:prstGeom>
          <a:solidFill>
            <a:srgbClr val="56F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 userDrawn="1"/>
        </p:nvSpPr>
        <p:spPr>
          <a:xfrm>
            <a:off x="-2392795" y="6898475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86,241,203</a:t>
            </a:r>
            <a:endParaRPr lang="zh-CN" altLang="en-US" dirty="0"/>
          </a:p>
        </p:txBody>
      </p:sp>
      <p:sp>
        <p:nvSpPr>
          <p:cNvPr id="49" name="文本框 48"/>
          <p:cNvSpPr txBox="1"/>
          <p:nvPr userDrawn="1"/>
        </p:nvSpPr>
        <p:spPr>
          <a:xfrm>
            <a:off x="-3107281" y="6898475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着色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0" name="矩形 49"/>
          <p:cNvSpPr/>
          <p:nvPr userDrawn="1"/>
        </p:nvSpPr>
        <p:spPr>
          <a:xfrm>
            <a:off x="-1016693" y="4877343"/>
            <a:ext cx="792088" cy="2880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 userDrawn="1"/>
        </p:nvSpPr>
        <p:spPr>
          <a:xfrm>
            <a:off x="-2392795" y="4868811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115,125,134</a:t>
            </a:r>
            <a:endParaRPr lang="zh-CN" altLang="en-US" dirty="0"/>
          </a:p>
        </p:txBody>
      </p:sp>
      <p:sp>
        <p:nvSpPr>
          <p:cNvPr id="52" name="文本框 51"/>
          <p:cNvSpPr txBox="1"/>
          <p:nvPr userDrawn="1"/>
        </p:nvSpPr>
        <p:spPr>
          <a:xfrm>
            <a:off x="-3517650" y="4868811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文字背景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3" name="矩形 52"/>
          <p:cNvSpPr/>
          <p:nvPr userDrawn="1"/>
        </p:nvSpPr>
        <p:spPr>
          <a:xfrm>
            <a:off x="-1016693" y="3371824"/>
            <a:ext cx="792088" cy="288032"/>
          </a:xfrm>
          <a:prstGeom prst="rect">
            <a:avLst/>
          </a:prstGeom>
          <a:solidFill>
            <a:srgbClr val="373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 userDrawn="1"/>
        </p:nvSpPr>
        <p:spPr>
          <a:xfrm>
            <a:off x="-2392795" y="334656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55,61,65</a:t>
            </a:r>
            <a:endParaRPr lang="zh-CN" altLang="en-US" dirty="0"/>
          </a:p>
        </p:txBody>
      </p:sp>
      <p:sp>
        <p:nvSpPr>
          <p:cNvPr id="55" name="文本框 54"/>
          <p:cNvSpPr txBox="1"/>
          <p:nvPr userDrawn="1"/>
        </p:nvSpPr>
        <p:spPr>
          <a:xfrm>
            <a:off x="-3517650" y="3346563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文字背景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6" name="矩形 55"/>
          <p:cNvSpPr/>
          <p:nvPr userDrawn="1"/>
        </p:nvSpPr>
        <p:spPr>
          <a:xfrm>
            <a:off x="-1016693" y="7420441"/>
            <a:ext cx="792088" cy="288032"/>
          </a:xfrm>
          <a:prstGeom prst="rect">
            <a:avLst/>
          </a:prstGeom>
          <a:solidFill>
            <a:srgbClr val="ACF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 userDrawn="1"/>
        </p:nvSpPr>
        <p:spPr>
          <a:xfrm>
            <a:off x="-2392795" y="7405891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172,243,75</a:t>
            </a:r>
            <a:endParaRPr lang="zh-CN" altLang="en-US" dirty="0"/>
          </a:p>
        </p:txBody>
      </p:sp>
      <p:sp>
        <p:nvSpPr>
          <p:cNvPr id="58" name="文本框 57"/>
          <p:cNvSpPr txBox="1"/>
          <p:nvPr userDrawn="1"/>
        </p:nvSpPr>
        <p:spPr>
          <a:xfrm>
            <a:off x="-3107281" y="7405891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着色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9" name="矩形 58"/>
          <p:cNvSpPr/>
          <p:nvPr userDrawn="1"/>
        </p:nvSpPr>
        <p:spPr>
          <a:xfrm>
            <a:off x="-1016693" y="7899201"/>
            <a:ext cx="792088" cy="288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 userDrawn="1"/>
        </p:nvSpPr>
        <p:spPr>
          <a:xfrm>
            <a:off x="-2392795" y="7913307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112,48,160</a:t>
            </a:r>
            <a:endParaRPr lang="zh-CN" altLang="en-US" dirty="0"/>
          </a:p>
        </p:txBody>
      </p:sp>
      <p:sp>
        <p:nvSpPr>
          <p:cNvPr id="61" name="文本框 60"/>
          <p:cNvSpPr txBox="1"/>
          <p:nvPr userDrawn="1"/>
        </p:nvSpPr>
        <p:spPr>
          <a:xfrm>
            <a:off x="-3107281" y="7913307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着色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2" name="矩形 61"/>
          <p:cNvSpPr/>
          <p:nvPr userDrawn="1"/>
        </p:nvSpPr>
        <p:spPr>
          <a:xfrm>
            <a:off x="-1016693" y="8458981"/>
            <a:ext cx="792088" cy="288032"/>
          </a:xfrm>
          <a:prstGeom prst="rect">
            <a:avLst/>
          </a:prstGeom>
          <a:solidFill>
            <a:srgbClr val="00C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 userDrawn="1"/>
        </p:nvSpPr>
        <p:spPr>
          <a:xfrm>
            <a:off x="-2392795" y="8420723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0,193,224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-3192241" y="8420723"/>
            <a:ext cx="800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超链接</a:t>
            </a:r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24432894" y="-3619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飞天六部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2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62" r:id="rId3"/>
    <p:sldLayoutId id="2147483666" r:id="rId4"/>
    <p:sldLayoutId id="214748367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828297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457074" indent="-457074" algn="l" defTabSz="1828297" rtl="0" eaLnBrk="1" latinLnBrk="0" hangingPunct="1">
        <a:lnSpc>
          <a:spcPct val="150000"/>
        </a:lnSpc>
        <a:spcBef>
          <a:spcPts val="2000"/>
        </a:spcBef>
        <a:buFont typeface="Arial"/>
        <a:buChar char="•"/>
        <a:defRPr sz="4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1371223" indent="-457074" algn="l" defTabSz="1828297" rtl="0" eaLnBrk="1" latinLnBrk="0" hangingPunct="1">
        <a:lnSpc>
          <a:spcPct val="150000"/>
        </a:lnSpc>
        <a:spcBef>
          <a:spcPts val="0"/>
        </a:spcBef>
        <a:buFont typeface="Arial"/>
        <a:buChar char="•"/>
        <a:defRPr sz="32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2285371" indent="-457074" algn="l" defTabSz="1828297" rtl="0" eaLnBrk="1" latinLnBrk="0" hangingPunct="1">
        <a:lnSpc>
          <a:spcPct val="150000"/>
        </a:lnSpc>
        <a:spcBef>
          <a:spcPts val="0"/>
        </a:spcBef>
        <a:buFont typeface="Arial"/>
        <a:buChar char="•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3199520" indent="-457074" algn="l" defTabSz="1828297" rtl="0" eaLnBrk="1" latinLnBrk="0" hangingPunct="1">
        <a:lnSpc>
          <a:spcPct val="15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4113669" indent="-457074" algn="l" defTabSz="182829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5027817" indent="-457074" algn="l" defTabSz="182829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1966" indent="-457074" algn="l" defTabSz="182829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114" indent="-457074" algn="l" defTabSz="182829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263" indent="-457074" algn="l" defTabSz="182829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49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297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446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594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743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4890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040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189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78" userDrawn="1">
          <p15:clr>
            <a:srgbClr val="F26B43"/>
          </p15:clr>
        </p15:guide>
        <p15:guide id="2" pos="1169" userDrawn="1">
          <p15:clr>
            <a:srgbClr val="F26B43"/>
          </p15:clr>
        </p15:guide>
        <p15:guide id="3" pos="715" userDrawn="1">
          <p15:clr>
            <a:srgbClr val="F26B43"/>
          </p15:clr>
        </p15:guide>
        <p15:guide id="4" pos="14187" userDrawn="1">
          <p15:clr>
            <a:srgbClr val="F26B43"/>
          </p15:clr>
        </p15:guide>
        <p15:guide id="5" pos="14641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  <p15:guide id="7" orient="horz" pos="986" userDrawn="1">
          <p15:clr>
            <a:srgbClr val="F26B43"/>
          </p15:clr>
        </p15:guide>
        <p15:guide id="8" orient="horz" pos="1349" userDrawn="1">
          <p15:clr>
            <a:srgbClr val="F26B43"/>
          </p15:clr>
        </p15:guide>
        <p15:guide id="9" orient="horz" pos="8017" userDrawn="1">
          <p15:clr>
            <a:srgbClr val="F26B43"/>
          </p15:clr>
        </p15:guide>
        <p15:guide id="10" orient="horz" pos="7654" userDrawn="1">
          <p15:clr>
            <a:srgbClr val="F26B43"/>
          </p15:clr>
        </p15:guide>
        <p15:guide id="11" orient="horz" pos="17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chi.aliyun.com/competition/entrance/231573/introdu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47.93.27.110/app-ailab/notebook-ai/home#notebookLabId=75&amp;notebookType=PUBLIC&amp;isHelp=false&amp;operaType=5" TargetMode="External"/><Relationship Id="rId5" Type="http://schemas.openxmlformats.org/officeDocument/2006/relationships/hyperlink" Target="http://47.93.27.110/app-ailab/notebook-ai/home#notebookLabId=53&amp;notebookType=PUBLIC&amp;isHelp=false&amp;operaType=5" TargetMode="External"/><Relationship Id="rId4" Type="http://schemas.openxmlformats.org/officeDocument/2006/relationships/hyperlink" Target="https://tianchi.aliyun.com/competition/entrance/231573/information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png"/><Relationship Id="rId4" Type="http://schemas.openxmlformats.org/officeDocument/2006/relationships/image" Target="../media/image1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png"/><Relationship Id="rId4" Type="http://schemas.openxmlformats.org/officeDocument/2006/relationships/image" Target="../media/image1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png"/><Relationship Id="rId4" Type="http://schemas.openxmlformats.org/officeDocument/2006/relationships/image" Target="../media/image1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LightGBM" TargetMode="External"/><Relationship Id="rId2" Type="http://schemas.openxmlformats.org/officeDocument/2006/relationships/hyperlink" Target="https://github.com/dmlc/xgboos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catboost/catboost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修订页（隐藏）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47613"/>
              </p:ext>
            </p:extLst>
          </p:nvPr>
        </p:nvGraphicFramePr>
        <p:xfrm>
          <a:off x="1855787" y="2729794"/>
          <a:ext cx="20666075" cy="412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174">
                  <a:extLst>
                    <a:ext uri="{9D8B030D-6E8A-4147-A177-3AD203B41FA5}">
                      <a16:colId xmlns:a16="http://schemas.microsoft.com/office/drawing/2014/main" val="648892635"/>
                    </a:ext>
                  </a:extLst>
                </a:gridCol>
                <a:gridCol w="5710256">
                  <a:extLst>
                    <a:ext uri="{9D8B030D-6E8A-4147-A177-3AD203B41FA5}">
                      <a16:colId xmlns:a16="http://schemas.microsoft.com/office/drawing/2014/main" val="3641361315"/>
                    </a:ext>
                  </a:extLst>
                </a:gridCol>
                <a:gridCol w="4133215">
                  <a:extLst>
                    <a:ext uri="{9D8B030D-6E8A-4147-A177-3AD203B41FA5}">
                      <a16:colId xmlns:a16="http://schemas.microsoft.com/office/drawing/2014/main" val="4167585514"/>
                    </a:ext>
                  </a:extLst>
                </a:gridCol>
                <a:gridCol w="4133215">
                  <a:extLst>
                    <a:ext uri="{9D8B030D-6E8A-4147-A177-3AD203B41FA5}">
                      <a16:colId xmlns:a16="http://schemas.microsoft.com/office/drawing/2014/main" val="671600554"/>
                    </a:ext>
                  </a:extLst>
                </a:gridCol>
                <a:gridCol w="4133215">
                  <a:extLst>
                    <a:ext uri="{9D8B030D-6E8A-4147-A177-3AD203B41FA5}">
                      <a16:colId xmlns:a16="http://schemas.microsoft.com/office/drawing/2014/main" val="3349793338"/>
                    </a:ext>
                  </a:extLst>
                </a:gridCol>
              </a:tblGrid>
              <a:tr h="68803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修改内容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修改人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修改时间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评审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审批人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87223"/>
                  </a:ext>
                </a:extLst>
              </a:tr>
              <a:tr h="688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373C4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rgbClr val="373C4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新增模板</a:t>
                      </a:r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rgbClr val="373C4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培东</a:t>
                      </a:r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373C4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2018/09/04</a:t>
                      </a:r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478094"/>
                  </a:ext>
                </a:extLst>
              </a:tr>
              <a:tr h="688034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201709"/>
                  </a:ext>
                </a:extLst>
              </a:tr>
              <a:tr h="688034"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495554"/>
                  </a:ext>
                </a:extLst>
              </a:tr>
              <a:tr h="688034"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237504"/>
                  </a:ext>
                </a:extLst>
              </a:tr>
              <a:tr h="688034"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30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4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常用的回归</a:t>
            </a:r>
            <a:r>
              <a:rPr lang="zh-CN" altLang="en-US" dirty="0"/>
              <a:t>模型（续）</a:t>
            </a:r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21706844" cy="5508612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线性回归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indent="720000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可采用最小二乘或梯度下降等方法估计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当变量较多时，建议考虑添加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LASSO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等惩罚项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541683" y="3869668"/>
                <a:ext cx="7152984" cy="7554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𝑌</m:t>
                      </m:r>
                      <m:r>
                        <a:rPr lang="en-US" altLang="zh-CN" sz="4000" b="1" i="1">
                          <a:latin typeface="Cambria Math"/>
                          <a:ea typeface="微软雅黑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zh-CN" altLang="en-US" sz="4000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4000" b="1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zh-CN" altLang="en-US" sz="4000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4000" b="0" i="0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+</m:t>
                      </m:r>
                      <m:r>
                        <a:rPr lang="en-US" altLang="zh-CN" sz="4000">
                          <a:latin typeface="Cambria Math" panose="02040503050406030204" pitchFamily="18" charset="0"/>
                          <a:ea typeface="微软雅黑" pitchFamily="34" charset="-122"/>
                        </a:rPr>
                        <m:t>…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4000" b="1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4000" b="1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𝑝</m:t>
                          </m:r>
                        </m:sub>
                      </m:sSub>
                      <m:r>
                        <a:rPr lang="en-US" altLang="zh-CN" sz="4000" b="0" i="0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zh-CN" alt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683" y="3869668"/>
                <a:ext cx="7152984" cy="755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5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常用的回归</a:t>
            </a:r>
            <a:r>
              <a:rPr lang="zh-CN" altLang="en-US" dirty="0"/>
              <a:t>模型（续）</a:t>
            </a:r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21706844" cy="1548172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sklearn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调用线性回归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5067" y="3725652"/>
            <a:ext cx="20658817" cy="89562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zh-CN" altLang="en-US" sz="3200" dirty="0" smtClean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从</a:t>
            </a:r>
            <a:r>
              <a:rPr lang="en-US" altLang="zh-CN" sz="3200" dirty="0" err="1" smtClean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sklearn</a:t>
            </a:r>
            <a:r>
              <a:rPr lang="zh-CN" altLang="en-US" sz="3200" dirty="0" smtClean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算法库中导入线性回归模型算法</a:t>
            </a:r>
            <a:endParaRPr lang="en-US" altLang="zh-CN" sz="3200" dirty="0">
              <a:solidFill>
                <a:srgbClr val="00808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sklearn.linear_model</a:t>
            </a:r>
            <a:r>
              <a:rPr lang="en-US" altLang="zh-CN" sz="32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LinearRegression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, Lasso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sklearn.datasets</a:t>
            </a:r>
            <a:r>
              <a:rPr lang="en-US" altLang="zh-CN" sz="32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load_diabetes</a:t>
            </a:r>
            <a:endParaRPr lang="en-US" altLang="zh-CN" sz="3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sklearn.metrics</a:t>
            </a:r>
            <a:r>
              <a:rPr lang="en-US" altLang="zh-CN" sz="32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mean_squared_error</a:t>
            </a:r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data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load_diabetes</a:t>
            </a:r>
            <a:r>
              <a:rPr lang="en-US" altLang="zh-CN" sz="32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clf_lr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LinearRegression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clf_lr.fit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(data['data'][:300],data['target'][:300])</a:t>
            </a: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clf_lr.coef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_</a:t>
            </a: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pred_lr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clf_lr.predict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(data['data'][300:])</a:t>
            </a: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mse_lr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mean_squared_error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(data['target'][300:],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pred_lr</a:t>
            </a:r>
            <a:r>
              <a:rPr lang="en-US" altLang="zh-CN" sz="32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altLang="zh-CN" sz="3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clf_lasso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 = Lasso(alpha=0.1)</a:t>
            </a: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clf_lasso.fit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(data['data'][:300],data['target'][:300])</a:t>
            </a: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clf_lasso.coef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_</a:t>
            </a: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pred_lasso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clf_lasso.predict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(data['data'][300:])</a:t>
            </a: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mse_lasso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mean_squared_error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(data['target'][300:],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pred_lasso</a:t>
            </a:r>
            <a:r>
              <a:rPr lang="en-US" altLang="zh-CN" sz="32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12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常用的回归</a:t>
            </a:r>
            <a:r>
              <a:rPr lang="zh-CN" altLang="en-US" dirty="0"/>
              <a:t>模型（续）</a:t>
            </a:r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14362028" cy="442849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决策树回归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变量选择条件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：为每个变量选择切分点，从而将变量作为节点分裂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变量选择条件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：在分裂后，依据相应分支内所有样本的因变量均值作为估计，并评估拟合误差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贪心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策略：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综合评价每个变量对上述两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条件的满足程度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7200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CART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回归树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8004" name="Picture 4" descr="https://miro.medium.com/max/875/1*hF572qULmK0_xA37tujkY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981" y="6461956"/>
            <a:ext cx="9996137" cy="567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23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常用的回归</a:t>
            </a:r>
            <a:r>
              <a:rPr lang="zh-CN" altLang="en-US" dirty="0"/>
              <a:t>模型（续）</a:t>
            </a:r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14362028" cy="1296144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sklearn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调用决策树回归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5067" y="3977092"/>
            <a:ext cx="20658817" cy="550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zh-CN" altLang="en-US" sz="3200" dirty="0" smtClean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从</a:t>
            </a:r>
            <a:r>
              <a:rPr lang="en-US" altLang="zh-CN" sz="3200" dirty="0" err="1" smtClean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sklearn</a:t>
            </a:r>
            <a:r>
              <a:rPr lang="zh-CN" altLang="en-US" sz="3200" dirty="0" smtClean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算法库中导入决策树</a:t>
            </a:r>
            <a:r>
              <a:rPr lang="zh-CN" altLang="en-US" sz="3200" dirty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回归</a:t>
            </a:r>
            <a:endParaRPr lang="en-US" altLang="zh-CN" sz="3200" dirty="0">
              <a:solidFill>
                <a:srgbClr val="00808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sklearn.tree</a:t>
            </a:r>
            <a:r>
              <a:rPr lang="en-US" altLang="zh-CN" sz="3200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DecisionTreeRegressor</a:t>
            </a:r>
            <a:endParaRPr lang="en-US" altLang="zh-CN" sz="3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sklearn.datasets</a:t>
            </a:r>
            <a:r>
              <a:rPr lang="en-US" altLang="zh-CN" sz="32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load_diabetes</a:t>
            </a:r>
            <a:endParaRPr lang="en-US" altLang="zh-CN" sz="3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sklearn.metrics</a:t>
            </a:r>
            <a:r>
              <a:rPr lang="en-US" altLang="zh-CN" sz="32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mean_squared_error</a:t>
            </a:r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data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load_diabetes</a:t>
            </a:r>
            <a:r>
              <a:rPr lang="en-US" altLang="zh-CN" sz="32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clf_dt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DecisionTreeRegressor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clf_dt.fit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(data['data'][:300],data['target'][:300])</a:t>
            </a: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pred_dt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clf_dt.predict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(data['data'][300:])</a:t>
            </a: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mse_dt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mean_squared_error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(data['target'][300:],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pred_dt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6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常用的回归</a:t>
            </a:r>
            <a:r>
              <a:rPr lang="zh-CN" altLang="en-US" dirty="0"/>
              <a:t>模型（续）</a:t>
            </a:r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14362028" cy="4068452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随机森林回归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集成学习之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Bagging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：随机选取样本、特征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常采用决策树作为基模型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并行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集成策略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取所有树的输出均值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 descr="https://cdn-images-1.medium.com/max/1600/1*jEGFJCm4VSG0OzoqFUQJQ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885" y="5661349"/>
            <a:ext cx="7848872" cy="60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1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常用的回归</a:t>
            </a:r>
            <a:r>
              <a:rPr lang="zh-CN" altLang="en-US" dirty="0"/>
              <a:t>模型（续）</a:t>
            </a:r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14362028" cy="1548172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sklearn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调用随机森林回归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5067" y="3977092"/>
            <a:ext cx="20658817" cy="60016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zh-CN" altLang="en-US" sz="3200" dirty="0" smtClean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从</a:t>
            </a:r>
            <a:r>
              <a:rPr lang="en-US" altLang="zh-CN" sz="3200" dirty="0" err="1" smtClean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sklearn</a:t>
            </a:r>
            <a:r>
              <a:rPr lang="zh-CN" altLang="en-US" sz="3200" dirty="0" smtClean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算法库中导入随机森林回归</a:t>
            </a:r>
            <a:endParaRPr lang="en-US" altLang="zh-CN" sz="3200" dirty="0">
              <a:solidFill>
                <a:srgbClr val="00808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sklearn.ensemble</a:t>
            </a:r>
            <a:r>
              <a:rPr lang="en-US" altLang="zh-CN" sz="32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RandomForestRegressor</a:t>
            </a:r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sklearn.datasets</a:t>
            </a:r>
            <a:r>
              <a:rPr lang="en-US" altLang="zh-CN" sz="32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load_diabetes</a:t>
            </a:r>
            <a:endParaRPr lang="en-US" altLang="zh-CN" sz="3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sklearn.metrics</a:t>
            </a:r>
            <a:r>
              <a:rPr lang="en-US" altLang="zh-CN" sz="32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mean_squared_error</a:t>
            </a:r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data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load_diabetes</a:t>
            </a:r>
            <a:r>
              <a:rPr lang="en-US" altLang="zh-CN" sz="32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US" altLang="zh-CN" sz="3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clf_rf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RandomForestRegressor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n_estimators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=100)</a:t>
            </a: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clf_rf.fit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(data['data'][:300],data['target'][:300])</a:t>
            </a: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pred_rf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clf_rf.predict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(data['data'][300:])</a:t>
            </a: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mse_rf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mean_squared_error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(data['target'][300:],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pred_rf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7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常用的回归</a:t>
            </a:r>
            <a:r>
              <a:rPr lang="zh-CN" altLang="en-US" dirty="0"/>
              <a:t>模型（续）</a:t>
            </a:r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16594276" cy="6876764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梯度提升树回归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集成学习之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Boosting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：依据估计误差调整样本权重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常采用决策树作为基模型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集成策略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Gradient Booting Tree</a:t>
            </a:r>
          </a:p>
          <a:p>
            <a:pPr lvl="1" indent="720000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Xgboost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LightGBM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Catboost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0050" name="Picture 2" descr="âboosting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569" y="7038020"/>
            <a:ext cx="12222906" cy="458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常用的回归</a:t>
            </a:r>
            <a:r>
              <a:rPr lang="zh-CN" altLang="en-US" dirty="0"/>
              <a:t>模型（续）</a:t>
            </a:r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14362028" cy="1548172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sklearn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Gradient Boosting Tree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5067" y="3977092"/>
            <a:ext cx="20658817" cy="60016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zh-CN" altLang="en-US" sz="3200" dirty="0" smtClean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从</a:t>
            </a:r>
            <a:r>
              <a:rPr lang="en-US" altLang="zh-CN" sz="3200" dirty="0" err="1" smtClean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sklearn</a:t>
            </a:r>
            <a:r>
              <a:rPr lang="zh-CN" altLang="en-US" sz="3200" dirty="0" smtClean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算法库中导入梯度提升树回归</a:t>
            </a:r>
            <a:endParaRPr lang="en-US" altLang="zh-CN" sz="3200" dirty="0">
              <a:solidFill>
                <a:srgbClr val="00808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sklearn.ensemble</a:t>
            </a:r>
            <a:r>
              <a:rPr lang="en-US" altLang="zh-CN" sz="32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GradientBoostingRegressor</a:t>
            </a:r>
            <a:endParaRPr lang="en-US" altLang="zh-CN" sz="3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sklearn.datasets</a:t>
            </a:r>
            <a:r>
              <a:rPr lang="en-US" altLang="zh-CN" sz="3200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load_diabetes</a:t>
            </a:r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sklearn.metrics</a:t>
            </a:r>
            <a:r>
              <a:rPr lang="en-US" altLang="zh-CN" sz="32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mean_squared_error</a:t>
            </a:r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data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load_diabetes</a:t>
            </a:r>
            <a:r>
              <a:rPr lang="en-US" altLang="zh-CN" sz="32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US" altLang="zh-CN" sz="3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clf_gbt</a:t>
            </a:r>
            <a:r>
              <a:rPr lang="en-US" altLang="zh-CN" sz="3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GradientBoostingRegressor</a:t>
            </a:r>
            <a:r>
              <a:rPr lang="en-US" altLang="zh-CN" sz="32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n_estimators</a:t>
            </a:r>
            <a:r>
              <a:rPr lang="en-US" altLang="zh-CN" sz="3200" dirty="0" smtClean="0">
                <a:latin typeface="Courier New" charset="0"/>
                <a:ea typeface="Courier New" charset="0"/>
                <a:cs typeface="Courier New" charset="0"/>
              </a:rPr>
              <a:t>=100)</a:t>
            </a:r>
            <a:endParaRPr lang="en-US" altLang="zh-CN" sz="3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clf_gbt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.fit</a:t>
            </a:r>
            <a:r>
              <a:rPr lang="en-US" altLang="zh-CN" sz="3200" dirty="0" smtClean="0">
                <a:latin typeface="Courier New" charset="0"/>
                <a:ea typeface="Courier New" charset="0"/>
                <a:cs typeface="Courier New" charset="0"/>
              </a:rPr>
              <a:t>(data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['data'][:300],data['target'][:300])</a:t>
            </a:r>
          </a:p>
          <a:p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pred_gbt</a:t>
            </a:r>
            <a:r>
              <a:rPr lang="en-US" altLang="zh-CN" sz="3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clf_gbt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.predict</a:t>
            </a:r>
            <a:r>
              <a:rPr lang="en-US" altLang="zh-CN" sz="3200" dirty="0" smtClean="0">
                <a:latin typeface="Courier New" charset="0"/>
                <a:ea typeface="Courier New" charset="0"/>
                <a:cs typeface="Courier New" charset="0"/>
              </a:rPr>
              <a:t>(data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['data'][300:])</a:t>
            </a:r>
          </a:p>
          <a:p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mse_gbt</a:t>
            </a:r>
            <a:r>
              <a:rPr lang="en-US" altLang="zh-CN" sz="3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mean_squared_error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(data['target'][300:],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pred_gbt</a:t>
            </a:r>
            <a:r>
              <a:rPr lang="en-US" altLang="zh-CN" sz="32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2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常用的回归</a:t>
            </a:r>
            <a:r>
              <a:rPr lang="zh-CN" altLang="en-US" dirty="0"/>
              <a:t>模型（续）</a:t>
            </a:r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14362028" cy="6768752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Xgboost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里程碑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Gradient Boosting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算法的高效实现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考虑了模型复杂度：在目标函数中添加了相关正则化项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拟合效果更佳：对损失函数采用二阶泰勒展开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线程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………</a:t>
            </a: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近年来，被广泛应用于比赛、公司业务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200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常用的回归</a:t>
            </a:r>
            <a:r>
              <a:rPr lang="zh-CN" altLang="en-US" dirty="0"/>
              <a:t>模型（续）</a:t>
            </a:r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14362028" cy="1548172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Xgboost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5067" y="3977092"/>
            <a:ext cx="20658817" cy="60016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zh-CN" altLang="en-US" sz="3200" dirty="0" smtClean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导入</a:t>
            </a:r>
            <a:r>
              <a:rPr lang="en-US" altLang="zh-CN" sz="3200" dirty="0" err="1" smtClean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Xgboost</a:t>
            </a:r>
            <a:endParaRPr lang="en-US" altLang="zh-CN" sz="3200" dirty="0">
              <a:solidFill>
                <a:srgbClr val="00808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xgboost</a:t>
            </a:r>
            <a:r>
              <a:rPr lang="en-US" altLang="zh-CN" sz="3200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as 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xgb</a:t>
            </a:r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sklearn.datasets</a:t>
            </a:r>
            <a:r>
              <a:rPr lang="en-US" altLang="zh-CN" sz="3200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load_diabetes</a:t>
            </a:r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sklearn.metrics</a:t>
            </a:r>
            <a:r>
              <a:rPr lang="en-US" altLang="zh-CN" sz="32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mean_squared_error</a:t>
            </a:r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data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load_diabetes</a:t>
            </a:r>
            <a:r>
              <a:rPr lang="en-US" altLang="zh-CN" sz="32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US" altLang="zh-CN" sz="3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clf_xgb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xgb.XGBRegressor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n_estimators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=100)</a:t>
            </a: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clf_xgb.fit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(data['data'][:300],data['target'][:300])</a:t>
            </a: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pred_xgb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clf_xgb.predict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(data['data'][300:])</a:t>
            </a: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mse_xgb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mean_squared_error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(data['target'][300:],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pred_xgb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5757332" y="3869668"/>
            <a:ext cx="15573111" cy="26164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资金流入流出预测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模型训练与验证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5757332" y="7974124"/>
            <a:ext cx="15573112" cy="3146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BruceQD</a:t>
            </a:r>
            <a:r>
              <a:rPr lang="en-US" altLang="zh-CN" dirty="0" smtClean="0"/>
              <a:t>    &amp;   </a:t>
            </a:r>
            <a:r>
              <a:rPr lang="en-US" altLang="zh-CN" dirty="0" err="1" smtClean="0"/>
              <a:t>Chuanyu</a:t>
            </a:r>
            <a:r>
              <a:rPr lang="en-US" altLang="zh-CN" dirty="0" smtClean="0"/>
              <a:t> </a:t>
            </a:r>
            <a:r>
              <a:rPr lang="en-US" altLang="zh-CN" dirty="0" err="1"/>
              <a:t>Xue</a:t>
            </a:r>
            <a:r>
              <a:rPr lang="en-US" altLang="zh-CN" dirty="0"/>
              <a:t>   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94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常用的回归</a:t>
            </a:r>
            <a:r>
              <a:rPr lang="zh-CN" altLang="en-US" dirty="0"/>
              <a:t>模型（续）</a:t>
            </a:r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11414203" cy="6624736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Lightgbm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7200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r>
              <a:rPr kumimoji="1" lang="zh-CN" altLang="en-US" dirty="0"/>
              <a:t>的训练</a:t>
            </a:r>
            <a:r>
              <a:rPr kumimoji="1" lang="zh-CN" altLang="en-US" dirty="0" smtClean="0"/>
              <a:t>速度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更低的内存消耗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功能更全面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更新、维护好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将连续型变量离散化后，采用直方图形式获取相应统计量，寻求最优分割点（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面试时常问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72000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396" y="3088716"/>
            <a:ext cx="11572254" cy="588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常用的回归</a:t>
            </a:r>
            <a:r>
              <a:rPr lang="zh-CN" altLang="en-US" dirty="0"/>
              <a:t>模型（续）</a:t>
            </a:r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14362028" cy="1548172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Lightgbm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5067" y="3977092"/>
            <a:ext cx="20658817" cy="550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zh-CN" altLang="en-US" sz="3200" dirty="0" smtClean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导入</a:t>
            </a:r>
            <a:r>
              <a:rPr lang="en-US" altLang="zh-CN" sz="3200" dirty="0" err="1" smtClean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Lightgbm</a:t>
            </a:r>
            <a:endParaRPr lang="en-US" altLang="zh-CN" sz="3200" dirty="0">
              <a:solidFill>
                <a:srgbClr val="00808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lightgbm</a:t>
            </a:r>
            <a:r>
              <a:rPr lang="en-US" altLang="zh-CN" sz="3200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as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gb</a:t>
            </a:r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sklearn.datasets</a:t>
            </a:r>
            <a:r>
              <a:rPr lang="en-US" altLang="zh-CN" sz="3200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load_diabetes</a:t>
            </a:r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sklearn.metrics</a:t>
            </a:r>
            <a:r>
              <a:rPr lang="en-US" altLang="zh-CN" sz="32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mean_squared_error</a:t>
            </a:r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data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load_diabetes</a:t>
            </a:r>
            <a:r>
              <a:rPr lang="en-US" altLang="zh-CN" sz="32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US" altLang="zh-CN" sz="3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clf_lgb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lgb.LGBMRegressor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n_estimators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=100)</a:t>
            </a: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clf_lgb.fit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(data['data'][:300],data['target'][:300])</a:t>
            </a: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pred_lgb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clf_lgb.predict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(data['data'][300:])</a:t>
            </a: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mse_lgb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mean_squared_error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(data['target'][300:],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pred_lgb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常用的回归</a:t>
            </a:r>
            <a:r>
              <a:rPr lang="zh-CN" altLang="en-US" dirty="0"/>
              <a:t>模型（续）</a:t>
            </a:r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17566384" cy="6624736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Catboost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采用特殊的方式处理类别型特征（建模时需指定）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使用了组合类别特征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基模型是对称树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运行速度较慢（与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1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常用的回归</a:t>
            </a:r>
            <a:r>
              <a:rPr lang="zh-CN" altLang="en-US" dirty="0"/>
              <a:t>模型（续）</a:t>
            </a:r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14362028" cy="1548172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Catboost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5067" y="3977092"/>
            <a:ext cx="20658817" cy="550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zh-CN" altLang="en-US" sz="3200" dirty="0" smtClean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导入</a:t>
            </a:r>
            <a:r>
              <a:rPr lang="en-US" altLang="zh-CN" sz="3200" dirty="0" err="1" smtClean="0">
                <a:solidFill>
                  <a:srgbClr val="008080"/>
                </a:solidFill>
                <a:latin typeface="Courier New" charset="0"/>
                <a:ea typeface="Courier New" charset="0"/>
                <a:cs typeface="Courier New" charset="0"/>
              </a:rPr>
              <a:t>Catboost</a:t>
            </a:r>
            <a:endParaRPr lang="en-US" altLang="zh-CN" sz="3200" dirty="0">
              <a:solidFill>
                <a:srgbClr val="00808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catboost</a:t>
            </a:r>
            <a:r>
              <a:rPr lang="en-US" altLang="zh-CN" sz="3200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as </a:t>
            </a:r>
            <a:r>
              <a:rPr lang="en-US" altLang="zh-CN" sz="3200" dirty="0" smtClean="0">
                <a:latin typeface="Courier New" charset="0"/>
                <a:ea typeface="Courier New" charset="0"/>
                <a:cs typeface="Courier New" charset="0"/>
              </a:rPr>
              <a:t>cab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sklearn.datasets</a:t>
            </a:r>
            <a:r>
              <a:rPr lang="en-US" altLang="zh-CN" sz="3200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load_diabetes</a:t>
            </a:r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sklearn.metrics</a:t>
            </a:r>
            <a:r>
              <a:rPr lang="en-US" altLang="zh-CN" sz="32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altLang="zh-CN" sz="3200" dirty="0" err="1" smtClean="0">
                <a:latin typeface="Courier New" charset="0"/>
                <a:ea typeface="Courier New" charset="0"/>
                <a:cs typeface="Courier New" charset="0"/>
              </a:rPr>
              <a:t>mean_squared_error</a:t>
            </a:r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data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load_diabetes</a:t>
            </a:r>
            <a:r>
              <a:rPr lang="en-US" altLang="zh-CN" sz="32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US" altLang="zh-CN" sz="3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clf_cab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cab.CatBoostRegressor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n_estimators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=100,verbose=False)</a:t>
            </a: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clf_cab.fit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(data['data'][:300],data['target'][:300])</a:t>
            </a: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pred_cab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clf_cab.predict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(data['data'][300:])</a:t>
            </a:r>
          </a:p>
          <a:p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mse_cab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mean_squared_error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(data['target'][300:],</a:t>
            </a:r>
            <a:r>
              <a:rPr lang="en-US" altLang="zh-CN" sz="3200" dirty="0" err="1">
                <a:latin typeface="Courier New" charset="0"/>
                <a:ea typeface="Courier New" charset="0"/>
                <a:cs typeface="Courier New" charset="0"/>
              </a:rPr>
              <a:t>pred_cab</a:t>
            </a: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altLang="zh-CN" sz="32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2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常用的回归</a:t>
            </a:r>
            <a:r>
              <a:rPr lang="zh-CN" altLang="en-US" dirty="0"/>
              <a:t>模型（续）</a:t>
            </a:r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20482708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模型参数的设置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不建议将精力放在调参；黔驴技穷时再调参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需大体的设置主要参数即可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例如，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Xgboost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learning_rate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=0.1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nround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=200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max_depth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=6</a:t>
            </a:r>
          </a:p>
        </p:txBody>
      </p:sp>
    </p:spTree>
    <p:extLst>
      <p:ext uri="{BB962C8B-B14F-4D97-AF65-F5344CB8AC3E}">
        <p14:creationId xmlns:p14="http://schemas.microsoft.com/office/powerpoint/2010/main" val="19412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模型融合</a:t>
            </a:r>
            <a:endParaRPr lang="zh-CN" altLang="en-US" dirty="0"/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19078552" cy="5760640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主要策略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加权：算数平均数、几何平均数、调和平均数等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Stacking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：交叉验证；类似于深度学习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Blending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：简单划分数据集；相当于只做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Stacking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的一折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时序方法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模型与机器学习的融合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38702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模型融合（续）</a:t>
            </a:r>
            <a:endParaRPr lang="zh-CN" altLang="en-US" dirty="0"/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19078552" cy="4428492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模型平均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类似于加权集成策略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统计学领域的研究热点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线性模型的模型平均方法及理论已被研究得很好（本赛题线性回归效果很好）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72000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S-AIC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S-BIC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以及张新雨、梁华等方法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345" y="6641976"/>
            <a:ext cx="7380820" cy="36822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013" y="10833428"/>
            <a:ext cx="15283765" cy="7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4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课程目录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55787" y="2501516"/>
            <a:ext cx="2066607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003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面向资金流入流出预测的特征工程</a:t>
            </a:r>
            <a:endParaRPr kumimoji="1"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工具包载入及数据划分</a:t>
            </a:r>
            <a:endParaRPr kumimoji="1"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经典回归模型的效果对比</a:t>
            </a:r>
            <a:endParaRPr kumimoji="1"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模型平均</a:t>
            </a:r>
            <a:endParaRPr kumimoji="1"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26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工具包载入及数据划分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56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21438" y="2213484"/>
            <a:ext cx="20666075" cy="1224136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dirty="0"/>
              <a:t>导</a:t>
            </a:r>
            <a:r>
              <a:rPr kumimoji="1" lang="zh-CN" altLang="en-US" b="1" dirty="0" smtClean="0"/>
              <a:t>入工具包</a:t>
            </a:r>
            <a:endParaRPr kumimoji="1" lang="en-US" altLang="zh-CN" b="1" dirty="0" smtClean="0"/>
          </a:p>
          <a:p>
            <a:endParaRPr kumimoji="1"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891681" y="3257600"/>
            <a:ext cx="20666075" cy="8710077"/>
          </a:xfrm>
          <a:prstGeom prst="rect">
            <a:avLst/>
          </a:prstGeom>
          <a:ln>
            <a:solidFill>
              <a:schemeClr val="accent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zh-CN" sz="28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pandas</a:t>
            </a:r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as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pd</a:t>
            </a:r>
            <a:endParaRPr lang="en-US" altLang="zh-CN" sz="28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numpy</a:t>
            </a:r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as </a:t>
            </a:r>
            <a:r>
              <a:rPr lang="en-US" altLang="zh-CN" sz="28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np</a:t>
            </a:r>
          </a:p>
          <a:p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zh-CN" sz="28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random</a:t>
            </a:r>
          </a:p>
          <a:p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datetime</a:t>
            </a:r>
            <a:endParaRPr lang="en-US" altLang="zh-CN" sz="28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dateutil.relativedelta</a:t>
            </a:r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relativedelta</a:t>
            </a:r>
            <a:endParaRPr lang="en-US" altLang="zh-CN" sz="28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zh-CN" sz="28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matplotlib.pyplot</a:t>
            </a:r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as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plt</a:t>
            </a:r>
            <a:endParaRPr lang="en-US" altLang="zh-CN" sz="28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seaborn</a:t>
            </a:r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as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sns</a:t>
            </a:r>
            <a:endParaRPr lang="en-US" altLang="zh-CN" sz="28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zh-CN" sz="28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sklearn</a:t>
            </a:r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as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skr</a:t>
            </a:r>
            <a:endParaRPr lang="en-US" altLang="zh-CN" sz="28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sklearn.metrics</a:t>
            </a:r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mean_squared_error</a:t>
            </a:r>
            <a:endParaRPr lang="en-US" altLang="zh-CN" sz="28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sklearn.linear_model</a:t>
            </a:r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LinearRegression</a:t>
            </a:r>
            <a:endParaRPr lang="en-US" altLang="zh-CN" sz="28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sklearn.ensemble</a:t>
            </a:r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import</a:t>
            </a:r>
            <a:r>
              <a:rPr lang="en-US" altLang="zh-CN" sz="28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RandomForestRegressor</a:t>
            </a:r>
            <a:endParaRPr lang="en-US" altLang="zh-CN" sz="28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sklearn.ensemble</a:t>
            </a:r>
            <a:r>
              <a:rPr lang="en-US" altLang="zh-CN" sz="28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GradientBoostingRegressor</a:t>
            </a:r>
            <a:endParaRPr lang="en-US" altLang="zh-CN" sz="28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sklearn.neural_network</a:t>
            </a:r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MLPRegressor</a:t>
            </a:r>
            <a:endParaRPr lang="en-US" altLang="zh-CN" sz="28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zh-CN" sz="28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xgboost</a:t>
            </a:r>
            <a:r>
              <a:rPr lang="en-US" altLang="zh-CN" sz="28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as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xgb</a:t>
            </a:r>
            <a:endParaRPr lang="en-US" altLang="zh-CN" sz="28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lightgbm</a:t>
            </a:r>
            <a:r>
              <a:rPr lang="en-US" altLang="zh-CN" sz="28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as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lgb</a:t>
            </a:r>
            <a:endParaRPr lang="en-US" altLang="zh-CN" sz="28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zh-CN" sz="28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2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zh-CN" sz="28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warnings</a:t>
            </a:r>
          </a:p>
          <a:p>
            <a:r>
              <a:rPr lang="en-US" altLang="zh-CN" sz="28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warnings.filterwarnings</a:t>
            </a:r>
            <a:r>
              <a:rPr lang="en-US" altLang="zh-CN" sz="28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('ignore')</a:t>
            </a:r>
          </a:p>
        </p:txBody>
      </p:sp>
    </p:spTree>
    <p:extLst>
      <p:ext uri="{BB962C8B-B14F-4D97-AF65-F5344CB8AC3E}">
        <p14:creationId xmlns:p14="http://schemas.microsoft.com/office/powerpoint/2010/main" val="8712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工具包载入及数据划分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9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21438" y="2213484"/>
            <a:ext cx="20666075" cy="2520280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dirty="0" smtClean="0"/>
              <a:t>数据划分</a:t>
            </a:r>
            <a:endParaRPr kumimoji="1" lang="en-US" altLang="zh-CN" b="1" dirty="0" smtClean="0"/>
          </a:p>
          <a:p>
            <a:pPr lvl="1"/>
            <a:r>
              <a:rPr kumimoji="1" lang="zh-CN" altLang="en-US" dirty="0" smtClean="0"/>
              <a:t>训练集：</a:t>
            </a:r>
            <a:r>
              <a:rPr kumimoji="1" lang="en-US" altLang="zh-CN" dirty="0" smtClean="0"/>
              <a:t>2014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日</a:t>
            </a:r>
            <a:r>
              <a:rPr kumimoji="1" lang="en-US" altLang="zh-CN" dirty="0" smtClean="0"/>
              <a:t>-7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31</a:t>
            </a:r>
            <a:r>
              <a:rPr kumimoji="1" lang="zh-CN" altLang="en-US" dirty="0" smtClean="0"/>
              <a:t>日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测试</a:t>
            </a:r>
            <a:r>
              <a:rPr kumimoji="1" lang="zh-CN" altLang="en-US" dirty="0" smtClean="0"/>
              <a:t>集：</a:t>
            </a:r>
            <a:r>
              <a:rPr kumimoji="1" lang="en-US" altLang="zh-CN" dirty="0" smtClean="0"/>
              <a:t>2014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日</a:t>
            </a:r>
            <a:r>
              <a:rPr kumimoji="1" lang="en-US" altLang="zh-CN" dirty="0" smtClean="0"/>
              <a:t>-8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31</a:t>
            </a:r>
            <a:r>
              <a:rPr kumimoji="1" lang="zh-CN" altLang="en-US" dirty="0" smtClean="0"/>
              <a:t>日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865" y="5381836"/>
            <a:ext cx="15932149" cy="504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9"/>
          <p:cNvSpPr txBox="1">
            <a:spLocks/>
          </p:cNvSpPr>
          <p:nvPr/>
        </p:nvSpPr>
        <p:spPr>
          <a:xfrm>
            <a:off x="1855788" y="2717800"/>
            <a:ext cx="22034337" cy="9000740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赛题介绍：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tianchi.aliyun.com/competition/entrance/231573/introduction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数据集介绍及下载：</a:t>
            </a:r>
            <a:r>
              <a:rPr lang="en-US" altLang="zh-CN" dirty="0" smtClean="0">
                <a:hlinkClick r:id="rId4"/>
              </a:rPr>
              <a:t>https://tianchi.aliyun.com/competition/entrance/231573/information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en-US" altLang="zh-CN" dirty="0" err="1" smtClean="0"/>
              <a:t>NoteBook</a:t>
            </a:r>
            <a:r>
              <a:rPr lang="zh-CN" altLang="en-US" dirty="0" smtClean="0"/>
              <a:t>代码：</a:t>
            </a:r>
            <a:r>
              <a:rPr lang="en-US" altLang="zh-CN" dirty="0">
                <a:hlinkClick r:id="rId5"/>
              </a:rPr>
              <a:t> </a:t>
            </a:r>
            <a:r>
              <a:rPr lang="en-US" altLang="zh-CN" dirty="0">
                <a:hlinkClick r:id="rId6"/>
              </a:rPr>
              <a:t>http://47.93.27.110/app-ailab/notebook-ai/home#notebookLabId=75&amp;notebookType=PUBLIC&amp;isHelp=false&amp;operaType=5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66364" y="628126"/>
            <a:ext cx="22176224" cy="908768"/>
          </a:xfrm>
        </p:spPr>
        <p:txBody>
          <a:bodyPr/>
          <a:lstStyle/>
          <a:p>
            <a:r>
              <a:rPr lang="zh-CN" altLang="en-US" dirty="0" smtClean="0"/>
              <a:t>相关链接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85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经典回归模型的效果对比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8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21438" y="2213484"/>
            <a:ext cx="20666075" cy="2448272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多种回归模型对比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LGB</a:t>
            </a:r>
            <a:r>
              <a:rPr kumimoji="1" lang="zh-CN" altLang="en-US" dirty="0" smtClean="0"/>
              <a:t>最</a:t>
            </a:r>
            <a:r>
              <a:rPr kumimoji="1" lang="zh-CN" altLang="en-US" dirty="0" smtClean="0"/>
              <a:t>优（</a:t>
            </a:r>
            <a:r>
              <a:rPr kumimoji="1" lang="zh-CN" altLang="en-US" dirty="0" smtClean="0">
                <a:solidFill>
                  <a:srgbClr val="FF0000"/>
                </a:solidFill>
              </a:rPr>
              <a:t>但线上效果不佳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LR</a:t>
            </a:r>
            <a:r>
              <a:rPr kumimoji="1" lang="zh-CN" altLang="en-US" dirty="0" smtClean="0"/>
              <a:t>看起来不错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315" y="5669868"/>
            <a:ext cx="18776146" cy="472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经典回归模型的效果</a:t>
            </a:r>
            <a:r>
              <a:rPr lang="zh-CN" altLang="en-US" dirty="0"/>
              <a:t>对比（续）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0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54200" y="2143272"/>
            <a:ext cx="20666075" cy="1798404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LR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线下效果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2014.8.1-2014.8.31</a:t>
            </a:r>
            <a:r>
              <a:rPr kumimoji="1" lang="zh-CN" altLang="en-US" dirty="0" smtClean="0"/>
              <a:t>为验证集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68" y="4114210"/>
            <a:ext cx="9196150" cy="40644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04" y="8549296"/>
            <a:ext cx="9053288" cy="39355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238" y="4103155"/>
            <a:ext cx="9148122" cy="40432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493" y="8545341"/>
            <a:ext cx="9269473" cy="41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1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经典回归模型的效果</a:t>
            </a:r>
            <a:r>
              <a:rPr lang="zh-CN" altLang="en-US" dirty="0"/>
              <a:t>对比（续）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0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21438" y="2213484"/>
            <a:ext cx="20666075" cy="1224136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LR</a:t>
            </a:r>
            <a:r>
              <a:rPr kumimoji="1" lang="zh-CN" altLang="en-US" dirty="0" smtClean="0"/>
              <a:t>的线上效果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21" y="4373724"/>
            <a:ext cx="14577461" cy="36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模型平均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1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21438" y="2213484"/>
            <a:ext cx="20666075" cy="1872208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效果一般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样本量不够；模型复杂，容易过拟合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548" y="4691784"/>
            <a:ext cx="18629854" cy="454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课程总结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55787" y="2730500"/>
            <a:ext cx="206660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defTabSz="2400300">
              <a:lnSpc>
                <a:spcPct val="150000"/>
              </a:lnSpc>
              <a:buAutoNum type="arabicPeriod"/>
            </a:pPr>
            <a:r>
              <a:rPr kumimoji="1"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掌握数据（尤其是时序数据）划分方法、</a:t>
            </a:r>
            <a:r>
              <a:rPr kumimoji="1"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建模流程</a:t>
            </a:r>
            <a:endParaRPr kumimoji="1"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defTabSz="2400300">
              <a:lnSpc>
                <a:spcPct val="150000"/>
              </a:lnSpc>
              <a:buAutoNum type="arabicPeriod"/>
            </a:pPr>
            <a:r>
              <a:rPr kumimoji="1"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掌握常用的回归模型，熟悉模型融合方法</a:t>
            </a:r>
            <a:endParaRPr kumimoji="1"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defTabSz="2400300">
              <a:lnSpc>
                <a:spcPct val="150000"/>
              </a:lnSpc>
              <a:buAutoNum type="arabicPeriod"/>
            </a:pPr>
            <a:r>
              <a:rPr kumimoji="1"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利用相关方法和工具完成资金流入流出预测赛题任务</a:t>
            </a:r>
            <a:endParaRPr kumimoji="1"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1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55787" y="2815908"/>
            <a:ext cx="2066607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[1]</a:t>
            </a:r>
            <a:r>
              <a:rPr kumimoji="1" lang="en-US" altLang="zh-CN" sz="4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Xgboost</a:t>
            </a:r>
            <a:r>
              <a:rPr kumimoji="1" lang="zh-CN" altLang="en-US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en-US" altLang="zh-CN" sz="4000" dirty="0">
                <a:latin typeface="Times New Roman" pitchFamily="18" charset="0"/>
                <a:ea typeface="微软雅黑" pitchFamily="34" charset="-122"/>
                <a:cs typeface="Times New Roman" pitchFamily="18" charset="0"/>
                <a:hlinkClick r:id="rId2"/>
              </a:rPr>
              <a:t>https://</a:t>
            </a: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hlinkClick r:id="rId2"/>
              </a:rPr>
              <a:t>github.com/dmlc/xgboost</a:t>
            </a:r>
            <a:endParaRPr kumimoji="1" lang="en-US" altLang="zh-CN" sz="4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[2]</a:t>
            </a:r>
            <a:r>
              <a:rPr kumimoji="1" lang="en-US" altLang="zh-CN" sz="4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Lightgbm</a:t>
            </a:r>
            <a:r>
              <a:rPr kumimoji="1" lang="zh-CN" altLang="en-US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en-US" altLang="zh-CN" sz="4000" dirty="0">
                <a:latin typeface="Times New Roman" pitchFamily="18" charset="0"/>
                <a:ea typeface="微软雅黑" pitchFamily="34" charset="-122"/>
                <a:cs typeface="Times New Roman" pitchFamily="18" charset="0"/>
                <a:hlinkClick r:id="rId3"/>
              </a:rPr>
              <a:t>https://</a:t>
            </a: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hlinkClick r:id="rId3"/>
              </a:rPr>
              <a:t>github.com/microsoft/LightGBM</a:t>
            </a:r>
            <a:endParaRPr kumimoji="1" lang="en-US" altLang="zh-CN" sz="4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[3]</a:t>
            </a:r>
            <a:r>
              <a:rPr kumimoji="1" lang="en-US" altLang="zh-CN" sz="4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Catboost</a:t>
            </a:r>
            <a:r>
              <a:rPr kumimoji="1" lang="zh-CN" altLang="en-US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en-US" altLang="zh-CN" sz="4000" dirty="0">
                <a:latin typeface="Times New Roman" pitchFamily="18" charset="0"/>
                <a:ea typeface="微软雅黑" pitchFamily="34" charset="-122"/>
                <a:cs typeface="Times New Roman" pitchFamily="18" charset="0"/>
                <a:hlinkClick r:id="rId4"/>
              </a:rPr>
              <a:t>https://</a:t>
            </a: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hlinkClick r:id="rId4"/>
              </a:rPr>
              <a:t>github.com/catboost/catboost</a:t>
            </a:r>
            <a:endParaRPr kumimoji="1" lang="en-US" altLang="zh-CN" sz="4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[4] </a:t>
            </a:r>
            <a:r>
              <a:rPr kumimoji="1" lang="zh-CN" altLang="en-US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张新雨</a:t>
            </a: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 </a:t>
            </a:r>
            <a:r>
              <a:rPr kumimoji="1" lang="zh-CN" altLang="en-US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模型平均及其应用（博士论文）</a:t>
            </a: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.2010</a:t>
            </a:r>
          </a:p>
          <a:p>
            <a:pPr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[5] X. Zhang, D. Yu, G. Zou, H. Liang</a:t>
            </a:r>
            <a:r>
              <a:rPr kumimoji="1" lang="en-US" altLang="zh-CN" sz="4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 Optimal model averaging estimation for generalized linear models and generalized linear mixed-effects </a:t>
            </a: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models. </a:t>
            </a:r>
            <a:r>
              <a:rPr kumimoji="1" lang="en-US" altLang="zh-CN" sz="40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JASA </a:t>
            </a: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2016. 111(516): 1775-1790.</a:t>
            </a:r>
            <a:endParaRPr kumimoji="1" lang="en-US" altLang="zh-CN" sz="4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en-US" altLang="zh-CN" sz="4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3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55787" y="2730500"/>
            <a:ext cx="20666075" cy="497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003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学习完本课程后，你将能够：</a:t>
            </a:r>
            <a:endParaRPr kumimoji="1"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defTabSz="2400300">
              <a:lnSpc>
                <a:spcPct val="150000"/>
              </a:lnSpc>
              <a:buAutoNum type="arabicPeriod"/>
            </a:pPr>
            <a:r>
              <a:rPr kumimoji="1"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了解模型训练、预测及线下验证</a:t>
            </a:r>
            <a:endParaRPr kumimoji="1"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defTabSz="2400300">
              <a:lnSpc>
                <a:spcPct val="150000"/>
              </a:lnSpc>
              <a:buAutoNum type="arabicPeriod"/>
            </a:pPr>
            <a:r>
              <a:rPr kumimoji="1"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掌握机器学习常用模型</a:t>
            </a:r>
            <a:endParaRPr kumimoji="1"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defTabSz="2400300">
              <a:lnSpc>
                <a:spcPct val="150000"/>
              </a:lnSpc>
              <a:buAutoNum type="arabicPeriod"/>
            </a:pPr>
            <a:r>
              <a:rPr kumimoji="1"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利用工具对资金流入流出数据进行训练、验证及预测</a:t>
            </a:r>
            <a:endParaRPr kumimoji="1" lang="en-US" altLang="zh-CN" sz="5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52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课程目录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55787" y="2730500"/>
            <a:ext cx="20666075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003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模型训练与验证</a:t>
            </a:r>
            <a:endParaRPr kumimoji="1"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kumimoji="1"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模型训练、预测及线下验证</a:t>
            </a:r>
            <a:endParaRPr kumimoji="1"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kumimoji="1"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常用的回归模型</a:t>
            </a:r>
            <a:endParaRPr kumimoji="1"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kumimoji="1"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模型融合</a:t>
            </a:r>
            <a:endParaRPr kumimoji="1"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026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模型训练、预测及线下验证</a:t>
            </a:r>
            <a:endParaRPr lang="zh-CN" altLang="en-US" dirty="0"/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20666075" cy="1584176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训练及预测流程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547865" y="7430802"/>
            <a:ext cx="2988332" cy="14041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数据集划分及生成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940353" y="7434064"/>
            <a:ext cx="2862318" cy="14041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训练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708479" y="7434064"/>
            <a:ext cx="3326524" cy="1404156"/>
          </a:xfrm>
          <a:prstGeom prst="roundRect">
            <a:avLst/>
          </a:prstGeom>
          <a:noFill/>
          <a:ln w="254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模型融合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6780329" y="5375362"/>
            <a:ext cx="3326524" cy="14041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线下验证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6780329" y="9555038"/>
            <a:ext cx="3326524" cy="14041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线上预测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36297" y="6461956"/>
            <a:ext cx="8136904" cy="334837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4" idx="3"/>
          </p:cNvCxnSpPr>
          <p:nvPr/>
        </p:nvCxnSpPr>
        <p:spPr>
          <a:xfrm>
            <a:off x="6536197" y="8132880"/>
            <a:ext cx="1404156" cy="3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9" idx="1"/>
          </p:cNvCxnSpPr>
          <p:nvPr/>
        </p:nvCxnSpPr>
        <p:spPr>
          <a:xfrm>
            <a:off x="10802671" y="8136142"/>
            <a:ext cx="9058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9" idx="3"/>
            <a:endCxn id="10" idx="1"/>
          </p:cNvCxnSpPr>
          <p:nvPr/>
        </p:nvCxnSpPr>
        <p:spPr>
          <a:xfrm flipV="1">
            <a:off x="15035003" y="6077440"/>
            <a:ext cx="1745326" cy="205870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11" idx="1"/>
          </p:cNvCxnSpPr>
          <p:nvPr/>
        </p:nvCxnSpPr>
        <p:spPr>
          <a:xfrm>
            <a:off x="15035003" y="8136142"/>
            <a:ext cx="1745326" cy="212097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0" idx="0"/>
            <a:endCxn id="7" idx="0"/>
          </p:cNvCxnSpPr>
          <p:nvPr/>
        </p:nvCxnSpPr>
        <p:spPr>
          <a:xfrm rot="16200000" flipH="1" flipV="1">
            <a:off x="12878201" y="1868673"/>
            <a:ext cx="2058702" cy="9072079"/>
          </a:xfrm>
          <a:prstGeom prst="bentConnector3">
            <a:avLst>
              <a:gd name="adj1" fmla="val -5089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2224829" y="3365612"/>
            <a:ext cx="455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模型选择、参数调优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模型训练、预测及线下验证（续）</a:t>
            </a:r>
            <a:endParaRPr lang="zh-CN" altLang="en-US" dirty="0"/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12345803" cy="3780420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数据该如何划分？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训练集、线下验证集、线下测试集、线上测试集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无时序的数据集：简单划分、交叉验证划分等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有时序的数据集：需考虑时序，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nested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交叉验证划分等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4" descr="https://cdn-images-1.medium.com/max/1000/1*5vky1z29e1iO6iOvCTBJx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631" y="6317940"/>
            <a:ext cx="8195689" cy="619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22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模型训练、预测及线下</a:t>
            </a:r>
            <a:r>
              <a:rPr lang="zh-CN" altLang="en-US" dirty="0"/>
              <a:t>验证（续）</a:t>
            </a:r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13461928" cy="3456384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模型选择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依据在验证集上的效果选择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除了关注效果的均值，还要关注稳健性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需考虑线上效果；可将线上效果视为一折数据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8004" name="Picture 4" descr="https://cdn-images-1.medium.com/max/1000/1*5vky1z29e1iO6iOvCTBJx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1425" y="2357500"/>
            <a:ext cx="8195689" cy="619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内容占位符 9"/>
          <p:cNvSpPr txBox="1">
            <a:spLocks/>
          </p:cNvSpPr>
          <p:nvPr/>
        </p:nvSpPr>
        <p:spPr>
          <a:xfrm>
            <a:off x="1391193" y="7506072"/>
            <a:ext cx="13461928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参数调优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不建议将精力放在参数调优上；容易过拟合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大体的设置参数即可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应将精力重点放在特征工程；其次是模型融合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3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常用的回归模型</a:t>
            </a:r>
            <a:endParaRPr lang="zh-CN" altLang="en-US" dirty="0"/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21706844" cy="7272808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多元回归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indent="720000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常用回归模型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线性回归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决策树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随机森林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梯度提升树：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Gradient Boosting Tree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Xgboost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LightGBM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Catboost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541683" y="3978550"/>
                <a:ext cx="4856586" cy="799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𝑌</m:t>
                      </m:r>
                      <m:r>
                        <a:rPr lang="en-US" altLang="zh-CN" sz="4000" b="1" i="1">
                          <a:latin typeface="Cambria Math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4000" b="0" i="0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zh-CN" sz="4000" b="0" i="0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zh-CN" alt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683" y="3978550"/>
                <a:ext cx="4856586" cy="7995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82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飞天六部教材模板">
  <a:themeElements>
    <a:clrScheme name="飞天六部教材">
      <a:dk1>
        <a:srgbClr val="373D41"/>
      </a:dk1>
      <a:lt1>
        <a:srgbClr val="FFFFFF"/>
      </a:lt1>
      <a:dk2>
        <a:srgbClr val="737D86"/>
      </a:dk2>
      <a:lt2>
        <a:srgbClr val="F5F5F5"/>
      </a:lt2>
      <a:accent1>
        <a:srgbClr val="373D41"/>
      </a:accent1>
      <a:accent2>
        <a:srgbClr val="00C1E0"/>
      </a:accent2>
      <a:accent3>
        <a:srgbClr val="F15533"/>
      </a:accent3>
      <a:accent4>
        <a:srgbClr val="56F1CB"/>
      </a:accent4>
      <a:accent5>
        <a:srgbClr val="ACF32D"/>
      </a:accent5>
      <a:accent6>
        <a:srgbClr val="7030A0"/>
      </a:accent6>
      <a:hlink>
        <a:srgbClr val="00C1E0"/>
      </a:hlink>
      <a:folHlink>
        <a:srgbClr val="007D91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飞天六部教材">
    <a:dk1>
      <a:srgbClr val="373D41"/>
    </a:dk1>
    <a:lt1>
      <a:srgbClr val="FFFFFF"/>
    </a:lt1>
    <a:dk2>
      <a:srgbClr val="737D86"/>
    </a:dk2>
    <a:lt2>
      <a:srgbClr val="F5F5F5"/>
    </a:lt2>
    <a:accent1>
      <a:srgbClr val="373D41"/>
    </a:accent1>
    <a:accent2>
      <a:srgbClr val="00C1E0"/>
    </a:accent2>
    <a:accent3>
      <a:srgbClr val="F15533"/>
    </a:accent3>
    <a:accent4>
      <a:srgbClr val="56F1CB"/>
    </a:accent4>
    <a:accent5>
      <a:srgbClr val="ACF32D"/>
    </a:accent5>
    <a:accent6>
      <a:srgbClr val="7030A0"/>
    </a:accent6>
    <a:hlink>
      <a:srgbClr val="00C1E0"/>
    </a:hlink>
    <a:folHlink>
      <a:srgbClr val="007D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14090</TotalTime>
  <Words>1611</Words>
  <Application>Microsoft Office PowerPoint</Application>
  <PresentationFormat>自定义</PresentationFormat>
  <Paragraphs>281</Paragraphs>
  <Slides>36</Slides>
  <Notes>7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DengXian</vt:lpstr>
      <vt:lpstr>Microsoft YaHei</vt:lpstr>
      <vt:lpstr>Microsoft YaHei</vt:lpstr>
      <vt:lpstr>Arial</vt:lpstr>
      <vt:lpstr>Cambria Math</vt:lpstr>
      <vt:lpstr>Courier New</vt:lpstr>
      <vt:lpstr>Times New Roman</vt:lpstr>
      <vt:lpstr>Wingdings</vt:lpstr>
      <vt:lpstr>飞天六部教材模板</vt:lpstr>
      <vt:lpstr>公式</vt:lpstr>
      <vt:lpstr>修订页（隐藏）</vt:lpstr>
      <vt:lpstr>资金流入流出预测 模型训练与验证</vt:lpstr>
      <vt:lpstr>相关链接</vt:lpstr>
      <vt:lpstr>课程目标</vt:lpstr>
      <vt:lpstr>课程目录</vt:lpstr>
      <vt:lpstr>模型训练、预测及线下验证</vt:lpstr>
      <vt:lpstr>模型训练、预测及线下验证（续）</vt:lpstr>
      <vt:lpstr>模型训练、预测及线下验证（续）</vt:lpstr>
      <vt:lpstr>常用的回归模型</vt:lpstr>
      <vt:lpstr>常用的回归模型（续）</vt:lpstr>
      <vt:lpstr>常用的回归模型（续）</vt:lpstr>
      <vt:lpstr>常用的回归模型（续）</vt:lpstr>
      <vt:lpstr>常用的回归模型（续）</vt:lpstr>
      <vt:lpstr>常用的回归模型（续）</vt:lpstr>
      <vt:lpstr>常用的回归模型（续）</vt:lpstr>
      <vt:lpstr>常用的回归模型（续）</vt:lpstr>
      <vt:lpstr>常用的回归模型（续）</vt:lpstr>
      <vt:lpstr>常用的回归模型（续）</vt:lpstr>
      <vt:lpstr>常用的回归模型（续）</vt:lpstr>
      <vt:lpstr>常用的回归模型（续）</vt:lpstr>
      <vt:lpstr>常用的回归模型（续）</vt:lpstr>
      <vt:lpstr>常用的回归模型（续）</vt:lpstr>
      <vt:lpstr>常用的回归模型（续）</vt:lpstr>
      <vt:lpstr>常用的回归模型（续）</vt:lpstr>
      <vt:lpstr>模型融合</vt:lpstr>
      <vt:lpstr>模型融合（续）</vt:lpstr>
      <vt:lpstr>课程目录</vt:lpstr>
      <vt:lpstr>工具包载入及数据划分</vt:lpstr>
      <vt:lpstr>工具包载入及数据划分</vt:lpstr>
      <vt:lpstr>经典回归模型的效果对比</vt:lpstr>
      <vt:lpstr>经典回归模型的效果对比（续）</vt:lpstr>
      <vt:lpstr>经典回归模型的效果对比（续）</vt:lpstr>
      <vt:lpstr>模型平均</vt:lpstr>
      <vt:lpstr>课程总结</vt:lpstr>
      <vt:lpstr>参考资料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lei</dc:creator>
  <cp:lastModifiedBy>Lillian Zhang</cp:lastModifiedBy>
  <cp:revision>1184</cp:revision>
  <dcterms:created xsi:type="dcterms:W3CDTF">2016-08-08T06:10:15Z</dcterms:created>
  <dcterms:modified xsi:type="dcterms:W3CDTF">2019-07-31T02:46:21Z</dcterms:modified>
</cp:coreProperties>
</file>