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60" r:id="rId5"/>
    <p:sldId id="270" r:id="rId6"/>
    <p:sldId id="274" r:id="rId7"/>
    <p:sldId id="275" r:id="rId8"/>
  </p:sldIdLst>
  <p:sldSz cx="18288000" cy="10287000"/>
  <p:notesSz cx="6858000" cy="9144000"/>
  <p:embeddedFontLst>
    <p:embeddedFont>
      <p:font typeface="Barlow Medium" panose="020F050202020403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pitchFamily="34" charset="0"/>
      <p:regular r:id="rId22"/>
      <p:bold r:id="rId23"/>
    </p:embeddedFont>
    <p:embeddedFont>
      <p:font typeface="Roboto" pitchFamily="2" charset="0"/>
      <p:regular r:id="rId24"/>
      <p:bold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5714" autoAdjust="0"/>
  </p:normalViewPr>
  <p:slideViewPr>
    <p:cSldViewPr>
      <p:cViewPr varScale="1">
        <p:scale>
          <a:sx n="72" d="100"/>
          <a:sy n="72" d="100"/>
        </p:scale>
        <p:origin x="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B558-0EFB-6E46-8ABE-8A8DBD0AB4C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4660-5FC1-214E-9027-63EB791D2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it's not like a typical tutorial - I'm not there to directly teach you - my role is to teach you how to use and learn software tools and deliver a large piece of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pc="-43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sure they have a team and get </a:t>
            </a:r>
            <a:r>
              <a:rPr lang="en-US" sz="1200" u="none" spc="-43" dirty="0" err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en-US" sz="1200" u="none" spc="-43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username.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</a:t>
            </a:r>
            <a:r>
              <a:rPr lang="en-US" dirty="0" err="1"/>
              <a:t>FeedbackFruits</a:t>
            </a:r>
            <a:r>
              <a:rPr lang="en-US" dirty="0"/>
              <a:t> due early Sep and mid Oct.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if you get 100% on the assignment but receive bad feedback, you can still fail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4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573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11151" y="2807898"/>
            <a:ext cx="14265698" cy="4578336"/>
            <a:chOff x="0" y="-123825"/>
            <a:chExt cx="19020930" cy="6104447"/>
          </a:xfrm>
        </p:grpSpPr>
        <p:grpSp>
          <p:nvGrpSpPr>
            <p:cNvPr id="3" name="Group 3"/>
            <p:cNvGrpSpPr/>
            <p:nvPr/>
          </p:nvGrpSpPr>
          <p:grpSpPr>
            <a:xfrm>
              <a:off x="5201319" y="4716919"/>
              <a:ext cx="8618292" cy="1263703"/>
              <a:chOff x="0" y="0"/>
              <a:chExt cx="21201500" cy="310878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201500" cy="3108784"/>
              </a:xfrm>
              <a:custGeom>
                <a:avLst/>
                <a:gdLst/>
                <a:ahLst/>
                <a:cxnLst/>
                <a:rect l="l" t="t" r="r" b="b"/>
                <a:pathLst>
                  <a:path w="21201500" h="3108784">
                    <a:moveTo>
                      <a:pt x="20975441" y="0"/>
                    </a:moveTo>
                    <a:lnTo>
                      <a:pt x="0" y="0"/>
                    </a:lnTo>
                    <a:lnTo>
                      <a:pt x="0" y="3108784"/>
                    </a:lnTo>
                    <a:lnTo>
                      <a:pt x="21201500" y="3108784"/>
                    </a:lnTo>
                    <a:lnTo>
                      <a:pt x="21201500" y="0"/>
                    </a:lnTo>
                    <a:lnTo>
                      <a:pt x="20975439" y="0"/>
                    </a:lnTo>
                    <a:close/>
                    <a:moveTo>
                      <a:pt x="20975441" y="2882724"/>
                    </a:moveTo>
                    <a:lnTo>
                      <a:pt x="228600" y="2882724"/>
                    </a:lnTo>
                    <a:lnTo>
                      <a:pt x="228600" y="228600"/>
                    </a:lnTo>
                    <a:lnTo>
                      <a:pt x="20975441" y="228600"/>
                    </a:lnTo>
                    <a:lnTo>
                      <a:pt x="20975441" y="28827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5539933" y="5099731"/>
              <a:ext cx="7941064" cy="487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4"/>
                </a:lnSpc>
              </a:pPr>
              <a:r>
                <a:rPr lang="en-US" sz="2400" spc="96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 Tutor: Luke Rosa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19020930" cy="1898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79"/>
                </a:lnSpc>
              </a:pPr>
              <a:r>
                <a:rPr lang="en-US" sz="8725" spc="87" dirty="0">
                  <a:solidFill>
                    <a:srgbClr val="FFFFFF"/>
                  </a:solidFill>
                  <a:latin typeface="Open Sans"/>
                </a:rPr>
                <a:t>Workshop 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>
            <a:extLst>
              <a:ext uri="{FF2B5EF4-FFF2-40B4-BE49-F238E27FC236}">
                <a16:creationId xmlns:a16="http://schemas.microsoft.com/office/drawing/2014/main" id="{60EB32F1-7D52-954D-864A-02907D6C4754}"/>
              </a:ext>
            </a:extLst>
          </p:cNvPr>
          <p:cNvSpPr/>
          <p:nvPr/>
        </p:nvSpPr>
        <p:spPr>
          <a:xfrm>
            <a:off x="681810" y="5511719"/>
            <a:ext cx="3132180" cy="560935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5117446"/>
            <a:ext cx="7429500" cy="4958896"/>
            <a:chOff x="0" y="2886453"/>
            <a:chExt cx="9906000" cy="6611860"/>
          </a:xfrm>
        </p:grpSpPr>
        <p:sp>
          <p:nvSpPr>
            <p:cNvPr id="4" name="TextBox 4"/>
            <p:cNvSpPr txBox="1"/>
            <p:nvPr/>
          </p:nvSpPr>
          <p:spPr>
            <a:xfrm>
              <a:off x="0" y="5562791"/>
              <a:ext cx="9906000" cy="39355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Final year Master of Engineering (Software) student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Software Engineer @ ANZ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Supervisor of COMP30022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 Tutor of SWEN90007 Software Design and Architecture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86453"/>
              <a:ext cx="9512445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6090" spc="60" dirty="0">
                  <a:solidFill>
                    <a:srgbClr val="000000"/>
                  </a:solidFill>
                  <a:latin typeface="Open Sans Bold"/>
                </a:rPr>
                <a:t>About Me</a:t>
              </a:r>
            </a:p>
          </p:txBody>
        </p:sp>
      </p:grpSp>
      <p:pic>
        <p:nvPicPr>
          <p:cNvPr id="11" name="Picture 10" descr="A picture containing person&#10;&#10;Description automatically generated">
            <a:extLst>
              <a:ext uri="{FF2B5EF4-FFF2-40B4-BE49-F238E27FC236}">
                <a16:creationId xmlns:a16="http://schemas.microsoft.com/office/drawing/2014/main" id="{C2043931-43BA-2141-B048-369B573B2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96892" y="630688"/>
            <a:ext cx="5045080" cy="89735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891149">
            <a:off x="13699961" y="-7567865"/>
            <a:ext cx="16230600" cy="21982670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3" name="Group 3"/>
          <p:cNvGrpSpPr/>
          <p:nvPr/>
        </p:nvGrpSpPr>
        <p:grpSpPr>
          <a:xfrm>
            <a:off x="9144000" y="966341"/>
            <a:ext cx="13477339" cy="9052241"/>
            <a:chOff x="0" y="0"/>
            <a:chExt cx="17969785" cy="1206965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41952"/>
            <a:stretch>
              <a:fillRect/>
            </a:stretch>
          </p:blipFill>
          <p:spPr>
            <a:xfrm>
              <a:off x="2131199" y="10312400"/>
              <a:ext cx="15327875" cy="1757255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7969785" cy="109728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028700" y="1597941"/>
            <a:ext cx="23413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9" name="TextBox 9"/>
          <p:cNvSpPr txBox="1"/>
          <p:nvPr/>
        </p:nvSpPr>
        <p:spPr>
          <a:xfrm>
            <a:off x="1283997" y="1085593"/>
            <a:ext cx="9036050" cy="219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99"/>
              </a:lnSpc>
              <a:spcBef>
                <a:spcPct val="0"/>
              </a:spcBef>
            </a:pPr>
            <a:r>
              <a:rPr lang="en-US" sz="7000" b="1" u="none" spc="34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turn on your camera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212850" y="6598345"/>
            <a:ext cx="641782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212850" y="7337490"/>
            <a:ext cx="333375" cy="333375"/>
            <a:chOff x="0" y="0"/>
            <a:chExt cx="444500" cy="44450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444500" cy="444500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C1513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94863" y="59351"/>
              <a:ext cx="254774" cy="297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3"/>
                </a:lnSpc>
                <a:spcBef>
                  <a:spcPct val="0"/>
                </a:spcBef>
              </a:pPr>
              <a:r>
                <a:rPr lang="en-US" sz="1324">
                  <a:solidFill>
                    <a:srgbClr val="FFFFFF"/>
                  </a:solidFill>
                  <a:latin typeface="Barlow Medium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118100" y="7337490"/>
            <a:ext cx="333375" cy="333375"/>
            <a:chOff x="0" y="0"/>
            <a:chExt cx="444500" cy="44450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444500" cy="444500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C151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94863" y="59351"/>
              <a:ext cx="254774" cy="297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3"/>
                </a:lnSpc>
                <a:spcBef>
                  <a:spcPct val="0"/>
                </a:spcBef>
              </a:pPr>
              <a:r>
                <a:rPr lang="en-US" sz="1324">
                  <a:solidFill>
                    <a:srgbClr val="FFFFFF"/>
                  </a:solidFill>
                  <a:latin typeface="Barlow Medium"/>
                </a:rPr>
                <a:t>2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87525" y="7289865"/>
            <a:ext cx="2994809" cy="126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blur your background or use a wallpaper to guard your privacy.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92775" y="7289865"/>
            <a:ext cx="2994809" cy="1904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a team, please add the team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to your Zoom name.</a:t>
            </a:r>
          </a:p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also add your preferred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16">
            <a:extLst>
              <a:ext uri="{FF2B5EF4-FFF2-40B4-BE49-F238E27FC236}">
                <a16:creationId xmlns:a16="http://schemas.microsoft.com/office/drawing/2014/main" id="{1B20BA7D-B794-4542-82C1-4F39B117F7BF}"/>
              </a:ext>
            </a:extLst>
          </p:cNvPr>
          <p:cNvSpPr/>
          <p:nvPr/>
        </p:nvSpPr>
        <p:spPr>
          <a:xfrm>
            <a:off x="1414607" y="855065"/>
            <a:ext cx="3132180" cy="560935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2" name="Group 2"/>
          <p:cNvGrpSpPr/>
          <p:nvPr/>
        </p:nvGrpSpPr>
        <p:grpSpPr>
          <a:xfrm>
            <a:off x="1219200" y="2454592"/>
            <a:ext cx="3853585" cy="4180931"/>
            <a:chOff x="0" y="116494"/>
            <a:chExt cx="5138113" cy="5574574"/>
          </a:xfrm>
        </p:grpSpPr>
        <p:sp>
          <p:nvSpPr>
            <p:cNvPr id="3" name="TextBox 3"/>
            <p:cNvSpPr txBox="1"/>
            <p:nvPr/>
          </p:nvSpPr>
          <p:spPr>
            <a:xfrm>
              <a:off x="0" y="4486208"/>
              <a:ext cx="4784620" cy="1204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2"/>
                </a:lnSpc>
              </a:pPr>
              <a:r>
                <a:rPr lang="en-US" sz="173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preferred name</a:t>
              </a:r>
            </a:p>
            <a:p>
              <a:pPr>
                <a:lnSpc>
                  <a:spcPts val="2422"/>
                </a:lnSpc>
              </a:pPr>
              <a:endParaRPr lang="en-US" sz="173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422"/>
                </a:lnSpc>
              </a:pPr>
              <a:r>
                <a:rPr lang="en-US" sz="173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current degree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79005"/>
              <a:ext cx="5138113" cy="92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49"/>
                </a:lnSpc>
              </a:pPr>
              <a:r>
                <a:rPr lang="en-US" sz="4541" spc="45" dirty="0">
                  <a:solidFill>
                    <a:srgbClr val="000000"/>
                  </a:solidFill>
                  <a:latin typeface="Open Sans Bold"/>
                </a:rPr>
                <a:t>About you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6494"/>
              <a:ext cx="3430522" cy="1905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33"/>
                </a:lnSpc>
              </a:pPr>
              <a:r>
                <a:rPr lang="en-US" sz="9850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01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298081"/>
              <a:ext cx="720947" cy="12015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407707" y="2454746"/>
            <a:ext cx="3853585" cy="4519976"/>
            <a:chOff x="0" y="85725"/>
            <a:chExt cx="5138113" cy="6026635"/>
          </a:xfrm>
        </p:grpSpPr>
        <p:sp>
          <p:nvSpPr>
            <p:cNvPr id="8" name="TextBox 8"/>
            <p:cNvSpPr txBox="1"/>
            <p:nvPr/>
          </p:nvSpPr>
          <p:spPr>
            <a:xfrm>
              <a:off x="0" y="5730631"/>
              <a:ext cx="4784620" cy="381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endParaRPr lang="en-US" sz="1730" u="none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42241"/>
              <a:ext cx="5138113" cy="3693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u="none" spc="45" dirty="0">
                  <a:solidFill>
                    <a:srgbClr val="000000"/>
                  </a:solidFill>
                  <a:latin typeface="Open Sans Bold"/>
                </a:rPr>
                <a:t>Where are you currently based?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3430522" cy="1909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33"/>
                </a:lnSpc>
                <a:spcBef>
                  <a:spcPct val="0"/>
                </a:spcBef>
              </a:pPr>
              <a:r>
                <a:rPr lang="en-US" sz="9850" u="none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02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5755308"/>
              <a:ext cx="720947" cy="12015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215215" y="2454746"/>
            <a:ext cx="3853585" cy="4519976"/>
            <a:chOff x="0" y="85725"/>
            <a:chExt cx="5138113" cy="602663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730630"/>
              <a:ext cx="4784620" cy="381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endParaRPr lang="en-US" sz="1730" u="none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937681"/>
              <a:ext cx="5138113" cy="3693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u="none" spc="45" dirty="0">
                  <a:solidFill>
                    <a:srgbClr val="000000"/>
                  </a:solidFill>
                  <a:latin typeface="Open Sans Bold"/>
                </a:rPr>
                <a:t>Where’s the first place you’ll go on holidays?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5725"/>
              <a:ext cx="3430522" cy="1905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33"/>
                </a:lnSpc>
                <a:spcBef>
                  <a:spcPct val="0"/>
                </a:spcBef>
              </a:pPr>
              <a:r>
                <a:rPr lang="en-US" sz="9850" u="none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03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5584290"/>
              <a:ext cx="720947" cy="120159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7" name="TextBox 5">
            <a:extLst>
              <a:ext uri="{FF2B5EF4-FFF2-40B4-BE49-F238E27FC236}">
                <a16:creationId xmlns:a16="http://schemas.microsoft.com/office/drawing/2014/main" id="{D9CFCCEA-54D2-AC44-9CEE-2B2381579B16}"/>
              </a:ext>
            </a:extLst>
          </p:cNvPr>
          <p:cNvSpPr txBox="1"/>
          <p:nvPr/>
        </p:nvSpPr>
        <p:spPr>
          <a:xfrm>
            <a:off x="1562099" y="588366"/>
            <a:ext cx="777240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60"/>
              </a:lnSpc>
            </a:pPr>
            <a:r>
              <a:rPr lang="en-US" sz="6090" spc="60" dirty="0">
                <a:solidFill>
                  <a:srgbClr val="000000"/>
                </a:solidFill>
                <a:latin typeface="Open Sans Bold"/>
              </a:rPr>
              <a:t>Icebreaker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334000" y="1612261"/>
            <a:ext cx="62656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3" name="TextBox 3"/>
          <p:cNvSpPr txBox="1"/>
          <p:nvPr/>
        </p:nvSpPr>
        <p:spPr>
          <a:xfrm>
            <a:off x="5334000" y="784732"/>
            <a:ext cx="7133815" cy="137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899"/>
              </a:lnSpc>
              <a:spcBef>
                <a:spcPct val="0"/>
              </a:spcBef>
            </a:pPr>
            <a:r>
              <a:rPr lang="en-US" sz="6090" b="1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Today’s Workshop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20185" y="2450121"/>
            <a:ext cx="6647630" cy="38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to know your team</a:t>
            </a:r>
            <a:r>
              <a:rPr lang="en-US" sz="2400" u="none" spc="-48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79394" y="6254151"/>
            <a:ext cx="2917894" cy="343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assessments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76844" y="6254151"/>
            <a:ext cx="3191511" cy="106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templates and GitHub Classroom</a:t>
            </a: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endParaRPr lang="en-US" sz="2200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877800" y="6254151"/>
            <a:ext cx="3375043" cy="1399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breakout rooms</a:t>
            </a: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endParaRPr lang="en-US" sz="2200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1600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….or stick around in the main room to learn </a:t>
            </a:r>
            <a:r>
              <a:rPr lang="en-US" sz="1600" spc="-4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PlantUML</a:t>
            </a:r>
            <a:endParaRPr lang="en-US" sz="1600" u="none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AutoShape 20"/>
          <p:cNvSpPr/>
          <p:nvPr/>
        </p:nvSpPr>
        <p:spPr>
          <a:xfrm rot="5400000">
            <a:off x="4914987" y="6533987"/>
            <a:ext cx="411015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5400000">
            <a:off x="9720056" y="6533987"/>
            <a:ext cx="411015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8">
            <a:extLst>
              <a:ext uri="{FF2B5EF4-FFF2-40B4-BE49-F238E27FC236}">
                <a16:creationId xmlns:a16="http://schemas.microsoft.com/office/drawing/2014/main" id="{8C11A793-4DEF-D04B-96E3-DB6F58834A5F}"/>
              </a:ext>
            </a:extLst>
          </p:cNvPr>
          <p:cNvSpPr/>
          <p:nvPr/>
        </p:nvSpPr>
        <p:spPr>
          <a:xfrm>
            <a:off x="11033771" y="1089452"/>
            <a:ext cx="2341393" cy="560935"/>
          </a:xfrm>
          <a:prstGeom prst="rect">
            <a:avLst/>
          </a:prstGeom>
          <a:solidFill>
            <a:srgbClr val="FFDE0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696785">
            <a:off x="4449279" y="1261708"/>
            <a:ext cx="1116240" cy="11190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673747">
            <a:off x="9460296" y="2737292"/>
            <a:ext cx="1116240" cy="111903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31936" y="781534"/>
            <a:ext cx="9245891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45"/>
              </a:lnSpc>
            </a:pPr>
            <a:r>
              <a:rPr lang="en-US" sz="6314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Assessments</a:t>
            </a:r>
            <a:endParaRPr lang="en-US" sz="6314" b="1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4614" y="2576864"/>
            <a:ext cx="3240564" cy="1903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 you  decide  on your  project description,  identify the use  cases  necessary  to  meet  the requirement specification for the application users. 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87253" y="3869088"/>
            <a:ext cx="3240564" cy="158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and implement your app as described in Application Domain and as defined by the use cases identified in Part 1.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34600" y="5295900"/>
            <a:ext cx="3240564" cy="1583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ability  to have  multiple users  in  the  application will  be  enabled. This gives place  to concurrency issues that you must address. 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98911" y="1107008"/>
            <a:ext cx="3760014" cy="1046416"/>
            <a:chOff x="0" y="0"/>
            <a:chExt cx="5013352" cy="139522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263340" y="103251"/>
              <a:ext cx="4486672" cy="11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1: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Detail the use cases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067518" y="2508951"/>
            <a:ext cx="3760014" cy="1046416"/>
            <a:chOff x="0" y="0"/>
            <a:chExt cx="5013352" cy="139522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292979" y="103251"/>
              <a:ext cx="3544292" cy="11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2: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Design the app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74875" y="3935763"/>
            <a:ext cx="3760014" cy="1046416"/>
            <a:chOff x="0" y="0"/>
            <a:chExt cx="5013352" cy="139522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346300" y="103251"/>
              <a:ext cx="3962400" cy="1125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3: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Manage concurrency</a:t>
              </a:r>
            </a:p>
          </p:txBody>
        </p:sp>
      </p:grpSp>
      <p:pic>
        <p:nvPicPr>
          <p:cNvPr id="25" name="Picture 5">
            <a:extLst>
              <a:ext uri="{FF2B5EF4-FFF2-40B4-BE49-F238E27FC236}">
                <a16:creationId xmlns:a16="http://schemas.microsoft.com/office/drawing/2014/main" id="{15A254A5-0A02-214D-899E-C1EA310E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673747">
            <a:off x="14095182" y="3775321"/>
            <a:ext cx="1116240" cy="1119038"/>
          </a:xfrm>
          <a:prstGeom prst="rect">
            <a:avLst/>
          </a:prstGeom>
        </p:spPr>
      </p:pic>
      <p:grpSp>
        <p:nvGrpSpPr>
          <p:cNvPr id="26" name="Group 21">
            <a:extLst>
              <a:ext uri="{FF2B5EF4-FFF2-40B4-BE49-F238E27FC236}">
                <a16:creationId xmlns:a16="http://schemas.microsoft.com/office/drawing/2014/main" id="{1E8CF143-F582-314D-ACF0-61DD234ABFAA}"/>
              </a:ext>
            </a:extLst>
          </p:cNvPr>
          <p:cNvGrpSpPr/>
          <p:nvPr/>
        </p:nvGrpSpPr>
        <p:grpSpPr>
          <a:xfrm>
            <a:off x="14325600" y="5295900"/>
            <a:ext cx="3760014" cy="1046416"/>
            <a:chOff x="0" y="0"/>
            <a:chExt cx="5013352" cy="1395221"/>
          </a:xfrm>
        </p:grpSpPr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553426C1-01CA-1149-BC47-4CECD6C9D475}"/>
                </a:ext>
              </a:extLst>
            </p:cNvPr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9FB056F1-398D-DB40-B4C9-8C5F7580A42E}"/>
                  </a:ext>
                </a:extLst>
              </p:cNvPr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9C674045-EFDC-CA4D-98A3-13649C6DD48C}"/>
                </a:ext>
              </a:extLst>
            </p:cNvPr>
            <p:cNvSpPr txBox="1"/>
            <p:nvPr/>
          </p:nvSpPr>
          <p:spPr>
            <a:xfrm>
              <a:off x="346300" y="103251"/>
              <a:ext cx="4667052" cy="11232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4: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Analyse</a:t>
              </a: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performance</a:t>
              </a:r>
            </a:p>
          </p:txBody>
        </p:sp>
      </p:grpSp>
      <p:sp>
        <p:nvSpPr>
          <p:cNvPr id="30" name="TextBox 12">
            <a:extLst>
              <a:ext uri="{FF2B5EF4-FFF2-40B4-BE49-F238E27FC236}">
                <a16:creationId xmlns:a16="http://schemas.microsoft.com/office/drawing/2014/main" id="{0C9270A1-D04E-EB40-A84A-28BFA3AFDA07}"/>
              </a:ext>
            </a:extLst>
          </p:cNvPr>
          <p:cNvSpPr txBox="1"/>
          <p:nvPr/>
        </p:nvSpPr>
        <p:spPr>
          <a:xfrm>
            <a:off x="14506839" y="6667500"/>
            <a:ext cx="3240564" cy="941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 a report reflecting on the performance of your system.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B8E61D9E-6C46-6044-A8ED-3795149BB66E}"/>
              </a:ext>
            </a:extLst>
          </p:cNvPr>
          <p:cNvSpPr txBox="1"/>
          <p:nvPr/>
        </p:nvSpPr>
        <p:spPr>
          <a:xfrm>
            <a:off x="759055" y="8481081"/>
            <a:ext cx="2839725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15%</a:t>
            </a: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B187502F-4C6D-6849-8610-83EC7E65B9FB}"/>
              </a:ext>
            </a:extLst>
          </p:cNvPr>
          <p:cNvSpPr txBox="1"/>
          <p:nvPr/>
        </p:nvSpPr>
        <p:spPr>
          <a:xfrm>
            <a:off x="5615176" y="84810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40%</a:t>
            </a: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61ECBDB4-80BA-3442-93F1-DA57EF083E10}"/>
              </a:ext>
            </a:extLst>
          </p:cNvPr>
          <p:cNvSpPr txBox="1"/>
          <p:nvPr/>
        </p:nvSpPr>
        <p:spPr>
          <a:xfrm>
            <a:off x="10422532" y="84810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35%</a:t>
            </a: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A150D8F4-9C5B-4544-B96F-0C3206DFE828}"/>
              </a:ext>
            </a:extLst>
          </p:cNvPr>
          <p:cNvSpPr txBox="1"/>
          <p:nvPr/>
        </p:nvSpPr>
        <p:spPr>
          <a:xfrm>
            <a:off x="14873258" y="85047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10%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4168702F-1E75-2047-89D3-CD8B07822E1E}"/>
              </a:ext>
            </a:extLst>
          </p:cNvPr>
          <p:cNvSpPr txBox="1"/>
          <p:nvPr/>
        </p:nvSpPr>
        <p:spPr>
          <a:xfrm>
            <a:off x="1254941" y="629243"/>
            <a:ext cx="1847951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Due: 15/08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891149">
            <a:off x="10547282" y="-7545326"/>
            <a:ext cx="16230600" cy="21982670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8" name="AutoShape 8"/>
          <p:cNvSpPr/>
          <p:nvPr/>
        </p:nvSpPr>
        <p:spPr>
          <a:xfrm>
            <a:off x="1028700" y="1597941"/>
            <a:ext cx="23413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9" name="TextBox 9"/>
          <p:cNvSpPr txBox="1"/>
          <p:nvPr/>
        </p:nvSpPr>
        <p:spPr>
          <a:xfrm>
            <a:off x="1283996" y="1085593"/>
            <a:ext cx="12203403" cy="104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99"/>
              </a:lnSpc>
              <a:spcBef>
                <a:spcPct val="0"/>
              </a:spcBef>
            </a:pPr>
            <a:r>
              <a:rPr lang="en-US" sz="7000" b="1" spc="34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for breakout rooms</a:t>
            </a:r>
            <a:endParaRPr lang="en-US" sz="7000" b="1" u="none" spc="34" dirty="0">
              <a:solidFill>
                <a:srgbClr val="0C151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905000" y="3737245"/>
            <a:ext cx="6300901" cy="620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Stick around in the main room if you want a 10-minute </a:t>
            </a:r>
            <a:r>
              <a:rPr lang="en-US" sz="1800" u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PlantUML</a:t>
            </a: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tutorial to help with part 1 of the project.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BC30D4A-96B0-744E-BE4A-E29B83DC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62" y="4762500"/>
            <a:ext cx="6808149" cy="4572000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7BE1900E-B571-F84C-A3EB-3F102D305FAD}"/>
              </a:ext>
            </a:extLst>
          </p:cNvPr>
          <p:cNvSpPr txBox="1"/>
          <p:nvPr/>
        </p:nvSpPr>
        <p:spPr>
          <a:xfrm>
            <a:off x="11049000" y="3737245"/>
            <a:ext cx="5715000" cy="3826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b="1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 your hand up if you want to go to a break-out roo</a:t>
            </a:r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start working on:</a:t>
            </a:r>
            <a:endParaRPr lang="en-US" sz="1800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l">
              <a:lnSpc>
                <a:spcPts val="2520"/>
              </a:lnSpc>
              <a:spcBef>
                <a:spcPct val="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use cases template from LMS</a:t>
            </a:r>
          </a:p>
          <a:p>
            <a:pPr marL="342900" lvl="0" indent="-342900" algn="l">
              <a:lnSpc>
                <a:spcPts val="2520"/>
              </a:lnSpc>
              <a:spcBef>
                <a:spcPct val="0"/>
              </a:spcBef>
              <a:buAutoNum type="arabicPeriod"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l">
              <a:lnSpc>
                <a:spcPts val="2520"/>
              </a:lnSpc>
              <a:spcBef>
                <a:spcPct val="0"/>
              </a:spcBef>
              <a:buAutoNum type="arabicPeriod"/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Accept GitHub Classrooms invitation</a:t>
            </a:r>
          </a:p>
          <a:p>
            <a:pPr marL="342900" lvl="0" indent="-342900" algn="l">
              <a:lnSpc>
                <a:spcPts val="2520"/>
              </a:lnSpc>
              <a:spcBef>
                <a:spcPct val="0"/>
              </a:spcBef>
              <a:buAutoNum type="arabicPeriod"/>
            </a:pPr>
            <a:endParaRPr lang="en-US" sz="1800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ts val="2520"/>
              </a:lnSpc>
              <a:spcBef>
                <a:spcPct val="0"/>
              </a:spcBef>
              <a:buAutoNum type="arabicPeriod"/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setting up your development environment: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/SWEN900072021/Resources/tree/main/</a:t>
            </a:r>
            <a:r>
              <a:rPr lang="en-US" dirty="0" err="1"/>
              <a:t>how_to</a:t>
            </a: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lvl="0" indent="-342900">
              <a:lnSpc>
                <a:spcPts val="2520"/>
              </a:lnSpc>
              <a:spcBef>
                <a:spcPct val="0"/>
              </a:spcBef>
              <a:buAutoNum type="arabicPeriod"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I’ll be coming around to the break-out rooms, but if you need me, use the Ask for Help button.</a:t>
            </a:r>
            <a:endParaRPr lang="en-US" sz="1800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4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431</Words>
  <Application>Microsoft Macintosh PowerPoint</Application>
  <PresentationFormat>Custom</PresentationFormat>
  <Paragraphs>70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Barlow Medium</vt:lpstr>
      <vt:lpstr>Open Sans</vt:lpstr>
      <vt:lpstr>Calibri</vt:lpstr>
      <vt:lpstr>Arial</vt:lpstr>
      <vt:lpstr>Open Sans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Luke Rosa</cp:lastModifiedBy>
  <cp:revision>41</cp:revision>
  <dcterms:created xsi:type="dcterms:W3CDTF">2006-08-16T00:00:00Z</dcterms:created>
  <dcterms:modified xsi:type="dcterms:W3CDTF">2021-07-31T00:00:48Z</dcterms:modified>
  <dc:identifier>DAElKjiP9F8</dc:identifier>
</cp:coreProperties>
</file>