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1"/>
  </p:notesMasterIdLst>
  <p:sldIdLst>
    <p:sldId id="256" r:id="rId2"/>
    <p:sldId id="258" r:id="rId3"/>
    <p:sldId id="289" r:id="rId4"/>
    <p:sldId id="293" r:id="rId5"/>
    <p:sldId id="292" r:id="rId6"/>
    <p:sldId id="290" r:id="rId7"/>
    <p:sldId id="295" r:id="rId8"/>
    <p:sldId id="291" r:id="rId9"/>
    <p:sldId id="294" r:id="rId10"/>
    <p:sldId id="296" r:id="rId11"/>
    <p:sldId id="297" r:id="rId12"/>
    <p:sldId id="300" r:id="rId13"/>
    <p:sldId id="298" r:id="rId14"/>
    <p:sldId id="299" r:id="rId15"/>
    <p:sldId id="301" r:id="rId16"/>
    <p:sldId id="302" r:id="rId17"/>
    <p:sldId id="305" r:id="rId18"/>
    <p:sldId id="303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7B1AD3-80D8-4CC2-88FE-239193EEEF9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72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38680" y="30780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0A5ABC5-18A7-4D4F-9575-8EB264A27CF6}" type="datetime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7/8/2018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38680" y="840996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E907E7-1B6C-4150-B05E-B5757FE712EF}" type="slidenum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39840" y="4687200"/>
            <a:ext cx="619020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768CBFB-9369-4998-A661-298BF060182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7/8/2018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A33FE5-AB37-43DF-9E06-8D429565E77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ghtrome/really-awesome-gan" TargetMode="External"/><Relationship Id="rId2" Type="http://schemas.openxmlformats.org/officeDocument/2006/relationships/hyperlink" Target="https://github.com/zhangqianhui/AdversarialNetsPap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aai18adversarial.github.io/" TargetMode="External"/><Relationship Id="rId4" Type="http://schemas.openxmlformats.org/officeDocument/2006/relationships/hyperlink" Target="https://carpedm20.github.io/fac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iasgertalib" TargetMode="External"/><Relationship Id="rId2" Type="http://schemas.openxmlformats.org/officeDocument/2006/relationships/hyperlink" Target="mailto:aliasgertalib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8640" y="273240"/>
            <a:ext cx="8640000" cy="6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500" b="0" strike="noStrike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Deep Learning</a:t>
            </a:r>
            <a:endParaRPr lang="en-US" sz="6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9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Convoluted Neural Networks  </a:t>
            </a:r>
            <a:r>
              <a:rPr lang="en-US" sz="2900" b="1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Session 4</a:t>
            </a:r>
          </a:p>
          <a:p>
            <a:pPr>
              <a:lnSpc>
                <a:spcPct val="100000"/>
              </a:lnSpc>
            </a:pPr>
            <a:endParaRPr lang="en-US" sz="2900" b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9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900" b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9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900" b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 dirty="0" smtClean="0">
                <a:uFill>
                  <a:solidFill>
                    <a:srgbClr val="FFFFFF"/>
                  </a:solidFill>
                </a:uFill>
                <a:latin typeface="Source Sans Pro Light"/>
              </a:rPr>
              <a:t>( content has been  taken from various authors and websites)</a:t>
            </a:r>
            <a:endParaRPr lang="en-US" sz="12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533400"/>
            <a:ext cx="822924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kern="0" dirty="0" smtClean="0">
                <a:solidFill>
                  <a:sysClr val="windowText" lastClr="000000"/>
                </a:solidFill>
              </a:rPr>
              <a:t>Defense against Adversarial Attack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1371600"/>
            <a:ext cx="8457840" cy="4953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kern="0" dirty="0" smtClean="0">
                <a:solidFill>
                  <a:sysClr val="windowText" lastClr="000000"/>
                </a:solidFill>
              </a:rPr>
              <a:t> How do we Defend against these Attacks</a:t>
            </a:r>
          </a:p>
          <a:p>
            <a:endParaRPr lang="en-US" kern="0" dirty="0">
              <a:solidFill>
                <a:sysClr val="windowText" lastClr="000000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kern="0" dirty="0" smtClean="0">
                <a:solidFill>
                  <a:sysClr val="windowText" lastClr="000000"/>
                </a:solidFill>
              </a:rPr>
              <a:t>Adversarial Training:  We train a new classifier to detect adversarial  inputs and reject them.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kern="0" dirty="0" smtClean="0">
                <a:solidFill>
                  <a:sysClr val="windowText" lastClr="000000"/>
                </a:solidFill>
              </a:rPr>
              <a:t>Implement an Adversarial Training Routine.</a:t>
            </a:r>
          </a:p>
          <a:p>
            <a:pPr marL="800100" lvl="1" indent="-342900">
              <a:buFont typeface="+mj-lt"/>
              <a:buAutoNum type="alphaLcPeriod"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kern="0" dirty="0" smtClean="0">
              <a:solidFill>
                <a:sysClr val="windowText" lastClr="000000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Adversarial Examples are hard to defend against, because they require machine learning models to produce good outputs for every possible input. 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In real life scenarios,  Machine learning Models are mostly exposed to a very small amount of all the many possible inputs they might encounter.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4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smtClean="0">
                <a:solidFill>
                  <a:sysClr val="windowText" lastClr="000000"/>
                </a:solidFill>
              </a:rPr>
              <a:t>Types of Adversarial Attack</a:t>
            </a:r>
            <a:r>
              <a:rPr lang="en-US" kern="0" dirty="0" smtClean="0">
                <a:solidFill>
                  <a:sysClr val="windowText" lastClr="000000"/>
                </a:solidFill>
              </a:rPr>
              <a:t/>
            </a:r>
            <a:br>
              <a:rPr lang="en-US" kern="0" dirty="0" smtClean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3400" y="1752600"/>
            <a:ext cx="8229240" cy="4343400"/>
          </a:xfrm>
        </p:spPr>
        <p:txBody>
          <a:bodyPr/>
          <a:lstStyle/>
          <a:p>
            <a:r>
              <a:rPr lang="en-US" b="1" dirty="0" smtClean="0"/>
              <a:t>Targeted Adversarial Attack:  </a:t>
            </a:r>
          </a:p>
          <a:p>
            <a:endParaRPr lang="en-US" b="1" dirty="0" smtClean="0"/>
          </a:p>
          <a:p>
            <a:pPr marL="400050" lvl="5" indent="-400050">
              <a:buFont typeface="+mj-lt"/>
              <a:buAutoNum type="alphaLcPeriod"/>
            </a:pPr>
            <a:r>
              <a:rPr lang="en-US" dirty="0" smtClean="0"/>
              <a:t>	We modify the Source Image in a way that image will be classified to a new target class .</a:t>
            </a:r>
          </a:p>
          <a:p>
            <a:pPr marL="400050" lvl="5" indent="-400050">
              <a:buFont typeface="+mj-lt"/>
              <a:buAutoNum type="alphaLcPeriod"/>
            </a:pPr>
            <a:endParaRPr lang="en-US" dirty="0"/>
          </a:p>
          <a:p>
            <a:pPr marL="400050" lvl="5" indent="-400050">
              <a:buFont typeface="+mj-lt"/>
              <a:buAutoNum type="alphaLcPeriod"/>
            </a:pPr>
            <a:r>
              <a:rPr lang="en-US" dirty="0" smtClean="0"/>
              <a:t>	They don’t have much Transferability..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1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717000"/>
          </a:xfrm>
        </p:spPr>
        <p:txBody>
          <a:bodyPr/>
          <a:lstStyle/>
          <a:p>
            <a:r>
              <a:rPr lang="en-US" sz="3200" dirty="0" smtClean="0"/>
              <a:t>Generative Adversarial Networks   WHY 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800" y="1066800"/>
            <a:ext cx="8610600" cy="5029200"/>
          </a:xfrm>
        </p:spPr>
        <p:txBody>
          <a:bodyPr/>
          <a:lstStyle/>
          <a:p>
            <a:r>
              <a:rPr lang="en-US" dirty="0" smtClean="0"/>
              <a:t>To Generate a picture of Something, you must have an understanding of it.</a:t>
            </a:r>
          </a:p>
          <a:p>
            <a:endParaRPr lang="en-US" dirty="0"/>
          </a:p>
          <a:p>
            <a:r>
              <a:rPr lang="en-US" dirty="0" smtClean="0"/>
              <a:t>What  is in the picture.</a:t>
            </a:r>
          </a:p>
          <a:p>
            <a:r>
              <a:rPr lang="en-US" dirty="0" smtClean="0"/>
              <a:t>It has Wings, Engines, Cockpit, Wheels, Flaps, Body of a plane.</a:t>
            </a:r>
          </a:p>
          <a:p>
            <a:endParaRPr lang="en-US" dirty="0"/>
          </a:p>
          <a:p>
            <a:r>
              <a:rPr lang="en-US" dirty="0" smtClean="0"/>
              <a:t>To the computer it is just a grid of numbers.</a:t>
            </a:r>
          </a:p>
          <a:p>
            <a:r>
              <a:rPr lang="en-US" dirty="0" smtClean="0"/>
              <a:t>It has no understanding what the picture represents.</a:t>
            </a:r>
          </a:p>
          <a:p>
            <a:endParaRPr lang="en-US" dirty="0"/>
          </a:p>
          <a:p>
            <a:r>
              <a:rPr lang="en-US" dirty="0" smtClean="0"/>
              <a:t>If we show thousands of  pictures of planes to the CNN, and after seeing those pictures, the CNN can generate a new picture of a plane, it would show that the CNN knows what different parts go into a the making of the plane, even thought we have not told it. </a:t>
            </a:r>
          </a:p>
          <a:p>
            <a:endParaRPr lang="en-US" dirty="0"/>
          </a:p>
          <a:p>
            <a:r>
              <a:rPr lang="en-US" dirty="0" smtClean="0"/>
              <a:t>This seems a way to train CNN to understand concepts, without explicitly taught the meanings of those concepts.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82" y="1905000"/>
            <a:ext cx="206114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67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240" cy="717000"/>
          </a:xfrm>
        </p:spPr>
        <p:txBody>
          <a:bodyPr/>
          <a:lstStyle/>
          <a:p>
            <a:r>
              <a:rPr lang="en-US" sz="3200" dirty="0" smtClean="0"/>
              <a:t>Generative Adversarial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838200"/>
            <a:ext cx="86106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GANs are </a:t>
            </a:r>
            <a:r>
              <a:rPr lang="en-US" sz="1600" dirty="0" smtClean="0"/>
              <a:t>NN that </a:t>
            </a:r>
            <a:r>
              <a:rPr lang="en-US" sz="1600" dirty="0"/>
              <a:t>learn to create synthetic data similar to some known input </a:t>
            </a:r>
            <a:r>
              <a:rPr lang="en-US" sz="1600" dirty="0" smtClean="0"/>
              <a:t>data.</a:t>
            </a:r>
          </a:p>
          <a:p>
            <a:r>
              <a:rPr lang="en-US" sz="1600" dirty="0" smtClean="0"/>
              <a:t>They have two models.</a:t>
            </a:r>
          </a:p>
          <a:p>
            <a:endParaRPr lang="en-US" sz="1600" dirty="0" smtClean="0"/>
          </a:p>
          <a:p>
            <a:r>
              <a:rPr lang="en-US" b="1" dirty="0" smtClean="0"/>
              <a:t>Generator Model</a:t>
            </a:r>
          </a:p>
          <a:p>
            <a:r>
              <a:rPr lang="en-US" sz="1600" dirty="0" smtClean="0"/>
              <a:t>Takes </a:t>
            </a:r>
            <a:r>
              <a:rPr lang="en-US" sz="1600" dirty="0"/>
              <a:t>random input values and transforms them into images through a </a:t>
            </a:r>
            <a:r>
              <a:rPr lang="en-US" sz="1600" dirty="0" smtClean="0"/>
              <a:t>deconvolution </a:t>
            </a:r>
            <a:r>
              <a:rPr lang="en-US" sz="1600" dirty="0" smtClean="0"/>
              <a:t>NN</a:t>
            </a:r>
          </a:p>
          <a:p>
            <a:endParaRPr lang="en-US" sz="1600" dirty="0" smtClean="0"/>
          </a:p>
          <a:p>
            <a:r>
              <a:rPr lang="en-US" b="1" dirty="0" smtClean="0"/>
              <a:t>Discriminator Model</a:t>
            </a:r>
          </a:p>
          <a:p>
            <a:r>
              <a:rPr lang="en-US" sz="1600" dirty="0" smtClean="0"/>
              <a:t>A CNN Binary classifier </a:t>
            </a:r>
            <a:r>
              <a:rPr lang="en-US" sz="1600" dirty="0"/>
              <a:t>that determines whether a given image looks like a real image from the dataset </a:t>
            </a:r>
            <a:r>
              <a:rPr lang="en-US" sz="1600" dirty="0" smtClean="0"/>
              <a:t>or its different. 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What Happens:</a:t>
            </a:r>
          </a:p>
          <a:p>
            <a:r>
              <a:rPr lang="en-US" sz="1600" dirty="0"/>
              <a:t>Over the course of many training iterations, the weights and biases in the discriminator and the generator are trained through backpropagation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The discriminator learns to tell "real" images </a:t>
            </a:r>
            <a:r>
              <a:rPr lang="en-US" sz="1600" dirty="0" smtClean="0"/>
              <a:t>from </a:t>
            </a:r>
            <a:r>
              <a:rPr lang="en-US" sz="1600" dirty="0"/>
              <a:t>"fake" images created by the generator. </a:t>
            </a:r>
            <a:endParaRPr lang="en-US" sz="1600" dirty="0" smtClean="0"/>
          </a:p>
          <a:p>
            <a:r>
              <a:rPr lang="en-US" sz="1600" dirty="0" smtClean="0"/>
              <a:t>At </a:t>
            </a:r>
            <a:r>
              <a:rPr lang="en-US" sz="1600" dirty="0"/>
              <a:t>the same time, the generator uses feedback from the discriminator to learn how to produce convincing images that the discriminator can't distinguish from real images.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5" y="4724400"/>
            <a:ext cx="8839200" cy="176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9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ISSUES with GANS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3276600" cy="3977280"/>
          </a:xfrm>
        </p:spPr>
        <p:txBody>
          <a:bodyPr/>
          <a:lstStyle/>
          <a:p>
            <a:r>
              <a:rPr lang="en-US" b="1" dirty="0"/>
              <a:t>Problem with Counting</a:t>
            </a:r>
            <a:r>
              <a:rPr lang="en-US" dirty="0"/>
              <a:t>: GANs fail to differentiate how many of a particular object should occur at a location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4700588" cy="354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26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3733800" cy="3977280"/>
          </a:xfrm>
        </p:spPr>
        <p:txBody>
          <a:bodyPr/>
          <a:lstStyle/>
          <a:p>
            <a:r>
              <a:rPr lang="en-US" b="1" dirty="0"/>
              <a:t>Problems with Perspective: </a:t>
            </a:r>
            <a:r>
              <a:rPr lang="en-US" dirty="0"/>
              <a:t>GANs fail to adapt to 3D objects. It doesn’t understand perspective, </a:t>
            </a:r>
            <a:r>
              <a:rPr lang="en-US" dirty="0" err="1"/>
              <a:t>i.e.difference</a:t>
            </a:r>
            <a:r>
              <a:rPr lang="en-US" dirty="0"/>
              <a:t> between </a:t>
            </a:r>
            <a:r>
              <a:rPr lang="en-US" dirty="0" err="1"/>
              <a:t>frontview</a:t>
            </a:r>
            <a:r>
              <a:rPr lang="en-US" dirty="0"/>
              <a:t> and </a:t>
            </a:r>
            <a:r>
              <a:rPr lang="en-US" dirty="0" err="1"/>
              <a:t>backview</a:t>
            </a:r>
            <a:r>
              <a:rPr lang="en-US" dirty="0"/>
              <a:t>. As we can see below, it gives flat (2D) representation of 3D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566109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16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3810000" cy="3977280"/>
          </a:xfrm>
        </p:spPr>
        <p:txBody>
          <a:bodyPr/>
          <a:lstStyle/>
          <a:p>
            <a:r>
              <a:rPr lang="en-US" b="1" dirty="0"/>
              <a:t>Problems with Global Structures:</a:t>
            </a:r>
            <a:r>
              <a:rPr lang="en-US" dirty="0"/>
              <a:t> Same as the problem with perspective, GANs do not understand a holistic structure. For example, in the bottom left image, it gives a generated image of a quadruple cow, i.e. a cow standing on its hind legs and simultaneously on all four legs. That is definitely not possible in real life!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4488721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89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Next Session  Topic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Generation </a:t>
            </a:r>
            <a:r>
              <a:rPr lang="en-US" dirty="0" err="1" smtClean="0"/>
              <a:t>Adversarials</a:t>
            </a:r>
            <a:r>
              <a:rPr lang="en-US" dirty="0" smtClean="0"/>
              <a:t> Networks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Demo GAN Programs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en-US" dirty="0" smtClean="0"/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6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240" cy="762000"/>
          </a:xfrm>
        </p:spPr>
        <p:txBody>
          <a:bodyPr/>
          <a:lstStyle/>
          <a:p>
            <a:r>
              <a:rPr lang="en-US" sz="3200" dirty="0" smtClean="0"/>
              <a:t>Further Readings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066800"/>
            <a:ext cx="8229240" cy="4984200"/>
          </a:xfrm>
        </p:spPr>
        <p:txBody>
          <a:bodyPr/>
          <a:lstStyle/>
          <a:p>
            <a:r>
              <a:rPr lang="en-US" b="1" dirty="0" smtClean="0"/>
              <a:t>Generative Adversarial Networks</a:t>
            </a:r>
            <a:endParaRPr lang="en-US" b="1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://github.com/zhangqianhui/AdversarialNetsPapers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https://github.com/nightrome/really-awesome-gan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carpedm20.github.io/faces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Adversarial Examples</a:t>
            </a:r>
          </a:p>
          <a:p>
            <a:endParaRPr lang="en-US" b="1" dirty="0" smtClean="0"/>
          </a:p>
          <a:p>
            <a:r>
              <a:rPr lang="en-US" dirty="0" smtClean="0">
                <a:hlinkClick r:id="rId5"/>
              </a:rPr>
              <a:t>https://aaai18adversarial.github.io/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9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13040" y="152280"/>
            <a:ext cx="903060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 algn="ctr"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Details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6960" y="2322720"/>
            <a:ext cx="3942720" cy="1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  </a:t>
            </a:r>
            <a:r>
              <a:rPr lang="en-US" sz="1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aliasgertalib@gmail.com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Linkedin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www.linkedin.com/in/aliasgertalib</a:t>
            </a:r>
            <a:endParaRPr lang="en-US" sz="15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https://github.com/aliasgertalib-AI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356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Todays 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457200" y="1447800"/>
            <a:ext cx="8229240" cy="48768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Recap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Last Presentation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 Average Pooling in CNN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Recap of Adversarial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 and D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efenses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Generative Adversarial Networks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Questions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240" cy="762000"/>
          </a:xfrm>
        </p:spPr>
        <p:txBody>
          <a:bodyPr/>
          <a:lstStyle/>
          <a:p>
            <a:pPr algn="ctr"/>
            <a:r>
              <a:rPr lang="en-US" sz="4000" dirty="0" err="1" smtClean="0"/>
              <a:t>GlobalAveragePooling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752600"/>
            <a:ext cx="8229240" cy="4267200"/>
          </a:xfrm>
        </p:spPr>
        <p:txBody>
          <a:bodyPr/>
          <a:lstStyle/>
          <a:p>
            <a:r>
              <a:rPr lang="en-US" dirty="0" smtClean="0"/>
              <a:t>It’s a pooling scheme, that averages out all the features within a feature map</a:t>
            </a:r>
          </a:p>
          <a:p>
            <a:endParaRPr lang="en-US" dirty="0" smtClean="0"/>
          </a:p>
          <a:p>
            <a:r>
              <a:rPr lang="en-US" dirty="0" smtClean="0"/>
              <a:t>If we had a feature map </a:t>
            </a:r>
          </a:p>
          <a:p>
            <a:r>
              <a:rPr lang="en-US" dirty="0"/>
              <a:t> </a:t>
            </a:r>
            <a:r>
              <a:rPr lang="en-US" dirty="0" smtClean="0"/>
              <a:t>    	height x width x depth </a:t>
            </a:r>
          </a:p>
          <a:p>
            <a:r>
              <a:rPr lang="en-US" dirty="0" smtClean="0"/>
              <a:t>Global Average Pooling would reduce it to </a:t>
            </a:r>
          </a:p>
          <a:p>
            <a:r>
              <a:rPr lang="en-US" dirty="0"/>
              <a:t> </a:t>
            </a:r>
            <a:r>
              <a:rPr lang="en-US" dirty="0" smtClean="0"/>
              <a:t>	1 x 1 x depth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clothesClassifier</a:t>
            </a:r>
            <a:r>
              <a:rPr lang="en-US" dirty="0" smtClean="0"/>
              <a:t> – Deep CNN-Global Average Pooling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clothesPredictor</a:t>
            </a:r>
            <a:r>
              <a:rPr lang="en-US" dirty="0" smtClean="0"/>
              <a:t>  – Deep CNN-Global Average Pooling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8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240" cy="762000"/>
          </a:xfrm>
        </p:spPr>
        <p:txBody>
          <a:bodyPr/>
          <a:lstStyle/>
          <a:p>
            <a:pPr algn="ctr"/>
            <a:r>
              <a:rPr lang="en-US" sz="4000" dirty="0" err="1" smtClean="0"/>
              <a:t>GlobalAveragePooling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6919716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6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01" y="457200"/>
            <a:ext cx="8229240" cy="580200"/>
          </a:xfrm>
        </p:spPr>
        <p:txBody>
          <a:bodyPr/>
          <a:lstStyle/>
          <a:p>
            <a:r>
              <a:rPr lang="en-US" dirty="0" err="1" smtClean="0"/>
              <a:t>GlobalAveragePooling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964032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32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ClothesClassifier</a:t>
            </a:r>
            <a:r>
              <a:rPr lang="en-US" sz="4400" dirty="0" smtClean="0"/>
              <a:t> Demo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28600" y="1828800"/>
            <a:ext cx="8229240" cy="4191000"/>
          </a:xfrm>
        </p:spPr>
        <p:txBody>
          <a:bodyPr/>
          <a:lstStyle/>
          <a:p>
            <a:r>
              <a:rPr lang="en-US" b="1" dirty="0" err="1" smtClean="0"/>
              <a:t>Jupyter</a:t>
            </a:r>
            <a:r>
              <a:rPr lang="en-US" b="1" dirty="0" smtClean="0"/>
              <a:t> Notebooks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clothesClassifier</a:t>
            </a:r>
            <a:r>
              <a:rPr lang="en-US" dirty="0" smtClean="0"/>
              <a:t> – Deep </a:t>
            </a:r>
            <a:r>
              <a:rPr lang="en-US" dirty="0" err="1" smtClean="0"/>
              <a:t>CNN.ipynb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Clothes Image </a:t>
            </a:r>
            <a:r>
              <a:rPr lang="en-US" dirty="0" err="1" smtClean="0"/>
              <a:t>Predictor.ipynb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Clothes Adversarial </a:t>
            </a:r>
            <a:r>
              <a:rPr lang="en-US" dirty="0" err="1" smtClean="0"/>
              <a:t>generator.ipynb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2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83222"/>
            <a:ext cx="3962400" cy="635978"/>
          </a:xfrm>
        </p:spPr>
        <p:txBody>
          <a:bodyPr/>
          <a:lstStyle/>
          <a:p>
            <a:r>
              <a:rPr lang="en-US" sz="3200" dirty="0" smtClean="0"/>
              <a:t>Adversarial Examples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28600" y="3962400"/>
            <a:ext cx="8763000" cy="28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Steps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Feed </a:t>
            </a:r>
            <a:r>
              <a:rPr lang="en-US" sz="1600" dirty="0" smtClean="0"/>
              <a:t>the </a:t>
            </a:r>
            <a:r>
              <a:rPr lang="en-US" sz="1600" dirty="0"/>
              <a:t>photo </a:t>
            </a:r>
            <a:r>
              <a:rPr lang="en-US" sz="1600" dirty="0" smtClean="0"/>
              <a:t> to </a:t>
            </a:r>
            <a:r>
              <a:rPr lang="en-US" sz="1600" dirty="0"/>
              <a:t>hack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Check the neural network’s prediction and see how far off </a:t>
            </a:r>
            <a:r>
              <a:rPr lang="en-US" sz="1600" dirty="0" smtClean="0"/>
              <a:t>it </a:t>
            </a:r>
            <a:r>
              <a:rPr lang="en-US" sz="1600" dirty="0"/>
              <a:t>is from the </a:t>
            </a:r>
            <a:r>
              <a:rPr lang="en-US" sz="1600" b="1" i="1" dirty="0"/>
              <a:t>answer we want to get </a:t>
            </a:r>
            <a:r>
              <a:rPr lang="en-US" sz="1600" dirty="0"/>
              <a:t>for this photo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Tweak our photo using back-propagation to make the final prediction slightly closer to the answer we want to get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Repeat steps 1–3 a few thousand times with </a:t>
            </a:r>
            <a:r>
              <a:rPr lang="en-US" sz="1600" b="1" i="1" dirty="0"/>
              <a:t>the same photo</a:t>
            </a:r>
            <a:r>
              <a:rPr lang="en-US" sz="1600" i="1" dirty="0"/>
              <a:t> </a:t>
            </a:r>
            <a:r>
              <a:rPr lang="en-US" sz="1600" dirty="0"/>
              <a:t>until the network gives us the answer we want</a:t>
            </a:r>
            <a:r>
              <a:rPr lang="en-US" sz="1600" i="1" dirty="0"/>
              <a:t>.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609599"/>
            <a:ext cx="4649392" cy="342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08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Clothes Classifier Model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3858626" cy="5410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828800" y="1554481"/>
            <a:ext cx="685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84838" y="5943600"/>
            <a:ext cx="685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240" cy="685800"/>
          </a:xfrm>
        </p:spPr>
        <p:txBody>
          <a:bodyPr/>
          <a:lstStyle/>
          <a:p>
            <a:r>
              <a:rPr lang="en-US" sz="3200" dirty="0" smtClean="0"/>
              <a:t>Types of Adversarial Attack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28600" y="1371600"/>
            <a:ext cx="8457840" cy="4953000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Non Targeted Adversarial Attack.</a:t>
            </a:r>
          </a:p>
          <a:p>
            <a:endParaRPr lang="en-US" b="1" dirty="0" smtClean="0"/>
          </a:p>
          <a:p>
            <a:r>
              <a:rPr lang="en-US" dirty="0" smtClean="0"/>
              <a:t>FSGM ( Fast Gradient Step Method)</a:t>
            </a:r>
          </a:p>
          <a:p>
            <a:r>
              <a:rPr lang="en-US" dirty="0" smtClean="0"/>
              <a:t>We add some Noise on every step of optimization, drifting towards the desired class. </a:t>
            </a:r>
          </a:p>
          <a:p>
            <a:endParaRPr lang="en-US" dirty="0" smtClean="0"/>
          </a:p>
          <a:p>
            <a:r>
              <a:rPr lang="en-US" dirty="0" smtClean="0"/>
              <a:t>We limit the amount of Noise ( intensity of pixel)  added to keep the attack Subtle.</a:t>
            </a:r>
          </a:p>
          <a:p>
            <a:endParaRPr lang="en-US" dirty="0" smtClean="0"/>
          </a:p>
          <a:p>
            <a:r>
              <a:rPr lang="en-US" dirty="0" smtClean="0"/>
              <a:t>If the CNN is a black box for us: (We don’t get Gradients outputs, just the class name), </a:t>
            </a:r>
          </a:p>
          <a:p>
            <a:endParaRPr lang="en-US" dirty="0" smtClean="0"/>
          </a:p>
          <a:p>
            <a:r>
              <a:rPr lang="en-US" dirty="0" smtClean="0"/>
              <a:t>We generate Noise and add it to the picture, and send it to the Classifier, repeating it above, until the Classifier makes a mistake.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 Noisy ATM Check written for $100 and </a:t>
            </a:r>
            <a:r>
              <a:rPr lang="en-US" dirty="0" err="1" smtClean="0"/>
              <a:t>encashed</a:t>
            </a:r>
            <a:r>
              <a:rPr lang="en-US" dirty="0" smtClean="0"/>
              <a:t> for $1000</a:t>
            </a:r>
          </a:p>
          <a:p>
            <a:r>
              <a:rPr lang="en-US" dirty="0"/>
              <a:t> </a:t>
            </a:r>
            <a:r>
              <a:rPr lang="en-US" dirty="0" smtClean="0"/>
              <a:t>       License Plate Numbers can be changed</a:t>
            </a:r>
          </a:p>
          <a:p>
            <a:r>
              <a:rPr lang="en-US" dirty="0"/>
              <a:t> </a:t>
            </a:r>
            <a:r>
              <a:rPr lang="en-US" dirty="0" smtClean="0"/>
              <a:t>       Swap Road Signs with a new Noisy Road Sign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8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11368</TotalTime>
  <Words>669</Words>
  <Application>Microsoft Office PowerPoint</Application>
  <PresentationFormat>On-screen Show (4:3)</PresentationFormat>
  <Paragraphs>156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GlobalAveragePooling  </vt:lpstr>
      <vt:lpstr>GlobalAveragePooling  </vt:lpstr>
      <vt:lpstr>GlobalAveragePooling</vt:lpstr>
      <vt:lpstr>ClothesClassifier Demo</vt:lpstr>
      <vt:lpstr>Adversarial Examples</vt:lpstr>
      <vt:lpstr>Clothes Classifier Model Architecture</vt:lpstr>
      <vt:lpstr>Types of Adversarial Attack</vt:lpstr>
      <vt:lpstr>PowerPoint Presentation</vt:lpstr>
      <vt:lpstr>Types of Adversarial Attack </vt:lpstr>
      <vt:lpstr>Generative Adversarial Networks   WHY ?</vt:lpstr>
      <vt:lpstr>Generative Adversarial Networks</vt:lpstr>
      <vt:lpstr>ISSUES with GANS</vt:lpstr>
      <vt:lpstr>PowerPoint Presentation</vt:lpstr>
      <vt:lpstr>PowerPoint Presentation</vt:lpstr>
      <vt:lpstr>Next Session  Topic</vt:lpstr>
      <vt:lpstr>Further Readings</vt:lpstr>
      <vt:lpstr>PowerPoint Presentation</vt:lpstr>
    </vt:vector>
  </TitlesOfParts>
  <Company>General Services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AliMTalib</dc:creator>
  <cp:lastModifiedBy>AliMTalib</cp:lastModifiedBy>
  <cp:revision>198</cp:revision>
  <dcterms:created xsi:type="dcterms:W3CDTF">2018-02-12T21:27:35Z</dcterms:created>
  <dcterms:modified xsi:type="dcterms:W3CDTF">2018-07-08T17:20:56Z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General Services Administration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28</vt:i4>
  </property>
</Properties>
</file>