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3"/>
  </p:notesMasterIdLst>
  <p:sldIdLst>
    <p:sldId id="256" r:id="rId2"/>
    <p:sldId id="258" r:id="rId3"/>
    <p:sldId id="310" r:id="rId4"/>
    <p:sldId id="311" r:id="rId5"/>
    <p:sldId id="307" r:id="rId6"/>
    <p:sldId id="308" r:id="rId7"/>
    <p:sldId id="312" r:id="rId8"/>
    <p:sldId id="309" r:id="rId9"/>
    <p:sldId id="313" r:id="rId10"/>
    <p:sldId id="306" r:id="rId11"/>
    <p:sldId id="30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varScale="1">
        <p:scale>
          <a:sx n="77" d="100"/>
          <a:sy n="77" d="100"/>
        </p:scale>
        <p:origin x="122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4/3/2019</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4/3/2019</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1505.0459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frontiersin.org/articles/10.3389/fnana.2015.00142/full" TargetMode="External"/><Relationship Id="rId3" Type="http://schemas.openxmlformats.org/officeDocument/2006/relationships/hyperlink" Target="https://github.com/Lextal/awesome_segmentation" TargetMode="External"/><Relationship Id="rId7" Type="http://schemas.openxmlformats.org/officeDocument/2006/relationships/hyperlink" Target="http://cs229.stanford.edu/proj2017/final-reports/5243715.pdf" TargetMode="External"/><Relationship Id="rId2" Type="http://schemas.openxmlformats.org/officeDocument/2006/relationships/hyperlink" Target="https://arxiv.org/pdf/1505.04597.pdf" TargetMode="External"/><Relationship Id="rId1" Type="http://schemas.openxmlformats.org/officeDocument/2006/relationships/slideLayout" Target="../slideLayouts/slideLayout2.xml"/><Relationship Id="rId6" Type="http://schemas.openxmlformats.org/officeDocument/2006/relationships/hyperlink" Target="https://medium.com/tensorflow/an-introduction-to-biomedical-image-analysis-with-tensorflow-and-dltk-2c25304e7c13" TargetMode="External"/><Relationship Id="rId5" Type="http://schemas.openxmlformats.org/officeDocument/2006/relationships/hyperlink" Target="https://www.sciencedirect.com/science/article/pii/S0169260717311823" TargetMode="External"/><Relationship Id="rId4" Type="http://schemas.openxmlformats.org/officeDocument/2006/relationships/hyperlink" Target="https://arxiv.org/pdf/1803.08691.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aliasgertalib" TargetMode="External"/><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hysicsworld.com/a/americas-top-young-scientist-uses-ai-to-improve-pancreatic-radiothera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orobix/retina-u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1447800"/>
            <a:ext cx="8640000" cy="502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br>
              <a:rPr dirty="0"/>
            </a:br>
            <a:endParaRPr lang="en-US" sz="1800" b="0" strike="noStrike" spc="-1" dirty="0">
              <a:solidFill>
                <a:srgbClr val="000000"/>
              </a:solidFill>
              <a:uFill>
                <a:solidFill>
                  <a:srgbClr val="FFFFFF"/>
                </a:solidFill>
              </a:uFill>
              <a:latin typeface="Arial"/>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  </a:t>
            </a: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Deep Learning</a:t>
            </a:r>
          </a:p>
          <a:p>
            <a:pPr>
              <a:lnSpc>
                <a:spcPct val="100000"/>
              </a:lnSpc>
            </a:pPr>
            <a:r>
              <a:rPr lang="en-US" sz="6000" b="0" strike="noStrike" spc="-1" dirty="0">
                <a:solidFill>
                  <a:srgbClr val="04617B"/>
                </a:solidFill>
                <a:uFill>
                  <a:solidFill>
                    <a:srgbClr val="FFFFFF"/>
                  </a:solidFill>
                </a:uFill>
                <a:latin typeface="Source Sans Pro Light"/>
                <a:ea typeface="DejaVu Sans"/>
              </a:rPr>
              <a:t> </a:t>
            </a:r>
            <a:endParaRPr lang="en-US" sz="6000" b="0" strike="noStrike" spc="-1" dirty="0">
              <a:solidFill>
                <a:srgbClr val="000000"/>
              </a:solidFill>
              <a:uFill>
                <a:solidFill>
                  <a:srgbClr val="FFFFFF"/>
                </a:solidFill>
              </a:uFill>
              <a:latin typeface="Arial"/>
            </a:endParaRPr>
          </a:p>
          <a:p>
            <a:pPr>
              <a:lnSpc>
                <a:spcPct val="100000"/>
              </a:lnSpc>
            </a:pPr>
            <a:endParaRPr lang="en-US" sz="6500" b="0" strike="noStrike" spc="-1" dirty="0">
              <a:solidFill>
                <a:srgbClr val="000000"/>
              </a:solidFill>
              <a:uFill>
                <a:solidFill>
                  <a:srgbClr val="FFFFFF"/>
                </a:solidFill>
              </a:uFill>
              <a:latin typeface="Arial"/>
            </a:endParaRPr>
          </a:p>
          <a:p>
            <a:pPr>
              <a:lnSpc>
                <a:spcPct val="100000"/>
              </a:lnSpc>
            </a:pPr>
            <a:r>
              <a:rPr lang="en-US" sz="3600" b="1" strike="noStrike" spc="-1" dirty="0">
                <a:solidFill>
                  <a:schemeClr val="tx2"/>
                </a:solidFill>
                <a:uFill>
                  <a:solidFill>
                    <a:srgbClr val="FFFFFF"/>
                  </a:solidFill>
                </a:uFill>
                <a:latin typeface="Source Sans Pro Light"/>
                <a:ea typeface="DejaVu Sans"/>
              </a:rPr>
              <a:t>U-NET   Session 8</a:t>
            </a: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r>
              <a:rPr lang="en-US" sz="1600" b="1" dirty="0"/>
              <a:t> .</a:t>
            </a:r>
            <a:endParaRPr lang="en-US" sz="1600" b="1" strike="noStrike" spc="-1" dirty="0">
              <a:solidFill>
                <a:schemeClr val="tx2"/>
              </a:solidFill>
              <a:uFill>
                <a:solidFill>
                  <a:srgbClr val="FFFFFF"/>
                </a:solidFill>
              </a:uFill>
              <a:latin typeface="Source Sans Pro Light"/>
              <a:ea typeface="DejaVu Sans"/>
            </a:endParaRPr>
          </a:p>
          <a:p>
            <a:pPr>
              <a:lnSpc>
                <a:spcPct val="100000"/>
              </a:lnSpc>
            </a:pPr>
            <a:endParaRPr lang="en-US" sz="2900" b="1" strike="noStrike" spc="-1" dirty="0">
              <a:solidFill>
                <a:schemeClr val="tx2"/>
              </a:solidFill>
              <a:uFill>
                <a:solidFill>
                  <a:srgbClr val="FFFFFF"/>
                </a:solidFill>
              </a:uFill>
              <a:latin typeface="Source Sans Pro Light"/>
              <a:ea typeface="DejaVu Sans"/>
            </a:endParaRPr>
          </a:p>
          <a:p>
            <a:pPr>
              <a:lnSpc>
                <a:spcPct val="100000"/>
              </a:lnSpc>
            </a:pPr>
            <a:r>
              <a:rPr lang="en-US" sz="2900" b="1" spc="-1" dirty="0">
                <a:solidFill>
                  <a:schemeClr val="tx2"/>
                </a:solidFill>
                <a:uFill>
                  <a:solidFill>
                    <a:srgbClr val="FFFFFF"/>
                  </a:solidFill>
                </a:uFill>
                <a:latin typeface="Source Sans Pro Light"/>
                <a:ea typeface="DejaVu Sans"/>
              </a:rPr>
              <a:t>  </a:t>
            </a:r>
            <a:endParaRPr lang="en-US" sz="2900" b="1" spc="-1" dirty="0">
              <a:solidFill>
                <a:srgbClr val="00B050"/>
              </a:solidFill>
              <a:uFill>
                <a:solidFill>
                  <a:srgbClr val="FFFFFF"/>
                </a:solidFill>
              </a:uFill>
              <a:latin typeface="Source Sans Pro Light"/>
            </a:endParaRPr>
          </a:p>
          <a:p>
            <a:pPr>
              <a:lnSpc>
                <a:spcPct val="100000"/>
              </a:lnSpc>
            </a:pPr>
            <a:r>
              <a:rPr lang="en-US" sz="1200" strike="noStrike" spc="-1" dirty="0">
                <a:uFill>
                  <a:solidFill>
                    <a:srgbClr val="FFFFFF"/>
                  </a:solidFill>
                </a:uFill>
                <a:latin typeface="Source Sans Pro Light"/>
              </a:rPr>
              <a:t>( content has been  taken from various authors and websites)</a:t>
            </a:r>
          </a:p>
          <a:p>
            <a:r>
              <a:rPr lang="en-US" sz="1200" b="1" spc="-1" dirty="0">
                <a:solidFill>
                  <a:schemeClr val="tx2"/>
                </a:solidFill>
                <a:uFill>
                  <a:solidFill>
                    <a:srgbClr val="FFFFFF"/>
                  </a:solidFill>
                </a:uFill>
                <a:latin typeface="Source Sans Pro Light"/>
                <a:hlinkClick r:id="rId3"/>
              </a:rPr>
              <a:t>https://arxiv.org/abs/1505.04597</a:t>
            </a:r>
            <a:endParaRPr lang="en-US" sz="1200" b="1" spc="-1" dirty="0">
              <a:solidFill>
                <a:schemeClr val="tx2"/>
              </a:solidFill>
              <a:uFill>
                <a:solidFill>
                  <a:srgbClr val="FFFFFF"/>
                </a:solidFill>
              </a:uFill>
              <a:latin typeface="Source Sans Pro Light"/>
            </a:endParaRPr>
          </a:p>
          <a:p>
            <a:pPr>
              <a:lnSpc>
                <a:spcPct val="100000"/>
              </a:lnSpc>
            </a:pPr>
            <a:endParaRPr lang="en-US" sz="120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r>
              <a:rPr lang="en-US" sz="2400" b="1" dirty="0"/>
              <a:t>References</a:t>
            </a:r>
          </a:p>
        </p:txBody>
      </p:sp>
      <p:sp>
        <p:nvSpPr>
          <p:cNvPr id="3" name="Subtitle 2"/>
          <p:cNvSpPr>
            <a:spLocks noGrp="1"/>
          </p:cNvSpPr>
          <p:nvPr>
            <p:ph type="subTitle"/>
          </p:nvPr>
        </p:nvSpPr>
        <p:spPr>
          <a:xfrm>
            <a:off x="457200" y="914400"/>
            <a:ext cx="8534400" cy="5638800"/>
          </a:xfrm>
        </p:spPr>
        <p:txBody>
          <a:bodyPr>
            <a:normAutofit/>
          </a:bodyPr>
          <a:lstStyle/>
          <a:p>
            <a:r>
              <a:rPr lang="en-US" dirty="0">
                <a:hlinkClick r:id="rId2"/>
              </a:rPr>
              <a:t>Original Paper: https://arxiv.org/pdf/1505.04597.pdf  </a:t>
            </a:r>
            <a:endParaRPr lang="en-US" dirty="0"/>
          </a:p>
          <a:p>
            <a:r>
              <a:rPr lang="en-US" dirty="0" err="1">
                <a:hlinkClick r:id="rId3"/>
              </a:rPr>
              <a:t>Segementation</a:t>
            </a:r>
            <a:r>
              <a:rPr lang="en-US" dirty="0">
                <a:hlinkClick r:id="rId3"/>
              </a:rPr>
              <a:t> Papers : https://github.com/Lextal/awesome_segmentation</a:t>
            </a:r>
            <a:endParaRPr lang="en-US" dirty="0"/>
          </a:p>
          <a:p>
            <a:r>
              <a:rPr lang="en-US" dirty="0">
                <a:hlinkClick r:id="rId4"/>
              </a:rPr>
              <a:t>https://arxiv.org/pdf/1803.08691.pdf</a:t>
            </a:r>
            <a:endParaRPr lang="en-US" dirty="0"/>
          </a:p>
          <a:p>
            <a:r>
              <a:rPr lang="en-US" dirty="0">
                <a:hlinkClick r:id="rId5"/>
              </a:rPr>
              <a:t>https://www.sciencedirect.com/science/article/pii/S0169260717311823</a:t>
            </a:r>
            <a:endParaRPr lang="en-US" dirty="0"/>
          </a:p>
          <a:p>
            <a:r>
              <a:rPr lang="en-US" dirty="0">
                <a:hlinkClick r:id="rId6"/>
              </a:rPr>
              <a:t>https://medium.com/tensorflow/an-introduction-to-biomedical-image-analysis-with-tensorflow-and-dltk-2c25304e7c13</a:t>
            </a:r>
            <a:endParaRPr lang="en-US" dirty="0"/>
          </a:p>
          <a:p>
            <a:r>
              <a:rPr lang="en-US" dirty="0">
                <a:hlinkClick r:id="rId7"/>
              </a:rPr>
              <a:t>http://cs229.stanford.edu/proj2017/final-reports/5243715.pdf</a:t>
            </a:r>
            <a:endParaRPr lang="en-US" dirty="0"/>
          </a:p>
          <a:p>
            <a:r>
              <a:rPr lang="en-US" dirty="0">
                <a:hlinkClick r:id="rId8"/>
              </a:rPr>
              <a:t>https://www.frontiersin.org/articles/10.3389/fnana.2015.00142/full</a:t>
            </a:r>
            <a:endParaRPr lang="en-US" dirty="0"/>
          </a:p>
        </p:txBody>
      </p:sp>
    </p:spTree>
    <p:extLst>
      <p:ext uri="{BB962C8B-B14F-4D97-AF65-F5344CB8AC3E}">
        <p14:creationId xmlns:p14="http://schemas.microsoft.com/office/powerpoint/2010/main" val="74889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300" b="0" strike="noStrike" spc="-1">
                <a:solidFill>
                  <a:srgbClr val="000000"/>
                </a:solidFill>
                <a:uFill>
                  <a:solidFill>
                    <a:srgbClr val="FFFFFF"/>
                  </a:solidFill>
                </a:uFill>
                <a:latin typeface="Arial"/>
                <a:ea typeface="DejaVu Sans"/>
              </a:rPr>
              <a:t>Contact Details</a:t>
            </a:r>
            <a:endParaRPr lang="en-US" sz="2300" b="0" strike="noStrike" spc="-1">
              <a:solidFill>
                <a:srgbClr val="000000"/>
              </a:solidFill>
              <a:uFill>
                <a:solidFill>
                  <a:srgbClr val="FFFFFF"/>
                </a:solidFill>
              </a:uFill>
              <a:latin typeface="Arial"/>
            </a:endParaRPr>
          </a:p>
        </p:txBody>
      </p:sp>
      <p:sp>
        <p:nvSpPr>
          <p:cNvPr id="189" name="CustomShape 2"/>
          <p:cNvSpPr/>
          <p:nvPr/>
        </p:nvSpPr>
        <p:spPr>
          <a:xfrm>
            <a:off x="696960" y="2322720"/>
            <a:ext cx="3942720" cy="179208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dirty="0">
                <a:solidFill>
                  <a:srgbClr val="000000"/>
                </a:solidFill>
                <a:uFill>
                  <a:solidFill>
                    <a:srgbClr val="FFFFFF"/>
                  </a:solidFill>
                </a:uFill>
                <a:latin typeface="Arial"/>
                <a:ea typeface="DejaVu Sans"/>
              </a:rPr>
              <a:t>Email:  </a:t>
            </a:r>
            <a:r>
              <a:rPr lang="en-US" sz="1400" b="0" u="sng" strike="noStrike" spc="-1" dirty="0">
                <a:solidFill>
                  <a:srgbClr val="0000FF"/>
                </a:solidFill>
                <a:uFill>
                  <a:solidFill>
                    <a:srgbClr val="FFFFFF"/>
                  </a:solidFill>
                </a:uFill>
                <a:latin typeface="Arial"/>
                <a:ea typeface="DejaVu Sans"/>
                <a:hlinkClick r:id="rId2"/>
              </a:rPr>
              <a:t>aliasgertalib@gmail.com</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500" b="0" strike="noStrike" spc="-1" dirty="0" err="1">
                <a:solidFill>
                  <a:srgbClr val="000000"/>
                </a:solidFill>
                <a:uFill>
                  <a:solidFill>
                    <a:srgbClr val="FFFFFF"/>
                  </a:solidFill>
                </a:uFill>
                <a:latin typeface="Arial"/>
                <a:ea typeface="DejaVu Sans"/>
              </a:rPr>
              <a:t>Linkedin</a:t>
            </a:r>
            <a:r>
              <a:rPr lang="en-US" sz="1500" b="0" strike="noStrike" spc="-1" dirty="0">
                <a:solidFill>
                  <a:srgbClr val="000000"/>
                </a:solidFill>
                <a:uFill>
                  <a:solidFill>
                    <a:srgbClr val="FFFFFF"/>
                  </a:solidFill>
                </a:uFill>
                <a:latin typeface="Arial"/>
                <a:ea typeface="DejaVu Sans"/>
              </a:rPr>
              <a:t>: </a:t>
            </a:r>
            <a:r>
              <a:rPr lang="en-US" sz="1500" b="0" strike="noStrike" spc="-1" dirty="0">
                <a:solidFill>
                  <a:srgbClr val="000000"/>
                </a:solidFill>
                <a:uFill>
                  <a:solidFill>
                    <a:srgbClr val="FFFFFF"/>
                  </a:solidFill>
                </a:uFill>
                <a:latin typeface="Arial"/>
                <a:ea typeface="DejaVu Sans"/>
                <a:hlinkClick r:id="rId3"/>
              </a:rPr>
              <a:t>https://www.linkedin.com/in/aliasgertalib</a:t>
            </a:r>
            <a:endParaRPr lang="en-US" sz="1500" b="0" strike="noStrike" spc="-1" dirty="0">
              <a:solidFill>
                <a:srgbClr val="000000"/>
              </a:solidFill>
              <a:uFill>
                <a:solidFill>
                  <a:srgbClr val="FFFFFF"/>
                </a:solidFill>
              </a:uFill>
              <a:latin typeface="Arial"/>
              <a:ea typeface="DejaVu Sans"/>
            </a:endParaRPr>
          </a:p>
          <a:p>
            <a:pPr>
              <a:lnSpc>
                <a:spcPct val="100000"/>
              </a:lnSpc>
            </a:pPr>
            <a:endParaRPr lang="en-US" sz="1500" spc="-1" dirty="0">
              <a:solidFill>
                <a:srgbClr val="000000"/>
              </a:solidFill>
              <a:uFill>
                <a:solidFill>
                  <a:srgbClr val="FFFFFF"/>
                </a:solidFill>
              </a:uFill>
              <a:latin typeface="Arial"/>
            </a:endParaRPr>
          </a:p>
          <a:p>
            <a:pPr>
              <a:lnSpc>
                <a:spcPct val="100000"/>
              </a:lnSpc>
            </a:pPr>
            <a:r>
              <a:rPr lang="en-US" sz="1500" spc="-1" dirty="0">
                <a:solidFill>
                  <a:srgbClr val="000000"/>
                </a:solidFill>
                <a:uFill>
                  <a:solidFill>
                    <a:srgbClr val="FFFFFF"/>
                  </a:solidFill>
                </a:uFill>
                <a:latin typeface="Arial"/>
              </a:rPr>
              <a:t>GitHub</a:t>
            </a:r>
          </a:p>
          <a:p>
            <a:pPr>
              <a:lnSpc>
                <a:spcPct val="100000"/>
              </a:lnSpc>
            </a:pPr>
            <a:r>
              <a:rPr lang="en-US" sz="1500" spc="-1" dirty="0">
                <a:solidFill>
                  <a:srgbClr val="000000"/>
                </a:solidFill>
                <a:uFill>
                  <a:solidFill>
                    <a:srgbClr val="FFFFFF"/>
                  </a:solidFill>
                </a:uFill>
              </a:rPr>
              <a:t>https://github.com/aliasgertalib-AI</a:t>
            </a: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48356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323850" y="1447800"/>
            <a:ext cx="8229240" cy="487680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spc="-1" dirty="0">
                <a:solidFill>
                  <a:srgbClr val="000000"/>
                </a:solidFill>
                <a:uFill>
                  <a:solidFill>
                    <a:srgbClr val="FFFFFF"/>
                  </a:solidFill>
                </a:uFill>
                <a:latin typeface="Calibri"/>
              </a:rPr>
              <a:t>U-NET</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a:solidFill>
                  <a:srgbClr val="000000"/>
                </a:solidFill>
                <a:uFill>
                  <a:solidFill>
                    <a:srgbClr val="FFFFFF"/>
                  </a:solidFill>
                </a:uFill>
                <a:latin typeface="Calibri"/>
              </a:rPr>
              <a:t>Demo</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 Questions.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a:t>
            </a:r>
          </a:p>
        </p:txBody>
      </p:sp>
      <p:sp>
        <p:nvSpPr>
          <p:cNvPr id="3" name="Subtitle 2"/>
          <p:cNvSpPr>
            <a:spLocks noGrp="1"/>
          </p:cNvSpPr>
          <p:nvPr>
            <p:ph type="subTitle"/>
          </p:nvPr>
        </p:nvSpPr>
        <p:spPr>
          <a:xfrm>
            <a:off x="304800" y="5638800"/>
            <a:ext cx="8229240" cy="1062480"/>
          </a:xfrm>
        </p:spPr>
        <p:txBody>
          <a:bodyPr/>
          <a:lstStyle/>
          <a:p>
            <a:r>
              <a:rPr lang="en-US" dirty="0">
                <a:hlinkClick r:id="rId2"/>
              </a:rPr>
              <a:t>https://physicsworld.com/a/americas-top-young-scientist-uses-ai-to-improve-pancreatic-radiotherapy/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6781800" cy="416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72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BioMedical</a:t>
            </a:r>
            <a:r>
              <a:rPr lang="en-US" dirty="0"/>
              <a:t> Segmentation</a:t>
            </a:r>
          </a:p>
        </p:txBody>
      </p:sp>
      <p:sp>
        <p:nvSpPr>
          <p:cNvPr id="3" name="Subtitle 2"/>
          <p:cNvSpPr>
            <a:spLocks noGrp="1"/>
          </p:cNvSpPr>
          <p:nvPr>
            <p:ph type="subTitle"/>
          </p:nvPr>
        </p:nvSpPr>
        <p:spPr>
          <a:xfrm>
            <a:off x="457200" y="273600"/>
            <a:ext cx="8229240" cy="5060400"/>
          </a:xfrm>
        </p:spPr>
        <p:txBody>
          <a:bodyPr/>
          <a:lstStyle/>
          <a:p>
            <a:pPr marL="285750" indent="-285750">
              <a:buFont typeface="Arial" panose="020B0604020202020204" pitchFamily="34" charset="0"/>
              <a:buChar char="•"/>
            </a:pPr>
            <a:r>
              <a:rPr lang="en-US" dirty="0"/>
              <a:t>Localization ( Each Pixel should  be assigned a Class)</a:t>
            </a:r>
          </a:p>
          <a:p>
            <a:pPr marL="285750" indent="-285750">
              <a:buFont typeface="Arial" panose="020B0604020202020204" pitchFamily="34" charset="0"/>
              <a:buChar char="•"/>
            </a:pPr>
            <a:r>
              <a:rPr lang="en-US" dirty="0"/>
              <a:t>Sparse Data </a:t>
            </a:r>
          </a:p>
          <a:p>
            <a:pPr marL="285750" indent="-285750">
              <a:buFont typeface="Arial" panose="020B0604020202020204" pitchFamily="34" charset="0"/>
              <a:buChar char="•"/>
            </a:pPr>
            <a:r>
              <a:rPr lang="en-US" dirty="0"/>
              <a:t>Heavy use of Data </a:t>
            </a:r>
            <a:r>
              <a:rPr lang="en-US" dirty="0" err="1"/>
              <a:t>Augumentation</a:t>
            </a:r>
            <a:endParaRPr lang="en-US" dirty="0"/>
          </a:p>
          <a:p>
            <a:endParaRPr lang="en-US" dirty="0"/>
          </a:p>
        </p:txBody>
      </p:sp>
    </p:spTree>
    <p:extLst>
      <p:ext uri="{BB962C8B-B14F-4D97-AF65-F5344CB8AC3E}">
        <p14:creationId xmlns:p14="http://schemas.microsoft.com/office/powerpoint/2010/main" val="229557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54865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43000" y="533400"/>
            <a:ext cx="3078856" cy="369332"/>
          </a:xfrm>
          <a:prstGeom prst="rect">
            <a:avLst/>
          </a:prstGeom>
          <a:noFill/>
        </p:spPr>
        <p:txBody>
          <a:bodyPr wrap="none" rtlCol="0">
            <a:spAutoFit/>
          </a:bodyPr>
          <a:lstStyle/>
          <a:p>
            <a:r>
              <a:rPr lang="en-US" dirty="0"/>
              <a:t>Typical  U-NET Architecture </a:t>
            </a:r>
          </a:p>
        </p:txBody>
      </p:sp>
    </p:spTree>
    <p:extLst>
      <p:ext uri="{BB962C8B-B14F-4D97-AF65-F5344CB8AC3E}">
        <p14:creationId xmlns:p14="http://schemas.microsoft.com/office/powerpoint/2010/main" val="356579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240" cy="793200"/>
          </a:xfrm>
        </p:spPr>
        <p:txBody>
          <a:bodyPr/>
          <a:lstStyle/>
          <a:p>
            <a:r>
              <a:rPr lang="en-US" dirty="0"/>
              <a:t>What is U-NET ?</a:t>
            </a:r>
          </a:p>
        </p:txBody>
      </p:sp>
      <p:sp>
        <p:nvSpPr>
          <p:cNvPr id="3" name="Subtitle 2"/>
          <p:cNvSpPr>
            <a:spLocks noGrp="1"/>
          </p:cNvSpPr>
          <p:nvPr>
            <p:ph type="subTitle"/>
          </p:nvPr>
        </p:nvSpPr>
        <p:spPr>
          <a:xfrm>
            <a:off x="457200" y="1219200"/>
            <a:ext cx="8229240" cy="5181600"/>
          </a:xfrm>
        </p:spPr>
        <p:txBody>
          <a:bodyPr>
            <a:normAutofit/>
          </a:bodyPr>
          <a:lstStyle/>
          <a:p>
            <a:endParaRPr lang="en-US" sz="1200" dirty="0"/>
          </a:p>
          <a:p>
            <a:r>
              <a:rPr lang="en-US" sz="1200" dirty="0"/>
              <a:t>U-NET is convolutional network architecture for fast and precise segmentation of images, created at  the Computer Science Department of the University of Freiburg, Germany, for medical image segmentation.</a:t>
            </a:r>
          </a:p>
          <a:p>
            <a:endParaRPr lang="en-US" sz="1200" dirty="0"/>
          </a:p>
          <a:p>
            <a:endParaRPr lang="en-US" sz="1200" dirty="0"/>
          </a:p>
          <a:p>
            <a:r>
              <a:rPr lang="en-US" sz="1200" dirty="0"/>
              <a:t>U-Net is Symmetric, consisting of 3 Parts</a:t>
            </a:r>
          </a:p>
          <a:p>
            <a:endParaRPr lang="en-US" sz="1200" dirty="0"/>
          </a:p>
          <a:p>
            <a:pPr marL="285750" indent="-285750">
              <a:buFont typeface="Arial" panose="020B0604020202020204" pitchFamily="34" charset="0"/>
              <a:buChar char="•"/>
            </a:pPr>
            <a:r>
              <a:rPr lang="en-US" sz="1200" dirty="0"/>
              <a:t>The contracting/</a:t>
            </a:r>
            <a:r>
              <a:rPr lang="en-US" sz="1200" dirty="0" err="1"/>
              <a:t>downsampling</a:t>
            </a:r>
            <a:r>
              <a:rPr lang="en-US" sz="1200" dirty="0"/>
              <a:t> path    </a:t>
            </a:r>
          </a:p>
          <a:p>
            <a:pPr marL="285750" indent="-285750">
              <a:buFont typeface="Arial" panose="020B0604020202020204" pitchFamily="34" charset="0"/>
              <a:buChar char="•"/>
            </a:pPr>
            <a:r>
              <a:rPr lang="en-US" sz="1200" dirty="0"/>
              <a:t>Bottleneck</a:t>
            </a:r>
          </a:p>
          <a:p>
            <a:pPr marL="285750" indent="-285750">
              <a:buFont typeface="Arial" panose="020B0604020202020204" pitchFamily="34" charset="0"/>
              <a:buChar char="•"/>
            </a:pPr>
            <a:r>
              <a:rPr lang="en-US" sz="1200" dirty="0"/>
              <a:t>The expanding/</a:t>
            </a:r>
            <a:r>
              <a:rPr lang="en-US" sz="1200" dirty="0" err="1"/>
              <a:t>upsampling</a:t>
            </a:r>
            <a:r>
              <a:rPr lang="en-US" sz="1200" dirty="0"/>
              <a:t> path</a:t>
            </a:r>
          </a:p>
          <a:p>
            <a:endParaRPr lang="en-US" sz="1200" dirty="0"/>
          </a:p>
          <a:p>
            <a:endParaRPr lang="en-US" sz="1200" dirty="0"/>
          </a:p>
          <a:p>
            <a:r>
              <a:rPr lang="en-US" sz="1200" dirty="0"/>
              <a:t>The Contracting path is a typical convolutional network that consists of repeated application of </a:t>
            </a:r>
          </a:p>
          <a:p>
            <a:r>
              <a:rPr lang="en-US" sz="1200" dirty="0"/>
              <a:t> </a:t>
            </a:r>
          </a:p>
          <a:p>
            <a:r>
              <a:rPr lang="en-US" sz="1200" dirty="0"/>
              <a:t>3x3 Convolution Layer + activation function (with batch normalization)</a:t>
            </a:r>
          </a:p>
          <a:p>
            <a:r>
              <a:rPr lang="en-US" sz="1200" dirty="0"/>
              <a:t>3x3 Convolution Layer + activation function (with batch normalization)</a:t>
            </a:r>
          </a:p>
          <a:p>
            <a:r>
              <a:rPr lang="en-US" sz="1200" dirty="0"/>
              <a:t>2x2 Max Pooling</a:t>
            </a:r>
          </a:p>
          <a:p>
            <a:pPr marL="285750" indent="-285750">
              <a:buFont typeface="Arial" panose="020B0604020202020204" pitchFamily="34" charset="0"/>
              <a:buChar char="•"/>
            </a:pPr>
            <a:endParaRPr lang="en-US" sz="1200" dirty="0"/>
          </a:p>
          <a:p>
            <a:r>
              <a:rPr lang="en-US" sz="1200" dirty="0"/>
              <a:t>The bottleneck is </a:t>
            </a:r>
          </a:p>
          <a:p>
            <a:pPr marL="285750" indent="-285750">
              <a:buFont typeface="Arial" panose="020B0604020202020204" pitchFamily="34" charset="0"/>
              <a:buChar char="•"/>
            </a:pPr>
            <a:r>
              <a:rPr lang="en-US" sz="1200" dirty="0"/>
              <a:t>  2 convolutional layers (with batch normalization), with dropout.</a:t>
            </a:r>
          </a:p>
          <a:p>
            <a:endParaRPr lang="en-US" sz="1200" dirty="0"/>
          </a:p>
          <a:p>
            <a:r>
              <a:rPr lang="en-US" sz="1200" dirty="0"/>
              <a:t>The Expansive Pathway consists of repeated application of </a:t>
            </a:r>
          </a:p>
          <a:p>
            <a:endParaRPr lang="en-US" sz="1200" dirty="0"/>
          </a:p>
          <a:p>
            <a:pPr marL="171450" indent="-171450">
              <a:buFont typeface="Arial" panose="020B0604020202020204" pitchFamily="34" charset="0"/>
              <a:buChar char="•"/>
            </a:pPr>
            <a:r>
              <a:rPr lang="en-US" sz="1200" dirty="0"/>
              <a:t>Deconvolution layer with stride 2</a:t>
            </a:r>
          </a:p>
          <a:p>
            <a:pPr marL="171450" indent="-171450">
              <a:buFont typeface="Arial" panose="020B0604020202020204" pitchFamily="34" charset="0"/>
              <a:buChar char="•"/>
            </a:pPr>
            <a:r>
              <a:rPr lang="en-US" sz="1200" dirty="0"/>
              <a:t>Concatenation with the corresponding cropped feature map from the contracting path</a:t>
            </a:r>
          </a:p>
          <a:p>
            <a:pPr marL="171450" indent="-171450">
              <a:buFont typeface="Arial" panose="020B0604020202020204" pitchFamily="34" charset="0"/>
              <a:buChar char="•"/>
            </a:pPr>
            <a:r>
              <a:rPr lang="en-US" sz="1200" dirty="0"/>
              <a:t>3x3 Convolution layer + activation function (with batch normalization)</a:t>
            </a:r>
          </a:p>
          <a:p>
            <a:pPr marL="171450" indent="-171450">
              <a:buFont typeface="Arial" panose="020B0604020202020204" pitchFamily="34" charset="0"/>
              <a:buChar char="•"/>
            </a:pPr>
            <a:r>
              <a:rPr lang="en-US" sz="1200" dirty="0"/>
              <a:t>3x3 Convolution layer + activation function (with batch normalization)</a:t>
            </a:r>
          </a:p>
          <a:p>
            <a:endParaRPr lang="en-US" sz="1200" dirty="0"/>
          </a:p>
        </p:txBody>
      </p:sp>
    </p:spTree>
    <p:extLst>
      <p:ext uri="{BB962C8B-B14F-4D97-AF65-F5344CB8AC3E}">
        <p14:creationId xmlns:p14="http://schemas.microsoft.com/office/powerpoint/2010/main" val="305993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p>
        </p:txBody>
      </p:sp>
      <p:sp>
        <p:nvSpPr>
          <p:cNvPr id="3" name="Subtitle 2"/>
          <p:cNvSpPr>
            <a:spLocks noGrp="1"/>
          </p:cNvSpPr>
          <p:nvPr>
            <p:ph type="subTitle"/>
          </p:nvPr>
        </p:nvSpPr>
        <p:spPr>
          <a:xfrm>
            <a:off x="457200" y="2667000"/>
            <a:ext cx="8229240" cy="1144800"/>
          </a:xfrm>
        </p:spPr>
        <p:txBody>
          <a:bodyPr/>
          <a:lstStyle/>
          <a:p>
            <a:pPr marL="285750" indent="-285750">
              <a:buFont typeface="Arial" panose="020B0604020202020204" pitchFamily="34" charset="0"/>
              <a:buChar char="•"/>
            </a:pPr>
            <a:r>
              <a:rPr lang="en-US" dirty="0"/>
              <a:t>The training data is a set of 30 consecutive images (512 × 512 pixels) from a serial section Transmission Electron Microscopy (</a:t>
            </a:r>
            <a:r>
              <a:rPr lang="en-US" dirty="0" err="1"/>
              <a:t>ssTEM</a:t>
            </a:r>
            <a:r>
              <a:rPr lang="en-US" dirty="0"/>
              <a:t>) dataset of the </a:t>
            </a:r>
            <a:r>
              <a:rPr lang="en-US" i="1" dirty="0"/>
              <a:t>Drosophila</a:t>
            </a:r>
            <a:r>
              <a:rPr lang="en-US" dirty="0"/>
              <a:t> first instar larva ventral nerve cord.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Boundary detection is challenging because many boundaries look fuzzy and ambiguous. Furthermore, only boundaries between neurites should be detected, and those of intracellular organelles like mitochondria and synaptic vesicles should be ignored.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8061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600"/>
            <a:ext cx="8381640" cy="564600"/>
          </a:xfrm>
        </p:spPr>
        <p:txBody>
          <a:bodyPr/>
          <a:lstStyle/>
          <a:p>
            <a:r>
              <a:rPr lang="en-US" dirty="0"/>
              <a:t>EM image of the ventral nerve cord of a larval </a:t>
            </a:r>
            <a:r>
              <a:rPr lang="en-US" i="1" dirty="0"/>
              <a:t>Drosophila</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267450" cy="508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32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r>
              <a:rPr lang="en-US" dirty="0"/>
              <a:t>Next Session</a:t>
            </a:r>
          </a:p>
        </p:txBody>
      </p:sp>
      <p:sp>
        <p:nvSpPr>
          <p:cNvPr id="3" name="Subtitle 2"/>
          <p:cNvSpPr>
            <a:spLocks noGrp="1"/>
          </p:cNvSpPr>
          <p:nvPr>
            <p:ph type="subTitle"/>
          </p:nvPr>
        </p:nvSpPr>
        <p:spPr>
          <a:xfrm>
            <a:off x="152400" y="6172200"/>
            <a:ext cx="8229240" cy="452880"/>
          </a:xfrm>
        </p:spPr>
        <p:txBody>
          <a:bodyPr/>
          <a:lstStyle/>
          <a:p>
            <a:r>
              <a:rPr lang="en-US" dirty="0">
                <a:hlinkClick r:id="rId2"/>
              </a:rPr>
              <a:t>https://github.com/orobix/retina-unet</a:t>
            </a:r>
            <a:endParaRPr lang="en-US" dirty="0"/>
          </a:p>
          <a:p>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447800"/>
            <a:ext cx="6096000" cy="3780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82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23142</TotalTime>
  <Words>288</Words>
  <Application>Microsoft Office PowerPoint</Application>
  <PresentationFormat>On-screen Show (4:3)</PresentationFormat>
  <Paragraphs>95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Source Sans Pro</vt:lpstr>
      <vt:lpstr>Source Sans Pro Light</vt:lpstr>
      <vt:lpstr>Symbol</vt:lpstr>
      <vt:lpstr>Times New Roman</vt:lpstr>
      <vt:lpstr>Wingdings</vt:lpstr>
      <vt:lpstr>Office Theme</vt:lpstr>
      <vt:lpstr>PowerPoint Presentation</vt:lpstr>
      <vt:lpstr>PowerPoint Presentation</vt:lpstr>
      <vt:lpstr>Inspiration</vt:lpstr>
      <vt:lpstr>BioMedical Segmentation</vt:lpstr>
      <vt:lpstr>PowerPoint Presentation</vt:lpstr>
      <vt:lpstr>What is U-NET ?</vt:lpstr>
      <vt:lpstr>Demo  </vt:lpstr>
      <vt:lpstr>EM image of the ventral nerve cord of a larval Drosophila</vt:lpstr>
      <vt:lpstr>Next Session</vt:lpstr>
      <vt:lpstr>References</vt:lpstr>
      <vt:lpstr>PowerPoint Presentation</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Chuba Oraka</cp:lastModifiedBy>
  <cp:revision>441</cp:revision>
  <dcterms:created xsi:type="dcterms:W3CDTF">2018-02-12T21:27:35Z</dcterms:created>
  <dcterms:modified xsi:type="dcterms:W3CDTF">2019-04-03T17:07:40Z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