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19"/>
  </p:notesMasterIdLst>
  <p:sldIdLst>
    <p:sldId id="256" r:id="rId2"/>
    <p:sldId id="258" r:id="rId3"/>
    <p:sldId id="345" r:id="rId4"/>
    <p:sldId id="346" r:id="rId5"/>
    <p:sldId id="348" r:id="rId6"/>
    <p:sldId id="349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04" r:id="rId17"/>
    <p:sldId id="30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00" d="100"/>
          <a:sy n="100" d="100"/>
        </p:scale>
        <p:origin x="-1950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E7B1AD3-80D8-4CC2-88FE-239193EEEF9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072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838680" y="307800"/>
            <a:ext cx="269100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70A5ABC5-18A7-4D4F-9575-8EB264A27CF6}" type="datetime">
              <a:rPr lang="en-US" sz="1200" b="0" strike="noStrike" spc="-1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10/13/2018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3838680" y="8409960"/>
            <a:ext cx="269100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9E907E7-1B6C-4150-B05E-B5757FE712EF}" type="slidenum">
              <a:rPr lang="en-US" sz="1200" b="0" strike="noStrike" spc="-1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339840" y="4687200"/>
            <a:ext cx="619020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768CBFB-9369-4998-A661-298BF0601827}" type="datetime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10/13/2018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BA33FE5-AB37-43DF-9E06-8D429565E77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iasgertalib" TargetMode="External"/><Relationship Id="rId2" Type="http://schemas.openxmlformats.org/officeDocument/2006/relationships/hyperlink" Target="mailto:aliasgertalib@gmail.com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612.08242.pdf" TargetMode="External"/><Relationship Id="rId13" Type="http://schemas.openxmlformats.org/officeDocument/2006/relationships/hyperlink" Target="https://medium.com/@jonathan_hui/object-detection-speed-and-accuracy-comparison-faster-r-cnn-r-fcn-ssd-and-yolo-5425656ae359" TargetMode="External"/><Relationship Id="rId18" Type="http://schemas.openxmlformats.org/officeDocument/2006/relationships/hyperlink" Target="https://medium.com/@timothycarlen/understanding-the-map-evaluation-metric-for-object-detection-a07fe6962cf3" TargetMode="External"/><Relationship Id="rId3" Type="http://schemas.openxmlformats.org/officeDocument/2006/relationships/hyperlink" Target="https://arxiv.org/pdf/1504.08083.pdf" TargetMode="External"/><Relationship Id="rId21" Type="http://schemas.openxmlformats.org/officeDocument/2006/relationships/hyperlink" Target="https://medium.com/nanonets/how-to-automate-surveillance-easily-with-deep-learning-4eb4fa0cd68d" TargetMode="External"/><Relationship Id="rId7" Type="http://schemas.openxmlformats.org/officeDocument/2006/relationships/hyperlink" Target="https://arxiv.org/pdf/1512.02325.pdf" TargetMode="External"/><Relationship Id="rId12" Type="http://schemas.openxmlformats.org/officeDocument/2006/relationships/hyperlink" Target="https://en.wikipedia.org/wiki/Jaccard_index" TargetMode="External"/><Relationship Id="rId17" Type="http://schemas.openxmlformats.org/officeDocument/2006/relationships/hyperlink" Target="https://towardsdatascience.com/deep-learning-for-object-detection-a-comprehensive-review-73930816d8d9" TargetMode="External"/><Relationship Id="rId25" Type="http://schemas.openxmlformats.org/officeDocument/2006/relationships/hyperlink" Target="https://zhuanlan.zhihu.com/p/31426458" TargetMode="External"/><Relationship Id="rId2" Type="http://schemas.openxmlformats.org/officeDocument/2006/relationships/hyperlink" Target="http://islab.ulsan.ac.kr/files/announcement/513/rcnn_pami.pdf" TargetMode="External"/><Relationship Id="rId16" Type="http://schemas.openxmlformats.org/officeDocument/2006/relationships/hyperlink" Target="https://www.kaggle.com/infernop/object-detection-techniques" TargetMode="External"/><Relationship Id="rId20" Type="http://schemas.openxmlformats.org/officeDocument/2006/relationships/hyperlink" Target="https://medium.com/nanonets/how-to-do-image-segmentation-using-deep-learning-c673cc5862e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506.02640.pdf" TargetMode="External"/><Relationship Id="rId11" Type="http://schemas.openxmlformats.org/officeDocument/2006/relationships/hyperlink" Target="https://arxiv.org/pdf/1703.06870.pdf" TargetMode="External"/><Relationship Id="rId24" Type="http://schemas.openxmlformats.org/officeDocument/2006/relationships/hyperlink" Target="https://www.youtube.com/watch?v=aDCXYRyb_vs" TargetMode="External"/><Relationship Id="rId5" Type="http://schemas.openxmlformats.org/officeDocument/2006/relationships/hyperlink" Target="https://arxiv.org/pdf/1605.06409.pdf" TargetMode="External"/><Relationship Id="rId15" Type="http://schemas.openxmlformats.org/officeDocument/2006/relationships/hyperlink" Target="https://medium.com/@nikasa1889/the-modern-history-of-object-recognition-infographic-aea18517c318" TargetMode="External"/><Relationship Id="rId23" Type="http://schemas.openxmlformats.org/officeDocument/2006/relationships/hyperlink" Target="https://thegradient.pub/semantic-segmentation/" TargetMode="External"/><Relationship Id="rId10" Type="http://schemas.openxmlformats.org/officeDocument/2006/relationships/hyperlink" Target="https://arxiv.org/pdf/1611.01578.pdf" TargetMode="External"/><Relationship Id="rId19" Type="http://schemas.openxmlformats.org/officeDocument/2006/relationships/hyperlink" Target="https://deepsense.ai/region-of-interest-pooling-explained/" TargetMode="External"/><Relationship Id="rId4" Type="http://schemas.openxmlformats.org/officeDocument/2006/relationships/hyperlink" Target="https://arxiv.org/pdf/1506.01497.pdf" TargetMode="External"/><Relationship Id="rId9" Type="http://schemas.openxmlformats.org/officeDocument/2006/relationships/hyperlink" Target="https://pjreddie.com/darknet/yolo/" TargetMode="External"/><Relationship Id="rId14" Type="http://schemas.openxmlformats.org/officeDocument/2006/relationships/hyperlink" Target="https://www.irjet.net/archives/V4/i11/IRJET-V4I11103.pdf" TargetMode="External"/><Relationship Id="rId22" Type="http://schemas.openxmlformats.org/officeDocument/2006/relationships/hyperlink" Target="https://towardsdatascience.com/semantic-segmentation-with-deep-learning-a-guide-and-code-e52fc895882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78640" y="1447800"/>
            <a:ext cx="8640000" cy="50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6500" b="0" strike="noStrike" spc="-1" dirty="0" smtClean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spc="-1" dirty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b="0" strike="noStrike" spc="-1" dirty="0" smtClean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spc="-1" dirty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b="0" strike="noStrike" spc="-1" dirty="0" smtClean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spc="-1" dirty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b="0" strike="noStrike" spc="-1" dirty="0" smtClean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b="0" strike="noStrike" spc="-1" dirty="0" smtClean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spc="-1" dirty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b="0" strike="noStrike" spc="-1" dirty="0" smtClean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spc="-1" dirty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b="0" strike="noStrike" spc="-1" dirty="0" smtClean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spc="-1" dirty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b="0" strike="noStrike" spc="-1" dirty="0" smtClean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6500" spc="-1" dirty="0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</a:t>
            </a:r>
            <a:r>
              <a:rPr lang="en-US" sz="6500" spc="-1" dirty="0" smtClean="0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</a:t>
            </a:r>
          </a:p>
          <a:p>
            <a:pPr>
              <a:lnSpc>
                <a:spcPct val="100000"/>
              </a:lnSpc>
            </a:pPr>
            <a:endParaRPr lang="en-US" sz="6500" b="0" strike="noStrike" spc="-1" dirty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spc="-1" dirty="0" smtClean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b="0" strike="noStrike" spc="-1" dirty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spc="-1" dirty="0" smtClean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b="0" strike="noStrike" spc="-1" dirty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6000" b="0" strike="noStrike" spc="-1" dirty="0" smtClean="0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Deep </a:t>
            </a:r>
            <a:r>
              <a:rPr lang="en-US" sz="6000" b="0" strike="noStrike" spc="-1" dirty="0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Learning</a:t>
            </a:r>
            <a:endParaRPr lang="en-US" sz="6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6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Object Detection    Session 7</a:t>
            </a:r>
          </a:p>
          <a:p>
            <a:pPr>
              <a:lnSpc>
                <a:spcPct val="100000"/>
              </a:lnSpc>
            </a:pPr>
            <a:endParaRPr lang="en-US" sz="3600" b="1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600" b="1" dirty="0"/>
              <a:t>Object detection is about classifying objects and define a bounding box around them.</a:t>
            </a:r>
            <a:endParaRPr lang="en-US" sz="1600" b="1" strike="noStrike" spc="-1" dirty="0" smtClean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2900" b="1" strike="noStrike" spc="-1" dirty="0" smtClean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900" b="1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 </a:t>
            </a:r>
            <a:endParaRPr lang="en-US" sz="2900" b="1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 dirty="0" smtClean="0">
                <a:uFill>
                  <a:solidFill>
                    <a:srgbClr val="FFFFFF"/>
                  </a:solidFill>
                </a:uFill>
                <a:latin typeface="Source Sans Pro Light"/>
              </a:rPr>
              <a:t>( content has been  taken from various authors and websites)</a:t>
            </a:r>
            <a:endParaRPr lang="en-US" sz="12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6200" y="152400"/>
            <a:ext cx="5257800" cy="6629400"/>
          </a:xfrm>
        </p:spPr>
        <p:txBody>
          <a:bodyPr/>
          <a:lstStyle/>
          <a:p>
            <a:r>
              <a:rPr lang="en-US" b="1" dirty="0" smtClean="0"/>
              <a:t>RPN: Region Proposal Map</a:t>
            </a:r>
          </a:p>
          <a:p>
            <a:endParaRPr lang="en-US" dirty="0"/>
          </a:p>
          <a:p>
            <a:r>
              <a:rPr lang="en-US" dirty="0" smtClean="0"/>
              <a:t>The RPN, acts on the Feature Map generated by the </a:t>
            </a:r>
            <a:r>
              <a:rPr lang="en-US" dirty="0" err="1" smtClean="0"/>
              <a:t>pretrained</a:t>
            </a:r>
            <a:r>
              <a:rPr lang="en-US" dirty="0" smtClean="0"/>
              <a:t> CNN.</a:t>
            </a:r>
          </a:p>
          <a:p>
            <a:r>
              <a:rPr lang="en-US" dirty="0" smtClean="0"/>
              <a:t>RPN is a  3x3 dimensional Block, that slides over the whole  Feature Map. </a:t>
            </a:r>
          </a:p>
          <a:p>
            <a:r>
              <a:rPr lang="en-US" dirty="0" smtClean="0"/>
              <a:t>Allows each pixel in the Feature Map, to be the center of the 3x3 region.</a:t>
            </a:r>
          </a:p>
          <a:p>
            <a:r>
              <a:rPr lang="en-US" dirty="0" smtClean="0"/>
              <a:t>At each sliding-window location, multiple region proposals are simultaneously predicted.</a:t>
            </a:r>
          </a:p>
          <a:p>
            <a:endParaRPr lang="en-US" dirty="0"/>
          </a:p>
          <a:p>
            <a:r>
              <a:rPr lang="en-US" dirty="0" smtClean="0"/>
              <a:t>Anchor:</a:t>
            </a:r>
          </a:p>
          <a:p>
            <a:r>
              <a:rPr lang="en-US" dirty="0" smtClean="0"/>
              <a:t>It is always centered at the middle of the sliding window. </a:t>
            </a:r>
          </a:p>
          <a:p>
            <a:r>
              <a:rPr lang="en-US" dirty="0" smtClean="0"/>
              <a:t>Each Anchor has a fixed scale and ratio.</a:t>
            </a:r>
          </a:p>
          <a:p>
            <a:r>
              <a:rPr lang="en-US" dirty="0" smtClean="0"/>
              <a:t>Generally 9 anchors of different scales and Aspect Ratio are used.</a:t>
            </a:r>
          </a:p>
          <a:p>
            <a:r>
              <a:rPr lang="en-US" dirty="0" smtClean="0"/>
              <a:t>Each Sliding Position has 9 Anchors.</a:t>
            </a:r>
          </a:p>
          <a:p>
            <a:r>
              <a:rPr lang="en-US" b="1" u="sng" dirty="0" smtClean="0"/>
              <a:t>The Anchors are applied  to the Input Image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630" y="152400"/>
            <a:ext cx="366522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630" y="2514600"/>
            <a:ext cx="36004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630" y="4419600"/>
            <a:ext cx="36004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33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5724" y="2971800"/>
            <a:ext cx="8829675" cy="36576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Input</a:t>
            </a:r>
            <a:r>
              <a:rPr lang="en-US" dirty="0" smtClean="0"/>
              <a:t>:  Feature Map ( 256/512/… Channels) , In the picture above, we have a depth of 256 Channels.</a:t>
            </a:r>
          </a:p>
          <a:p>
            <a:endParaRPr lang="en-US" dirty="0" smtClean="0"/>
          </a:p>
          <a:p>
            <a:r>
              <a:rPr lang="en-US" b="1" dirty="0" smtClean="0"/>
              <a:t>Sliding Window</a:t>
            </a:r>
            <a:r>
              <a:rPr lang="en-US" dirty="0" smtClean="0"/>
              <a:t>: On this we run a 3x3 sliding window, which will give us an output of  1x1x 256 feature Vector (256-d) .</a:t>
            </a:r>
          </a:p>
          <a:p>
            <a:endParaRPr lang="en-US" dirty="0"/>
          </a:p>
          <a:p>
            <a:r>
              <a:rPr lang="en-US" b="1" dirty="0" err="1"/>
              <a:t>c</a:t>
            </a:r>
            <a:r>
              <a:rPr lang="en-US" b="1" dirty="0" err="1" smtClean="0"/>
              <a:t>ls</a:t>
            </a:r>
            <a:r>
              <a:rPr lang="en-US" b="1" dirty="0" smtClean="0"/>
              <a:t> layer</a:t>
            </a:r>
            <a:r>
              <a:rPr lang="en-US" dirty="0" smtClean="0"/>
              <a:t>: Classification layer, we output we </a:t>
            </a:r>
            <a:r>
              <a:rPr lang="en-US" dirty="0"/>
              <a:t>two predictions per anchor: the score of it being background (not an object) and the score of it being foreground (an actual object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At this  point, we  don’t care </a:t>
            </a:r>
            <a:r>
              <a:rPr lang="en-US" dirty="0"/>
              <a:t>what </a:t>
            </a:r>
            <a:r>
              <a:rPr lang="en-US" i="1" dirty="0"/>
              <a:t>class</a:t>
            </a:r>
            <a:r>
              <a:rPr lang="en-US" dirty="0"/>
              <a:t> of object it is, only that it does in fact look like an object (and not background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b="1" dirty="0" err="1"/>
              <a:t>r</a:t>
            </a:r>
            <a:r>
              <a:rPr lang="en-US" b="1" dirty="0" err="1" smtClean="0"/>
              <a:t>eg</a:t>
            </a:r>
            <a:r>
              <a:rPr lang="en-US" b="1" dirty="0" smtClean="0"/>
              <a:t> layer: </a:t>
            </a:r>
            <a:r>
              <a:rPr lang="en-US" dirty="0" smtClean="0"/>
              <a:t>Regression layer outputs 4 numbers  (</a:t>
            </a:r>
            <a:r>
              <a:rPr lang="en-US" dirty="0" err="1" smtClean="0"/>
              <a:t>x,y</a:t>
            </a:r>
            <a:r>
              <a:rPr lang="en-US" dirty="0" smtClean="0"/>
              <a:t>, H,W).  </a:t>
            </a:r>
          </a:p>
          <a:p>
            <a:r>
              <a:rPr lang="en-US" dirty="0" smtClean="0"/>
              <a:t> These are </a:t>
            </a:r>
            <a:r>
              <a:rPr lang="en-US" dirty="0" err="1" smtClean="0"/>
              <a:t>wrt</a:t>
            </a:r>
            <a:r>
              <a:rPr lang="en-US" dirty="0" smtClean="0"/>
              <a:t> the Input Image. (</a:t>
            </a:r>
            <a:r>
              <a:rPr lang="en-US" dirty="0" err="1" smtClean="0"/>
              <a:t>x,y</a:t>
            </a:r>
            <a:r>
              <a:rPr lang="en-US" dirty="0" smtClean="0"/>
              <a:t>) are the center of the Anchor Box. 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49"/>
            <a:ext cx="43434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7400" y="274538"/>
            <a:ext cx="31341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use k=9  </a:t>
            </a:r>
            <a:r>
              <a:rPr lang="en-US" dirty="0"/>
              <a:t>A</a:t>
            </a:r>
            <a:r>
              <a:rPr lang="en-US" dirty="0" smtClean="0"/>
              <a:t>nchor Boxes.</a:t>
            </a:r>
          </a:p>
          <a:p>
            <a:endParaRPr lang="en-US" dirty="0" smtClean="0"/>
          </a:p>
          <a:p>
            <a:r>
              <a:rPr lang="en-US" dirty="0" smtClean="0"/>
              <a:t>256-d:  the Channels</a:t>
            </a:r>
            <a:endParaRPr lang="en-US" dirty="0"/>
          </a:p>
          <a:p>
            <a:r>
              <a:rPr lang="en-US" dirty="0" err="1" smtClean="0"/>
              <a:t>cls</a:t>
            </a:r>
            <a:r>
              <a:rPr lang="en-US" dirty="0" smtClean="0"/>
              <a:t> : 2k  each anchor box will</a:t>
            </a:r>
          </a:p>
          <a:p>
            <a:r>
              <a:rPr lang="en-US" dirty="0" smtClean="0"/>
              <a:t>Have 2 prediction.</a:t>
            </a:r>
          </a:p>
          <a:p>
            <a:endParaRPr lang="en-US" dirty="0"/>
          </a:p>
          <a:p>
            <a:r>
              <a:rPr lang="en-US" dirty="0" err="1" smtClean="0"/>
              <a:t>Reg</a:t>
            </a:r>
            <a:r>
              <a:rPr lang="en-US" dirty="0" smtClean="0"/>
              <a:t> 4k each anchor box will </a:t>
            </a:r>
          </a:p>
          <a:p>
            <a:r>
              <a:rPr lang="en-US" dirty="0" smtClean="0"/>
              <a:t>Have 4 numbers (</a:t>
            </a:r>
            <a:r>
              <a:rPr lang="en-US" dirty="0" err="1" smtClean="0"/>
              <a:t>x,y,h,w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1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81000" y="4191000"/>
            <a:ext cx="8229240" cy="1771800"/>
          </a:xfrm>
        </p:spPr>
        <p:txBody>
          <a:bodyPr/>
          <a:lstStyle/>
          <a:p>
            <a:r>
              <a:rPr lang="en-US" dirty="0" smtClean="0"/>
              <a:t>If an anchor box has an “</a:t>
            </a:r>
            <a:r>
              <a:rPr lang="en-US" dirty="0" err="1" smtClean="0"/>
              <a:t>objectness</a:t>
            </a:r>
            <a:r>
              <a:rPr lang="en-US" dirty="0" smtClean="0"/>
              <a:t>” score above a certain threshold, that box’s coordinates get passed forward as a region proposal.</a:t>
            </a:r>
          </a:p>
          <a:p>
            <a:endParaRPr lang="en-US" dirty="0" smtClean="0"/>
          </a:p>
          <a:p>
            <a:r>
              <a:rPr lang="en-US" dirty="0" smtClean="0"/>
              <a:t>Once we have our region proposals, we feed them straight into what is essentially a Fast R-CNN. 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777072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96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52400" y="3048000"/>
            <a:ext cx="8763000" cy="3505200"/>
          </a:xfrm>
        </p:spPr>
        <p:txBody>
          <a:bodyPr/>
          <a:lstStyle/>
          <a:p>
            <a:r>
              <a:rPr lang="en-US" b="1" dirty="0" err="1"/>
              <a:t>RoI</a:t>
            </a:r>
            <a:r>
              <a:rPr lang="en-US" b="1" dirty="0"/>
              <a:t> </a:t>
            </a:r>
            <a:r>
              <a:rPr lang="en-US" b="1" dirty="0" smtClean="0"/>
              <a:t>Pooling</a:t>
            </a:r>
          </a:p>
          <a:p>
            <a:endParaRPr lang="en-US" b="1" dirty="0"/>
          </a:p>
          <a:p>
            <a:r>
              <a:rPr lang="en-US" dirty="0"/>
              <a:t>The </a:t>
            </a:r>
            <a:r>
              <a:rPr lang="en-US" dirty="0" err="1"/>
              <a:t>RoI</a:t>
            </a:r>
            <a:r>
              <a:rPr lang="en-US" dirty="0"/>
              <a:t> Pooling layer is responsible for collecting the proposal and calculating the proposal feature maps for delivery to the subsequent network.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Roll </a:t>
            </a:r>
            <a:r>
              <a:rPr lang="en-US" dirty="0"/>
              <a:t>pooling layer has 2 inputs: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Original </a:t>
            </a:r>
            <a:r>
              <a:rPr lang="en-US" dirty="0"/>
              <a:t>feature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Proposal boxes for RPN output (different sizes)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480646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583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2514600"/>
            <a:ext cx="8229240" cy="4038600"/>
          </a:xfrm>
        </p:spPr>
        <p:txBody>
          <a:bodyPr/>
          <a:lstStyle/>
          <a:p>
            <a:r>
              <a:rPr lang="en-US" b="1" dirty="0" smtClean="0"/>
              <a:t>Classification: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Classification </a:t>
            </a:r>
            <a:r>
              <a:rPr lang="en-US" dirty="0"/>
              <a:t>of proposals by full connection and </a:t>
            </a:r>
            <a:r>
              <a:rPr lang="en-US" dirty="0" err="1" smtClean="0"/>
              <a:t>softmax</a:t>
            </a:r>
            <a:r>
              <a:rPr lang="en-US" dirty="0" smtClean="0"/>
              <a:t>, to get Class probability.</a:t>
            </a:r>
          </a:p>
          <a:p>
            <a:r>
              <a:rPr lang="en-US" dirty="0" smtClean="0"/>
              <a:t> 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US" dirty="0" smtClean="0"/>
              <a:t>ounding Box </a:t>
            </a:r>
            <a:r>
              <a:rPr lang="en-US" dirty="0"/>
              <a:t>regression on proposals to get a higher </a:t>
            </a:r>
            <a:r>
              <a:rPr lang="en-US" dirty="0" smtClean="0"/>
              <a:t>precision.  </a:t>
            </a:r>
            <a:endParaRPr lang="en-US" dirty="0"/>
          </a:p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63722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832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Next Topics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Mask R-CNN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YOLO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U-Nets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9834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13040" y="152280"/>
            <a:ext cx="9030600" cy="60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3800" tIns="36720" rIns="73800" bIns="36720"/>
          <a:lstStyle/>
          <a:p>
            <a:pPr algn="ctr">
              <a:lnSpc>
                <a:spcPct val="100000"/>
              </a:lnSpc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Contact Details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696960" y="2322720"/>
            <a:ext cx="3942720" cy="179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3800" tIns="36720" rIns="73800" bIns="36720"/>
          <a:lstStyle/>
          <a:p>
            <a:pPr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Email:  </a:t>
            </a:r>
            <a:r>
              <a:rPr lang="en-US" sz="14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aliasgertalib@gmail.com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Linkedin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https://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www.linkedin.com/in/aliasgertalib</a:t>
            </a:r>
            <a:endParaRPr lang="en-US" sz="15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5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endParaRPr lang="en-US" sz="1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https://github.com/aliasgertalib-AI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83568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640800"/>
          </a:xfrm>
        </p:spPr>
        <p:txBody>
          <a:bodyPr/>
          <a:lstStyle/>
          <a:p>
            <a:r>
              <a:rPr lang="en-US" sz="2400" b="1" dirty="0" smtClean="0"/>
              <a:t>References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914400"/>
            <a:ext cx="85344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 R-CNN </a:t>
            </a:r>
            <a:r>
              <a:rPr lang="en-US" dirty="0"/>
              <a:t>model </a:t>
            </a:r>
            <a:r>
              <a:rPr lang="en-US" dirty="0">
                <a:hlinkClick r:id="rId2"/>
              </a:rPr>
              <a:t>(R. </a:t>
            </a:r>
            <a:r>
              <a:rPr lang="en-US" dirty="0" err="1">
                <a:hlinkClick r:id="rId2"/>
              </a:rPr>
              <a:t>Girshick</a:t>
            </a:r>
            <a:r>
              <a:rPr lang="en-US" dirty="0">
                <a:hlinkClick r:id="rId2"/>
              </a:rPr>
              <a:t> et al., 2014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r>
              <a:rPr lang="en-US" dirty="0" smtClean="0"/>
              <a:t> FAST R-CNN   </a:t>
            </a:r>
            <a:r>
              <a:rPr lang="en-US" dirty="0">
                <a:hlinkClick r:id="rId3"/>
              </a:rPr>
              <a:t>R. </a:t>
            </a:r>
            <a:r>
              <a:rPr lang="en-US" dirty="0" err="1">
                <a:hlinkClick r:id="rId3"/>
              </a:rPr>
              <a:t>Girshick</a:t>
            </a:r>
            <a:r>
              <a:rPr lang="en-US" dirty="0">
                <a:hlinkClick r:id="rId3"/>
              </a:rPr>
              <a:t> (2015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  <a:p>
            <a:r>
              <a:rPr lang="en-US" dirty="0" smtClean="0"/>
              <a:t> FASTER R-CNN  </a:t>
            </a:r>
            <a:r>
              <a:rPr lang="en-US" dirty="0"/>
              <a:t> </a:t>
            </a:r>
            <a:r>
              <a:rPr lang="en-US" dirty="0">
                <a:hlinkClick r:id="rId4"/>
              </a:rPr>
              <a:t>S. Ren and al. (2016</a:t>
            </a:r>
            <a:r>
              <a:rPr lang="en-US" dirty="0" smtClean="0">
                <a:hlinkClick r:id="rId4"/>
              </a:rPr>
              <a:t>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R-FCN </a:t>
            </a:r>
            <a:r>
              <a:rPr lang="it-IT" dirty="0">
                <a:hlinkClick r:id="rId5"/>
              </a:rPr>
              <a:t>J. Dai and al. (2016</a:t>
            </a:r>
            <a:r>
              <a:rPr lang="it-IT" dirty="0" smtClean="0">
                <a:hlinkClick r:id="rId5"/>
              </a:rPr>
              <a:t>)</a:t>
            </a:r>
            <a:endParaRPr lang="it-IT" dirty="0" smtClean="0"/>
          </a:p>
          <a:p>
            <a:r>
              <a:rPr lang="it-IT" dirty="0" smtClean="0"/>
              <a:t> YOLO </a:t>
            </a:r>
            <a:r>
              <a:rPr lang="da-DK" dirty="0">
                <a:hlinkClick r:id="rId6"/>
              </a:rPr>
              <a:t>(J. Redmon et al., 2016</a:t>
            </a:r>
            <a:r>
              <a:rPr lang="da-DK" dirty="0" smtClean="0">
                <a:hlinkClick r:id="rId6"/>
              </a:rPr>
              <a:t>)</a:t>
            </a:r>
            <a:endParaRPr lang="da-DK" dirty="0" smtClean="0"/>
          </a:p>
          <a:p>
            <a:r>
              <a:rPr lang="en-US" dirty="0" smtClean="0"/>
              <a:t> SSD </a:t>
            </a:r>
            <a:r>
              <a:rPr lang="da-DK" dirty="0">
                <a:hlinkClick r:id="rId7"/>
              </a:rPr>
              <a:t>W. Liu et al. (2016)</a:t>
            </a:r>
            <a:r>
              <a:rPr lang="da-DK" dirty="0"/>
              <a:t> </a:t>
            </a:r>
            <a:endParaRPr lang="da-DK" dirty="0" smtClean="0"/>
          </a:p>
          <a:p>
            <a:r>
              <a:rPr lang="da-DK" dirty="0" smtClean="0"/>
              <a:t> YOLO9000 </a:t>
            </a:r>
            <a:r>
              <a:rPr lang="en-US" dirty="0">
                <a:hlinkClick r:id="rId8"/>
              </a:rPr>
              <a:t>J. </a:t>
            </a:r>
            <a:r>
              <a:rPr lang="en-US" dirty="0" err="1">
                <a:hlinkClick r:id="rId8"/>
              </a:rPr>
              <a:t>Redmon</a:t>
            </a:r>
            <a:r>
              <a:rPr lang="en-US" dirty="0">
                <a:hlinkClick r:id="rId8"/>
              </a:rPr>
              <a:t> and A. </a:t>
            </a:r>
            <a:r>
              <a:rPr lang="en-US" dirty="0" err="1">
                <a:hlinkClick r:id="rId8"/>
              </a:rPr>
              <a:t>Farhadi</a:t>
            </a:r>
            <a:r>
              <a:rPr lang="en-US" dirty="0">
                <a:hlinkClick r:id="rId8"/>
              </a:rPr>
              <a:t> (2016</a:t>
            </a:r>
            <a:r>
              <a:rPr lang="en-US" dirty="0" smtClean="0">
                <a:hlinkClick r:id="rId8"/>
              </a:rPr>
              <a:t>)</a:t>
            </a:r>
            <a:r>
              <a:rPr lang="en-US" dirty="0" smtClean="0"/>
              <a:t>  (</a:t>
            </a:r>
            <a:r>
              <a:rPr lang="en-US" dirty="0" smtClean="0">
                <a:hlinkClick r:id="rId9"/>
              </a:rPr>
              <a:t>https://pjreddie.com/darknet/yolo/)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NASNet</a:t>
            </a:r>
            <a:r>
              <a:rPr lang="en-US" dirty="0" smtClean="0"/>
              <a:t> </a:t>
            </a:r>
            <a:r>
              <a:rPr lang="en-US" dirty="0">
                <a:hlinkClick r:id="rId10"/>
              </a:rPr>
              <a:t>(B. </a:t>
            </a:r>
            <a:r>
              <a:rPr lang="en-US" dirty="0" err="1">
                <a:hlinkClick r:id="rId10"/>
              </a:rPr>
              <a:t>Zoph</a:t>
            </a:r>
            <a:r>
              <a:rPr lang="en-US" dirty="0">
                <a:hlinkClick r:id="rId10"/>
              </a:rPr>
              <a:t> and Q.V. Le, 2017)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Mask R-CNN </a:t>
            </a:r>
            <a:r>
              <a:rPr lang="en-US" dirty="0">
                <a:hlinkClick r:id="rId11"/>
              </a:rPr>
              <a:t>K. He and al. (2017</a:t>
            </a:r>
            <a:r>
              <a:rPr lang="en-US" dirty="0" smtClean="0">
                <a:hlinkClick r:id="rId11"/>
              </a:rPr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hlinkClick r:id="rId12"/>
              </a:rPr>
              <a:t>Jaccards</a:t>
            </a:r>
            <a:r>
              <a:rPr lang="en-US" dirty="0" smtClean="0">
                <a:hlinkClick r:id="rId12"/>
              </a:rPr>
              <a:t> Index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13"/>
              </a:rPr>
              <a:t>Model Comparisons </a:t>
            </a:r>
            <a:endParaRPr lang="en-US" dirty="0" smtClean="0"/>
          </a:p>
          <a:p>
            <a:r>
              <a:rPr lang="en-US" dirty="0" smtClean="0">
                <a:hlinkClick r:id="rId14"/>
              </a:rPr>
              <a:t>Model Comparisons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15"/>
              </a:rPr>
              <a:t>TimeLine</a:t>
            </a:r>
            <a:endParaRPr lang="en-US" dirty="0" smtClean="0"/>
          </a:p>
          <a:p>
            <a:r>
              <a:rPr lang="en-US" dirty="0" smtClean="0">
                <a:hlinkClick r:id="rId16"/>
              </a:rPr>
              <a:t>Object Detection Techniques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17"/>
              </a:rPr>
              <a:t>https://towardsdatascience.com/deep-learning-for-object-detection-a-comprehensive-review-73930816d8d9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18"/>
              </a:rPr>
              <a:t>https://medium.com/@timothycarlen/understanding-the-map-evaluation-metric-for-object-detection-a07fe6962cf3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hlinkClick r:id="rId19"/>
              </a:rPr>
              <a:t>https://deepsense.ai/region-of-interest-pooling-explained/</a:t>
            </a:r>
            <a:endParaRPr lang="en-US" dirty="0" smtClean="0"/>
          </a:p>
          <a:p>
            <a:r>
              <a:rPr lang="en-US" dirty="0" smtClean="0">
                <a:hlinkClick r:id="rId20"/>
              </a:rPr>
              <a:t>https://medium.com/nanonets/how-to-do-image-segmentation-using-deep-learning-c673cc5862ef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1"/>
              </a:rPr>
              <a:t>https://medium.com/nanonets/how-to-automate-surveillance-easily-with-deep-learning-4eb4fa0cd68d</a:t>
            </a:r>
            <a:endParaRPr lang="en-US" dirty="0" smtClean="0"/>
          </a:p>
          <a:p>
            <a:r>
              <a:rPr lang="en-US" dirty="0" smtClean="0">
                <a:hlinkClick r:id="rId22"/>
              </a:rPr>
              <a:t>https://towardsdatascience.com/semantic-segmentation-with-deep-learning-a-guide-and-code-e52fc8958823</a:t>
            </a:r>
            <a:endParaRPr lang="en-US" dirty="0" smtClean="0"/>
          </a:p>
          <a:p>
            <a:r>
              <a:rPr lang="en-US" dirty="0" smtClean="0">
                <a:hlinkClick r:id="rId23"/>
              </a:rPr>
              <a:t>https://thegradient.pub/semantic-segmentation</a:t>
            </a:r>
            <a:r>
              <a:rPr lang="en-US" dirty="0" smtClean="0">
                <a:hlinkClick r:id="rId2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24"/>
              </a:rPr>
              <a:t>https://www.youtube.com/watch?v=aDCXYRyb_vs</a:t>
            </a:r>
            <a:endParaRPr lang="en-US" dirty="0" smtClean="0"/>
          </a:p>
          <a:p>
            <a:r>
              <a:rPr lang="en-US" dirty="0" smtClean="0">
                <a:hlinkClick r:id="rId25"/>
              </a:rPr>
              <a:t>https://zhuanlan.zhihu.com/p/31426458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889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Todays Agenda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323850" y="1447800"/>
            <a:ext cx="8229240" cy="4876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Segmentation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Faster R-CNN</a:t>
            </a: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240" cy="685800"/>
          </a:xfrm>
        </p:spPr>
        <p:txBody>
          <a:bodyPr/>
          <a:lstStyle/>
          <a:p>
            <a:r>
              <a:rPr lang="en-US" sz="2400" b="1" dirty="0" smtClean="0"/>
              <a:t>What is Segmentation ?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066800"/>
            <a:ext cx="8229240" cy="38862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Segmentation:</a:t>
            </a:r>
            <a:r>
              <a:rPr lang="en-US" dirty="0" smtClean="0"/>
              <a:t> </a:t>
            </a:r>
            <a:r>
              <a:rPr lang="en-US" dirty="0"/>
              <a:t>is a partition of an image into several "coherent" parts, but </a:t>
            </a:r>
            <a:r>
              <a:rPr lang="en-US" i="1" dirty="0"/>
              <a:t>without</a:t>
            </a:r>
            <a:r>
              <a:rPr lang="en-US" dirty="0"/>
              <a:t> any attempt at understanding what these parts represent</a:t>
            </a:r>
            <a:r>
              <a:rPr lang="en-US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     Partitioning can be based on </a:t>
            </a:r>
            <a:r>
              <a:rPr lang="en-US" dirty="0"/>
              <a:t>low-level cues such as color, texture and smoothness of boundary.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Semantic </a:t>
            </a:r>
            <a:r>
              <a:rPr lang="en-US" b="1" dirty="0" smtClean="0"/>
              <a:t>Segmentation:  (Pixel Level Classification) </a:t>
            </a:r>
            <a:r>
              <a:rPr lang="en-US" dirty="0" smtClean="0"/>
              <a:t> </a:t>
            </a:r>
            <a:r>
              <a:rPr lang="en-US" dirty="0"/>
              <a:t>attempts to partition the image into semantically meaningful parts, </a:t>
            </a:r>
            <a:r>
              <a:rPr lang="en-US" i="1" dirty="0"/>
              <a:t>and</a:t>
            </a:r>
            <a:r>
              <a:rPr lang="en-US" dirty="0"/>
              <a:t> to classify each part into one of the pre-determined classes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Instan</a:t>
            </a:r>
            <a:r>
              <a:rPr lang="en-US" b="1" dirty="0" smtClean="0"/>
              <a:t>ce Segmentation</a:t>
            </a:r>
            <a:r>
              <a:rPr lang="en-US" dirty="0" smtClean="0"/>
              <a:t>: Identifies each unique object on the image. 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24400"/>
            <a:ext cx="7618413" cy="204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333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5105400"/>
            <a:ext cx="2981325" cy="1469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828800"/>
            <a:ext cx="2981325" cy="1598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2" descr="Image result for image segm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228600"/>
            <a:ext cx="30003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08350" y="80593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08350" y="2443217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Semantic Segmentation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08350" y="540702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Detection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9" y="3499364"/>
            <a:ext cx="2981325" cy="1529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08350" y="4264282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 Segmentation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2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229240" cy="717000"/>
          </a:xfrm>
        </p:spPr>
        <p:txBody>
          <a:bodyPr/>
          <a:lstStyle/>
          <a:p>
            <a:r>
              <a:rPr lang="en-US" dirty="0" smtClean="0"/>
              <a:t>Why is Semantic Segmentation Important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52400" y="990600"/>
            <a:ext cx="8915400" cy="5562600"/>
          </a:xfrm>
        </p:spPr>
        <p:txBody>
          <a:bodyPr/>
          <a:lstStyle/>
          <a:p>
            <a:r>
              <a:rPr lang="en-US" dirty="0" smtClean="0"/>
              <a:t>Semantic Segmentation </a:t>
            </a:r>
            <a:r>
              <a:rPr lang="en-US" dirty="0"/>
              <a:t>is </a:t>
            </a:r>
            <a:r>
              <a:rPr lang="en-US" dirty="0" smtClean="0"/>
              <a:t>needed to have a complete </a:t>
            </a:r>
            <a:r>
              <a:rPr lang="en-US" b="1" dirty="0"/>
              <a:t>S</a:t>
            </a:r>
            <a:r>
              <a:rPr lang="en-US" b="1" dirty="0" smtClean="0"/>
              <a:t>cene </a:t>
            </a:r>
            <a:r>
              <a:rPr lang="en-US" b="1" dirty="0"/>
              <a:t>U</a:t>
            </a:r>
            <a:r>
              <a:rPr lang="en-US" b="1" dirty="0" smtClean="0"/>
              <a:t>nderstanding.</a:t>
            </a:r>
          </a:p>
          <a:p>
            <a:endParaRPr lang="en-US" dirty="0"/>
          </a:p>
          <a:p>
            <a:r>
              <a:rPr lang="en-US" dirty="0" smtClean="0"/>
              <a:t>An increasing </a:t>
            </a:r>
            <a:r>
              <a:rPr lang="en-US" dirty="0"/>
              <a:t>number of applications </a:t>
            </a:r>
            <a:r>
              <a:rPr lang="en-US" dirty="0" smtClean="0"/>
              <a:t>depend on </a:t>
            </a:r>
            <a:r>
              <a:rPr lang="en-US" dirty="0"/>
              <a:t>inferring knowledge from imagery.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: self-driving </a:t>
            </a:r>
            <a:r>
              <a:rPr lang="en-US" dirty="0"/>
              <a:t>vehicles, human-computer interaction, virtual </a:t>
            </a:r>
            <a:r>
              <a:rPr lang="en-US" dirty="0" smtClean="0"/>
              <a:t>reality, Precision Agriculture  </a:t>
            </a:r>
            <a:r>
              <a:rPr lang="en-US" dirty="0"/>
              <a:t>etc.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15263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Segmentation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219200"/>
            <a:ext cx="822924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Steps of Semantic Segmentation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Origin</a:t>
            </a:r>
            <a:r>
              <a:rPr lang="en-US" dirty="0" smtClean="0"/>
              <a:t>:  is  needed for context. It helps in </a:t>
            </a:r>
            <a:r>
              <a:rPr lang="en-US" dirty="0"/>
              <a:t>making a prediction for a whole input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Localization </a:t>
            </a:r>
            <a:r>
              <a:rPr lang="en-US" b="1" dirty="0"/>
              <a:t>/ </a:t>
            </a:r>
            <a:r>
              <a:rPr lang="en-US" b="1" dirty="0" smtClean="0"/>
              <a:t>Detection</a:t>
            </a:r>
            <a:r>
              <a:rPr lang="en-US" dirty="0"/>
              <a:t>, which provide not only the classes but also additional information regarding the spatial location of those classes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b="1" dirty="0" smtClean="0"/>
              <a:t>emantic Segmentation</a:t>
            </a:r>
            <a:r>
              <a:rPr lang="en-US" dirty="0" smtClean="0"/>
              <a:t> </a:t>
            </a:r>
            <a:r>
              <a:rPr lang="en-US" dirty="0"/>
              <a:t>achieves fine-grained </a:t>
            </a:r>
            <a:r>
              <a:rPr lang="en-US" dirty="0" smtClean="0"/>
              <a:t>inference, </a:t>
            </a:r>
            <a:r>
              <a:rPr lang="en-US" dirty="0"/>
              <a:t>so that each pixel is labeled with the class of its enclosing object </a:t>
            </a:r>
            <a:r>
              <a:rPr lang="en-US" dirty="0" smtClean="0"/>
              <a:t>region.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emantic segmentation requires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discrimination </a:t>
            </a:r>
            <a:r>
              <a:rPr lang="en-US" dirty="0"/>
              <a:t>at pixel level 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mechanism </a:t>
            </a:r>
            <a:r>
              <a:rPr lang="en-US" dirty="0"/>
              <a:t>to project the discriminative features learnt at different stages of the encoder onto the pixel </a:t>
            </a:r>
            <a:r>
              <a:rPr lang="en-US" dirty="0" smtClean="0"/>
              <a:t>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36" y="4754275"/>
            <a:ext cx="3523826" cy="1317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91000" y="4964190"/>
            <a:ext cx="312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Detecting and Classifying Calcification regions in Mammographic </a:t>
            </a:r>
            <a:r>
              <a:rPr lang="en-US" sz="1600" dirty="0" smtClean="0"/>
              <a:t>Images.</a:t>
            </a:r>
            <a:endParaRPr lang="en-US" sz="1600" dirty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1"/>
            <a:ext cx="2139729" cy="121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21377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6" y="3352800"/>
            <a:ext cx="2137839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19400" y="65353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6762" y="220610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Indoor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05200"/>
            <a:ext cx="1103313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930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152400"/>
            <a:ext cx="2133600" cy="488400"/>
          </a:xfrm>
        </p:spPr>
        <p:txBody>
          <a:bodyPr/>
          <a:lstStyle/>
          <a:p>
            <a:r>
              <a:rPr lang="en-US" sz="2400" b="1" dirty="0" smtClean="0"/>
              <a:t>Faster R-CNN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81000" y="2743200"/>
            <a:ext cx="8229240" cy="38100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  </a:t>
            </a:r>
          </a:p>
          <a:p>
            <a:r>
              <a:rPr lang="en-US" b="1" dirty="0" smtClean="0"/>
              <a:t>1)  Input Image</a:t>
            </a:r>
            <a:r>
              <a:rPr lang="en-US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input images are represented as </a:t>
            </a:r>
            <a:r>
              <a:rPr lang="en-US" i="1" dirty="0" err="1" smtClean="0"/>
              <a:t>Height</a:t>
            </a:r>
            <a:r>
              <a:rPr lang="en-US" dirty="0" err="1" smtClean="0"/>
              <a:t>×</a:t>
            </a:r>
            <a:r>
              <a:rPr lang="en-US" i="1" dirty="0" err="1" smtClean="0"/>
              <a:t>Width</a:t>
            </a:r>
            <a:r>
              <a:rPr lang="en-US" dirty="0" err="1" smtClean="0"/>
              <a:t>×</a:t>
            </a:r>
            <a:r>
              <a:rPr lang="en-US" i="1" dirty="0" err="1" smtClean="0"/>
              <a:t>Depth</a:t>
            </a:r>
            <a:r>
              <a:rPr lang="en-US" dirty="0" smtClean="0"/>
              <a:t> tensors  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b="1" dirty="0" smtClean="0"/>
              <a:t>2) Pre-Trained CNN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 are </a:t>
            </a:r>
            <a:r>
              <a:rPr lang="en-US" dirty="0"/>
              <a:t>passed through a </a:t>
            </a:r>
            <a:r>
              <a:rPr lang="en-US" dirty="0" smtClean="0"/>
              <a:t>Pre-Trained </a:t>
            </a:r>
            <a:r>
              <a:rPr lang="en-US" dirty="0"/>
              <a:t>CNN up until an intermediate layer, ending up with a convolutional feature map. 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3) RPN:  (Region </a:t>
            </a:r>
            <a:r>
              <a:rPr lang="en-US" b="1" dirty="0"/>
              <a:t>Proposal </a:t>
            </a:r>
            <a:r>
              <a:rPr lang="en-US" b="1" dirty="0" smtClean="0"/>
              <a:t>Network)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/>
              <a:t>the features that the CNN computed, it is used to find up to a </a:t>
            </a:r>
            <a:r>
              <a:rPr lang="en-US" i="1" dirty="0"/>
              <a:t>predefined number</a:t>
            </a:r>
            <a:r>
              <a:rPr lang="en-US" dirty="0"/>
              <a:t> of regions (bounding boxes), which may contain </a:t>
            </a:r>
            <a:r>
              <a:rPr lang="en-US" dirty="0" smtClean="0"/>
              <a:t>objects.</a:t>
            </a:r>
          </a:p>
          <a:p>
            <a:endParaRPr lang="en-US" b="1" dirty="0" smtClean="0"/>
          </a:p>
          <a:p>
            <a:r>
              <a:rPr lang="en-US" b="1" dirty="0" smtClean="0"/>
              <a:t>4) </a:t>
            </a:r>
            <a:r>
              <a:rPr lang="en-US" b="1" dirty="0" err="1" smtClean="0"/>
              <a:t>RoIP</a:t>
            </a:r>
            <a:r>
              <a:rPr lang="en-US" b="1" dirty="0" smtClean="0"/>
              <a:t>: (Region of Interest Pooling).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erforms Max Pooling on Inputs of non uniform size, and produces a fixed size feature map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5) R-CNN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Classifies the content in the bounding boxes or discards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Adjusts the Bounding Box co-ordinates for a best fit.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55194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2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6200" y="228600"/>
            <a:ext cx="6629400" cy="64770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Pre Trained CNN</a:t>
            </a:r>
            <a:r>
              <a:rPr lang="en-US" dirty="0" smtClean="0"/>
              <a:t>.</a:t>
            </a:r>
          </a:p>
          <a:p>
            <a:r>
              <a:rPr lang="en-US" dirty="0" smtClean="0"/>
              <a:t>(Could be VGG or </a:t>
            </a:r>
            <a:r>
              <a:rPr lang="en-US" dirty="0" err="1" smtClean="0"/>
              <a:t>ResNet</a:t>
            </a:r>
            <a:r>
              <a:rPr lang="en-US" dirty="0" smtClean="0"/>
              <a:t> or any other suitably trained CNN)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convolutional layer creates abstractions based on the previous information.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first layers usually learn edges, the second finds patterns in edges in order to activate for more complex shapes and so forth. Eventually we end up with a convolutional feature map which has spatial dimensions much smaller than the original image, but greater depth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width and height of the feature map decrease because of the </a:t>
            </a:r>
            <a:r>
              <a:rPr lang="en-US" dirty="0" err="1" smtClean="0"/>
              <a:t>pooling,and</a:t>
            </a:r>
            <a:r>
              <a:rPr lang="en-US" dirty="0" smtClean="0"/>
              <a:t> </a:t>
            </a:r>
            <a:r>
              <a:rPr lang="en-US" dirty="0"/>
              <a:t>the depth increases based on the number of filters the convolutional layer learns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its depth, the convolutional feature map has encoded all the information for the image while maintaining the location of the “things” it has encoded relative to the original image.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76200"/>
            <a:ext cx="23050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2747962"/>
            <a:ext cx="2223082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67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21627</TotalTime>
  <Words>771</Words>
  <Application>Microsoft Office PowerPoint</Application>
  <PresentationFormat>On-screen Show (4:3)</PresentationFormat>
  <Paragraphs>202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What is Segmentation ?</vt:lpstr>
      <vt:lpstr>PowerPoint Presentation</vt:lpstr>
      <vt:lpstr>Why is Semantic Segmentation Important ?</vt:lpstr>
      <vt:lpstr>Semantic Segmentation</vt:lpstr>
      <vt:lpstr>PowerPoint Presentation</vt:lpstr>
      <vt:lpstr>Faster R-CNN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Topics</vt:lpstr>
      <vt:lpstr>PowerPoint Presentation</vt:lpstr>
      <vt:lpstr>References</vt:lpstr>
    </vt:vector>
  </TitlesOfParts>
  <Company>General Services Administration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AliMTalib</dc:creator>
  <cp:lastModifiedBy>AliMTalib</cp:lastModifiedBy>
  <cp:revision>419</cp:revision>
  <dcterms:created xsi:type="dcterms:W3CDTF">2018-02-12T21:27:35Z</dcterms:created>
  <dcterms:modified xsi:type="dcterms:W3CDTF">2018-10-14T16:37:10Z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General Services Administration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28</vt:i4>
  </property>
</Properties>
</file>