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35"/>
  </p:notesMasterIdLst>
  <p:sldIdLst>
    <p:sldId id="256" r:id="rId2"/>
    <p:sldId id="258" r:id="rId3"/>
    <p:sldId id="351" r:id="rId4"/>
    <p:sldId id="289" r:id="rId5"/>
    <p:sldId id="307" r:id="rId6"/>
    <p:sldId id="308" r:id="rId7"/>
    <p:sldId id="339" r:id="rId8"/>
    <p:sldId id="341" r:id="rId9"/>
    <p:sldId id="311" r:id="rId10"/>
    <p:sldId id="314" r:id="rId11"/>
    <p:sldId id="340" r:id="rId12"/>
    <p:sldId id="342" r:id="rId13"/>
    <p:sldId id="316" r:id="rId14"/>
    <p:sldId id="343" r:id="rId15"/>
    <p:sldId id="344" r:id="rId16"/>
    <p:sldId id="310" r:id="rId17"/>
    <p:sldId id="349" r:id="rId18"/>
    <p:sldId id="352" r:id="rId19"/>
    <p:sldId id="318" r:id="rId20"/>
    <p:sldId id="319" r:id="rId21"/>
    <p:sldId id="345" r:id="rId22"/>
    <p:sldId id="320" r:id="rId23"/>
    <p:sldId id="321" r:id="rId24"/>
    <p:sldId id="346" r:id="rId25"/>
    <p:sldId id="322" r:id="rId26"/>
    <p:sldId id="324" r:id="rId27"/>
    <p:sldId id="347" r:id="rId28"/>
    <p:sldId id="348" r:id="rId29"/>
    <p:sldId id="325" r:id="rId30"/>
    <p:sldId id="305" r:id="rId31"/>
    <p:sldId id="350" r:id="rId32"/>
    <p:sldId id="304" r:id="rId33"/>
    <p:sldId id="30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94660"/>
  </p:normalViewPr>
  <p:slideViewPr>
    <p:cSldViewPr>
      <p:cViewPr>
        <p:scale>
          <a:sx n="100" d="100"/>
          <a:sy n="100" d="100"/>
        </p:scale>
        <p:origin x="-1956" y="-3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4"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25"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26"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27" name="PlaceHolder 5"/>
          <p:cNvSpPr>
            <a:spLocks noGrp="1"/>
          </p:cNvSpPr>
          <p:nvPr>
            <p:ph type="sldNum"/>
          </p:nvPr>
        </p:nvSpPr>
        <p:spPr>
          <a:xfrm>
            <a:off x="4399200" y="9555480"/>
            <a:ext cx="3372840" cy="502560"/>
          </a:xfrm>
          <a:prstGeom prst="rect">
            <a:avLst/>
          </a:prstGeom>
        </p:spPr>
        <p:txBody>
          <a:bodyPr lIns="0" tIns="0" rIns="0" bIns="0" anchor="b"/>
          <a:lstStyle/>
          <a:p>
            <a:pPr algn="r"/>
            <a:fld id="{3E7B1AD3-80D8-4CC2-88FE-239193EEEF9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2072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838680" y="30780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70A5ABC5-18A7-4D4F-9575-8EB264A27CF6}" type="datetime">
              <a:rPr lang="en-US" sz="1200" b="0" strike="noStrike" spc="-1">
                <a:solidFill>
                  <a:srgbClr val="DBF5F9"/>
                </a:solidFill>
                <a:uFill>
                  <a:solidFill>
                    <a:srgbClr val="FFFFFF"/>
                  </a:solidFill>
                </a:uFill>
                <a:latin typeface="Source Sans Pro"/>
                <a:ea typeface="DejaVu Sans"/>
              </a:rPr>
              <a:t>9/30/2018</a:t>
            </a:fld>
            <a:endParaRPr lang="en-US" sz="1200" b="0" strike="noStrike" spc="-1">
              <a:solidFill>
                <a:srgbClr val="000000"/>
              </a:solidFill>
              <a:uFill>
                <a:solidFill>
                  <a:srgbClr val="FFFFFF"/>
                </a:solidFill>
              </a:uFill>
              <a:latin typeface="Arial"/>
            </a:endParaRPr>
          </a:p>
        </p:txBody>
      </p:sp>
      <p:sp>
        <p:nvSpPr>
          <p:cNvPr id="191" name="CustomShape 2"/>
          <p:cNvSpPr/>
          <p:nvPr/>
        </p:nvSpPr>
        <p:spPr>
          <a:xfrm>
            <a:off x="3838680" y="8409960"/>
            <a:ext cx="2691000" cy="42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9E907E7-1B6C-4150-B05E-B5757FE712EF}" type="slidenum">
              <a:rPr lang="en-US" sz="1200" b="0" strike="noStrike" spc="-1">
                <a:solidFill>
                  <a:srgbClr val="DBF5F9"/>
                </a:solidFill>
                <a:uFill>
                  <a:solidFill>
                    <a:srgbClr val="FFFFFF"/>
                  </a:solidFill>
                </a:uFill>
                <a:latin typeface="Source Sans Pro"/>
                <a:ea typeface="DejaVu Sans"/>
              </a:rPr>
              <a:t>1</a:t>
            </a:fld>
            <a:endParaRPr lang="en-US" sz="1200" b="0" strike="noStrike" spc="-1">
              <a:solidFill>
                <a:srgbClr val="000000"/>
              </a:solidFill>
              <a:uFill>
                <a:solidFill>
                  <a:srgbClr val="FFFFFF"/>
                </a:solidFill>
              </a:uFill>
              <a:latin typeface="Arial"/>
            </a:endParaRPr>
          </a:p>
        </p:txBody>
      </p:sp>
      <p:sp>
        <p:nvSpPr>
          <p:cNvPr id="192" name="PlaceHolder 3"/>
          <p:cNvSpPr>
            <a:spLocks noGrp="1"/>
          </p:cNvSpPr>
          <p:nvPr>
            <p:ph type="body"/>
          </p:nvPr>
        </p:nvSpPr>
        <p:spPr>
          <a:xfrm>
            <a:off x="339840" y="4687200"/>
            <a:ext cx="6190200" cy="411336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5"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0"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22"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p>
        </p:txBody>
      </p:sp>
      <p:sp>
        <p:nvSpPr>
          <p:cNvPr id="83" name="PlaceHolder 2"/>
          <p:cNvSpPr>
            <a:spLocks noGrp="1"/>
          </p:cNvSpPr>
          <p:nvPr>
            <p:ph type="dt"/>
          </p:nvPr>
        </p:nvSpPr>
        <p:spPr>
          <a:xfrm>
            <a:off x="457200" y="6356520"/>
            <a:ext cx="2133360" cy="364680"/>
          </a:xfrm>
          <a:prstGeom prst="rect">
            <a:avLst/>
          </a:prstGeom>
        </p:spPr>
        <p:txBody>
          <a:bodyPr anchor="ctr"/>
          <a:lstStyle/>
          <a:p>
            <a:pPr>
              <a:lnSpc>
                <a:spcPct val="100000"/>
              </a:lnSpc>
            </a:pPr>
            <a:fld id="{D768CBFB-9369-4998-A661-298BF0601827}" type="datetime">
              <a:rPr lang="en-US" sz="1200" b="0" strike="noStrike" spc="-1">
                <a:solidFill>
                  <a:srgbClr val="8B8B8B"/>
                </a:solidFill>
                <a:uFill>
                  <a:solidFill>
                    <a:srgbClr val="FFFFFF"/>
                  </a:solidFill>
                </a:uFill>
                <a:latin typeface="Calibri"/>
              </a:rPr>
              <a:t>9/30/2018</a:t>
            </a:fld>
            <a:endParaRPr lang="en-US" sz="1200" b="0" strike="noStrike" spc="-1">
              <a:solidFill>
                <a:srgbClr val="000000"/>
              </a:solidFill>
              <a:uFill>
                <a:solidFill>
                  <a:srgbClr val="FFFFFF"/>
                </a:solidFill>
              </a:uFill>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BBA33FE5-AB37-43DF-9E06-8D429565E77A}"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timothycarlen/understanding-the-map-evaluation-metric-for-object-detection-a07fe6962cf3"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Histogram_of_oriented_gradients" TargetMode="External"/><Relationship Id="rId2" Type="http://schemas.openxmlformats.org/officeDocument/2006/relationships/hyperlink" Target="https://en.wikipedia.org/wiki/Viola%E2%80%93Jones_object_detection_framewor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emanticscholar.org/author/Francesco-Comaschi/3199035"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semanticscholar.org/author/Sander-Stuijk/167943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linkedin.com/in/aliasgertalib" TargetMode="External"/><Relationship Id="rId2" Type="http://schemas.openxmlformats.org/officeDocument/2006/relationships/hyperlink" Target="mailto:aliasgertalib@gmail.com"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hyperlink" Target="https://arxiv.org/pdf/1612.08242.pdf" TargetMode="External"/><Relationship Id="rId13" Type="http://schemas.openxmlformats.org/officeDocument/2006/relationships/hyperlink" Target="https://medium.com/@jonathan_hui/object-detection-speed-and-accuracy-comparison-faster-r-cnn-r-fcn-ssd-and-yolo-5425656ae359" TargetMode="External"/><Relationship Id="rId18" Type="http://schemas.openxmlformats.org/officeDocument/2006/relationships/hyperlink" Target="https://medium.com/@timothycarlen/understanding-the-map-evaluation-metric-for-object-detection-a07fe6962cf3" TargetMode="External"/><Relationship Id="rId26" Type="http://schemas.openxmlformats.org/officeDocument/2006/relationships/hyperlink" Target="https://towardsdatascience.com/fasterrcnn-explained-part-1-with-code-599c16568cff" TargetMode="External"/><Relationship Id="rId3" Type="http://schemas.openxmlformats.org/officeDocument/2006/relationships/hyperlink" Target="https://arxiv.org/pdf/1504.08083.pdf" TargetMode="External"/><Relationship Id="rId21" Type="http://schemas.openxmlformats.org/officeDocument/2006/relationships/hyperlink" Target="https://medium.com/@smallfishbigsea/faster-r-cnn-explained-864d4fb7e3f8" TargetMode="External"/><Relationship Id="rId7" Type="http://schemas.openxmlformats.org/officeDocument/2006/relationships/hyperlink" Target="https://arxiv.org/pdf/1512.02325.pdf" TargetMode="External"/><Relationship Id="rId12" Type="http://schemas.openxmlformats.org/officeDocument/2006/relationships/hyperlink" Target="https://en.wikipedia.org/wiki/Jaccard_index" TargetMode="External"/><Relationship Id="rId17" Type="http://schemas.openxmlformats.org/officeDocument/2006/relationships/hyperlink" Target="https://towardsdatascience.com/deep-learning-for-object-detection-a-comprehensive-review-73930816d8d9" TargetMode="External"/><Relationship Id="rId25" Type="http://schemas.openxmlformats.org/officeDocument/2006/relationships/hyperlink" Target="https://tryolabs.com/blog/2018/01/18/faster-r-cnn-down-the-rabbit-hole-of-modern-object-detection/" TargetMode="External"/><Relationship Id="rId2" Type="http://schemas.openxmlformats.org/officeDocument/2006/relationships/hyperlink" Target="http://islab.ulsan.ac.kr/files/announcement/513/rcnn_pami.pdf" TargetMode="External"/><Relationship Id="rId16" Type="http://schemas.openxmlformats.org/officeDocument/2006/relationships/hyperlink" Target="https://www.kaggle.com/infernop/object-detection-techniques" TargetMode="External"/><Relationship Id="rId20" Type="http://schemas.openxmlformats.org/officeDocument/2006/relationships/hyperlink" Target="https://medium.com/@jonathan_hui/what-do-we-learn-from-region-based-object-detectors-faster-r-cnn-r-fcn-fpn-7e354377a7c9" TargetMode="External"/><Relationship Id="rId1" Type="http://schemas.openxmlformats.org/officeDocument/2006/relationships/slideLayout" Target="../slideLayouts/slideLayout2.xml"/><Relationship Id="rId6" Type="http://schemas.openxmlformats.org/officeDocument/2006/relationships/hyperlink" Target="https://arxiv.org/pdf/1506.02640.pdf" TargetMode="External"/><Relationship Id="rId11" Type="http://schemas.openxmlformats.org/officeDocument/2006/relationships/hyperlink" Target="https://arxiv.org/pdf/1703.06870.pdf" TargetMode="External"/><Relationship Id="rId24" Type="http://schemas.openxmlformats.org/officeDocument/2006/relationships/hyperlink" Target="http://www.telesens.co/2018/03/11/object-detection-and-classification-using-r-cnns/" TargetMode="External"/><Relationship Id="rId5" Type="http://schemas.openxmlformats.org/officeDocument/2006/relationships/hyperlink" Target="https://arxiv.org/pdf/1605.06409.pdf" TargetMode="External"/><Relationship Id="rId15" Type="http://schemas.openxmlformats.org/officeDocument/2006/relationships/hyperlink" Target="https://medium.com/@nikasa1889/the-modern-history-of-object-recognition-infographic-aea18517c318" TargetMode="External"/><Relationship Id="rId23" Type="http://schemas.openxmlformats.org/officeDocument/2006/relationships/hyperlink" Target="http://www.robots.ox.ac.uk/~tvg/publications/talks/fast-rcnn-slides.pdf" TargetMode="External"/><Relationship Id="rId10" Type="http://schemas.openxmlformats.org/officeDocument/2006/relationships/hyperlink" Target="https://arxiv.org/pdf/1611.01578.pdf" TargetMode="External"/><Relationship Id="rId19" Type="http://schemas.openxmlformats.org/officeDocument/2006/relationships/hyperlink" Target="https://deepsense.ai/region-of-interest-pooling-explained/" TargetMode="External"/><Relationship Id="rId4" Type="http://schemas.openxmlformats.org/officeDocument/2006/relationships/hyperlink" Target="https://arxiv.org/pdf/1506.01497.pdf" TargetMode="External"/><Relationship Id="rId9" Type="http://schemas.openxmlformats.org/officeDocument/2006/relationships/hyperlink" Target="https://pjreddie.com/darknet/yolo/" TargetMode="External"/><Relationship Id="rId14" Type="http://schemas.openxmlformats.org/officeDocument/2006/relationships/hyperlink" Target="https://www.irjet.net/archives/V4/i11/IRJET-V4I11103.pdf" TargetMode="External"/><Relationship Id="rId22" Type="http://schemas.openxmlformats.org/officeDocument/2006/relationships/hyperlink" Target="https://medium.com/@jonathan_hui/what-do-we-learn-from-single-shot-object-detectors-ssd-yolo-fpn-focal-loss-3888677c5f4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acutecaretesting.org/en/articles/precision-recall-curves-what-are-they-and-how-are-they-us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faelpadilla/Object-Detection-Metr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278640" y="1447800"/>
            <a:ext cx="8640000" cy="5029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dirty="0"/>
              <a:t/>
            </a:r>
            <a:br>
              <a:rPr dirty="0"/>
            </a:br>
            <a:endParaRPr lang="en-US" sz="1800" b="0" strike="noStrike" spc="-1" dirty="0">
              <a:solidFill>
                <a:srgbClr val="000000"/>
              </a:solidFill>
              <a:uFill>
                <a:solidFill>
                  <a:srgbClr val="FFFFFF"/>
                </a:solidFill>
              </a:uFill>
              <a:latin typeface="Arial"/>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endParaRPr lang="en-US" sz="6500" spc="-1" dirty="0">
              <a:solidFill>
                <a:srgbClr val="04617B"/>
              </a:solidFill>
              <a:uFill>
                <a:solidFill>
                  <a:srgbClr val="FFFFFF"/>
                </a:solidFill>
              </a:uFill>
              <a:latin typeface="Source Sans Pro Light"/>
              <a:ea typeface="DejaVu Sans"/>
            </a:endParaRPr>
          </a:p>
          <a:p>
            <a:pPr>
              <a:lnSpc>
                <a:spcPct val="100000"/>
              </a:lnSpc>
            </a:pPr>
            <a:endParaRPr lang="en-US" sz="6500" b="0" strike="noStrike" spc="-1" dirty="0" smtClean="0">
              <a:solidFill>
                <a:srgbClr val="04617B"/>
              </a:solidFill>
              <a:uFill>
                <a:solidFill>
                  <a:srgbClr val="FFFFFF"/>
                </a:solidFill>
              </a:uFill>
              <a:latin typeface="Source Sans Pro Light"/>
              <a:ea typeface="DejaVu Sans"/>
            </a:endParaRPr>
          </a:p>
          <a:p>
            <a:pPr>
              <a:lnSpc>
                <a:spcPct val="100000"/>
              </a:lnSpc>
            </a:pPr>
            <a:r>
              <a:rPr lang="en-US" sz="6500" spc="-1" dirty="0">
                <a:solidFill>
                  <a:srgbClr val="04617B"/>
                </a:solidFill>
                <a:uFill>
                  <a:solidFill>
                    <a:srgbClr val="FFFFFF"/>
                  </a:solidFill>
                </a:uFill>
                <a:latin typeface="Source Sans Pro Light"/>
                <a:ea typeface="DejaVu Sans"/>
              </a:rPr>
              <a:t> </a:t>
            </a:r>
            <a:r>
              <a:rPr lang="en-US" sz="6500" spc="-1" dirty="0" smtClean="0">
                <a:solidFill>
                  <a:srgbClr val="04617B"/>
                </a:solidFill>
                <a:uFill>
                  <a:solidFill>
                    <a:srgbClr val="FFFFFF"/>
                  </a:solidFill>
                </a:uFill>
                <a:latin typeface="Source Sans Pro Light"/>
                <a:ea typeface="DejaVu Sans"/>
              </a:rPr>
              <a:t> </a:t>
            </a: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endParaRPr lang="en-US" sz="6500" spc="-1" dirty="0" smtClean="0">
              <a:solidFill>
                <a:srgbClr val="04617B"/>
              </a:solidFill>
              <a:uFill>
                <a:solidFill>
                  <a:srgbClr val="FFFFFF"/>
                </a:solidFill>
              </a:uFill>
              <a:latin typeface="Source Sans Pro Light"/>
              <a:ea typeface="DejaVu Sans"/>
            </a:endParaRPr>
          </a:p>
          <a:p>
            <a:pPr>
              <a:lnSpc>
                <a:spcPct val="100000"/>
              </a:lnSpc>
            </a:pPr>
            <a:endParaRPr lang="en-US" sz="6500" b="0" strike="noStrike" spc="-1" dirty="0">
              <a:solidFill>
                <a:srgbClr val="04617B"/>
              </a:solidFill>
              <a:uFill>
                <a:solidFill>
                  <a:srgbClr val="FFFFFF"/>
                </a:solidFill>
              </a:uFill>
              <a:latin typeface="Source Sans Pro Light"/>
              <a:ea typeface="DejaVu Sans"/>
            </a:endParaRPr>
          </a:p>
          <a:p>
            <a:pPr>
              <a:lnSpc>
                <a:spcPct val="100000"/>
              </a:lnSpc>
            </a:pPr>
            <a:r>
              <a:rPr lang="en-US" sz="6000" b="0" strike="noStrike" spc="-1" dirty="0" smtClean="0">
                <a:solidFill>
                  <a:srgbClr val="04617B"/>
                </a:solidFill>
                <a:uFill>
                  <a:solidFill>
                    <a:srgbClr val="FFFFFF"/>
                  </a:solidFill>
                </a:uFill>
                <a:latin typeface="Source Sans Pro Light"/>
                <a:ea typeface="DejaVu Sans"/>
              </a:rPr>
              <a:t>Deep </a:t>
            </a:r>
            <a:r>
              <a:rPr lang="en-US" sz="6000" b="0" strike="noStrike" spc="-1" dirty="0">
                <a:solidFill>
                  <a:srgbClr val="04617B"/>
                </a:solidFill>
                <a:uFill>
                  <a:solidFill>
                    <a:srgbClr val="FFFFFF"/>
                  </a:solidFill>
                </a:uFill>
                <a:latin typeface="Source Sans Pro Light"/>
                <a:ea typeface="DejaVu Sans"/>
              </a:rPr>
              <a:t>Learning</a:t>
            </a:r>
            <a:endParaRPr lang="en-US" sz="6000" b="0" strike="noStrike" spc="-1" dirty="0">
              <a:solidFill>
                <a:srgbClr val="000000"/>
              </a:solidFill>
              <a:uFill>
                <a:solidFill>
                  <a:srgbClr val="FFFFFF"/>
                </a:solidFill>
              </a:uFill>
              <a:latin typeface="Arial"/>
            </a:endParaRPr>
          </a:p>
          <a:p>
            <a:pPr>
              <a:lnSpc>
                <a:spcPct val="100000"/>
              </a:lnSpc>
            </a:pPr>
            <a:endParaRPr lang="en-US" sz="6500" b="0" strike="noStrike" spc="-1" dirty="0">
              <a:solidFill>
                <a:srgbClr val="000000"/>
              </a:solidFill>
              <a:uFill>
                <a:solidFill>
                  <a:srgbClr val="FFFFFF"/>
                </a:solidFill>
              </a:uFill>
              <a:latin typeface="Arial"/>
            </a:endParaRPr>
          </a:p>
          <a:p>
            <a:pPr>
              <a:lnSpc>
                <a:spcPct val="100000"/>
              </a:lnSpc>
            </a:pPr>
            <a:r>
              <a:rPr lang="en-US" sz="3600" b="1" strike="noStrike" spc="-1" dirty="0" smtClean="0">
                <a:solidFill>
                  <a:schemeClr val="tx2"/>
                </a:solidFill>
                <a:uFill>
                  <a:solidFill>
                    <a:srgbClr val="FFFFFF"/>
                  </a:solidFill>
                </a:uFill>
                <a:latin typeface="Source Sans Pro Light"/>
                <a:ea typeface="DejaVu Sans"/>
              </a:rPr>
              <a:t>Object Detection-1    Session 6</a:t>
            </a:r>
          </a:p>
          <a:p>
            <a:pPr>
              <a:lnSpc>
                <a:spcPct val="100000"/>
              </a:lnSpc>
            </a:pPr>
            <a:endParaRPr lang="en-US" sz="3600" b="1" spc="-1" dirty="0">
              <a:solidFill>
                <a:schemeClr val="tx2"/>
              </a:solidFill>
              <a:uFill>
                <a:solidFill>
                  <a:srgbClr val="FFFFFF"/>
                </a:solidFill>
              </a:uFill>
              <a:latin typeface="Source Sans Pro Light"/>
              <a:ea typeface="DejaVu Sans"/>
            </a:endParaRPr>
          </a:p>
          <a:p>
            <a:pPr>
              <a:lnSpc>
                <a:spcPct val="100000"/>
              </a:lnSpc>
            </a:pPr>
            <a:r>
              <a:rPr lang="en-US" sz="1600" b="1" dirty="0"/>
              <a:t>Object detection is about classifying objects and </a:t>
            </a:r>
            <a:r>
              <a:rPr lang="en-US" sz="1600" b="1" dirty="0" smtClean="0"/>
              <a:t>defining </a:t>
            </a:r>
            <a:r>
              <a:rPr lang="en-US" sz="1600" b="1" dirty="0"/>
              <a:t>a bounding box around them.</a:t>
            </a:r>
            <a:endParaRPr lang="en-US" sz="1600" b="1" strike="noStrike" spc="-1" dirty="0" smtClean="0">
              <a:solidFill>
                <a:schemeClr val="tx2"/>
              </a:solidFill>
              <a:uFill>
                <a:solidFill>
                  <a:srgbClr val="FFFFFF"/>
                </a:solidFill>
              </a:uFill>
              <a:latin typeface="Source Sans Pro Light"/>
              <a:ea typeface="DejaVu Sans"/>
            </a:endParaRPr>
          </a:p>
          <a:p>
            <a:pPr>
              <a:lnSpc>
                <a:spcPct val="100000"/>
              </a:lnSpc>
            </a:pPr>
            <a:endParaRPr lang="en-US" sz="2900" b="1" strike="noStrike" spc="-1" dirty="0" smtClean="0">
              <a:solidFill>
                <a:schemeClr val="tx2"/>
              </a:solidFill>
              <a:uFill>
                <a:solidFill>
                  <a:srgbClr val="FFFFFF"/>
                </a:solidFill>
              </a:uFill>
              <a:latin typeface="Source Sans Pro Light"/>
              <a:ea typeface="DejaVu Sans"/>
            </a:endParaRPr>
          </a:p>
          <a:p>
            <a:pPr>
              <a:lnSpc>
                <a:spcPct val="100000"/>
              </a:lnSpc>
            </a:pPr>
            <a:r>
              <a:rPr lang="en-US" sz="2900" b="1" spc="-1" dirty="0" smtClean="0">
                <a:solidFill>
                  <a:schemeClr val="tx2"/>
                </a:solidFill>
                <a:uFill>
                  <a:solidFill>
                    <a:srgbClr val="FFFFFF"/>
                  </a:solidFill>
                </a:uFill>
                <a:latin typeface="Source Sans Pro Light"/>
                <a:ea typeface="DejaVu Sans"/>
              </a:rPr>
              <a:t>  </a:t>
            </a:r>
            <a:endParaRPr lang="en-US" sz="2900" b="1" spc="-1" dirty="0">
              <a:solidFill>
                <a:srgbClr val="00B050"/>
              </a:solidFill>
              <a:uFill>
                <a:solidFill>
                  <a:srgbClr val="FFFFFF"/>
                </a:solidFill>
              </a:uFill>
              <a:latin typeface="Source Sans Pro Light"/>
            </a:endParaRPr>
          </a:p>
          <a:p>
            <a:pPr>
              <a:lnSpc>
                <a:spcPct val="100000"/>
              </a:lnSpc>
            </a:pPr>
            <a:r>
              <a:rPr lang="en-US" sz="1200" strike="noStrike" spc="-1" dirty="0" smtClean="0">
                <a:uFill>
                  <a:solidFill>
                    <a:srgbClr val="FFFFFF"/>
                  </a:solidFill>
                </a:uFill>
                <a:latin typeface="Source Sans Pro Light"/>
              </a:rPr>
              <a:t>( content has been  taken from various authors and websites)</a:t>
            </a:r>
            <a:endParaRPr lang="en-US" sz="1200" strike="noStrike" spc="-1" dirty="0">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a:p>
            <a:pPr>
              <a:lnSpc>
                <a:spcPct val="100000"/>
              </a:lnSpc>
            </a:pPr>
            <a:endParaRPr lang="en-US" sz="29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IoU</a:t>
            </a:r>
            <a:r>
              <a:rPr lang="en-US" b="1" dirty="0" smtClean="0"/>
              <a:t> (</a:t>
            </a:r>
            <a:r>
              <a:rPr lang="en-US" dirty="0" err="1" smtClean="0"/>
              <a:t>Jaccard</a:t>
            </a:r>
            <a:r>
              <a:rPr lang="en-US" dirty="0" smtClean="0"/>
              <a:t> Index</a:t>
            </a:r>
            <a:r>
              <a:rPr lang="en-US" b="1" dirty="0" smtClean="0"/>
              <a:t>)</a:t>
            </a:r>
            <a:r>
              <a:rPr lang="en-US" b="1" dirty="0"/>
              <a:t/>
            </a:r>
            <a:br>
              <a:rPr lang="en-US" b="1" dirty="0"/>
            </a:br>
            <a:endParaRPr lang="en-US" dirty="0"/>
          </a:p>
        </p:txBody>
      </p:sp>
      <p:sp>
        <p:nvSpPr>
          <p:cNvPr id="3" name="Subtitle 2"/>
          <p:cNvSpPr>
            <a:spLocks noGrp="1"/>
          </p:cNvSpPr>
          <p:nvPr>
            <p:ph type="subTitle"/>
          </p:nvPr>
        </p:nvSpPr>
        <p:spPr>
          <a:xfrm>
            <a:off x="457200" y="1219200"/>
            <a:ext cx="8229240" cy="5334000"/>
          </a:xfrm>
        </p:spPr>
        <p:txBody>
          <a:bodyPr>
            <a:normAutofit/>
          </a:bodyPr>
          <a:lstStyle/>
          <a:p>
            <a:endParaRPr lang="en-US" b="1" dirty="0" smtClean="0"/>
          </a:p>
          <a:p>
            <a:endParaRPr lang="en-US" b="1" dirty="0"/>
          </a:p>
          <a:p>
            <a:endParaRPr lang="en-US" b="1" dirty="0" smtClean="0"/>
          </a:p>
          <a:p>
            <a:endParaRPr lang="en-US" dirty="0" smtClean="0"/>
          </a:p>
          <a:p>
            <a:endParaRPr lang="en-US" dirty="0" smtClean="0"/>
          </a:p>
          <a:p>
            <a:r>
              <a:rPr lang="en-US" dirty="0" smtClean="0"/>
              <a:t>Intersection </a:t>
            </a:r>
            <a:r>
              <a:rPr lang="en-US" dirty="0"/>
              <a:t>over Union is a ratio between the intersection and the union of the predicted boxes and the ground truth </a:t>
            </a:r>
            <a:r>
              <a:rPr lang="en-US" dirty="0" smtClean="0"/>
              <a:t>boxes. </a:t>
            </a:r>
          </a:p>
          <a:p>
            <a:endParaRPr lang="en-US" dirty="0"/>
          </a:p>
          <a:p>
            <a:r>
              <a:rPr lang="en-US" dirty="0" smtClean="0"/>
              <a:t>To Calculate </a:t>
            </a:r>
            <a:r>
              <a:rPr lang="en-US" dirty="0" err="1" smtClean="0"/>
              <a:t>IoU</a:t>
            </a:r>
            <a:r>
              <a:rPr lang="en-US" dirty="0" smtClean="0"/>
              <a:t>, we need </a:t>
            </a:r>
            <a:endParaRPr lang="en-US" dirty="0"/>
          </a:p>
          <a:p>
            <a:pPr marL="342900" indent="-342900" fontAlgn="base">
              <a:buFont typeface="+mj-lt"/>
              <a:buAutoNum type="arabicPeriod"/>
            </a:pPr>
            <a:r>
              <a:rPr lang="en-US" dirty="0"/>
              <a:t>The </a:t>
            </a:r>
            <a:r>
              <a:rPr lang="en-US" i="1" dirty="0"/>
              <a:t>ground-truth bounding boxes</a:t>
            </a:r>
            <a:r>
              <a:rPr lang="en-US" dirty="0"/>
              <a:t> .</a:t>
            </a:r>
          </a:p>
          <a:p>
            <a:pPr marL="342900" indent="-342900" fontAlgn="base">
              <a:buFont typeface="+mj-lt"/>
              <a:buAutoNum type="arabicPeriod"/>
            </a:pPr>
            <a:r>
              <a:rPr lang="en-US" dirty="0"/>
              <a:t>The </a:t>
            </a:r>
            <a:r>
              <a:rPr lang="en-US" i="1" dirty="0"/>
              <a:t>predicted bounding boxes</a:t>
            </a:r>
            <a:r>
              <a:rPr lang="en-US" dirty="0"/>
              <a:t> from our model</a:t>
            </a:r>
            <a:r>
              <a:rPr lang="en-US" dirty="0" smtClean="0"/>
              <a:t>.</a:t>
            </a:r>
          </a:p>
          <a:p>
            <a:pPr marL="342900" indent="-342900" fontAlgn="base">
              <a:buFont typeface="+mj-lt"/>
              <a:buAutoNum type="arabicPeriod"/>
            </a:pPr>
            <a:endParaRPr lang="en-US" dirty="0"/>
          </a:p>
          <a:p>
            <a:pPr fontAlgn="base"/>
            <a:r>
              <a:rPr lang="en-US" b="1" dirty="0" smtClean="0"/>
              <a:t>  </a:t>
            </a:r>
            <a:r>
              <a:rPr lang="en-US" b="1" dirty="0" err="1" smtClean="0"/>
              <a:t>IoU</a:t>
            </a:r>
            <a:r>
              <a:rPr lang="en-US" b="1" dirty="0" smtClean="0"/>
              <a:t> score</a:t>
            </a:r>
            <a:r>
              <a:rPr lang="en-US" b="1" dirty="0"/>
              <a:t> </a:t>
            </a:r>
            <a:r>
              <a:rPr lang="en-US" b="1" i="1" dirty="0"/>
              <a:t>&gt; 0.5</a:t>
            </a:r>
            <a:r>
              <a:rPr lang="en-US" b="1" dirty="0"/>
              <a:t> is </a:t>
            </a:r>
            <a:r>
              <a:rPr lang="en-US" b="1" dirty="0" smtClean="0"/>
              <a:t>considered </a:t>
            </a:r>
            <a:r>
              <a:rPr lang="en-US" b="1" dirty="0"/>
              <a:t>a “good” prediction</a:t>
            </a:r>
            <a:r>
              <a:rPr lang="en-US" b="1" dirty="0" smtClean="0"/>
              <a:t>.</a:t>
            </a:r>
          </a:p>
          <a:p>
            <a:pPr fontAlgn="base"/>
            <a:endParaRPr lang="en-US" b="1" dirty="0"/>
          </a:p>
          <a:p>
            <a:r>
              <a:rPr lang="en-US" dirty="0" err="1" smtClean="0"/>
              <a:t>Eg</a:t>
            </a:r>
            <a:r>
              <a:rPr lang="en-US" dirty="0" smtClean="0"/>
              <a:t> True Positive    = </a:t>
            </a:r>
            <a:r>
              <a:rPr lang="en-US" dirty="0" err="1" smtClean="0"/>
              <a:t>IoU</a:t>
            </a:r>
            <a:r>
              <a:rPr lang="en-US" dirty="0" smtClean="0"/>
              <a:t> &gt;0.5</a:t>
            </a:r>
          </a:p>
          <a:p>
            <a:r>
              <a:rPr lang="en-US" dirty="0" smtClean="0"/>
              <a:t>      False Positive  = </a:t>
            </a:r>
            <a:r>
              <a:rPr lang="en-US" dirty="0" err="1" smtClean="0"/>
              <a:t>IoU</a:t>
            </a:r>
            <a:r>
              <a:rPr lang="en-US" dirty="0" smtClean="0"/>
              <a:t>&lt;= 0.5</a:t>
            </a:r>
          </a:p>
          <a:p>
            <a:pPr fontAlgn="base"/>
            <a:endParaRPr lang="en-US" dirty="0" smtClean="0"/>
          </a:p>
          <a:p>
            <a:pPr marL="342900" indent="-342900" fontAlgn="base">
              <a:buFont typeface="+mj-lt"/>
              <a:buAutoNum type="arabicPeriod"/>
            </a:pPr>
            <a:endParaRPr lang="en-US" dirty="0"/>
          </a:p>
          <a:p>
            <a:pPr fontAlgn="base"/>
            <a:endParaRPr lang="en-US" dirty="0" smtClean="0"/>
          </a:p>
          <a:p>
            <a:pPr fontAlgn="base"/>
            <a:endParaRPr lang="en-US" dirty="0"/>
          </a:p>
          <a:p>
            <a:pPr fontAlgn="base"/>
            <a:endParaRPr lang="en-US" dirty="0" smtClean="0"/>
          </a:p>
          <a:p>
            <a:pPr fontAlgn="base"/>
            <a:endParaRPr lang="en-US" dirty="0"/>
          </a:p>
          <a:p>
            <a:endParaRPr lang="en-US" dirty="0" smtClean="0"/>
          </a:p>
          <a:p>
            <a:endParaRPr lang="en-US" dirty="0"/>
          </a:p>
          <a:p>
            <a:endParaRPr lang="en-US" dirty="0" smtClean="0"/>
          </a:p>
          <a:p>
            <a:endParaRPr lang="en-US" dirty="0" smtClean="0"/>
          </a:p>
          <a:p>
            <a:endParaRPr lang="en-US" b="1" dirty="0"/>
          </a:p>
          <a:p>
            <a:endParaRPr lang="en-US" b="1" dirty="0" smtClean="0"/>
          </a:p>
          <a:p>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6660" y="4267200"/>
            <a:ext cx="4910139" cy="214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03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pPr algn="ctr"/>
            <a:r>
              <a:rPr lang="en-US" sz="2400" b="1" dirty="0" smtClean="0"/>
              <a:t>Precision-Recall Curve (sample)</a:t>
            </a:r>
            <a:endParaRPr lang="en-US" sz="2400"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0"/>
            <a:ext cx="5448300" cy="4466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5791200"/>
            <a:ext cx="5791200" cy="830997"/>
          </a:xfrm>
          <a:prstGeom prst="rect">
            <a:avLst/>
          </a:prstGeom>
          <a:noFill/>
        </p:spPr>
        <p:txBody>
          <a:bodyPr wrap="square" rtlCol="0">
            <a:spAutoFit/>
          </a:bodyPr>
          <a:lstStyle/>
          <a:p>
            <a:r>
              <a:rPr lang="en-US" sz="1200" dirty="0"/>
              <a:t>Precision is the ability of a model to identify </a:t>
            </a:r>
            <a:r>
              <a:rPr lang="en-US" sz="1200" b="1" dirty="0"/>
              <a:t>only</a:t>
            </a:r>
            <a:r>
              <a:rPr lang="en-US" sz="1200" dirty="0"/>
              <a:t> the relevant </a:t>
            </a:r>
            <a:r>
              <a:rPr lang="en-US" sz="1200" dirty="0" smtClean="0"/>
              <a:t>objects</a:t>
            </a:r>
          </a:p>
          <a:p>
            <a:r>
              <a:rPr lang="en-US" sz="1200" dirty="0"/>
              <a:t>Recall is the ability of a model to find all the relevant cases (all ground truth bounding boxes)</a:t>
            </a:r>
            <a:endParaRPr lang="en-US" sz="1200" dirty="0" smtClean="0">
              <a:hlinkClick r:id="rId3"/>
            </a:endParaRPr>
          </a:p>
          <a:p>
            <a:r>
              <a:rPr lang="en-US" sz="1200" dirty="0" smtClean="0">
                <a:hlinkClick r:id="rId3"/>
              </a:rPr>
              <a:t>Link</a:t>
            </a:r>
            <a:endParaRPr lang="en-US" sz="1200" dirty="0"/>
          </a:p>
        </p:txBody>
      </p:sp>
    </p:spTree>
    <p:extLst>
      <p:ext uri="{BB962C8B-B14F-4D97-AF65-F5344CB8AC3E}">
        <p14:creationId xmlns:p14="http://schemas.microsoft.com/office/powerpoint/2010/main" val="213466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1676400"/>
            <a:ext cx="8229240" cy="4724400"/>
          </a:xfrm>
        </p:spPr>
        <p:txBody>
          <a:bodyPr>
            <a:normAutofit/>
          </a:bodyPr>
          <a:lstStyle/>
          <a:p>
            <a:pPr fontAlgn="base"/>
            <a:r>
              <a:rPr lang="en-US" dirty="0" err="1"/>
              <a:t>mAP</a:t>
            </a:r>
            <a:r>
              <a:rPr lang="en-US" dirty="0"/>
              <a:t> = AVG(AP for each object class</a:t>
            </a:r>
            <a:r>
              <a:rPr lang="en-US" dirty="0" smtClean="0"/>
              <a:t>)</a:t>
            </a:r>
          </a:p>
          <a:p>
            <a:pPr fontAlgn="base"/>
            <a:endParaRPr lang="en-US" dirty="0"/>
          </a:p>
          <a:p>
            <a:pPr fontAlgn="base"/>
            <a:r>
              <a:rPr lang="en-US" dirty="0"/>
              <a:t>AP = AVG(Precision for each of 11 Recalls {precision = 0, 0.1, ..., 1})</a:t>
            </a:r>
          </a:p>
          <a:p>
            <a:pPr fontAlgn="base"/>
            <a:endParaRPr lang="en-US" dirty="0" smtClean="0"/>
          </a:p>
          <a:p>
            <a:pPr fontAlgn="base"/>
            <a:r>
              <a:rPr lang="en-US" dirty="0" smtClean="0"/>
              <a:t>PR-curve </a:t>
            </a:r>
            <a:r>
              <a:rPr lang="en-US" dirty="0"/>
              <a:t>= Precision and Recall (for each Threshold that is in the Predictions bound-boxes)</a:t>
            </a:r>
          </a:p>
          <a:p>
            <a:pPr fontAlgn="base"/>
            <a:endParaRPr lang="en-US" dirty="0" smtClean="0"/>
          </a:p>
          <a:p>
            <a:pPr fontAlgn="base"/>
            <a:r>
              <a:rPr lang="en-US" dirty="0" smtClean="0"/>
              <a:t>Precision </a:t>
            </a:r>
            <a:r>
              <a:rPr lang="en-US" dirty="0"/>
              <a:t>= TP / (TP + FP</a:t>
            </a:r>
            <a:r>
              <a:rPr lang="en-US" dirty="0" smtClean="0"/>
              <a:t>)    : </a:t>
            </a:r>
          </a:p>
          <a:p>
            <a:pPr fontAlgn="base"/>
            <a:r>
              <a:rPr lang="en-US" i="1" dirty="0" smtClean="0"/>
              <a:t>What Proportion of Objects we predicted as cats were actually cats</a:t>
            </a:r>
            <a:endParaRPr lang="en-US" i="1" dirty="0"/>
          </a:p>
          <a:p>
            <a:pPr fontAlgn="base"/>
            <a:endParaRPr lang="en-US" dirty="0" smtClean="0"/>
          </a:p>
          <a:p>
            <a:pPr fontAlgn="base"/>
            <a:r>
              <a:rPr lang="en-US" dirty="0" smtClean="0"/>
              <a:t>Recall(Sensitivity)  </a:t>
            </a:r>
            <a:r>
              <a:rPr lang="en-US" dirty="0"/>
              <a:t>= TP / (TP + FN</a:t>
            </a:r>
            <a:r>
              <a:rPr lang="en-US" dirty="0" smtClean="0"/>
              <a:t>)</a:t>
            </a:r>
          </a:p>
          <a:p>
            <a:pPr fontAlgn="base"/>
            <a:r>
              <a:rPr lang="en-US" i="1" dirty="0" smtClean="0"/>
              <a:t>What Proportion of objects that were cats, were predicted as cats.</a:t>
            </a:r>
            <a:endParaRPr lang="en-US" i="1" dirty="0"/>
          </a:p>
          <a:p>
            <a:pPr fontAlgn="base"/>
            <a:endParaRPr lang="en-US" dirty="0" smtClean="0"/>
          </a:p>
          <a:p>
            <a:pPr fontAlgn="base"/>
            <a:r>
              <a:rPr lang="en-US" dirty="0" smtClean="0"/>
              <a:t>Where;</a:t>
            </a:r>
          </a:p>
          <a:p>
            <a:pPr fontAlgn="base"/>
            <a:r>
              <a:rPr lang="en-US" dirty="0" smtClean="0"/>
              <a:t>TP </a:t>
            </a:r>
            <a:r>
              <a:rPr lang="en-US" dirty="0"/>
              <a:t>= number of detections with </a:t>
            </a:r>
            <a:r>
              <a:rPr lang="en-US" dirty="0" err="1"/>
              <a:t>IoU</a:t>
            </a:r>
            <a:r>
              <a:rPr lang="en-US" dirty="0"/>
              <a:t>&gt;0.5</a:t>
            </a:r>
          </a:p>
          <a:p>
            <a:pPr fontAlgn="base"/>
            <a:r>
              <a:rPr lang="en-US" dirty="0" smtClean="0"/>
              <a:t>FP </a:t>
            </a:r>
            <a:r>
              <a:rPr lang="en-US" dirty="0"/>
              <a:t>= number of detections with </a:t>
            </a:r>
            <a:r>
              <a:rPr lang="en-US" dirty="0" err="1"/>
              <a:t>IoU</a:t>
            </a:r>
            <a:r>
              <a:rPr lang="en-US" dirty="0"/>
              <a:t>&lt;=0.5 or detected more than once</a:t>
            </a:r>
          </a:p>
          <a:p>
            <a:pPr fontAlgn="base"/>
            <a:r>
              <a:rPr lang="en-US" dirty="0" smtClean="0"/>
              <a:t>FN </a:t>
            </a:r>
            <a:r>
              <a:rPr lang="en-US" dirty="0"/>
              <a:t>= number of objects that not detected or detected with </a:t>
            </a:r>
            <a:r>
              <a:rPr lang="en-US" dirty="0" err="1"/>
              <a:t>IoU</a:t>
            </a:r>
            <a:r>
              <a:rPr lang="en-US" dirty="0"/>
              <a:t>&lt;=0.5</a:t>
            </a:r>
          </a:p>
          <a:p>
            <a:endParaRPr lang="en-US" dirty="0"/>
          </a:p>
        </p:txBody>
      </p:sp>
    </p:spTree>
    <p:extLst>
      <p:ext uri="{BB962C8B-B14F-4D97-AF65-F5344CB8AC3E}">
        <p14:creationId xmlns:p14="http://schemas.microsoft.com/office/powerpoint/2010/main" val="122784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pPr algn="ctr"/>
            <a:r>
              <a:rPr lang="en-US" sz="2400" b="1" dirty="0" smtClean="0"/>
              <a:t>Types of Object Detector Algorithms</a:t>
            </a:r>
            <a:endParaRPr lang="en-US" sz="2400" b="1" dirty="0"/>
          </a:p>
        </p:txBody>
      </p:sp>
      <p:sp>
        <p:nvSpPr>
          <p:cNvPr id="3" name="Subtitle 2"/>
          <p:cNvSpPr>
            <a:spLocks noGrp="1"/>
          </p:cNvSpPr>
          <p:nvPr>
            <p:ph type="subTitle"/>
          </p:nvPr>
        </p:nvSpPr>
        <p:spPr>
          <a:xfrm>
            <a:off x="457200" y="1371600"/>
            <a:ext cx="8229240" cy="4800600"/>
          </a:xfrm>
        </p:spPr>
        <p:txBody>
          <a:bodyPr/>
          <a:lstStyle/>
          <a:p>
            <a:r>
              <a:rPr lang="en-US" dirty="0" smtClean="0">
                <a:solidFill>
                  <a:schemeClr val="tx1"/>
                </a:solidFill>
              </a:rPr>
              <a:t>For Historical reasons . </a:t>
            </a:r>
          </a:p>
          <a:p>
            <a:endParaRPr lang="en-US" dirty="0" smtClean="0"/>
          </a:p>
          <a:p>
            <a:pPr marL="285750" indent="-285750">
              <a:buFont typeface="Arial" panose="020B0604020202020204" pitchFamily="34" charset="0"/>
              <a:buChar char="•"/>
            </a:pPr>
            <a:r>
              <a:rPr lang="en-US" dirty="0" smtClean="0">
                <a:hlinkClick r:id="rId2"/>
              </a:rPr>
              <a:t>Viola–Jones </a:t>
            </a:r>
            <a:r>
              <a:rPr lang="en-US" dirty="0">
                <a:hlinkClick r:id="rId2"/>
              </a:rPr>
              <a:t>object detection </a:t>
            </a:r>
            <a:r>
              <a:rPr lang="en-US" dirty="0" smtClean="0">
                <a:hlinkClick r:id="rId2"/>
              </a:rPr>
              <a:t>framework</a:t>
            </a:r>
            <a:r>
              <a:rPr lang="en-US" dirty="0" smtClean="0"/>
              <a:t> (2001) by Viola and Jones</a:t>
            </a:r>
            <a:endParaRPr lang="en-US" dirty="0"/>
          </a:p>
          <a:p>
            <a:pPr marL="285750" indent="-285750">
              <a:buFont typeface="Arial" panose="020B0604020202020204" pitchFamily="34" charset="0"/>
              <a:buChar char="•"/>
            </a:pPr>
            <a:endParaRPr lang="en-US" dirty="0" smtClean="0">
              <a:hlinkClick r:id="rId3"/>
            </a:endParaRPr>
          </a:p>
          <a:p>
            <a:pPr marL="285750" indent="-285750">
              <a:buFont typeface="Arial" panose="020B0604020202020204" pitchFamily="34" charset="0"/>
              <a:buChar char="•"/>
            </a:pPr>
            <a:r>
              <a:rPr lang="en-US" dirty="0" smtClean="0">
                <a:hlinkClick r:id="rId3"/>
              </a:rPr>
              <a:t>Histogram </a:t>
            </a:r>
            <a:r>
              <a:rPr lang="en-US" dirty="0">
                <a:hlinkClick r:id="rId3"/>
              </a:rPr>
              <a:t>of oriented </a:t>
            </a:r>
            <a:r>
              <a:rPr lang="en-US" dirty="0" smtClean="0">
                <a:hlinkClick r:id="rId3"/>
              </a:rPr>
              <a:t>gradients</a:t>
            </a:r>
            <a:r>
              <a:rPr lang="en-US" dirty="0" smtClean="0"/>
              <a:t> (2005) by N. </a:t>
            </a:r>
            <a:r>
              <a:rPr lang="en-US" dirty="0" err="1" smtClean="0"/>
              <a:t>Dalal</a:t>
            </a:r>
            <a:r>
              <a:rPr lang="en-US" dirty="0" smtClean="0"/>
              <a:t> and B. </a:t>
            </a:r>
            <a:r>
              <a:rPr lang="en-US" dirty="0" err="1" smtClean="0"/>
              <a:t>Triggs</a:t>
            </a:r>
            <a:endParaRPr lang="en-US" dirty="0"/>
          </a:p>
          <a:p>
            <a:endParaRPr lang="en-US" b="1" dirty="0" smtClean="0"/>
          </a:p>
          <a:p>
            <a:endParaRPr lang="en-US" b="1" dirty="0" smtClean="0"/>
          </a:p>
          <a:p>
            <a:r>
              <a:rPr lang="en-US" b="1" dirty="0" smtClean="0"/>
              <a:t>Current Object Detectors based on Convolution .</a:t>
            </a:r>
          </a:p>
          <a:p>
            <a:endParaRPr lang="en-US" b="1" dirty="0"/>
          </a:p>
          <a:p>
            <a:pPr marL="285750" indent="-285750">
              <a:buFont typeface="Arial" panose="020B0604020202020204" pitchFamily="34" charset="0"/>
              <a:buChar char="•"/>
            </a:pPr>
            <a:r>
              <a:rPr lang="en-US" dirty="0" smtClean="0"/>
              <a:t>Region </a:t>
            </a:r>
            <a:r>
              <a:rPr lang="en-US" dirty="0"/>
              <a:t>B</a:t>
            </a:r>
            <a:r>
              <a:rPr lang="en-US" dirty="0" smtClean="0"/>
              <a:t>ased </a:t>
            </a:r>
            <a:r>
              <a:rPr lang="en-US" dirty="0"/>
              <a:t>object detectors </a:t>
            </a:r>
            <a:r>
              <a:rPr lang="en-US" dirty="0" smtClean="0"/>
              <a:t>(R-CNN, Fast R-CNN, Faster </a:t>
            </a:r>
            <a:r>
              <a:rPr lang="en-US" dirty="0"/>
              <a:t>R-CNN, R-FCN, FPN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Single </a:t>
            </a:r>
            <a:r>
              <a:rPr lang="en-US" dirty="0"/>
              <a:t>S</a:t>
            </a:r>
            <a:r>
              <a:rPr lang="en-US" dirty="0" smtClean="0"/>
              <a:t>hot </a:t>
            </a:r>
            <a:r>
              <a:rPr lang="en-US" dirty="0"/>
              <a:t>object detectors (SSD, YOLOv3</a:t>
            </a:r>
            <a:r>
              <a:rPr lang="en-US" dirty="0" smtClean="0"/>
              <a:t>)</a:t>
            </a:r>
            <a:endParaRPr lang="en-US" dirty="0"/>
          </a:p>
          <a:p>
            <a:endParaRPr lang="en-US" b="1" dirty="0"/>
          </a:p>
          <a:p>
            <a:endParaRPr lang="en-US" dirty="0"/>
          </a:p>
          <a:p>
            <a:endParaRPr lang="en-US" dirty="0"/>
          </a:p>
        </p:txBody>
      </p:sp>
    </p:spTree>
    <p:extLst>
      <p:ext uri="{BB962C8B-B14F-4D97-AF65-F5344CB8AC3E}">
        <p14:creationId xmlns:p14="http://schemas.microsoft.com/office/powerpoint/2010/main" val="37601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240" cy="762000"/>
          </a:xfrm>
        </p:spPr>
        <p:txBody>
          <a:bodyPr/>
          <a:lstStyle/>
          <a:p>
            <a:pPr algn="ctr"/>
            <a:r>
              <a:rPr lang="en-US" sz="2400" b="1" dirty="0" smtClean="0"/>
              <a:t>Sliding Window</a:t>
            </a:r>
            <a:endParaRPr lang="en-US" sz="2400" b="1" dirty="0"/>
          </a:p>
        </p:txBody>
      </p:sp>
      <p:sp>
        <p:nvSpPr>
          <p:cNvPr id="3" name="Subtitle 2"/>
          <p:cNvSpPr>
            <a:spLocks noGrp="1"/>
          </p:cNvSpPr>
          <p:nvPr>
            <p:ph type="subTitle"/>
          </p:nvPr>
        </p:nvSpPr>
        <p:spPr>
          <a:xfrm>
            <a:off x="457200" y="990600"/>
            <a:ext cx="8229240" cy="5562600"/>
          </a:xfrm>
        </p:spPr>
        <p:txBody>
          <a:bodyPr>
            <a:normAutofit/>
          </a:bodyPr>
          <a:lstStyle/>
          <a:p>
            <a:r>
              <a:rPr lang="en-US" dirty="0" smtClean="0"/>
              <a:t>A  sliding window was used to look for objects at different locations and scales. </a:t>
            </a:r>
          </a:p>
          <a:p>
            <a:endParaRPr lang="en-US" dirty="0" smtClean="0"/>
          </a:p>
          <a:p>
            <a:r>
              <a:rPr lang="en-US" dirty="0" smtClean="0"/>
              <a:t>To detect an object in a image, we start by picking sliding window of size (x) and then feeding input region (x) to trained </a:t>
            </a:r>
            <a:r>
              <a:rPr lang="en-US" dirty="0" err="1" smtClean="0"/>
              <a:t>convnet</a:t>
            </a:r>
            <a:r>
              <a:rPr lang="en-US" dirty="0" smtClean="0"/>
              <a:t> by sliding window over every part of input image. </a:t>
            </a:r>
          </a:p>
          <a:p>
            <a:endParaRPr lang="en-US" dirty="0" smtClean="0"/>
          </a:p>
          <a:p>
            <a:r>
              <a:rPr lang="en-US" dirty="0" smtClean="0"/>
              <a:t>For each input region, </a:t>
            </a:r>
            <a:r>
              <a:rPr lang="en-US" dirty="0" err="1" smtClean="0"/>
              <a:t>convnet</a:t>
            </a:r>
            <a:r>
              <a:rPr lang="en-US" dirty="0" smtClean="0"/>
              <a:t> outputs whether it has a object or not. </a:t>
            </a:r>
          </a:p>
          <a:p>
            <a:endParaRPr lang="en-US" dirty="0" smtClean="0"/>
          </a:p>
          <a:p>
            <a:r>
              <a:rPr lang="en-US" dirty="0" smtClean="0"/>
              <a:t>We run sliding window multiple times over the image with different window size, from smaller to larger, hoping a window size would fit the object and allow </a:t>
            </a:r>
            <a:r>
              <a:rPr lang="en-US" dirty="0" err="1" smtClean="0"/>
              <a:t>convnet</a:t>
            </a:r>
            <a:r>
              <a:rPr lang="en-US" dirty="0" smtClean="0"/>
              <a:t> to detect it.</a:t>
            </a:r>
          </a:p>
          <a:p>
            <a:endParaRPr lang="en-US" dirty="0" smtClean="0"/>
          </a:p>
          <a:p>
            <a:r>
              <a:rPr lang="en-US" dirty="0" smtClean="0"/>
              <a:t>We have to crop so many regions and run </a:t>
            </a:r>
            <a:r>
              <a:rPr lang="en-US" dirty="0" err="1" smtClean="0"/>
              <a:t>convnet</a:t>
            </a:r>
            <a:r>
              <a:rPr lang="en-US" dirty="0" smtClean="0"/>
              <a:t> for each of them individually. </a:t>
            </a:r>
          </a:p>
          <a:p>
            <a:endParaRPr lang="en-US" dirty="0" smtClean="0"/>
          </a:p>
          <a:p>
            <a:r>
              <a:rPr lang="en-US" dirty="0" smtClean="0"/>
              <a:t>Computational cost is a huge disadvantage of sliding window algorithm. </a:t>
            </a:r>
          </a:p>
          <a:p>
            <a:endParaRPr lang="en-US" dirty="0" smtClean="0"/>
          </a:p>
          <a:p>
            <a:r>
              <a:rPr lang="en-US" dirty="0" smtClean="0"/>
              <a:t>Increasing window and stride size makes it faster but at cost of decreased accuracy.</a:t>
            </a:r>
          </a:p>
          <a:p>
            <a:endParaRPr lang="en-US" dirty="0"/>
          </a:p>
        </p:txBody>
      </p:sp>
    </p:spTree>
    <p:extLst>
      <p:ext uri="{BB962C8B-B14F-4D97-AF65-F5344CB8AC3E}">
        <p14:creationId xmlns:p14="http://schemas.microsoft.com/office/powerpoint/2010/main" val="323826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93200"/>
          </a:xfrm>
        </p:spPr>
        <p:txBody>
          <a:bodyPr/>
          <a:lstStyle/>
          <a:p>
            <a:pPr algn="ctr"/>
            <a:r>
              <a:rPr lang="en-US" sz="2400" b="1" dirty="0" smtClean="0"/>
              <a:t>Sliding Window</a:t>
            </a:r>
            <a:endParaRPr lang="en-US" sz="2400" b="1"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03016"/>
            <a:ext cx="6172200" cy="5146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399" y="6282809"/>
            <a:ext cx="5771132" cy="430887"/>
          </a:xfrm>
          <a:prstGeom prst="rect">
            <a:avLst/>
          </a:prstGeom>
          <a:noFill/>
        </p:spPr>
        <p:txBody>
          <a:bodyPr wrap="none" rtlCol="0">
            <a:spAutoFit/>
          </a:bodyPr>
          <a:lstStyle/>
          <a:p>
            <a:r>
              <a:rPr lang="en-US" sz="1100" b="1" dirty="0"/>
              <a:t>RASW: A run-time adaptive sliding window to improve Viola-Jones object detection</a:t>
            </a:r>
          </a:p>
          <a:p>
            <a:r>
              <a:rPr lang="en-US" sz="1100" dirty="0">
                <a:hlinkClick r:id="rId3"/>
              </a:rPr>
              <a:t>Francesco </a:t>
            </a:r>
            <a:r>
              <a:rPr lang="en-US" sz="1100" dirty="0" err="1">
                <a:hlinkClick r:id="rId3"/>
              </a:rPr>
              <a:t>Comaschi</a:t>
            </a:r>
            <a:r>
              <a:rPr lang="en-US" sz="1100" dirty="0"/>
              <a:t>, </a:t>
            </a:r>
            <a:r>
              <a:rPr lang="en-US" sz="1100" dirty="0">
                <a:hlinkClick r:id="rId4"/>
              </a:rPr>
              <a:t>Sander </a:t>
            </a:r>
            <a:r>
              <a:rPr lang="en-US" sz="1100" dirty="0" err="1">
                <a:hlinkClick r:id="rId4"/>
              </a:rPr>
              <a:t>Stuijk</a:t>
            </a:r>
            <a:r>
              <a:rPr lang="en-US" sz="1100" dirty="0"/>
              <a:t>,</a:t>
            </a:r>
          </a:p>
        </p:txBody>
      </p:sp>
    </p:spTree>
    <p:extLst>
      <p:ext uri="{BB962C8B-B14F-4D97-AF65-F5344CB8AC3E}">
        <p14:creationId xmlns:p14="http://schemas.microsoft.com/office/powerpoint/2010/main" val="171762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Non-maximum suppression</a:t>
            </a:r>
            <a:r>
              <a:rPr lang="en-US" b="1" dirty="0" smtClean="0"/>
              <a:t/>
            </a:r>
            <a:br>
              <a:rPr lang="en-US" b="1" dirty="0" smtClean="0"/>
            </a:br>
            <a:endParaRPr lang="en-US" dirty="0"/>
          </a:p>
        </p:txBody>
      </p:sp>
      <p:sp>
        <p:nvSpPr>
          <p:cNvPr id="3" name="Subtitle 2"/>
          <p:cNvSpPr>
            <a:spLocks noGrp="1"/>
          </p:cNvSpPr>
          <p:nvPr>
            <p:ph type="subTitle"/>
          </p:nvPr>
        </p:nvSpPr>
        <p:spPr>
          <a:xfrm>
            <a:off x="457200" y="1604520"/>
            <a:ext cx="8229240" cy="4872480"/>
          </a:xfrm>
        </p:spPr>
        <p:txBody>
          <a:bodyPr/>
          <a:lstStyle/>
          <a:p>
            <a:r>
              <a:rPr lang="en-US" dirty="0" smtClean="0"/>
              <a:t>Non-maximum </a:t>
            </a:r>
            <a:r>
              <a:rPr lang="en-US" dirty="0"/>
              <a:t>suppression is a post-processing algorithm responsible for merging all detections that belong to the same </a:t>
            </a:r>
            <a:r>
              <a:rPr lang="en-US" dirty="0" smtClean="0"/>
              <a:t>object</a:t>
            </a:r>
          </a:p>
          <a:p>
            <a:endParaRPr lang="en-US" dirty="0"/>
          </a:p>
          <a:p>
            <a:r>
              <a:rPr lang="en-US" dirty="0" smtClean="0"/>
              <a:t> .  </a:t>
            </a:r>
          </a:p>
          <a:p>
            <a:r>
              <a:rPr lang="en-US" dirty="0" smtClean="0"/>
              <a:t> </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4114800"/>
            <a:ext cx="27146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667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
            <a:ext cx="6705600" cy="2038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1"/>
            <a:ext cx="6705600" cy="208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575810"/>
            <a:ext cx="6629400" cy="205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6670" y="1219200"/>
            <a:ext cx="678391" cy="276999"/>
          </a:xfrm>
          <a:prstGeom prst="rect">
            <a:avLst/>
          </a:prstGeom>
          <a:noFill/>
        </p:spPr>
        <p:txBody>
          <a:bodyPr wrap="none" rtlCol="0">
            <a:spAutoFit/>
          </a:bodyPr>
          <a:lstStyle/>
          <a:p>
            <a:r>
              <a:rPr lang="en-US" sz="1200" dirty="0" smtClean="0"/>
              <a:t>R-CNN</a:t>
            </a:r>
            <a:endParaRPr lang="en-US" sz="1200" dirty="0"/>
          </a:p>
        </p:txBody>
      </p:sp>
      <p:sp>
        <p:nvSpPr>
          <p:cNvPr id="6" name="TextBox 5"/>
          <p:cNvSpPr txBox="1"/>
          <p:nvPr/>
        </p:nvSpPr>
        <p:spPr>
          <a:xfrm>
            <a:off x="65150" y="3392840"/>
            <a:ext cx="1021433" cy="276999"/>
          </a:xfrm>
          <a:prstGeom prst="rect">
            <a:avLst/>
          </a:prstGeom>
          <a:noFill/>
        </p:spPr>
        <p:txBody>
          <a:bodyPr wrap="none" rtlCol="0">
            <a:spAutoFit/>
          </a:bodyPr>
          <a:lstStyle/>
          <a:p>
            <a:r>
              <a:rPr lang="en-US" sz="1200" dirty="0" smtClean="0"/>
              <a:t>Fast R-CNN</a:t>
            </a:r>
            <a:endParaRPr lang="en-US" sz="1200" dirty="0"/>
          </a:p>
        </p:txBody>
      </p:sp>
      <p:sp>
        <p:nvSpPr>
          <p:cNvPr id="14" name="TextBox 13"/>
          <p:cNvSpPr txBox="1"/>
          <p:nvPr/>
        </p:nvSpPr>
        <p:spPr>
          <a:xfrm>
            <a:off x="65150" y="5791200"/>
            <a:ext cx="1157689" cy="276999"/>
          </a:xfrm>
          <a:prstGeom prst="rect">
            <a:avLst/>
          </a:prstGeom>
          <a:noFill/>
        </p:spPr>
        <p:txBody>
          <a:bodyPr wrap="none" rtlCol="0">
            <a:spAutoFit/>
          </a:bodyPr>
          <a:lstStyle/>
          <a:p>
            <a:r>
              <a:rPr lang="en-US" sz="1200" dirty="0" smtClean="0"/>
              <a:t>Faster R-CNN</a:t>
            </a:r>
            <a:endParaRPr lang="en-US" sz="1200" dirty="0"/>
          </a:p>
        </p:txBody>
      </p:sp>
    </p:spTree>
    <p:extLst>
      <p:ext uri="{BB962C8B-B14F-4D97-AF65-F5344CB8AC3E}">
        <p14:creationId xmlns:p14="http://schemas.microsoft.com/office/powerpoint/2010/main" val="286125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240" cy="717000"/>
          </a:xfrm>
        </p:spPr>
        <p:txBody>
          <a:bodyPr/>
          <a:lstStyle/>
          <a:p>
            <a:pPr algn="ctr"/>
            <a:r>
              <a:rPr lang="en-US" sz="2400" b="1" dirty="0" smtClean="0"/>
              <a:t>Selective Search</a:t>
            </a:r>
            <a:endParaRPr lang="en-US" sz="2400" b="1" dirty="0"/>
          </a:p>
        </p:txBody>
      </p:sp>
      <p:sp>
        <p:nvSpPr>
          <p:cNvPr id="3" name="Subtitle 2"/>
          <p:cNvSpPr>
            <a:spLocks noGrp="1"/>
          </p:cNvSpPr>
          <p:nvPr>
            <p:ph type="subTitle"/>
          </p:nvPr>
        </p:nvSpPr>
        <p:spPr>
          <a:xfrm>
            <a:off x="457200" y="914400"/>
            <a:ext cx="8229240" cy="4667400"/>
          </a:xfrm>
        </p:spPr>
        <p:txBody>
          <a:bodyPr/>
          <a:lstStyle/>
          <a:p>
            <a:r>
              <a:rPr lang="en-US" sz="1600" dirty="0"/>
              <a:t>Selective Search is a region proposal algorithm used in object detection. </a:t>
            </a:r>
            <a:endParaRPr lang="en-US" sz="1600" dirty="0" smtClean="0"/>
          </a:p>
          <a:p>
            <a:endParaRPr lang="en-US" sz="1600" dirty="0" smtClean="0"/>
          </a:p>
          <a:p>
            <a:r>
              <a:rPr lang="en-US" sz="1600" dirty="0" smtClean="0"/>
              <a:t>It </a:t>
            </a:r>
            <a:r>
              <a:rPr lang="en-US" sz="1600" dirty="0"/>
              <a:t>is based on computing hierarchical grouping of similar regions based on color, texture, size and shape </a:t>
            </a:r>
            <a:r>
              <a:rPr lang="en-US" sz="1600" dirty="0" smtClean="0"/>
              <a:t>compatibility, an is designed to be fast with a very high recall</a:t>
            </a:r>
          </a:p>
          <a:p>
            <a:endParaRPr lang="en-US" sz="1600" dirty="0"/>
          </a:p>
          <a:p>
            <a:r>
              <a:rPr lang="en-US" sz="1600" dirty="0"/>
              <a:t>First, color similarities, texture similarities, region size, and region filling are used as </a:t>
            </a:r>
            <a:r>
              <a:rPr lang="en-US" sz="1600" b="1" dirty="0"/>
              <a:t>non-object-based segmentation</a:t>
            </a:r>
            <a:r>
              <a:rPr lang="en-US" sz="1600" dirty="0"/>
              <a:t>. Therefore we obtain </a:t>
            </a:r>
            <a:r>
              <a:rPr lang="en-US" sz="1600" b="1" dirty="0"/>
              <a:t>many small segmented areas</a:t>
            </a:r>
            <a:r>
              <a:rPr lang="en-US" sz="1600" dirty="0"/>
              <a:t> as shown at the bottom left of the image above.</a:t>
            </a:r>
          </a:p>
          <a:p>
            <a:endParaRPr lang="en-US" sz="1600" dirty="0" smtClean="0"/>
          </a:p>
          <a:p>
            <a:r>
              <a:rPr lang="en-US" sz="1600" dirty="0" smtClean="0"/>
              <a:t>Then</a:t>
            </a:r>
            <a:r>
              <a:rPr lang="en-US" sz="1600" dirty="0"/>
              <a:t>, bottom-up approach is used that </a:t>
            </a:r>
            <a:r>
              <a:rPr lang="en-US" sz="1600" b="1" dirty="0"/>
              <a:t>small segmented areas are merged together to form larger segmented areas.</a:t>
            </a:r>
            <a:endParaRPr lang="en-US" sz="1600" dirty="0"/>
          </a:p>
          <a:p>
            <a:endParaRPr lang="en-US" sz="1600" dirty="0" smtClean="0"/>
          </a:p>
          <a:p>
            <a:r>
              <a:rPr lang="en-US" sz="1600" dirty="0" smtClean="0"/>
              <a:t>Thus</a:t>
            </a:r>
            <a:r>
              <a:rPr lang="en-US" sz="1600" dirty="0"/>
              <a:t>, </a:t>
            </a:r>
            <a:r>
              <a:rPr lang="en-US" sz="1600" b="1" dirty="0"/>
              <a:t>about 2K</a:t>
            </a:r>
            <a:r>
              <a:rPr lang="en-US" sz="1600" dirty="0"/>
              <a:t> </a:t>
            </a:r>
            <a:r>
              <a:rPr lang="en-US" sz="1600" b="1" dirty="0"/>
              <a:t>region proposals (bounding box candidates) are generated </a:t>
            </a:r>
            <a:r>
              <a:rPr lang="en-US" sz="1600" dirty="0"/>
              <a:t>as shown in the image</a:t>
            </a:r>
            <a:r>
              <a:rPr lang="en-US" sz="1400" dirty="0"/>
              <a:t>.</a:t>
            </a:r>
          </a:p>
          <a:p>
            <a:endParaRPr lang="en-US" sz="1400" dirty="0" smtClean="0"/>
          </a:p>
          <a:p>
            <a:endParaRPr lang="en-US" dirty="0" smtClean="0"/>
          </a:p>
          <a:p>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44776"/>
            <a:ext cx="5534025" cy="2104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069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240" cy="717000"/>
          </a:xfrm>
        </p:spPr>
        <p:txBody>
          <a:bodyPr/>
          <a:lstStyle/>
          <a:p>
            <a:pPr algn="ctr"/>
            <a:r>
              <a:rPr lang="en-US" sz="2400" b="1" dirty="0" smtClean="0"/>
              <a:t>R-CNN Region-based Convolutional Neural Network</a:t>
            </a:r>
            <a:endParaRPr lang="en-US" sz="2400" b="1" dirty="0"/>
          </a:p>
        </p:txBody>
      </p:sp>
      <p:sp>
        <p:nvSpPr>
          <p:cNvPr id="3" name="Subtitle 2"/>
          <p:cNvSpPr>
            <a:spLocks noGrp="1"/>
          </p:cNvSpPr>
          <p:nvPr>
            <p:ph type="subTitle"/>
          </p:nvPr>
        </p:nvSpPr>
        <p:spPr>
          <a:xfrm>
            <a:off x="304800" y="1676400"/>
            <a:ext cx="8382000" cy="4724400"/>
          </a:xfrm>
        </p:spPr>
        <p:txBody>
          <a:bodyPr>
            <a:normAutofit/>
          </a:bodyPr>
          <a:lstStyle/>
          <a:p>
            <a:r>
              <a:rPr lang="en-US" dirty="0" smtClean="0"/>
              <a:t> </a:t>
            </a:r>
          </a:p>
          <a:p>
            <a:pPr marL="342900" indent="-342900">
              <a:buFont typeface="+mj-lt"/>
              <a:buAutoNum type="arabicPeriod"/>
            </a:pPr>
            <a:r>
              <a:rPr lang="en-US" dirty="0" smtClean="0"/>
              <a:t>Propose regions :Scan </a:t>
            </a:r>
            <a:r>
              <a:rPr lang="en-US" dirty="0"/>
              <a:t>the input image for possible objects using </a:t>
            </a:r>
            <a:r>
              <a:rPr lang="en-US" dirty="0" smtClean="0"/>
              <a:t> Selective Search</a:t>
            </a:r>
            <a:r>
              <a:rPr lang="en-US" dirty="0" smtClean="0"/>
              <a:t>.</a:t>
            </a:r>
            <a:r>
              <a:rPr lang="en-US" dirty="0" smtClean="0">
                <a:sym typeface="Wingdings" panose="05000000000000000000" pitchFamily="2" charset="2"/>
              </a:rPr>
              <a:t> </a:t>
            </a:r>
            <a:r>
              <a:rPr lang="en-US" dirty="0" smtClean="0">
                <a:sym typeface="Wingdings" panose="05000000000000000000" pitchFamily="2" charset="2"/>
              </a:rPr>
              <a:t>(</a:t>
            </a:r>
            <a:r>
              <a:rPr lang="en-US" dirty="0" err="1" smtClean="0">
                <a:sym typeface="Wingdings" panose="05000000000000000000" pitchFamily="2" charset="2"/>
              </a:rPr>
              <a:t>upto</a:t>
            </a:r>
            <a:r>
              <a:rPr lang="en-US" dirty="0" smtClean="0">
                <a:sym typeface="Wingdings" panose="05000000000000000000" pitchFamily="2" charset="2"/>
              </a:rPr>
              <a:t> 2000 Region Proposals)</a:t>
            </a:r>
          </a:p>
          <a:p>
            <a:pPr marL="342900" indent="-342900">
              <a:buFont typeface="+mj-lt"/>
              <a:buAutoNum type="arabicPeriod"/>
            </a:pPr>
            <a:endParaRPr lang="en-US" dirty="0" smtClean="0">
              <a:sym typeface="Wingdings" panose="05000000000000000000" pitchFamily="2" charset="2"/>
            </a:endParaRPr>
          </a:p>
          <a:p>
            <a:pPr marL="342900" indent="-342900">
              <a:buFont typeface="+mj-lt"/>
              <a:buAutoNum type="arabicPeriod"/>
            </a:pPr>
            <a:r>
              <a:rPr lang="en-US" dirty="0" smtClean="0"/>
              <a:t>These </a:t>
            </a:r>
            <a:r>
              <a:rPr lang="en-US" dirty="0"/>
              <a:t>proposals are then “warped” into an image </a:t>
            </a:r>
            <a:r>
              <a:rPr lang="en-US" dirty="0" smtClean="0"/>
              <a:t>size used by the CNN</a:t>
            </a:r>
          </a:p>
          <a:p>
            <a:pPr marL="342900" indent="-342900">
              <a:buFont typeface="+mj-lt"/>
              <a:buAutoNum type="arabicPeriod"/>
            </a:pPr>
            <a:endParaRPr lang="en-US" dirty="0"/>
          </a:p>
          <a:p>
            <a:pPr marL="342900" indent="-342900">
              <a:buFont typeface="+mj-lt"/>
              <a:buAutoNum type="arabicPeriod"/>
            </a:pPr>
            <a:r>
              <a:rPr lang="en-US" dirty="0"/>
              <a:t>E</a:t>
            </a:r>
            <a:r>
              <a:rPr lang="en-US" dirty="0" smtClean="0"/>
              <a:t>xtract features: Run </a:t>
            </a:r>
            <a:r>
              <a:rPr lang="en-US" dirty="0"/>
              <a:t>a </a:t>
            </a:r>
            <a:r>
              <a:rPr lang="en-US" dirty="0" smtClean="0"/>
              <a:t> CNN </a:t>
            </a:r>
            <a:r>
              <a:rPr lang="en-US" dirty="0"/>
              <a:t>on </a:t>
            </a:r>
            <a:r>
              <a:rPr lang="en-US" dirty="0" smtClean="0"/>
              <a:t>each </a:t>
            </a:r>
            <a:r>
              <a:rPr lang="en-US" dirty="0"/>
              <a:t>of these </a:t>
            </a:r>
            <a:r>
              <a:rPr lang="en-US" dirty="0" err="1" smtClean="0"/>
              <a:t>wraped</a:t>
            </a:r>
            <a:r>
              <a:rPr lang="en-US" dirty="0" smtClean="0"/>
              <a:t> region proposals.</a:t>
            </a:r>
          </a:p>
          <a:p>
            <a:pPr marL="342900" indent="-342900">
              <a:buFont typeface="+mj-lt"/>
              <a:buAutoNum type="arabicPeriod"/>
            </a:pPr>
            <a:endParaRPr lang="en-US" dirty="0"/>
          </a:p>
          <a:p>
            <a:pPr marL="342900" indent="-342900">
              <a:buFont typeface="+mj-lt"/>
              <a:buAutoNum type="arabicPeriod"/>
            </a:pPr>
            <a:r>
              <a:rPr lang="en-US" dirty="0"/>
              <a:t>C</a:t>
            </a:r>
            <a:r>
              <a:rPr lang="en-US" dirty="0" smtClean="0"/>
              <a:t>lassify Regions Proposals: Take </a:t>
            </a:r>
            <a:r>
              <a:rPr lang="en-US" dirty="0"/>
              <a:t>the </a:t>
            </a:r>
            <a:r>
              <a:rPr lang="en-US" dirty="0" smtClean="0"/>
              <a:t>output(Feature Vector)  </a:t>
            </a:r>
            <a:r>
              <a:rPr lang="en-US" dirty="0"/>
              <a:t>of </a:t>
            </a:r>
            <a:r>
              <a:rPr lang="en-US" dirty="0" smtClean="0"/>
              <a:t>each</a:t>
            </a:r>
            <a:r>
              <a:rPr lang="en-US" dirty="0"/>
              <a:t> CNN and feed it into </a:t>
            </a:r>
            <a:endParaRPr lang="en-US" dirty="0" smtClean="0"/>
          </a:p>
          <a:p>
            <a:pPr lvl="1"/>
            <a:r>
              <a:rPr lang="en-US" dirty="0"/>
              <a:t> </a:t>
            </a:r>
            <a:r>
              <a:rPr lang="en-US" dirty="0" smtClean="0"/>
              <a:t>    </a:t>
            </a:r>
            <a:r>
              <a:rPr lang="en-US" dirty="0" smtClean="0"/>
              <a:t> </a:t>
            </a:r>
            <a:r>
              <a:rPr lang="en-US" dirty="0"/>
              <a:t>an SVM </a:t>
            </a:r>
            <a:r>
              <a:rPr lang="en-US" dirty="0" smtClean="0"/>
              <a:t>(Support Vector Machine) to </a:t>
            </a:r>
            <a:r>
              <a:rPr lang="en-US" dirty="0"/>
              <a:t>classify the </a:t>
            </a:r>
            <a:r>
              <a:rPr lang="en-US" dirty="0" smtClean="0"/>
              <a:t>region </a:t>
            </a:r>
            <a:r>
              <a:rPr lang="en-US" dirty="0" smtClean="0"/>
              <a:t>.  </a:t>
            </a:r>
          </a:p>
          <a:p>
            <a:pPr lvl="1"/>
            <a:r>
              <a:rPr lang="en-US" dirty="0"/>
              <a:t> </a:t>
            </a:r>
            <a:r>
              <a:rPr lang="en-US" dirty="0" smtClean="0"/>
              <a:t>    </a:t>
            </a:r>
            <a:r>
              <a:rPr lang="en-US" dirty="0" smtClean="0"/>
              <a:t> </a:t>
            </a:r>
            <a:r>
              <a:rPr lang="en-US" dirty="0"/>
              <a:t>a linear </a:t>
            </a:r>
            <a:r>
              <a:rPr lang="en-US" dirty="0" err="1"/>
              <a:t>regressor</a:t>
            </a:r>
            <a:r>
              <a:rPr lang="en-US" dirty="0"/>
              <a:t> to tighten the bounding box of the </a:t>
            </a:r>
            <a:r>
              <a:rPr lang="en-US" dirty="0" smtClean="0"/>
              <a:t>object.</a:t>
            </a:r>
            <a:endParaRPr lang="en-US" dirty="0"/>
          </a:p>
          <a:p>
            <a:endParaRPr lang="en-US" dirty="0" smtClean="0"/>
          </a:p>
          <a:p>
            <a:pPr marL="342900" indent="-342900">
              <a:buFont typeface="+mj-lt"/>
              <a:buAutoNum type="arabicPeriod" startAt="5"/>
            </a:pPr>
            <a:r>
              <a:rPr lang="en-US" dirty="0" smtClean="0"/>
              <a:t>Non-maxima </a:t>
            </a:r>
            <a:r>
              <a:rPr lang="en-US" dirty="0"/>
              <a:t>suppression is then used to suppress bounding boxes that have a significant overlap with each </a:t>
            </a:r>
            <a:r>
              <a:rPr lang="en-US" dirty="0" smtClean="0"/>
              <a:t>other</a:t>
            </a:r>
            <a:r>
              <a:rPr lang="en-US" dirty="0" smtClean="0"/>
              <a:t>.</a:t>
            </a:r>
            <a:endParaRPr lang="en-US" dirty="0" smtClean="0"/>
          </a:p>
        </p:txBody>
      </p:sp>
    </p:spTree>
    <p:extLst>
      <p:ext uri="{BB962C8B-B14F-4D97-AF65-F5344CB8AC3E}">
        <p14:creationId xmlns:p14="http://schemas.microsoft.com/office/powerpoint/2010/main" val="365112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639360"/>
          </a:xfrm>
          <a:prstGeom prst="rect">
            <a:avLst/>
          </a:prstGeom>
          <a:noFill/>
          <a:ln>
            <a:noFill/>
          </a:ln>
        </p:spPr>
        <p:txBody>
          <a:bodyPr anchor="ctr">
            <a:normAutofit fontScale="92500" lnSpcReduction="20000"/>
          </a:bodyPr>
          <a:lstStyle/>
          <a:p>
            <a:pPr algn="ctr">
              <a:lnSpc>
                <a:spcPct val="100000"/>
              </a:lnSpc>
            </a:pPr>
            <a:r>
              <a:rPr lang="en-US" sz="4400" b="0" strike="noStrike" spc="-1" dirty="0">
                <a:solidFill>
                  <a:srgbClr val="000000"/>
                </a:solidFill>
                <a:uFill>
                  <a:solidFill>
                    <a:srgbClr val="FFFFFF"/>
                  </a:solidFill>
                </a:uFill>
                <a:latin typeface="Calibri"/>
              </a:rPr>
              <a:t>Todays Agenda</a:t>
            </a:r>
          </a:p>
        </p:txBody>
      </p:sp>
      <p:sp>
        <p:nvSpPr>
          <p:cNvPr id="132" name="TextShape 2"/>
          <p:cNvSpPr txBox="1"/>
          <p:nvPr/>
        </p:nvSpPr>
        <p:spPr>
          <a:xfrm>
            <a:off x="304800" y="1447800"/>
            <a:ext cx="8229240" cy="4876800"/>
          </a:xfrm>
          <a:prstGeom prst="rect">
            <a:avLst/>
          </a:prstGeom>
          <a:noFill/>
          <a:ln>
            <a:noFill/>
          </a:ln>
        </p:spPr>
        <p:txBody>
          <a:bodyPr>
            <a:normAutofit fontScale="92500" lnSpcReduction="10000"/>
          </a:bodyPr>
          <a:lstStyle/>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Recap</a:t>
            </a: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Overview of  Object Detection </a:t>
            </a:r>
          </a:p>
          <a:p>
            <a:pPr marL="343080" indent="-342720">
              <a:lnSpc>
                <a:spcPct val="100000"/>
              </a:lnSpc>
              <a:spcBef>
                <a:spcPts val="641"/>
              </a:spcBef>
              <a:buClr>
                <a:srgbClr val="000000"/>
              </a:buClr>
              <a:buFont typeface="Arial"/>
              <a:buChar char="•"/>
            </a:pPr>
            <a:endParaRPr lang="en-US" sz="3200"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Overview of the Algorithms used for Object Detection</a:t>
            </a:r>
            <a:r>
              <a:rPr lang="en-US" sz="3200" b="0" strike="noStrike" spc="-1" dirty="0" smtClean="0">
                <a:solidFill>
                  <a:srgbClr val="000000"/>
                </a:solidFill>
                <a:uFill>
                  <a:solidFill>
                    <a:srgbClr val="FFFFFF"/>
                  </a:solidFill>
                </a:uFill>
                <a:latin typeface="Calibri"/>
              </a:rPr>
              <a:t>.</a:t>
            </a:r>
          </a:p>
          <a:p>
            <a:pPr marL="343080" indent="-342720">
              <a:lnSpc>
                <a:spcPct val="100000"/>
              </a:lnSpc>
              <a:spcBef>
                <a:spcPts val="641"/>
              </a:spcBef>
              <a:buClr>
                <a:srgbClr val="000000"/>
              </a:buClr>
              <a:buFont typeface="Arial"/>
              <a:buChar char="•"/>
            </a:pPr>
            <a:endParaRPr lang="en-US" sz="3200" spc="-1" dirty="0" smtClean="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spc="-1" dirty="0" smtClean="0">
                <a:solidFill>
                  <a:srgbClr val="000000"/>
                </a:solidFill>
                <a:uFill>
                  <a:solidFill>
                    <a:srgbClr val="FFFFFF"/>
                  </a:solidFill>
                </a:uFill>
                <a:latin typeface="Calibri"/>
              </a:rPr>
              <a:t> Sample Code</a:t>
            </a:r>
            <a:endParaRPr lang="en-US" sz="3200" b="0" strike="noStrike" spc="-1" dirty="0">
              <a:solidFill>
                <a:srgbClr val="000000"/>
              </a:solidFill>
              <a:uFill>
                <a:solidFill>
                  <a:srgbClr val="FFFFFF"/>
                </a:solidFill>
              </a:uFill>
              <a:latin typeface="Calibri"/>
            </a:endParaRPr>
          </a:p>
          <a:p>
            <a:pPr marL="360">
              <a:lnSpc>
                <a:spcPct val="100000"/>
              </a:lnSpc>
              <a:spcBef>
                <a:spcPts val="641"/>
              </a:spcBef>
              <a:buClr>
                <a:srgbClr val="000000"/>
              </a:buClr>
            </a:pPr>
            <a:endParaRPr lang="en-US" sz="3200" b="0" strike="noStrike" spc="-1" dirty="0">
              <a:solidFill>
                <a:srgbClr val="000000"/>
              </a:solidFill>
              <a:uFill>
                <a:solidFill>
                  <a:srgbClr val="FFFFFF"/>
                </a:solidFill>
              </a:uFill>
              <a:latin typeface="Calibri"/>
            </a:endParaRPr>
          </a:p>
          <a:p>
            <a:pPr marL="343080" indent="-342720">
              <a:lnSpc>
                <a:spcPct val="100000"/>
              </a:lnSpc>
              <a:spcBef>
                <a:spcPts val="641"/>
              </a:spcBef>
              <a:buClr>
                <a:srgbClr val="000000"/>
              </a:buClr>
              <a:buFont typeface="Arial"/>
              <a:buChar char="•"/>
            </a:pPr>
            <a:r>
              <a:rPr lang="en-US" sz="3200" b="0" strike="noStrike" spc="-1" dirty="0" smtClean="0">
                <a:solidFill>
                  <a:srgbClr val="000000"/>
                </a:solidFill>
                <a:uFill>
                  <a:solidFill>
                    <a:srgbClr val="FFFFFF"/>
                  </a:solidFill>
                </a:uFill>
                <a:latin typeface="Calibri"/>
              </a:rPr>
              <a:t> Questions</a:t>
            </a:r>
            <a:r>
              <a:rPr lang="en-US" sz="3200" b="0" strike="noStrike" spc="-1" dirty="0">
                <a:solidFill>
                  <a:srgbClr val="000000"/>
                </a:solidFill>
                <a:uFill>
                  <a:solidFill>
                    <a:srgbClr val="FFFFFF"/>
                  </a:solidFill>
                </a:uFill>
                <a:latin typeface="Calibri"/>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R-CNN Region-based Convolutional Neural Network</a:t>
            </a:r>
            <a:endParaRPr lang="en-US" sz="2400" b="1" dirty="0"/>
          </a:p>
        </p:txBody>
      </p:sp>
      <p:sp>
        <p:nvSpPr>
          <p:cNvPr id="3" name="Subtitle 2"/>
          <p:cNvSpPr>
            <a:spLocks noGrp="1"/>
          </p:cNvSpPr>
          <p:nvPr>
            <p:ph type="subTitle"/>
          </p:nvPr>
        </p:nvSpPr>
        <p:spPr>
          <a:xfrm>
            <a:off x="457200" y="1604520"/>
            <a:ext cx="8382000" cy="4872480"/>
          </a:xfrm>
        </p:spPr>
        <p:txBody>
          <a:bodyPr/>
          <a:lstStyle/>
          <a:p>
            <a:endParaRPr lang="en-US" dirty="0"/>
          </a:p>
        </p:txBody>
      </p:sp>
      <p:sp>
        <p:nvSpPr>
          <p:cNvPr id="4" name="AutoShape 2" descr="https://cv-tricks.com/wp-content/uploads/2017/12/xRCNN-e1514378306435.jpg.pagespeed.ic.scH9iVVWBM.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399"/>
            <a:ext cx="7696200" cy="4782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523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R-CNN   System Flow</a:t>
            </a:r>
            <a:endParaRPr lang="en-US" sz="2400" b="1" dirty="0"/>
          </a:p>
        </p:txBody>
      </p:sp>
      <p:sp>
        <p:nvSpPr>
          <p:cNvPr id="3" name="Subtitle 2"/>
          <p:cNvSpPr>
            <a:spLocks noGrp="1"/>
          </p:cNvSpPr>
          <p:nvPr>
            <p:ph type="subTitle"/>
          </p:nvPr>
        </p:nvSpPr>
        <p:spPr>
          <a:xfrm>
            <a:off x="228600" y="1604520"/>
            <a:ext cx="8534400" cy="3977280"/>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09788"/>
            <a:ext cx="83820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731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pPr algn="ctr"/>
            <a:r>
              <a:rPr lang="en-US" sz="2400" b="1" dirty="0" smtClean="0"/>
              <a:t>Fast R-CNN</a:t>
            </a:r>
            <a:endParaRPr lang="en-US" sz="2400" b="1" dirty="0"/>
          </a:p>
        </p:txBody>
      </p:sp>
      <p:sp>
        <p:nvSpPr>
          <p:cNvPr id="3" name="Subtitle 2"/>
          <p:cNvSpPr>
            <a:spLocks noGrp="1"/>
          </p:cNvSpPr>
          <p:nvPr>
            <p:ph type="subTitle"/>
          </p:nvPr>
        </p:nvSpPr>
        <p:spPr>
          <a:xfrm>
            <a:off x="457200" y="990600"/>
            <a:ext cx="8229240" cy="5410200"/>
          </a:xfrm>
        </p:spPr>
        <p:txBody>
          <a:bodyPr>
            <a:normAutofit/>
          </a:bodyPr>
          <a:lstStyle/>
          <a:p>
            <a:r>
              <a:rPr lang="en-US" dirty="0" smtClean="0"/>
              <a:t>Fast </a:t>
            </a:r>
            <a:r>
              <a:rPr lang="en-US" dirty="0"/>
              <a:t>R-CNN </a:t>
            </a:r>
            <a:r>
              <a:rPr lang="en-US" dirty="0" smtClean="0"/>
              <a:t> </a:t>
            </a:r>
            <a:r>
              <a:rPr lang="en-US" dirty="0"/>
              <a:t>improved on its detection speed through two main augmentations</a:t>
            </a:r>
            <a:r>
              <a:rPr lang="en-US" dirty="0" smtClean="0"/>
              <a:t>:</a:t>
            </a:r>
          </a:p>
          <a:p>
            <a:endParaRPr lang="en-US" dirty="0"/>
          </a:p>
          <a:p>
            <a:pPr marL="342900" indent="-342900">
              <a:buFont typeface="+mj-lt"/>
              <a:buAutoNum type="arabicPeriod"/>
            </a:pPr>
            <a:r>
              <a:rPr lang="en-US" dirty="0"/>
              <a:t>Performing feature extraction over the image </a:t>
            </a:r>
            <a:r>
              <a:rPr lang="en-US" b="1" dirty="0"/>
              <a:t>before</a:t>
            </a:r>
            <a:r>
              <a:rPr lang="en-US" dirty="0"/>
              <a:t> proposing regions, thus only running one CNN over the entire image instead of 2000 CNN’s over 2000 overlapping </a:t>
            </a:r>
            <a:r>
              <a:rPr lang="en-US" dirty="0" smtClean="0"/>
              <a:t>regions.</a:t>
            </a:r>
          </a:p>
          <a:p>
            <a:pPr marL="342900" indent="-342900">
              <a:buFont typeface="+mj-lt"/>
              <a:buAutoNum type="arabicPeriod"/>
            </a:pPr>
            <a:endParaRPr lang="en-US" dirty="0"/>
          </a:p>
          <a:p>
            <a:pPr marL="342900" indent="-342900">
              <a:buFont typeface="+mj-lt"/>
              <a:buAutoNum type="arabicPeriod"/>
            </a:pPr>
            <a:r>
              <a:rPr lang="en-US" dirty="0"/>
              <a:t>Replacing the SVM with a </a:t>
            </a:r>
            <a:r>
              <a:rPr lang="en-US" dirty="0" err="1"/>
              <a:t>softmax</a:t>
            </a:r>
            <a:r>
              <a:rPr lang="en-US" dirty="0"/>
              <a:t> </a:t>
            </a:r>
            <a:r>
              <a:rPr lang="en-US" dirty="0" smtClean="0"/>
              <a:t>layer.</a:t>
            </a:r>
          </a:p>
          <a:p>
            <a:pPr marL="342900" indent="-342900">
              <a:buFont typeface="+mj-lt"/>
              <a:buAutoNum type="arabicPeriod"/>
            </a:pPr>
            <a:endParaRPr lang="en-US" dirty="0"/>
          </a:p>
          <a:p>
            <a:r>
              <a:rPr lang="en-US" dirty="0" smtClean="0"/>
              <a:t>Fast R-CNN uses fully connected layers, we apply ROI pooling to warp the variable size ROIs into in a predefined size shape.</a:t>
            </a:r>
            <a:endParaRPr lang="en-US" dirty="0"/>
          </a:p>
          <a:p>
            <a:endParaRPr lang="en-US" dirty="0" smtClean="0"/>
          </a:p>
          <a:p>
            <a:r>
              <a:rPr lang="en-US" dirty="0" smtClean="0"/>
              <a:t>We  </a:t>
            </a:r>
            <a:r>
              <a:rPr lang="en-US" dirty="0"/>
              <a:t>have one neural net to train, as opposed to one neural net and many SVM’s</a:t>
            </a:r>
            <a:r>
              <a:rPr lang="en-US" dirty="0" smtClean="0"/>
              <a:t>.</a:t>
            </a:r>
          </a:p>
          <a:p>
            <a:endParaRPr lang="en-US" dirty="0"/>
          </a:p>
          <a:p>
            <a:r>
              <a:rPr lang="en-US" dirty="0"/>
              <a:t>Fast R-CNN performed much better in terms of speed. There was just one big bottleneck remaining: the selective search algorithm for generating region proposals</a:t>
            </a:r>
            <a:r>
              <a:rPr lang="en-US" dirty="0" smtClean="0"/>
              <a:t>.</a:t>
            </a:r>
            <a:endParaRPr lang="en-US" dirty="0"/>
          </a:p>
          <a:p>
            <a:endParaRPr lang="en-US" dirty="0"/>
          </a:p>
        </p:txBody>
      </p:sp>
    </p:spTree>
    <p:extLst>
      <p:ext uri="{BB962C8B-B14F-4D97-AF65-F5344CB8AC3E}">
        <p14:creationId xmlns:p14="http://schemas.microsoft.com/office/powerpoint/2010/main" val="4005664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85800"/>
            <a:ext cx="8651826" cy="555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54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FAST R-CNN</a:t>
            </a:r>
            <a:endParaRPr lang="en-US" sz="2400" b="1" dirty="0"/>
          </a:p>
        </p:txBody>
      </p:sp>
      <p:sp>
        <p:nvSpPr>
          <p:cNvPr id="3" name="Subtitle 2"/>
          <p:cNvSpPr>
            <a:spLocks noGrp="1"/>
          </p:cNvSpPr>
          <p:nvPr>
            <p:ph type="subTitle"/>
          </p:nvPr>
        </p:nvSpPr>
        <p:spPr>
          <a:xfrm>
            <a:off x="457200" y="1604520"/>
            <a:ext cx="8305800" cy="3977280"/>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62175"/>
            <a:ext cx="81534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422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93200"/>
          </a:xfrm>
        </p:spPr>
        <p:txBody>
          <a:bodyPr/>
          <a:lstStyle/>
          <a:p>
            <a:pPr algn="ctr"/>
            <a:r>
              <a:rPr lang="en-US" sz="2400" b="1" dirty="0"/>
              <a:t>Faster R-CNN</a:t>
            </a:r>
            <a:r>
              <a:rPr lang="en-US" b="1" dirty="0"/>
              <a:t/>
            </a:r>
            <a:br>
              <a:rPr lang="en-US" b="1" dirty="0"/>
            </a:br>
            <a:endParaRPr lang="en-US" dirty="0"/>
          </a:p>
        </p:txBody>
      </p:sp>
      <p:sp>
        <p:nvSpPr>
          <p:cNvPr id="3" name="Subtitle 2"/>
          <p:cNvSpPr>
            <a:spLocks noGrp="1"/>
          </p:cNvSpPr>
          <p:nvPr>
            <p:ph type="subTitle"/>
          </p:nvPr>
        </p:nvSpPr>
        <p:spPr>
          <a:xfrm>
            <a:off x="457200" y="990600"/>
            <a:ext cx="8229240" cy="5410200"/>
          </a:xfrm>
        </p:spPr>
        <p:txBody>
          <a:bodyPr>
            <a:normAutofit lnSpcReduction="10000"/>
          </a:bodyPr>
          <a:lstStyle/>
          <a:p>
            <a:r>
              <a:rPr lang="en-US" dirty="0" smtClean="0"/>
              <a:t>Faster </a:t>
            </a:r>
            <a:r>
              <a:rPr lang="en-US" dirty="0"/>
              <a:t>R-CNN </a:t>
            </a:r>
            <a:r>
              <a:rPr lang="en-US" dirty="0" smtClean="0"/>
              <a:t> replaced </a:t>
            </a:r>
            <a:r>
              <a:rPr lang="en-US" dirty="0"/>
              <a:t>the slow selective search algorithm with a fast neural net. </a:t>
            </a:r>
            <a:r>
              <a:rPr lang="en-US" dirty="0" smtClean="0"/>
              <a:t>R</a:t>
            </a:r>
            <a:r>
              <a:rPr lang="en-US" b="1" dirty="0" smtClean="0"/>
              <a:t>egion </a:t>
            </a:r>
            <a:r>
              <a:rPr lang="en-US" b="1" dirty="0"/>
              <a:t>proposal network</a:t>
            </a:r>
            <a:r>
              <a:rPr lang="en-US" dirty="0"/>
              <a:t> (RPN</a:t>
            </a:r>
            <a:r>
              <a:rPr lang="en-US" dirty="0" smtClean="0"/>
              <a:t>).</a:t>
            </a:r>
          </a:p>
          <a:p>
            <a:r>
              <a:rPr lang="en-US" dirty="0" smtClean="0"/>
              <a:t> </a:t>
            </a:r>
            <a:endParaRPr lang="en-US" dirty="0"/>
          </a:p>
          <a:p>
            <a:pPr marL="342900" indent="-342900">
              <a:buFont typeface="+mj-lt"/>
              <a:buAutoNum type="arabicPeriod"/>
            </a:pPr>
            <a:r>
              <a:rPr lang="en-US" dirty="0"/>
              <a:t>At the last layer of an initial CNN, a 3x3 sliding window moves across the feature map and maps it to a lower dimension (e.g. 256-d</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For each sliding-window location, it generates </a:t>
            </a:r>
            <a:r>
              <a:rPr lang="en-US" i="1" dirty="0"/>
              <a:t>multiple</a:t>
            </a:r>
            <a:r>
              <a:rPr lang="en-US" dirty="0"/>
              <a:t> possible regions based on </a:t>
            </a:r>
            <a:r>
              <a:rPr lang="en-US" i="1" dirty="0"/>
              <a:t>k</a:t>
            </a:r>
            <a:r>
              <a:rPr lang="en-US" dirty="0"/>
              <a:t> fixed-ratio </a:t>
            </a:r>
            <a:r>
              <a:rPr lang="en-US" b="1" dirty="0"/>
              <a:t>anchor boxes </a:t>
            </a:r>
            <a:r>
              <a:rPr lang="en-US" dirty="0"/>
              <a:t>(default bounding boxes</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Each region proposal consists of </a:t>
            </a:r>
            <a:endParaRPr lang="en-US" dirty="0" smtClean="0"/>
          </a:p>
          <a:p>
            <a:pPr marL="285750" indent="-285750">
              <a:buFont typeface="Arial" panose="020B0604020202020204" pitchFamily="34" charset="0"/>
              <a:buChar char="•"/>
            </a:pPr>
            <a:r>
              <a:rPr lang="en-US" dirty="0" smtClean="0"/>
              <a:t>an </a:t>
            </a:r>
            <a:r>
              <a:rPr lang="en-US" dirty="0"/>
              <a:t>“</a:t>
            </a:r>
            <a:r>
              <a:rPr lang="en-US" dirty="0" err="1"/>
              <a:t>objectness</a:t>
            </a:r>
            <a:r>
              <a:rPr lang="en-US" dirty="0"/>
              <a:t>” score for that region </a:t>
            </a:r>
            <a:r>
              <a:rPr lang="en-US" dirty="0" smtClean="0"/>
              <a:t> </a:t>
            </a:r>
          </a:p>
          <a:p>
            <a:pPr marL="285750" indent="-285750">
              <a:buFont typeface="Arial" panose="020B0604020202020204" pitchFamily="34" charset="0"/>
              <a:buChar char="•"/>
            </a:pPr>
            <a:r>
              <a:rPr lang="en-US" dirty="0" smtClean="0"/>
              <a:t>4 </a:t>
            </a:r>
            <a:r>
              <a:rPr lang="en-US" dirty="0"/>
              <a:t>coordinates representing the bounding box of the </a:t>
            </a:r>
            <a:r>
              <a:rPr lang="en-US" dirty="0" smtClean="0"/>
              <a:t>region</a:t>
            </a:r>
          </a:p>
          <a:p>
            <a:pPr marL="342900" indent="-342900">
              <a:buFont typeface="+mj-lt"/>
              <a:buAutoNum type="arabicPeriod"/>
            </a:pPr>
            <a:endParaRPr lang="en-US" dirty="0"/>
          </a:p>
          <a:p>
            <a:r>
              <a:rPr lang="en-US" dirty="0"/>
              <a:t>In other words, we look at each location in our last feature map and consider </a:t>
            </a:r>
            <a:r>
              <a:rPr lang="en-US" i="1" dirty="0"/>
              <a:t>k</a:t>
            </a:r>
            <a:r>
              <a:rPr lang="en-US" dirty="0"/>
              <a:t> different boxes centered around it: a tall box, a wide box, a large box, etc. </a:t>
            </a:r>
            <a:endParaRPr lang="en-US" dirty="0" smtClean="0"/>
          </a:p>
          <a:p>
            <a:endParaRPr lang="en-US" dirty="0"/>
          </a:p>
          <a:p>
            <a:r>
              <a:rPr lang="en-US" dirty="0" smtClean="0"/>
              <a:t>For </a:t>
            </a:r>
            <a:r>
              <a:rPr lang="en-US" dirty="0"/>
              <a:t>each of those boxes, we output whether or not we think it contains an object, and what the coordinates for that box are. This is what it looks like at one sliding window location:</a:t>
            </a:r>
          </a:p>
          <a:p>
            <a:endParaRPr lang="en-US" dirty="0"/>
          </a:p>
        </p:txBody>
      </p:sp>
    </p:spTree>
    <p:extLst>
      <p:ext uri="{BB962C8B-B14F-4D97-AF65-F5344CB8AC3E}">
        <p14:creationId xmlns:p14="http://schemas.microsoft.com/office/powerpoint/2010/main" val="3927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Faster R-CNN</a:t>
            </a:r>
            <a:br>
              <a:rPr lang="en-US" b="1" dirty="0" smtClean="0"/>
            </a:br>
            <a:endParaRPr lang="en-US" dirty="0"/>
          </a:p>
        </p:txBody>
      </p:sp>
      <p:sp>
        <p:nvSpPr>
          <p:cNvPr id="3" name="Subtitle 2"/>
          <p:cNvSpPr>
            <a:spLocks noGrp="1"/>
          </p:cNvSpPr>
          <p:nvPr>
            <p:ph type="subTitle"/>
          </p:nvPr>
        </p:nvSpPr>
        <p:spPr>
          <a:xfrm>
            <a:off x="457200" y="1604520"/>
            <a:ext cx="8229240" cy="4872480"/>
          </a:xfrm>
        </p:spPr>
        <p:txBody>
          <a:bodyPr>
            <a:normAutofit/>
          </a:bodyPr>
          <a:lstStyle/>
          <a:p>
            <a:r>
              <a:rPr lang="en-US" dirty="0"/>
              <a:t>The 2</a:t>
            </a:r>
            <a:r>
              <a:rPr lang="en-US" i="1" dirty="0"/>
              <a:t>k</a:t>
            </a:r>
            <a:r>
              <a:rPr lang="en-US" dirty="0"/>
              <a:t> scores represent the </a:t>
            </a:r>
            <a:r>
              <a:rPr lang="en-US" dirty="0" err="1"/>
              <a:t>softmax</a:t>
            </a:r>
            <a:r>
              <a:rPr lang="en-US" dirty="0"/>
              <a:t> probability of each of the </a:t>
            </a:r>
            <a:r>
              <a:rPr lang="en-US" i="1" dirty="0"/>
              <a:t>k</a:t>
            </a:r>
            <a:r>
              <a:rPr lang="en-US" dirty="0"/>
              <a:t> bounding boxes being on “object.” </a:t>
            </a:r>
            <a:endParaRPr lang="en-US" dirty="0" smtClean="0"/>
          </a:p>
          <a:p>
            <a:endParaRPr lang="en-US" dirty="0"/>
          </a:p>
          <a:p>
            <a:r>
              <a:rPr lang="en-US" dirty="0" smtClean="0"/>
              <a:t>The RPN </a:t>
            </a:r>
            <a:r>
              <a:rPr lang="en-US" dirty="0"/>
              <a:t>outputs bounding box coordinates, it does not try to classify any potential objects: its sole job is still proposing object regions</a:t>
            </a:r>
            <a:r>
              <a:rPr lang="en-US" dirty="0" smtClean="0"/>
              <a:t>.</a:t>
            </a:r>
          </a:p>
          <a:p>
            <a:endParaRPr lang="en-US" dirty="0"/>
          </a:p>
          <a:p>
            <a:r>
              <a:rPr lang="en-US" dirty="0" smtClean="0"/>
              <a:t> </a:t>
            </a:r>
            <a:r>
              <a:rPr lang="en-US" dirty="0"/>
              <a:t>If an anchor box has an “</a:t>
            </a:r>
            <a:r>
              <a:rPr lang="en-US" dirty="0" err="1"/>
              <a:t>objectness</a:t>
            </a:r>
            <a:r>
              <a:rPr lang="en-US" dirty="0"/>
              <a:t>” score above a certain threshold, that box’s coordinates get passed forward as a region proposal</a:t>
            </a:r>
            <a:r>
              <a:rPr lang="en-US" dirty="0" smtClean="0"/>
              <a:t>.</a:t>
            </a:r>
          </a:p>
          <a:p>
            <a:endParaRPr lang="en-US" dirty="0"/>
          </a:p>
          <a:p>
            <a:r>
              <a:rPr lang="en-US" dirty="0"/>
              <a:t>Once we have our region proposals, we feed them straight into what is essentially a Fast R-CNN. </a:t>
            </a:r>
            <a:endParaRPr lang="en-US" dirty="0" smtClean="0"/>
          </a:p>
          <a:p>
            <a:endParaRPr lang="en-US" dirty="0"/>
          </a:p>
          <a:p>
            <a:r>
              <a:rPr lang="en-US" dirty="0" smtClean="0"/>
              <a:t>We </a:t>
            </a:r>
            <a:r>
              <a:rPr lang="en-US" dirty="0"/>
              <a:t>add a pooling layer, some fully-connected layers, and finally a </a:t>
            </a:r>
            <a:r>
              <a:rPr lang="en-US" dirty="0" err="1"/>
              <a:t>softmax</a:t>
            </a:r>
            <a:r>
              <a:rPr lang="en-US" dirty="0"/>
              <a:t> classification layer and bounding box </a:t>
            </a:r>
            <a:r>
              <a:rPr lang="en-US" dirty="0" err="1"/>
              <a:t>regressor</a:t>
            </a:r>
            <a:r>
              <a:rPr lang="en-US" dirty="0"/>
              <a:t>. </a:t>
            </a:r>
            <a:endParaRPr lang="en-US" dirty="0" smtClean="0"/>
          </a:p>
          <a:p>
            <a:endParaRPr lang="en-US" dirty="0"/>
          </a:p>
          <a:p>
            <a:r>
              <a:rPr lang="en-US" dirty="0" smtClean="0"/>
              <a:t>In </a:t>
            </a:r>
            <a:r>
              <a:rPr lang="en-US" dirty="0"/>
              <a:t>a sense, </a:t>
            </a:r>
            <a:r>
              <a:rPr lang="en-US" b="1" dirty="0"/>
              <a:t>Faster R-CNN = RPN + Fast R-CNN</a:t>
            </a:r>
            <a:r>
              <a:rPr lang="en-US" b="1" dirty="0" smtClean="0"/>
              <a:t>.</a:t>
            </a:r>
          </a:p>
          <a:p>
            <a:endParaRPr lang="en-US" dirty="0"/>
          </a:p>
        </p:txBody>
      </p:sp>
    </p:spTree>
    <p:extLst>
      <p:ext uri="{BB962C8B-B14F-4D97-AF65-F5344CB8AC3E}">
        <p14:creationId xmlns:p14="http://schemas.microsoft.com/office/powerpoint/2010/main" val="1355293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FASTER R-CNN</a:t>
            </a:r>
            <a:endParaRPr lang="en-US" sz="2400" b="1" dirty="0"/>
          </a:p>
        </p:txBody>
      </p:sp>
      <p:sp>
        <p:nvSpPr>
          <p:cNvPr id="3" name="Subtitle 2"/>
          <p:cNvSpPr>
            <a:spLocks noGrp="1"/>
          </p:cNvSpPr>
          <p:nvPr>
            <p:ph type="subTitle"/>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43125"/>
            <a:ext cx="838200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856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pPr algn="ctr"/>
            <a:r>
              <a:rPr lang="en-US" sz="2400" b="1" dirty="0" smtClean="0"/>
              <a:t>FASTER R-CNN</a:t>
            </a:r>
            <a:endParaRPr lang="en-US" sz="24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95400"/>
            <a:ext cx="8094133"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4320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7188"/>
            <a:ext cx="6858000"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6130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lnSpc>
                <a:spcPct val="80000"/>
              </a:lnSpc>
            </a:pPr>
            <a:r>
              <a:rPr lang="en-US" sz="4100" kern="1200" spc="-1" dirty="0">
                <a:solidFill>
                  <a:srgbClr val="000000"/>
                </a:solidFill>
                <a:uFill>
                  <a:solidFill>
                    <a:srgbClr val="FFFFFF"/>
                  </a:solidFill>
                </a:uFill>
                <a:latin typeface="Calibri"/>
                <a:ea typeface="+mn-ea"/>
                <a:cs typeface="+mn-cs"/>
              </a:rPr>
              <a:t>Road Map</a:t>
            </a:r>
          </a:p>
        </p:txBody>
      </p:sp>
      <p:sp>
        <p:nvSpPr>
          <p:cNvPr id="3" name="Subtitle 2"/>
          <p:cNvSpPr>
            <a:spLocks noGrp="1"/>
          </p:cNvSpPr>
          <p:nvPr>
            <p:ph type="subTitle"/>
          </p:nvPr>
        </p:nvSpPr>
        <p:spPr>
          <a:xfrm>
            <a:off x="457200" y="1604520"/>
            <a:ext cx="8229240" cy="4796280"/>
          </a:xfrm>
        </p:spPr>
        <p:txBody>
          <a:bodyPr>
            <a:normAutofit lnSpcReduction="10000"/>
          </a:bodyPr>
          <a:lstStyle/>
          <a:p>
            <a:endParaRPr lang="en-US" dirty="0" smtClean="0"/>
          </a:p>
          <a:p>
            <a:pPr marL="342900" indent="-342900">
              <a:buFont typeface="+mj-lt"/>
              <a:buAutoNum type="arabicPeriod"/>
            </a:pPr>
            <a:r>
              <a:rPr lang="en-US" sz="2400" b="1" dirty="0" smtClean="0">
                <a:solidFill>
                  <a:srgbClr val="00B050"/>
                </a:solidFill>
              </a:rPr>
              <a:t>CNN Theory</a:t>
            </a:r>
          </a:p>
          <a:p>
            <a:pPr marL="342900" indent="-342900">
              <a:buFont typeface="+mj-lt"/>
              <a:buAutoNum type="arabicPeriod"/>
            </a:pPr>
            <a:r>
              <a:rPr lang="en-US" sz="2400" b="1" dirty="0" smtClean="0">
                <a:solidFill>
                  <a:srgbClr val="00B050"/>
                </a:solidFill>
              </a:rPr>
              <a:t>Transfer Learning</a:t>
            </a:r>
          </a:p>
          <a:p>
            <a:pPr marL="342900" indent="-342900">
              <a:buFont typeface="+mj-lt"/>
              <a:buAutoNum type="arabicPeriod"/>
            </a:pPr>
            <a:r>
              <a:rPr lang="en-US" sz="2400" b="1" dirty="0" smtClean="0">
                <a:solidFill>
                  <a:srgbClr val="00B050"/>
                </a:solidFill>
              </a:rPr>
              <a:t>Adversarial Examples</a:t>
            </a:r>
          </a:p>
          <a:p>
            <a:pPr marL="342900" indent="-342900">
              <a:buFont typeface="+mj-lt"/>
              <a:buAutoNum type="arabicPeriod"/>
            </a:pPr>
            <a:r>
              <a:rPr lang="en-US" sz="2400" b="1" dirty="0" smtClean="0">
                <a:solidFill>
                  <a:srgbClr val="00B050"/>
                </a:solidFill>
              </a:rPr>
              <a:t>GANS</a:t>
            </a:r>
          </a:p>
          <a:p>
            <a:pPr marL="342900" indent="-342900">
              <a:buFont typeface="+mj-lt"/>
              <a:buAutoNum type="arabicPeriod"/>
            </a:pPr>
            <a:r>
              <a:rPr lang="en-US" sz="2400" b="1" dirty="0" smtClean="0">
                <a:solidFill>
                  <a:srgbClr val="00B050"/>
                </a:solidFill>
              </a:rPr>
              <a:t>3 </a:t>
            </a:r>
            <a:r>
              <a:rPr lang="en-US" sz="2400" b="1" dirty="0" err="1" smtClean="0">
                <a:solidFill>
                  <a:srgbClr val="00B050"/>
                </a:solidFill>
              </a:rPr>
              <a:t>rd</a:t>
            </a:r>
            <a:r>
              <a:rPr lang="en-US" sz="2400" b="1" dirty="0" smtClean="0">
                <a:solidFill>
                  <a:srgbClr val="00B050"/>
                </a:solidFill>
              </a:rPr>
              <a:t> Party AI Interface  (DeepCognitive.AI)</a:t>
            </a:r>
          </a:p>
          <a:p>
            <a:pPr marL="342900" indent="-342900">
              <a:buFont typeface="+mj-lt"/>
              <a:buAutoNum type="arabicPeriod"/>
            </a:pPr>
            <a:endParaRPr lang="en-US" sz="2400" dirty="0"/>
          </a:p>
          <a:p>
            <a:pPr marL="342900" indent="-342900">
              <a:buFont typeface="+mj-lt"/>
              <a:buAutoNum type="arabicPeriod"/>
            </a:pPr>
            <a:r>
              <a:rPr lang="en-US" sz="2400" dirty="0" smtClean="0">
                <a:solidFill>
                  <a:srgbClr val="00B0F0"/>
                </a:solidFill>
              </a:rPr>
              <a:t>Object Detection – Session 1</a:t>
            </a:r>
          </a:p>
          <a:p>
            <a:pPr marL="342900" indent="-342900">
              <a:buFont typeface="+mj-lt"/>
              <a:buAutoNum type="arabicPeriod"/>
            </a:pPr>
            <a:r>
              <a:rPr lang="en-US" sz="2400" dirty="0" smtClean="0">
                <a:solidFill>
                  <a:srgbClr val="00B0F0"/>
                </a:solidFill>
              </a:rPr>
              <a:t>Object Detection – Session 2</a:t>
            </a:r>
          </a:p>
          <a:p>
            <a:pPr marL="342900" indent="-342900">
              <a:buFont typeface="+mj-lt"/>
              <a:buAutoNum type="arabicPeriod"/>
            </a:pPr>
            <a:r>
              <a:rPr lang="en-US" sz="2400" dirty="0" smtClean="0">
                <a:solidFill>
                  <a:srgbClr val="00B0F0"/>
                </a:solidFill>
              </a:rPr>
              <a:t>Object Detection with Transfer Learning ( using our datasets)</a:t>
            </a:r>
          </a:p>
          <a:p>
            <a:pPr marL="342900" indent="-342900">
              <a:buFont typeface="+mj-lt"/>
              <a:buAutoNum type="arabicPeriod"/>
            </a:pPr>
            <a:r>
              <a:rPr lang="en-US" sz="2400" dirty="0" smtClean="0">
                <a:solidFill>
                  <a:srgbClr val="00B0F0"/>
                </a:solidFill>
              </a:rPr>
              <a:t>Porting Object Detection to Raspberry PI 3</a:t>
            </a:r>
          </a:p>
          <a:p>
            <a:pPr marL="342900" indent="-342900">
              <a:buFont typeface="+mj-lt"/>
              <a:buAutoNum type="arabicPeriod"/>
            </a:pPr>
            <a:endParaRPr lang="en-US" sz="2400" dirty="0"/>
          </a:p>
          <a:p>
            <a:pPr marL="342900" indent="-342900">
              <a:buFont typeface="+mj-lt"/>
              <a:buAutoNum type="arabicPeriod"/>
            </a:pPr>
            <a:r>
              <a:rPr lang="en-US" sz="2400" i="1" dirty="0" smtClean="0">
                <a:solidFill>
                  <a:srgbClr val="FF0000"/>
                </a:solidFill>
              </a:rPr>
              <a:t>Simple Robotics and AI</a:t>
            </a:r>
          </a:p>
          <a:p>
            <a:endParaRPr lang="en-US" dirty="0" smtClean="0"/>
          </a:p>
          <a:p>
            <a:pPr marL="342900" indent="-342900">
              <a:buFont typeface="+mj-lt"/>
              <a:buAutoNum type="arabicPeriod"/>
            </a:pPr>
            <a:endParaRPr lang="en-US" dirty="0" smtClean="0"/>
          </a:p>
          <a:p>
            <a:endParaRPr lang="en-US" dirty="0"/>
          </a:p>
        </p:txBody>
      </p:sp>
    </p:spTree>
    <p:extLst>
      <p:ext uri="{BB962C8B-B14F-4D97-AF65-F5344CB8AC3E}">
        <p14:creationId xmlns:p14="http://schemas.microsoft.com/office/powerpoint/2010/main" val="658921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t>Object Detection Algorithms Comparison</a:t>
            </a:r>
            <a:endParaRPr lang="en-US"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193903" cy="432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616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945600"/>
          </a:xfrm>
        </p:spPr>
        <p:txBody>
          <a:bodyPr/>
          <a:lstStyle/>
          <a:p>
            <a:pPr algn="ctr"/>
            <a:r>
              <a:rPr lang="en-US" sz="2400" b="1" dirty="0" smtClean="0"/>
              <a:t>NEXT Session</a:t>
            </a:r>
            <a:endParaRPr lang="en-US" sz="2400" b="1" dirty="0"/>
          </a:p>
        </p:txBody>
      </p:sp>
      <p:sp>
        <p:nvSpPr>
          <p:cNvPr id="3" name="Subtitle 2"/>
          <p:cNvSpPr>
            <a:spLocks noGrp="1"/>
          </p:cNvSpPr>
          <p:nvPr>
            <p:ph type="subTitle"/>
          </p:nvPr>
        </p:nvSpPr>
        <p:spPr/>
        <p:txBody>
          <a:bodyPr>
            <a:normAutofit/>
          </a:bodyPr>
          <a:lstStyle/>
          <a:p>
            <a:pPr marL="457200" indent="-457200">
              <a:buFont typeface="Arial" panose="020B0604020202020204" pitchFamily="34" charset="0"/>
              <a:buChar char="•"/>
            </a:pPr>
            <a:r>
              <a:rPr lang="en-US" sz="2800" dirty="0" smtClean="0"/>
              <a:t>SSD   (Single Shot Detectors)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YOLO</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Sample code</a:t>
            </a:r>
            <a:endParaRPr lang="en-US" sz="2800" dirty="0"/>
          </a:p>
        </p:txBody>
      </p:sp>
    </p:spTree>
    <p:extLst>
      <p:ext uri="{BB962C8B-B14F-4D97-AF65-F5344CB8AC3E}">
        <p14:creationId xmlns:p14="http://schemas.microsoft.com/office/powerpoint/2010/main" val="1312235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13040" y="152280"/>
            <a:ext cx="9030600" cy="60912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gn="ctr">
              <a:lnSpc>
                <a:spcPct val="100000"/>
              </a:lnSpc>
            </a:pPr>
            <a:r>
              <a:rPr lang="en-US" sz="2400" b="0" strike="noStrike" spc="-1" dirty="0">
                <a:solidFill>
                  <a:srgbClr val="000000"/>
                </a:solidFill>
                <a:uFill>
                  <a:solidFill>
                    <a:srgbClr val="FFFFFF"/>
                  </a:solidFill>
                </a:uFill>
                <a:latin typeface="Arial"/>
                <a:ea typeface="DejaVu Sans"/>
              </a:rPr>
              <a:t>Contact Details</a:t>
            </a:r>
            <a:endParaRPr lang="en-US" sz="2400" b="0" strike="noStrike" spc="-1" dirty="0">
              <a:solidFill>
                <a:srgbClr val="000000"/>
              </a:solidFill>
              <a:uFill>
                <a:solidFill>
                  <a:srgbClr val="FFFFFF"/>
                </a:solidFill>
              </a:uFill>
              <a:latin typeface="Arial"/>
            </a:endParaRPr>
          </a:p>
        </p:txBody>
      </p:sp>
      <p:sp>
        <p:nvSpPr>
          <p:cNvPr id="189" name="CustomShape 2"/>
          <p:cNvSpPr/>
          <p:nvPr/>
        </p:nvSpPr>
        <p:spPr>
          <a:xfrm>
            <a:off x="696960" y="2322720"/>
            <a:ext cx="3942720" cy="1792080"/>
          </a:xfrm>
          <a:prstGeom prst="rect">
            <a:avLst/>
          </a:prstGeom>
          <a:noFill/>
          <a:ln>
            <a:noFill/>
          </a:ln>
        </p:spPr>
        <p:style>
          <a:lnRef idx="0">
            <a:scrgbClr r="0" g="0" b="0"/>
          </a:lnRef>
          <a:fillRef idx="0">
            <a:scrgbClr r="0" g="0" b="0"/>
          </a:fillRef>
          <a:effectRef idx="0">
            <a:scrgbClr r="0" g="0" b="0"/>
          </a:effectRef>
          <a:fontRef idx="minor"/>
        </p:style>
        <p:txBody>
          <a:bodyPr lIns="73800" tIns="36720" rIns="73800" bIns="36720"/>
          <a:lstStyle/>
          <a:p>
            <a:pPr>
              <a:lnSpc>
                <a:spcPct val="100000"/>
              </a:lnSpc>
            </a:pPr>
            <a:r>
              <a:rPr lang="en-US" sz="1500" b="0" strike="noStrike" spc="-1" dirty="0">
                <a:solidFill>
                  <a:srgbClr val="000000"/>
                </a:solidFill>
                <a:uFill>
                  <a:solidFill>
                    <a:srgbClr val="FFFFFF"/>
                  </a:solidFill>
                </a:uFill>
                <a:latin typeface="Arial"/>
                <a:ea typeface="DejaVu Sans"/>
              </a:rPr>
              <a:t>Email:  </a:t>
            </a:r>
            <a:r>
              <a:rPr lang="en-US" sz="1400" b="0" u="sng" strike="noStrike" spc="-1" dirty="0">
                <a:solidFill>
                  <a:srgbClr val="0000FF"/>
                </a:solidFill>
                <a:uFill>
                  <a:solidFill>
                    <a:srgbClr val="FFFFFF"/>
                  </a:solidFill>
                </a:uFill>
                <a:latin typeface="Arial"/>
                <a:ea typeface="DejaVu Sans"/>
                <a:hlinkClick r:id="rId2"/>
              </a:rPr>
              <a:t>aliasgertalib@gmail.com</a:t>
            </a:r>
            <a:endParaRPr lang="en-US" sz="1400" b="0" strike="noStrike" spc="-1" dirty="0">
              <a:solidFill>
                <a:srgbClr val="000000"/>
              </a:solidFill>
              <a:uFill>
                <a:solidFill>
                  <a:srgbClr val="FFFFFF"/>
                </a:solidFill>
              </a:uFill>
              <a:latin typeface="Arial"/>
            </a:endParaRPr>
          </a:p>
          <a:p>
            <a:pPr>
              <a:lnSpc>
                <a:spcPct val="100000"/>
              </a:lnSpc>
            </a:pPr>
            <a:endParaRPr lang="en-US" sz="1400" b="0" strike="noStrike" spc="-1" dirty="0">
              <a:solidFill>
                <a:srgbClr val="000000"/>
              </a:solidFill>
              <a:uFill>
                <a:solidFill>
                  <a:srgbClr val="FFFFFF"/>
                </a:solidFill>
              </a:uFill>
              <a:latin typeface="Arial"/>
            </a:endParaRPr>
          </a:p>
          <a:p>
            <a:pPr>
              <a:lnSpc>
                <a:spcPct val="100000"/>
              </a:lnSpc>
            </a:pPr>
            <a:r>
              <a:rPr lang="en-US" sz="1500" b="0" strike="noStrike" spc="-1" dirty="0" err="1">
                <a:solidFill>
                  <a:srgbClr val="000000"/>
                </a:solidFill>
                <a:uFill>
                  <a:solidFill>
                    <a:srgbClr val="FFFFFF"/>
                  </a:solidFill>
                </a:uFill>
                <a:latin typeface="Arial"/>
                <a:ea typeface="DejaVu Sans"/>
              </a:rPr>
              <a:t>Linkedin</a:t>
            </a:r>
            <a:r>
              <a:rPr lang="en-US" sz="1500" b="0" strike="noStrike" spc="-1" dirty="0">
                <a:solidFill>
                  <a:srgbClr val="000000"/>
                </a:solidFill>
                <a:uFill>
                  <a:solidFill>
                    <a:srgbClr val="FFFFFF"/>
                  </a:solidFill>
                </a:uFill>
                <a:latin typeface="Arial"/>
                <a:ea typeface="DejaVu Sans"/>
              </a:rPr>
              <a:t>: </a:t>
            </a:r>
            <a:r>
              <a:rPr lang="en-US" sz="1500" b="0" strike="noStrike" spc="-1" dirty="0">
                <a:solidFill>
                  <a:srgbClr val="000000"/>
                </a:solidFill>
                <a:uFill>
                  <a:solidFill>
                    <a:srgbClr val="FFFFFF"/>
                  </a:solidFill>
                </a:uFill>
                <a:latin typeface="Arial"/>
                <a:ea typeface="DejaVu Sans"/>
                <a:hlinkClick r:id="rId3"/>
              </a:rPr>
              <a:t>https://</a:t>
            </a:r>
            <a:r>
              <a:rPr lang="en-US" sz="1500" b="0" strike="noStrike" spc="-1" dirty="0" smtClean="0">
                <a:solidFill>
                  <a:srgbClr val="000000"/>
                </a:solidFill>
                <a:uFill>
                  <a:solidFill>
                    <a:srgbClr val="FFFFFF"/>
                  </a:solidFill>
                </a:uFill>
                <a:latin typeface="Arial"/>
                <a:ea typeface="DejaVu Sans"/>
                <a:hlinkClick r:id="rId3"/>
              </a:rPr>
              <a:t>www.linkedin.com/in/aliasgertalib</a:t>
            </a:r>
            <a:endParaRPr lang="en-US" sz="1500" b="0" strike="noStrike" spc="-1" dirty="0" smtClean="0">
              <a:solidFill>
                <a:srgbClr val="000000"/>
              </a:solidFill>
              <a:uFill>
                <a:solidFill>
                  <a:srgbClr val="FFFFFF"/>
                </a:solidFill>
              </a:uFill>
              <a:latin typeface="Arial"/>
              <a:ea typeface="DejaVu Sans"/>
            </a:endParaRPr>
          </a:p>
          <a:p>
            <a:pPr>
              <a:lnSpc>
                <a:spcPct val="100000"/>
              </a:lnSpc>
            </a:pPr>
            <a:endParaRPr lang="en-US" sz="1500" spc="-1" dirty="0" smtClean="0">
              <a:solidFill>
                <a:srgbClr val="000000"/>
              </a:solidFill>
              <a:uFill>
                <a:solidFill>
                  <a:srgbClr val="FFFFFF"/>
                </a:solidFill>
              </a:uFill>
              <a:latin typeface="Arial"/>
            </a:endParaRPr>
          </a:p>
          <a:p>
            <a:pPr>
              <a:lnSpc>
                <a:spcPct val="100000"/>
              </a:lnSpc>
            </a:pPr>
            <a:r>
              <a:rPr lang="en-US" sz="1500" spc="-1" dirty="0" smtClean="0">
                <a:solidFill>
                  <a:srgbClr val="000000"/>
                </a:solidFill>
                <a:uFill>
                  <a:solidFill>
                    <a:srgbClr val="FFFFFF"/>
                  </a:solidFill>
                </a:uFill>
                <a:latin typeface="Arial"/>
              </a:rPr>
              <a:t>GitHub</a:t>
            </a:r>
            <a:endParaRPr lang="en-US" sz="1500" spc="-1" dirty="0">
              <a:solidFill>
                <a:srgbClr val="000000"/>
              </a:solidFill>
              <a:uFill>
                <a:solidFill>
                  <a:srgbClr val="FFFFFF"/>
                </a:solidFill>
              </a:uFill>
              <a:latin typeface="Arial"/>
            </a:endParaRPr>
          </a:p>
          <a:p>
            <a:pPr>
              <a:lnSpc>
                <a:spcPct val="100000"/>
              </a:lnSpc>
            </a:pPr>
            <a:r>
              <a:rPr lang="en-US" sz="1500" spc="-1" dirty="0">
                <a:solidFill>
                  <a:srgbClr val="000000"/>
                </a:solidFill>
                <a:uFill>
                  <a:solidFill>
                    <a:srgbClr val="FFFFFF"/>
                  </a:solidFill>
                </a:uFill>
              </a:rPr>
              <a:t>https://github.com/aliasgertalib-AI</a:t>
            </a:r>
            <a:endParaRPr lang="en-US" sz="15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8483568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pPr algn="ctr"/>
            <a:r>
              <a:rPr lang="en-US" sz="2400" b="1" dirty="0" smtClean="0"/>
              <a:t>References</a:t>
            </a:r>
            <a:endParaRPr lang="en-US" sz="2400" b="1" dirty="0"/>
          </a:p>
        </p:txBody>
      </p:sp>
      <p:sp>
        <p:nvSpPr>
          <p:cNvPr id="3" name="Subtitle 2"/>
          <p:cNvSpPr>
            <a:spLocks noGrp="1"/>
          </p:cNvSpPr>
          <p:nvPr>
            <p:ph type="subTitle"/>
          </p:nvPr>
        </p:nvSpPr>
        <p:spPr>
          <a:xfrm>
            <a:off x="457200" y="1066800"/>
            <a:ext cx="8534400" cy="5638800"/>
          </a:xfrm>
        </p:spPr>
        <p:txBody>
          <a:bodyPr>
            <a:normAutofit lnSpcReduction="10000"/>
          </a:bodyPr>
          <a:lstStyle/>
          <a:p>
            <a:r>
              <a:rPr lang="en-US" sz="1200" dirty="0" smtClean="0"/>
              <a:t> R-CNN </a:t>
            </a:r>
            <a:r>
              <a:rPr lang="en-US" sz="1200" dirty="0"/>
              <a:t>model </a:t>
            </a:r>
            <a:r>
              <a:rPr lang="en-US" sz="1200" dirty="0">
                <a:hlinkClick r:id="rId2"/>
              </a:rPr>
              <a:t>(R. </a:t>
            </a:r>
            <a:r>
              <a:rPr lang="en-US" sz="1200" dirty="0" err="1">
                <a:hlinkClick r:id="rId2"/>
              </a:rPr>
              <a:t>Girshick</a:t>
            </a:r>
            <a:r>
              <a:rPr lang="en-US" sz="1200" dirty="0">
                <a:hlinkClick r:id="rId2"/>
              </a:rPr>
              <a:t> et al., 2014</a:t>
            </a:r>
            <a:r>
              <a:rPr lang="en-US" sz="1200" dirty="0" smtClean="0">
                <a:hlinkClick r:id="rId2"/>
              </a:rPr>
              <a:t>)</a:t>
            </a:r>
            <a:endParaRPr lang="en-US" sz="1200" dirty="0" smtClean="0"/>
          </a:p>
          <a:p>
            <a:r>
              <a:rPr lang="en-US" sz="1200" dirty="0" smtClean="0"/>
              <a:t> FAST R-CNN   </a:t>
            </a:r>
            <a:r>
              <a:rPr lang="en-US" sz="1200" dirty="0">
                <a:hlinkClick r:id="rId3"/>
              </a:rPr>
              <a:t>R. </a:t>
            </a:r>
            <a:r>
              <a:rPr lang="en-US" sz="1200" dirty="0" err="1">
                <a:hlinkClick r:id="rId3"/>
              </a:rPr>
              <a:t>Girshick</a:t>
            </a:r>
            <a:r>
              <a:rPr lang="en-US" sz="1200" dirty="0">
                <a:hlinkClick r:id="rId3"/>
              </a:rPr>
              <a:t> (2015</a:t>
            </a:r>
            <a:r>
              <a:rPr lang="en-US" sz="1200" dirty="0" smtClean="0">
                <a:hlinkClick r:id="rId3"/>
              </a:rPr>
              <a:t>)</a:t>
            </a:r>
            <a:endParaRPr lang="en-US" sz="1200" dirty="0" smtClean="0"/>
          </a:p>
          <a:p>
            <a:r>
              <a:rPr lang="en-US" sz="1200" dirty="0" smtClean="0"/>
              <a:t> FASTER R-CNN  </a:t>
            </a:r>
            <a:r>
              <a:rPr lang="en-US" sz="1200" dirty="0"/>
              <a:t> </a:t>
            </a:r>
            <a:r>
              <a:rPr lang="en-US" sz="1200" dirty="0">
                <a:hlinkClick r:id="rId4"/>
              </a:rPr>
              <a:t>S. Ren and al. (2016</a:t>
            </a:r>
            <a:r>
              <a:rPr lang="en-US" sz="1200" dirty="0" smtClean="0">
                <a:hlinkClick r:id="rId4"/>
              </a:rPr>
              <a:t>)</a:t>
            </a:r>
            <a:endParaRPr lang="en-US" sz="1200" dirty="0" smtClean="0"/>
          </a:p>
          <a:p>
            <a:r>
              <a:rPr lang="en-US" sz="1200" dirty="0"/>
              <a:t> </a:t>
            </a:r>
            <a:r>
              <a:rPr lang="en-US" sz="1200" dirty="0" smtClean="0"/>
              <a:t>R-FCN </a:t>
            </a:r>
            <a:r>
              <a:rPr lang="it-IT" sz="1200" dirty="0">
                <a:hlinkClick r:id="rId5"/>
              </a:rPr>
              <a:t>J. Dai and al. (2016</a:t>
            </a:r>
            <a:r>
              <a:rPr lang="it-IT" sz="1200" dirty="0" smtClean="0">
                <a:hlinkClick r:id="rId5"/>
              </a:rPr>
              <a:t>)</a:t>
            </a:r>
            <a:endParaRPr lang="it-IT" sz="1200" dirty="0" smtClean="0"/>
          </a:p>
          <a:p>
            <a:r>
              <a:rPr lang="it-IT" sz="1200" dirty="0" smtClean="0"/>
              <a:t> YOLO </a:t>
            </a:r>
            <a:r>
              <a:rPr lang="da-DK" sz="1200" dirty="0">
                <a:hlinkClick r:id="rId6"/>
              </a:rPr>
              <a:t>(J. Redmon et al., 2016</a:t>
            </a:r>
            <a:r>
              <a:rPr lang="da-DK" sz="1200" dirty="0" smtClean="0">
                <a:hlinkClick r:id="rId6"/>
              </a:rPr>
              <a:t>)</a:t>
            </a:r>
            <a:endParaRPr lang="da-DK" sz="1200" dirty="0" smtClean="0"/>
          </a:p>
          <a:p>
            <a:r>
              <a:rPr lang="en-US" sz="1200" dirty="0" smtClean="0"/>
              <a:t> SSD </a:t>
            </a:r>
            <a:r>
              <a:rPr lang="da-DK" sz="1200" dirty="0">
                <a:hlinkClick r:id="rId7"/>
              </a:rPr>
              <a:t>W. Liu et al. (2016)</a:t>
            </a:r>
            <a:r>
              <a:rPr lang="da-DK" sz="1200" dirty="0"/>
              <a:t> </a:t>
            </a:r>
            <a:endParaRPr lang="da-DK" sz="1200" dirty="0" smtClean="0"/>
          </a:p>
          <a:p>
            <a:r>
              <a:rPr lang="da-DK" sz="1200" dirty="0" smtClean="0"/>
              <a:t> YOLO9000 </a:t>
            </a:r>
            <a:r>
              <a:rPr lang="en-US" sz="1200" dirty="0">
                <a:hlinkClick r:id="rId8"/>
              </a:rPr>
              <a:t>J. </a:t>
            </a:r>
            <a:r>
              <a:rPr lang="en-US" sz="1200" dirty="0" err="1">
                <a:hlinkClick r:id="rId8"/>
              </a:rPr>
              <a:t>Redmon</a:t>
            </a:r>
            <a:r>
              <a:rPr lang="en-US" sz="1200" dirty="0">
                <a:hlinkClick r:id="rId8"/>
              </a:rPr>
              <a:t> and A. </a:t>
            </a:r>
            <a:r>
              <a:rPr lang="en-US" sz="1200" dirty="0" err="1">
                <a:hlinkClick r:id="rId8"/>
              </a:rPr>
              <a:t>Farhadi</a:t>
            </a:r>
            <a:r>
              <a:rPr lang="en-US" sz="1200" dirty="0">
                <a:hlinkClick r:id="rId8"/>
              </a:rPr>
              <a:t> (2016</a:t>
            </a:r>
            <a:r>
              <a:rPr lang="en-US" sz="1200" dirty="0" smtClean="0">
                <a:hlinkClick r:id="rId8"/>
              </a:rPr>
              <a:t>)</a:t>
            </a:r>
            <a:r>
              <a:rPr lang="en-US" sz="1200" dirty="0" smtClean="0"/>
              <a:t>  (</a:t>
            </a:r>
            <a:r>
              <a:rPr lang="en-US" sz="1200" dirty="0" smtClean="0">
                <a:hlinkClick r:id="rId9"/>
              </a:rPr>
              <a:t>https://pjreddie.com/darknet/yolo/)</a:t>
            </a:r>
            <a:endParaRPr lang="en-US" sz="1200" dirty="0" smtClean="0"/>
          </a:p>
          <a:p>
            <a:r>
              <a:rPr lang="en-US" sz="1200" dirty="0" smtClean="0"/>
              <a:t> </a:t>
            </a:r>
            <a:r>
              <a:rPr lang="en-US" sz="1200" dirty="0" err="1" smtClean="0"/>
              <a:t>NASNet</a:t>
            </a:r>
            <a:r>
              <a:rPr lang="en-US" sz="1200" dirty="0" smtClean="0"/>
              <a:t> </a:t>
            </a:r>
            <a:r>
              <a:rPr lang="en-US" sz="1200" dirty="0">
                <a:hlinkClick r:id="rId10"/>
              </a:rPr>
              <a:t>(B. </a:t>
            </a:r>
            <a:r>
              <a:rPr lang="en-US" sz="1200" dirty="0" err="1">
                <a:hlinkClick r:id="rId10"/>
              </a:rPr>
              <a:t>Zoph</a:t>
            </a:r>
            <a:r>
              <a:rPr lang="en-US" sz="1200" dirty="0">
                <a:hlinkClick r:id="rId10"/>
              </a:rPr>
              <a:t> and Q.V. Le, 2017)</a:t>
            </a:r>
            <a:r>
              <a:rPr lang="en-US" sz="1200" dirty="0"/>
              <a:t> </a:t>
            </a:r>
            <a:endParaRPr lang="en-US" sz="1200" dirty="0" smtClean="0"/>
          </a:p>
          <a:p>
            <a:r>
              <a:rPr lang="en-US" sz="1200" dirty="0" smtClean="0"/>
              <a:t>Mask R-CNN </a:t>
            </a:r>
            <a:r>
              <a:rPr lang="en-US" sz="1200" dirty="0">
                <a:hlinkClick r:id="rId11"/>
              </a:rPr>
              <a:t>K. He and al. (2017</a:t>
            </a:r>
            <a:r>
              <a:rPr lang="en-US" sz="1200" dirty="0" smtClean="0">
                <a:hlinkClick r:id="rId11"/>
              </a:rPr>
              <a:t>)</a:t>
            </a:r>
            <a:endParaRPr lang="en-US" sz="1200" dirty="0" smtClean="0"/>
          </a:p>
          <a:p>
            <a:endParaRPr lang="en-US" sz="1200" dirty="0" smtClean="0"/>
          </a:p>
          <a:p>
            <a:r>
              <a:rPr lang="en-US" sz="1200" dirty="0" err="1" smtClean="0">
                <a:hlinkClick r:id="rId12"/>
              </a:rPr>
              <a:t>Jaccards</a:t>
            </a:r>
            <a:r>
              <a:rPr lang="en-US" sz="1200" dirty="0" smtClean="0">
                <a:hlinkClick r:id="rId12"/>
              </a:rPr>
              <a:t> Index</a:t>
            </a:r>
            <a:endParaRPr lang="en-US" sz="1200" dirty="0" smtClean="0"/>
          </a:p>
          <a:p>
            <a:endParaRPr lang="en-US" sz="1200" dirty="0"/>
          </a:p>
          <a:p>
            <a:r>
              <a:rPr lang="en-US" sz="1200" dirty="0" smtClean="0">
                <a:hlinkClick r:id="rId13"/>
              </a:rPr>
              <a:t>Model Comparisons </a:t>
            </a:r>
            <a:endParaRPr lang="en-US" sz="1200" dirty="0" smtClean="0"/>
          </a:p>
          <a:p>
            <a:r>
              <a:rPr lang="en-US" sz="1200" dirty="0" smtClean="0">
                <a:hlinkClick r:id="rId14"/>
              </a:rPr>
              <a:t>Model Comparisons</a:t>
            </a:r>
            <a:endParaRPr lang="en-US" sz="1200" dirty="0" smtClean="0"/>
          </a:p>
          <a:p>
            <a:endParaRPr lang="en-US" sz="1200" dirty="0"/>
          </a:p>
          <a:p>
            <a:r>
              <a:rPr lang="en-US" sz="1200" dirty="0" smtClean="0">
                <a:hlinkClick r:id="rId15"/>
              </a:rPr>
              <a:t>TimeLine</a:t>
            </a:r>
            <a:endParaRPr lang="en-US" sz="1200" dirty="0" smtClean="0"/>
          </a:p>
          <a:p>
            <a:r>
              <a:rPr lang="en-US" sz="1200" dirty="0" smtClean="0">
                <a:hlinkClick r:id="rId16"/>
              </a:rPr>
              <a:t>Object Detection Techniques</a:t>
            </a:r>
            <a:endParaRPr lang="en-US" sz="1200" dirty="0" smtClean="0"/>
          </a:p>
          <a:p>
            <a:endParaRPr lang="en-US" sz="1200" dirty="0" smtClean="0"/>
          </a:p>
          <a:p>
            <a:r>
              <a:rPr lang="en-US" sz="1200" dirty="0" smtClean="0">
                <a:hlinkClick r:id="rId17"/>
              </a:rPr>
              <a:t>https://towardsdatascience.com/deep-learning-for-object-detection-a-comprehensive-review-73930816d8d9</a:t>
            </a:r>
            <a:endParaRPr lang="en-US" sz="1200" dirty="0" smtClean="0"/>
          </a:p>
          <a:p>
            <a:endParaRPr lang="en-US" sz="1200" dirty="0"/>
          </a:p>
          <a:p>
            <a:r>
              <a:rPr lang="en-US" sz="1200" dirty="0" smtClean="0">
                <a:hlinkClick r:id="rId18"/>
              </a:rPr>
              <a:t>https://medium.com/@timothycarlen/understanding-the-map-evaluation-metric-for-object-detection-a07fe6962cf3</a:t>
            </a:r>
            <a:endParaRPr lang="en-US" sz="1200" dirty="0" smtClean="0"/>
          </a:p>
          <a:p>
            <a:r>
              <a:rPr lang="en-US" sz="1200" dirty="0" smtClean="0"/>
              <a:t> </a:t>
            </a:r>
            <a:r>
              <a:rPr lang="en-US" sz="1200" dirty="0" smtClean="0">
                <a:hlinkClick r:id="rId19"/>
              </a:rPr>
              <a:t>https://deepsense.ai/region-of-interest-pooling-explained/</a:t>
            </a:r>
            <a:endParaRPr lang="en-US" sz="1200" dirty="0" smtClean="0"/>
          </a:p>
          <a:p>
            <a:endParaRPr lang="en-US" sz="1200" dirty="0" smtClean="0"/>
          </a:p>
          <a:p>
            <a:r>
              <a:rPr lang="en-US" sz="1200" dirty="0" smtClean="0">
                <a:hlinkClick r:id="rId20"/>
              </a:rPr>
              <a:t>what-do-we-learn-from-region-based-object-detectors-faster-r-cnn-r-fcn-fpn</a:t>
            </a:r>
            <a:endParaRPr lang="en-US" sz="1200" dirty="0" smtClean="0"/>
          </a:p>
          <a:p>
            <a:r>
              <a:rPr lang="en-US" sz="1200" dirty="0" smtClean="0">
                <a:hlinkClick r:id="rId21"/>
              </a:rPr>
              <a:t>faster-r-</a:t>
            </a:r>
            <a:r>
              <a:rPr lang="en-US" sz="1200" dirty="0" err="1" smtClean="0">
                <a:hlinkClick r:id="rId21"/>
              </a:rPr>
              <a:t>cnn</a:t>
            </a:r>
            <a:r>
              <a:rPr lang="en-US" sz="1200" dirty="0" smtClean="0">
                <a:hlinkClick r:id="rId21"/>
              </a:rPr>
              <a:t>-explained</a:t>
            </a:r>
            <a:endParaRPr lang="en-US" sz="1200" dirty="0" smtClean="0"/>
          </a:p>
          <a:p>
            <a:r>
              <a:rPr lang="en-US" sz="1200" dirty="0" smtClean="0">
                <a:hlinkClick r:id="rId22"/>
              </a:rPr>
              <a:t>what-do-we-learn-from-single-shot-object-detectors-ssd-yolo-fpn-focal-loss</a:t>
            </a:r>
            <a:endParaRPr lang="en-US" sz="1200" dirty="0" smtClean="0"/>
          </a:p>
          <a:p>
            <a:endParaRPr lang="en-US" sz="1200" dirty="0"/>
          </a:p>
          <a:p>
            <a:r>
              <a:rPr lang="en-US" sz="1200" dirty="0" smtClean="0">
                <a:hlinkClick r:id="rId23"/>
              </a:rPr>
              <a:t>http://www.robots.ox.ac.uk/~tvg/publications/talks/fast-rcnn-slides.pdf</a:t>
            </a:r>
            <a:endParaRPr lang="en-US" sz="1200" dirty="0" smtClean="0"/>
          </a:p>
          <a:p>
            <a:endParaRPr lang="en-US" sz="1200" dirty="0"/>
          </a:p>
          <a:p>
            <a:r>
              <a:rPr lang="en-US" sz="1200" dirty="0" smtClean="0">
                <a:hlinkClick r:id="rId24"/>
              </a:rPr>
              <a:t>http://www.telesens.co/2018/03/11/object-detection-and-classification-using-r-cnns/</a:t>
            </a:r>
            <a:endParaRPr lang="en-US" sz="1200" dirty="0" smtClean="0"/>
          </a:p>
          <a:p>
            <a:r>
              <a:rPr lang="en-US" sz="1200" dirty="0" smtClean="0">
                <a:hlinkClick r:id="rId25"/>
              </a:rPr>
              <a:t>https://tryolabs.com/blog/2018/01/18/faster-r-cnn-down-the-rabbit-hole-of-modern-object-detection/</a:t>
            </a:r>
            <a:endParaRPr lang="en-US" sz="1200" dirty="0" smtClean="0"/>
          </a:p>
          <a:p>
            <a:r>
              <a:rPr lang="en-US" sz="1200" dirty="0" smtClean="0">
                <a:hlinkClick r:id="rId26"/>
              </a:rPr>
              <a:t>fasterrcnn-explained-part-1-with-code</a:t>
            </a:r>
            <a:endParaRPr lang="en-US" sz="1200" dirty="0" smtClean="0"/>
          </a:p>
          <a:p>
            <a:endParaRPr lang="en-US" sz="1200" dirty="0"/>
          </a:p>
        </p:txBody>
      </p:sp>
    </p:spTree>
    <p:extLst>
      <p:ext uri="{BB962C8B-B14F-4D97-AF65-F5344CB8AC3E}">
        <p14:creationId xmlns:p14="http://schemas.microsoft.com/office/powerpoint/2010/main" val="748894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240" cy="1143000"/>
          </a:xfrm>
        </p:spPr>
        <p:txBody>
          <a:bodyPr/>
          <a:lstStyle/>
          <a:p>
            <a:pPr algn="ctr" rtl="0">
              <a:lnSpc>
                <a:spcPct val="80000"/>
              </a:lnSpc>
            </a:pPr>
            <a:r>
              <a:rPr lang="en-US" sz="2400" b="1" kern="1200" spc="-1" dirty="0">
                <a:solidFill>
                  <a:srgbClr val="000000"/>
                </a:solidFill>
                <a:uFill>
                  <a:solidFill>
                    <a:srgbClr val="FFFFFF"/>
                  </a:solidFill>
                </a:uFill>
                <a:latin typeface="Calibri"/>
                <a:ea typeface="+mn-ea"/>
                <a:cs typeface="+mn-cs"/>
              </a:rPr>
              <a:t>Difference Between Image Classification and Image Detection</a:t>
            </a:r>
          </a:p>
        </p:txBody>
      </p:sp>
      <p:sp>
        <p:nvSpPr>
          <p:cNvPr id="3" name="Subtitle 2"/>
          <p:cNvSpPr>
            <a:spLocks noGrp="1"/>
          </p:cNvSpPr>
          <p:nvPr>
            <p:ph type="subTitle"/>
          </p:nvPr>
        </p:nvSpPr>
        <p:spPr>
          <a:xfrm>
            <a:off x="457200" y="1752600"/>
            <a:ext cx="8229240" cy="4267200"/>
          </a:xfrm>
        </p:spPr>
        <p:txBody>
          <a:bodyPr/>
          <a:lstStyle/>
          <a:p>
            <a:r>
              <a:rPr lang="en-US" sz="2000" dirty="0" smtClean="0">
                <a:latin typeface="+mj-lt"/>
              </a:rPr>
              <a:t>Image Classification:  </a:t>
            </a:r>
          </a:p>
          <a:p>
            <a:pPr marL="285750" indent="-285750">
              <a:buFont typeface="Arial" panose="020B0604020202020204" pitchFamily="34" charset="0"/>
              <a:buChar char="•"/>
            </a:pPr>
            <a:r>
              <a:rPr lang="en-US" sz="2000" dirty="0" smtClean="0">
                <a:latin typeface="+mj-lt"/>
              </a:rPr>
              <a:t>Identifies an image into a single  class.</a:t>
            </a:r>
          </a:p>
          <a:p>
            <a:endParaRPr lang="en-US" sz="2000" dirty="0" smtClean="0">
              <a:latin typeface="+mj-lt"/>
            </a:endParaRPr>
          </a:p>
          <a:p>
            <a:r>
              <a:rPr lang="en-US" sz="2000" dirty="0" smtClean="0">
                <a:latin typeface="+mj-lt"/>
              </a:rPr>
              <a:t>Image Detection:  </a:t>
            </a:r>
          </a:p>
          <a:p>
            <a:pPr marL="285750" indent="-285750">
              <a:buFont typeface="Arial" panose="020B0604020202020204" pitchFamily="34" charset="0"/>
              <a:buChar char="•"/>
            </a:pPr>
            <a:r>
              <a:rPr lang="en-US" sz="2000" dirty="0">
                <a:latin typeface="+mj-lt"/>
              </a:rPr>
              <a:t>I</a:t>
            </a:r>
            <a:r>
              <a:rPr lang="en-US" sz="2000" dirty="0" smtClean="0">
                <a:latin typeface="+mj-lt"/>
              </a:rPr>
              <a:t>dentify multiple objects in a single image. </a:t>
            </a:r>
          </a:p>
          <a:p>
            <a:pPr marL="285750" indent="-285750">
              <a:buFont typeface="Arial" panose="020B0604020202020204" pitchFamily="34" charset="0"/>
              <a:buChar char="•"/>
            </a:pPr>
            <a:r>
              <a:rPr lang="en-US" sz="2000" dirty="0" smtClean="0">
                <a:latin typeface="+mj-lt"/>
              </a:rPr>
              <a:t>Draw a bounding box around each detected object</a:t>
            </a:r>
          </a:p>
          <a:p>
            <a:pPr marL="285750" indent="-285750">
              <a:buFont typeface="Arial" panose="020B0604020202020204" pitchFamily="34" charset="0"/>
              <a:buChar char="•"/>
            </a:pPr>
            <a:r>
              <a:rPr lang="en-US" sz="2000" dirty="0" smtClean="0">
                <a:latin typeface="+mj-lt"/>
              </a:rPr>
              <a:t>Classifies the Image, and give a Probability or Confidence Score.</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endParaRPr lang="en-US" sz="2000" dirty="0" smtClean="0">
              <a:latin typeface="+mj-lt"/>
            </a:endParaRPr>
          </a:p>
          <a:p>
            <a:endParaRPr lang="en-US" dirty="0" smtClean="0"/>
          </a:p>
          <a:p>
            <a:pPr marL="342900" indent="-342900">
              <a:buFont typeface="+mj-lt"/>
              <a:buAutoNum type="arabicPeriod"/>
            </a:pPr>
            <a:endParaRPr lang="en-US" dirty="0"/>
          </a:p>
          <a:p>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343400"/>
            <a:ext cx="3124200" cy="1792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08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pPr algn="ctr"/>
            <a:r>
              <a:rPr lang="en-US" sz="2400" b="1" kern="1200" spc="-1" dirty="0">
                <a:solidFill>
                  <a:srgbClr val="000000"/>
                </a:solidFill>
                <a:uFill>
                  <a:solidFill>
                    <a:srgbClr val="FFFFFF"/>
                  </a:solidFill>
                </a:uFill>
                <a:latin typeface="Calibri"/>
                <a:ea typeface="+mn-ea"/>
                <a:cs typeface="+mn-cs"/>
              </a:rPr>
              <a:t>Why cant we use a  standard CNN </a:t>
            </a:r>
            <a:r>
              <a:rPr lang="en-US" sz="2400" b="1" dirty="0" smtClean="0">
                <a:latin typeface="+mj-lt"/>
              </a:rPr>
              <a:t>?</a:t>
            </a:r>
            <a:endParaRPr lang="en-US" sz="2400" b="1" dirty="0">
              <a:latin typeface="+mj-lt"/>
            </a:endParaRPr>
          </a:p>
        </p:txBody>
      </p:sp>
      <p:sp>
        <p:nvSpPr>
          <p:cNvPr id="3" name="Subtitle 2"/>
          <p:cNvSpPr>
            <a:spLocks noGrp="1"/>
          </p:cNvSpPr>
          <p:nvPr>
            <p:ph type="subTitle"/>
          </p:nvPr>
        </p:nvSpPr>
        <p:spPr>
          <a:xfrm>
            <a:off x="457200" y="1143000"/>
            <a:ext cx="8458200" cy="5334000"/>
          </a:xfrm>
        </p:spPr>
        <p:txBody>
          <a:bodyPr>
            <a:normAutofit/>
          </a:bodyPr>
          <a:lstStyle/>
          <a:p>
            <a:endParaRPr lang="en-US" dirty="0" smtClean="0"/>
          </a:p>
          <a:p>
            <a:r>
              <a:rPr lang="en-US" dirty="0" smtClean="0"/>
              <a:t>Object detection is the problem of finding and classifying a variable number of objects on an image. </a:t>
            </a:r>
          </a:p>
          <a:p>
            <a:endParaRPr lang="en-US" dirty="0" smtClean="0"/>
          </a:p>
          <a:p>
            <a:r>
              <a:rPr lang="en-US" dirty="0" smtClean="0"/>
              <a:t>The important difference is the “variable” part. In contrast with problems like classification, the output of object detection is variable in length, since the number of objects detected may change from image to image.</a:t>
            </a:r>
          </a:p>
          <a:p>
            <a:endParaRPr lang="en-US" dirty="0"/>
          </a:p>
          <a:p>
            <a:r>
              <a:rPr lang="en-US" dirty="0" smtClean="0"/>
              <a:t>1)  The </a:t>
            </a:r>
            <a:r>
              <a:rPr lang="en-US" dirty="0"/>
              <a:t>length of the output layer is variable — not </a:t>
            </a:r>
            <a:r>
              <a:rPr lang="en-US" dirty="0" smtClean="0"/>
              <a:t>constant.</a:t>
            </a:r>
          </a:p>
          <a:p>
            <a:endParaRPr lang="en-US" dirty="0" smtClean="0"/>
          </a:p>
          <a:p>
            <a:r>
              <a:rPr lang="en-US" dirty="0" smtClean="0"/>
              <a:t>2) The Identified objects may have different Spatial Ratio, locations and Orientations.</a:t>
            </a:r>
          </a:p>
          <a:p>
            <a:endParaRPr lang="en-US" dirty="0" smtClean="0"/>
          </a:p>
          <a:p>
            <a:endParaRPr lang="en-US" dirty="0"/>
          </a:p>
          <a:p>
            <a:r>
              <a:rPr lang="en-US" dirty="0" smtClean="0"/>
              <a:t>You </a:t>
            </a:r>
            <a:r>
              <a:rPr lang="en-US" dirty="0"/>
              <a:t>would have to select a huge number of regions and this </a:t>
            </a:r>
            <a:r>
              <a:rPr lang="en-US" dirty="0" smtClean="0"/>
              <a:t>is computationally expensive. </a:t>
            </a:r>
          </a:p>
          <a:p>
            <a:endParaRPr lang="en-US" dirty="0"/>
          </a:p>
        </p:txBody>
      </p:sp>
    </p:spTree>
    <p:extLst>
      <p:ext uri="{BB962C8B-B14F-4D97-AF65-F5344CB8AC3E}">
        <p14:creationId xmlns:p14="http://schemas.microsoft.com/office/powerpoint/2010/main" val="70881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00" kern="1200" spc="-1" dirty="0">
                <a:solidFill>
                  <a:srgbClr val="000000"/>
                </a:solidFill>
                <a:uFill>
                  <a:solidFill>
                    <a:srgbClr val="FFFFFF"/>
                  </a:solidFill>
                </a:uFill>
                <a:latin typeface="Calibri"/>
                <a:ea typeface="+mn-ea"/>
                <a:cs typeface="+mn-cs"/>
              </a:rPr>
              <a:t>General object detection framework</a:t>
            </a:r>
            <a:r>
              <a:rPr lang="en-US" b="1" dirty="0" smtClean="0"/>
              <a:t/>
            </a:r>
            <a:br>
              <a:rPr lang="en-US" b="1" dirty="0" smtClean="0"/>
            </a:br>
            <a:endParaRPr lang="en-US" dirty="0"/>
          </a:p>
        </p:txBody>
      </p:sp>
      <p:sp>
        <p:nvSpPr>
          <p:cNvPr id="3" name="Subtitle 2"/>
          <p:cNvSpPr>
            <a:spLocks noGrp="1"/>
          </p:cNvSpPr>
          <p:nvPr>
            <p:ph type="subTitle"/>
          </p:nvPr>
        </p:nvSpPr>
        <p:spPr>
          <a:xfrm>
            <a:off x="457200" y="1600200"/>
            <a:ext cx="8229240" cy="4800600"/>
          </a:xfrm>
        </p:spPr>
        <p:txBody>
          <a:bodyPr/>
          <a:lstStyle/>
          <a:p>
            <a:r>
              <a:rPr lang="en-US" dirty="0" smtClean="0"/>
              <a:t> .</a:t>
            </a:r>
            <a:endParaRPr lang="en-US" dirty="0"/>
          </a:p>
          <a:p>
            <a:pPr marL="342900" indent="-342900">
              <a:buFont typeface="+mj-lt"/>
              <a:buAutoNum type="arabicPeriod"/>
            </a:pPr>
            <a:r>
              <a:rPr lang="en-US" sz="2000" dirty="0" smtClean="0"/>
              <a:t>OBJECT LOCALIZATION: A </a:t>
            </a:r>
            <a:r>
              <a:rPr lang="en-US" sz="2000" dirty="0"/>
              <a:t>model or algorithm is used to generate regions of interest or region proposals. These region proposals are a large set of bounding boxes spanning the full image </a:t>
            </a:r>
            <a:r>
              <a:rPr lang="en-US" sz="2000" dirty="0" smtClean="0"/>
              <a:t>. </a:t>
            </a:r>
          </a:p>
          <a:p>
            <a:pPr marL="342900" indent="-342900">
              <a:buFont typeface="+mj-lt"/>
              <a:buAutoNum type="arabicPeriod"/>
            </a:pPr>
            <a:endParaRPr lang="en-US" sz="2000" dirty="0"/>
          </a:p>
          <a:p>
            <a:pPr marL="342900" indent="-342900">
              <a:buFont typeface="+mj-lt"/>
              <a:buAutoNum type="arabicPeriod"/>
            </a:pPr>
            <a:r>
              <a:rPr lang="en-US" sz="2000" dirty="0" smtClean="0"/>
              <a:t>OBJECT CLASSIFICATION: Visual </a:t>
            </a:r>
            <a:r>
              <a:rPr lang="en-US" sz="2000" dirty="0"/>
              <a:t>features are extracted for each of the bounding boxes, they are evaluated and it is determined whether and which objects are present in the proposals based on visual </a:t>
            </a:r>
            <a:r>
              <a:rPr lang="en-US" sz="2000" dirty="0" smtClean="0"/>
              <a:t>features.</a:t>
            </a:r>
          </a:p>
          <a:p>
            <a:pPr marL="342900" indent="-342900">
              <a:buFont typeface="+mj-lt"/>
              <a:buAutoNum type="arabicPeriod"/>
            </a:pPr>
            <a:endParaRPr lang="en-US" sz="2000" dirty="0" smtClean="0"/>
          </a:p>
          <a:p>
            <a:pPr marL="342900" indent="-342900">
              <a:buFont typeface="+mj-lt"/>
              <a:buAutoNum type="arabicPeriod"/>
            </a:pPr>
            <a:r>
              <a:rPr lang="en-US" sz="2000" dirty="0" smtClean="0"/>
              <a:t>NON MAXIMUM SUPPRESSION: Overlapping </a:t>
            </a:r>
            <a:r>
              <a:rPr lang="en-US" sz="2000" dirty="0"/>
              <a:t>boxes are combined into a single bounding </a:t>
            </a:r>
            <a:r>
              <a:rPr lang="en-US" sz="2000" dirty="0" smtClean="0"/>
              <a:t>box.</a:t>
            </a:r>
          </a:p>
          <a:p>
            <a:endParaRPr lang="en-US" sz="2000" dirty="0"/>
          </a:p>
          <a:p>
            <a:endParaRPr lang="en-US" dirty="0"/>
          </a:p>
        </p:txBody>
      </p:sp>
    </p:spTree>
    <p:extLst>
      <p:ext uri="{BB962C8B-B14F-4D97-AF65-F5344CB8AC3E}">
        <p14:creationId xmlns:p14="http://schemas.microsoft.com/office/powerpoint/2010/main" val="1848542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7200" y="6096000"/>
            <a:ext cx="8229240" cy="304800"/>
          </a:xfrm>
        </p:spPr>
        <p:txBody>
          <a:bodyPr>
            <a:normAutofit fontScale="77500" lnSpcReduction="20000"/>
          </a:bodyPr>
          <a:lstStyle/>
          <a:p>
            <a:r>
              <a:rPr lang="en-US" dirty="0" smtClean="0">
                <a:hlinkClick r:id="rId2"/>
              </a:rPr>
              <a:t>https://acutecaretesting.org/en/articles/precision-recall-curves-what-are-they-and-how-are-they-used</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62545"/>
            <a:ext cx="6629400" cy="472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9268" y="381000"/>
            <a:ext cx="8696131" cy="461665"/>
          </a:xfrm>
          <a:prstGeom prst="rect">
            <a:avLst/>
          </a:prstGeom>
          <a:noFill/>
        </p:spPr>
        <p:txBody>
          <a:bodyPr wrap="square" rtlCol="0">
            <a:spAutoFit/>
          </a:bodyPr>
          <a:lstStyle/>
          <a:p>
            <a:pPr algn="ctr"/>
            <a:r>
              <a:rPr lang="en-US" sz="2400" b="1" dirty="0" smtClean="0"/>
              <a:t>Confusion Matrix</a:t>
            </a:r>
            <a:endParaRPr lang="en-US" sz="2400" b="1" dirty="0"/>
          </a:p>
        </p:txBody>
      </p:sp>
    </p:spTree>
    <p:extLst>
      <p:ext uri="{BB962C8B-B14F-4D97-AF65-F5344CB8AC3E}">
        <p14:creationId xmlns:p14="http://schemas.microsoft.com/office/powerpoint/2010/main" val="296404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0357"/>
            <a:ext cx="7010400" cy="6555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24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93200"/>
          </a:xfrm>
        </p:spPr>
        <p:txBody>
          <a:bodyPr/>
          <a:lstStyle/>
          <a:p>
            <a:pPr algn="ctr"/>
            <a:r>
              <a:rPr lang="en-US" sz="4100" kern="1200" spc="-1" dirty="0">
                <a:solidFill>
                  <a:srgbClr val="000000"/>
                </a:solidFill>
                <a:uFill>
                  <a:solidFill>
                    <a:srgbClr val="FFFFFF"/>
                  </a:solidFill>
                </a:uFill>
                <a:latin typeface="Calibri"/>
                <a:ea typeface="+mn-ea"/>
                <a:cs typeface="+mn-cs"/>
              </a:rPr>
              <a:t>Evaluating Object Detectors</a:t>
            </a:r>
            <a:r>
              <a:rPr lang="en-US" b="1" dirty="0"/>
              <a:t/>
            </a:r>
            <a:br>
              <a:rPr lang="en-US" b="1" dirty="0"/>
            </a:br>
            <a:endParaRPr lang="en-US" dirty="0"/>
          </a:p>
        </p:txBody>
      </p:sp>
      <p:sp>
        <p:nvSpPr>
          <p:cNvPr id="3" name="Subtitle 2"/>
          <p:cNvSpPr>
            <a:spLocks noGrp="1"/>
          </p:cNvSpPr>
          <p:nvPr>
            <p:ph type="subTitle"/>
          </p:nvPr>
        </p:nvSpPr>
        <p:spPr>
          <a:xfrm>
            <a:off x="304800" y="1143000"/>
            <a:ext cx="8229240" cy="4724400"/>
          </a:xfrm>
        </p:spPr>
        <p:txBody>
          <a:bodyPr>
            <a:normAutofit/>
          </a:bodyPr>
          <a:lstStyle/>
          <a:p>
            <a:r>
              <a:rPr lang="en-US" dirty="0" smtClean="0"/>
              <a:t>In </a:t>
            </a:r>
            <a:r>
              <a:rPr lang="en-US" dirty="0"/>
              <a:t>object detection, </a:t>
            </a:r>
            <a:r>
              <a:rPr lang="en-US" dirty="0" smtClean="0"/>
              <a:t> there </a:t>
            </a:r>
            <a:r>
              <a:rPr lang="en-US" dirty="0"/>
              <a:t>are two distinct tasks to measure</a:t>
            </a:r>
            <a:r>
              <a:rPr lang="en-US" dirty="0" smtClean="0"/>
              <a:t>:</a:t>
            </a:r>
          </a:p>
          <a:p>
            <a:endParaRPr lang="en-US" dirty="0"/>
          </a:p>
          <a:p>
            <a:pPr marL="285750" indent="-285750">
              <a:buFont typeface="Arial" panose="020B0604020202020204" pitchFamily="34" charset="0"/>
              <a:buChar char="•"/>
            </a:pPr>
            <a:r>
              <a:rPr lang="en-US" dirty="0"/>
              <a:t>Determining whether an object exists in the image (classification)</a:t>
            </a:r>
          </a:p>
          <a:p>
            <a:pPr marL="285750" indent="-285750">
              <a:buFont typeface="Arial" panose="020B0604020202020204" pitchFamily="34" charset="0"/>
              <a:buChar char="•"/>
            </a:pPr>
            <a:r>
              <a:rPr lang="en-US" dirty="0"/>
              <a:t>Determining the location of the object (localization, a regression task).</a:t>
            </a:r>
          </a:p>
          <a:p>
            <a:endParaRPr lang="en-US" dirty="0" smtClean="0"/>
          </a:p>
          <a:p>
            <a:r>
              <a:rPr lang="en-US" dirty="0" smtClean="0"/>
              <a:t>The </a:t>
            </a:r>
            <a:r>
              <a:rPr lang="en-US" dirty="0"/>
              <a:t>most common evaluation metric that is used in object recognition tasks </a:t>
            </a:r>
            <a:r>
              <a:rPr lang="en-US" dirty="0" smtClean="0"/>
              <a:t>is:</a:t>
            </a:r>
          </a:p>
          <a:p>
            <a:endParaRPr lang="en-US" dirty="0" smtClean="0"/>
          </a:p>
          <a:p>
            <a:pPr marL="285750" indent="-285750">
              <a:buFont typeface="Arial" panose="020B0604020202020204" pitchFamily="34" charset="0"/>
              <a:buChar char="•"/>
            </a:pPr>
            <a:r>
              <a:rPr lang="en-US" dirty="0" smtClean="0"/>
              <a:t> </a:t>
            </a:r>
            <a:r>
              <a:rPr lang="en-US" b="1" dirty="0"/>
              <a:t>‘</a:t>
            </a:r>
            <a:r>
              <a:rPr lang="en-US" b="1" dirty="0" err="1"/>
              <a:t>mAP</a:t>
            </a:r>
            <a:r>
              <a:rPr lang="en-US" b="1" dirty="0"/>
              <a:t>’,  ‘mean average precision’. </a:t>
            </a:r>
            <a:endParaRPr lang="en-US" b="1" dirty="0" smtClean="0"/>
          </a:p>
          <a:p>
            <a:r>
              <a:rPr lang="en-US" dirty="0" smtClean="0"/>
              <a:t>It </a:t>
            </a:r>
            <a:r>
              <a:rPr lang="en-US" dirty="0"/>
              <a:t>is a number from 0 to 100 and higher values are typically </a:t>
            </a:r>
            <a:r>
              <a:rPr lang="en-US" dirty="0" smtClean="0"/>
              <a:t>better.</a:t>
            </a:r>
          </a:p>
          <a:p>
            <a:r>
              <a:rPr lang="en-US" dirty="0" smtClean="0"/>
              <a:t> </a:t>
            </a:r>
          </a:p>
          <a:p>
            <a:pPr marL="342900" indent="-342900">
              <a:buFont typeface="Arial" panose="020B0604020202020204" pitchFamily="34" charset="0"/>
              <a:buChar char="•"/>
            </a:pPr>
            <a:r>
              <a:rPr lang="en-US" dirty="0" smtClean="0"/>
              <a:t>Calculate the AP Average Precision for each class.</a:t>
            </a:r>
          </a:p>
          <a:p>
            <a:r>
              <a:rPr lang="en-US" dirty="0"/>
              <a:t> </a:t>
            </a:r>
            <a:r>
              <a:rPr lang="en-US" dirty="0" smtClean="0"/>
              <a:t>     ( area under the Precision –Recall Curve for that class)</a:t>
            </a:r>
          </a:p>
          <a:p>
            <a:endParaRPr lang="en-US" dirty="0" smtClean="0"/>
          </a:p>
          <a:p>
            <a:pPr marL="342900" indent="-342900">
              <a:buFont typeface="Arial" panose="020B0604020202020204" pitchFamily="34" charset="0"/>
              <a:buChar char="•"/>
            </a:pPr>
            <a:r>
              <a:rPr lang="en-US" dirty="0" smtClean="0"/>
              <a:t>Calculate the </a:t>
            </a:r>
            <a:r>
              <a:rPr lang="en-US" dirty="0" err="1" smtClean="0"/>
              <a:t>mAP</a:t>
            </a:r>
            <a:r>
              <a:rPr lang="en-US" dirty="0" smtClean="0"/>
              <a:t>   by </a:t>
            </a:r>
            <a:r>
              <a:rPr lang="en-US" dirty="0"/>
              <a:t>taking the average over the APs of all </a:t>
            </a:r>
            <a:r>
              <a:rPr lang="en-US" dirty="0" smtClean="0"/>
              <a:t>classes.</a:t>
            </a:r>
          </a:p>
          <a:p>
            <a:endParaRPr lang="en-US" dirty="0" smtClean="0"/>
          </a:p>
          <a:p>
            <a:endParaRPr lang="en-US" i="1" dirty="0" smtClean="0"/>
          </a:p>
        </p:txBody>
      </p:sp>
      <p:sp>
        <p:nvSpPr>
          <p:cNvPr id="4" name="TextBox 3"/>
          <p:cNvSpPr txBox="1"/>
          <p:nvPr/>
        </p:nvSpPr>
        <p:spPr>
          <a:xfrm>
            <a:off x="533400" y="6324600"/>
            <a:ext cx="607859" cy="369332"/>
          </a:xfrm>
          <a:prstGeom prst="rect">
            <a:avLst/>
          </a:prstGeom>
          <a:noFill/>
        </p:spPr>
        <p:txBody>
          <a:bodyPr wrap="none" rtlCol="0">
            <a:spAutoFit/>
          </a:bodyPr>
          <a:lstStyle/>
          <a:p>
            <a:r>
              <a:rPr lang="en-US" dirty="0" smtClean="0">
                <a:hlinkClick r:id="rId2"/>
              </a:rPr>
              <a:t>Link</a:t>
            </a:r>
            <a:endParaRPr lang="en-US" dirty="0"/>
          </a:p>
        </p:txBody>
      </p:sp>
    </p:spTree>
    <p:extLst>
      <p:ext uri="{BB962C8B-B14F-4D97-AF65-F5344CB8AC3E}">
        <p14:creationId xmlns:p14="http://schemas.microsoft.com/office/powerpoint/2010/main" val="193566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17784</TotalTime>
  <Words>984</Words>
  <Application>Microsoft Office PowerPoint</Application>
  <PresentationFormat>On-screen Show (4:3)</PresentationFormat>
  <Paragraphs>312</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Road Map</vt:lpstr>
      <vt:lpstr>Difference Between Image Classification and Image Detection</vt:lpstr>
      <vt:lpstr>Why cant we use a  standard CNN ?</vt:lpstr>
      <vt:lpstr>General object detection framework </vt:lpstr>
      <vt:lpstr>PowerPoint Presentation</vt:lpstr>
      <vt:lpstr>PowerPoint Presentation</vt:lpstr>
      <vt:lpstr>Evaluating Object Detectors </vt:lpstr>
      <vt:lpstr>IoU (Jaccard Index) </vt:lpstr>
      <vt:lpstr>Precision-Recall Curve (sample)</vt:lpstr>
      <vt:lpstr>PowerPoint Presentation</vt:lpstr>
      <vt:lpstr>Types of Object Detector Algorithms</vt:lpstr>
      <vt:lpstr>Sliding Window</vt:lpstr>
      <vt:lpstr>Sliding Window</vt:lpstr>
      <vt:lpstr>Non-maximum suppression </vt:lpstr>
      <vt:lpstr>PowerPoint Presentation</vt:lpstr>
      <vt:lpstr>Selective Search</vt:lpstr>
      <vt:lpstr>R-CNN Region-based Convolutional Neural Network</vt:lpstr>
      <vt:lpstr>R-CNN Region-based Convolutional Neural Network</vt:lpstr>
      <vt:lpstr>R-CNN   System Flow</vt:lpstr>
      <vt:lpstr>Fast R-CNN</vt:lpstr>
      <vt:lpstr>PowerPoint Presentation</vt:lpstr>
      <vt:lpstr>FAST R-CNN</vt:lpstr>
      <vt:lpstr>Faster R-CNN </vt:lpstr>
      <vt:lpstr>Faster R-CNN </vt:lpstr>
      <vt:lpstr>FASTER R-CNN</vt:lpstr>
      <vt:lpstr>FASTER R-CNN</vt:lpstr>
      <vt:lpstr>PowerPoint Presentation</vt:lpstr>
      <vt:lpstr>Object Detection Algorithms Comparison</vt:lpstr>
      <vt:lpstr>NEXT Session</vt:lpstr>
      <vt:lpstr>PowerPoint Presentation</vt:lpstr>
      <vt:lpstr>References</vt:lpstr>
    </vt:vector>
  </TitlesOfParts>
  <Company>General Services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AliMTalib</dc:creator>
  <cp:lastModifiedBy>AliMTalib</cp:lastModifiedBy>
  <cp:revision>402</cp:revision>
  <dcterms:created xsi:type="dcterms:W3CDTF">2018-02-12T21:27:35Z</dcterms:created>
  <dcterms:modified xsi:type="dcterms:W3CDTF">2018-09-30T17:40:44Z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General Services Administration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28</vt:i4>
  </property>
</Properties>
</file>