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95"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96"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2"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1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7"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2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3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3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3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3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4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4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5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C8B78351-8544-44E4-AAD8-F642507A0F0F}" type="datetime">
              <a:rPr b="0" lang="en-US" sz="1200" spc="-1" strike="noStrike">
                <a:solidFill>
                  <a:srgbClr val="8b8b8b"/>
                </a:solidFill>
                <a:latin typeface="Calibri"/>
              </a:rPr>
              <a:t>6/10/18</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AF3480C-FEA5-4F82-9301-50F97C1CFC64}"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0E7C2D93-DC7C-4A09-AAA1-568600C92E53}" type="datetime">
              <a:rPr b="0" lang="en-US" sz="1200" spc="-1" strike="noStrike">
                <a:solidFill>
                  <a:srgbClr val="8b8b8b"/>
                </a:solidFill>
                <a:latin typeface="Calibri"/>
              </a:rPr>
              <a:t>6/10/18</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6A50EE7-5967-421F-9964-98DA855CC481}"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dt"/>
          </p:nvPr>
        </p:nvSpPr>
        <p:spPr>
          <a:xfrm>
            <a:off x="457200" y="6356520"/>
            <a:ext cx="2133360" cy="364680"/>
          </a:xfrm>
          <a:prstGeom prst="rect">
            <a:avLst/>
          </a:prstGeom>
        </p:spPr>
        <p:txBody>
          <a:bodyPr anchor="ctr"/>
          <a:p>
            <a:pPr>
              <a:lnSpc>
                <a:spcPct val="100000"/>
              </a:lnSpc>
            </a:pPr>
            <a:fld id="{97EF737D-F28B-4387-B840-8DE69EB04168}" type="datetime">
              <a:rPr b="0" lang="en-US" sz="1200" spc="-1" strike="noStrike">
                <a:solidFill>
                  <a:srgbClr val="8b8b8b"/>
                </a:solidFill>
                <a:latin typeface="Calibri"/>
              </a:rPr>
              <a:t>6/10/18</a:t>
            </a:fld>
            <a:endParaRPr b="0" lang="en-US" sz="1200" spc="-1" strike="noStrike">
              <a:latin typeface="Times New Roman"/>
            </a:endParaRPr>
          </a:p>
        </p:txBody>
      </p:sp>
      <p:sp>
        <p:nvSpPr>
          <p:cNvPr id="121" name="PlaceHolder 2"/>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122" name="PlaceHolder 3"/>
          <p:cNvSpPr>
            <a:spLocks noGrp="1"/>
          </p:cNvSpPr>
          <p:nvPr>
            <p:ph type="sldNum"/>
          </p:nvPr>
        </p:nvSpPr>
        <p:spPr>
          <a:xfrm>
            <a:off x="6553080" y="6356520"/>
            <a:ext cx="2133360" cy="364680"/>
          </a:xfrm>
          <a:prstGeom prst="rect">
            <a:avLst/>
          </a:prstGeom>
        </p:spPr>
        <p:txBody>
          <a:bodyPr anchor="ctr"/>
          <a:p>
            <a:pPr algn="r">
              <a:lnSpc>
                <a:spcPct val="100000"/>
              </a:lnSpc>
            </a:pPr>
            <a:fld id="{0B997D6E-2D3B-487D-BD29-C6DA1752508F}" type="slidenum">
              <a:rPr b="0" lang="en-US" sz="1200" spc="-1" strike="noStrike">
                <a:solidFill>
                  <a:srgbClr val="8b8b8b"/>
                </a:solidFill>
                <a:latin typeface="Calibri"/>
              </a:rPr>
              <a:t>1</a:t>
            </a:fld>
            <a:endParaRPr b="0" lang="en-US" sz="1200" spc="-1" strike="noStrike">
              <a:latin typeface="Times New Roman"/>
            </a:endParaRPr>
          </a:p>
        </p:txBody>
      </p:sp>
      <p:sp>
        <p:nvSpPr>
          <p:cNvPr id="123" name="PlaceHolder 4"/>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2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www.youtube.com/watch?v=hU7yHQkg-7U" TargetMode="External"/><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arxiv.org/abs/1312.6199" TargetMode="External"/><Relationship Id="rId2" Type="http://schemas.openxmlformats.org/officeDocument/2006/relationships/hyperlink" Target="https://arxiv.org/abs/1312.6199"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online-image-comparison.com/" TargetMode="External"/><Relationship Id="rId2" Type="http://schemas.openxmlformats.org/officeDocument/2006/relationships/hyperlink" Target="https://online-image-comparison.com/" TargetMode="External"/><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arxiv.org/pdf/1406.2661.pdf" TargetMode="External"/><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hyperlink" Target="mailto:aliasgertalib@gmail.com" TargetMode="External"/><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cs.cmu.edu/~sbhagava/papers/face-rec-ccs16.pdf" TargetMode="External"/><Relationship Id="rId2" Type="http://schemas.openxmlformats.org/officeDocument/2006/relationships/hyperlink" Target="https://arxiv.org/pdf/1707.08945.pdf" TargetMode="External"/><Relationship Id="rId3"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www.faceplusplus.com/" TargetMode="External"/><Relationship Id="rId2" Type="http://schemas.openxmlformats.org/officeDocument/2006/relationships/hyperlink" Target="http://www.planetbiometrics.com/article-details/i/2811/desc/alibaba-demos-facial-recognition-br-tech-for-online-payments/" TargetMode="Externa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85800" y="2130480"/>
            <a:ext cx="7772040" cy="1469520"/>
          </a:xfrm>
          <a:prstGeom prst="rect">
            <a:avLst/>
          </a:prstGeom>
          <a:noFill/>
          <a:ln>
            <a:noFill/>
          </a:ln>
        </p:spPr>
        <p:txBody>
          <a:bodyPr anchor="ctr">
            <a:normAutofit/>
          </a:bodyPr>
          <a:p>
            <a:pPr algn="ctr">
              <a:lnSpc>
                <a:spcPct val="100000"/>
              </a:lnSpc>
            </a:pPr>
            <a:r>
              <a:rPr b="0" lang="en-US" sz="6000" spc="-1" strike="noStrike">
                <a:solidFill>
                  <a:srgbClr val="000000"/>
                </a:solidFill>
                <a:latin typeface="Arial"/>
              </a:rPr>
              <a:t>Adversarial Examples</a:t>
            </a:r>
            <a:endParaRPr b="0" lang="en-US" sz="6000" spc="-1" strike="noStrike">
              <a:solidFill>
                <a:srgbClr val="000000"/>
              </a:solidFill>
              <a:latin typeface="Calibri"/>
            </a:endParaRPr>
          </a:p>
        </p:txBody>
      </p:sp>
      <p:sp>
        <p:nvSpPr>
          <p:cNvPr id="162" name="TextShape 2"/>
          <p:cNvSpPr txBox="1"/>
          <p:nvPr/>
        </p:nvSpPr>
        <p:spPr>
          <a:xfrm>
            <a:off x="1371600" y="3886200"/>
            <a:ext cx="6400440" cy="1752120"/>
          </a:xfrm>
          <a:prstGeom prst="rect">
            <a:avLst/>
          </a:prstGeom>
          <a:noFill/>
          <a:ln>
            <a:noFill/>
          </a:ln>
        </p:spPr>
        <p:txBody>
          <a:bodyPr>
            <a:normAutofit/>
          </a:bodyPr>
          <a:p>
            <a:pPr algn="ctr">
              <a:lnSpc>
                <a:spcPct val="100000"/>
              </a:lnSpc>
              <a:spcBef>
                <a:spcPts val="561"/>
              </a:spcBef>
            </a:pPr>
            <a:r>
              <a:rPr b="0" lang="en-US" sz="2800" spc="-1" strike="noStrike">
                <a:solidFill>
                  <a:srgbClr val="8b8b8b"/>
                </a:solidFill>
                <a:latin typeface="Calibri"/>
              </a:rPr>
              <a:t>Handcrafted inputs, that cause a neural network to predict a wrong class with high confidence</a:t>
            </a:r>
            <a:endParaRPr b="0" lang="en-US" sz="2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457200" y="533520"/>
            <a:ext cx="8229240" cy="6019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 “</a:t>
            </a:r>
            <a:r>
              <a:rPr b="1" lang="en-US" sz="3200" spc="-1" strike="noStrike">
                <a:solidFill>
                  <a:srgbClr val="000000"/>
                </a:solidFill>
                <a:latin typeface="Calibri"/>
              </a:rPr>
              <a:t>clean label</a:t>
            </a:r>
            <a:r>
              <a:rPr b="0" lang="en-US" sz="3200" spc="-1" strike="noStrike">
                <a:solidFill>
                  <a:srgbClr val="000000"/>
                </a:solidFill>
                <a:latin typeface="Calibri"/>
              </a:rPr>
              <a:t>” attacks, the poison image looks totally innocuous, and is labelled properly according to a human observer.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This makes it possible to poison a machine learning dataset without having any inside access to the dataset creating process.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1" lang="en-US" sz="3200" spc="-1" strike="noStrike">
                <a:solidFill>
                  <a:srgbClr val="000000"/>
                </a:solidFill>
                <a:latin typeface="Calibri"/>
              </a:rPr>
              <a:t>Clean label attacks are a threat when…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An attacker leaves an image on the web, and waits for it to be picked up by a bot that scrapes data. The image is then labelled by an expert, and placed into the dataset.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malicious insider wants to execute an attack that will not be detected by an auditor or supervisor.</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Unverified users can submit training data: this is the case for numerous malware databases, spam filters, smart cameras, etc.</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eg, suppose a company asks employees to submit a photo ID for its facial recognition control system; an employee provides a poisoned photo, and this gives the employee back-door control of the face recognition system.</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a:noFill/>
          <a:ln>
            <a:noFill/>
          </a:ln>
        </p:spPr>
        <p:txBody>
          <a:bodyPr anchor="ctr"/>
          <a:p>
            <a:pPr>
              <a:lnSpc>
                <a:spcPct val="100000"/>
              </a:lnSpc>
            </a:pPr>
            <a:r>
              <a:rPr b="1" i="1" lang="en-US" sz="3200" spc="-1" strike="noStrike">
                <a:solidFill>
                  <a:srgbClr val="000000"/>
                </a:solidFill>
                <a:latin typeface="Calibri"/>
              </a:rPr>
              <a:t>DARTS</a:t>
            </a:r>
            <a:br/>
            <a:r>
              <a:rPr b="1" lang="en-US" sz="3200" spc="-1" strike="noStrike">
                <a:solidFill>
                  <a:srgbClr val="000000"/>
                </a:solidFill>
                <a:latin typeface="Calibri"/>
              </a:rPr>
              <a:t>D</a:t>
            </a:r>
            <a:r>
              <a:rPr b="0" lang="en-US" sz="3200" spc="-1" strike="noStrike">
                <a:solidFill>
                  <a:srgbClr val="000000"/>
                </a:solidFill>
                <a:latin typeface="Calibri"/>
              </a:rPr>
              <a:t>eceiving </a:t>
            </a:r>
            <a:r>
              <a:rPr b="1" lang="en-US" sz="3200" spc="-1" strike="noStrike">
                <a:solidFill>
                  <a:srgbClr val="000000"/>
                </a:solidFill>
                <a:latin typeface="Calibri"/>
              </a:rPr>
              <a:t>A</a:t>
            </a:r>
            <a:r>
              <a:rPr b="0" lang="en-US" sz="3200" spc="-1" strike="noStrike">
                <a:solidFill>
                  <a:srgbClr val="000000"/>
                </a:solidFill>
                <a:latin typeface="Calibri"/>
              </a:rPr>
              <a:t>utonomous ca</a:t>
            </a:r>
            <a:r>
              <a:rPr b="1" lang="en-US" sz="3200" spc="-1" strike="noStrike">
                <a:solidFill>
                  <a:srgbClr val="000000"/>
                </a:solidFill>
                <a:latin typeface="Calibri"/>
              </a:rPr>
              <a:t>R</a:t>
            </a:r>
            <a:r>
              <a:rPr b="0" lang="en-US" sz="3200" spc="-1" strike="noStrike">
                <a:solidFill>
                  <a:srgbClr val="000000"/>
                </a:solidFill>
                <a:latin typeface="Calibri"/>
              </a:rPr>
              <a:t>s</a:t>
            </a:r>
            <a:r>
              <a:rPr b="1" lang="en-US" sz="3200" spc="-1" strike="noStrike">
                <a:solidFill>
                  <a:srgbClr val="000000"/>
                </a:solidFill>
                <a:latin typeface="Calibri"/>
              </a:rPr>
              <a:t> </a:t>
            </a:r>
            <a:r>
              <a:rPr b="0" lang="en-US" sz="3200" spc="-1" strike="noStrike">
                <a:solidFill>
                  <a:srgbClr val="000000"/>
                </a:solidFill>
                <a:latin typeface="Calibri"/>
              </a:rPr>
              <a:t>with </a:t>
            </a:r>
            <a:r>
              <a:rPr b="1" lang="en-US" sz="3200" spc="-1" strike="noStrike">
                <a:solidFill>
                  <a:srgbClr val="000000"/>
                </a:solidFill>
                <a:latin typeface="Calibri"/>
              </a:rPr>
              <a:t>T</a:t>
            </a:r>
            <a:r>
              <a:rPr b="0" lang="en-US" sz="3200" spc="-1" strike="noStrike">
                <a:solidFill>
                  <a:srgbClr val="000000"/>
                </a:solidFill>
                <a:latin typeface="Calibri"/>
              </a:rPr>
              <a:t>oxic</a:t>
            </a:r>
            <a:r>
              <a:rPr b="1" lang="en-US" sz="3200" spc="-1" strike="noStrike">
                <a:solidFill>
                  <a:srgbClr val="000000"/>
                </a:solidFill>
                <a:latin typeface="Calibri"/>
              </a:rPr>
              <a:t> S</a:t>
            </a:r>
            <a:r>
              <a:rPr b="0" lang="en-US" sz="3200" spc="-1" strike="noStrike">
                <a:solidFill>
                  <a:srgbClr val="000000"/>
                </a:solidFill>
                <a:latin typeface="Calibri"/>
              </a:rPr>
              <a:t>igns</a:t>
            </a:r>
            <a:endParaRPr b="0" lang="en-US" sz="3200" spc="-1" strike="noStrike">
              <a:solidFill>
                <a:srgbClr val="000000"/>
              </a:solidFill>
              <a:latin typeface="Calibri"/>
            </a:endParaRPr>
          </a:p>
        </p:txBody>
      </p:sp>
      <p:sp>
        <p:nvSpPr>
          <p:cNvPr id="18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Sign recognition is an integral part of autonomous cars.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Misclassification of traffic signs can  lead to a multitude of disastrous consequences, ranging from a life-threatening accident to even a large-scale interruption of transportation services relying on autonomous cars.</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Picture 2" descr=""/>
          <p:cNvPicPr/>
          <p:nvPr/>
        </p:nvPicPr>
        <p:blipFill>
          <a:blip r:embed="rId1"/>
          <a:stretch/>
        </p:blipFill>
        <p:spPr>
          <a:xfrm>
            <a:off x="762120" y="228600"/>
            <a:ext cx="7772040" cy="5403240"/>
          </a:xfrm>
          <a:prstGeom prst="rect">
            <a:avLst/>
          </a:prstGeom>
          <a:ln>
            <a:noFill/>
          </a:ln>
        </p:spPr>
      </p:pic>
      <p:sp>
        <p:nvSpPr>
          <p:cNvPr id="187" name="CustomShape 1"/>
          <p:cNvSpPr/>
          <p:nvPr/>
        </p:nvSpPr>
        <p:spPr>
          <a:xfrm>
            <a:off x="1552680" y="5802840"/>
            <a:ext cx="494208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u="sng">
                <a:solidFill>
                  <a:srgbClr val="0000ff"/>
                </a:solidFill>
                <a:uFillTx/>
                <a:latin typeface="Calibri"/>
                <a:hlinkClick r:id="rId2"/>
              </a:rPr>
              <a:t>https://www.youtube.com/watch?v=hU7yHQkg-7U</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Road Traffic Detection  ( one of the eg’s)</a:t>
            </a:r>
            <a:endParaRPr b="0" lang="en-US" sz="18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Adversarial Traffic Signs</a:t>
            </a:r>
            <a:endParaRPr b="0" lang="en-US" sz="4400" spc="-1" strike="noStrike">
              <a:solidFill>
                <a:srgbClr val="000000"/>
              </a:solidFill>
              <a:latin typeface="Calibri"/>
            </a:endParaRPr>
          </a:p>
        </p:txBody>
      </p:sp>
      <p:pic>
        <p:nvPicPr>
          <p:cNvPr id="189" name="Picture 2" descr=""/>
          <p:cNvPicPr/>
          <p:nvPr/>
        </p:nvPicPr>
        <p:blipFill>
          <a:blip r:embed="rId1"/>
          <a:stretch/>
        </p:blipFill>
        <p:spPr>
          <a:xfrm>
            <a:off x="380880" y="1981080"/>
            <a:ext cx="8229240" cy="1472400"/>
          </a:xfrm>
          <a:prstGeom prst="rect">
            <a:avLst/>
          </a:prstGeom>
          <a:ln>
            <a:noFill/>
          </a:ln>
        </p:spPr>
      </p:pic>
      <p:pic>
        <p:nvPicPr>
          <p:cNvPr id="190" name="Picture 3" descr=""/>
          <p:cNvPicPr/>
          <p:nvPr/>
        </p:nvPicPr>
        <p:blipFill>
          <a:blip r:embed="rId2"/>
          <a:stretch/>
        </p:blipFill>
        <p:spPr>
          <a:xfrm>
            <a:off x="228600" y="4629960"/>
            <a:ext cx="8433360" cy="13791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457200" y="274680"/>
            <a:ext cx="8229240" cy="1142640"/>
          </a:xfrm>
          <a:prstGeom prst="rect">
            <a:avLst/>
          </a:prstGeom>
          <a:noFill/>
          <a:ln>
            <a:noFill/>
          </a:ln>
        </p:spPr>
        <p:txBody>
          <a:bodyPr lIns="0" rIns="0" tIns="0" bIns="0" anchor="ctr"/>
          <a:p>
            <a:endParaRPr b="0" lang="en-US" sz="1800" spc="-1" strike="noStrike">
              <a:solidFill>
                <a:srgbClr val="000000"/>
              </a:solidFill>
              <a:latin typeface="Calibri"/>
            </a:endParaRPr>
          </a:p>
        </p:txBody>
      </p:sp>
      <p:pic>
        <p:nvPicPr>
          <p:cNvPr id="192" name="" descr=""/>
          <p:cNvPicPr/>
          <p:nvPr/>
        </p:nvPicPr>
        <p:blipFill>
          <a:blip r:embed="rId1"/>
          <a:stretch/>
        </p:blipFill>
        <p:spPr>
          <a:xfrm>
            <a:off x="365760" y="1325520"/>
            <a:ext cx="8413200" cy="48002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Some Attack Types</a:t>
            </a:r>
            <a:endParaRPr b="0" lang="en-US" sz="4400" spc="-1" strike="noStrike">
              <a:solidFill>
                <a:srgbClr val="000000"/>
              </a:solidFill>
              <a:latin typeface="Calibri"/>
            </a:endParaRPr>
          </a:p>
        </p:txBody>
      </p:sp>
      <p:sp>
        <p:nvSpPr>
          <p:cNvPr id="19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Sign Embedding attack, where the adversary is free to disguise adversarial examples as advertisement signs, drawings, graffiti, etc.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Adversarial Traffic Sign attack, where the adversary modifies existing traffic signs to make them adversarial.</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From a practical standpoint, installing a modified traffic sign is likely to be draw more attention than an innocuous logo, which leads us to believe that the Sign Embedding attack is more practical. </a:t>
            </a:r>
            <a:endParaRPr b="0" lang="en-US" sz="3200" spc="-1" strike="noStrike">
              <a:solidFill>
                <a:srgbClr val="000000"/>
              </a:solidFill>
              <a:latin typeface="Calibri"/>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Simple way to create an Adversarial Example</a:t>
            </a:r>
            <a:endParaRPr b="0" lang="en-US" sz="4400" spc="-1" strike="noStrike">
              <a:solidFill>
                <a:srgbClr val="000000"/>
              </a:solidFill>
              <a:latin typeface="Calibri"/>
            </a:endParaRPr>
          </a:p>
        </p:txBody>
      </p:sp>
      <p:pic>
        <p:nvPicPr>
          <p:cNvPr id="196" name="Picture 2" descr=""/>
          <p:cNvPicPr/>
          <p:nvPr/>
        </p:nvPicPr>
        <p:blipFill>
          <a:blip r:embed="rId1"/>
          <a:stretch/>
        </p:blipFill>
        <p:spPr>
          <a:xfrm>
            <a:off x="1507320" y="1600200"/>
            <a:ext cx="6128640" cy="45255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Demos</a:t>
            </a:r>
            <a:endParaRPr b="0" lang="en-US" sz="4400" spc="-1" strike="noStrike">
              <a:solidFill>
                <a:srgbClr val="000000"/>
              </a:solidFill>
              <a:latin typeface="Calibri"/>
            </a:endParaRPr>
          </a:p>
        </p:txBody>
      </p:sp>
      <p:sp>
        <p:nvSpPr>
          <p:cNvPr id="198" name="TextShape 2"/>
          <p:cNvSpPr txBox="1"/>
          <p:nvPr/>
        </p:nvSpPr>
        <p:spPr>
          <a:xfrm>
            <a:off x="457200" y="1600200"/>
            <a:ext cx="8229240" cy="4525560"/>
          </a:xfrm>
          <a:prstGeom prst="rect">
            <a:avLst/>
          </a:prstGeom>
          <a:noFill/>
          <a:ln>
            <a:noFill/>
          </a:ln>
        </p:spPr>
        <p:txBody>
          <a:bodyPr/>
          <a:p>
            <a:endParaRPr b="0" lang="en-US" sz="3200" spc="-1" strike="noStrike">
              <a:solidFill>
                <a:srgbClr val="000000"/>
              </a:solidFill>
              <a:latin typeface="Calibri"/>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74680"/>
            <a:ext cx="8229240" cy="791640"/>
          </a:xfrm>
          <a:prstGeom prst="rect">
            <a:avLst/>
          </a:prstGeom>
          <a:noFill/>
          <a:ln>
            <a:noFill/>
          </a:ln>
        </p:spPr>
        <p:txBody>
          <a:bodyPr anchor="ctr"/>
          <a:p>
            <a:pPr algn="ctr">
              <a:lnSpc>
                <a:spcPct val="100000"/>
              </a:lnSpc>
            </a:pPr>
            <a:r>
              <a:rPr b="0" lang="en-US" sz="4400" spc="-1" strike="noStrike">
                <a:solidFill>
                  <a:srgbClr val="000000"/>
                </a:solidFill>
                <a:latin typeface="Calibri"/>
              </a:rPr>
              <a:t>Adversarial example</a:t>
            </a:r>
            <a:endParaRPr b="0" lang="en-US" sz="4400" spc="-1" strike="noStrike">
              <a:solidFill>
                <a:srgbClr val="000000"/>
              </a:solidFill>
              <a:latin typeface="Calibri"/>
            </a:endParaRPr>
          </a:p>
        </p:txBody>
      </p:sp>
      <p:pic>
        <p:nvPicPr>
          <p:cNvPr id="200" name="Picture 2" descr=""/>
          <p:cNvPicPr/>
          <p:nvPr/>
        </p:nvPicPr>
        <p:blipFill>
          <a:blip r:embed="rId1"/>
          <a:stretch/>
        </p:blipFill>
        <p:spPr>
          <a:xfrm>
            <a:off x="1219320" y="1295280"/>
            <a:ext cx="6248160" cy="3123720"/>
          </a:xfrm>
          <a:prstGeom prst="rect">
            <a:avLst/>
          </a:prstGeom>
          <a:ln>
            <a:noFill/>
          </a:ln>
        </p:spPr>
      </p:pic>
      <p:sp>
        <p:nvSpPr>
          <p:cNvPr id="201" name="CustomShape 2"/>
          <p:cNvSpPr/>
          <p:nvPr/>
        </p:nvSpPr>
        <p:spPr>
          <a:xfrm>
            <a:off x="228600" y="4567680"/>
            <a:ext cx="8762760" cy="63900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Calibri"/>
              </a:rPr>
              <a:t>Adversarial examples can be printed  and photographed with a standard resolution smartphone and still cause a classifier to, in this case, label a “washer” as a “safe”.</a:t>
            </a:r>
            <a:endParaRPr b="0" lang="en-US" sz="1800" spc="-1" strike="noStrike">
              <a:latin typeface="Arial"/>
            </a:endParaRPr>
          </a:p>
        </p:txBody>
      </p:sp>
      <p:sp>
        <p:nvSpPr>
          <p:cNvPr id="202" name="CustomShape 3"/>
          <p:cNvSpPr/>
          <p:nvPr/>
        </p:nvSpPr>
        <p:spPr>
          <a:xfrm>
            <a:off x="624240" y="5791320"/>
            <a:ext cx="303408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DEMO</a:t>
            </a:r>
            <a:endParaRPr b="0" lang="en-US" sz="1800" spc="-1" strike="noStrike">
              <a:latin typeface="Arial"/>
            </a:endParaRPr>
          </a:p>
          <a:p>
            <a:pPr>
              <a:lnSpc>
                <a:spcPct val="100000"/>
              </a:lnSpc>
            </a:pPr>
            <a:r>
              <a:rPr b="0" lang="en-US" sz="1800" spc="-1" strike="noStrike">
                <a:solidFill>
                  <a:srgbClr val="000000"/>
                </a:solidFill>
                <a:latin typeface="Calibri"/>
              </a:rPr>
              <a:t>Inception Image Predictor</a:t>
            </a:r>
            <a:endParaRPr b="0" lang="en-US" sz="1800" spc="-1" strike="noStrike">
              <a:latin typeface="Arial"/>
            </a:endParaRPr>
          </a:p>
          <a:p>
            <a:pPr>
              <a:lnSpc>
                <a:spcPct val="100000"/>
              </a:lnSpc>
            </a:pPr>
            <a:r>
              <a:rPr b="0" lang="en-US" sz="1800" spc="-1" strike="noStrike">
                <a:solidFill>
                  <a:srgbClr val="000000"/>
                </a:solidFill>
                <a:latin typeface="Calibri"/>
              </a:rPr>
              <a:t>A1.png, A2.png,A3.png,A4.png</a:t>
            </a:r>
            <a:endParaRPr b="0" lang="en-US"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Identify the Hacked Image</a:t>
            </a:r>
            <a:endParaRPr b="0" lang="en-US" sz="4400" spc="-1" strike="noStrike">
              <a:solidFill>
                <a:srgbClr val="000000"/>
              </a:solidFill>
              <a:latin typeface="Calibri"/>
            </a:endParaRPr>
          </a:p>
        </p:txBody>
      </p:sp>
      <p:sp>
        <p:nvSpPr>
          <p:cNvPr id="204" name="TextShape 2"/>
          <p:cNvSpPr txBox="1"/>
          <p:nvPr/>
        </p:nvSpPr>
        <p:spPr>
          <a:xfrm>
            <a:off x="457200" y="1600200"/>
            <a:ext cx="8229240" cy="3123720"/>
          </a:xfrm>
          <a:prstGeom prst="rect">
            <a:avLst/>
          </a:prstGeom>
          <a:noFill/>
          <a:ln>
            <a:noFill/>
          </a:ln>
        </p:spPr>
        <p:txBody>
          <a:bodyPr/>
          <a:p>
            <a:pPr>
              <a:lnSpc>
                <a:spcPct val="100000"/>
              </a:lnSpc>
              <a:spcBef>
                <a:spcPts val="641"/>
              </a:spcBef>
            </a:pPr>
            <a:r>
              <a:rPr b="0" i="1" lang="en-US" sz="3200" spc="-1" strike="noStrike">
                <a:solidFill>
                  <a:srgbClr val="000000"/>
                </a:solidFill>
                <a:latin typeface="Calibri"/>
              </a:rPr>
              <a:t> </a:t>
            </a:r>
            <a:endParaRPr b="0" lang="en-US" sz="3200" spc="-1" strike="noStrike">
              <a:solidFill>
                <a:srgbClr val="000000"/>
              </a:solidFill>
              <a:latin typeface="Calibri"/>
            </a:endParaRPr>
          </a:p>
        </p:txBody>
      </p:sp>
      <p:pic>
        <p:nvPicPr>
          <p:cNvPr id="205" name="Picture 3" descr=""/>
          <p:cNvPicPr/>
          <p:nvPr/>
        </p:nvPicPr>
        <p:blipFill>
          <a:blip r:embed="rId1"/>
          <a:stretch/>
        </p:blipFill>
        <p:spPr>
          <a:xfrm>
            <a:off x="685800" y="1596960"/>
            <a:ext cx="3552120" cy="2666520"/>
          </a:xfrm>
          <a:prstGeom prst="rect">
            <a:avLst/>
          </a:prstGeom>
          <a:ln>
            <a:noFill/>
          </a:ln>
        </p:spPr>
      </p:pic>
      <p:pic>
        <p:nvPicPr>
          <p:cNvPr id="206" name="Picture 4" descr=""/>
          <p:cNvPicPr/>
          <p:nvPr/>
        </p:nvPicPr>
        <p:blipFill>
          <a:blip r:embed="rId2"/>
          <a:stretch/>
        </p:blipFill>
        <p:spPr>
          <a:xfrm>
            <a:off x="4876920" y="1596960"/>
            <a:ext cx="3521520" cy="2666520"/>
          </a:xfrm>
          <a:prstGeom prst="rect">
            <a:avLst/>
          </a:prstGeom>
          <a:ln>
            <a:noFill/>
          </a:ln>
        </p:spPr>
      </p:pic>
      <p:sp>
        <p:nvSpPr>
          <p:cNvPr id="207" name="CustomShape 3"/>
          <p:cNvSpPr/>
          <p:nvPr/>
        </p:nvSpPr>
        <p:spPr>
          <a:xfrm>
            <a:off x="1033200" y="5638680"/>
            <a:ext cx="70178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latin typeface="Calibri"/>
              </a:rPr>
              <a:t>One of  them is  classified as an Indian Elephant</a:t>
            </a:r>
            <a:endParaRPr b="0" lang="en-US" sz="2800" spc="-1" strike="noStrike">
              <a:latin typeface="Arial"/>
            </a:endParaRPr>
          </a:p>
        </p:txBody>
      </p:sp>
      <p:sp>
        <p:nvSpPr>
          <p:cNvPr id="208" name="CustomShape 4"/>
          <p:cNvSpPr/>
          <p:nvPr/>
        </p:nvSpPr>
        <p:spPr>
          <a:xfrm>
            <a:off x="1884600" y="4738320"/>
            <a:ext cx="10512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CAT1.png</a:t>
            </a:r>
            <a:endParaRPr b="0" lang="en-US" sz="1800" spc="-1" strike="noStrike">
              <a:latin typeface="Arial"/>
            </a:endParaRPr>
          </a:p>
        </p:txBody>
      </p:sp>
      <p:sp>
        <p:nvSpPr>
          <p:cNvPr id="209" name="CustomShape 5"/>
          <p:cNvSpPr/>
          <p:nvPr/>
        </p:nvSpPr>
        <p:spPr>
          <a:xfrm>
            <a:off x="5949000" y="4738320"/>
            <a:ext cx="1051200" cy="639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CAT2.png</a:t>
            </a:r>
            <a:endParaRPr b="0" lang="en-US" sz="1800" spc="-1" strike="noStrike">
              <a:latin typeface="Arial"/>
            </a:endParaRPr>
          </a:p>
          <a:p>
            <a:pPr>
              <a:lnSpc>
                <a:spcPct val="100000"/>
              </a:lnSpc>
            </a:pPr>
            <a:endParaRPr b="0" lang="en-US"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What is an Adversarial Example</a:t>
            </a:r>
            <a:endParaRPr b="0" lang="en-US" sz="4400" spc="-1" strike="noStrike">
              <a:solidFill>
                <a:srgbClr val="000000"/>
              </a:solidFill>
              <a:latin typeface="Calibri"/>
            </a:endParaRPr>
          </a:p>
        </p:txBody>
      </p:sp>
      <p:sp>
        <p:nvSpPr>
          <p:cNvPr id="16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u="sng">
                <a:solidFill>
                  <a:srgbClr val="0000ff"/>
                </a:solidFill>
                <a:uFillTx/>
                <a:latin typeface="Calibri"/>
                <a:hlinkClick r:id="rId1"/>
              </a:rPr>
              <a:t>Adversarial </a:t>
            </a:r>
            <a:r>
              <a:rPr b="0" lang="en-US" sz="3200" spc="-1" strike="noStrike" u="sng">
                <a:solidFill>
                  <a:srgbClr val="0000ff"/>
                </a:solidFill>
                <a:uFillTx/>
                <a:latin typeface="Calibri"/>
                <a:hlinkClick r:id="rId2"/>
              </a:rPr>
              <a:t>examples</a:t>
            </a:r>
            <a:r>
              <a:rPr b="0" lang="en-US" sz="3200" spc="-1" strike="noStrike">
                <a:solidFill>
                  <a:srgbClr val="000000"/>
                </a:solidFill>
                <a:latin typeface="Calibri"/>
              </a:rPr>
              <a:t> are inputs to machine learning models that an attacker has intentionally designed to cause the model to make a mistake; they’re like optical illusions for machines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CNN’s, can be fooled by making “Perturbations”  - small changes in the pixel values of an input image and the classifier will predict it to be another class.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274680"/>
            <a:ext cx="8229240" cy="867960"/>
          </a:xfrm>
          <a:prstGeom prst="rect">
            <a:avLst/>
          </a:prstGeom>
          <a:noFill/>
          <a:ln>
            <a:noFill/>
          </a:ln>
        </p:spPr>
        <p:txBody>
          <a:bodyPr anchor="ctr">
            <a:normAutofit/>
          </a:bodyPr>
          <a:p>
            <a:pPr algn="ctr">
              <a:lnSpc>
                <a:spcPct val="100000"/>
              </a:lnSpc>
            </a:pPr>
            <a:r>
              <a:rPr b="0" lang="en-US" sz="4400" spc="-1" strike="noStrike">
                <a:solidFill>
                  <a:srgbClr val="000000"/>
                </a:solidFill>
                <a:latin typeface="Calibri"/>
              </a:rPr>
              <a:t>Pixel differences between the images</a:t>
            </a:r>
            <a:endParaRPr b="0" lang="en-US" sz="4400" spc="-1" strike="noStrike">
              <a:solidFill>
                <a:srgbClr val="000000"/>
              </a:solidFill>
              <a:latin typeface="Calibri"/>
            </a:endParaRPr>
          </a:p>
        </p:txBody>
      </p:sp>
      <p:sp>
        <p:nvSpPr>
          <p:cNvPr id="211" name="TextShape 2"/>
          <p:cNvSpPr txBox="1"/>
          <p:nvPr/>
        </p:nvSpPr>
        <p:spPr>
          <a:xfrm>
            <a:off x="457200" y="1143000"/>
            <a:ext cx="8229240" cy="498276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https://online-image-comparison.com</a:t>
            </a:r>
            <a:r>
              <a:rPr b="0" lang="en-US" sz="3200" spc="-1" strike="noStrike" u="sng">
                <a:solidFill>
                  <a:srgbClr val="0000ff"/>
                </a:solidFill>
                <a:uFillTx/>
                <a:latin typeface="Calibri"/>
                <a:hlinkClick r:id="rId2"/>
              </a:rPr>
              <a: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212" name="Picture 2" descr=""/>
          <p:cNvPicPr/>
          <p:nvPr/>
        </p:nvPicPr>
        <p:blipFill>
          <a:blip r:embed="rId3"/>
          <a:stretch/>
        </p:blipFill>
        <p:spPr>
          <a:xfrm>
            <a:off x="2362320" y="1828800"/>
            <a:ext cx="4190760" cy="419076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Demo</a:t>
            </a:r>
            <a:endParaRPr b="0" lang="en-US" sz="4400" spc="-1" strike="noStrike">
              <a:solidFill>
                <a:srgbClr val="000000"/>
              </a:solidFill>
              <a:latin typeface="Calibri"/>
            </a:endParaRPr>
          </a:p>
        </p:txBody>
      </p:sp>
      <p:sp>
        <p:nvSpPr>
          <p:cNvPr id="214" name="TextShape 2"/>
          <p:cNvSpPr txBox="1"/>
          <p:nvPr/>
        </p:nvSpPr>
        <p:spPr>
          <a:xfrm>
            <a:off x="457200" y="1600200"/>
            <a:ext cx="8229240" cy="4525560"/>
          </a:xfrm>
          <a:prstGeom prst="rect">
            <a:avLst/>
          </a:prstGeom>
          <a:noFill/>
          <a:ln>
            <a:noFill/>
          </a:ln>
        </p:spPr>
        <p:txBody>
          <a:bodyPr>
            <a:normAutofit/>
          </a:bodyPr>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Create an Adversarial Example of a given Sample Image.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We are going to perturb it, so that the Classifier recognizes it as an Indian Elephant, with High Confidence.</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a:lnSpc>
                <a:spcPct val="100000"/>
              </a:lnSpc>
              <a:spcBef>
                <a:spcPts val="641"/>
              </a:spcBef>
            </a:pPr>
            <a:r>
              <a:rPr b="0" lang="en-US" sz="3200" spc="-1" strike="noStrike">
                <a:solidFill>
                  <a:srgbClr val="000000"/>
                </a:solidFill>
                <a:latin typeface="Calibri"/>
              </a:rPr>
              <a:t>Jupyter CodeBooks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Creating an Adversarial.ipynb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Inception Image Predictor.ipynb</a:t>
            </a:r>
            <a:endParaRPr b="0" lang="en-US" sz="3200" spc="-1" strike="noStrike">
              <a:solidFill>
                <a:srgbClr val="000000"/>
              </a:solidFill>
              <a:latin typeface="Calibri"/>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50840" y="1143000"/>
            <a:ext cx="8610120" cy="5576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Neural networks that learn to create synthetic data similar to some known input data.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We have two neural networks</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Generator  </a:t>
            </a: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Discriminator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They compete against each other to succeed in a game.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The object of the game is for the generator to fool the  discriminator  with examples that look similar to the training set.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GANs’ potential is huge, because they can learn to mimic any distribution of data. </a:t>
            </a:r>
            <a:endParaRPr b="0" lang="en-US" sz="1800" spc="-1" strike="noStrike">
              <a:latin typeface="Arial"/>
            </a:endParaRPr>
          </a:p>
          <a:p>
            <a:pPr>
              <a:lnSpc>
                <a:spcPct val="100000"/>
              </a:lnSpc>
            </a:pPr>
            <a:r>
              <a:rPr b="0" lang="en-US" sz="1800" spc="-1" strike="noStrike">
                <a:solidFill>
                  <a:srgbClr val="000000"/>
                </a:solidFill>
                <a:latin typeface="Calibri"/>
              </a:rPr>
              <a:t>GANs can be taught to create worlds  very similar to our own in any domain: images, music, speech, prose.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This idea was first proposed in a research paper, “</a:t>
            </a:r>
            <a:r>
              <a:rPr b="0" lang="en-US" sz="1800" spc="-1" strike="noStrike" u="sng">
                <a:solidFill>
                  <a:srgbClr val="0000ff"/>
                </a:solidFill>
                <a:uFillTx/>
                <a:latin typeface="Calibri"/>
                <a:hlinkClick r:id="rId1"/>
              </a:rPr>
              <a:t>Generative Adversarial Nets</a:t>
            </a:r>
            <a:r>
              <a:rPr b="0" lang="en-US" sz="1800" spc="-1" strike="noStrike">
                <a:solidFill>
                  <a:srgbClr val="000000"/>
                </a:solidFill>
                <a:latin typeface="Calibri"/>
              </a:rPr>
              <a:t>,” by </a:t>
            </a:r>
            <a:r>
              <a:rPr b="1" lang="en-US" sz="1800" spc="-1" strike="noStrike">
                <a:solidFill>
                  <a:srgbClr val="000000"/>
                </a:solidFill>
                <a:latin typeface="Calibri"/>
              </a:rPr>
              <a:t>Ian J. Goodfellow,</a:t>
            </a:r>
            <a:r>
              <a:rPr b="0" lang="en-US" sz="1800" spc="-1" strike="noStrike">
                <a:solidFill>
                  <a:srgbClr val="000000"/>
                </a:solidFill>
                <a:latin typeface="Calibri"/>
              </a:rPr>
              <a:t> Jean Pouget-Abadie, Mehdi Mirza, Bing Xu, David Warde-Farley, Sherjil Ozair, Aaron Courville and Yoshua Bengio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16" name="CustomShape 2"/>
          <p:cNvSpPr/>
          <p:nvPr/>
        </p:nvSpPr>
        <p:spPr>
          <a:xfrm>
            <a:off x="174960" y="228600"/>
            <a:ext cx="8762760" cy="760680"/>
          </a:xfrm>
          <a:prstGeom prst="rect">
            <a:avLst/>
          </a:prstGeom>
          <a:noFill/>
          <a:ln>
            <a:noFill/>
          </a:ln>
        </p:spPr>
        <p:style>
          <a:lnRef idx="0"/>
          <a:fillRef idx="0"/>
          <a:effectRef idx="0"/>
          <a:fontRef idx="minor"/>
        </p:style>
        <p:txBody>
          <a:bodyPr lIns="90000" rIns="90000" tIns="45000" bIns="45000"/>
          <a:p>
            <a:pPr>
              <a:lnSpc>
                <a:spcPct val="100000"/>
              </a:lnSpc>
            </a:pPr>
            <a:r>
              <a:rPr b="0" lang="en-US" sz="4400" spc="-1" strike="noStrike">
                <a:solidFill>
                  <a:srgbClr val="000000"/>
                </a:solidFill>
                <a:latin typeface="Calibri"/>
              </a:rPr>
              <a:t>GANS </a:t>
            </a:r>
            <a:r>
              <a:rPr b="0" lang="en-US" sz="3600" spc="-1" strike="noStrike">
                <a:solidFill>
                  <a:srgbClr val="000000"/>
                </a:solidFill>
                <a:latin typeface="Calibri"/>
              </a:rPr>
              <a:t>Generative Adversarial Network</a:t>
            </a:r>
            <a:endParaRPr b="0" lang="en-US" sz="36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50280" y="1523880"/>
            <a:ext cx="8267400" cy="5028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The Generator , starts with some NOISE, which is some probability distribution.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Using this  NOISE, it   creates a FAKE IMAGE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ff0000"/>
                </a:solidFill>
                <a:latin typeface="Calibri"/>
              </a:rPr>
              <a:t>STEP 0:</a:t>
            </a:r>
            <a:endParaRPr b="0" lang="en-US" sz="1800" spc="-1" strike="noStrike">
              <a:latin typeface="Arial"/>
            </a:endParaRPr>
          </a:p>
          <a:p>
            <a:pPr>
              <a:lnSpc>
                <a:spcPct val="100000"/>
              </a:lnSpc>
            </a:pPr>
            <a:r>
              <a:rPr b="0" lang="en-US" sz="1800" spc="-1" strike="noStrike">
                <a:solidFill>
                  <a:srgbClr val="000000"/>
                </a:solidFill>
                <a:latin typeface="Calibri"/>
              </a:rPr>
              <a:t>This FAKE IMAGE is  passed to the Discriminator.  .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The discriminator takes in both real and fake images and returns probabilities, </a:t>
            </a:r>
            <a:endParaRPr b="0" lang="en-US" sz="1800" spc="-1" strike="noStrike">
              <a:latin typeface="Arial"/>
            </a:endParaRPr>
          </a:p>
          <a:p>
            <a:pPr>
              <a:lnSpc>
                <a:spcPct val="100000"/>
              </a:lnSpc>
            </a:pPr>
            <a:r>
              <a:rPr b="0" lang="en-US" sz="1800" spc="-1" strike="noStrike">
                <a:solidFill>
                  <a:srgbClr val="000000"/>
                </a:solidFill>
                <a:latin typeface="Calibri"/>
              </a:rPr>
              <a:t>a number between 0(fake) and 1( real).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If it says NO, the Discriminator sends a signal to the Generator saying  how close it is to </a:t>
            </a:r>
            <a:endParaRPr b="0" lang="en-US" sz="1800" spc="-1" strike="noStrike">
              <a:latin typeface="Arial"/>
            </a:endParaRPr>
          </a:p>
          <a:p>
            <a:pPr>
              <a:lnSpc>
                <a:spcPct val="100000"/>
              </a:lnSpc>
            </a:pPr>
            <a:r>
              <a:rPr b="0" lang="en-US" sz="1800" spc="-1" strike="noStrike">
                <a:solidFill>
                  <a:srgbClr val="000000"/>
                </a:solidFill>
                <a:latin typeface="Calibri"/>
              </a:rPr>
              <a:t>An actual example, and how  it should  proceed.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Using  this  information, the  Generator  creates a new FAKE IMAGE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rPr>
              <a:t>Goes back to </a:t>
            </a:r>
            <a:r>
              <a:rPr b="0" lang="en-US" sz="1800" spc="-1" strike="noStrike">
                <a:solidFill>
                  <a:srgbClr val="ff0000"/>
                </a:solidFill>
                <a:latin typeface="Calibri"/>
              </a:rPr>
              <a:t>STEP0</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18" name="CustomShape 2"/>
          <p:cNvSpPr/>
          <p:nvPr/>
        </p:nvSpPr>
        <p:spPr>
          <a:xfrm>
            <a:off x="1701720" y="533520"/>
            <a:ext cx="5562360" cy="760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4400" spc="-1" strike="noStrike">
                <a:solidFill>
                  <a:srgbClr val="000000"/>
                </a:solidFill>
                <a:latin typeface="Calibri"/>
              </a:rPr>
              <a:t>HOW Does a GAN Work</a:t>
            </a:r>
            <a:endParaRPr b="0" lang="en-US" sz="44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9" name="Picture 3" descr=""/>
          <p:cNvPicPr/>
          <p:nvPr/>
        </p:nvPicPr>
        <p:blipFill>
          <a:blip r:embed="rId1"/>
          <a:stretch/>
        </p:blipFill>
        <p:spPr>
          <a:xfrm>
            <a:off x="762120" y="871560"/>
            <a:ext cx="7619760" cy="511452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Next Meeting Agenda</a:t>
            </a:r>
            <a:endParaRPr b="0" lang="en-US" sz="4400" spc="-1" strike="noStrike">
              <a:latin typeface="Arial"/>
            </a:endParaRPr>
          </a:p>
        </p:txBody>
      </p:sp>
      <p:sp>
        <p:nvSpPr>
          <p:cNvPr id="22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514440" indent="-514080">
              <a:lnSpc>
                <a:spcPct val="100000"/>
              </a:lnSpc>
              <a:buClr>
                <a:srgbClr val="000000"/>
              </a:buClr>
              <a:buFont typeface="Calibri"/>
              <a:buAutoNum type="arabicPeriod"/>
            </a:pPr>
            <a:r>
              <a:rPr b="0" lang="en-US" sz="3200" spc="-1" strike="noStrike">
                <a:solidFill>
                  <a:srgbClr val="000000"/>
                </a:solidFill>
                <a:latin typeface="Calibri"/>
              </a:rPr>
              <a:t>Transfer Learning</a:t>
            </a:r>
            <a:endParaRPr b="0" lang="en-US" sz="3200" spc="-1" strike="noStrike">
              <a:latin typeface="Arial"/>
            </a:endParaRPr>
          </a:p>
          <a:p>
            <a:pPr>
              <a:lnSpc>
                <a:spcPct val="100000"/>
              </a:lnSpc>
            </a:pPr>
            <a:endParaRPr b="0" lang="en-US" sz="3200" spc="-1" strike="noStrike">
              <a:latin typeface="Arial"/>
            </a:endParaRPr>
          </a:p>
          <a:p>
            <a:pPr marL="514440" indent="-514080">
              <a:lnSpc>
                <a:spcPct val="100000"/>
              </a:lnSpc>
              <a:buClr>
                <a:srgbClr val="000000"/>
              </a:buClr>
              <a:buFont typeface="Calibri"/>
              <a:buAutoNum type="arabicPeriod"/>
            </a:pPr>
            <a:r>
              <a:rPr b="0" lang="en-US" sz="3200" spc="-1" strike="noStrike">
                <a:solidFill>
                  <a:srgbClr val="000000"/>
                </a:solidFill>
                <a:latin typeface="Calibri"/>
              </a:rPr>
              <a:t>Adversarial Examples</a:t>
            </a:r>
            <a:endParaRPr b="0" lang="en-US" sz="3200" spc="-1" strike="noStrike">
              <a:latin typeface="Arial"/>
            </a:endParaRPr>
          </a:p>
          <a:p>
            <a:pPr>
              <a:lnSpc>
                <a:spcPct val="100000"/>
              </a:lnSpc>
            </a:pPr>
            <a:endParaRPr b="0" lang="en-US" sz="3200" spc="-1" strike="noStrike">
              <a:latin typeface="Arial"/>
            </a:endParaRPr>
          </a:p>
          <a:p>
            <a:pPr marL="514440" indent="-514080">
              <a:lnSpc>
                <a:spcPct val="100000"/>
              </a:lnSpc>
              <a:buClr>
                <a:srgbClr val="000000"/>
              </a:buClr>
              <a:buFont typeface="Calibri"/>
              <a:buAutoNum type="arabicPeriod"/>
            </a:pPr>
            <a:r>
              <a:rPr b="0" lang="en-US" sz="3200" spc="-1" strike="noStrike">
                <a:solidFill>
                  <a:srgbClr val="000000"/>
                </a:solidFill>
                <a:latin typeface="Calibri"/>
              </a:rPr>
              <a:t>GANS - Generative Adversarial Networks </a:t>
            </a:r>
            <a:endParaRPr b="0" lang="en-US" sz="32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228600" y="380880"/>
            <a:ext cx="8686440" cy="760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4400" spc="-1" strike="noStrike">
                <a:solidFill>
                  <a:srgbClr val="000000"/>
                </a:solidFill>
                <a:latin typeface="Calibri"/>
              </a:rPr>
              <a:t>QUESTIONS</a:t>
            </a:r>
            <a:endParaRPr b="0" lang="en-US" sz="44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13040" y="152280"/>
            <a:ext cx="9030240" cy="608760"/>
          </a:xfrm>
          <a:prstGeom prst="rect">
            <a:avLst/>
          </a:prstGeom>
          <a:noFill/>
          <a:ln>
            <a:noFill/>
          </a:ln>
        </p:spPr>
        <p:style>
          <a:lnRef idx="0"/>
          <a:fillRef idx="0"/>
          <a:effectRef idx="0"/>
          <a:fontRef idx="minor"/>
        </p:style>
        <p:txBody>
          <a:bodyPr lIns="73800" rIns="73800" tIns="36720" bIns="36720"/>
          <a:p>
            <a:pPr algn="ctr">
              <a:lnSpc>
                <a:spcPct val="100000"/>
              </a:lnSpc>
            </a:pPr>
            <a:r>
              <a:rPr b="0" lang="en-US" sz="2300" spc="-1" strike="noStrike">
                <a:solidFill>
                  <a:srgbClr val="000000"/>
                </a:solidFill>
                <a:latin typeface="Arial"/>
                <a:ea typeface="DejaVu Sans"/>
              </a:rPr>
              <a:t>Contact Details</a:t>
            </a:r>
            <a:endParaRPr b="0" lang="en-US" sz="2300" spc="-1" strike="noStrike">
              <a:latin typeface="Arial"/>
            </a:endParaRPr>
          </a:p>
        </p:txBody>
      </p:sp>
      <p:sp>
        <p:nvSpPr>
          <p:cNvPr id="224" name="CustomShape 2"/>
          <p:cNvSpPr/>
          <p:nvPr/>
        </p:nvSpPr>
        <p:spPr>
          <a:xfrm>
            <a:off x="696960" y="2322720"/>
            <a:ext cx="3942360" cy="1334160"/>
          </a:xfrm>
          <a:prstGeom prst="rect">
            <a:avLst/>
          </a:prstGeom>
          <a:noFill/>
          <a:ln>
            <a:noFill/>
          </a:ln>
        </p:spPr>
        <p:style>
          <a:lnRef idx="0"/>
          <a:fillRef idx="0"/>
          <a:effectRef idx="0"/>
          <a:fontRef idx="minor"/>
        </p:style>
        <p:txBody>
          <a:bodyPr lIns="73800" rIns="73800" tIns="36720" bIns="36720"/>
          <a:p>
            <a:pPr>
              <a:lnSpc>
                <a:spcPct val="100000"/>
              </a:lnSpc>
            </a:pPr>
            <a:r>
              <a:rPr b="0" lang="en-US" sz="1500" spc="-1" strike="noStrike">
                <a:solidFill>
                  <a:srgbClr val="000000"/>
                </a:solidFill>
                <a:latin typeface="Arial"/>
                <a:ea typeface="DejaVu Sans"/>
              </a:rPr>
              <a:t>Email:  </a:t>
            </a:r>
            <a:r>
              <a:rPr b="0" lang="en-US" sz="1400" spc="-1" strike="noStrike" u="sng">
                <a:solidFill>
                  <a:srgbClr val="0000ff"/>
                </a:solidFill>
                <a:uFill>
                  <a:solidFill>
                    <a:srgbClr val="ffffff"/>
                  </a:solidFill>
                </a:uFill>
                <a:latin typeface="Arial"/>
                <a:ea typeface="DejaVu Sans"/>
                <a:hlinkClick r:id="rId1"/>
              </a:rPr>
              <a:t>aliasgertalib@gmail.com</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500" spc="-1" strike="noStrike">
                <a:solidFill>
                  <a:srgbClr val="000000"/>
                </a:solidFill>
                <a:latin typeface="Arial"/>
                <a:ea typeface="DejaVu Sans"/>
              </a:rPr>
              <a:t>Linkedin: https://www.linkedin.com/in/aliasgertalib</a:t>
            </a:r>
            <a:endParaRPr b="0" lang="en-US" sz="15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a:noFill/>
          <a:ln>
            <a:noFill/>
          </a:ln>
        </p:spPr>
        <p:txBody>
          <a:bodyPr anchor="ctr"/>
          <a:p>
            <a:endParaRPr b="0" lang="en-US" sz="1800" spc="-1" strike="noStrike">
              <a:solidFill>
                <a:srgbClr val="000000"/>
              </a:solidFill>
              <a:latin typeface="Calibri"/>
            </a:endParaRPr>
          </a:p>
        </p:txBody>
      </p:sp>
      <p:sp>
        <p:nvSpPr>
          <p:cNvPr id="16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 good Adversarial Example, is indistinguishable to the human eye.</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Adversarial Examples, generalize well across different models.</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Can be produced for any target label.</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Printing adversarial images then photographing them can retain their adversarial property.</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04920" y="228600"/>
            <a:ext cx="8228880" cy="1144440"/>
          </a:xfrm>
          <a:prstGeom prst="rect">
            <a:avLst/>
          </a:prstGeom>
          <a:noFill/>
          <a:ln>
            <a:noFill/>
          </a:ln>
        </p:spPr>
        <p:txBody>
          <a:bodyPr lIns="0" rIns="0" tIns="0" bIns="0" anchor="ctr"/>
          <a:p>
            <a:pPr algn="ctr">
              <a:lnSpc>
                <a:spcPct val="100000"/>
              </a:lnSpc>
            </a:pPr>
            <a:r>
              <a:rPr b="0" lang="en-US" sz="4400" spc="-1" strike="noStrike">
                <a:solidFill>
                  <a:srgbClr val="000000"/>
                </a:solidFill>
                <a:latin typeface="Arial"/>
              </a:rPr>
              <a:t>What are their implications?</a:t>
            </a:r>
            <a:endParaRPr b="0" lang="en-US" sz="4400" spc="-1" strike="noStrike">
              <a:latin typeface="Arial"/>
            </a:endParaRPr>
          </a:p>
        </p:txBody>
      </p:sp>
      <p:sp>
        <p:nvSpPr>
          <p:cNvPr id="168" name="TextShape 2"/>
          <p:cNvSpPr txBox="1"/>
          <p:nvPr/>
        </p:nvSpPr>
        <p:spPr>
          <a:xfrm>
            <a:off x="228600" y="1905120"/>
            <a:ext cx="8838360" cy="3809520"/>
          </a:xfrm>
          <a:prstGeom prst="rect">
            <a:avLst/>
          </a:prstGeom>
          <a:noFill/>
          <a:ln>
            <a:noFill/>
          </a:ln>
        </p:spPr>
        <p:txBody>
          <a:bodyPr lIns="0" rIns="0" tIns="0" bIns="0" anchor="ctr"/>
          <a:p>
            <a:pPr>
              <a:lnSpc>
                <a:spcPct val="100000"/>
              </a:lnSpc>
            </a:pPr>
            <a:r>
              <a:rPr b="0" lang="en-US" sz="2400" spc="-1" strike="noStrike">
                <a:solidFill>
                  <a:srgbClr val="000000"/>
                </a:solidFill>
                <a:latin typeface="Arial"/>
                <a:ea typeface="DejaVu Sans"/>
              </a:rPr>
              <a:t>Stealing the identity of someone by wearing </a:t>
            </a:r>
            <a:r>
              <a:rPr b="0" lang="en-US" sz="2400" spc="-1" strike="noStrike" u="sng">
                <a:solidFill>
                  <a:srgbClr val="0000ff"/>
                </a:solidFill>
                <a:uFillTx/>
                <a:latin typeface="Arial"/>
                <a:ea typeface="DejaVu Sans"/>
                <a:hlinkClick r:id="rId1"/>
              </a:rPr>
              <a:t>special glasses</a:t>
            </a:r>
            <a:r>
              <a:rPr b="0" lang="en-US" sz="2400" spc="-1" strike="noStrike">
                <a:solidFill>
                  <a:srgbClr val="000000"/>
                </a:solidFill>
                <a:latin typeface="Arial"/>
                <a:ea typeface="DejaVu Sans"/>
              </a:rPr>
              <a:t>.</a:t>
            </a:r>
            <a:br/>
            <a:br/>
            <a:r>
              <a:rPr b="0" lang="en-US" sz="2400" spc="-1" strike="noStrike">
                <a:solidFill>
                  <a:srgbClr val="000000"/>
                </a:solidFill>
                <a:latin typeface="Arial"/>
                <a:ea typeface="DejaVu Sans"/>
              </a:rPr>
              <a:t>Misleading a self-driving car by </a:t>
            </a:r>
            <a:r>
              <a:rPr b="0" lang="en-US" sz="2400" spc="-1" strike="noStrike" u="sng">
                <a:solidFill>
                  <a:srgbClr val="0000ff"/>
                </a:solidFill>
                <a:uFillTx/>
                <a:latin typeface="Arial"/>
                <a:ea typeface="DejaVu Sans"/>
                <a:hlinkClick r:id="rId2"/>
              </a:rPr>
              <a:t>altering traffic signs</a:t>
            </a:r>
            <a:r>
              <a:rPr b="0" lang="en-US" sz="2400" spc="-1" strike="noStrike">
                <a:solidFill>
                  <a:srgbClr val="000000"/>
                </a:solidFill>
                <a:latin typeface="Arial"/>
                <a:ea typeface="DejaVu Sans"/>
              </a:rPr>
              <a:t>.</a:t>
            </a:r>
            <a:br/>
            <a:br/>
            <a:r>
              <a:rPr b="0" lang="en-US" sz="2400" spc="-1" strike="noStrike">
                <a:solidFill>
                  <a:srgbClr val="000000"/>
                </a:solidFill>
                <a:latin typeface="Arial"/>
                <a:ea typeface="DejaVu Sans"/>
              </a:rPr>
              <a:t>Disguise a weapon to avoid video detection.</a:t>
            </a:r>
            <a:br/>
            <a:br/>
            <a:r>
              <a:rPr b="0" lang="en-US" sz="2400" spc="-1" strike="noStrike">
                <a:solidFill>
                  <a:srgbClr val="000000"/>
                </a:solidFill>
                <a:latin typeface="Arial"/>
                <a:ea typeface="DejaVu Sans"/>
              </a:rPr>
              <a:t>Bypass audio or fingerprint identification</a:t>
            </a:r>
            <a:r>
              <a:rPr b="0" lang="en-US" sz="3000" spc="-1" strike="noStrike">
                <a:solidFill>
                  <a:srgbClr val="000000"/>
                </a:solidFill>
                <a:latin typeface="Arial"/>
                <a:ea typeface="DejaVu Sans"/>
              </a:rPr>
              <a:t>.</a:t>
            </a:r>
            <a:br/>
            <a:endParaRPr b="0" lang="en-US" sz="3000" spc="-1" strike="noStrike">
              <a:solidFill>
                <a:srgbClr val="000000"/>
              </a:solid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Adversarial Examples</a:t>
            </a:r>
            <a:endParaRPr b="0" lang="en-US" sz="4400" spc="-1" strike="noStrike">
              <a:solidFill>
                <a:srgbClr val="000000"/>
              </a:solidFill>
              <a:latin typeface="Calibri"/>
            </a:endParaRPr>
          </a:p>
        </p:txBody>
      </p:sp>
      <p:pic>
        <p:nvPicPr>
          <p:cNvPr id="170" name="Content Placeholder 3" descr=""/>
          <p:cNvPicPr/>
          <p:nvPr/>
        </p:nvPicPr>
        <p:blipFill>
          <a:blip r:embed="rId1"/>
          <a:stretch/>
        </p:blipFill>
        <p:spPr>
          <a:xfrm>
            <a:off x="1676520" y="1600200"/>
            <a:ext cx="5371920" cy="2257200"/>
          </a:xfrm>
          <a:prstGeom prst="rect">
            <a:avLst/>
          </a:prstGeom>
          <a:ln>
            <a:noFill/>
          </a:ln>
        </p:spPr>
      </p:pic>
      <p:sp>
        <p:nvSpPr>
          <p:cNvPr id="171" name="CustomShape 2"/>
          <p:cNvSpPr/>
          <p:nvPr/>
        </p:nvSpPr>
        <p:spPr>
          <a:xfrm>
            <a:off x="1523880" y="4800600"/>
            <a:ext cx="6857640" cy="63900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Calibri"/>
              </a:rPr>
              <a:t>An adversarial input, overlaid on a typical image, </a:t>
            </a:r>
            <a:endParaRPr b="0" lang="en-US" sz="1800" spc="-1" strike="noStrike">
              <a:latin typeface="Arial"/>
            </a:endParaRPr>
          </a:p>
          <a:p>
            <a:pPr>
              <a:lnSpc>
                <a:spcPct val="100000"/>
              </a:lnSpc>
            </a:pPr>
            <a:r>
              <a:rPr b="0" i="1" lang="en-US" sz="1800" spc="-1" strike="noStrike">
                <a:solidFill>
                  <a:srgbClr val="000000"/>
                </a:solidFill>
                <a:latin typeface="Calibri"/>
              </a:rPr>
              <a:t>can cause a classifier to wrongly label a panda as a gibbon.</a:t>
            </a:r>
            <a:endParaRPr b="0" lang="en-US"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Placing a sticker next to an object </a:t>
            </a:r>
            <a:endParaRPr b="0" lang="en-US" sz="4400" spc="-1" strike="noStrike">
              <a:solidFill>
                <a:srgbClr val="000000"/>
              </a:solidFill>
              <a:latin typeface="Calibri"/>
            </a:endParaRPr>
          </a:p>
        </p:txBody>
      </p:sp>
      <p:pic>
        <p:nvPicPr>
          <p:cNvPr id="173" name="Picture 2" descr=""/>
          <p:cNvPicPr/>
          <p:nvPr/>
        </p:nvPicPr>
        <p:blipFill>
          <a:blip r:embed="rId1"/>
          <a:stretch/>
        </p:blipFill>
        <p:spPr>
          <a:xfrm>
            <a:off x="597240" y="1219320"/>
            <a:ext cx="8025120" cy="3962160"/>
          </a:xfrm>
          <a:prstGeom prst="rect">
            <a:avLst/>
          </a:prstGeom>
          <a:ln>
            <a:noFill/>
          </a:ln>
        </p:spPr>
      </p:pic>
      <p:sp>
        <p:nvSpPr>
          <p:cNvPr id="174" name="CustomShape 2"/>
          <p:cNvSpPr/>
          <p:nvPr/>
        </p:nvSpPr>
        <p:spPr>
          <a:xfrm>
            <a:off x="838080" y="5410080"/>
            <a:ext cx="754344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Most of the classifiers can be fooled by making small  changes in the pixel values of an input image and the classifier will predict it to be any class your choice.</a:t>
            </a:r>
            <a:endParaRPr b="0" lang="en-US"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457200" y="273600"/>
            <a:ext cx="8228880" cy="945360"/>
          </a:xfrm>
          <a:prstGeom prst="rect">
            <a:avLst/>
          </a:prstGeom>
          <a:noFill/>
          <a:ln>
            <a:noFill/>
          </a:ln>
        </p:spPr>
        <p:txBody>
          <a:bodyPr anchor="ctr"/>
          <a:p>
            <a:pPr algn="ctr">
              <a:lnSpc>
                <a:spcPct val="100000"/>
              </a:lnSpc>
            </a:pPr>
            <a:r>
              <a:rPr b="0" lang="en-US" sz="4400" spc="-1" strike="noStrike">
                <a:solidFill>
                  <a:srgbClr val="000000"/>
                </a:solidFill>
                <a:latin typeface="Calibri"/>
              </a:rPr>
              <a:t>Adversarial Examples</a:t>
            </a:r>
            <a:endParaRPr b="0" lang="en-US" sz="4400" spc="-1" strike="noStrike">
              <a:solidFill>
                <a:srgbClr val="000000"/>
              </a:solidFill>
              <a:latin typeface="Calibri"/>
            </a:endParaRPr>
          </a:p>
        </p:txBody>
      </p:sp>
      <p:sp>
        <p:nvSpPr>
          <p:cNvPr id="176" name="TextShape 2"/>
          <p:cNvSpPr txBox="1"/>
          <p:nvPr/>
        </p:nvSpPr>
        <p:spPr>
          <a:xfrm>
            <a:off x="304920" y="1219320"/>
            <a:ext cx="8661960" cy="5429160"/>
          </a:xfrm>
          <a:prstGeom prst="rect">
            <a:avLst/>
          </a:prstGeom>
          <a:noFill/>
          <a:ln>
            <a:noFill/>
          </a:ln>
        </p:spPr>
        <p:txBody>
          <a:bodyPr>
            <a:normAutofit/>
          </a:bodyPr>
          <a:p>
            <a:pPr algn="ctr">
              <a:lnSpc>
                <a:spcPct val="100000"/>
              </a:lnSpc>
              <a:spcBef>
                <a:spcPts val="641"/>
              </a:spcBef>
            </a:pP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r>
              <a:rPr b="0" lang="en-US" sz="2000" spc="-1" strike="noStrike">
                <a:solidFill>
                  <a:srgbClr val="8b8b8b"/>
                </a:solidFill>
                <a:latin typeface="Calibri"/>
              </a:rPr>
              <a:t>      </a:t>
            </a:r>
            <a:r>
              <a:rPr b="0" lang="en-US" sz="2000" spc="-1" strike="noStrike">
                <a:solidFill>
                  <a:srgbClr val="8b8b8b"/>
                </a:solidFill>
                <a:latin typeface="Calibri"/>
              </a:rPr>
              <a:t>Above Glasses, can fool commercial-grade facial recognition software into identifying the wrong person with up to 100% success rates. Researchers had the same success tricking </a:t>
            </a:r>
            <a:r>
              <a:rPr b="0" lang="en-US" sz="2000" spc="-1" strike="noStrike" u="sng">
                <a:solidFill>
                  <a:srgbClr val="8b8bff"/>
                </a:solidFill>
                <a:uFillTx/>
                <a:latin typeface="Calibri"/>
                <a:hlinkClick r:id="rId1"/>
              </a:rPr>
              <a:t>software</a:t>
            </a:r>
            <a:r>
              <a:rPr b="0" lang="en-US" sz="2000" spc="-1" strike="noStrike">
                <a:solidFill>
                  <a:srgbClr val="8b8b8b"/>
                </a:solidFill>
                <a:latin typeface="Calibri"/>
              </a:rPr>
              <a:t> touted by Chinese e-commerce giant Alibaba for use in their “</a:t>
            </a:r>
            <a:r>
              <a:rPr b="0" lang="en-US" sz="2000" spc="-1" strike="noStrike" u="sng">
                <a:solidFill>
                  <a:srgbClr val="8b8bff"/>
                </a:solidFill>
                <a:uFillTx/>
                <a:latin typeface="Calibri"/>
                <a:hlinkClick r:id="rId2"/>
              </a:rPr>
              <a:t>smile-to-pay</a:t>
            </a:r>
            <a:r>
              <a:rPr b="0" lang="en-US" sz="2000" spc="-1" strike="noStrike">
                <a:solidFill>
                  <a:srgbClr val="8b8b8b"/>
                </a:solidFill>
                <a:latin typeface="Calibri"/>
              </a:rPr>
              <a:t>” feature</a:t>
            </a:r>
            <a:r>
              <a:rPr b="0" lang="en-US" sz="3200" spc="-1" strike="noStrike">
                <a:solidFill>
                  <a:srgbClr val="8b8b8b"/>
                </a:solidFill>
                <a:latin typeface="Calibri"/>
              </a:rPr>
              <a:t>.</a:t>
            </a:r>
            <a:endParaRPr b="0" lang="en-US" sz="3200" spc="-1" strike="noStrike">
              <a:latin typeface="Arial"/>
            </a:endParaRPr>
          </a:p>
        </p:txBody>
      </p:sp>
      <p:pic>
        <p:nvPicPr>
          <p:cNvPr id="177" name="Picture 3" descr=""/>
          <p:cNvPicPr/>
          <p:nvPr/>
        </p:nvPicPr>
        <p:blipFill>
          <a:blip r:embed="rId3"/>
          <a:stretch/>
        </p:blipFill>
        <p:spPr>
          <a:xfrm>
            <a:off x="609480" y="1631520"/>
            <a:ext cx="4190760" cy="2092320"/>
          </a:xfrm>
          <a:prstGeom prst="rect">
            <a:avLst/>
          </a:prstGeom>
          <a:ln>
            <a:noFill/>
          </a:ln>
        </p:spPr>
      </p:pic>
      <p:pic>
        <p:nvPicPr>
          <p:cNvPr id="178" name="Picture 4" descr=""/>
          <p:cNvPicPr/>
          <p:nvPr/>
        </p:nvPicPr>
        <p:blipFill>
          <a:blip r:embed="rId4"/>
          <a:stretch/>
        </p:blipFill>
        <p:spPr>
          <a:xfrm>
            <a:off x="6207120" y="1752480"/>
            <a:ext cx="2300400" cy="25142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Poisoning the Training Set</a:t>
            </a:r>
            <a:endParaRPr b="0" lang="en-US" sz="4400" spc="-1" strike="noStrike">
              <a:solidFill>
                <a:srgbClr val="000000"/>
              </a:solidFill>
              <a:latin typeface="Calibri"/>
            </a:endParaRPr>
          </a:p>
        </p:txBody>
      </p:sp>
      <p:pic>
        <p:nvPicPr>
          <p:cNvPr id="180" name="Picture 2" descr=""/>
          <p:cNvPicPr/>
          <p:nvPr/>
        </p:nvPicPr>
        <p:blipFill>
          <a:blip r:embed="rId1"/>
          <a:stretch/>
        </p:blipFill>
        <p:spPr>
          <a:xfrm>
            <a:off x="2093760" y="2558520"/>
            <a:ext cx="4956120" cy="2608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274680"/>
            <a:ext cx="8229240" cy="1142640"/>
          </a:xfrm>
          <a:prstGeom prst="rect">
            <a:avLst/>
          </a:prstGeom>
          <a:noFill/>
          <a:ln>
            <a:noFill/>
          </a:ln>
        </p:spPr>
        <p:txBody>
          <a:bodyPr anchor="ctr"/>
          <a:p>
            <a:pPr algn="ctr">
              <a:lnSpc>
                <a:spcPct val="100000"/>
              </a:lnSpc>
            </a:pPr>
            <a:r>
              <a:rPr b="0" lang="en-US" sz="4400" spc="-1" strike="noStrike">
                <a:solidFill>
                  <a:srgbClr val="000000"/>
                </a:solidFill>
                <a:latin typeface="Calibri"/>
              </a:rPr>
              <a:t>Poisoning Attacks on Neural Nets</a:t>
            </a:r>
            <a:endParaRPr b="0" lang="en-US" sz="4400" spc="-1" strike="noStrike">
              <a:solidFill>
                <a:srgbClr val="000000"/>
              </a:solidFill>
              <a:latin typeface="Calibri"/>
            </a:endParaRPr>
          </a:p>
        </p:txBody>
      </p:sp>
      <p:sp>
        <p:nvSpPr>
          <p:cNvPr id="18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The existence of adversarial examples in deep neural networks (DNNs) has triggered debates on how secure these classifiers are.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Adversarial examples fall within a category of attacks called evasion attacks.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2000" spc="-1" strike="noStrike">
                <a:solidFill>
                  <a:srgbClr val="000000"/>
                </a:solidFill>
                <a:latin typeface="Calibri"/>
              </a:rPr>
              <a:t>Evasion attacks happen at test time – a clean target instance is modified to avoid detection by a classifier, or spur misclassification</a:t>
            </a:r>
            <a:r>
              <a:rPr b="0" lang="en-US" sz="3200" spc="-1" strike="noStrike">
                <a:solidFill>
                  <a:srgbClr val="000000"/>
                </a:solidFill>
                <a:latin typeface="Calibri"/>
              </a:rPr>
              <a: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Poison attacks work in cases where adversarial perturbations don’t. </a:t>
            </a: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Data poisoning attacks, happen at training time; they aim to manipulate the performance of a system by inserting carefully constructed poison instances into the training data. Sometimes, a system can be poisoned with just one single poison image, and this image won’t look suspicious, even to a trained observer.</a:t>
            </a:r>
            <a:endParaRPr b="0" lang="en-US" sz="2000" spc="-1" strike="noStrike">
              <a:solidFill>
                <a:srgbClr val="000000"/>
              </a:solidFill>
              <a:latin typeface="Calibri"/>
            </a:endParaRPr>
          </a:p>
          <a:p>
            <a:pPr>
              <a:lnSpc>
                <a:spcPct val="100000"/>
              </a:lnSpc>
              <a:spcBef>
                <a:spcPts val="641"/>
              </a:spcBef>
            </a:pPr>
            <a:endParaRPr b="0" lang="en-US" sz="2000" spc="-1" strike="noStrike">
              <a:solidFill>
                <a:srgbClr val="000000"/>
              </a:solidFill>
              <a:latin typeface="Calibri"/>
            </a:endParaRPr>
          </a:p>
          <a:p>
            <a:pPr>
              <a:lnSpc>
                <a:spcPct val="100000"/>
              </a:lnSpc>
              <a:spcBef>
                <a:spcPts val="641"/>
              </a:spcBef>
            </a:pPr>
            <a:endParaRPr b="0" lang="en-US" sz="2000" spc="-1" strike="noStrike">
              <a:solidFill>
                <a:srgbClr val="000000"/>
              </a:solid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blank</Template>
  <TotalTime>3647</TotalTime>
  <Application>LibreOffice/5.4.2.2$Windows_X86_64 LibreOffice_project/22b09f6418e8c2d508a9eaf86b2399209b0990f4</Application>
  <Words>905</Words>
  <Paragraphs>133</Paragraphs>
  <Company>General Services Administration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2018-06-08T03:27:33Z</dcterms:created>
  <dc:creator>AliMTalib</dc:creator>
  <dc:description/>
  <dc:language>en-US</dc:language>
  <cp:lastModifiedBy/>
  <dcterms:modified xsi:type="dcterms:W3CDTF">2018-06-10T13:21:42Z</dcterms:modified>
  <cp:revision>44</cp:revision>
  <dc:subject/>
  <dc:title>Adversarial Examples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General Services Administration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26</vt:i4>
  </property>
</Properties>
</file>