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3"/>
  </p:notesMasterIdLst>
  <p:sldIdLst>
    <p:sldId id="256" r:id="rId2"/>
    <p:sldId id="258" r:id="rId3"/>
    <p:sldId id="323" r:id="rId4"/>
    <p:sldId id="315" r:id="rId5"/>
    <p:sldId id="313" r:id="rId6"/>
    <p:sldId id="308" r:id="rId7"/>
    <p:sldId id="316" r:id="rId8"/>
    <p:sldId id="324" r:id="rId9"/>
    <p:sldId id="307" r:id="rId10"/>
    <p:sldId id="304" r:id="rId11"/>
    <p:sldId id="317" r:id="rId12"/>
    <p:sldId id="319" r:id="rId13"/>
    <p:sldId id="318" r:id="rId14"/>
    <p:sldId id="320" r:id="rId15"/>
    <p:sldId id="321" r:id="rId16"/>
    <p:sldId id="322" r:id="rId17"/>
    <p:sldId id="312" r:id="rId18"/>
    <p:sldId id="309" r:id="rId19"/>
    <p:sldId id="310" r:id="rId20"/>
    <p:sldId id="311" r:id="rId21"/>
    <p:sldId id="30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p:scale>
          <a:sx n="100" d="100"/>
          <a:sy n="100" d="100"/>
        </p:scale>
        <p:origin x="-1950"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3E7B1AD3-80D8-4CC2-88FE-239193EEEF9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207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38680" y="30780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A5ABC5-18A7-4D4F-9575-8EB264A27CF6}" type="datetime">
              <a:rPr lang="en-US" sz="1200" b="0" strike="noStrike" spc="-1">
                <a:solidFill>
                  <a:srgbClr val="DBF5F9"/>
                </a:solidFill>
                <a:uFill>
                  <a:solidFill>
                    <a:srgbClr val="FFFFFF"/>
                  </a:solidFill>
                </a:uFill>
                <a:latin typeface="Source Sans Pro"/>
                <a:ea typeface="DejaVu Sans"/>
              </a:rPr>
              <a:t>2/16/2019</a:t>
            </a:fld>
            <a:endParaRPr lang="en-US" sz="1200" b="0" strike="noStrike" spc="-1">
              <a:solidFill>
                <a:srgbClr val="000000"/>
              </a:solidFill>
              <a:uFill>
                <a:solidFill>
                  <a:srgbClr val="FFFFFF"/>
                </a:solidFill>
              </a:uFill>
              <a:latin typeface="Arial"/>
            </a:endParaRPr>
          </a:p>
        </p:txBody>
      </p:sp>
      <p:sp>
        <p:nvSpPr>
          <p:cNvPr id="191" name="CustomShape 2"/>
          <p:cNvSpPr/>
          <p:nvPr/>
        </p:nvSpPr>
        <p:spPr>
          <a:xfrm>
            <a:off x="3838680" y="840996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E907E7-1B6C-4150-B05E-B5757FE712EF}" type="slidenum">
              <a:rPr lang="en-US" sz="1200" b="0" strike="noStrike" spc="-1">
                <a:solidFill>
                  <a:srgbClr val="DBF5F9"/>
                </a:solidFill>
                <a:uFill>
                  <a:solidFill>
                    <a:srgbClr val="FFFFFF"/>
                  </a:solidFill>
                </a:uFill>
                <a:latin typeface="Source Sans Pro"/>
                <a:ea typeface="DejaVu Sans"/>
              </a:rPr>
              <a:t>1</a:t>
            </a:fld>
            <a:endParaRPr lang="en-US" sz="1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339840" y="4687200"/>
            <a:ext cx="619020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D768CBFB-9369-4998-A661-298BF0601827}" type="datetime">
              <a:rPr lang="en-US" sz="1200" b="0" strike="noStrike" spc="-1">
                <a:solidFill>
                  <a:srgbClr val="8B8B8B"/>
                </a:solidFill>
                <a:uFill>
                  <a:solidFill>
                    <a:srgbClr val="FFFFFF"/>
                  </a:solidFill>
                </a:uFill>
                <a:latin typeface="Calibri"/>
              </a:rPr>
              <a:t>2/16/2019</a:t>
            </a:fld>
            <a:endParaRPr lang="en-US" sz="1200" b="0" strike="noStrike" spc="-1">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BA33FE5-AB37-43DF-9E06-8D429565E77A}"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aliasgertalib" TargetMode="External"/><Relationship Id="rId2" Type="http://schemas.openxmlformats.org/officeDocument/2006/relationships/hyperlink" Target="mailto:aliasgertalib@gmail.co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donkeycar.com/" TargetMode="External"/><Relationship Id="rId2" Type="http://schemas.openxmlformats.org/officeDocument/2006/relationships/hyperlink" Target="https://gym.opena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8640" y="381000"/>
            <a:ext cx="8640000" cy="6096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dirty="0"/>
              <a:t/>
            </a:r>
            <a:br>
              <a:rPr dirty="0"/>
            </a:br>
            <a:endParaRPr lang="en-US" sz="1800" b="0" strike="noStrike" spc="-1" dirty="0">
              <a:solidFill>
                <a:srgbClr val="000000"/>
              </a:solidFill>
              <a:uFill>
                <a:solidFill>
                  <a:srgbClr val="FFFFFF"/>
                </a:solidFill>
              </a:uFill>
              <a:latin typeface="Arial"/>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r>
              <a:rPr lang="en-US" sz="6500" spc="-1" dirty="0">
                <a:solidFill>
                  <a:srgbClr val="04617B"/>
                </a:solidFill>
                <a:uFill>
                  <a:solidFill>
                    <a:srgbClr val="FFFFFF"/>
                  </a:solidFill>
                </a:uFill>
                <a:latin typeface="Source Sans Pro Light"/>
                <a:ea typeface="DejaVu Sans"/>
              </a:rPr>
              <a:t> </a:t>
            </a:r>
            <a:r>
              <a:rPr lang="en-US" sz="6500" spc="-1" dirty="0" smtClean="0">
                <a:solidFill>
                  <a:srgbClr val="04617B"/>
                </a:solidFill>
                <a:uFill>
                  <a:solidFill>
                    <a:srgbClr val="FFFFFF"/>
                  </a:solidFill>
                </a:uFill>
                <a:latin typeface="Source Sans Pro Light"/>
                <a:ea typeface="DejaVu Sans"/>
              </a:rPr>
              <a:t> </a:t>
            </a: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r>
              <a:rPr lang="en-US" sz="6000" b="0" strike="noStrike" spc="-1" dirty="0" smtClean="0">
                <a:solidFill>
                  <a:srgbClr val="04617B"/>
                </a:solidFill>
                <a:uFill>
                  <a:solidFill>
                    <a:srgbClr val="FFFFFF"/>
                  </a:solidFill>
                </a:uFill>
                <a:latin typeface="Source Sans Pro Light"/>
                <a:ea typeface="DejaVu Sans"/>
              </a:rPr>
              <a:t>Reinforcement Learning</a:t>
            </a:r>
            <a:endParaRPr lang="en-US" sz="6000" b="0" strike="noStrike" spc="-1" dirty="0" smtClean="0">
              <a:solidFill>
                <a:srgbClr val="000000"/>
              </a:solidFill>
              <a:uFill>
                <a:solidFill>
                  <a:srgbClr val="FFFFFF"/>
                </a:solidFill>
              </a:uFill>
              <a:latin typeface="Arial"/>
            </a:endParaRPr>
          </a:p>
          <a:p>
            <a:pPr>
              <a:lnSpc>
                <a:spcPct val="100000"/>
              </a:lnSpc>
            </a:pPr>
            <a:r>
              <a:rPr lang="en-US" sz="4800" b="1" spc="-1" dirty="0" smtClean="0">
                <a:solidFill>
                  <a:schemeClr val="tx2"/>
                </a:solidFill>
                <a:uFill>
                  <a:solidFill>
                    <a:srgbClr val="FFFFFF"/>
                  </a:solidFill>
                </a:uFill>
                <a:latin typeface="Source Sans Pro Light"/>
              </a:rPr>
              <a:t>Session 1</a:t>
            </a:r>
          </a:p>
          <a:p>
            <a:pPr>
              <a:lnSpc>
                <a:spcPct val="100000"/>
              </a:lnSpc>
            </a:pPr>
            <a:endParaRPr lang="en-US" sz="4800" b="0" strike="noStrike" spc="-1" dirty="0">
              <a:solidFill>
                <a:srgbClr val="000000"/>
              </a:solidFill>
              <a:uFill>
                <a:solidFill>
                  <a:srgbClr val="FFFFFF"/>
                </a:solidFill>
              </a:uFill>
              <a:latin typeface="Arial"/>
            </a:endParaRPr>
          </a:p>
          <a:p>
            <a:pPr>
              <a:lnSpc>
                <a:spcPct val="100000"/>
              </a:lnSpc>
            </a:pPr>
            <a:r>
              <a:rPr lang="en-US" sz="3600" b="1" strike="noStrike" spc="-1" dirty="0" smtClean="0">
                <a:solidFill>
                  <a:schemeClr val="tx2"/>
                </a:solidFill>
                <a:uFill>
                  <a:solidFill>
                    <a:srgbClr val="FFFFFF"/>
                  </a:solidFill>
                </a:uFill>
                <a:latin typeface="Source Sans Pro Light"/>
                <a:ea typeface="DejaVu Sans"/>
              </a:rPr>
              <a:t>The Basics</a:t>
            </a:r>
            <a:endParaRPr lang="en-US" sz="3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3600" b="1" spc="-1" dirty="0">
              <a:solidFill>
                <a:schemeClr val="tx2"/>
              </a:solidFill>
              <a:uFill>
                <a:solidFill>
                  <a:srgbClr val="FFFFFF"/>
                </a:solidFill>
              </a:uFill>
              <a:latin typeface="Source Sans Pro Light"/>
              <a:ea typeface="DejaVu Sans"/>
            </a:endParaRPr>
          </a:p>
          <a:p>
            <a:pPr>
              <a:lnSpc>
                <a:spcPct val="100000"/>
              </a:lnSpc>
            </a:pPr>
            <a:r>
              <a:rPr lang="en-US" sz="1600" b="1" dirty="0" smtClean="0"/>
              <a:t> .</a:t>
            </a:r>
            <a:endParaRPr lang="en-US" sz="1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2900" b="1" strike="noStrike" spc="-1" dirty="0" smtClean="0">
              <a:solidFill>
                <a:schemeClr val="tx2"/>
              </a:solidFill>
              <a:uFill>
                <a:solidFill>
                  <a:srgbClr val="FFFFFF"/>
                </a:solidFill>
              </a:uFill>
              <a:latin typeface="Source Sans Pro Light"/>
              <a:ea typeface="DejaVu Sans"/>
            </a:endParaRPr>
          </a:p>
          <a:p>
            <a:pPr>
              <a:lnSpc>
                <a:spcPct val="100000"/>
              </a:lnSpc>
            </a:pPr>
            <a:r>
              <a:rPr lang="en-US" sz="2900" b="1" spc="-1" dirty="0" smtClean="0">
                <a:solidFill>
                  <a:schemeClr val="tx2"/>
                </a:solidFill>
                <a:uFill>
                  <a:solidFill>
                    <a:srgbClr val="FFFFFF"/>
                  </a:solidFill>
                </a:uFill>
                <a:latin typeface="Source Sans Pro Light"/>
                <a:ea typeface="DejaVu Sans"/>
              </a:rPr>
              <a:t>  </a:t>
            </a:r>
            <a:endParaRPr lang="en-US" sz="2900" b="1" spc="-1" dirty="0">
              <a:solidFill>
                <a:srgbClr val="00B050"/>
              </a:solidFill>
              <a:uFill>
                <a:solidFill>
                  <a:srgbClr val="FFFFFF"/>
                </a:solidFill>
              </a:uFill>
              <a:latin typeface="Source Sans Pro Light"/>
            </a:endParaRPr>
          </a:p>
          <a:p>
            <a:pPr>
              <a:lnSpc>
                <a:spcPct val="100000"/>
              </a:lnSpc>
            </a:pPr>
            <a:r>
              <a:rPr lang="en-US" sz="1200" strike="noStrike" spc="-1" dirty="0" smtClean="0">
                <a:uFill>
                  <a:solidFill>
                    <a:srgbClr val="FFFFFF"/>
                  </a:solidFill>
                </a:uFill>
                <a:latin typeface="Source Sans Pro Light"/>
              </a:rPr>
              <a:t>( </a:t>
            </a:r>
            <a:r>
              <a:rPr lang="en-US" sz="1200" strike="noStrike" spc="-1" dirty="0" smtClean="0">
                <a:uFill>
                  <a:solidFill>
                    <a:srgbClr val="FFFFFF"/>
                  </a:solidFill>
                </a:uFill>
                <a:latin typeface="Source Sans Pro Light"/>
              </a:rPr>
              <a:t>Disclaimer: content </a:t>
            </a:r>
            <a:r>
              <a:rPr lang="en-US" sz="1200" strike="noStrike" spc="-1" dirty="0" smtClean="0">
                <a:uFill>
                  <a:solidFill>
                    <a:srgbClr val="FFFFFF"/>
                  </a:solidFill>
                </a:uFill>
                <a:latin typeface="Source Sans Pro Light"/>
              </a:rPr>
              <a:t>has been  taken from various authors and websites)</a:t>
            </a:r>
            <a:endParaRPr lang="en-US" sz="1200" strike="noStrike" spc="-1" dirty="0">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40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Main Components of RL </a:t>
            </a:r>
            <a:endParaRPr lang="en-US" sz="4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189" name="CustomShape 2"/>
          <p:cNvSpPr/>
          <p:nvPr/>
        </p:nvSpPr>
        <p:spPr>
          <a:xfrm>
            <a:off x="228600" y="1143000"/>
            <a:ext cx="8763000" cy="548640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marL="285750" indent="-285750">
              <a:lnSpc>
                <a:spcPct val="100000"/>
              </a:lnSpc>
              <a:buFont typeface="Arial" panose="020B0604020202020204" pitchFamily="34" charset="0"/>
              <a:buChar char="•"/>
            </a:pPr>
            <a:r>
              <a:rPr lang="en-US" sz="2400" b="0" strike="noStrike" spc="-1" dirty="0" smtClean="0">
                <a:solidFill>
                  <a:srgbClr val="000000"/>
                </a:solidFill>
                <a:uFill>
                  <a:solidFill>
                    <a:srgbClr val="FFFFFF"/>
                  </a:solidFill>
                </a:uFill>
                <a:latin typeface="Arial"/>
                <a:ea typeface="DejaVu Sans"/>
              </a:rPr>
              <a:t> Learning to map States to actions so as to maximize a numerical reward over time.</a:t>
            </a:r>
          </a:p>
          <a:p>
            <a:pPr marL="285750" indent="-285750">
              <a:lnSpc>
                <a:spcPct val="100000"/>
              </a:lnSpc>
              <a:buFont typeface="Arial" panose="020B0604020202020204" pitchFamily="34" charset="0"/>
              <a:buChar char="•"/>
            </a:pPr>
            <a:endParaRPr lang="en-US" sz="2400" b="0" strike="noStrike" spc="-1" dirty="0" smtClean="0">
              <a:solidFill>
                <a:srgbClr val="000000"/>
              </a:solidFill>
              <a:uFill>
                <a:solidFill>
                  <a:srgbClr val="FFFFFF"/>
                </a:solidFill>
              </a:uFill>
              <a:latin typeface="Arial"/>
              <a:ea typeface="DejaVu Sans"/>
            </a:endParaRPr>
          </a:p>
          <a:p>
            <a:pPr marL="285750" indent="-285750">
              <a:lnSpc>
                <a:spcPct val="100000"/>
              </a:lnSpc>
              <a:buFont typeface="Arial" panose="020B0604020202020204" pitchFamily="34" charset="0"/>
              <a:buChar char="•"/>
            </a:pPr>
            <a:r>
              <a:rPr lang="en-US" sz="2400" spc="-1" dirty="0" err="1" smtClean="0">
                <a:solidFill>
                  <a:srgbClr val="000000"/>
                </a:solidFill>
                <a:uFill>
                  <a:solidFill>
                    <a:srgbClr val="FFFFFF"/>
                  </a:solidFill>
                </a:uFill>
                <a:latin typeface="Arial"/>
                <a:ea typeface="DejaVu Sans"/>
              </a:rPr>
              <a:t>MultiStage</a:t>
            </a:r>
            <a:r>
              <a:rPr lang="en-US" sz="2400" spc="-1" dirty="0" smtClean="0">
                <a:solidFill>
                  <a:srgbClr val="000000"/>
                </a:solidFill>
                <a:uFill>
                  <a:solidFill>
                    <a:srgbClr val="FFFFFF"/>
                  </a:solidFill>
                </a:uFill>
                <a:latin typeface="Arial"/>
                <a:ea typeface="DejaVu Sans"/>
              </a:rPr>
              <a:t> decision.</a:t>
            </a:r>
          </a:p>
          <a:p>
            <a:pPr marL="285750" indent="-285750">
              <a:lnSpc>
                <a:spcPct val="100000"/>
              </a:lnSpc>
              <a:buFont typeface="Arial" panose="020B0604020202020204" pitchFamily="34" charset="0"/>
              <a:buChar char="•"/>
            </a:pPr>
            <a:endParaRPr lang="en-US" sz="2400" spc="-1" dirty="0" smtClean="0">
              <a:solidFill>
                <a:srgbClr val="000000"/>
              </a:solidFill>
              <a:uFill>
                <a:solidFill>
                  <a:srgbClr val="FFFFFF"/>
                </a:solidFill>
              </a:uFill>
              <a:latin typeface="Arial"/>
              <a:ea typeface="DejaVu Sans"/>
            </a:endParaRPr>
          </a:p>
          <a:p>
            <a:pPr marL="285750" indent="-285750">
              <a:lnSpc>
                <a:spcPct val="100000"/>
              </a:lnSpc>
              <a:buFont typeface="Arial" panose="020B0604020202020204" pitchFamily="34" charset="0"/>
              <a:buChar char="•"/>
            </a:pPr>
            <a:r>
              <a:rPr lang="en-US" sz="2400" b="0" strike="noStrike" spc="-1" dirty="0" smtClean="0">
                <a:solidFill>
                  <a:srgbClr val="000000"/>
                </a:solidFill>
                <a:uFill>
                  <a:solidFill>
                    <a:srgbClr val="FFFFFF"/>
                  </a:solidFill>
                </a:uFill>
                <a:latin typeface="Arial"/>
                <a:ea typeface="DejaVu Sans"/>
              </a:rPr>
              <a:t>Agent must learn by Trial and Error.</a:t>
            </a:r>
          </a:p>
          <a:p>
            <a:pPr marL="285750" indent="-285750">
              <a:lnSpc>
                <a:spcPct val="100000"/>
              </a:lnSpc>
              <a:buFont typeface="Arial" panose="020B0604020202020204" pitchFamily="34" charset="0"/>
              <a:buChar char="•"/>
            </a:pPr>
            <a:endParaRPr lang="en-US" sz="2400" b="0" strike="noStrike" spc="-1" dirty="0" smtClean="0">
              <a:solidFill>
                <a:srgbClr val="000000"/>
              </a:solidFill>
              <a:uFill>
                <a:solidFill>
                  <a:srgbClr val="FFFFFF"/>
                </a:solidFill>
              </a:uFill>
              <a:latin typeface="Arial"/>
              <a:ea typeface="DejaVu Sans"/>
            </a:endParaRPr>
          </a:p>
          <a:p>
            <a:pPr marL="285750" indent="-285750">
              <a:lnSpc>
                <a:spcPct val="100000"/>
              </a:lnSpc>
              <a:buFont typeface="Arial" panose="020B0604020202020204" pitchFamily="34" charset="0"/>
              <a:buChar char="•"/>
            </a:pPr>
            <a:r>
              <a:rPr lang="en-US" sz="2400" spc="-1" dirty="0" smtClean="0">
                <a:solidFill>
                  <a:srgbClr val="000000"/>
                </a:solidFill>
                <a:uFill>
                  <a:solidFill>
                    <a:srgbClr val="FFFFFF"/>
                  </a:solidFill>
                </a:uFill>
                <a:latin typeface="Arial"/>
                <a:ea typeface="DejaVu Sans"/>
              </a:rPr>
              <a:t>Actions may affect not only immediate reward, but also subsequent rewards (Delayed Effect).</a:t>
            </a:r>
            <a:endParaRPr lang="en-US" sz="2400" b="0" strike="noStrike" spc="-1" dirty="0" smtClean="0">
              <a:solidFill>
                <a:srgbClr val="000000"/>
              </a:solidFill>
              <a:uFill>
                <a:solidFill>
                  <a:srgbClr val="FFFFFF"/>
                </a:solidFill>
              </a:uFill>
              <a:latin typeface="Arial"/>
              <a:ea typeface="DejaVu Sans"/>
            </a:endParaRPr>
          </a:p>
          <a:p>
            <a:pPr marL="285750" indent="-285750">
              <a:lnSpc>
                <a:spcPct val="100000"/>
              </a:lnSpc>
              <a:buFont typeface="Arial" panose="020B0604020202020204" pitchFamily="34" charset="0"/>
              <a:buChar char="•"/>
            </a:pPr>
            <a:endParaRPr lang="en-US" sz="2400" b="0" strike="noStrike" spc="-1" dirty="0" smtClean="0">
              <a:solidFill>
                <a:srgbClr val="000000"/>
              </a:solidFill>
              <a:uFill>
                <a:solidFill>
                  <a:srgbClr val="FFFFFF"/>
                </a:solidFill>
              </a:uFill>
              <a:latin typeface="Arial"/>
              <a:ea typeface="DejaVu Sans"/>
            </a:endParaRPr>
          </a:p>
          <a:p>
            <a:pPr marL="285750" indent="-285750">
              <a:lnSpc>
                <a:spcPct val="100000"/>
              </a:lnSpc>
              <a:buFont typeface="Arial" panose="020B0604020202020204" pitchFamily="34" charset="0"/>
              <a:buChar char="•"/>
            </a:pPr>
            <a:endParaRPr lang="en-US"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483568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93200"/>
          </a:xfrm>
        </p:spPr>
        <p:txBody>
          <a:bodyPr/>
          <a:lstStyle/>
          <a:p>
            <a:pPr algn="ctr"/>
            <a:r>
              <a:rPr lang="en-US" sz="4000" dirty="0" smtClean="0">
                <a:latin typeface="Calibri" panose="020F0502020204030204" pitchFamily="34" charset="0"/>
                <a:cs typeface="Calibri" panose="020F0502020204030204" pitchFamily="34" charset="0"/>
              </a:rPr>
              <a:t>Exploration v/s Exploitation</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295400"/>
            <a:ext cx="8229240" cy="5181600"/>
          </a:xfrm>
        </p:spPr>
        <p:txBody>
          <a:bodyPr>
            <a:normAutofit lnSpcReduction="10000"/>
          </a:bodyPr>
          <a:lstStyle/>
          <a:p>
            <a:r>
              <a:rPr lang="en-US" dirty="0" smtClean="0">
                <a:latin typeface="+mj-lt"/>
              </a:rPr>
              <a:t>Maximizing not just immediate reward , but cumulative reward in the long run.</a:t>
            </a:r>
          </a:p>
          <a:p>
            <a:endParaRPr lang="en-US" dirty="0">
              <a:latin typeface="+mj-lt"/>
            </a:endParaRPr>
          </a:p>
          <a:p>
            <a:r>
              <a:rPr lang="en-US" dirty="0" smtClean="0">
                <a:latin typeface="+mj-lt"/>
              </a:rPr>
              <a:t>Exploitation :  Make the best decision given current information.</a:t>
            </a:r>
          </a:p>
          <a:p>
            <a:r>
              <a:rPr lang="en-US" dirty="0" smtClean="0">
                <a:latin typeface="+mj-lt"/>
              </a:rPr>
              <a:t>Exploration: Gather more information.</a:t>
            </a:r>
          </a:p>
          <a:p>
            <a:endParaRPr lang="en-US" dirty="0">
              <a:latin typeface="+mj-lt"/>
            </a:endParaRPr>
          </a:p>
          <a:p>
            <a:r>
              <a:rPr lang="en-US" dirty="0" smtClean="0">
                <a:latin typeface="+mj-lt"/>
              </a:rPr>
              <a:t>The best long–term strategy may involve short–term sacrifices .</a:t>
            </a:r>
          </a:p>
          <a:p>
            <a:r>
              <a:rPr lang="en-US" dirty="0" smtClean="0">
                <a:latin typeface="+mj-lt"/>
              </a:rPr>
              <a:t>Gather enough information to make the best overall decisions.</a:t>
            </a:r>
          </a:p>
          <a:p>
            <a:endParaRPr lang="en-US" dirty="0" smtClean="0">
              <a:latin typeface="+mj-lt"/>
            </a:endParaRPr>
          </a:p>
          <a:p>
            <a:r>
              <a:rPr lang="en-US" dirty="0">
                <a:latin typeface="+mj-lt"/>
              </a:rPr>
              <a:t>This is the question every agent must learn to answer from </a:t>
            </a:r>
            <a:r>
              <a:rPr lang="en-US" dirty="0" smtClean="0">
                <a:latin typeface="+mj-lt"/>
              </a:rPr>
              <a:t>the start, </a:t>
            </a:r>
            <a:r>
              <a:rPr lang="en-US" dirty="0">
                <a:latin typeface="+mj-lt"/>
              </a:rPr>
              <a:t>do I keep following this policy that’s giving me nice returns, or do I take some relatively sub-optimal actions now in case there’s a possibly bigger payoff later? </a:t>
            </a:r>
            <a:endParaRPr lang="en-US" dirty="0" smtClean="0">
              <a:latin typeface="+mj-lt"/>
            </a:endParaRPr>
          </a:p>
          <a:p>
            <a:endParaRPr lang="en-US" dirty="0">
              <a:latin typeface="+mj-lt"/>
            </a:endParaRPr>
          </a:p>
          <a:p>
            <a:r>
              <a:rPr lang="en-US" dirty="0" smtClean="0">
                <a:latin typeface="+mj-lt"/>
              </a:rPr>
              <a:t>This </a:t>
            </a:r>
            <a:r>
              <a:rPr lang="en-US" dirty="0">
                <a:latin typeface="+mj-lt"/>
              </a:rPr>
              <a:t>problem is so hard because there can be no right answer in general - there is always a trade-off</a:t>
            </a:r>
            <a:endParaRPr lang="en-US" dirty="0" smtClean="0">
              <a:latin typeface="+mj-lt"/>
            </a:endParaRPr>
          </a:p>
          <a:p>
            <a:endParaRPr lang="en-US" dirty="0">
              <a:latin typeface="+mj-lt"/>
            </a:endParaRPr>
          </a:p>
          <a:p>
            <a:r>
              <a:rPr lang="en-US" dirty="0" err="1" smtClean="0">
                <a:latin typeface="+mj-lt"/>
              </a:rPr>
              <a:t>Eg</a:t>
            </a:r>
            <a:r>
              <a:rPr lang="en-US" dirty="0" smtClean="0">
                <a:latin typeface="+mj-lt"/>
              </a:rPr>
              <a:t>:</a:t>
            </a:r>
          </a:p>
          <a:p>
            <a:r>
              <a:rPr lang="en-US" dirty="0" smtClean="0">
                <a:latin typeface="+mj-lt"/>
              </a:rPr>
              <a:t>Restaurant Selection </a:t>
            </a:r>
          </a:p>
          <a:p>
            <a:r>
              <a:rPr lang="en-US" dirty="0" smtClean="0">
                <a:latin typeface="+mj-lt"/>
              </a:rPr>
              <a:t>Exploitation: Go to favorite restaurant </a:t>
            </a:r>
          </a:p>
          <a:p>
            <a:r>
              <a:rPr lang="en-US" dirty="0" smtClean="0">
                <a:latin typeface="+mj-lt"/>
              </a:rPr>
              <a:t>Exploration: Try a new restaurant.</a:t>
            </a:r>
          </a:p>
          <a:p>
            <a:endParaRPr lang="en-US" dirty="0"/>
          </a:p>
          <a:p>
            <a:endParaRPr lang="en-US" dirty="0"/>
          </a:p>
        </p:txBody>
      </p:sp>
    </p:spTree>
    <p:extLst>
      <p:ext uri="{BB962C8B-B14F-4D97-AF65-F5344CB8AC3E}">
        <p14:creationId xmlns:p14="http://schemas.microsoft.com/office/powerpoint/2010/main" val="56135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Exploration v/s Exploitation</a:t>
            </a:r>
            <a:endParaRPr lang="en-US" sz="4000" dirty="0"/>
          </a:p>
        </p:txBody>
      </p:sp>
      <p:sp>
        <p:nvSpPr>
          <p:cNvPr id="3" name="Subtitle 2"/>
          <p:cNvSpPr>
            <a:spLocks noGrp="1"/>
          </p:cNvSpPr>
          <p:nvPr>
            <p:ph type="subTitle"/>
          </p:nvPr>
        </p:nvSpPr>
        <p:spPr>
          <a:xfrm>
            <a:off x="457200" y="1604520"/>
            <a:ext cx="4953000" cy="3977280"/>
          </a:xfrm>
        </p:spPr>
        <p:txBody>
          <a:bodyPr>
            <a:normAutofit/>
          </a:bodyPr>
          <a:lstStyle/>
          <a:p>
            <a:r>
              <a:rPr lang="en-US" dirty="0" smtClean="0"/>
              <a:t>The mouse </a:t>
            </a:r>
            <a:r>
              <a:rPr lang="en-US" dirty="0"/>
              <a:t>can have an infinite amount of small cheese (+1 each). </a:t>
            </a:r>
            <a:endParaRPr lang="en-US" dirty="0" smtClean="0"/>
          </a:p>
          <a:p>
            <a:r>
              <a:rPr lang="en-US" dirty="0" smtClean="0"/>
              <a:t>At </a:t>
            </a:r>
            <a:r>
              <a:rPr lang="en-US" dirty="0"/>
              <a:t>the top of the maze there is a gigantic sum of cheese (+1000</a:t>
            </a:r>
            <a:r>
              <a:rPr lang="en-US" dirty="0" smtClean="0"/>
              <a:t>).</a:t>
            </a:r>
          </a:p>
          <a:p>
            <a:endParaRPr lang="en-US" dirty="0"/>
          </a:p>
          <a:p>
            <a:r>
              <a:rPr lang="en-US" dirty="0" smtClean="0"/>
              <a:t>If we </a:t>
            </a:r>
            <a:r>
              <a:rPr lang="en-US" dirty="0"/>
              <a:t>only focus </a:t>
            </a:r>
            <a:r>
              <a:rPr lang="en-US" dirty="0" smtClean="0"/>
              <a:t>on immediate </a:t>
            </a:r>
            <a:r>
              <a:rPr lang="en-US" dirty="0"/>
              <a:t>reward, our </a:t>
            </a:r>
            <a:r>
              <a:rPr lang="en-US" dirty="0" smtClean="0"/>
              <a:t>mouse </a:t>
            </a:r>
            <a:r>
              <a:rPr lang="en-US" dirty="0"/>
              <a:t>will never reach the gigantic sum of cheese.  </a:t>
            </a:r>
            <a:r>
              <a:rPr lang="en-US" dirty="0" smtClean="0"/>
              <a:t>It </a:t>
            </a:r>
            <a:r>
              <a:rPr lang="en-US" dirty="0"/>
              <a:t>will only exploit the nearest source of rewards, even if this source is small (exploitation</a:t>
            </a:r>
            <a:r>
              <a:rPr lang="en-US" dirty="0" smtClean="0"/>
              <a:t>).</a:t>
            </a:r>
          </a:p>
          <a:p>
            <a:endParaRPr lang="en-US" dirty="0"/>
          </a:p>
          <a:p>
            <a:r>
              <a:rPr lang="en-US" dirty="0"/>
              <a:t>But if our </a:t>
            </a:r>
            <a:r>
              <a:rPr lang="en-US" dirty="0" smtClean="0"/>
              <a:t>mouse </a:t>
            </a:r>
            <a:r>
              <a:rPr lang="en-US" dirty="0"/>
              <a:t>does a little bit of exploration, it can find the big reward.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600200"/>
            <a:ext cx="3082990" cy="3095625"/>
          </a:xfrm>
          <a:prstGeom prst="rect">
            <a:avLst/>
          </a:prstGeom>
        </p:spPr>
      </p:pic>
    </p:spTree>
    <p:extLst>
      <p:ext uri="{BB962C8B-B14F-4D97-AF65-F5344CB8AC3E}">
        <p14:creationId xmlns:p14="http://schemas.microsoft.com/office/powerpoint/2010/main" val="606731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4000" b="1" dirty="0" smtClean="0">
                <a:latin typeface="Calibri" panose="020F0502020204030204" pitchFamily="34" charset="0"/>
                <a:cs typeface="Calibri" panose="020F0502020204030204" pitchFamily="34" charset="0"/>
              </a:rPr>
              <a:t>Why Explore?</a:t>
            </a:r>
            <a:r>
              <a:rPr lang="en-US" b="1" dirty="0" smtClean="0"/>
              <a:t/>
            </a:r>
            <a:br>
              <a:rPr lang="en-US" b="1" dirty="0" smtClean="0"/>
            </a:br>
            <a:endParaRPr lang="en-US" dirty="0"/>
          </a:p>
        </p:txBody>
      </p:sp>
      <p:sp>
        <p:nvSpPr>
          <p:cNvPr id="3" name="Subtitle 2"/>
          <p:cNvSpPr>
            <a:spLocks noGrp="1"/>
          </p:cNvSpPr>
          <p:nvPr>
            <p:ph type="subTitle"/>
          </p:nvPr>
        </p:nvSpPr>
        <p:spPr>
          <a:xfrm>
            <a:off x="457200" y="1066800"/>
            <a:ext cx="8229240" cy="5105400"/>
          </a:xfrm>
        </p:spPr>
        <p:txBody>
          <a:bodyPr>
            <a:normAutofit lnSpcReduction="10000"/>
          </a:bodyPr>
          <a:lstStyle/>
          <a:p>
            <a:endParaRPr lang="en-US" dirty="0" smtClean="0"/>
          </a:p>
          <a:p>
            <a:r>
              <a:rPr lang="en-US" dirty="0" smtClean="0"/>
              <a:t>The </a:t>
            </a:r>
            <a:r>
              <a:rPr lang="en-US" dirty="0"/>
              <a:t>first question one may ask is: why do we need exploration at all? </a:t>
            </a:r>
            <a:endParaRPr lang="en-US" dirty="0" smtClean="0"/>
          </a:p>
          <a:p>
            <a:endParaRPr lang="en-US" dirty="0" smtClean="0"/>
          </a:p>
          <a:p>
            <a:r>
              <a:rPr lang="en-US" dirty="0" smtClean="0"/>
              <a:t>Its part of our instinct,  </a:t>
            </a:r>
            <a:r>
              <a:rPr lang="en-US" b="1" dirty="0" smtClean="0"/>
              <a:t>intrinsic </a:t>
            </a:r>
            <a:r>
              <a:rPr lang="en-US" b="1" dirty="0"/>
              <a:t>desire to </a:t>
            </a:r>
            <a:r>
              <a:rPr lang="en-US" b="1" dirty="0" smtClean="0"/>
              <a:t>explore.</a:t>
            </a:r>
          </a:p>
          <a:p>
            <a:endParaRPr lang="en-US" b="1" dirty="0" smtClean="0"/>
          </a:p>
          <a:p>
            <a:r>
              <a:rPr lang="en-US" dirty="0"/>
              <a:t>Many of the games we play like World of Warcraft, </a:t>
            </a:r>
            <a:r>
              <a:rPr lang="en-US" dirty="0" smtClean="0"/>
              <a:t>Doom. all </a:t>
            </a:r>
            <a:r>
              <a:rPr lang="en-US" dirty="0"/>
              <a:t>reward exploration.</a:t>
            </a:r>
          </a:p>
          <a:p>
            <a:endParaRPr lang="en-US" dirty="0" smtClean="0"/>
          </a:p>
          <a:p>
            <a:endParaRPr lang="en-US" dirty="0"/>
          </a:p>
          <a:p>
            <a:r>
              <a:rPr lang="en-US" dirty="0" smtClean="0"/>
              <a:t>The </a:t>
            </a:r>
            <a:r>
              <a:rPr lang="en-US" dirty="0"/>
              <a:t>problem can be framed as one of obtaining representative training data. In order for an agent to learn how to deal optimally with all possible states in an environment, it must be exposed to as many of those states as possible. </a:t>
            </a:r>
            <a:endParaRPr lang="en-US" dirty="0" smtClean="0"/>
          </a:p>
          <a:p>
            <a:endParaRPr lang="en-US" dirty="0"/>
          </a:p>
          <a:p>
            <a:r>
              <a:rPr lang="en-US" dirty="0" smtClean="0"/>
              <a:t>Unlike </a:t>
            </a:r>
            <a:r>
              <a:rPr lang="en-US" dirty="0"/>
              <a:t>in traditional supervised learning settings however, the agent in a reinforcement learning problem only has access to the environment through its own actions. </a:t>
            </a:r>
            <a:endParaRPr lang="en-US" dirty="0" smtClean="0"/>
          </a:p>
          <a:p>
            <a:endParaRPr lang="en-US" dirty="0"/>
          </a:p>
          <a:p>
            <a:r>
              <a:rPr lang="en-US" dirty="0" smtClean="0"/>
              <a:t>As </a:t>
            </a:r>
            <a:r>
              <a:rPr lang="en-US" dirty="0"/>
              <a:t>a result, there emerges a chicken and egg problem: </a:t>
            </a:r>
            <a:endParaRPr lang="en-US" dirty="0" smtClean="0"/>
          </a:p>
          <a:p>
            <a:endParaRPr lang="en-US" dirty="0"/>
          </a:p>
          <a:p>
            <a:r>
              <a:rPr lang="en-US" dirty="0" smtClean="0"/>
              <a:t>An </a:t>
            </a:r>
            <a:r>
              <a:rPr lang="en-US" dirty="0"/>
              <a:t>agent needs the right experiences to learn a good policy, but it also needs a good policy to obtain those experiences.</a:t>
            </a:r>
          </a:p>
          <a:p>
            <a:endParaRPr lang="en-US" dirty="0"/>
          </a:p>
        </p:txBody>
      </p:sp>
    </p:spTree>
    <p:extLst>
      <p:ext uri="{BB962C8B-B14F-4D97-AF65-F5344CB8AC3E}">
        <p14:creationId xmlns:p14="http://schemas.microsoft.com/office/powerpoint/2010/main" val="211566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Greedy Approach</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r>
              <a:rPr lang="en-US" dirty="0"/>
              <a:t>All reinforcement learning algorithms seek to maximize reward over time. </a:t>
            </a:r>
            <a:endParaRPr lang="en-US" dirty="0" smtClean="0"/>
          </a:p>
          <a:p>
            <a:endParaRPr lang="en-US" dirty="0" smtClean="0"/>
          </a:p>
          <a:p>
            <a:r>
              <a:rPr lang="en-US" dirty="0" smtClean="0"/>
              <a:t>A Simple  </a:t>
            </a:r>
            <a:r>
              <a:rPr lang="en-US" dirty="0"/>
              <a:t>approach to ensuring the optimal action is taken at any given time is to simply choose the action which the agent expects to provide the greatest </a:t>
            </a:r>
            <a:r>
              <a:rPr lang="en-US" dirty="0" smtClean="0"/>
              <a:t>reward, </a:t>
            </a:r>
            <a:r>
              <a:rPr lang="en-US" dirty="0"/>
              <a:t>at the current moment is an example of exploitation: </a:t>
            </a:r>
            <a:endParaRPr lang="en-US" dirty="0" smtClean="0"/>
          </a:p>
          <a:p>
            <a:endParaRPr lang="en-US" dirty="0"/>
          </a:p>
          <a:p>
            <a:r>
              <a:rPr lang="en-US" dirty="0" smtClean="0"/>
              <a:t>The </a:t>
            </a:r>
            <a:r>
              <a:rPr lang="en-US" dirty="0"/>
              <a:t>agent is exploiting its current knowledge about the reward structure of the environment to act. </a:t>
            </a:r>
            <a:endParaRPr lang="en-US" dirty="0" smtClean="0"/>
          </a:p>
          <a:p>
            <a:endParaRPr lang="en-US" dirty="0"/>
          </a:p>
          <a:p>
            <a:r>
              <a:rPr lang="en-US" dirty="0" smtClean="0"/>
              <a:t>This </a:t>
            </a:r>
            <a:r>
              <a:rPr lang="en-US" dirty="0"/>
              <a:t>approach </a:t>
            </a:r>
            <a:r>
              <a:rPr lang="en-US" dirty="0" smtClean="0"/>
              <a:t> providing </a:t>
            </a:r>
            <a:r>
              <a:rPr lang="en-US" dirty="0"/>
              <a:t>little to no exploratory </a:t>
            </a:r>
            <a:r>
              <a:rPr lang="en-US" dirty="0" smtClean="0"/>
              <a:t>potential.</a:t>
            </a:r>
          </a:p>
          <a:p>
            <a:endParaRPr lang="en-US" dirty="0"/>
          </a:p>
          <a:p>
            <a:r>
              <a:rPr lang="en-US" dirty="0"/>
              <a:t>The problem with a greedy approach is that it almost universally arrives at a suboptimal solution.</a:t>
            </a:r>
          </a:p>
        </p:txBody>
      </p:sp>
    </p:spTree>
    <p:extLst>
      <p:ext uri="{BB962C8B-B14F-4D97-AF65-F5344CB8AC3E}">
        <p14:creationId xmlns:p14="http://schemas.microsoft.com/office/powerpoint/2010/main" val="385424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Random Approach</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r>
              <a:rPr lang="en-US" dirty="0" smtClean="0"/>
              <a:t>The </a:t>
            </a:r>
            <a:r>
              <a:rPr lang="en-US" dirty="0"/>
              <a:t>opposite approach to greedy selection is to simply always take a random action</a:t>
            </a:r>
            <a:r>
              <a:rPr lang="en-US" dirty="0" smtClean="0"/>
              <a:t>.</a:t>
            </a:r>
          </a:p>
          <a:p>
            <a:endParaRPr lang="en-US" dirty="0"/>
          </a:p>
          <a:p>
            <a:endParaRPr lang="en-US" dirty="0"/>
          </a:p>
          <a:p>
            <a:r>
              <a:rPr lang="en-US" b="1" dirty="0"/>
              <a:t>Shortcomings</a:t>
            </a:r>
            <a:r>
              <a:rPr lang="en-US" i="1" dirty="0"/>
              <a:t>:</a:t>
            </a:r>
            <a:r>
              <a:rPr lang="en-US" dirty="0"/>
              <a:t> Only in circumstances where a random policy is optimal would this approach be ideal. However it can be useful as an initial means of sampling from the state space in order to fill an experience buffer when using DQN.</a:t>
            </a:r>
          </a:p>
          <a:p>
            <a:endParaRPr lang="en-US" dirty="0"/>
          </a:p>
        </p:txBody>
      </p:sp>
    </p:spTree>
    <p:extLst>
      <p:ext uri="{BB962C8B-B14F-4D97-AF65-F5344CB8AC3E}">
        <p14:creationId xmlns:p14="http://schemas.microsoft.com/office/powerpoint/2010/main" val="276104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sz="4000" dirty="0">
                <a:latin typeface="Calibri" panose="020F0502020204030204" pitchFamily="34" charset="0"/>
                <a:cs typeface="Calibri" panose="020F0502020204030204" pitchFamily="34" charset="0"/>
              </a:rPr>
              <a:t>ϵ-</a:t>
            </a:r>
            <a:r>
              <a:rPr lang="en-US" sz="4000" dirty="0">
                <a:latin typeface="Calibri" panose="020F0502020204030204" pitchFamily="34" charset="0"/>
                <a:cs typeface="Calibri" panose="020F0502020204030204" pitchFamily="34" charset="0"/>
              </a:rPr>
              <a:t>Greedy Approach</a:t>
            </a:r>
            <a:r>
              <a:rPr lang="en-US" b="1" dirty="0"/>
              <a:t/>
            </a:r>
            <a:br>
              <a:rPr lang="en-US" b="1" dirty="0"/>
            </a:br>
            <a:endParaRPr lang="en-US" dirty="0"/>
          </a:p>
        </p:txBody>
      </p:sp>
      <p:sp>
        <p:nvSpPr>
          <p:cNvPr id="3" name="Subtitle 2"/>
          <p:cNvSpPr>
            <a:spLocks noGrp="1"/>
          </p:cNvSpPr>
          <p:nvPr>
            <p:ph type="subTitle"/>
          </p:nvPr>
        </p:nvSpPr>
        <p:spPr/>
        <p:txBody>
          <a:bodyPr/>
          <a:lstStyle/>
          <a:p>
            <a:r>
              <a:rPr lang="en-US" dirty="0"/>
              <a:t>A simple combination of the greedy and random approaches yields one of the most used exploration strategies: </a:t>
            </a:r>
            <a:r>
              <a:rPr lang="en-US" i="1" dirty="0"/>
              <a:t>ϵ-greedy</a:t>
            </a:r>
            <a:r>
              <a:rPr lang="en-US" dirty="0"/>
              <a:t>. In this approach the agent chooses what it believes to be the optimal action most of the time, but occasionally acts randomly. </a:t>
            </a:r>
            <a:endParaRPr lang="en-US" dirty="0" smtClean="0"/>
          </a:p>
          <a:p>
            <a:endParaRPr lang="en-US" dirty="0"/>
          </a:p>
          <a:p>
            <a:endParaRPr lang="en-US" dirty="0" smtClean="0"/>
          </a:p>
          <a:p>
            <a:r>
              <a:rPr lang="en-US" dirty="0"/>
              <a:t>The </a:t>
            </a:r>
            <a:r>
              <a:rPr lang="en-US" i="1" dirty="0"/>
              <a:t>ϵ</a:t>
            </a:r>
            <a:r>
              <a:rPr lang="en-US" dirty="0"/>
              <a:t>in </a:t>
            </a:r>
            <a:r>
              <a:rPr lang="en-US" i="1" dirty="0"/>
              <a:t>ϵ-greedy</a:t>
            </a:r>
            <a:r>
              <a:rPr lang="en-US" dirty="0"/>
              <a:t> is an adjustable parameter which determines the probability of taking a random, rather than principled, action. </a:t>
            </a:r>
          </a:p>
        </p:txBody>
      </p:sp>
    </p:spTree>
    <p:extLst>
      <p:ext uri="{BB962C8B-B14F-4D97-AF65-F5344CB8AC3E}">
        <p14:creationId xmlns:p14="http://schemas.microsoft.com/office/powerpoint/2010/main" val="273132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40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Challenges</a:t>
            </a:r>
            <a:endParaRPr lang="en-US" sz="4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189" name="CustomShape 2"/>
          <p:cNvSpPr/>
          <p:nvPr/>
        </p:nvSpPr>
        <p:spPr>
          <a:xfrm>
            <a:off x="228600" y="1143000"/>
            <a:ext cx="8763000" cy="548640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marL="342900" indent="-342900">
              <a:lnSpc>
                <a:spcPct val="100000"/>
              </a:lnSpc>
              <a:buFont typeface="Arial" panose="020B0604020202020204" pitchFamily="34" charset="0"/>
              <a:buChar char="•"/>
            </a:pPr>
            <a:r>
              <a:rPr lang="en-US" sz="2400" b="0" strike="noStrike" spc="-1" dirty="0" smtClean="0">
                <a:solidFill>
                  <a:srgbClr val="000000"/>
                </a:solidFill>
                <a:uFill>
                  <a:solidFill>
                    <a:srgbClr val="FFFFFF"/>
                  </a:solidFill>
                </a:uFill>
                <a:latin typeface="Arial"/>
                <a:ea typeface="DejaVu Sans"/>
              </a:rPr>
              <a:t>Greater Skillset to master</a:t>
            </a:r>
          </a:p>
          <a:p>
            <a:pPr marL="342900" indent="-342900">
              <a:lnSpc>
                <a:spcPct val="100000"/>
              </a:lnSpc>
              <a:buFont typeface="Arial" panose="020B0604020202020204" pitchFamily="34" charset="0"/>
              <a:buChar char="•"/>
            </a:pPr>
            <a:endParaRPr lang="en-US" sz="2400" b="0" strike="noStrike" spc="-1" dirty="0" smtClean="0">
              <a:solidFill>
                <a:srgbClr val="000000"/>
              </a:solidFill>
              <a:uFill>
                <a:solidFill>
                  <a:srgbClr val="FFFFFF"/>
                </a:solidFill>
              </a:uFill>
              <a:latin typeface="Arial"/>
              <a:ea typeface="DejaVu Sans"/>
            </a:endParaRPr>
          </a:p>
          <a:p>
            <a:pPr marL="342900" indent="-342900">
              <a:lnSpc>
                <a:spcPct val="100000"/>
              </a:lnSpc>
              <a:buFont typeface="Arial" panose="020B0604020202020204" pitchFamily="34" charset="0"/>
              <a:buChar char="•"/>
            </a:pPr>
            <a:r>
              <a:rPr lang="en-US" sz="2400" spc="-1" dirty="0" smtClean="0">
                <a:solidFill>
                  <a:srgbClr val="000000"/>
                </a:solidFill>
                <a:uFill>
                  <a:solidFill>
                    <a:srgbClr val="FFFFFF"/>
                  </a:solidFill>
                </a:uFill>
                <a:latin typeface="Arial"/>
                <a:ea typeface="DejaVu Sans"/>
              </a:rPr>
              <a:t>Complex Algorithms</a:t>
            </a:r>
          </a:p>
          <a:p>
            <a:pPr marL="342900" indent="-342900">
              <a:lnSpc>
                <a:spcPct val="100000"/>
              </a:lnSpc>
              <a:buFont typeface="Arial" panose="020B0604020202020204" pitchFamily="34" charset="0"/>
              <a:buChar char="•"/>
            </a:pPr>
            <a:endParaRPr lang="en-US" sz="2400" spc="-1" dirty="0" smtClean="0">
              <a:solidFill>
                <a:srgbClr val="000000"/>
              </a:solidFill>
              <a:uFill>
                <a:solidFill>
                  <a:srgbClr val="FFFFFF"/>
                </a:solidFill>
              </a:uFill>
              <a:latin typeface="Arial"/>
              <a:ea typeface="DejaVu Sans"/>
            </a:endParaRPr>
          </a:p>
          <a:p>
            <a:pPr marL="342900" indent="-342900">
              <a:lnSpc>
                <a:spcPct val="100000"/>
              </a:lnSpc>
              <a:buFont typeface="Arial" panose="020B0604020202020204" pitchFamily="34" charset="0"/>
              <a:buChar char="•"/>
            </a:pPr>
            <a:r>
              <a:rPr lang="en-US" sz="2400" b="0" strike="noStrike" spc="-1" dirty="0" smtClean="0">
                <a:solidFill>
                  <a:srgbClr val="000000"/>
                </a:solidFill>
                <a:uFill>
                  <a:solidFill>
                    <a:srgbClr val="FFFFFF"/>
                  </a:solidFill>
                </a:uFill>
                <a:latin typeface="Arial"/>
                <a:ea typeface="DejaVu Sans"/>
              </a:rPr>
              <a:t>Less Mature Tools</a:t>
            </a:r>
          </a:p>
          <a:p>
            <a:pPr marL="342900" indent="-342900">
              <a:lnSpc>
                <a:spcPct val="100000"/>
              </a:lnSpc>
              <a:buFont typeface="Arial" panose="020B0604020202020204" pitchFamily="34" charset="0"/>
              <a:buChar char="•"/>
            </a:pPr>
            <a:endParaRPr lang="en-US" sz="2400" b="0" strike="noStrike" spc="-1" dirty="0" smtClean="0">
              <a:solidFill>
                <a:srgbClr val="000000"/>
              </a:solidFill>
              <a:uFill>
                <a:solidFill>
                  <a:srgbClr val="FFFFFF"/>
                </a:solidFill>
              </a:uFill>
              <a:latin typeface="Arial"/>
              <a:ea typeface="DejaVu Sans"/>
            </a:endParaRPr>
          </a:p>
          <a:p>
            <a:pPr marL="342900" indent="-342900">
              <a:lnSpc>
                <a:spcPct val="100000"/>
              </a:lnSpc>
              <a:buFont typeface="Arial" panose="020B0604020202020204" pitchFamily="34" charset="0"/>
              <a:buChar char="•"/>
            </a:pPr>
            <a:r>
              <a:rPr lang="en-US" sz="2400" spc="-1" dirty="0" smtClean="0">
                <a:solidFill>
                  <a:srgbClr val="000000"/>
                </a:solidFill>
                <a:uFill>
                  <a:solidFill>
                    <a:srgbClr val="FFFFFF"/>
                  </a:solidFill>
                </a:uFill>
                <a:latin typeface="Arial"/>
                <a:ea typeface="DejaVu Sans"/>
              </a:rPr>
              <a:t>Accurate Simulations of real world environments</a:t>
            </a:r>
          </a:p>
          <a:p>
            <a:pPr>
              <a:lnSpc>
                <a:spcPct val="100000"/>
              </a:lnSpc>
            </a:pPr>
            <a:endParaRPr lang="en-US" sz="1500" b="0" strike="noStrike" spc="-1" dirty="0" smtClean="0">
              <a:solidFill>
                <a:srgbClr val="000000"/>
              </a:solidFill>
              <a:uFill>
                <a:solidFill>
                  <a:srgbClr val="FFFFFF"/>
                </a:solidFill>
              </a:uFill>
              <a:latin typeface="Arial"/>
              <a:ea typeface="DejaVu Sans"/>
            </a:endParaRPr>
          </a:p>
          <a:p>
            <a:pPr>
              <a:lnSpc>
                <a:spcPct val="100000"/>
              </a:lnSpc>
            </a:pPr>
            <a:endParaRPr lang="en-US" sz="1500" b="0" strike="noStrike" spc="-1" dirty="0" smtClean="0">
              <a:solidFill>
                <a:srgbClr val="000000"/>
              </a:solidFill>
              <a:uFill>
                <a:solidFill>
                  <a:srgbClr val="FFFFFF"/>
                </a:solidFill>
              </a:uFill>
              <a:latin typeface="Arial"/>
              <a:ea typeface="DejaVu Sans"/>
            </a:endParaRPr>
          </a:p>
          <a:p>
            <a:pPr>
              <a:lnSpc>
                <a:spcPct val="100000"/>
              </a:lnSpc>
            </a:pPr>
            <a:endParaRPr lang="en-US" sz="15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025560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240" cy="838200"/>
          </a:xfrm>
        </p:spPr>
        <p:txBody>
          <a:bodyPr/>
          <a:lstStyle/>
          <a:p>
            <a:r>
              <a:rPr lang="en-US" sz="2800" dirty="0" smtClean="0">
                <a:latin typeface="Calibri" panose="020F0502020204030204" pitchFamily="34" charset="0"/>
                <a:cs typeface="Calibri" panose="020F0502020204030204" pitchFamily="34" charset="0"/>
              </a:rPr>
              <a:t>Difference Between Supervised, </a:t>
            </a:r>
            <a:r>
              <a:rPr lang="en-US" sz="2800" dirty="0" err="1" smtClean="0">
                <a:latin typeface="Calibri" panose="020F0502020204030204" pitchFamily="34" charset="0"/>
                <a:cs typeface="Calibri" panose="020F0502020204030204" pitchFamily="34" charset="0"/>
              </a:rPr>
              <a:t>unSupervised</a:t>
            </a:r>
            <a:r>
              <a:rPr lang="en-US" sz="2800" dirty="0" smtClean="0">
                <a:latin typeface="Calibri" panose="020F0502020204030204" pitchFamily="34" charset="0"/>
                <a:cs typeface="Calibri" panose="020F0502020204030204" pitchFamily="34" charset="0"/>
              </a:rPr>
              <a:t> and RL</a:t>
            </a:r>
            <a:endParaRPr lang="en-US" sz="28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pPr fontAlgn="t"/>
            <a:r>
              <a:rPr lang="en-US" b="1" dirty="0" smtClean="0"/>
              <a:t> </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64153351"/>
              </p:ext>
            </p:extLst>
          </p:nvPr>
        </p:nvGraphicFramePr>
        <p:xfrm>
          <a:off x="762000" y="3352800"/>
          <a:ext cx="8077200" cy="1463040"/>
        </p:xfrm>
        <a:graphic>
          <a:graphicData uri="http://schemas.openxmlformats.org/drawingml/2006/table">
            <a:tbl>
              <a:tblPr firstRow="1" bandRow="1">
                <a:tableStyleId>{5C22544A-7EE6-4342-B048-85BDC9FD1C3A}</a:tableStyleId>
              </a:tblPr>
              <a:tblGrid>
                <a:gridCol w="4038600"/>
                <a:gridCol w="403860"/>
                <a:gridCol w="3634740"/>
              </a:tblGrid>
              <a:tr h="64008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smtClean="0"/>
                        <a:t>Supervised</a:t>
                      </a:r>
                    </a:p>
                    <a:p>
                      <a:endParaRPr lang="en-US" dirty="0"/>
                    </a:p>
                  </a:txBody>
                  <a:tcPr/>
                </a:tc>
                <a:tc>
                  <a:txBody>
                    <a:bodyPr/>
                    <a:lstStyle/>
                    <a:p>
                      <a:endParaRPr lang="en-US"/>
                    </a:p>
                  </a:txBody>
                  <a:tcPr/>
                </a:tc>
                <a:tc>
                  <a:txBody>
                    <a:bodyPr/>
                    <a:lstStyle/>
                    <a:p>
                      <a:r>
                        <a:rPr lang="en-US" dirty="0" smtClean="0"/>
                        <a:t>RL</a:t>
                      </a:r>
                      <a:endParaRPr lang="en-US" dirty="0"/>
                    </a:p>
                  </a:txBody>
                  <a:tcPr/>
                </a:tc>
              </a:tr>
              <a:tr h="73152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b="0" i="0" dirty="0" smtClean="0">
                          <a:solidFill>
                            <a:schemeClr val="dk1"/>
                          </a:solidFill>
                          <a:effectLst/>
                          <a:latin typeface="+mn-lt"/>
                          <a:ea typeface="+mn-ea"/>
                          <a:cs typeface="+mn-cs"/>
                        </a:rPr>
                        <a:t>feedback provided to the agent is correct set of actions for performing a task</a:t>
                      </a:r>
                      <a:endParaRPr lang="en-US" sz="1600" dirty="0" smtClean="0"/>
                    </a:p>
                    <a:p>
                      <a:endParaRPr lang="en-US" sz="1600" dirty="0"/>
                    </a:p>
                  </a:txBody>
                  <a:tcPr/>
                </a:tc>
                <a:tc>
                  <a:txBody>
                    <a:bodyPr/>
                    <a:lstStyle/>
                    <a:p>
                      <a:endParaRPr lang="en-US" sz="160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b="0" i="0" dirty="0" smtClean="0">
                          <a:solidFill>
                            <a:schemeClr val="dk1"/>
                          </a:solidFill>
                          <a:effectLst/>
                          <a:latin typeface="+mn-lt"/>
                          <a:ea typeface="+mn-ea"/>
                          <a:cs typeface="+mn-cs"/>
                        </a:rPr>
                        <a:t>rewards and punishment as signals for positive and negative behavior</a:t>
                      </a:r>
                      <a:endParaRPr lang="en-US" sz="1600" dirty="0" smtClean="0"/>
                    </a:p>
                    <a:p>
                      <a:endParaRPr lang="en-US" sz="16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5887449"/>
              </p:ext>
            </p:extLst>
          </p:nvPr>
        </p:nvGraphicFramePr>
        <p:xfrm>
          <a:off x="762000" y="5029200"/>
          <a:ext cx="8001000" cy="1600200"/>
        </p:xfrm>
        <a:graphic>
          <a:graphicData uri="http://schemas.openxmlformats.org/drawingml/2006/table">
            <a:tbl>
              <a:tblPr firstRow="1" bandRow="1">
                <a:tableStyleId>{5C22544A-7EE6-4342-B048-85BDC9FD1C3A}</a:tableStyleId>
              </a:tblPr>
              <a:tblGrid>
                <a:gridCol w="3962400"/>
                <a:gridCol w="381000"/>
                <a:gridCol w="3657600"/>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smtClean="0"/>
                        <a:t>Un Supervised</a:t>
                      </a:r>
                    </a:p>
                    <a:p>
                      <a:endParaRPr lang="en-US" dirty="0"/>
                    </a:p>
                  </a:txBody>
                  <a:tcPr/>
                </a:tc>
                <a:tc>
                  <a:txBody>
                    <a:bodyPr/>
                    <a:lstStyle/>
                    <a:p>
                      <a:endParaRPr lang="en-US"/>
                    </a:p>
                  </a:txBody>
                  <a:tcPr/>
                </a:tc>
                <a:tc>
                  <a:txBody>
                    <a:bodyPr/>
                    <a:lstStyle/>
                    <a:p>
                      <a:r>
                        <a:rPr lang="en-US" dirty="0" smtClean="0"/>
                        <a:t>RL</a:t>
                      </a:r>
                      <a:endParaRPr lang="en-US" dirty="0"/>
                    </a:p>
                  </a:txBody>
                  <a:tcPr/>
                </a:tc>
              </a:tr>
              <a:tr h="96012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b="0" i="0" dirty="0" smtClean="0">
                          <a:solidFill>
                            <a:schemeClr val="dk1"/>
                          </a:solidFill>
                          <a:effectLst/>
                          <a:latin typeface="+mn-lt"/>
                          <a:ea typeface="+mn-ea"/>
                          <a:cs typeface="+mn-cs"/>
                        </a:rPr>
                        <a:t>goal in unsupervised learning is to find similarities and differences between data points</a:t>
                      </a:r>
                      <a:endParaRPr lang="en-US" sz="1600" dirty="0"/>
                    </a:p>
                  </a:txBody>
                  <a:tcPr/>
                </a:tc>
                <a:tc>
                  <a:txBody>
                    <a:bodyPr/>
                    <a:lstStyle/>
                    <a:p>
                      <a:endParaRPr lang="en-US" sz="160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b="0" i="0" dirty="0" smtClean="0">
                          <a:solidFill>
                            <a:schemeClr val="dk1"/>
                          </a:solidFill>
                          <a:effectLst/>
                          <a:latin typeface="+mn-lt"/>
                          <a:ea typeface="+mn-ea"/>
                          <a:cs typeface="+mn-cs"/>
                        </a:rPr>
                        <a:t>goal is to find a suitable action model that would maximize the total cumulative reward of the agent</a:t>
                      </a:r>
                      <a:endParaRPr lang="en-US" sz="16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83830109"/>
              </p:ext>
            </p:extLst>
          </p:nvPr>
        </p:nvGraphicFramePr>
        <p:xfrm>
          <a:off x="1600200" y="1828800"/>
          <a:ext cx="6096000" cy="1315720"/>
        </p:xfrm>
        <a:graphic>
          <a:graphicData uri="http://schemas.openxmlformats.org/drawingml/2006/table">
            <a:tbl>
              <a:tblPr firstRow="1" bandRow="1">
                <a:tableStyleId>{5C22544A-7EE6-4342-B048-85BDC9FD1C3A}</a:tableStyleId>
              </a:tblPr>
              <a:tblGrid>
                <a:gridCol w="2032000"/>
                <a:gridCol w="2032000"/>
                <a:gridCol w="2032000"/>
              </a:tblGrid>
              <a:tr h="294640">
                <a:tc>
                  <a:txBody>
                    <a:bodyPr/>
                    <a:lstStyle/>
                    <a:p>
                      <a:r>
                        <a:rPr lang="en-US" dirty="0" smtClean="0"/>
                        <a:t>Normal ML</a:t>
                      </a:r>
                      <a:endParaRPr lang="en-US" dirty="0"/>
                    </a:p>
                  </a:txBody>
                  <a:tcPr/>
                </a:tc>
                <a:tc>
                  <a:txBody>
                    <a:bodyPr/>
                    <a:lstStyle/>
                    <a:p>
                      <a:endParaRPr lang="en-US" dirty="0"/>
                    </a:p>
                  </a:txBody>
                  <a:tcPr/>
                </a:tc>
                <a:tc>
                  <a:txBody>
                    <a:bodyPr/>
                    <a:lstStyle/>
                    <a:p>
                      <a:r>
                        <a:rPr lang="en-US" dirty="0" smtClean="0"/>
                        <a:t>RL</a:t>
                      </a:r>
                      <a:endParaRPr lang="en-US" dirty="0"/>
                    </a:p>
                  </a:txBody>
                  <a:tcPr/>
                </a:tc>
              </a:tr>
              <a:tr h="370840">
                <a:tc>
                  <a:txBody>
                    <a:bodyPr/>
                    <a:lstStyle/>
                    <a:p>
                      <a:r>
                        <a:rPr lang="en-US" sz="1600" dirty="0" smtClean="0"/>
                        <a:t>Train On Datasets</a:t>
                      </a:r>
                      <a:endParaRPr lang="en-US" sz="1600" dirty="0"/>
                    </a:p>
                  </a:txBody>
                  <a:tcPr/>
                </a:tc>
                <a:tc>
                  <a:txBody>
                    <a:bodyPr/>
                    <a:lstStyle/>
                    <a:p>
                      <a:endParaRPr lang="en-US" sz="1600" dirty="0"/>
                    </a:p>
                  </a:txBody>
                  <a:tcPr/>
                </a:tc>
                <a:tc>
                  <a:txBody>
                    <a:bodyPr/>
                    <a:lstStyle/>
                    <a:p>
                      <a:r>
                        <a:rPr lang="en-US" sz="1600" dirty="0" smtClean="0"/>
                        <a:t>No Datasets</a:t>
                      </a:r>
                      <a:endParaRPr lang="en-US" sz="1600" dirty="0"/>
                    </a:p>
                  </a:txBody>
                  <a:tcPr/>
                </a:tc>
              </a:tr>
              <a:tr h="370840">
                <a:tc>
                  <a:txBody>
                    <a:bodyPr/>
                    <a:lstStyle/>
                    <a:p>
                      <a:r>
                        <a:rPr lang="en-US" sz="1600" dirty="0" smtClean="0"/>
                        <a:t>Interacts with Data</a:t>
                      </a:r>
                      <a:endParaRPr lang="en-US" sz="1600" dirty="0"/>
                    </a:p>
                  </a:txBody>
                  <a:tcPr/>
                </a:tc>
                <a:tc>
                  <a:txBody>
                    <a:bodyPr/>
                    <a:lstStyle/>
                    <a:p>
                      <a:endParaRPr lang="en-US" sz="1600" dirty="0"/>
                    </a:p>
                  </a:txBody>
                  <a:tcPr/>
                </a:tc>
                <a:tc>
                  <a:txBody>
                    <a:bodyPr/>
                    <a:lstStyle/>
                    <a:p>
                      <a:r>
                        <a:rPr lang="en-US" sz="1600" dirty="0" smtClean="0"/>
                        <a:t>Interacts with Environment</a:t>
                      </a:r>
                      <a:endParaRPr lang="en-US" sz="1600" dirty="0"/>
                    </a:p>
                  </a:txBody>
                  <a:tcPr/>
                </a:tc>
              </a:tr>
            </a:tbl>
          </a:graphicData>
        </a:graphic>
      </p:graphicFrame>
    </p:spTree>
    <p:extLst>
      <p:ext uri="{BB962C8B-B14F-4D97-AF65-F5344CB8AC3E}">
        <p14:creationId xmlns:p14="http://schemas.microsoft.com/office/powerpoint/2010/main" val="258593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40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RL Applications</a:t>
            </a:r>
            <a:endParaRPr lang="en-US" sz="4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189" name="CustomShape 2"/>
          <p:cNvSpPr/>
          <p:nvPr/>
        </p:nvSpPr>
        <p:spPr>
          <a:xfrm>
            <a:off x="141614" y="1219200"/>
            <a:ext cx="8697585" cy="518160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24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Its very useful in situations, where information about the world is limited, there is no map of the world. </a:t>
            </a:r>
          </a:p>
          <a:p>
            <a:pPr>
              <a:lnSpc>
                <a:spcPct val="100000"/>
              </a:lnSpc>
            </a:pPr>
            <a:endParaRPr lang="en-US" sz="24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a:p>
            <a:pPr>
              <a:lnSpc>
                <a:spcPct val="100000"/>
              </a:lnSpc>
            </a:pPr>
            <a:r>
              <a:rPr lang="en-US" sz="24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It has to learn it’s actions, by interacting with the environment, via trial and error.</a:t>
            </a:r>
          </a:p>
          <a:p>
            <a:pPr>
              <a:lnSpc>
                <a:spcPct val="100000"/>
              </a:lnSpc>
            </a:pPr>
            <a:endParaRPr lang="en-US" sz="2400" b="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a:p>
            <a:pPr>
              <a:lnSpc>
                <a:spcPct val="100000"/>
              </a:lnSpc>
            </a:pPr>
            <a:r>
              <a:rPr lang="en-US" sz="2400"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Once we take an action we can observe our state/results and change our action next time.</a:t>
            </a:r>
          </a:p>
          <a:p>
            <a:pPr>
              <a:lnSpc>
                <a:spcPct val="100000"/>
              </a:lnSpc>
            </a:pPr>
            <a:endParaRPr lang="en-US" sz="1500" spc="-1" dirty="0">
              <a:solidFill>
                <a:srgbClr val="000000"/>
              </a:solidFill>
              <a:uFill>
                <a:solidFill>
                  <a:srgbClr val="FFFFFF"/>
                </a:solidFill>
              </a:uFill>
              <a:latin typeface="Arial"/>
              <a:ea typeface="DejaVu Sans"/>
            </a:endParaRPr>
          </a:p>
          <a:p>
            <a:pPr>
              <a:lnSpc>
                <a:spcPct val="100000"/>
              </a:lnSpc>
            </a:pPr>
            <a:endParaRPr lang="en-US" sz="1500" spc="-1" dirty="0" smtClean="0">
              <a:solidFill>
                <a:srgbClr val="000000"/>
              </a:solidFill>
              <a:uFill>
                <a:solidFill>
                  <a:srgbClr val="FFFFFF"/>
                </a:solidFill>
              </a:uFill>
              <a:latin typeface="Arial"/>
              <a:ea typeface="DejaVu Sans"/>
            </a:endParaRPr>
          </a:p>
          <a:p>
            <a:pPr marL="285750" indent="-285750">
              <a:lnSpc>
                <a:spcPct val="100000"/>
              </a:lnSpc>
              <a:buFont typeface="Arial" panose="020B0604020202020204" pitchFamily="34" charset="0"/>
              <a:buChar char="•"/>
            </a:pPr>
            <a:r>
              <a:rPr lang="en-US" sz="1500" b="0" strike="noStrike" spc="-1" dirty="0" smtClean="0">
                <a:solidFill>
                  <a:srgbClr val="000000"/>
                </a:solidFill>
                <a:uFill>
                  <a:solidFill>
                    <a:srgbClr val="FFFFFF"/>
                  </a:solidFill>
                </a:uFill>
                <a:latin typeface="Arial"/>
                <a:ea typeface="DejaVu Sans"/>
              </a:rPr>
              <a:t> </a:t>
            </a:r>
            <a:r>
              <a:rPr lang="en-US" sz="2400"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Robotics</a:t>
            </a:r>
          </a:p>
          <a:p>
            <a:pPr marL="285750" indent="-285750">
              <a:lnSpc>
                <a:spcPct val="100000"/>
              </a:lnSpc>
              <a:buFont typeface="Arial" panose="020B0604020202020204" pitchFamily="34" charset="0"/>
              <a:buChar char="•"/>
            </a:pPr>
            <a:r>
              <a:rPr lang="en-US" sz="2400" spc="-1" dirty="0" smtClean="0">
                <a:solidFill>
                  <a:srgbClr val="000000"/>
                </a:solidFill>
                <a:uFill>
                  <a:solidFill>
                    <a:srgbClr val="FFFFFF"/>
                  </a:solidFill>
                </a:uFill>
                <a:latin typeface="Calibri" panose="020F0502020204030204" pitchFamily="34" charset="0"/>
                <a:cs typeface="Calibri" panose="020F0502020204030204" pitchFamily="34" charset="0"/>
              </a:rPr>
              <a:t>Industrial Automation</a:t>
            </a:r>
          </a:p>
          <a:p>
            <a:pPr marL="285750" indent="-285750">
              <a:lnSpc>
                <a:spcPct val="100000"/>
              </a:lnSpc>
              <a:buFont typeface="Arial" panose="020B0604020202020204" pitchFamily="34" charset="0"/>
              <a:buChar char="•"/>
            </a:pPr>
            <a:r>
              <a:rPr lang="en-US" sz="2400" strike="noStrike" spc="-1" dirty="0" smtClean="0">
                <a:solidFill>
                  <a:srgbClr val="000000"/>
                </a:solidFill>
                <a:uFill>
                  <a:solidFill>
                    <a:srgbClr val="FFFFFF"/>
                  </a:solidFill>
                </a:uFill>
                <a:latin typeface="Calibri" panose="020F0502020204030204" pitchFamily="34" charset="0"/>
                <a:cs typeface="Calibri" panose="020F0502020204030204" pitchFamily="34" charset="0"/>
              </a:rPr>
              <a:t>Game Playing</a:t>
            </a:r>
          </a:p>
          <a:p>
            <a:pPr marL="285750" indent="-285750">
              <a:lnSpc>
                <a:spcPct val="100000"/>
              </a:lnSpc>
              <a:buFont typeface="Arial" panose="020B0604020202020204" pitchFamily="34" charset="0"/>
              <a:buChar char="•"/>
            </a:pPr>
            <a:r>
              <a:rPr lang="en-US" sz="2400" spc="-1" dirty="0" smtClean="0">
                <a:solidFill>
                  <a:srgbClr val="000000"/>
                </a:solidFill>
                <a:uFill>
                  <a:solidFill>
                    <a:srgbClr val="FFFFFF"/>
                  </a:solidFill>
                </a:uFill>
                <a:latin typeface="Calibri" panose="020F0502020204030204" pitchFamily="34" charset="0"/>
                <a:cs typeface="Calibri" panose="020F0502020204030204" pitchFamily="34" charset="0"/>
              </a:rPr>
              <a:t>Autonomous Vehicles</a:t>
            </a:r>
          </a:p>
          <a:p>
            <a:pPr marL="285750" indent="-285750">
              <a:lnSpc>
                <a:spcPct val="100000"/>
              </a:lnSpc>
              <a:buFont typeface="Arial" panose="020B0604020202020204" pitchFamily="34" charset="0"/>
              <a:buChar char="•"/>
            </a:pPr>
            <a:r>
              <a:rPr lang="en-US" sz="2400" strike="noStrike" spc="-1" dirty="0" smtClean="0">
                <a:solidFill>
                  <a:srgbClr val="000000"/>
                </a:solidFill>
                <a:uFill>
                  <a:solidFill>
                    <a:srgbClr val="FFFFFF"/>
                  </a:solidFill>
                </a:uFill>
                <a:latin typeface="Calibri" panose="020F0502020204030204" pitchFamily="34" charset="0"/>
                <a:cs typeface="Calibri" panose="020F0502020204030204" pitchFamily="34" charset="0"/>
              </a:rPr>
              <a:t>Medicine</a:t>
            </a:r>
            <a:endParaRPr lang="en-US" sz="240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5961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47675" y="274680"/>
            <a:ext cx="8229240" cy="63936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Todays Agenda</a:t>
            </a:r>
          </a:p>
        </p:txBody>
      </p:sp>
      <p:sp>
        <p:nvSpPr>
          <p:cNvPr id="132" name="TextShape 2"/>
          <p:cNvSpPr txBox="1"/>
          <p:nvPr/>
        </p:nvSpPr>
        <p:spPr>
          <a:xfrm>
            <a:off x="762000" y="1447800"/>
            <a:ext cx="7791090" cy="487680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Reinforcement Learning</a:t>
            </a: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Situational Awareness for an Autonomous Vehicle.   </a:t>
            </a:r>
            <a:r>
              <a:rPr lang="en-US" sz="3200" spc="-1" dirty="0" smtClean="0">
                <a:solidFill>
                  <a:srgbClr val="000000"/>
                </a:solidFill>
                <a:uFill>
                  <a:solidFill>
                    <a:srgbClr val="FFFFFF"/>
                  </a:solidFill>
                </a:uFill>
                <a:latin typeface="Calibri"/>
              </a:rPr>
              <a:t>(</a:t>
            </a:r>
            <a:r>
              <a:rPr lang="en-US" sz="3200" spc="-1" dirty="0" smtClean="0">
                <a:solidFill>
                  <a:srgbClr val="000000"/>
                </a:solidFill>
                <a:uFill>
                  <a:solidFill>
                    <a:srgbClr val="FFFFFF"/>
                  </a:solidFill>
                </a:uFill>
                <a:latin typeface="Calibri"/>
              </a:rPr>
              <a:t>Think Tank Session)</a:t>
            </a:r>
            <a:endParaRPr lang="en-US" sz="3200" spc="-1" dirty="0" smtClean="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 Questions</a:t>
            </a:r>
            <a:r>
              <a:rPr lang="en-US" sz="3200" b="0" strike="noStrike" spc="-1" dirty="0">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2300" b="0" strike="noStrike" spc="-1">
                <a:solidFill>
                  <a:srgbClr val="000000"/>
                </a:solidFill>
                <a:uFill>
                  <a:solidFill>
                    <a:srgbClr val="FFFFFF"/>
                  </a:solidFill>
                </a:uFill>
                <a:latin typeface="Arial"/>
                <a:ea typeface="DejaVu Sans"/>
              </a:rPr>
              <a:t>Contact Details</a:t>
            </a:r>
            <a:endParaRPr lang="en-US" sz="2300" b="0" strike="noStrike" spc="-1">
              <a:solidFill>
                <a:srgbClr val="000000"/>
              </a:solidFill>
              <a:uFill>
                <a:solidFill>
                  <a:srgbClr val="FFFFFF"/>
                </a:solidFill>
              </a:uFill>
              <a:latin typeface="Arial"/>
            </a:endParaRPr>
          </a:p>
        </p:txBody>
      </p:sp>
      <p:sp>
        <p:nvSpPr>
          <p:cNvPr id="189" name="CustomShape 2"/>
          <p:cNvSpPr/>
          <p:nvPr/>
        </p:nvSpPr>
        <p:spPr>
          <a:xfrm>
            <a:off x="696960" y="2322720"/>
            <a:ext cx="3942720" cy="179208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1500" b="0" strike="noStrike" spc="-1" dirty="0">
                <a:solidFill>
                  <a:srgbClr val="000000"/>
                </a:solidFill>
                <a:uFill>
                  <a:solidFill>
                    <a:srgbClr val="FFFFFF"/>
                  </a:solidFill>
                </a:uFill>
                <a:latin typeface="Arial"/>
                <a:ea typeface="DejaVu Sans"/>
              </a:rPr>
              <a:t>Email:  </a:t>
            </a:r>
            <a:r>
              <a:rPr lang="en-US" sz="1400" b="0" u="sng" strike="noStrike" spc="-1" dirty="0">
                <a:solidFill>
                  <a:srgbClr val="0000FF"/>
                </a:solidFill>
                <a:uFill>
                  <a:solidFill>
                    <a:srgbClr val="FFFFFF"/>
                  </a:solidFill>
                </a:uFill>
                <a:latin typeface="Arial"/>
                <a:ea typeface="DejaVu Sans"/>
                <a:hlinkClick r:id="rId2"/>
              </a:rPr>
              <a:t>aliasgertalib@gmail.com</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500" b="0" strike="noStrike" spc="-1" dirty="0" err="1">
                <a:solidFill>
                  <a:srgbClr val="000000"/>
                </a:solidFill>
                <a:uFill>
                  <a:solidFill>
                    <a:srgbClr val="FFFFFF"/>
                  </a:solidFill>
                </a:uFill>
                <a:latin typeface="Arial"/>
                <a:ea typeface="DejaVu Sans"/>
              </a:rPr>
              <a:t>Linkedin</a:t>
            </a:r>
            <a:r>
              <a:rPr lang="en-US" sz="1500" b="0" strike="noStrike" spc="-1" dirty="0">
                <a:solidFill>
                  <a:srgbClr val="000000"/>
                </a:solidFill>
                <a:uFill>
                  <a:solidFill>
                    <a:srgbClr val="FFFFFF"/>
                  </a:solidFill>
                </a:uFill>
                <a:latin typeface="Arial"/>
                <a:ea typeface="DejaVu Sans"/>
              </a:rPr>
              <a:t>: </a:t>
            </a:r>
            <a:r>
              <a:rPr lang="en-US" sz="1500" b="0" strike="noStrike" spc="-1" dirty="0">
                <a:solidFill>
                  <a:srgbClr val="000000"/>
                </a:solidFill>
                <a:uFill>
                  <a:solidFill>
                    <a:srgbClr val="FFFFFF"/>
                  </a:solidFill>
                </a:uFill>
                <a:latin typeface="Arial"/>
                <a:ea typeface="DejaVu Sans"/>
                <a:hlinkClick r:id="rId3"/>
              </a:rPr>
              <a:t>https://</a:t>
            </a:r>
            <a:r>
              <a:rPr lang="en-US" sz="1500" b="0" strike="noStrike" spc="-1" dirty="0" smtClean="0">
                <a:solidFill>
                  <a:srgbClr val="000000"/>
                </a:solidFill>
                <a:uFill>
                  <a:solidFill>
                    <a:srgbClr val="FFFFFF"/>
                  </a:solidFill>
                </a:uFill>
                <a:latin typeface="Arial"/>
                <a:ea typeface="DejaVu Sans"/>
                <a:hlinkClick r:id="rId3"/>
              </a:rPr>
              <a:t>www.linkedin.com/in/aliasgertalib</a:t>
            </a:r>
            <a:endParaRPr lang="en-US" sz="1500" b="0" strike="noStrike" spc="-1" dirty="0" smtClean="0">
              <a:solidFill>
                <a:srgbClr val="000000"/>
              </a:solidFill>
              <a:uFill>
                <a:solidFill>
                  <a:srgbClr val="FFFFFF"/>
                </a:solidFill>
              </a:uFill>
              <a:latin typeface="Arial"/>
              <a:ea typeface="DejaVu Sans"/>
            </a:endParaRPr>
          </a:p>
          <a:p>
            <a:pPr>
              <a:lnSpc>
                <a:spcPct val="100000"/>
              </a:lnSpc>
            </a:pPr>
            <a:endParaRPr lang="en-US" sz="1500" spc="-1" dirty="0" smtClean="0">
              <a:solidFill>
                <a:srgbClr val="000000"/>
              </a:solidFill>
              <a:uFill>
                <a:solidFill>
                  <a:srgbClr val="FFFFFF"/>
                </a:solidFill>
              </a:uFill>
              <a:latin typeface="Arial"/>
            </a:endParaRPr>
          </a:p>
          <a:p>
            <a:pPr>
              <a:lnSpc>
                <a:spcPct val="100000"/>
              </a:lnSpc>
            </a:pPr>
            <a:r>
              <a:rPr lang="en-US" sz="1500" spc="-1" dirty="0" smtClean="0">
                <a:solidFill>
                  <a:srgbClr val="000000"/>
                </a:solidFill>
                <a:uFill>
                  <a:solidFill>
                    <a:srgbClr val="FFFFFF"/>
                  </a:solidFill>
                </a:uFill>
                <a:latin typeface="Arial"/>
              </a:rPr>
              <a:t>GitHub</a:t>
            </a:r>
            <a:endParaRPr lang="en-US" sz="1500" spc="-1" dirty="0">
              <a:solidFill>
                <a:srgbClr val="000000"/>
              </a:solidFill>
              <a:uFill>
                <a:solidFill>
                  <a:srgbClr val="FFFFFF"/>
                </a:solidFill>
              </a:uFill>
              <a:latin typeface="Arial"/>
            </a:endParaRPr>
          </a:p>
          <a:p>
            <a:pPr>
              <a:lnSpc>
                <a:spcPct val="100000"/>
              </a:lnSpc>
            </a:pPr>
            <a:r>
              <a:rPr lang="en-US" sz="1500" spc="-1" dirty="0">
                <a:solidFill>
                  <a:srgbClr val="000000"/>
                </a:solidFill>
                <a:uFill>
                  <a:solidFill>
                    <a:srgbClr val="FFFFFF"/>
                  </a:solidFill>
                </a:uFill>
              </a:rPr>
              <a:t>https://github.com/aliasgertalib-AI</a:t>
            </a:r>
            <a:endParaRPr lang="en-US" sz="15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505205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4000" b="1" dirty="0" smtClean="0">
                <a:latin typeface="Calibri" panose="020F0502020204030204" pitchFamily="34" charset="0"/>
                <a:cs typeface="Calibri" panose="020F0502020204030204" pitchFamily="34" charset="0"/>
              </a:rPr>
              <a:t>References</a:t>
            </a:r>
            <a:endParaRPr lang="en-US" sz="4000" b="1"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914400"/>
            <a:ext cx="8534400" cy="5638800"/>
          </a:xfrm>
        </p:spPr>
        <p:txBody>
          <a:bodyPr>
            <a:normAutofit/>
          </a:bodyPr>
          <a:lstStyle/>
          <a:p>
            <a:r>
              <a:rPr lang="en-US" dirty="0" err="1" smtClean="0">
                <a:hlinkClick r:id="rId2"/>
              </a:rPr>
              <a:t>OpenAI</a:t>
            </a:r>
            <a:r>
              <a:rPr lang="en-US" dirty="0" smtClean="0">
                <a:hlinkClick r:id="rId2"/>
              </a:rPr>
              <a:t> Gym</a:t>
            </a:r>
            <a:endParaRPr lang="en-US" dirty="0" smtClean="0"/>
          </a:p>
          <a:p>
            <a:endParaRPr lang="en-US" dirty="0"/>
          </a:p>
          <a:p>
            <a:r>
              <a:rPr lang="en-US" dirty="0" smtClean="0">
                <a:hlinkClick r:id="rId3"/>
              </a:rPr>
              <a:t>Donkey Car</a:t>
            </a:r>
            <a:endParaRPr lang="en-US" dirty="0" smtClean="0"/>
          </a:p>
          <a:p>
            <a:endParaRPr lang="en-US" dirty="0" smtClean="0"/>
          </a:p>
        </p:txBody>
      </p:sp>
    </p:spTree>
    <p:extLst>
      <p:ext uri="{BB962C8B-B14F-4D97-AF65-F5344CB8AC3E}">
        <p14:creationId xmlns:p14="http://schemas.microsoft.com/office/powerpoint/2010/main" val="74889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24000"/>
            <a:ext cx="5495925" cy="4079198"/>
          </a:xfrm>
          <a:prstGeom prst="rect">
            <a:avLst/>
          </a:prstGeom>
        </p:spPr>
      </p:pic>
    </p:spTree>
    <p:extLst>
      <p:ext uri="{BB962C8B-B14F-4D97-AF65-F5344CB8AC3E}">
        <p14:creationId xmlns:p14="http://schemas.microsoft.com/office/powerpoint/2010/main" val="197027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cs typeface="Calibri" panose="020F0502020204030204" pitchFamily="34" charset="0"/>
              </a:rPr>
              <a:t>Learning ?</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r>
              <a:rPr lang="en-US" sz="2800" dirty="0" smtClean="0">
                <a:latin typeface="+mj-lt"/>
              </a:rPr>
              <a:t>Learning takes place, as a result of an interaction between the Person (Agent) and the World (Environment).</a:t>
            </a:r>
          </a:p>
          <a:p>
            <a:endParaRPr lang="en-US" sz="2800" dirty="0">
              <a:latin typeface="+mj-lt"/>
            </a:endParaRPr>
          </a:p>
          <a:p>
            <a:r>
              <a:rPr lang="en-US" sz="2800" dirty="0" smtClean="0">
                <a:latin typeface="+mj-lt"/>
              </a:rPr>
              <a:t>Some things we can all do ( walking)</a:t>
            </a:r>
          </a:p>
          <a:p>
            <a:r>
              <a:rPr lang="en-US" sz="2800" dirty="0" smtClean="0">
                <a:latin typeface="+mj-lt"/>
              </a:rPr>
              <a:t>Some things we can learn to do  (cycling)</a:t>
            </a:r>
          </a:p>
          <a:p>
            <a:endParaRPr lang="en-US" sz="2800" dirty="0" smtClean="0">
              <a:latin typeface="+mj-lt"/>
            </a:endParaRPr>
          </a:p>
          <a:p>
            <a:endParaRPr lang="en-US" dirty="0"/>
          </a:p>
        </p:txBody>
      </p:sp>
    </p:spTree>
    <p:extLst>
      <p:ext uri="{BB962C8B-B14F-4D97-AF65-F5344CB8AC3E}">
        <p14:creationId xmlns:p14="http://schemas.microsoft.com/office/powerpoint/2010/main" val="241525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6324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950" y="428625"/>
            <a:ext cx="4370329"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825" y="2228850"/>
            <a:ext cx="3886200" cy="2133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950" y="4343400"/>
            <a:ext cx="4171950" cy="2244725"/>
          </a:xfrm>
          <a:prstGeom prst="rect">
            <a:avLst/>
          </a:prstGeom>
        </p:spPr>
      </p:pic>
    </p:spTree>
    <p:extLst>
      <p:ext uri="{BB962C8B-B14F-4D97-AF65-F5344CB8AC3E}">
        <p14:creationId xmlns:p14="http://schemas.microsoft.com/office/powerpoint/2010/main" val="38368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What is RL ?</a:t>
            </a:r>
            <a:endParaRPr lang="en-US" sz="4100" kern="1200" spc="-1" dirty="0">
              <a:solidFill>
                <a:srgbClr val="000000"/>
              </a:solidFill>
              <a:uFill>
                <a:solidFill>
                  <a:srgbClr val="FFFFFF"/>
                </a:solidFill>
              </a:uFill>
              <a:latin typeface="Calibri"/>
              <a:ea typeface="+mn-ea"/>
              <a:cs typeface="+mn-cs"/>
            </a:endParaRPr>
          </a:p>
        </p:txBody>
      </p:sp>
      <p:sp>
        <p:nvSpPr>
          <p:cNvPr id="4" name="TextBox 3"/>
          <p:cNvSpPr txBox="1"/>
          <p:nvPr/>
        </p:nvSpPr>
        <p:spPr>
          <a:xfrm>
            <a:off x="457200" y="1676400"/>
            <a:ext cx="8534400" cy="3785652"/>
          </a:xfrm>
          <a:prstGeom prst="rect">
            <a:avLst/>
          </a:prstGeom>
          <a:noFill/>
        </p:spPr>
        <p:txBody>
          <a:bodyPr wrap="square" rtlCol="0">
            <a:spAutoFit/>
          </a:bodyPr>
          <a:lstStyle/>
          <a:p>
            <a:r>
              <a:rPr lang="en-US" sz="2000" dirty="0"/>
              <a:t>Reinforcement learning is learning what to do—how to map situations to actions—so as to maximize a numerical reward signal. </a:t>
            </a:r>
            <a:endParaRPr lang="en-US" sz="2000" dirty="0" smtClean="0"/>
          </a:p>
          <a:p>
            <a:endParaRPr lang="en-US" sz="2000" dirty="0"/>
          </a:p>
          <a:p>
            <a:r>
              <a:rPr lang="en-US" sz="2000" dirty="0" smtClean="0"/>
              <a:t>The </a:t>
            </a:r>
            <a:r>
              <a:rPr lang="en-US" sz="2000" dirty="0"/>
              <a:t>learner is not told which actions to take, but instead must discover which actions yield the most reward by trying them. </a:t>
            </a:r>
            <a:endParaRPr lang="en-US" sz="2000" dirty="0" smtClean="0"/>
          </a:p>
          <a:p>
            <a:endParaRPr lang="en-US" sz="2000" dirty="0"/>
          </a:p>
          <a:p>
            <a:r>
              <a:rPr lang="en-US" sz="2000" dirty="0" smtClean="0"/>
              <a:t>In some cases</a:t>
            </a:r>
            <a:r>
              <a:rPr lang="en-US" sz="2000" dirty="0"/>
              <a:t>, actions may </a:t>
            </a:r>
            <a:r>
              <a:rPr lang="en-US" sz="2000" dirty="0" smtClean="0"/>
              <a:t>affect </a:t>
            </a:r>
            <a:r>
              <a:rPr lang="en-US" sz="2000" dirty="0"/>
              <a:t>not only the immediate </a:t>
            </a:r>
            <a:r>
              <a:rPr lang="en-US" sz="2000" dirty="0" smtClean="0"/>
              <a:t>reward </a:t>
            </a:r>
            <a:r>
              <a:rPr lang="en-US" sz="2000" dirty="0"/>
              <a:t>but </a:t>
            </a:r>
            <a:r>
              <a:rPr lang="en-US" sz="2000" dirty="0" smtClean="0"/>
              <a:t>also, subsequent </a:t>
            </a:r>
            <a:r>
              <a:rPr lang="en-US" sz="2000" dirty="0"/>
              <a:t>rewards. </a:t>
            </a:r>
            <a:endParaRPr lang="en-US" sz="2000" dirty="0" smtClean="0"/>
          </a:p>
          <a:p>
            <a:endParaRPr lang="en-US" sz="2000" dirty="0"/>
          </a:p>
          <a:p>
            <a:r>
              <a:rPr lang="en-US" sz="2000" dirty="0" smtClean="0"/>
              <a:t>Two </a:t>
            </a:r>
            <a:r>
              <a:rPr lang="en-US" sz="2000" dirty="0"/>
              <a:t>most important </a:t>
            </a:r>
            <a:r>
              <a:rPr lang="en-US" sz="2000" dirty="0" smtClean="0"/>
              <a:t>features </a:t>
            </a:r>
            <a:r>
              <a:rPr lang="en-US" sz="2000" dirty="0"/>
              <a:t>of reinforcement </a:t>
            </a:r>
            <a:r>
              <a:rPr lang="en-US" sz="2000" dirty="0" smtClean="0"/>
              <a:t>learning</a:t>
            </a:r>
          </a:p>
          <a:p>
            <a:pPr marL="285750" indent="-285750">
              <a:buFont typeface="Arial" panose="020B0604020202020204" pitchFamily="34" charset="0"/>
              <a:buChar char="•"/>
            </a:pPr>
            <a:r>
              <a:rPr lang="en-US" sz="2000" dirty="0" smtClean="0"/>
              <a:t>trial-and-error </a:t>
            </a:r>
            <a:r>
              <a:rPr lang="en-US" sz="2000" dirty="0"/>
              <a:t>search </a:t>
            </a:r>
            <a:endParaRPr lang="en-US" sz="2000" dirty="0" smtClean="0"/>
          </a:p>
          <a:p>
            <a:pPr marL="285750" indent="-285750">
              <a:buFont typeface="Arial" panose="020B0604020202020204" pitchFamily="34" charset="0"/>
              <a:buChar char="•"/>
            </a:pPr>
            <a:r>
              <a:rPr lang="en-US" sz="2000" dirty="0" smtClean="0"/>
              <a:t>delayed  reward</a:t>
            </a:r>
            <a:endParaRPr lang="en-US" sz="2000" dirty="0"/>
          </a:p>
        </p:txBody>
      </p:sp>
    </p:spTree>
    <p:extLst>
      <p:ext uri="{BB962C8B-B14F-4D97-AF65-F5344CB8AC3E}">
        <p14:creationId xmlns:p14="http://schemas.microsoft.com/office/powerpoint/2010/main" val="77654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916"/>
            <a:ext cx="6781800" cy="6061234"/>
          </a:xfrm>
          <a:prstGeom prst="rect">
            <a:avLst/>
          </a:prstGeom>
        </p:spPr>
      </p:pic>
    </p:spTree>
    <p:extLst>
      <p:ext uri="{BB962C8B-B14F-4D97-AF65-F5344CB8AC3E}">
        <p14:creationId xmlns:p14="http://schemas.microsoft.com/office/powerpoint/2010/main" val="157316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52400"/>
            <a:ext cx="8229240" cy="564600"/>
          </a:xfrm>
        </p:spPr>
        <p:txBody>
          <a:bodyPr/>
          <a:lstStyle/>
          <a:p>
            <a:r>
              <a:rPr lang="en-US" dirty="0" smtClean="0"/>
              <a:t>S</a:t>
            </a:r>
            <a:endParaRPr lang="en-US" dirty="0"/>
          </a:p>
        </p:txBody>
      </p:sp>
      <p:sp>
        <p:nvSpPr>
          <p:cNvPr id="3" name="Subtitle 2"/>
          <p:cNvSpPr>
            <a:spLocks noGrp="1"/>
          </p:cNvSpPr>
          <p:nvPr>
            <p:ph type="subTitle"/>
          </p:nvPr>
        </p:nvSpPr>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393430" cy="4686262"/>
          </a:xfrm>
          <a:prstGeom prst="rect">
            <a:avLst/>
          </a:prstGeom>
        </p:spPr>
      </p:pic>
    </p:spTree>
    <p:extLst>
      <p:ext uri="{BB962C8B-B14F-4D97-AF65-F5344CB8AC3E}">
        <p14:creationId xmlns:p14="http://schemas.microsoft.com/office/powerpoint/2010/main" val="185838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240" cy="793200"/>
          </a:xfrm>
        </p:spPr>
        <p:txBody>
          <a:bodyPr/>
          <a:lstStyle/>
          <a:p>
            <a:pPr algn="ctr" rtl="0">
              <a:lnSpc>
                <a:spcPct val="80000"/>
              </a:lnSpc>
            </a:pPr>
            <a:r>
              <a:rPr lang="en-US" sz="4100" kern="1200" spc="-1" dirty="0" smtClean="0">
                <a:solidFill>
                  <a:srgbClr val="000000"/>
                </a:solidFill>
                <a:uFill>
                  <a:solidFill>
                    <a:srgbClr val="FFFFFF"/>
                  </a:solidFill>
                </a:uFill>
                <a:latin typeface="Calibri"/>
                <a:ea typeface="+mn-ea"/>
                <a:cs typeface="+mn-cs"/>
              </a:rPr>
              <a:t>Components of RL </a:t>
            </a:r>
            <a:r>
              <a:rPr lang="en-US" sz="4100" kern="1200" spc="-1" dirty="0">
                <a:solidFill>
                  <a:srgbClr val="000000"/>
                </a:solidFill>
                <a:uFill>
                  <a:solidFill>
                    <a:srgbClr val="FFFFFF"/>
                  </a:solidFill>
                </a:uFill>
                <a:latin typeface="Calibri"/>
                <a:ea typeface="+mn-ea"/>
                <a:cs typeface="+mn-cs"/>
              </a:rPr>
              <a:t>?</a:t>
            </a:r>
            <a:endParaRPr lang="en-US" sz="4100" kern="1200" spc="-1" dirty="0">
              <a:solidFill>
                <a:srgbClr val="000000"/>
              </a:solidFill>
              <a:uFill>
                <a:solidFill>
                  <a:srgbClr val="FFFFFF"/>
                </a:solidFill>
              </a:uFill>
              <a:latin typeface="Calibri"/>
              <a:ea typeface="+mn-ea"/>
              <a:cs typeface="+mn-cs"/>
            </a:endParaRPr>
          </a:p>
        </p:txBody>
      </p:sp>
      <p:sp>
        <p:nvSpPr>
          <p:cNvPr id="3" name="Subtitle 2"/>
          <p:cNvSpPr>
            <a:spLocks noGrp="1"/>
          </p:cNvSpPr>
          <p:nvPr>
            <p:ph type="subTitle"/>
          </p:nvPr>
        </p:nvSpPr>
        <p:spPr>
          <a:xfrm>
            <a:off x="381000" y="3200400"/>
            <a:ext cx="8229600" cy="3352800"/>
          </a:xfrm>
        </p:spPr>
        <p:txBody>
          <a:bodyPr/>
          <a:lstStyle/>
          <a:p>
            <a:r>
              <a:rPr lang="en-US" b="1" dirty="0"/>
              <a:t>Environment</a:t>
            </a:r>
            <a:r>
              <a:rPr lang="en-US" dirty="0"/>
              <a:t>: Physical world in which the agent operates</a:t>
            </a:r>
          </a:p>
          <a:p>
            <a:r>
              <a:rPr lang="en-US" b="1" dirty="0"/>
              <a:t>State</a:t>
            </a:r>
            <a:r>
              <a:rPr lang="en-US" dirty="0"/>
              <a:t>: Current situation of the agent</a:t>
            </a:r>
          </a:p>
          <a:p>
            <a:r>
              <a:rPr lang="en-US" b="1" dirty="0"/>
              <a:t>Reward</a:t>
            </a:r>
            <a:r>
              <a:rPr lang="en-US" dirty="0"/>
              <a:t>: Feedback from the </a:t>
            </a:r>
            <a:r>
              <a:rPr lang="en-US" dirty="0" smtClean="0"/>
              <a:t>environment. It’s a real NUMBER</a:t>
            </a:r>
            <a:endParaRPr lang="en-US" dirty="0"/>
          </a:p>
          <a:p>
            <a:r>
              <a:rPr lang="en-US" b="1" dirty="0"/>
              <a:t>Policy</a:t>
            </a:r>
            <a:r>
              <a:rPr lang="en-US" dirty="0"/>
              <a:t>: Method to map agent’s state to actions</a:t>
            </a:r>
          </a:p>
          <a:p>
            <a:r>
              <a:rPr lang="en-US" b="1" dirty="0"/>
              <a:t>Value</a:t>
            </a:r>
            <a:r>
              <a:rPr lang="en-US" dirty="0"/>
              <a:t>: Future reward that an agent would receive by taking an action in a particular state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219200"/>
            <a:ext cx="5334000" cy="2057400"/>
          </a:xfrm>
          <a:prstGeom prst="rect">
            <a:avLst/>
          </a:prstGeom>
        </p:spPr>
      </p:pic>
    </p:spTree>
    <p:extLst>
      <p:ext uri="{BB962C8B-B14F-4D97-AF65-F5344CB8AC3E}">
        <p14:creationId xmlns:p14="http://schemas.microsoft.com/office/powerpoint/2010/main" val="115382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22976</TotalTime>
  <Words>945</Words>
  <Application>Microsoft Office PowerPoint</Application>
  <PresentationFormat>On-screen Show (4:3)</PresentationFormat>
  <Paragraphs>178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Learning ?</vt:lpstr>
      <vt:lpstr>PowerPoint Presentation</vt:lpstr>
      <vt:lpstr>What is RL ?</vt:lpstr>
      <vt:lpstr>PowerPoint Presentation</vt:lpstr>
      <vt:lpstr>S</vt:lpstr>
      <vt:lpstr>Components of RL ?</vt:lpstr>
      <vt:lpstr>PowerPoint Presentation</vt:lpstr>
      <vt:lpstr>Exploration v/s Exploitation</vt:lpstr>
      <vt:lpstr>Exploration v/s Exploitation</vt:lpstr>
      <vt:lpstr>Why Explore? </vt:lpstr>
      <vt:lpstr>Greedy Approach</vt:lpstr>
      <vt:lpstr>Random Approach</vt:lpstr>
      <vt:lpstr>ϵ-Greedy Approach </vt:lpstr>
      <vt:lpstr>PowerPoint Presentation</vt:lpstr>
      <vt:lpstr>Difference Between Supervised, unSupervised and RL</vt:lpstr>
      <vt:lpstr>PowerPoint Presentation</vt:lpstr>
      <vt:lpstr>PowerPoint Presentation</vt:lpstr>
      <vt:lpstr>References</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AliMTalib</dc:creator>
  <cp:lastModifiedBy>AliMTalib</cp:lastModifiedBy>
  <cp:revision>448</cp:revision>
  <dcterms:created xsi:type="dcterms:W3CDTF">2018-02-12T21:27:35Z</dcterms:created>
  <dcterms:modified xsi:type="dcterms:W3CDTF">2019-02-17T17:18:09Z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