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4"/>
  </p:notesMasterIdLst>
  <p:sldIdLst>
    <p:sldId id="256" r:id="rId2"/>
    <p:sldId id="258" r:id="rId3"/>
    <p:sldId id="316" r:id="rId4"/>
    <p:sldId id="308" r:id="rId5"/>
    <p:sldId id="307" r:id="rId6"/>
    <p:sldId id="319" r:id="rId7"/>
    <p:sldId id="318" r:id="rId8"/>
    <p:sldId id="321" r:id="rId9"/>
    <p:sldId id="322" r:id="rId10"/>
    <p:sldId id="323" r:id="rId11"/>
    <p:sldId id="324" r:id="rId12"/>
    <p:sldId id="325" r:id="rId13"/>
    <p:sldId id="327" r:id="rId14"/>
    <p:sldId id="329" r:id="rId15"/>
    <p:sldId id="328" r:id="rId16"/>
    <p:sldId id="330" r:id="rId17"/>
    <p:sldId id="331" r:id="rId18"/>
    <p:sldId id="311" r:id="rId19"/>
    <p:sldId id="306" r:id="rId20"/>
    <p:sldId id="304" r:id="rId21"/>
    <p:sldId id="317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95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7B1AD3-80D8-4CC2-88FE-239193EEEF9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0A5ABC5-18A7-4D4F-9575-8EB264A27CF6}" type="datetime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3/1/2019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907E7-1B6C-4150-B05E-B5757FE712EF}" type="slidenum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768CBFB-9369-4998-A661-298BF060182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33FE5-AB37-43DF-9E06-8D429565E77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asgertalib" TargetMode="External"/><Relationship Id="rId2" Type="http://schemas.openxmlformats.org/officeDocument/2006/relationships/hyperlink" Target="mailto:aliasgertalib@gmail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nathan_hui/rl-reinforcement-learning-terms-242baac11907" TargetMode="External"/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381000"/>
            <a:ext cx="8640000" cy="60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500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US" sz="6500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 smtClean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000" b="0" strike="noStrike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Reinforcement Learning</a:t>
            </a:r>
            <a:endParaRPr lang="en-US" sz="6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Session </a:t>
            </a:r>
            <a:r>
              <a:rPr lang="en-US" sz="48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</a:t>
            </a:r>
            <a:endParaRPr lang="en-US" sz="4800" b="1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openAI</a:t>
            </a:r>
            <a:r>
              <a:rPr lang="en-US" sz="36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gym</a:t>
            </a:r>
            <a:endParaRPr lang="en-US" sz="3600" b="1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600" b="1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/>
              <a:t> .</a:t>
            </a:r>
            <a:endParaRPr lang="en-US" sz="1600" b="1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trike="noStrik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9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 </a:t>
            </a: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 dirty="0" smtClean="0">
                <a:uFill>
                  <a:solidFill>
                    <a:srgbClr val="FFFFFF"/>
                  </a:solidFill>
                </a:uFill>
                <a:latin typeface="Source Sans Pro Light"/>
              </a:rPr>
              <a:t>( Disclaimer: content has been  taken from various authors and websites)</a:t>
            </a:r>
            <a:endParaRPr lang="en-US" sz="1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Gym Concepts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1371600"/>
            <a:ext cx="8229240" cy="5105400"/>
          </a:xfrm>
        </p:spPr>
        <p:txBody>
          <a:bodyPr/>
          <a:lstStyle/>
          <a:p>
            <a:r>
              <a:rPr lang="en-US" dirty="0" smtClean="0"/>
              <a:t>We have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</a:t>
            </a:r>
            <a:r>
              <a:rPr lang="en-US" dirty="0"/>
              <a:t>(namely, the outside world)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Agent </a:t>
            </a:r>
            <a:r>
              <a:rPr lang="en-US" dirty="0"/>
              <a:t>(namely, the algorithm you are writing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agent sends actions to the environment, and the environment replies with observations and rewards (that is, a </a:t>
            </a:r>
            <a:r>
              <a:rPr lang="en-US" dirty="0" smtClean="0"/>
              <a:t>numeric score).</a:t>
            </a:r>
          </a:p>
          <a:p>
            <a:endParaRPr lang="en-US" dirty="0"/>
          </a:p>
          <a:p>
            <a:r>
              <a:rPr lang="en-US" dirty="0" smtClean="0"/>
              <a:t>How do we create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717000"/>
          </a:xfrm>
        </p:spPr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  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1143000"/>
            <a:ext cx="8229240" cy="5334000"/>
          </a:xfrm>
        </p:spPr>
        <p:txBody>
          <a:bodyPr/>
          <a:lstStyle/>
          <a:p>
            <a:endParaRPr lang="en-US" dirty="0"/>
          </a:p>
          <a:p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This is the Main Class. </a:t>
            </a:r>
          </a:p>
          <a:p>
            <a:endParaRPr lang="en-US" dirty="0"/>
          </a:p>
          <a:p>
            <a:r>
              <a:rPr lang="en-US" dirty="0" smtClean="0"/>
              <a:t>Creates an world/environment with rando</a:t>
            </a:r>
            <a:r>
              <a:rPr lang="en-US" dirty="0" smtClean="0"/>
              <a:t>m dynamics.</a:t>
            </a:r>
          </a:p>
          <a:p>
            <a:endParaRPr lang="en-US" dirty="0" smtClean="0"/>
          </a:p>
          <a:p>
            <a:r>
              <a:rPr lang="en-US" dirty="0" err="1" smtClean="0"/>
              <a:t>env</a:t>
            </a:r>
            <a:r>
              <a:rPr lang="en-US" dirty="0" smtClean="0"/>
              <a:t> = </a:t>
            </a:r>
            <a:r>
              <a:rPr lang="en-US" dirty="0" err="1" smtClean="0"/>
              <a:t>gym.make</a:t>
            </a:r>
            <a:r>
              <a:rPr lang="en-US" dirty="0" smtClean="0"/>
              <a:t>(‘</a:t>
            </a:r>
            <a:r>
              <a:rPr lang="en-US" dirty="0" err="1" smtClean="0"/>
              <a:t>environmentname</a:t>
            </a:r>
            <a:r>
              <a:rPr lang="en-US" dirty="0" smtClean="0"/>
              <a:t>’)</a:t>
            </a:r>
          </a:p>
          <a:p>
            <a:endParaRPr lang="en-US" dirty="0"/>
          </a:p>
          <a:p>
            <a:r>
              <a:rPr lang="en-US" dirty="0" smtClean="0"/>
              <a:t>Main API Methods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step </a:t>
            </a:r>
            <a:r>
              <a:rPr lang="en-US" dirty="0"/>
              <a:t>Run one </a:t>
            </a:r>
            <a:r>
              <a:rPr lang="en-US" dirty="0" err="1"/>
              <a:t>timestep</a:t>
            </a:r>
            <a:r>
              <a:rPr lang="en-US" dirty="0"/>
              <a:t> of the environment's dynamics.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reset</a:t>
            </a:r>
            <a:r>
              <a:rPr lang="en-US" dirty="0" smtClean="0"/>
              <a:t> </a:t>
            </a:r>
            <a:r>
              <a:rPr lang="en-US" dirty="0"/>
              <a:t>Resets the state of the environment and returns an initial observation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render</a:t>
            </a:r>
            <a:r>
              <a:rPr lang="en-US" dirty="0" smtClean="0"/>
              <a:t> Renders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b="1" dirty="0" smtClean="0"/>
              <a:t>lose</a:t>
            </a:r>
            <a:r>
              <a:rPr lang="en-US" dirty="0" smtClean="0"/>
              <a:t> closes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seed</a:t>
            </a:r>
            <a:r>
              <a:rPr lang="en-US" dirty="0" smtClean="0"/>
              <a:t> </a:t>
            </a:r>
            <a:r>
              <a:rPr lang="en-US" dirty="0"/>
              <a:t>Sets the seed for this </a:t>
            </a:r>
            <a:r>
              <a:rPr lang="en-US" dirty="0" err="1"/>
              <a:t>env's</a:t>
            </a:r>
            <a:r>
              <a:rPr lang="en-US" dirty="0"/>
              <a:t> random number generator(s)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Sets the following attributes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action_space</a:t>
            </a:r>
            <a:r>
              <a:rPr lang="en-US" dirty="0" smtClean="0"/>
              <a:t>: The Space object corresponding to valid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observation_space</a:t>
            </a:r>
            <a:r>
              <a:rPr lang="en-US" dirty="0" smtClean="0"/>
              <a:t>: The Space object corresponding to valid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reward_range</a:t>
            </a:r>
            <a:r>
              <a:rPr lang="en-US" dirty="0" smtClean="0"/>
              <a:t>: A tuple corresponding to the min and max possible rewards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5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nv.step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observation  = </a:t>
            </a:r>
            <a:r>
              <a:rPr lang="en-US" b="1" dirty="0" err="1" smtClean="0"/>
              <a:t>env.step</a:t>
            </a:r>
            <a:r>
              <a:rPr lang="en-US" b="1" dirty="0" smtClean="0"/>
              <a:t>(action)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Run one </a:t>
            </a:r>
            <a:r>
              <a:rPr lang="en-US" dirty="0" err="1" smtClean="0"/>
              <a:t>timestep</a:t>
            </a:r>
            <a:r>
              <a:rPr lang="en-US" dirty="0" smtClean="0"/>
              <a:t> of the environment's dynamics.</a:t>
            </a:r>
          </a:p>
          <a:p>
            <a:endParaRPr lang="en-US" dirty="0" smtClean="0"/>
          </a:p>
          <a:p>
            <a:r>
              <a:rPr lang="en-US" dirty="0" smtClean="0"/>
              <a:t>Accepts an action and returns a tuple (observation, reward, done, info).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Args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(object): an action provided by the environment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Returns (tuple):</a:t>
            </a:r>
          </a:p>
          <a:p>
            <a:r>
              <a:rPr lang="en-US" dirty="0" smtClean="0"/>
              <a:t>observation (object): agent's observation of the current environment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reward (float) : amount of reward returned after previous action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done (</a:t>
            </a:r>
            <a:r>
              <a:rPr lang="en-US" dirty="0" err="1" smtClean="0"/>
              <a:t>boolean</a:t>
            </a:r>
            <a:r>
              <a:rPr lang="en-US" dirty="0" smtClean="0"/>
              <a:t>):  episode has reached terminal step.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(</a:t>
            </a:r>
            <a:r>
              <a:rPr lang="en-US" dirty="0" err="1" smtClean="0"/>
              <a:t>dict</a:t>
            </a:r>
            <a:r>
              <a:rPr lang="en-US" dirty="0" smtClean="0"/>
              <a:t>): additional environment specific information about the current state induced by the action.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CartPole-v0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3505200"/>
            <a:ext cx="822924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 pole is attached by an un-actuated joint to a cart, which moves along a frictionless track. </a:t>
            </a:r>
          </a:p>
          <a:p>
            <a:endParaRPr lang="en-US" dirty="0"/>
          </a:p>
          <a:p>
            <a:r>
              <a:rPr lang="en-US" dirty="0" smtClean="0"/>
              <a:t>The pendulum starts upright, and the goal is to prevent it from falling over by increasing and reducing the cart's velocity.</a:t>
            </a:r>
          </a:p>
          <a:p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3048000" cy="20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4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CartPole-v0 (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948680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Observations </a:t>
            </a:r>
          </a:p>
          <a:p>
            <a:r>
              <a:rPr lang="en-US" dirty="0"/>
              <a:t>Type: Box(4)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Actions:</a:t>
            </a:r>
          </a:p>
          <a:p>
            <a:r>
              <a:rPr lang="en-US" dirty="0" smtClean="0"/>
              <a:t>Type: Discrete(2)</a:t>
            </a:r>
          </a:p>
          <a:p>
            <a:r>
              <a:rPr lang="en-US" dirty="0" smtClean="0"/>
              <a:t>        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68882"/>
              </p:ext>
            </p:extLst>
          </p:nvPr>
        </p:nvGraphicFramePr>
        <p:xfrm>
          <a:off x="2286000" y="18288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 Position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 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Pole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-24deg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24deg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Pole Velocity at 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78371"/>
              </p:ext>
            </p:extLst>
          </p:nvPr>
        </p:nvGraphicFramePr>
        <p:xfrm>
          <a:off x="23622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 cart to the left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 cart to the right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9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CartPole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Game Rules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Episode Termination: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 Pole Angle is more than 12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 Cart Position is more than 2.4 (center of the cart reaches the edge of the display)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 Episode length is greater than 200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Solved Requirements:</a:t>
            </a:r>
          </a:p>
          <a:p>
            <a:r>
              <a:rPr lang="en-US" dirty="0" smtClean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average reward is greater than or equal to 195.0 over 100 consecutive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Notebooks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test_gym_install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Cartpole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Cartpole_structured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Cartpole_structured_randomwalk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Cartpole_structured_hillclimb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Cartpole_structured_hillclimb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Next Sessio</a:t>
            </a:r>
            <a:r>
              <a:rPr lang="en-US" sz="4000" dirty="0"/>
              <a:t>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DQN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2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algn="ctr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Details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6960" y="2322720"/>
            <a:ext cx="394272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 </a:t>
            </a:r>
            <a:r>
              <a:rPr lang="en-US" sz="1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aliasgertalib@gmail.com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Linkedin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www.linkedin.com/in/aliasgertalib</a:t>
            </a:r>
            <a:endParaRPr lang="en-US" sz="15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https://github.com/aliasgertalib-AI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520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534400" cy="563880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OpenAI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Gym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RL Terminology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8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7675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762000" y="1447800"/>
            <a:ext cx="7791090" cy="48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 ( overview)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openAI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gym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Questions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Difficulties with RL 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28600" y="1143000"/>
            <a:ext cx="8763000" cy="54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dirty="0"/>
              <a:t>You can </a:t>
            </a:r>
            <a:r>
              <a:rPr lang="en-US" sz="2400" b="1" dirty="0"/>
              <a:t>quantify</a:t>
            </a:r>
            <a:r>
              <a:rPr lang="en-US" sz="2400" dirty="0"/>
              <a:t> all the variables the environment describes and have access to these variables at each time step, or state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can define a </a:t>
            </a:r>
            <a:r>
              <a:rPr lang="en-US" sz="2400" b="1" dirty="0"/>
              <a:t>concrete reward function</a:t>
            </a:r>
            <a:r>
              <a:rPr lang="en-US" sz="2400" dirty="0"/>
              <a:t> and compute the reward for taking an </a:t>
            </a:r>
            <a:r>
              <a:rPr lang="en-US" sz="2400" dirty="0" smtClean="0"/>
              <a:t>action.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can </a:t>
            </a:r>
            <a:r>
              <a:rPr lang="en-US" sz="2400" b="1" dirty="0"/>
              <a:t>afford to make </a:t>
            </a:r>
            <a:r>
              <a:rPr lang="en-US" sz="2400" b="1" dirty="0" smtClean="0"/>
              <a:t>mistakes.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356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219200"/>
            <a:ext cx="8229240" cy="5334000"/>
          </a:xfrm>
        </p:spPr>
        <p:txBody>
          <a:bodyPr/>
          <a:lstStyle/>
          <a:p>
            <a:r>
              <a:rPr lang="en-US" dirty="0" smtClean="0"/>
              <a:t>IRL: Attempts </a:t>
            </a:r>
            <a:r>
              <a:rPr lang="en-US" dirty="0"/>
              <a:t>to extract the reward function from the observed behavior of an </a:t>
            </a:r>
            <a:r>
              <a:rPr lang="en-US" dirty="0" smtClean="0"/>
              <a:t>agent.</a:t>
            </a:r>
          </a:p>
          <a:p>
            <a:endParaRPr lang="en-US" dirty="0"/>
          </a:p>
          <a:p>
            <a:r>
              <a:rPr lang="en-US" dirty="0" smtClean="0"/>
              <a:t>In a real world environment,  the </a:t>
            </a:r>
            <a:r>
              <a:rPr lang="en-US" dirty="0"/>
              <a:t>biggest challenges in getting AI systems to do what we want is </a:t>
            </a:r>
            <a:r>
              <a:rPr lang="en-US" i="1" dirty="0"/>
              <a:t>specifying</a:t>
            </a:r>
            <a:r>
              <a:rPr lang="en-US" dirty="0"/>
              <a:t> what we want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RL, a </a:t>
            </a:r>
            <a:r>
              <a:rPr lang="en-US" dirty="0"/>
              <a:t>well fitting reward function is necessary to provide feedback about </a:t>
            </a:r>
            <a:r>
              <a:rPr lang="en-US" dirty="0" smtClean="0"/>
              <a:t>an agents behavior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real life scenarios it is quite difficult finding a good reward function to be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Inverse reinforcement learning (IRL) is an approach to automatically </a:t>
            </a:r>
            <a:r>
              <a:rPr lang="en-US" i="1" dirty="0"/>
              <a:t>learn</a:t>
            </a:r>
            <a:r>
              <a:rPr lang="en-US" dirty="0"/>
              <a:t> a reward function based on observations of how some (human) expert solved a task</a:t>
            </a:r>
          </a:p>
        </p:txBody>
      </p:sp>
    </p:spTree>
    <p:extLst>
      <p:ext uri="{BB962C8B-B14F-4D97-AF65-F5344CB8AC3E}">
        <p14:creationId xmlns:p14="http://schemas.microsoft.com/office/powerpoint/2010/main" val="385142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 of reinforcement learning algorithms</a:t>
            </a: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nux Libertine"/>
                <a:cs typeface="Arial" pitchFamily="34" charset="0"/>
              </a:rPr>
              <a:t/>
            </a:r>
            <a:b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inux Libertine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87706"/>
              </p:ext>
            </p:extLst>
          </p:nvPr>
        </p:nvGraphicFramePr>
        <p:xfrm>
          <a:off x="228600" y="1600200"/>
          <a:ext cx="8763000" cy="4309911"/>
        </p:xfrm>
        <a:graphic>
          <a:graphicData uri="http://schemas.openxmlformats.org/drawingml/2006/table">
            <a:tbl>
              <a:tblPr/>
              <a:tblGrid>
                <a:gridCol w="1524000"/>
                <a:gridCol w="2971800"/>
                <a:gridCol w="914400"/>
                <a:gridCol w="762000"/>
                <a:gridCol w="914400"/>
                <a:gridCol w="838200"/>
                <a:gridCol w="838200"/>
              </a:tblGrid>
              <a:tr h="1472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Algorithm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Description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Model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Action Space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State Space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Operator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73529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Monte Carlo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Every visit to Monte Carlo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Sample-means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352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Q-learning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State–action–reward–state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665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SARSA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State–action–reward–state–action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On-policy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9977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Q-learning - Lambda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State–action–reward–state with eligibility traces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60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SARSA - Lambda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State–action–reward–state–action with eligibility traces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On-policy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72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DQN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Deep Q Network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Discrete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665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DDPG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Deep Deterministic Policy Gradient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99773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A3C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Asynchronous Advantage Actor-Critic Algorithm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Q-value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6017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NAF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Q-Learning with Normalized Advantage Functions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Off-policy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Advantage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665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TRPO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Trust Region Policy Optimization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On-policy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Advantage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352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PPO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Proximal Policy Optimization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Model-Free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On-policy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Continuous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Advantage</a:t>
                      </a:r>
                    </a:p>
                  </a:txBody>
                  <a:tcPr marL="21041" marR="21041" marT="10520" marB="105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675"/>
            <a:ext cx="814973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lnSpc>
                <a:spcPct val="80000"/>
              </a:lnSpc>
            </a:pP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What is RL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Reinforcement learning </a:t>
            </a:r>
            <a:r>
              <a:rPr lang="en-US" sz="2000" dirty="0" smtClean="0"/>
              <a:t> is where </a:t>
            </a:r>
            <a:r>
              <a:rPr lang="en-US" sz="2000" dirty="0"/>
              <a:t>an </a:t>
            </a:r>
            <a:r>
              <a:rPr lang="en-US" sz="2000" i="1" dirty="0"/>
              <a:t>agent </a:t>
            </a:r>
            <a:r>
              <a:rPr lang="en-US" sz="2000" dirty="0"/>
              <a:t>must take </a:t>
            </a:r>
            <a:r>
              <a:rPr lang="en-US" sz="2000" i="1" dirty="0"/>
              <a:t>actions</a:t>
            </a:r>
            <a:r>
              <a:rPr lang="en-US" sz="2000" dirty="0"/>
              <a:t> in an </a:t>
            </a:r>
            <a:r>
              <a:rPr lang="en-US" sz="2000" i="1" dirty="0"/>
              <a:t>environment</a:t>
            </a:r>
            <a:r>
              <a:rPr lang="en-US" sz="2000" dirty="0"/>
              <a:t> in order to maximize some defined </a:t>
            </a:r>
            <a:r>
              <a:rPr lang="en-US" sz="2000" i="1" dirty="0"/>
              <a:t>reward </a:t>
            </a:r>
            <a:r>
              <a:rPr lang="en-US" sz="2000" dirty="0" smtClean="0"/>
              <a:t>function</a:t>
            </a:r>
          </a:p>
          <a:p>
            <a:endParaRPr lang="en-US" sz="2000" dirty="0"/>
          </a:p>
          <a:p>
            <a:r>
              <a:rPr lang="en-US" sz="2000" dirty="0" smtClean="0"/>
              <a:t>In the </a:t>
            </a:r>
            <a:r>
              <a:rPr lang="en-US" sz="2000" dirty="0"/>
              <a:t>learning </a:t>
            </a:r>
            <a:r>
              <a:rPr lang="en-US" sz="2000" dirty="0" smtClean="0"/>
              <a:t>process,  the</a:t>
            </a:r>
            <a:r>
              <a:rPr lang="en-US" sz="2000" dirty="0"/>
              <a:t> </a:t>
            </a:r>
            <a:r>
              <a:rPr lang="en-US" sz="2000" i="1" dirty="0"/>
              <a:t>agent</a:t>
            </a:r>
            <a:r>
              <a:rPr lang="en-US" sz="2000" dirty="0"/>
              <a:t> actively interacts with its environment over several iterations, it eventually begins to learn the </a:t>
            </a:r>
            <a:r>
              <a:rPr lang="en-US" sz="2000" i="1" dirty="0"/>
              <a:t>policy</a:t>
            </a:r>
            <a:r>
              <a:rPr lang="en-US" sz="2000" dirty="0"/>
              <a:t> describing which </a:t>
            </a:r>
            <a:r>
              <a:rPr lang="en-US" sz="2000" i="1" dirty="0"/>
              <a:t>actions</a:t>
            </a:r>
            <a:r>
              <a:rPr lang="en-US" sz="2000" dirty="0"/>
              <a:t> to take to maximize the </a:t>
            </a:r>
            <a:r>
              <a:rPr lang="en-US" sz="2000" i="1" dirty="0"/>
              <a:t>reward</a:t>
            </a:r>
            <a:r>
              <a:rPr lang="en-US" sz="2000" dirty="0"/>
              <a:t>. 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Trial and Error Approach to Learning</a:t>
            </a:r>
          </a:p>
          <a:p>
            <a:r>
              <a:rPr lang="en-US" sz="2000" dirty="0" smtClean="0"/>
              <a:t>Delayed Reward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5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240" cy="793200"/>
          </a:xfrm>
        </p:spPr>
        <p:txBody>
          <a:bodyPr/>
          <a:lstStyle/>
          <a:p>
            <a:pPr algn="ctr" rtl="0">
              <a:lnSpc>
                <a:spcPct val="80000"/>
              </a:lnSpc>
            </a:pP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Components of RL </a:t>
            </a: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3200400"/>
            <a:ext cx="8229600" cy="3352800"/>
          </a:xfrm>
        </p:spPr>
        <p:txBody>
          <a:bodyPr/>
          <a:lstStyle/>
          <a:p>
            <a:r>
              <a:rPr lang="en-US" b="1" dirty="0"/>
              <a:t>Environment</a:t>
            </a:r>
            <a:r>
              <a:rPr lang="en-US" dirty="0"/>
              <a:t>: Physical world in which the agent operates</a:t>
            </a:r>
          </a:p>
          <a:p>
            <a:r>
              <a:rPr lang="en-US" b="1" dirty="0"/>
              <a:t>State</a:t>
            </a:r>
            <a:r>
              <a:rPr lang="en-US" dirty="0"/>
              <a:t>: Current situation of the agent</a:t>
            </a:r>
          </a:p>
          <a:p>
            <a:r>
              <a:rPr lang="en-US" b="1" dirty="0"/>
              <a:t>Reward</a:t>
            </a:r>
            <a:r>
              <a:rPr lang="en-US" dirty="0"/>
              <a:t>: Feedback from the </a:t>
            </a:r>
            <a:r>
              <a:rPr lang="en-US" dirty="0" smtClean="0"/>
              <a:t>environment. It’s a real NUMBER</a:t>
            </a:r>
            <a:endParaRPr lang="en-US" dirty="0"/>
          </a:p>
          <a:p>
            <a:r>
              <a:rPr lang="en-US" b="1" dirty="0"/>
              <a:t>Policy</a:t>
            </a:r>
            <a:r>
              <a:rPr lang="en-US" dirty="0"/>
              <a:t>: Method to map agent’s state to actions</a:t>
            </a:r>
          </a:p>
          <a:p>
            <a:r>
              <a:rPr lang="en-US" b="1" dirty="0"/>
              <a:t>Value</a:t>
            </a:r>
            <a:r>
              <a:rPr lang="en-US" dirty="0"/>
              <a:t>: Future reward that an agent would receive by taking an action in a particular state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533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4800"/>
          </a:xfrm>
        </p:spPr>
        <p:txBody>
          <a:bodyPr/>
          <a:lstStyle/>
          <a:p>
            <a:pPr algn="ctr" rtl="0">
              <a:lnSpc>
                <a:spcPct val="80000"/>
              </a:lnSpc>
            </a:pP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Reinforcement Learning Steps</a:t>
            </a:r>
            <a:endParaRPr lang="en-US" sz="4100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355800"/>
          </a:xfrm>
        </p:spPr>
        <p:txBody>
          <a:bodyPr/>
          <a:lstStyle/>
          <a:p>
            <a:r>
              <a:rPr lang="en-US" dirty="0" smtClean="0"/>
              <a:t>The process </a:t>
            </a:r>
            <a:r>
              <a:rPr lang="en-US" dirty="0"/>
              <a:t>of Reinforcement Learning involves these simple steps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 of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Deciding how to act using some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Acting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Receiving a reward or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from the experiences and refining our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until an optimal strategy is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lnSpc>
                <a:spcPct val="80000"/>
              </a:lnSpc>
            </a:pPr>
            <a:r>
              <a:rPr lang="en-US" sz="4100" kern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OpenAI</a:t>
            </a: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Gym</a:t>
            </a:r>
            <a:endParaRPr lang="en-US" sz="4100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343400"/>
          </a:xfrm>
        </p:spPr>
        <p:txBody>
          <a:bodyPr>
            <a:normAutofit/>
          </a:bodyPr>
          <a:lstStyle/>
          <a:p>
            <a:endParaRPr lang="en-US" sz="2000" dirty="0" smtClean="0">
              <a:hlinkClick r:id="rId2"/>
            </a:endParaRPr>
          </a:p>
          <a:p>
            <a:r>
              <a:rPr lang="en-US" sz="2400" dirty="0" smtClean="0">
                <a:latin typeface="+mn-lt"/>
                <a:hlinkClick r:id="rId2"/>
              </a:rPr>
              <a:t>https://gym.openai.com/</a:t>
            </a:r>
            <a:endParaRPr lang="en-US" sz="2400" dirty="0" smtClean="0">
              <a:latin typeface="+mn-lt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OpenAI</a:t>
            </a:r>
            <a:r>
              <a:rPr lang="en-US" sz="2000" dirty="0" smtClean="0"/>
              <a:t> </a:t>
            </a:r>
            <a:r>
              <a:rPr lang="en-US" sz="2000" dirty="0"/>
              <a:t>Gym is a toolkit for developing and comparing reinforcement learning algorithms.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supports teaching agents everything from walking to playing games like pong or pinball.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Gym </a:t>
            </a:r>
            <a:r>
              <a:rPr lang="en-US" sz="2000" dirty="0"/>
              <a:t>is an open source interface to reinforcement learning tasks.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Gym </a:t>
            </a:r>
            <a:r>
              <a:rPr lang="en-US" sz="2000" dirty="0"/>
              <a:t>provides an environment and its is </a:t>
            </a:r>
            <a:r>
              <a:rPr lang="en-US" sz="2000" dirty="0" err="1"/>
              <a:t>upto</a:t>
            </a:r>
            <a:r>
              <a:rPr lang="en-US" sz="2000" dirty="0"/>
              <a:t> the developer to implement any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087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lnSpc>
                <a:spcPct val="80000"/>
              </a:lnSpc>
            </a:pPr>
            <a:r>
              <a:rPr lang="en-US" sz="4100" kern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OpenAI</a:t>
            </a:r>
            <a:r>
              <a:rPr lang="en-US" sz="41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 Gym Install on Anaconda  running on Ubuntu 18</a:t>
            </a:r>
            <a:endParaRPr lang="en-US" sz="4100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47800"/>
            <a:ext cx="8229240" cy="49530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instructions are for my setup, yours may be different,</a:t>
            </a:r>
          </a:p>
          <a:p>
            <a:r>
              <a:rPr lang="en-US" dirty="0" smtClean="0"/>
              <a:t>Please note I have already installed </a:t>
            </a:r>
            <a:r>
              <a:rPr lang="en-US" dirty="0" err="1" smtClean="0"/>
              <a:t>Cuda</a:t>
            </a:r>
            <a:r>
              <a:rPr lang="en-US" dirty="0" smtClean="0"/>
              <a:t> 9.0and </a:t>
            </a:r>
            <a:r>
              <a:rPr lang="en-US" dirty="0" err="1" smtClean="0"/>
              <a:t>cuDNN</a:t>
            </a:r>
            <a:r>
              <a:rPr lang="en-US" dirty="0" smtClean="0"/>
              <a:t> and Anaconda and python 3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Open </a:t>
            </a:r>
            <a:r>
              <a:rPr lang="en-US" dirty="0" smtClean="0"/>
              <a:t> </a:t>
            </a:r>
            <a:r>
              <a:rPr lang="en-US" dirty="0" smtClean="0"/>
              <a:t>Terminal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apt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update </a:t>
            </a:r>
            <a:r>
              <a:rPr lang="en-US" dirty="0" err="1" smtClean="0"/>
              <a:t>conda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update –all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Anaconda-terminal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anaconda starts,</a:t>
            </a:r>
            <a:endParaRPr lang="en-US" dirty="0"/>
          </a:p>
          <a:p>
            <a:r>
              <a:rPr lang="en-US" dirty="0" smtClean="0"/>
              <a:t>2) Create a new Environment under Python 3.6, (   I named  the  virtual </a:t>
            </a:r>
            <a:r>
              <a:rPr lang="en-US" dirty="0" err="1" smtClean="0"/>
              <a:t>env</a:t>
            </a:r>
            <a:r>
              <a:rPr lang="en-US" dirty="0" smtClean="0"/>
              <a:t> as </a:t>
            </a:r>
            <a:r>
              <a:rPr lang="en-US" dirty="0" err="1" smtClean="0"/>
              <a:t>openai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Open the environment,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install gym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install –upgrade </a:t>
            </a:r>
            <a:r>
              <a:rPr lang="en-US" dirty="0" err="1" smtClean="0"/>
              <a:t>tensorflow-gpu</a:t>
            </a:r>
            <a:r>
              <a:rPr lang="en-US" dirty="0" smtClean="0"/>
              <a:t> ( for CPU  pip install –upgrade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pip3 install pandas </a:t>
            </a:r>
            <a:r>
              <a:rPr lang="en-US" dirty="0" err="1" smtClean="0"/>
              <a:t>matplotlib</a:t>
            </a:r>
            <a:r>
              <a:rPr lang="en-US" dirty="0" smtClean="0"/>
              <a:t> pillow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scikit</a:t>
            </a:r>
            <a:r>
              <a:rPr lang="en-US" dirty="0" smtClean="0"/>
              <a:t>-image h5py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Sudo</a:t>
            </a:r>
            <a:r>
              <a:rPr lang="en-US" dirty="0" smtClean="0"/>
              <a:t> apt-get install python3-pip python3-dev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gym install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3400" y="1524000"/>
            <a:ext cx="8229240" cy="4954800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test_gym_install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gym</a:t>
            </a:r>
          </a:p>
          <a:p>
            <a:r>
              <a:rPr lang="en-US" dirty="0" smtClean="0"/>
              <a:t>from gym import </a:t>
            </a:r>
            <a:r>
              <a:rPr lang="en-US" dirty="0" err="1" smtClean="0"/>
              <a:t>envs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envs.registry.all</a:t>
            </a:r>
            <a:r>
              <a:rPr lang="en-US" dirty="0" smtClean="0"/>
              <a:t>())</a:t>
            </a:r>
          </a:p>
          <a:p>
            <a:endParaRPr lang="en-US" dirty="0"/>
          </a:p>
          <a:p>
            <a:r>
              <a:rPr lang="en-US" dirty="0" smtClean="0"/>
              <a:t># this should  print out all the environments available in gym.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27963</TotalTime>
  <Words>939</Words>
  <Application>Microsoft Office PowerPoint</Application>
  <PresentationFormat>On-screen Show (4:3)</PresentationFormat>
  <Paragraphs>342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What is RL ?</vt:lpstr>
      <vt:lpstr>Components of RL ?</vt:lpstr>
      <vt:lpstr>Reinforcement Learning Steps</vt:lpstr>
      <vt:lpstr>OpenAI Gym</vt:lpstr>
      <vt:lpstr>OpenAI Gym Install on Anaconda  running on Ubuntu 18</vt:lpstr>
      <vt:lpstr>Test gym install</vt:lpstr>
      <vt:lpstr>Basic Gym Concepts</vt:lpstr>
      <vt:lpstr>Environment   env</vt:lpstr>
      <vt:lpstr>env.step()</vt:lpstr>
      <vt:lpstr> CartPole-v0</vt:lpstr>
      <vt:lpstr> CartPole-v0 (contd)</vt:lpstr>
      <vt:lpstr>CartPole Game Rules</vt:lpstr>
      <vt:lpstr>Jupyter Notebooks</vt:lpstr>
      <vt:lpstr>Next Session</vt:lpstr>
      <vt:lpstr>PowerPoint Presentation</vt:lpstr>
      <vt:lpstr>References</vt:lpstr>
      <vt:lpstr>PowerPoint Presentation</vt:lpstr>
      <vt:lpstr>Inverse Reinforcement Learning</vt:lpstr>
      <vt:lpstr>Comparison of reinforcement learning algorithms 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AliMTalib</dc:creator>
  <cp:lastModifiedBy>AliMTalib</cp:lastModifiedBy>
  <cp:revision>504</cp:revision>
  <dcterms:created xsi:type="dcterms:W3CDTF">2018-02-12T21:27:35Z</dcterms:created>
  <dcterms:modified xsi:type="dcterms:W3CDTF">2019-03-03T17:50:32Z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