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41"/>
  </p:notesMasterIdLst>
  <p:sldIdLst>
    <p:sldId id="256" r:id="rId2"/>
    <p:sldId id="258" r:id="rId3"/>
    <p:sldId id="339" r:id="rId4"/>
    <p:sldId id="340" r:id="rId5"/>
    <p:sldId id="308" r:id="rId6"/>
    <p:sldId id="307" r:id="rId7"/>
    <p:sldId id="342" r:id="rId8"/>
    <p:sldId id="356" r:id="rId9"/>
    <p:sldId id="335" r:id="rId10"/>
    <p:sldId id="350" r:id="rId11"/>
    <p:sldId id="336" r:id="rId12"/>
    <p:sldId id="355" r:id="rId13"/>
    <p:sldId id="347" r:id="rId14"/>
    <p:sldId id="348" r:id="rId15"/>
    <p:sldId id="358" r:id="rId16"/>
    <p:sldId id="359" r:id="rId17"/>
    <p:sldId id="357" r:id="rId18"/>
    <p:sldId id="351" r:id="rId19"/>
    <p:sldId id="349" r:id="rId20"/>
    <p:sldId id="323" r:id="rId21"/>
    <p:sldId id="343" r:id="rId22"/>
    <p:sldId id="360" r:id="rId23"/>
    <p:sldId id="324" r:id="rId24"/>
    <p:sldId id="363" r:id="rId25"/>
    <p:sldId id="361" r:id="rId26"/>
    <p:sldId id="362" r:id="rId27"/>
    <p:sldId id="365" r:id="rId28"/>
    <p:sldId id="331" r:id="rId29"/>
    <p:sldId id="329" r:id="rId30"/>
    <p:sldId id="353" r:id="rId31"/>
    <p:sldId id="354" r:id="rId32"/>
    <p:sldId id="330" r:id="rId33"/>
    <p:sldId id="364" r:id="rId34"/>
    <p:sldId id="338" r:id="rId35"/>
    <p:sldId id="334" r:id="rId36"/>
    <p:sldId id="319" r:id="rId37"/>
    <p:sldId id="320" r:id="rId38"/>
    <p:sldId id="311"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p:scale>
          <a:sx n="100" d="100"/>
          <a:sy n="100" d="100"/>
        </p:scale>
        <p:origin x="-1950"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3/16/2019</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3/16/2019</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khtYWpld1P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linkedin.com/in/aliasgertalib" TargetMode="External"/><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 Id="rId4" Type="http://schemas.openxmlformats.org/officeDocument/2006/relationships/hyperlink" Target="https://github.com/aliasgertalib-AI"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jonathan_hui/rl-reinforcement-learning-terms-242baac11907" TargetMode="External"/><Relationship Id="rId2" Type="http://schemas.openxmlformats.org/officeDocument/2006/relationships/hyperlink" Target="https://gym.opena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381000"/>
            <a:ext cx="8640000" cy="609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dirty="0"/>
              <a:t/>
            </a:r>
            <a:br>
              <a:rPr dirty="0"/>
            </a:br>
            <a:endParaRPr lang="en-US" sz="1800" b="0" strike="noStrike" spc="-1" dirty="0">
              <a:solidFill>
                <a:srgbClr val="000000"/>
              </a:solidFill>
              <a:uFill>
                <a:solidFill>
                  <a:srgbClr val="FFFFFF"/>
                </a:solidFill>
              </a:uFill>
              <a:latin typeface="Arial"/>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 </a:t>
            </a:r>
            <a:r>
              <a:rPr lang="en-US" sz="6500" spc="-1" dirty="0" smtClean="0">
                <a:solidFill>
                  <a:srgbClr val="04617B"/>
                </a:solidFill>
                <a:uFill>
                  <a:solidFill>
                    <a:srgbClr val="FFFFFF"/>
                  </a:solidFill>
                </a:uFill>
                <a:latin typeface="Source Sans Pro Light"/>
                <a:ea typeface="DejaVu Sans"/>
              </a:rPr>
              <a:t> </a:t>
            </a: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000" b="0" strike="noStrike" spc="-1" dirty="0" smtClean="0">
                <a:solidFill>
                  <a:srgbClr val="04617B"/>
                </a:solidFill>
                <a:uFill>
                  <a:solidFill>
                    <a:srgbClr val="FFFFFF"/>
                  </a:solidFill>
                </a:uFill>
                <a:latin typeface="Source Sans Pro Light"/>
                <a:ea typeface="DejaVu Sans"/>
              </a:rPr>
              <a:t>Reinforcement Learning</a:t>
            </a:r>
            <a:endParaRPr lang="en-US" sz="6000" b="0" strike="noStrike" spc="-1" dirty="0" smtClean="0">
              <a:solidFill>
                <a:srgbClr val="000000"/>
              </a:solidFill>
              <a:uFill>
                <a:solidFill>
                  <a:srgbClr val="FFFFFF"/>
                </a:solidFill>
              </a:uFill>
              <a:latin typeface="Arial"/>
            </a:endParaRPr>
          </a:p>
          <a:p>
            <a:pPr>
              <a:lnSpc>
                <a:spcPct val="100000"/>
              </a:lnSpc>
            </a:pPr>
            <a:r>
              <a:rPr lang="en-US" sz="4800" b="1" spc="-1" dirty="0" smtClean="0">
                <a:solidFill>
                  <a:schemeClr val="tx2"/>
                </a:solidFill>
                <a:uFill>
                  <a:solidFill>
                    <a:srgbClr val="FFFFFF"/>
                  </a:solidFill>
                </a:uFill>
                <a:latin typeface="Source Sans Pro Light"/>
              </a:rPr>
              <a:t>Session </a:t>
            </a:r>
            <a:r>
              <a:rPr lang="en-US" sz="4800" b="1" spc="-1" dirty="0">
                <a:solidFill>
                  <a:schemeClr val="tx2"/>
                </a:solidFill>
                <a:uFill>
                  <a:solidFill>
                    <a:srgbClr val="FFFFFF"/>
                  </a:solidFill>
                </a:uFill>
                <a:latin typeface="Source Sans Pro Light"/>
              </a:rPr>
              <a:t>3</a:t>
            </a:r>
            <a:endParaRPr lang="en-US" sz="4800" b="1" spc="-1" dirty="0" smtClean="0">
              <a:solidFill>
                <a:schemeClr val="tx2"/>
              </a:solidFill>
              <a:uFill>
                <a:solidFill>
                  <a:srgbClr val="FFFFFF"/>
                </a:solidFill>
              </a:uFill>
              <a:latin typeface="Source Sans Pro Light"/>
            </a:endParaRPr>
          </a:p>
          <a:p>
            <a:pPr>
              <a:lnSpc>
                <a:spcPct val="100000"/>
              </a:lnSpc>
            </a:pPr>
            <a:endParaRPr lang="en-US" sz="4800" b="0" strike="noStrike" spc="-1" dirty="0">
              <a:solidFill>
                <a:srgbClr val="000000"/>
              </a:solidFill>
              <a:uFill>
                <a:solidFill>
                  <a:srgbClr val="FFFFFF"/>
                </a:solidFill>
              </a:uFill>
              <a:latin typeface="Arial"/>
            </a:endParaRPr>
          </a:p>
          <a:p>
            <a:pPr>
              <a:lnSpc>
                <a:spcPct val="100000"/>
              </a:lnSpc>
            </a:pPr>
            <a:r>
              <a:rPr lang="en-US" sz="3600" b="1" spc="-1" dirty="0" err="1" smtClean="0">
                <a:solidFill>
                  <a:schemeClr val="tx2"/>
                </a:solidFill>
                <a:uFill>
                  <a:solidFill>
                    <a:srgbClr val="FFFFFF"/>
                  </a:solidFill>
                </a:uFill>
                <a:latin typeface="Source Sans Pro Light"/>
                <a:ea typeface="DejaVu Sans"/>
              </a:rPr>
              <a:t>openAI</a:t>
            </a:r>
            <a:r>
              <a:rPr lang="en-US" sz="3600" b="1" spc="-1" dirty="0" smtClean="0">
                <a:solidFill>
                  <a:schemeClr val="tx2"/>
                </a:solidFill>
                <a:uFill>
                  <a:solidFill>
                    <a:srgbClr val="FFFFFF"/>
                  </a:solidFill>
                </a:uFill>
                <a:latin typeface="Source Sans Pro Light"/>
                <a:ea typeface="DejaVu Sans"/>
              </a:rPr>
              <a:t> gym</a:t>
            </a:r>
            <a:endParaRPr lang="en-US" sz="3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r>
              <a:rPr lang="en-US" sz="1600" b="1" dirty="0" smtClean="0"/>
              <a:t> .</a:t>
            </a:r>
            <a:endParaRPr lang="en-US" sz="1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2900" b="1" strike="noStrike" spc="-1" dirty="0" smtClean="0">
              <a:solidFill>
                <a:schemeClr val="tx2"/>
              </a:solidFill>
              <a:uFill>
                <a:solidFill>
                  <a:srgbClr val="FFFFFF"/>
                </a:solidFill>
              </a:uFill>
              <a:latin typeface="Source Sans Pro Light"/>
              <a:ea typeface="DejaVu Sans"/>
            </a:endParaRPr>
          </a:p>
          <a:p>
            <a:pPr>
              <a:lnSpc>
                <a:spcPct val="100000"/>
              </a:lnSpc>
            </a:pPr>
            <a:r>
              <a:rPr lang="en-US" sz="2900" b="1" spc="-1" dirty="0" smtClean="0">
                <a:solidFill>
                  <a:schemeClr val="tx2"/>
                </a:solidFill>
                <a:uFill>
                  <a:solidFill>
                    <a:srgbClr val="FFFFFF"/>
                  </a:solidFill>
                </a:uFill>
                <a:latin typeface="Source Sans Pro Light"/>
                <a:ea typeface="DejaVu Sans"/>
              </a:rPr>
              <a:t>  </a:t>
            </a:r>
            <a:endParaRPr lang="en-US" sz="2900" b="1" spc="-1" dirty="0">
              <a:solidFill>
                <a:srgbClr val="00B050"/>
              </a:solidFill>
              <a:uFill>
                <a:solidFill>
                  <a:srgbClr val="FFFFFF"/>
                </a:solidFill>
              </a:uFill>
              <a:latin typeface="Source Sans Pro Light"/>
            </a:endParaRPr>
          </a:p>
          <a:p>
            <a:pPr>
              <a:lnSpc>
                <a:spcPct val="100000"/>
              </a:lnSpc>
            </a:pPr>
            <a:r>
              <a:rPr lang="en-US" sz="1200" strike="noStrike" spc="-1" dirty="0" smtClean="0">
                <a:uFill>
                  <a:solidFill>
                    <a:srgbClr val="FFFFFF"/>
                  </a:solidFill>
                </a:uFill>
                <a:latin typeface="Source Sans Pro Light"/>
              </a:rPr>
              <a:t>( Disclaimer: content has been  taken from various authors and websites)</a:t>
            </a:r>
            <a:endParaRPr lang="en-US" sz="1200" strike="noStrike" spc="-1" dirty="0">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normAutofit/>
          </a:bodyPr>
          <a:lstStyle/>
          <a:p>
            <a:pPr algn="ctr"/>
            <a:r>
              <a:rPr lang="en-US" sz="4800" dirty="0" smtClean="0">
                <a:latin typeface="Calibri" panose="020F0502020204030204" pitchFamily="34" charset="0"/>
                <a:cs typeface="Calibri" panose="020F0502020204030204" pitchFamily="34" charset="0"/>
              </a:rPr>
              <a:t>Bellman Equation</a:t>
            </a:r>
          </a:p>
        </p:txBody>
      </p:sp>
    </p:spTree>
    <p:extLst>
      <p:ext uri="{BB962C8B-B14F-4D97-AF65-F5344CB8AC3E}">
        <p14:creationId xmlns:p14="http://schemas.microsoft.com/office/powerpoint/2010/main" val="414098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240" cy="1144800"/>
          </a:xfrm>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Bellman Equation  </a:t>
            </a:r>
            <a:r>
              <a:rPr lang="en-US" sz="2400" kern="1200" spc="-1" dirty="0">
                <a:solidFill>
                  <a:srgbClr val="000000"/>
                </a:solidFill>
                <a:uFill>
                  <a:solidFill>
                    <a:srgbClr val="FFFFFF"/>
                  </a:solidFill>
                </a:uFill>
                <a:latin typeface="Calibri"/>
                <a:ea typeface="+mn-ea"/>
                <a:cs typeface="+mn-cs"/>
              </a:rPr>
              <a:t>(Deterministic Environment)</a:t>
            </a:r>
            <a:endParaRPr lang="en-US" sz="24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457200" y="1524000"/>
            <a:ext cx="8305800" cy="4724400"/>
          </a:xfrm>
        </p:spPr>
        <p:txBody>
          <a:bodyPr/>
          <a:lstStyle/>
          <a:p>
            <a:r>
              <a:rPr lang="en-US" sz="3600" dirty="0" smtClean="0">
                <a:solidFill>
                  <a:srgbClr val="0070C0"/>
                </a:solidFill>
              </a:rPr>
              <a:t>Given the state I am in, </a:t>
            </a:r>
            <a:endParaRPr lang="en-US" sz="3600" dirty="0" smtClean="0">
              <a:solidFill>
                <a:srgbClr val="0070C0"/>
              </a:solidFill>
            </a:endParaRPr>
          </a:p>
          <a:p>
            <a:r>
              <a:rPr lang="en-US" sz="3600" dirty="0" smtClean="0">
                <a:solidFill>
                  <a:srgbClr val="0070C0"/>
                </a:solidFill>
              </a:rPr>
              <a:t>assuming </a:t>
            </a:r>
            <a:r>
              <a:rPr lang="en-US" sz="3600" dirty="0" smtClean="0">
                <a:solidFill>
                  <a:srgbClr val="0070C0"/>
                </a:solidFill>
              </a:rPr>
              <a:t>I take </a:t>
            </a:r>
            <a:r>
              <a:rPr lang="en-US" sz="3600" dirty="0" smtClean="0">
                <a:solidFill>
                  <a:srgbClr val="0070C0"/>
                </a:solidFill>
              </a:rPr>
              <a:t>the best </a:t>
            </a:r>
            <a:r>
              <a:rPr lang="en-US" sz="3600" dirty="0" smtClean="0">
                <a:solidFill>
                  <a:srgbClr val="0070C0"/>
                </a:solidFill>
              </a:rPr>
              <a:t>possible  action now and at each subsequent step , </a:t>
            </a:r>
            <a:endParaRPr lang="en-US" sz="3600" dirty="0" smtClean="0">
              <a:solidFill>
                <a:srgbClr val="0070C0"/>
              </a:solidFill>
            </a:endParaRPr>
          </a:p>
          <a:p>
            <a:r>
              <a:rPr lang="en-US" sz="3600" dirty="0" smtClean="0">
                <a:solidFill>
                  <a:srgbClr val="0070C0"/>
                </a:solidFill>
              </a:rPr>
              <a:t>what </a:t>
            </a:r>
            <a:r>
              <a:rPr lang="en-US" sz="3600" dirty="0" smtClean="0">
                <a:solidFill>
                  <a:srgbClr val="0070C0"/>
                </a:solidFill>
              </a:rPr>
              <a:t>long term reward can I </a:t>
            </a:r>
            <a:r>
              <a:rPr lang="en-US" sz="3600" dirty="0" smtClean="0">
                <a:solidFill>
                  <a:srgbClr val="0070C0"/>
                </a:solidFill>
              </a:rPr>
              <a:t>expect</a:t>
            </a:r>
            <a:r>
              <a:rPr lang="en-US" sz="4000" dirty="0" smtClean="0">
                <a:solidFill>
                  <a:srgbClr val="0070C0"/>
                </a:solidFill>
              </a:rPr>
              <a:t>.</a:t>
            </a:r>
            <a:endParaRPr lang="en-US" sz="4000" dirty="0" smtClean="0">
              <a:solidFill>
                <a:srgbClr val="0070C0"/>
              </a:solidFill>
            </a:endParaRPr>
          </a:p>
          <a:p>
            <a:endParaRPr lang="en-US" dirty="0"/>
          </a:p>
          <a:p>
            <a:r>
              <a:rPr lang="en-US" dirty="0" smtClean="0"/>
              <a:t>.</a:t>
            </a:r>
            <a:endParaRPr lang="en-US" dirty="0" smtClean="0"/>
          </a:p>
          <a:p>
            <a:endParaRPr lang="en-US" dirty="0"/>
          </a:p>
        </p:txBody>
      </p:sp>
    </p:spTree>
    <p:extLst>
      <p:ext uri="{BB962C8B-B14F-4D97-AF65-F5344CB8AC3E}">
        <p14:creationId xmlns:p14="http://schemas.microsoft.com/office/powerpoint/2010/main" val="1600138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Bellman Equation Terminology</a:t>
            </a:r>
            <a:endParaRPr 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457200" y="1604520"/>
                <a:ext cx="8229240" cy="4796280"/>
              </a:xfrm>
            </p:spPr>
            <p:txBody>
              <a:bodyPr>
                <a:normAutofit fontScale="92500" lnSpcReduction="20000"/>
              </a:bodyPr>
              <a:lstStyle/>
              <a:p>
                <a:r>
                  <a:rPr lang="en-US" dirty="0" smtClean="0"/>
                  <a:t>S:  set of all possible States.</a:t>
                </a:r>
              </a:p>
              <a:p>
                <a:r>
                  <a:rPr lang="en-US" dirty="0" smtClean="0"/>
                  <a:t>A:  set of all possible Actions, from a given State.</a:t>
                </a:r>
              </a:p>
              <a:p>
                <a:endParaRPr lang="en-US" dirty="0" smtClean="0"/>
              </a:p>
              <a:p>
                <a:r>
                  <a:rPr lang="en-US" dirty="0" smtClean="0"/>
                  <a:t>s:  specific state.</a:t>
                </a:r>
              </a:p>
              <a:p>
                <a:r>
                  <a:rPr lang="en-US" dirty="0" smtClean="0"/>
                  <a:t>a:  specific action.</a:t>
                </a:r>
              </a:p>
              <a:p>
                <a:endParaRPr lang="en-US" dirty="0" smtClean="0"/>
              </a:p>
              <a:p>
                <a:r>
                  <a:rPr lang="en-US" dirty="0" smtClean="0"/>
                  <a:t>R:  Reward for being at some state.</a:t>
                </a:r>
              </a:p>
              <a:p>
                <a:r>
                  <a:rPr lang="en-US" dirty="0" smtClean="0"/>
                  <a:t>R(</a:t>
                </a:r>
                <a:r>
                  <a:rPr lang="en-US" dirty="0" err="1" smtClean="0"/>
                  <a:t>s,a</a:t>
                </a:r>
                <a:r>
                  <a:rPr lang="en-US" dirty="0" smtClean="0"/>
                  <a:t>) :  Reward when at state ‘s’ and action ‘a’ is taken.</a:t>
                </a:r>
              </a:p>
              <a:p>
                <a:endParaRPr lang="en-US" dirty="0"/>
              </a:p>
              <a:p>
                <a:r>
                  <a:rPr lang="en-US" dirty="0" smtClean="0"/>
                  <a:t>P(</a:t>
                </a:r>
                <a:r>
                  <a:rPr lang="en-US" dirty="0" err="1" smtClean="0"/>
                  <a:t>s,a,s</a:t>
                </a:r>
                <a:r>
                  <a:rPr lang="en-US" dirty="0" smtClean="0"/>
                  <a:t>’) :  Probabilities that when at state s and action ‘a’ is taken, of being in one of the successor states s’.</a:t>
                </a:r>
              </a:p>
              <a:p>
                <a:endParaRPr lang="en-US" dirty="0" smtClean="0"/>
              </a:p>
              <a:p>
                <a:r>
                  <a:rPr lang="en-US" dirty="0"/>
                  <a:t>V</a:t>
                </a:r>
                <a:r>
                  <a:rPr lang="en-US" dirty="0" smtClean="0"/>
                  <a:t>(s) :  Value Function – Anticipated Reward for  being at a Specific State.</a:t>
                </a:r>
              </a:p>
              <a:p>
                <a:endParaRPr lang="en-US" dirty="0"/>
              </a:p>
              <a:p>
                <a:r>
                  <a:rPr lang="en-US" dirty="0" smtClean="0"/>
                  <a:t>t,t+1,t+2,…..  :  Time step intervals each corresponding to an action and new state.</a:t>
                </a:r>
              </a:p>
              <a:p>
                <a:endParaRPr lang="en-US" dirty="0" smtClean="0"/>
              </a:p>
              <a:p>
                <a:r>
                  <a:rPr lang="en-US" dirty="0" smtClean="0"/>
                  <a:t>Rt+1:  Reward at the next time step, after an action has occurred.</a:t>
                </a:r>
              </a:p>
              <a:p>
                <a:endParaRPr lang="en-US" dirty="0" smtClean="0"/>
              </a:p>
              <a:p>
                <a:r>
                  <a:rPr lang="en-US" dirty="0" smtClean="0"/>
                  <a:t>St+1:  State </a:t>
                </a:r>
                <a:r>
                  <a:rPr lang="en-US" dirty="0" smtClean="0"/>
                  <a:t>at the next time step, after an action has occurred.</a:t>
                </a:r>
              </a:p>
              <a:p>
                <a:endParaRPr lang="en-US" dirty="0" smtClean="0"/>
              </a:p>
              <a:p>
                <a14:m>
                  <m:oMath xmlns:m="http://schemas.openxmlformats.org/officeDocument/2006/math">
                    <m:r>
                      <a:rPr lang="en-US" i="1" smtClean="0">
                        <a:latin typeface="Cambria Math"/>
                        <a:ea typeface="Cambria Math"/>
                      </a:rPr>
                      <m:t>𝛾</m:t>
                    </m:r>
                  </m:oMath>
                </a14:m>
                <a:r>
                  <a:rPr lang="en-US" dirty="0" smtClean="0"/>
                  <a:t>:  Discount Factor ( 0&lt; =</a:t>
                </a:r>
                <a14:m>
                  <m:oMath xmlns:m="http://schemas.openxmlformats.org/officeDocument/2006/math">
                    <m:r>
                      <a:rPr lang="en-US" i="1" smtClean="0">
                        <a:latin typeface="Cambria Math"/>
                        <a:ea typeface="Cambria Math"/>
                      </a:rPr>
                      <m:t>𝛾</m:t>
                    </m:r>
                  </m:oMath>
                </a14:m>
                <a:r>
                  <a:rPr lang="en-US" dirty="0" smtClean="0"/>
                  <a:t> &lt; =1).</a:t>
                </a: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457200" y="1604520"/>
                <a:ext cx="8229240" cy="4796280"/>
              </a:xfrm>
              <a:blipFill rotWithShape="1">
                <a:blip r:embed="rId2"/>
                <a:stretch>
                  <a:fillRect l="-1556" r="-444"/>
                </a:stretch>
              </a:blipFill>
            </p:spPr>
            <p:txBody>
              <a:bodyPr/>
              <a:lstStyle/>
              <a:p>
                <a:r>
                  <a:rPr lang="en-US">
                    <a:noFill/>
                  </a:rPr>
                  <a:t> </a:t>
                </a:r>
              </a:p>
            </p:txBody>
          </p:sp>
        </mc:Fallback>
      </mc:AlternateContent>
    </p:spTree>
    <p:extLst>
      <p:ext uri="{BB962C8B-B14F-4D97-AF65-F5344CB8AC3E}">
        <p14:creationId xmlns:p14="http://schemas.microsoft.com/office/powerpoint/2010/main" val="374747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240" cy="4953000"/>
          </a:xfrm>
        </p:spPr>
        <p:txBody>
          <a:bodyPr/>
          <a:lstStyle/>
          <a:p>
            <a:r>
              <a:rPr lang="en-US" i="1" dirty="0"/>
              <a:t>The </a:t>
            </a:r>
            <a:r>
              <a:rPr lang="en-US" b="1" i="1" dirty="0"/>
              <a:t>value of a given state</a:t>
            </a:r>
            <a:r>
              <a:rPr lang="en-US" i="1" dirty="0"/>
              <a:t> is equal to the </a:t>
            </a:r>
            <a:r>
              <a:rPr lang="en-US" b="1" i="1" dirty="0"/>
              <a:t>max action</a:t>
            </a:r>
            <a:r>
              <a:rPr lang="en-US" i="1" dirty="0"/>
              <a:t> (action which </a:t>
            </a:r>
            <a:r>
              <a:rPr lang="en-US" i="1" dirty="0" err="1"/>
              <a:t>maximises</a:t>
            </a:r>
            <a:r>
              <a:rPr lang="en-US" i="1" dirty="0"/>
              <a:t> the value) of the</a:t>
            </a:r>
            <a:r>
              <a:rPr lang="en-US" b="1" i="1" dirty="0"/>
              <a:t> reward of the optimal action in the given state</a:t>
            </a:r>
            <a:r>
              <a:rPr lang="en-US" i="1" dirty="0"/>
              <a:t> and add </a:t>
            </a:r>
            <a:r>
              <a:rPr lang="en-US" b="1" i="1" dirty="0"/>
              <a:t>discount factor</a:t>
            </a:r>
            <a:r>
              <a:rPr lang="en-US" i="1" dirty="0"/>
              <a:t> (diminishes the reward over time) multiplied by the</a:t>
            </a:r>
            <a:r>
              <a:rPr lang="en-US" b="1" i="1" dirty="0"/>
              <a:t> next state’s Value</a:t>
            </a:r>
            <a:r>
              <a:rPr lang="en-US" i="1" dirty="0"/>
              <a:t> from the Bellman Equation</a:t>
            </a:r>
            <a:r>
              <a:rPr lang="en-US" i="1" dirty="0" smtClean="0"/>
              <a:t>.</a:t>
            </a:r>
            <a:br>
              <a:rPr lang="en-US" i="1" dirty="0" smtClean="0"/>
            </a:br>
            <a:r>
              <a:rPr lang="en-US" i="1" dirty="0"/>
              <a:t/>
            </a:r>
            <a:br>
              <a:rPr lang="en-US" i="1" dirty="0"/>
            </a:br>
            <a:r>
              <a:rPr lang="en-US" b="1" dirty="0"/>
              <a:t>How to find the best action (</a:t>
            </a:r>
            <a:r>
              <a:rPr lang="en-US" b="1" i="1" dirty="0"/>
              <a:t>maxₐ</a:t>
            </a:r>
            <a:r>
              <a:rPr lang="en-US" b="1" dirty="0"/>
              <a:t>)?</a:t>
            </a:r>
            <a:r>
              <a:rPr lang="en-US" dirty="0"/>
              <a:t/>
            </a:r>
            <a:br>
              <a:rPr lang="en-US" dirty="0"/>
            </a:br>
            <a:r>
              <a:rPr lang="en-US" dirty="0" smtClean="0"/>
              <a:t>	Brute </a:t>
            </a:r>
            <a:r>
              <a:rPr lang="en-US" dirty="0"/>
              <a:t>force</a:t>
            </a:r>
            <a:br>
              <a:rPr lang="en-US" dirty="0"/>
            </a:br>
            <a:r>
              <a:rPr lang="en-US" dirty="0" smtClean="0"/>
              <a:t>	Deep </a:t>
            </a:r>
            <a:r>
              <a:rPr lang="en-US" dirty="0"/>
              <a:t>neural </a:t>
            </a:r>
            <a:r>
              <a:rPr lang="en-US" dirty="0" smtClean="0"/>
              <a:t>nets</a:t>
            </a:r>
            <a:br>
              <a:rPr lang="en-US" dirty="0" smtClean="0"/>
            </a:br>
            <a:r>
              <a:rPr lang="en-US" dirty="0"/>
              <a:t/>
            </a:r>
            <a:br>
              <a:rPr lang="en-US" dirty="0"/>
            </a:br>
            <a:r>
              <a:rPr lang="en-US" dirty="0" smtClean="0"/>
              <a:t/>
            </a:r>
            <a:br>
              <a:rPr lang="en-US" dirty="0" smtClean="0"/>
            </a:br>
            <a:r>
              <a:rPr lang="en-US" dirty="0" smtClean="0"/>
              <a:t>We discount the Next State Values by a Discount Factor ‘’ , which is the present value of the  future Rewards.</a:t>
            </a:r>
            <a:br>
              <a:rPr lang="en-US" dirty="0" smtClean="0"/>
            </a:br>
            <a:r>
              <a:rPr lang="en-US" dirty="0" smtClean="0"/>
              <a:t/>
            </a:r>
            <a:br>
              <a:rPr lang="en-US" dirty="0" smtClean="0"/>
            </a:br>
            <a:r>
              <a:rPr lang="en-US" dirty="0" smtClean="0"/>
              <a:t>Successful values range between 0.9 and 0.99</a:t>
            </a:r>
            <a:br>
              <a:rPr lang="en-US" dirty="0" smtClean="0"/>
            </a:br>
            <a:r>
              <a:rPr lang="en-US" dirty="0" smtClean="0"/>
              <a:t>	A lower value encourages short-term thinking.</a:t>
            </a:r>
            <a:br>
              <a:rPr lang="en-US" dirty="0" smtClean="0"/>
            </a:br>
            <a:r>
              <a:rPr lang="en-US" dirty="0" smtClean="0"/>
              <a:t>	A higher value emphasizes long-term rewards.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381000"/>
            <a:ext cx="5458587" cy="1390844"/>
          </a:xfrm>
          <a:prstGeom prst="rect">
            <a:avLst/>
          </a:prstGeom>
        </p:spPr>
      </p:pic>
    </p:spTree>
    <p:extLst>
      <p:ext uri="{BB962C8B-B14F-4D97-AF65-F5344CB8AC3E}">
        <p14:creationId xmlns:p14="http://schemas.microsoft.com/office/powerpoint/2010/main" val="1514647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Deterministic GRID World example of Bellman Equation </a:t>
            </a:r>
            <a:endParaRPr lang="en-US" dirty="0"/>
          </a:p>
        </p:txBody>
      </p:sp>
      <p:sp>
        <p:nvSpPr>
          <p:cNvPr id="3" name="Subtitle 2"/>
          <p:cNvSpPr>
            <a:spLocks noGrp="1"/>
          </p:cNvSpPr>
          <p:nvPr>
            <p:ph type="subTitle"/>
          </p:nvPr>
        </p:nvSpPr>
        <p:spPr/>
        <p:txBody>
          <a:bodyPr/>
          <a:lstStyle/>
          <a:p>
            <a:r>
              <a:rPr lang="en-US" dirty="0" smtClean="0"/>
              <a:t>White Board</a:t>
            </a:r>
          </a:p>
          <a:p>
            <a:endParaRPr lang="en-US" dirty="0"/>
          </a:p>
        </p:txBody>
      </p:sp>
    </p:spTree>
    <p:extLst>
      <p:ext uri="{BB962C8B-B14F-4D97-AF65-F5344CB8AC3E}">
        <p14:creationId xmlns:p14="http://schemas.microsoft.com/office/powerpoint/2010/main" val="96189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240" cy="1144800"/>
          </a:xfrm>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Bellman Equation  </a:t>
            </a:r>
            <a:r>
              <a:rPr lang="en-US" sz="2400" kern="1200" spc="-1" dirty="0" smtClean="0">
                <a:solidFill>
                  <a:srgbClr val="000000"/>
                </a:solidFill>
                <a:uFill>
                  <a:solidFill>
                    <a:srgbClr val="FFFFFF"/>
                  </a:solidFill>
                </a:uFill>
                <a:latin typeface="Calibri"/>
                <a:ea typeface="+mn-ea"/>
                <a:cs typeface="+mn-cs"/>
              </a:rPr>
              <a:t>(Stochastic </a:t>
            </a:r>
            <a:r>
              <a:rPr lang="en-US" sz="2400" kern="1200" spc="-1" dirty="0">
                <a:solidFill>
                  <a:srgbClr val="000000"/>
                </a:solidFill>
                <a:uFill>
                  <a:solidFill>
                    <a:srgbClr val="FFFFFF"/>
                  </a:solidFill>
                </a:uFill>
                <a:latin typeface="Calibri"/>
                <a:ea typeface="+mn-ea"/>
                <a:cs typeface="+mn-cs"/>
              </a:rPr>
              <a:t>Environment)</a:t>
            </a:r>
            <a:endParaRPr lang="en-US" sz="2400" kern="1200" spc="-1" dirty="0">
              <a:solidFill>
                <a:srgbClr val="000000"/>
              </a:solidFill>
              <a:uFill>
                <a:solidFill>
                  <a:srgbClr val="FFFFFF"/>
                </a:solidFill>
              </a:uFill>
              <a:latin typeface="Calibri"/>
              <a:ea typeface="+mn-ea"/>
              <a:cs typeface="+mn-cs"/>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457200" y="1524000"/>
                <a:ext cx="8305800" cy="4724400"/>
              </a:xfrm>
            </p:spPr>
            <p:txBody>
              <a:bodyPr/>
              <a:lstStyle/>
              <a:p>
                <a:r>
                  <a:rPr lang="en-US" dirty="0" smtClean="0"/>
                  <a:t>When the outcome is Stochastic, we replace the value of the desired state with the values of the possible successor states  times their probability</a:t>
                </a:r>
              </a:p>
              <a:p>
                <a:endParaRPr lang="en-US" dirty="0"/>
              </a:p>
              <a:p>
                <a:r>
                  <a:rPr lang="en-US" dirty="0" smtClean="0"/>
                  <a:t>Bellman Equation ( Deterministic)</a:t>
                </a:r>
                <a:endParaRPr lang="en-US" dirty="0"/>
              </a:p>
              <a:p>
                <a:r>
                  <a:rPr lang="en-US" dirty="0" smtClean="0"/>
                  <a:t>	V(s) = </a:t>
                </a:r>
                <a:r>
                  <a:rPr lang="en-US" dirty="0" err="1" smtClean="0"/>
                  <a:t>maxa</a:t>
                </a:r>
                <a:r>
                  <a:rPr lang="en-US" dirty="0" smtClean="0"/>
                  <a:t>(R(</a:t>
                </a:r>
                <a:r>
                  <a:rPr lang="en-US" dirty="0" err="1" smtClean="0"/>
                  <a:t>s,a</a:t>
                </a:r>
                <a:r>
                  <a:rPr lang="en-US" dirty="0" smtClean="0"/>
                  <a:t>) + </a:t>
                </a:r>
                <a14:m>
                  <m:oMath xmlns:m="http://schemas.openxmlformats.org/officeDocument/2006/math">
                    <m:r>
                      <a:rPr lang="en-US" i="1" smtClean="0">
                        <a:latin typeface="Cambria Math"/>
                        <a:ea typeface="Cambria Math"/>
                      </a:rPr>
                      <m:t>𝛾</m:t>
                    </m:r>
                  </m:oMath>
                </a14:m>
                <a:r>
                  <a:rPr lang="en-US" dirty="0" smtClean="0"/>
                  <a:t> (V(s’)))</a:t>
                </a:r>
              </a:p>
              <a:p>
                <a:endParaRPr lang="en-US" dirty="0"/>
              </a:p>
              <a:p>
                <a:r>
                  <a:rPr lang="en-US" dirty="0" smtClean="0"/>
                  <a:t>.</a:t>
                </a:r>
                <a:endParaRPr lang="en-US" dirty="0" smtClean="0"/>
              </a:p>
              <a:p>
                <a:r>
                  <a:rPr lang="en-US" dirty="0" smtClean="0"/>
                  <a:t>Bellman Equation ( Stochastic)</a:t>
                </a:r>
                <a:endParaRPr lang="en-US" dirty="0"/>
              </a:p>
              <a:p>
                <a:r>
                  <a:rPr lang="en-US" dirty="0" smtClean="0"/>
                  <a:t>	V(s) = </a:t>
                </a:r>
                <a:r>
                  <a:rPr lang="en-US" dirty="0" err="1" smtClean="0"/>
                  <a:t>maxa</a:t>
                </a:r>
                <a:r>
                  <a:rPr lang="en-US" dirty="0" smtClean="0"/>
                  <a:t>(R(</a:t>
                </a:r>
                <a:r>
                  <a:rPr lang="en-US" dirty="0" err="1" smtClean="0"/>
                  <a:t>s,a</a:t>
                </a:r>
                <a:r>
                  <a:rPr lang="en-US" dirty="0" smtClean="0"/>
                  <a:t>) + </a:t>
                </a:r>
                <a14:m>
                  <m:oMath xmlns:m="http://schemas.openxmlformats.org/officeDocument/2006/math">
                    <m:r>
                      <a:rPr lang="en-US" i="1" smtClean="0">
                        <a:latin typeface="Cambria Math"/>
                        <a:ea typeface="Cambria Math"/>
                      </a:rPr>
                      <m:t>𝛾</m:t>
                    </m:r>
                  </m:oMath>
                </a14:m>
                <a:r>
                  <a:rPr lang="en-US" dirty="0" smtClean="0"/>
                  <a:t> </a:t>
                </a:r>
                <a:r>
                  <a:rPr lang="en-US" dirty="0" smtClean="0"/>
                  <a:t>(</a:t>
                </a:r>
                <a14:m>
                  <m:oMath xmlns:m="http://schemas.openxmlformats.org/officeDocument/2006/math">
                    <m:nary>
                      <m:naryPr>
                        <m:chr m:val="∑"/>
                        <m:supHide m:val="on"/>
                        <m:ctrlPr>
                          <a:rPr lang="en-US" i="1" dirty="0" smtClean="0">
                            <a:latin typeface="Cambria Math"/>
                          </a:rPr>
                        </m:ctrlPr>
                      </m:naryPr>
                      <m:sub>
                        <m:r>
                          <m:rPr>
                            <m:brk m:alnAt="7"/>
                          </m:rPr>
                          <a:rPr lang="en-US" b="0" i="1" dirty="0" smtClean="0">
                            <a:latin typeface="Cambria Math"/>
                          </a:rPr>
                          <m:t>𝑠</m:t>
                        </m:r>
                        <m:r>
                          <a:rPr lang="en-US" b="0" i="1" dirty="0" smtClean="0">
                            <a:latin typeface="Cambria Math"/>
                          </a:rPr>
                          <m:t>′</m:t>
                        </m:r>
                      </m:sub>
                      <m:sup/>
                      <m:e>
                        <m:r>
                          <a:rPr lang="en-US" b="0" i="1" dirty="0" smtClean="0">
                            <a:latin typeface="Cambria Math"/>
                          </a:rPr>
                          <m:t>𝑃</m:t>
                        </m:r>
                        <m:d>
                          <m:dPr>
                            <m:ctrlPr>
                              <a:rPr lang="en-US" b="0" i="1" dirty="0" smtClean="0">
                                <a:latin typeface="Cambria Math"/>
                              </a:rPr>
                            </m:ctrlPr>
                          </m:dPr>
                          <m:e>
                            <m:r>
                              <a:rPr lang="en-US" b="0" i="1" dirty="0" smtClean="0">
                                <a:latin typeface="Cambria Math"/>
                              </a:rPr>
                              <m:t>𝑠</m:t>
                            </m:r>
                            <m:r>
                              <a:rPr lang="en-US" b="0" i="1" dirty="0" smtClean="0">
                                <a:latin typeface="Cambria Math"/>
                              </a:rPr>
                              <m:t>,</m:t>
                            </m:r>
                            <m:r>
                              <a:rPr lang="en-US" b="0" i="1" dirty="0" smtClean="0">
                                <a:latin typeface="Cambria Math"/>
                              </a:rPr>
                              <m:t>𝑎</m:t>
                            </m:r>
                            <m:sSup>
                              <m:sSupPr>
                                <m:ctrlPr>
                                  <a:rPr lang="en-US" b="0" i="1" dirty="0" smtClean="0">
                                    <a:latin typeface="Cambria Math"/>
                                  </a:rPr>
                                </m:ctrlPr>
                              </m:sSupPr>
                              <m:e>
                                <m:r>
                                  <a:rPr lang="en-US" b="0" i="1" dirty="0" smtClean="0">
                                    <a:latin typeface="Cambria Math"/>
                                  </a:rPr>
                                  <m:t>,</m:t>
                                </m:r>
                                <m:r>
                                  <a:rPr lang="en-US" b="0" i="1" dirty="0" smtClean="0">
                                    <a:latin typeface="Cambria Math"/>
                                  </a:rPr>
                                  <m:t>𝑠</m:t>
                                </m:r>
                              </m:e>
                              <m:sup>
                                <m:r>
                                  <a:rPr lang="en-US" b="0" i="1" dirty="0" smtClean="0">
                                    <a:latin typeface="Cambria Math"/>
                                  </a:rPr>
                                  <m:t>′</m:t>
                                </m:r>
                              </m:sup>
                            </m:sSup>
                          </m:e>
                        </m:d>
                        <m:r>
                          <a:rPr lang="en-US" b="0" i="1" dirty="0" smtClean="0">
                            <a:latin typeface="Cambria Math"/>
                          </a:rPr>
                          <m:t>𝑉</m:t>
                        </m:r>
                        <m:r>
                          <a:rPr lang="en-US" b="0" i="1" dirty="0" smtClean="0">
                            <a:latin typeface="Cambria Math"/>
                          </a:rPr>
                          <m:t>(</m:t>
                        </m:r>
                        <m:sSup>
                          <m:sSupPr>
                            <m:ctrlPr>
                              <a:rPr lang="en-US" b="0" i="1" dirty="0" smtClean="0">
                                <a:latin typeface="Cambria Math"/>
                              </a:rPr>
                            </m:ctrlPr>
                          </m:sSupPr>
                          <m:e>
                            <m:r>
                              <a:rPr lang="en-US" b="0" i="1" dirty="0" smtClean="0">
                                <a:latin typeface="Cambria Math"/>
                              </a:rPr>
                              <m:t>𝑠</m:t>
                            </m:r>
                          </m:e>
                          <m:sup>
                            <m:r>
                              <a:rPr lang="en-US" b="0" i="1" dirty="0" smtClean="0">
                                <a:latin typeface="Cambria Math"/>
                              </a:rPr>
                              <m:t>′</m:t>
                            </m:r>
                          </m:sup>
                        </m:sSup>
                        <m:r>
                          <a:rPr lang="en-US" b="0" i="1" dirty="0" smtClean="0">
                            <a:latin typeface="Cambria Math"/>
                          </a:rPr>
                          <m:t>)</m:t>
                        </m:r>
                      </m:e>
                    </m:nary>
                  </m:oMath>
                </a14:m>
                <a:r>
                  <a:rPr lang="en-US" dirty="0" smtClean="0"/>
                  <a:t>))</a:t>
                </a:r>
                <a:endParaRPr lang="en-US" dirty="0" smtClean="0"/>
              </a:p>
              <a:p>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457200" y="1524000"/>
                <a:ext cx="8305800" cy="4724400"/>
              </a:xfrm>
              <a:blipFill rotWithShape="1">
                <a:blip r:embed="rId2"/>
                <a:stretch>
                  <a:fillRect l="-1687"/>
                </a:stretch>
              </a:blipFill>
            </p:spPr>
            <p:txBody>
              <a:bodyPr/>
              <a:lstStyle/>
              <a:p>
                <a:r>
                  <a:rPr lang="en-US">
                    <a:noFill/>
                  </a:rPr>
                  <a:t> </a:t>
                </a:r>
              </a:p>
            </p:txBody>
          </p:sp>
        </mc:Fallback>
      </mc:AlternateContent>
    </p:spTree>
    <p:extLst>
      <p:ext uri="{BB962C8B-B14F-4D97-AF65-F5344CB8AC3E}">
        <p14:creationId xmlns:p14="http://schemas.microsoft.com/office/powerpoint/2010/main" val="910684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Stochastic GRID World example of Bellman Equation </a:t>
            </a:r>
            <a:endParaRPr lang="en-US" dirty="0"/>
          </a:p>
        </p:txBody>
      </p:sp>
      <p:sp>
        <p:nvSpPr>
          <p:cNvPr id="3" name="Subtitle 2"/>
          <p:cNvSpPr>
            <a:spLocks noGrp="1"/>
          </p:cNvSpPr>
          <p:nvPr>
            <p:ph type="subTitle"/>
          </p:nvPr>
        </p:nvSpPr>
        <p:spPr>
          <a:xfrm>
            <a:off x="457200" y="1524000"/>
            <a:ext cx="8229240" cy="5029200"/>
          </a:xfrm>
        </p:spPr>
        <p:txBody>
          <a:bodyPr/>
          <a:lstStyle/>
          <a:p>
            <a:r>
              <a:rPr lang="en-US" dirty="0" smtClean="0"/>
              <a:t>White Board</a:t>
            </a:r>
          </a:p>
          <a:p>
            <a:endParaRPr lang="en-US" dirty="0"/>
          </a:p>
        </p:txBody>
      </p:sp>
    </p:spTree>
    <p:extLst>
      <p:ext uri="{BB962C8B-B14F-4D97-AF65-F5344CB8AC3E}">
        <p14:creationId xmlns:p14="http://schemas.microsoft.com/office/powerpoint/2010/main" val="360369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spTree>
    <p:extLst>
      <p:ext uri="{BB962C8B-B14F-4D97-AF65-F5344CB8AC3E}">
        <p14:creationId xmlns:p14="http://schemas.microsoft.com/office/powerpoint/2010/main" val="733367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normAutofit/>
          </a:bodyPr>
          <a:lstStyle/>
          <a:p>
            <a:pPr algn="ctr"/>
            <a:r>
              <a:rPr lang="en-US" sz="4000" dirty="0" smtClean="0">
                <a:latin typeface="Calibri" panose="020F0502020204030204" pitchFamily="34" charset="0"/>
                <a:cs typeface="Calibri" panose="020F0502020204030204" pitchFamily="34" charset="0"/>
              </a:rPr>
              <a:t>Markov Decision Process </a:t>
            </a:r>
          </a:p>
          <a:p>
            <a:pPr algn="ctr"/>
            <a:endParaRPr lang="en-US" sz="4000" dirty="0">
              <a:latin typeface="Calibri" panose="020F0502020204030204" pitchFamily="34" charset="0"/>
              <a:cs typeface="Calibri" panose="020F0502020204030204" pitchFamily="34" charset="0"/>
            </a:endParaRPr>
          </a:p>
          <a:p>
            <a:pPr algn="ctr"/>
            <a:r>
              <a:rPr lang="en-US" sz="3200" dirty="0" smtClean="0">
                <a:latin typeface="Calibri" panose="020F0502020204030204" pitchFamily="34" charset="0"/>
                <a:cs typeface="Calibri" panose="020F0502020204030204" pitchFamily="34" charset="0"/>
              </a:rPr>
              <a:t>(MDP)</a:t>
            </a:r>
            <a:endParaRPr lang="en-US" sz="3200" dirty="0">
              <a:latin typeface="Calibri" panose="020F0502020204030204" pitchFamily="34" charset="0"/>
              <a:cs typeface="Calibri" panose="020F0502020204030204" pitchFamily="34" charset="0"/>
            </a:endParaRPr>
          </a:p>
        </p:txBody>
      </p:sp>
      <p:sp>
        <p:nvSpPr>
          <p:cNvPr id="4" name="TextBox 3"/>
          <p:cNvSpPr txBox="1"/>
          <p:nvPr/>
        </p:nvSpPr>
        <p:spPr>
          <a:xfrm>
            <a:off x="304800" y="5829300"/>
            <a:ext cx="8534400" cy="923330"/>
          </a:xfrm>
          <a:prstGeom prst="rect">
            <a:avLst/>
          </a:prstGeom>
          <a:noFill/>
        </p:spPr>
        <p:txBody>
          <a:bodyPr wrap="square" rtlCol="0">
            <a:spAutoFit/>
          </a:bodyPr>
          <a:lstStyle/>
          <a:p>
            <a:r>
              <a:rPr lang="en-US" dirty="0" smtClean="0"/>
              <a:t>The probabilities of future  Transitions, only depends on the present, </a:t>
            </a:r>
          </a:p>
          <a:p>
            <a:r>
              <a:rPr lang="en-US" dirty="0"/>
              <a:t> </a:t>
            </a:r>
            <a:r>
              <a:rPr lang="en-US" dirty="0" smtClean="0"/>
              <a:t>the past does not  matter.</a:t>
            </a:r>
          </a:p>
          <a:p>
            <a:endParaRPr lang="en-US" dirty="0"/>
          </a:p>
        </p:txBody>
      </p:sp>
    </p:spTree>
    <p:extLst>
      <p:ext uri="{BB962C8B-B14F-4D97-AF65-F5344CB8AC3E}">
        <p14:creationId xmlns:p14="http://schemas.microsoft.com/office/powerpoint/2010/main" val="3418556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Calibri" panose="020F0502020204030204" pitchFamily="34" charset="0"/>
                <a:cs typeface="Calibri" panose="020F0502020204030204" pitchFamily="34" charset="0"/>
              </a:rPr>
              <a:t>Markovian property</a:t>
            </a:r>
            <a:endParaRPr lang="en-US"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r>
              <a:rPr lang="en-US" b="1" dirty="0" smtClean="0"/>
              <a:t>:</a:t>
            </a:r>
            <a:endParaRPr lang="en-US" b="1" dirty="0"/>
          </a:p>
          <a:p>
            <a:r>
              <a:rPr lang="en-US" sz="3200" i="1" dirty="0">
                <a:solidFill>
                  <a:srgbClr val="0070C0"/>
                </a:solidFill>
              </a:rPr>
              <a:t>The</a:t>
            </a:r>
            <a:r>
              <a:rPr lang="en-US" sz="3200" b="1" i="1" dirty="0">
                <a:solidFill>
                  <a:srgbClr val="0070C0"/>
                </a:solidFill>
              </a:rPr>
              <a:t> future state</a:t>
            </a:r>
            <a:r>
              <a:rPr lang="en-US" sz="3200" i="1" dirty="0">
                <a:solidFill>
                  <a:srgbClr val="0070C0"/>
                </a:solidFill>
              </a:rPr>
              <a:t> is </a:t>
            </a:r>
            <a:r>
              <a:rPr lang="en-US" sz="3200" b="1" i="1" dirty="0">
                <a:solidFill>
                  <a:srgbClr val="0070C0"/>
                </a:solidFill>
              </a:rPr>
              <a:t>independent </a:t>
            </a:r>
            <a:r>
              <a:rPr lang="en-US" sz="3200" i="1" dirty="0">
                <a:solidFill>
                  <a:srgbClr val="0070C0"/>
                </a:solidFill>
              </a:rPr>
              <a:t>of any </a:t>
            </a:r>
            <a:r>
              <a:rPr lang="en-US" sz="3200" b="1" i="1" dirty="0">
                <a:solidFill>
                  <a:srgbClr val="0070C0"/>
                </a:solidFill>
              </a:rPr>
              <a:t>previous states history</a:t>
            </a:r>
            <a:r>
              <a:rPr lang="en-US" sz="3200" i="1" dirty="0">
                <a:solidFill>
                  <a:srgbClr val="0070C0"/>
                </a:solidFill>
              </a:rPr>
              <a:t> given the current state and action. </a:t>
            </a:r>
            <a:endParaRPr lang="en-US" sz="3200" i="1" dirty="0" smtClean="0">
              <a:solidFill>
                <a:srgbClr val="0070C0"/>
              </a:solidFill>
            </a:endParaRPr>
          </a:p>
          <a:p>
            <a:endParaRPr lang="en-US" i="1" dirty="0"/>
          </a:p>
          <a:p>
            <a:r>
              <a:rPr lang="en-US" i="1" dirty="0" smtClean="0"/>
              <a:t>Therefore </a:t>
            </a:r>
            <a:r>
              <a:rPr lang="en-US" i="1" dirty="0"/>
              <a:t>the</a:t>
            </a:r>
            <a:r>
              <a:rPr lang="en-US" b="1" i="1" dirty="0"/>
              <a:t> current state encapsulates all</a:t>
            </a:r>
            <a:r>
              <a:rPr lang="en-US" i="1" dirty="0"/>
              <a:t> that is needed to decide the future state when an input action is received. </a:t>
            </a:r>
            <a:endParaRPr lang="en-US" i="1" dirty="0" smtClean="0"/>
          </a:p>
          <a:p>
            <a:endParaRPr lang="en-US" i="1" dirty="0"/>
          </a:p>
          <a:p>
            <a:endParaRPr lang="en-US" i="1" dirty="0" smtClean="0"/>
          </a:p>
          <a:p>
            <a:r>
              <a:rPr lang="en-US" i="1" dirty="0" err="1" smtClean="0"/>
              <a:t>Eg</a:t>
            </a:r>
            <a:r>
              <a:rPr lang="en-US" i="1" dirty="0" smtClean="0"/>
              <a:t> </a:t>
            </a:r>
            <a:r>
              <a:rPr lang="en-US" i="1" dirty="0" smtClean="0">
                <a:hlinkClick r:id="rId2"/>
              </a:rPr>
              <a:t>Chess Video</a:t>
            </a:r>
            <a:endParaRPr lang="en-US" dirty="0"/>
          </a:p>
          <a:p>
            <a:endParaRPr lang="en-US" dirty="0"/>
          </a:p>
        </p:txBody>
      </p:sp>
    </p:spTree>
    <p:extLst>
      <p:ext uri="{BB962C8B-B14F-4D97-AF65-F5344CB8AC3E}">
        <p14:creationId xmlns:p14="http://schemas.microsoft.com/office/powerpoint/2010/main" val="2168453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47675"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762000" y="1447800"/>
            <a:ext cx="7791090" cy="487680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Reinforcement Learning ( overview)</a:t>
            </a: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 </a:t>
            </a:r>
            <a:r>
              <a:rPr lang="en-US" sz="3200" spc="-1" dirty="0" smtClean="0">
                <a:solidFill>
                  <a:srgbClr val="000000"/>
                </a:solidFill>
                <a:uFill>
                  <a:solidFill>
                    <a:srgbClr val="FFFFFF"/>
                  </a:solidFill>
                </a:uFill>
                <a:latin typeface="Calibri"/>
              </a:rPr>
              <a:t>Bellman Equation</a:t>
            </a:r>
            <a:endParaRPr lang="en-US" sz="3200" spc="-1" dirty="0" smtClean="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 Questions</a:t>
            </a:r>
            <a:r>
              <a:rPr lang="en-US" sz="32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Goal of MDP </a:t>
            </a:r>
            <a:r>
              <a:rPr lang="en-US" sz="4000" dirty="0" smtClean="0">
                <a:latin typeface="Calibri" panose="020F0502020204030204" pitchFamily="34" charset="0"/>
                <a:cs typeface="Calibri" panose="020F0502020204030204" pitchFamily="34" charset="0"/>
              </a:rPr>
              <a:t>– Markov Decision Process</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381000" y="1371600"/>
            <a:ext cx="8229240" cy="5105400"/>
          </a:xfrm>
        </p:spPr>
        <p:txBody>
          <a:bodyPr/>
          <a:lstStyle/>
          <a:p>
            <a:endParaRPr lang="en-US" dirty="0"/>
          </a:p>
          <a:p>
            <a:r>
              <a:rPr lang="en-US" sz="4000" dirty="0" smtClean="0">
                <a:solidFill>
                  <a:srgbClr val="0070C0"/>
                </a:solidFill>
              </a:rPr>
              <a:t>Find </a:t>
            </a:r>
            <a:r>
              <a:rPr lang="en-US" sz="4000" dirty="0">
                <a:solidFill>
                  <a:srgbClr val="0070C0"/>
                </a:solidFill>
              </a:rPr>
              <a:t>a policy that can tell us, for any state, which action to take</a:t>
            </a:r>
            <a:r>
              <a:rPr lang="en-US" sz="4000" dirty="0" smtClean="0">
                <a:solidFill>
                  <a:srgbClr val="0070C0"/>
                </a:solidFill>
              </a:rPr>
              <a:t>.</a:t>
            </a:r>
          </a:p>
          <a:p>
            <a:endParaRPr lang="en-US" sz="4000" dirty="0">
              <a:solidFill>
                <a:srgbClr val="0070C0"/>
              </a:solidFill>
            </a:endParaRPr>
          </a:p>
          <a:p>
            <a:endParaRPr lang="en-US" sz="4000" dirty="0" smtClean="0">
              <a:solidFill>
                <a:srgbClr val="0070C0"/>
              </a:solidFill>
            </a:endParaRPr>
          </a:p>
          <a:p>
            <a:endParaRPr lang="en-US" dirty="0"/>
          </a:p>
          <a:p>
            <a:r>
              <a:rPr lang="en-US" sz="3200" dirty="0"/>
              <a:t>The optimal policy is the one that maximizes the long-term expected reward.</a:t>
            </a:r>
          </a:p>
          <a:p>
            <a:endParaRPr lang="en-US" dirty="0"/>
          </a:p>
        </p:txBody>
      </p:sp>
    </p:spTree>
    <p:extLst>
      <p:ext uri="{BB962C8B-B14F-4D97-AF65-F5344CB8AC3E}">
        <p14:creationId xmlns:p14="http://schemas.microsoft.com/office/powerpoint/2010/main" val="1339563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MDP – Markov Decision Process</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381000" y="1371600"/>
            <a:ext cx="8229240" cy="5105400"/>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MDP = (</a:t>
            </a:r>
            <a:r>
              <a:rPr lang="en-US" dirty="0" err="1" smtClean="0"/>
              <a:t>S,A,T,R,ɣ</a:t>
            </a:r>
            <a:r>
              <a:rPr lang="en-US" dirty="0" smtClean="0"/>
              <a:t>)</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State:  Represents </a:t>
            </a:r>
            <a:r>
              <a:rPr lang="en-US" dirty="0"/>
              <a:t>every state that one could be in, within a defined world</a:t>
            </a:r>
            <a:r>
              <a:rPr lang="en-US" dirty="0" smtClean="0"/>
              <a:t>.</a:t>
            </a:r>
          </a:p>
          <a:p>
            <a:pPr marL="285750" indent="-285750">
              <a:buFont typeface="Arial" panose="020B0604020202020204" pitchFamily="34" charset="0"/>
              <a:buChar char="•"/>
            </a:pPr>
            <a:r>
              <a:rPr lang="en-US" dirty="0" smtClean="0"/>
              <a:t>Actions: Fixed Set of Actions.</a:t>
            </a:r>
          </a:p>
          <a:p>
            <a:pPr marL="285750" indent="-285750">
              <a:buFont typeface="Arial" panose="020B0604020202020204" pitchFamily="34" charset="0"/>
              <a:buChar char="•"/>
            </a:pPr>
            <a:r>
              <a:rPr lang="en-US" dirty="0" smtClean="0"/>
              <a:t>Transition Probabilities;  </a:t>
            </a:r>
            <a:r>
              <a:rPr lang="en-US" dirty="0" smtClean="0"/>
              <a:t>The </a:t>
            </a:r>
            <a:r>
              <a:rPr lang="en-US" dirty="0" smtClean="0"/>
              <a:t>probability </a:t>
            </a:r>
            <a:r>
              <a:rPr lang="en-US" dirty="0"/>
              <a:t>of ending up in state </a:t>
            </a:r>
            <a:r>
              <a:rPr lang="en-US" i="1" dirty="0"/>
              <a:t>S’</a:t>
            </a:r>
            <a:r>
              <a:rPr lang="en-US" dirty="0"/>
              <a:t>, starting </a:t>
            </a:r>
            <a:r>
              <a:rPr lang="en-US" dirty="0" smtClean="0"/>
              <a:t>                        from </a:t>
            </a:r>
            <a:r>
              <a:rPr lang="en-US" dirty="0"/>
              <a:t>the state </a:t>
            </a:r>
            <a:r>
              <a:rPr lang="en-US" i="1" dirty="0"/>
              <a:t>S</a:t>
            </a:r>
            <a:r>
              <a:rPr lang="en-US" dirty="0"/>
              <a:t> and taking the action </a:t>
            </a:r>
            <a:r>
              <a:rPr lang="en-US" i="1" dirty="0"/>
              <a:t>A</a:t>
            </a:r>
            <a:r>
              <a:rPr lang="en-US" dirty="0" smtClean="0"/>
              <a:t>.</a:t>
            </a:r>
            <a:endParaRPr lang="en-US" dirty="0"/>
          </a:p>
          <a:p>
            <a:pPr marL="285750" indent="-285750">
              <a:buFont typeface="Arial" panose="020B0604020202020204" pitchFamily="34" charset="0"/>
              <a:buChar char="•"/>
            </a:pPr>
            <a:r>
              <a:rPr lang="en-US" dirty="0" smtClean="0"/>
              <a:t>Reward: is </a:t>
            </a:r>
            <a:r>
              <a:rPr lang="en-US" dirty="0"/>
              <a:t>a scaler value for being in a state. It tells us the usefulness of entering the state</a:t>
            </a:r>
            <a:r>
              <a:rPr lang="en-US" dirty="0" smtClean="0"/>
              <a:t>.</a:t>
            </a:r>
          </a:p>
          <a:p>
            <a:pPr marL="285750" indent="-285750">
              <a:buFont typeface="Arial" panose="020B0604020202020204" pitchFamily="34" charset="0"/>
              <a:buChar char="•"/>
            </a:pPr>
            <a:r>
              <a:rPr lang="en-US" dirty="0" smtClean="0"/>
              <a:t>ɣ</a:t>
            </a:r>
            <a:r>
              <a:rPr lang="en-US" dirty="0" smtClean="0"/>
              <a:t>: Discount Factor</a:t>
            </a:r>
            <a:endParaRPr lang="en-US" dirty="0"/>
          </a:p>
          <a:p>
            <a:endParaRPr lang="en-US" dirty="0" smtClean="0"/>
          </a:p>
          <a:p>
            <a:r>
              <a:rPr lang="en-US" dirty="0" smtClean="0"/>
              <a:t>Once the MDP is defined, a policy can be learned by doing Value Iteration or Policy Iteration which calculates the expected reward for each of the states.</a:t>
            </a:r>
          </a:p>
          <a:p>
            <a:r>
              <a:rPr lang="en-US" dirty="0" smtClean="0"/>
              <a:t>The policy then gives per state the best action to do.</a:t>
            </a:r>
          </a:p>
          <a:p>
            <a:r>
              <a:rPr lang="en-US" dirty="0" smtClean="0"/>
              <a:t> </a:t>
            </a:r>
            <a:endParaRPr lang="en-US" dirty="0" smtClean="0"/>
          </a:p>
          <a:p>
            <a:endParaRPr lang="en-US" dirty="0"/>
          </a:p>
          <a:p>
            <a:r>
              <a:rPr lang="en-US" dirty="0" smtClean="0"/>
              <a:t> </a:t>
            </a:r>
            <a:endParaRPr lang="en-US" dirty="0"/>
          </a:p>
          <a:p>
            <a:endParaRPr lang="en-US" dirty="0"/>
          </a:p>
        </p:txBody>
      </p:sp>
    </p:spTree>
    <p:extLst>
      <p:ext uri="{BB962C8B-B14F-4D97-AF65-F5344CB8AC3E}">
        <p14:creationId xmlns:p14="http://schemas.microsoft.com/office/powerpoint/2010/main" val="3307515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Calibri" panose="020F0502020204030204" pitchFamily="34" charset="0"/>
                <a:cs typeface="Calibri" panose="020F0502020204030204" pitchFamily="34" charset="0"/>
              </a:rPr>
              <a:t>What is a </a:t>
            </a:r>
            <a:r>
              <a:rPr lang="en-US" sz="4000" b="1" dirty="0">
                <a:latin typeface="Calibri" panose="020F0502020204030204" pitchFamily="34" charset="0"/>
                <a:cs typeface="Calibri" panose="020F0502020204030204" pitchFamily="34" charset="0"/>
              </a:rPr>
              <a:t>Policy</a:t>
            </a:r>
            <a:r>
              <a:rPr lang="en-US" sz="4000" dirty="0">
                <a:latin typeface="Calibri" panose="020F0502020204030204" pitchFamily="34" charset="0"/>
                <a:cs typeface="Calibri" panose="020F0502020204030204" pitchFamily="34" charset="0"/>
              </a:rPr>
              <a:t>?</a:t>
            </a:r>
          </a:p>
        </p:txBody>
      </p:sp>
      <p:sp>
        <p:nvSpPr>
          <p:cNvPr id="3" name="Subtitle 2"/>
          <p:cNvSpPr>
            <a:spLocks noGrp="1"/>
          </p:cNvSpPr>
          <p:nvPr>
            <p:ph type="subTitle"/>
          </p:nvPr>
        </p:nvSpPr>
        <p:spPr/>
        <p:txBody>
          <a:bodyPr/>
          <a:lstStyle/>
          <a:p>
            <a:r>
              <a:rPr lang="en-US" dirty="0"/>
              <a:t>A </a:t>
            </a:r>
            <a:r>
              <a:rPr lang="en-US" b="1" dirty="0"/>
              <a:t>policy</a:t>
            </a:r>
            <a:r>
              <a:rPr lang="en-US" dirty="0"/>
              <a:t> is a solution to the Markov Decision Process. </a:t>
            </a:r>
            <a:endParaRPr lang="en-US" dirty="0" smtClean="0"/>
          </a:p>
          <a:p>
            <a:endParaRPr lang="en-US" dirty="0"/>
          </a:p>
          <a:p>
            <a:r>
              <a:rPr lang="en-US" dirty="0" smtClean="0"/>
              <a:t>A </a:t>
            </a:r>
            <a:r>
              <a:rPr lang="en-US" dirty="0"/>
              <a:t>policy is a set of actions that are taken by the agent to reach a goal. </a:t>
            </a:r>
            <a:endParaRPr lang="en-US" dirty="0" smtClean="0"/>
          </a:p>
          <a:p>
            <a:endParaRPr lang="en-US" dirty="0"/>
          </a:p>
          <a:p>
            <a:r>
              <a:rPr lang="en-US" dirty="0" smtClean="0"/>
              <a:t>It </a:t>
            </a:r>
            <a:r>
              <a:rPr lang="en-US" dirty="0"/>
              <a:t>indicates the action ‘a’ to be taken while in state S. </a:t>
            </a:r>
            <a:endParaRPr lang="en-US" dirty="0" smtClean="0"/>
          </a:p>
          <a:p>
            <a:endParaRPr lang="en-US" dirty="0"/>
          </a:p>
          <a:p>
            <a:r>
              <a:rPr lang="en-US" dirty="0" smtClean="0"/>
              <a:t>A </a:t>
            </a:r>
            <a:r>
              <a:rPr lang="en-US" dirty="0"/>
              <a:t>policy is denoted as ‘Pi’   </a:t>
            </a:r>
            <a:r>
              <a:rPr lang="en-US" b="1" dirty="0"/>
              <a:t>π(s) –&gt; </a:t>
            </a:r>
            <a:r>
              <a:rPr lang="en-US" dirty="0"/>
              <a:t>∞</a:t>
            </a:r>
          </a:p>
        </p:txBody>
      </p:sp>
    </p:spTree>
    <p:extLst>
      <p:ext uri="{BB962C8B-B14F-4D97-AF65-F5344CB8AC3E}">
        <p14:creationId xmlns:p14="http://schemas.microsoft.com/office/powerpoint/2010/main" val="323310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4000" dirty="0" smtClean="0">
                <a:latin typeface="Calibri" panose="020F0502020204030204" pitchFamily="34" charset="0"/>
                <a:cs typeface="Calibri" panose="020F0502020204030204" pitchFamily="34" charset="0"/>
              </a:rPr>
              <a:t>Q-Learning</a:t>
            </a:r>
            <a:endParaRPr 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381000" y="1143000"/>
                <a:ext cx="8229240" cy="5334000"/>
              </a:xfrm>
            </p:spPr>
            <p:txBody>
              <a:bodyPr/>
              <a:lstStyle/>
              <a:p>
                <a:r>
                  <a:rPr lang="en-US" dirty="0" smtClean="0"/>
                  <a:t> Q-Learning is an algorithm which attempts to learn a function or policy which takes an observation of the environment as input and returns an action as output.</a:t>
                </a:r>
              </a:p>
              <a:p>
                <a:endParaRPr lang="en-US" dirty="0"/>
              </a:p>
              <a:p>
                <a:r>
                  <a:rPr lang="en-US" dirty="0" smtClean="0"/>
                  <a:t> Q-Learning does this by determining which action is best in the current state as well as all future states. </a:t>
                </a:r>
              </a:p>
              <a:p>
                <a:endParaRPr lang="en-US" dirty="0"/>
              </a:p>
              <a:p>
                <a:r>
                  <a:rPr lang="en-US" dirty="0" smtClean="0"/>
                  <a:t>We call this function the action value function or </a:t>
                </a:r>
                <a:r>
                  <a:rPr lang="en-US" dirty="0" smtClean="0"/>
                  <a:t>Q(</a:t>
                </a:r>
                <a:r>
                  <a:rPr lang="en-US" dirty="0" err="1" smtClean="0"/>
                  <a:t>s,a</a:t>
                </a:r>
                <a:r>
                  <a:rPr lang="en-US" dirty="0" smtClean="0"/>
                  <a:t>), </a:t>
                </a:r>
                <a:r>
                  <a:rPr lang="en-US" dirty="0" smtClean="0"/>
                  <a:t>where Q is the value of taking action a in state </a:t>
                </a:r>
                <a:r>
                  <a:rPr lang="en-US" dirty="0" smtClean="0"/>
                  <a:t>s.</a:t>
                </a:r>
              </a:p>
              <a:p>
                <a:endParaRPr lang="en-US" dirty="0"/>
              </a:p>
              <a:p>
                <a:r>
                  <a:rPr lang="en-US" dirty="0"/>
                  <a:t>Q(state, action) = R(state, action) + </a:t>
                </a:r>
                <a14:m>
                  <m:oMath xmlns:m="http://schemas.openxmlformats.org/officeDocument/2006/math">
                    <m:r>
                      <a:rPr lang="en-US" i="1" smtClean="0">
                        <a:latin typeface="Cambria Math"/>
                        <a:ea typeface="Cambria Math"/>
                      </a:rPr>
                      <m:t>𝛾</m:t>
                    </m:r>
                  </m:oMath>
                </a14:m>
                <a:r>
                  <a:rPr lang="en-US" dirty="0"/>
                  <a:t> * Max[Q(next state, all actions)]</a:t>
                </a: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381000" y="1143000"/>
                <a:ext cx="8229240" cy="5334000"/>
              </a:xfrm>
              <a:blipFill rotWithShape="1">
                <a:blip r:embed="rId2"/>
                <a:stretch>
                  <a:fillRect l="-1779" r="-1631"/>
                </a:stretch>
              </a:blipFill>
            </p:spPr>
            <p:txBody>
              <a:bodyPr/>
              <a:lstStyle/>
              <a:p>
                <a:r>
                  <a:rPr lang="en-US">
                    <a:noFill/>
                  </a:rPr>
                  <a:t> </a:t>
                </a:r>
              </a:p>
            </p:txBody>
          </p:sp>
        </mc:Fallback>
      </mc:AlternateContent>
    </p:spTree>
    <p:extLst>
      <p:ext uri="{BB962C8B-B14F-4D97-AF65-F5344CB8AC3E}">
        <p14:creationId xmlns:p14="http://schemas.microsoft.com/office/powerpoint/2010/main" val="1049054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Q-Learning pseudocode</a:t>
            </a:r>
            <a:endParaRPr 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228600" y="1604520"/>
                <a:ext cx="8686800" cy="4796280"/>
              </a:xfrm>
            </p:spPr>
            <p:txBody>
              <a:bodyPr>
                <a:normAutofit/>
              </a:bodyPr>
              <a:lstStyle/>
              <a:p>
                <a:r>
                  <a:rPr lang="en-US" dirty="0" smtClean="0"/>
                  <a:t> </a:t>
                </a:r>
                <a:r>
                  <a:rPr lang="en-US" sz="2000" b="1" dirty="0" smtClean="0"/>
                  <a:t>Q(state, action) = R(state, action) + </a:t>
                </a:r>
                <a14:m>
                  <m:oMath xmlns:m="http://schemas.openxmlformats.org/officeDocument/2006/math">
                    <m:r>
                      <a:rPr lang="en-US" sz="2000" b="1" i="1" smtClean="0">
                        <a:latin typeface="Cambria Math"/>
                        <a:ea typeface="Cambria Math"/>
                      </a:rPr>
                      <m:t>𝜸</m:t>
                    </m:r>
                  </m:oMath>
                </a14:m>
                <a:r>
                  <a:rPr lang="en-US" sz="2000" b="1" dirty="0"/>
                  <a:t> * Max[Q(next state, all actions)]</a:t>
                </a:r>
              </a:p>
              <a:p>
                <a:endParaRPr lang="en-US" dirty="0"/>
              </a:p>
              <a:p>
                <a:r>
                  <a:rPr lang="en-US" dirty="0" smtClean="0">
                    <a:effectLst/>
                  </a:rPr>
                  <a:t>Set the gamma parameter, and environment rewards in matrix R.</a:t>
                </a:r>
              </a:p>
              <a:p>
                <a:r>
                  <a:rPr lang="en-US" dirty="0" smtClean="0">
                    <a:effectLst/>
                  </a:rPr>
                  <a:t>Initialize matrix Q to zero.</a:t>
                </a:r>
              </a:p>
              <a:p>
                <a:endParaRPr lang="en-US" dirty="0" smtClean="0">
                  <a:effectLst/>
                </a:endParaRPr>
              </a:p>
              <a:p>
                <a:r>
                  <a:rPr lang="en-US" dirty="0" smtClean="0">
                    <a:effectLst/>
                  </a:rPr>
                  <a:t>For each episode:</a:t>
                </a:r>
              </a:p>
              <a:p>
                <a:r>
                  <a:rPr lang="en-US" dirty="0" smtClean="0">
                    <a:effectLst/>
                  </a:rPr>
                  <a:t>	Select a random initial state.</a:t>
                </a:r>
              </a:p>
              <a:p>
                <a:r>
                  <a:rPr lang="en-US" dirty="0" smtClean="0">
                    <a:effectLst/>
                  </a:rPr>
                  <a:t>	Do While the goal state hasn't been reached.</a:t>
                </a:r>
              </a:p>
              <a:p>
                <a:r>
                  <a:rPr lang="en-US" dirty="0" smtClean="0">
                    <a:effectLst/>
                  </a:rPr>
                  <a:t>		Select one among all possible actions for the current state.</a:t>
                </a:r>
              </a:p>
              <a:p>
                <a:r>
                  <a:rPr lang="en-US" dirty="0" smtClean="0">
                    <a:effectLst/>
                  </a:rPr>
                  <a:t>		Using this possible action, consider going to the next state.</a:t>
                </a:r>
              </a:p>
              <a:p>
                <a:r>
                  <a:rPr lang="en-US" dirty="0" smtClean="0">
                    <a:effectLst/>
                  </a:rPr>
                  <a:t>		Get max Q value for this next state based on all possible actions.</a:t>
                </a:r>
              </a:p>
              <a:p>
                <a:r>
                  <a:rPr lang="en-US" dirty="0" smtClean="0">
                    <a:effectLst/>
                  </a:rPr>
                  <a:t>		Compute: Q(s, a) = R(s, a) + Gamma * Max[Q(next s, all actions)]</a:t>
                </a:r>
              </a:p>
              <a:p>
                <a:r>
                  <a:rPr lang="en-US" dirty="0" smtClean="0">
                    <a:effectLst/>
                  </a:rPr>
                  <a:t>		Set the next state as the current state.</a:t>
                </a:r>
              </a:p>
              <a:p>
                <a:r>
                  <a:rPr lang="en-US" dirty="0" smtClean="0">
                    <a:effectLst/>
                  </a:rPr>
                  <a:t>	End Do</a:t>
                </a:r>
              </a:p>
              <a:p>
                <a:r>
                  <a:rPr lang="en-US" dirty="0" smtClean="0">
                    <a:effectLst/>
                  </a:rPr>
                  <a:t>End For</a:t>
                </a:r>
              </a:p>
              <a:p>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228600" y="1604520"/>
                <a:ext cx="8686800" cy="4796280"/>
              </a:xfrm>
              <a:blipFill rotWithShape="1">
                <a:blip r:embed="rId2"/>
                <a:stretch>
                  <a:fillRect l="-1684"/>
                </a:stretch>
              </a:blipFill>
            </p:spPr>
            <p:txBody>
              <a:bodyPr/>
              <a:lstStyle/>
              <a:p>
                <a:r>
                  <a:rPr lang="en-US">
                    <a:noFill/>
                  </a:rPr>
                  <a:t> </a:t>
                </a:r>
              </a:p>
            </p:txBody>
          </p:sp>
        </mc:Fallback>
      </mc:AlternateContent>
    </p:spTree>
    <p:extLst>
      <p:ext uri="{BB962C8B-B14F-4D97-AF65-F5344CB8AC3E}">
        <p14:creationId xmlns:p14="http://schemas.microsoft.com/office/powerpoint/2010/main" val="1257245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66800"/>
            <a:ext cx="8229600" cy="4629150"/>
          </a:xfrm>
          <a:prstGeom prst="rect">
            <a:avLst/>
          </a:prstGeom>
        </p:spPr>
      </p:pic>
    </p:spTree>
    <p:extLst>
      <p:ext uri="{BB962C8B-B14F-4D97-AF65-F5344CB8AC3E}">
        <p14:creationId xmlns:p14="http://schemas.microsoft.com/office/powerpoint/2010/main" val="3889256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Q Table sample</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52600"/>
            <a:ext cx="2686050" cy="1190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36" y="3886200"/>
            <a:ext cx="2981325" cy="1504950"/>
          </a:xfrm>
          <a:prstGeom prst="rect">
            <a:avLst/>
          </a:prstGeom>
        </p:spPr>
      </p:pic>
    </p:spTree>
    <p:extLst>
      <p:ext uri="{BB962C8B-B14F-4D97-AF65-F5344CB8AC3E}">
        <p14:creationId xmlns:p14="http://schemas.microsoft.com/office/powerpoint/2010/main" val="3053569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869400"/>
          </a:xfrm>
        </p:spPr>
        <p:txBody>
          <a:bodyPr/>
          <a:lstStyle/>
          <a:p>
            <a:pPr algn="ctr"/>
            <a:r>
              <a:rPr lang="en-US" sz="4000" dirty="0" smtClean="0">
                <a:latin typeface="Calibri" panose="020F0502020204030204" pitchFamily="34" charset="0"/>
                <a:cs typeface="Calibri" panose="020F0502020204030204" pitchFamily="34" charset="0"/>
              </a:rPr>
              <a:t>Q-Learning sample</a:t>
            </a:r>
            <a:endParaRPr lang="en-US" sz="4000" dirty="0">
              <a:latin typeface="Calibri" panose="020F0502020204030204" pitchFamily="34" charset="0"/>
              <a:cs typeface="Calibri" panose="020F0502020204030204" pitchFamily="34" charset="0"/>
            </a:endParaRPr>
          </a:p>
        </p:txBody>
      </p:sp>
      <p:sp>
        <p:nvSpPr>
          <p:cNvPr id="6" name="Flowchart: Connector 5"/>
          <p:cNvSpPr/>
          <p:nvPr/>
        </p:nvSpPr>
        <p:spPr>
          <a:xfrm>
            <a:off x="809625" y="5029200"/>
            <a:ext cx="1219200" cy="9906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S1</a:t>
            </a:r>
          </a:p>
          <a:p>
            <a:pPr algn="ctr"/>
            <a:r>
              <a:rPr lang="en-US" dirty="0">
                <a:solidFill>
                  <a:schemeClr val="tx1"/>
                </a:solidFill>
              </a:rPr>
              <a:t>0</a:t>
            </a:r>
          </a:p>
        </p:txBody>
      </p:sp>
      <p:sp>
        <p:nvSpPr>
          <p:cNvPr id="8" name="Flowchart: Connector 7"/>
          <p:cNvSpPr/>
          <p:nvPr/>
        </p:nvSpPr>
        <p:spPr>
          <a:xfrm>
            <a:off x="4552950" y="3124200"/>
            <a:ext cx="1219200" cy="990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S4</a:t>
            </a:r>
          </a:p>
          <a:p>
            <a:pPr algn="ctr"/>
            <a:r>
              <a:rPr lang="en-US" dirty="0">
                <a:solidFill>
                  <a:schemeClr val="tx1"/>
                </a:solidFill>
              </a:rPr>
              <a:t>0</a:t>
            </a:r>
          </a:p>
        </p:txBody>
      </p:sp>
      <p:sp>
        <p:nvSpPr>
          <p:cNvPr id="9" name="Flowchart: Connector 8"/>
          <p:cNvSpPr/>
          <p:nvPr/>
        </p:nvSpPr>
        <p:spPr>
          <a:xfrm>
            <a:off x="4572000" y="1371600"/>
            <a:ext cx="1219200" cy="990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S2</a:t>
            </a:r>
          </a:p>
          <a:p>
            <a:pPr algn="ctr"/>
            <a:r>
              <a:rPr lang="en-US" dirty="0">
                <a:solidFill>
                  <a:schemeClr val="tx1"/>
                </a:solidFill>
              </a:rPr>
              <a:t>0</a:t>
            </a:r>
          </a:p>
        </p:txBody>
      </p:sp>
      <p:sp>
        <p:nvSpPr>
          <p:cNvPr id="10" name="Flowchart: Connector 9"/>
          <p:cNvSpPr/>
          <p:nvPr/>
        </p:nvSpPr>
        <p:spPr>
          <a:xfrm>
            <a:off x="800100" y="2971800"/>
            <a:ext cx="1219200" cy="990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S3</a:t>
            </a:r>
          </a:p>
          <a:p>
            <a:pPr algn="ctr"/>
            <a:r>
              <a:rPr lang="en-US" dirty="0">
                <a:solidFill>
                  <a:schemeClr val="tx1"/>
                </a:solidFill>
              </a:rPr>
              <a:t>0</a:t>
            </a:r>
          </a:p>
        </p:txBody>
      </p:sp>
      <p:sp>
        <p:nvSpPr>
          <p:cNvPr id="11" name="Flowchart: Connector 10"/>
          <p:cNvSpPr/>
          <p:nvPr/>
        </p:nvSpPr>
        <p:spPr>
          <a:xfrm>
            <a:off x="4552950" y="5029200"/>
            <a:ext cx="1219200" cy="990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S5</a:t>
            </a:r>
          </a:p>
          <a:p>
            <a:pPr algn="ctr"/>
            <a:r>
              <a:rPr lang="en-US" dirty="0">
                <a:solidFill>
                  <a:schemeClr val="tx1"/>
                </a:solidFill>
              </a:rPr>
              <a:t>0</a:t>
            </a:r>
          </a:p>
        </p:txBody>
      </p:sp>
      <p:sp>
        <p:nvSpPr>
          <p:cNvPr id="14" name="Left-Right Arrow 13"/>
          <p:cNvSpPr/>
          <p:nvPr/>
        </p:nvSpPr>
        <p:spPr>
          <a:xfrm>
            <a:off x="2028825" y="3467100"/>
            <a:ext cx="2543175" cy="1600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2028825" y="5364481"/>
            <a:ext cx="2543175" cy="1600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Down Arrow 15"/>
          <p:cNvSpPr/>
          <p:nvPr/>
        </p:nvSpPr>
        <p:spPr>
          <a:xfrm>
            <a:off x="5181600" y="2362200"/>
            <a:ext cx="1524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Down Arrow 16"/>
          <p:cNvSpPr/>
          <p:nvPr/>
        </p:nvSpPr>
        <p:spPr>
          <a:xfrm>
            <a:off x="5143500" y="4114800"/>
            <a:ext cx="190500" cy="914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Turn Arrow 17"/>
          <p:cNvSpPr/>
          <p:nvPr/>
        </p:nvSpPr>
        <p:spPr>
          <a:xfrm>
            <a:off x="7696200" y="2205038"/>
            <a:ext cx="381000" cy="1076324"/>
          </a:xfrm>
          <a:prstGeom prst="utur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owchart: Connector 6"/>
          <p:cNvSpPr/>
          <p:nvPr/>
        </p:nvSpPr>
        <p:spPr>
          <a:xfrm>
            <a:off x="7162800" y="2971800"/>
            <a:ext cx="1219200" cy="990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S6</a:t>
            </a:r>
          </a:p>
          <a:p>
            <a:pPr algn="ctr"/>
            <a:r>
              <a:rPr lang="en-US" dirty="0" smtClean="0">
                <a:solidFill>
                  <a:schemeClr val="tx1"/>
                </a:solidFill>
              </a:rPr>
              <a:t>100</a:t>
            </a:r>
            <a:endParaRPr lang="en-US" dirty="0">
              <a:solidFill>
                <a:schemeClr val="tx1"/>
              </a:solidFill>
            </a:endParaRPr>
          </a:p>
        </p:txBody>
      </p:sp>
      <p:sp>
        <p:nvSpPr>
          <p:cNvPr id="21" name="Left Arrow 20"/>
          <p:cNvSpPr/>
          <p:nvPr/>
        </p:nvSpPr>
        <p:spPr>
          <a:xfrm rot="13020689">
            <a:off x="5505733" y="2612351"/>
            <a:ext cx="1883399" cy="147405"/>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8494472">
            <a:off x="5219425" y="4279700"/>
            <a:ext cx="2215756" cy="156161"/>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2075092">
            <a:off x="5624512" y="2461566"/>
            <a:ext cx="1945934" cy="121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19436959">
            <a:off x="5480536" y="4536804"/>
            <a:ext cx="2386231" cy="1968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71800" y="4907437"/>
            <a:ext cx="381000" cy="400110"/>
          </a:xfrm>
          <a:prstGeom prst="rect">
            <a:avLst/>
          </a:prstGeom>
          <a:noFill/>
        </p:spPr>
        <p:txBody>
          <a:bodyPr wrap="square" rtlCol="0">
            <a:spAutoFit/>
          </a:bodyPr>
          <a:lstStyle/>
          <a:p>
            <a:r>
              <a:rPr lang="en-US" sz="2000" b="1" dirty="0" smtClean="0"/>
              <a:t>0</a:t>
            </a:r>
            <a:endParaRPr lang="en-US" sz="2000" b="1" dirty="0"/>
          </a:p>
        </p:txBody>
      </p:sp>
      <p:sp>
        <p:nvSpPr>
          <p:cNvPr id="27" name="TextBox 26"/>
          <p:cNvSpPr txBox="1"/>
          <p:nvPr/>
        </p:nvSpPr>
        <p:spPr>
          <a:xfrm>
            <a:off x="2933700" y="3076546"/>
            <a:ext cx="381000" cy="400110"/>
          </a:xfrm>
          <a:prstGeom prst="rect">
            <a:avLst/>
          </a:prstGeom>
          <a:noFill/>
        </p:spPr>
        <p:txBody>
          <a:bodyPr wrap="square" rtlCol="0">
            <a:spAutoFit/>
          </a:bodyPr>
          <a:lstStyle/>
          <a:p>
            <a:r>
              <a:rPr lang="en-US" sz="2000" b="1" dirty="0" smtClean="0"/>
              <a:t>0</a:t>
            </a:r>
            <a:endParaRPr lang="en-US" sz="2000" b="1" dirty="0"/>
          </a:p>
        </p:txBody>
      </p:sp>
      <p:sp>
        <p:nvSpPr>
          <p:cNvPr id="28" name="TextBox 27"/>
          <p:cNvSpPr txBox="1"/>
          <p:nvPr/>
        </p:nvSpPr>
        <p:spPr>
          <a:xfrm>
            <a:off x="4762500" y="4340792"/>
            <a:ext cx="381000" cy="400110"/>
          </a:xfrm>
          <a:prstGeom prst="rect">
            <a:avLst/>
          </a:prstGeom>
          <a:noFill/>
        </p:spPr>
        <p:txBody>
          <a:bodyPr wrap="square" rtlCol="0">
            <a:spAutoFit/>
          </a:bodyPr>
          <a:lstStyle/>
          <a:p>
            <a:r>
              <a:rPr lang="en-US" sz="2000" b="1" dirty="0" smtClean="0"/>
              <a:t>0</a:t>
            </a:r>
            <a:endParaRPr lang="en-US" sz="2000" b="1" dirty="0"/>
          </a:p>
        </p:txBody>
      </p:sp>
      <p:sp>
        <p:nvSpPr>
          <p:cNvPr id="29" name="TextBox 28"/>
          <p:cNvSpPr txBox="1"/>
          <p:nvPr/>
        </p:nvSpPr>
        <p:spPr>
          <a:xfrm>
            <a:off x="4781550" y="2571690"/>
            <a:ext cx="381000" cy="400110"/>
          </a:xfrm>
          <a:prstGeom prst="rect">
            <a:avLst/>
          </a:prstGeom>
          <a:noFill/>
        </p:spPr>
        <p:txBody>
          <a:bodyPr wrap="square" rtlCol="0">
            <a:spAutoFit/>
          </a:bodyPr>
          <a:lstStyle/>
          <a:p>
            <a:r>
              <a:rPr lang="en-US" sz="2000" b="1" dirty="0" smtClean="0"/>
              <a:t>0</a:t>
            </a:r>
            <a:endParaRPr lang="en-US" sz="2000" b="1" dirty="0"/>
          </a:p>
        </p:txBody>
      </p:sp>
      <p:sp>
        <p:nvSpPr>
          <p:cNvPr id="30" name="TextBox 29"/>
          <p:cNvSpPr txBox="1"/>
          <p:nvPr/>
        </p:nvSpPr>
        <p:spPr>
          <a:xfrm>
            <a:off x="6559379" y="1971615"/>
            <a:ext cx="381000" cy="400110"/>
          </a:xfrm>
          <a:prstGeom prst="rect">
            <a:avLst/>
          </a:prstGeom>
          <a:noFill/>
        </p:spPr>
        <p:txBody>
          <a:bodyPr wrap="square" rtlCol="0">
            <a:spAutoFit/>
          </a:bodyPr>
          <a:lstStyle/>
          <a:p>
            <a:r>
              <a:rPr lang="en-US" sz="2000" b="1" dirty="0" smtClean="0"/>
              <a:t>0</a:t>
            </a:r>
            <a:endParaRPr lang="en-US" sz="2000" b="1" dirty="0"/>
          </a:p>
        </p:txBody>
      </p:sp>
      <p:sp>
        <p:nvSpPr>
          <p:cNvPr id="31" name="TextBox 30"/>
          <p:cNvSpPr txBox="1"/>
          <p:nvPr/>
        </p:nvSpPr>
        <p:spPr>
          <a:xfrm>
            <a:off x="5887868" y="2743200"/>
            <a:ext cx="671511" cy="400110"/>
          </a:xfrm>
          <a:prstGeom prst="rect">
            <a:avLst/>
          </a:prstGeom>
          <a:noFill/>
        </p:spPr>
        <p:txBody>
          <a:bodyPr wrap="square" rtlCol="0">
            <a:spAutoFit/>
          </a:bodyPr>
          <a:lstStyle/>
          <a:p>
            <a:r>
              <a:rPr lang="en-US" sz="2000" b="1" dirty="0" smtClean="0"/>
              <a:t>100</a:t>
            </a:r>
            <a:endParaRPr lang="en-US" sz="2000" b="1" dirty="0"/>
          </a:p>
        </p:txBody>
      </p:sp>
      <p:sp>
        <p:nvSpPr>
          <p:cNvPr id="32" name="TextBox 31"/>
          <p:cNvSpPr txBox="1"/>
          <p:nvPr/>
        </p:nvSpPr>
        <p:spPr>
          <a:xfrm>
            <a:off x="5964040" y="3653446"/>
            <a:ext cx="709611" cy="400110"/>
          </a:xfrm>
          <a:prstGeom prst="rect">
            <a:avLst/>
          </a:prstGeom>
          <a:noFill/>
        </p:spPr>
        <p:txBody>
          <a:bodyPr wrap="square" rtlCol="0">
            <a:spAutoFit/>
          </a:bodyPr>
          <a:lstStyle/>
          <a:p>
            <a:r>
              <a:rPr lang="en-US" sz="2000" b="1" dirty="0" smtClean="0"/>
              <a:t>100</a:t>
            </a:r>
            <a:endParaRPr lang="en-US" sz="2000" b="1" dirty="0"/>
          </a:p>
        </p:txBody>
      </p:sp>
      <p:sp>
        <p:nvSpPr>
          <p:cNvPr id="33" name="TextBox 32"/>
          <p:cNvSpPr txBox="1"/>
          <p:nvPr/>
        </p:nvSpPr>
        <p:spPr>
          <a:xfrm>
            <a:off x="8039100" y="2285943"/>
            <a:ext cx="685800" cy="400110"/>
          </a:xfrm>
          <a:prstGeom prst="rect">
            <a:avLst/>
          </a:prstGeom>
          <a:noFill/>
        </p:spPr>
        <p:txBody>
          <a:bodyPr wrap="square" rtlCol="0">
            <a:spAutoFit/>
          </a:bodyPr>
          <a:lstStyle/>
          <a:p>
            <a:r>
              <a:rPr lang="en-US" sz="2000" b="1" dirty="0" smtClean="0"/>
              <a:t>100</a:t>
            </a:r>
            <a:endParaRPr lang="en-US" sz="2000" b="1" dirty="0"/>
          </a:p>
        </p:txBody>
      </p:sp>
      <p:sp>
        <p:nvSpPr>
          <p:cNvPr id="34" name="TextBox 33"/>
          <p:cNvSpPr txBox="1"/>
          <p:nvPr/>
        </p:nvSpPr>
        <p:spPr>
          <a:xfrm>
            <a:off x="7192790" y="4340792"/>
            <a:ext cx="381000" cy="400110"/>
          </a:xfrm>
          <a:prstGeom prst="rect">
            <a:avLst/>
          </a:prstGeom>
          <a:noFill/>
        </p:spPr>
        <p:txBody>
          <a:bodyPr wrap="square" rtlCol="0">
            <a:spAutoFit/>
          </a:bodyPr>
          <a:lstStyle/>
          <a:p>
            <a:r>
              <a:rPr lang="en-US" sz="2000" b="1" dirty="0" smtClean="0"/>
              <a:t>0</a:t>
            </a:r>
            <a:endParaRPr lang="en-US" sz="2000" b="1" dirty="0"/>
          </a:p>
        </p:txBody>
      </p:sp>
      <p:sp>
        <p:nvSpPr>
          <p:cNvPr id="35" name="Flowchart: Connector 34"/>
          <p:cNvSpPr/>
          <p:nvPr/>
        </p:nvSpPr>
        <p:spPr>
          <a:xfrm>
            <a:off x="7470965" y="5638800"/>
            <a:ext cx="1219200" cy="990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State</a:t>
            </a:r>
          </a:p>
          <a:p>
            <a:pPr algn="ctr"/>
            <a:r>
              <a:rPr lang="en-US" sz="1200" dirty="0" smtClean="0">
                <a:solidFill>
                  <a:schemeClr val="tx1"/>
                </a:solidFill>
              </a:rPr>
              <a:t>Reward</a:t>
            </a:r>
            <a:endParaRPr lang="en-US" sz="1200" dirty="0">
              <a:solidFill>
                <a:schemeClr val="tx1"/>
              </a:solidFill>
            </a:endParaRPr>
          </a:p>
        </p:txBody>
      </p:sp>
    </p:spTree>
    <p:extLst>
      <p:ext uri="{BB962C8B-B14F-4D97-AF65-F5344CB8AC3E}">
        <p14:creationId xmlns:p14="http://schemas.microsoft.com/office/powerpoint/2010/main" val="2837199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Next Sessio</a:t>
            </a:r>
            <a:r>
              <a:rPr lang="en-US" sz="4000" dirty="0"/>
              <a:t>n</a:t>
            </a:r>
          </a:p>
        </p:txBody>
      </p:sp>
      <p:sp>
        <p:nvSpPr>
          <p:cNvPr id="3" name="Subtitle 2"/>
          <p:cNvSpPr>
            <a:spLocks noGrp="1"/>
          </p:cNvSpPr>
          <p:nvPr>
            <p:ph type="subTitle"/>
          </p:nvPr>
        </p:nvSpPr>
        <p:spPr>
          <a:xfrm>
            <a:off x="457200" y="1447800"/>
            <a:ext cx="8229240" cy="4800600"/>
          </a:xfrm>
        </p:spPr>
        <p:txBody>
          <a:bodyPr>
            <a:normAutofit/>
          </a:bodyPr>
          <a:lstStyle/>
          <a:p>
            <a:pPr marL="342900" indent="-3429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MDP</a:t>
            </a:r>
          </a:p>
          <a:p>
            <a:pPr marL="342900" indent="-3429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Q-Learning</a:t>
            </a:r>
          </a:p>
          <a:p>
            <a:pPr marL="342900" indent="-34290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DQN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9620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Observations </a:t>
            </a:r>
          </a:p>
          <a:p>
            <a:r>
              <a:rPr lang="en-US" dirty="0"/>
              <a:t>Type: </a:t>
            </a:r>
            <a:r>
              <a:rPr lang="en-US" dirty="0" smtClean="0"/>
              <a:t>Box(2)</a:t>
            </a:r>
            <a:endParaRPr lang="en-US" dirty="0" smtClean="0"/>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endParaRPr lang="en-US" dirty="0" smtClean="0"/>
          </a:p>
          <a:p>
            <a:r>
              <a:rPr lang="en-US" dirty="0" smtClean="0"/>
              <a:t>Actions:</a:t>
            </a:r>
          </a:p>
          <a:p>
            <a:r>
              <a:rPr lang="en-US" dirty="0" smtClean="0"/>
              <a:t>Type: </a:t>
            </a:r>
            <a:r>
              <a:rPr lang="en-US" dirty="0" smtClean="0"/>
              <a:t>Discrete(3)</a:t>
            </a:r>
            <a:endParaRPr lang="en-US" dirty="0" smtClean="0"/>
          </a:p>
          <a:p>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89837792"/>
              </p:ext>
            </p:extLst>
          </p:nvPr>
        </p:nvGraphicFramePr>
        <p:xfrm>
          <a:off x="2286000" y="1828800"/>
          <a:ext cx="6096000" cy="1381760"/>
        </p:xfrm>
        <a:graphic>
          <a:graphicData uri="http://schemas.openxmlformats.org/drawingml/2006/table">
            <a:tbl>
              <a:tblPr firstRow="1" bandRow="1">
                <a:tableStyleId>{5C22544A-7EE6-4342-B048-85BDC9FD1C3A}</a:tableStyleId>
              </a:tblPr>
              <a:tblGrid>
                <a:gridCol w="914400"/>
                <a:gridCol w="2133600"/>
                <a:gridCol w="1524000"/>
                <a:gridCol w="1524000"/>
              </a:tblGrid>
              <a:tr h="370840">
                <a:tc>
                  <a:txBody>
                    <a:bodyPr/>
                    <a:lstStyle/>
                    <a:p>
                      <a:r>
                        <a:rPr lang="en-US" dirty="0" err="1" smtClean="0"/>
                        <a:t>Num</a:t>
                      </a:r>
                      <a:endParaRPr lang="en-US" dirty="0"/>
                    </a:p>
                  </a:txBody>
                  <a:tcPr/>
                </a:tc>
                <a:tc>
                  <a:txBody>
                    <a:bodyPr/>
                    <a:lstStyle/>
                    <a:p>
                      <a:r>
                        <a:rPr lang="en-US" dirty="0" smtClean="0"/>
                        <a:t>Observation </a:t>
                      </a:r>
                      <a:endParaRPr lang="en-US" dirty="0"/>
                    </a:p>
                  </a:txBody>
                  <a:tcPr/>
                </a:tc>
                <a:tc>
                  <a:txBody>
                    <a:bodyPr/>
                    <a:lstStyle/>
                    <a:p>
                      <a:r>
                        <a:rPr lang="en-US" dirty="0" smtClean="0"/>
                        <a:t>Min </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Max</a:t>
                      </a:r>
                    </a:p>
                    <a:p>
                      <a:endParaRPr lang="en-US" dirty="0"/>
                    </a:p>
                  </a:txBody>
                  <a:tcPr/>
                </a:tc>
              </a:tr>
              <a:tr h="370840">
                <a:tc>
                  <a:txBody>
                    <a:bodyPr/>
                    <a:lstStyle/>
                    <a:p>
                      <a:r>
                        <a:rPr lang="en-US" dirty="0" smtClean="0"/>
                        <a:t>0</a:t>
                      </a:r>
                      <a:endParaRPr lang="en-US" dirty="0"/>
                    </a:p>
                  </a:txBody>
                  <a:tcPr/>
                </a:tc>
                <a:tc>
                  <a:txBody>
                    <a:bodyPr/>
                    <a:lstStyle/>
                    <a:p>
                      <a:r>
                        <a:rPr lang="en-US" dirty="0" smtClean="0"/>
                        <a:t>Position </a:t>
                      </a:r>
                      <a:endParaRPr lang="en-US" dirty="0"/>
                    </a:p>
                  </a:txBody>
                  <a:tcPr/>
                </a:tc>
                <a:tc>
                  <a:txBody>
                    <a:bodyPr/>
                    <a:lstStyle/>
                    <a:p>
                      <a:r>
                        <a:rPr lang="en-US" dirty="0" smtClean="0"/>
                        <a:t>-1.2</a:t>
                      </a:r>
                      <a:endParaRPr lang="en-US" dirty="0"/>
                    </a:p>
                  </a:txBody>
                  <a:tcPr/>
                </a:tc>
                <a:tc>
                  <a:txBody>
                    <a:bodyPr/>
                    <a:lstStyle/>
                    <a:p>
                      <a:r>
                        <a:rPr lang="en-US" dirty="0" smtClean="0"/>
                        <a:t>0.6</a:t>
                      </a:r>
                      <a:endParaRPr lang="en-US" dirty="0"/>
                    </a:p>
                  </a:txBody>
                  <a:tcPr/>
                </a:tc>
              </a:tr>
              <a:tr h="370840">
                <a:tc>
                  <a:txBody>
                    <a:bodyPr/>
                    <a:lstStyle/>
                    <a:p>
                      <a:r>
                        <a:rPr lang="en-US" dirty="0" smtClean="0"/>
                        <a:t>1</a:t>
                      </a:r>
                      <a:endParaRPr lang="en-US" dirty="0"/>
                    </a:p>
                  </a:txBody>
                  <a:tcPr/>
                </a:tc>
                <a:tc>
                  <a:txBody>
                    <a:bodyPr/>
                    <a:lstStyle/>
                    <a:p>
                      <a:r>
                        <a:rPr lang="en-US" dirty="0" smtClean="0"/>
                        <a:t>Velocity</a:t>
                      </a:r>
                      <a:endParaRPr lang="en-US" dirty="0"/>
                    </a:p>
                  </a:txBody>
                  <a:tcPr/>
                </a:tc>
                <a:tc>
                  <a:txBody>
                    <a:bodyPr/>
                    <a:lstStyle/>
                    <a:p>
                      <a:r>
                        <a:rPr lang="en-US" dirty="0" smtClean="0"/>
                        <a:t>-0..07</a:t>
                      </a:r>
                      <a:endParaRPr lang="en-US" dirty="0"/>
                    </a:p>
                  </a:txBody>
                  <a:tcPr/>
                </a:tc>
                <a:tc>
                  <a:txBody>
                    <a:bodyPr/>
                    <a:lstStyle/>
                    <a:p>
                      <a:r>
                        <a:rPr lang="en-US" dirty="0" smtClean="0"/>
                        <a:t>0.07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53568455"/>
              </p:ext>
            </p:extLst>
          </p:nvPr>
        </p:nvGraphicFramePr>
        <p:xfrm>
          <a:off x="2362200" y="48768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Num</a:t>
                      </a:r>
                      <a:endParaRPr lang="en-US" dirty="0"/>
                    </a:p>
                  </a:txBody>
                  <a:tcPr/>
                </a:tc>
                <a:tc>
                  <a:txBody>
                    <a:bodyPr/>
                    <a:lstStyle/>
                    <a:p>
                      <a:r>
                        <a:rPr lang="en-US" dirty="0" smtClean="0"/>
                        <a:t>Action</a:t>
                      </a:r>
                      <a:endParaRPr lang="en-US" dirty="0"/>
                    </a:p>
                  </a:txBody>
                  <a:tcPr/>
                </a:tc>
              </a:tr>
              <a:tr h="370840">
                <a:tc>
                  <a:txBody>
                    <a:bodyPr/>
                    <a:lstStyle/>
                    <a:p>
                      <a:r>
                        <a:rPr lang="en-US" dirty="0" smtClean="0"/>
                        <a:t>0</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Push Left</a:t>
                      </a:r>
                      <a:endParaRPr lang="en-US" dirty="0" smtClean="0"/>
                    </a:p>
                  </a:txBody>
                  <a:tcPr/>
                </a:tc>
              </a:tr>
              <a:tr h="370840">
                <a:tc>
                  <a:txBody>
                    <a:bodyPr/>
                    <a:lstStyle/>
                    <a:p>
                      <a:r>
                        <a:rPr lang="en-US" dirty="0" smtClean="0"/>
                        <a:t>1</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No Push </a:t>
                      </a:r>
                      <a:endParaRPr lang="en-US" dirty="0" smtClean="0"/>
                    </a:p>
                  </a:txBody>
                  <a:tcPr/>
                </a:tc>
              </a:tr>
              <a:tr h="370840">
                <a:tc>
                  <a:txBody>
                    <a:bodyPr/>
                    <a:lstStyle/>
                    <a:p>
                      <a:r>
                        <a:rPr lang="en-US" dirty="0" smtClean="0"/>
                        <a:t>2</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Push Right</a:t>
                      </a:r>
                      <a:endParaRPr lang="en-US" dirty="0" smtClean="0"/>
                    </a:p>
                  </a:txBody>
                  <a:tcPr/>
                </a:tc>
              </a:tr>
            </a:tbl>
          </a:graphicData>
        </a:graphic>
      </p:graphicFrame>
    </p:spTree>
    <p:extLst>
      <p:ext uri="{BB962C8B-B14F-4D97-AF65-F5344CB8AC3E}">
        <p14:creationId xmlns:p14="http://schemas.microsoft.com/office/powerpoint/2010/main" val="96509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1"/>
            <a:ext cx="7924800" cy="5610578"/>
          </a:xfrm>
          <a:prstGeom prst="rect">
            <a:avLst/>
          </a:prstGeom>
        </p:spPr>
      </p:pic>
    </p:spTree>
    <p:extLst>
      <p:ext uri="{BB962C8B-B14F-4D97-AF65-F5344CB8AC3E}">
        <p14:creationId xmlns:p14="http://schemas.microsoft.com/office/powerpoint/2010/main" val="3077967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 (cont’d)</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Reward</a:t>
            </a:r>
            <a:endParaRPr lang="en-US" dirty="0" smtClean="0"/>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r>
              <a:rPr lang="en-US" dirty="0" smtClean="0"/>
              <a:t>Starting State</a:t>
            </a:r>
            <a:endParaRPr lang="en-US" dirty="0" smtClean="0"/>
          </a:p>
          <a:p>
            <a:r>
              <a:rPr lang="en-US" dirty="0" smtClean="0"/>
              <a:t> </a:t>
            </a:r>
            <a:endParaRPr lang="en-US" dirty="0" smtClean="0"/>
          </a:p>
          <a:p>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8179874"/>
              </p:ext>
            </p:extLst>
          </p:nvPr>
        </p:nvGraphicFramePr>
        <p:xfrm>
          <a:off x="2286000" y="1828800"/>
          <a:ext cx="5638800" cy="1010920"/>
        </p:xfrm>
        <a:graphic>
          <a:graphicData uri="http://schemas.openxmlformats.org/drawingml/2006/table">
            <a:tbl>
              <a:tblPr firstRow="1" bandRow="1">
                <a:tableStyleId>{5C22544A-7EE6-4342-B048-85BDC9FD1C3A}</a:tableStyleId>
              </a:tblPr>
              <a:tblGrid>
                <a:gridCol w="914400"/>
                <a:gridCol w="4724400"/>
              </a:tblGrid>
              <a:tr h="370840">
                <a:tc>
                  <a:txBody>
                    <a:bodyPr/>
                    <a:lstStyle/>
                    <a:p>
                      <a:r>
                        <a:rPr lang="en-US" dirty="0" err="1" smtClean="0"/>
                        <a:t>Num</a:t>
                      </a:r>
                      <a:endParaRPr lang="en-US" dirty="0"/>
                    </a:p>
                  </a:txBody>
                  <a:tcPr/>
                </a:tc>
                <a:tc>
                  <a:txBody>
                    <a:bodyPr/>
                    <a:lstStyle/>
                    <a:p>
                      <a:r>
                        <a:rPr lang="en-US" dirty="0" smtClean="0"/>
                        <a:t>Observation </a:t>
                      </a:r>
                      <a:endParaRPr lang="en-US" dirty="0"/>
                    </a:p>
                  </a:txBody>
                  <a:tcPr/>
                </a:tc>
              </a:tr>
              <a:tr h="370840">
                <a:tc>
                  <a:txBody>
                    <a:bodyPr/>
                    <a:lstStyle/>
                    <a:p>
                      <a:r>
                        <a:rPr lang="en-US" dirty="0" smtClean="0"/>
                        <a:t>-1</a:t>
                      </a:r>
                      <a:endParaRPr lang="en-US" dirty="0"/>
                    </a:p>
                  </a:txBody>
                  <a:tcPr/>
                </a:tc>
                <a:tc>
                  <a:txBody>
                    <a:bodyPr/>
                    <a:lstStyle/>
                    <a:p>
                      <a:r>
                        <a:rPr lang="en-US" dirty="0" smtClean="0"/>
                        <a:t>For</a:t>
                      </a:r>
                      <a:r>
                        <a:rPr lang="en-US" baseline="0" dirty="0" smtClean="0"/>
                        <a:t> each Time Step, until goal position of 0.5 reached</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6298506"/>
              </p:ext>
            </p:extLst>
          </p:nvPr>
        </p:nvGraphicFramePr>
        <p:xfrm>
          <a:off x="2362200" y="4876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 </a:t>
                      </a:r>
                      <a:endParaRPr lang="en-US" dirty="0"/>
                    </a:p>
                  </a:txBody>
                  <a:tcPr/>
                </a:tc>
                <a:tc>
                  <a:txBody>
                    <a:bodyPr/>
                    <a:lstStyle/>
                    <a:p>
                      <a:r>
                        <a:rPr lang="en-US" dirty="0" smtClean="0"/>
                        <a:t>Value</a:t>
                      </a:r>
                      <a:endParaRPr lang="en-US" dirty="0"/>
                    </a:p>
                  </a:txBody>
                  <a:tcPr/>
                </a:tc>
              </a:tr>
              <a:tr h="370840">
                <a:tc>
                  <a:txBody>
                    <a:bodyPr/>
                    <a:lstStyle/>
                    <a:p>
                      <a:r>
                        <a:rPr lang="en-US" dirty="0" smtClean="0"/>
                        <a:t>Position</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-0.6</a:t>
                      </a:r>
                      <a:r>
                        <a:rPr lang="en-US" baseline="0" dirty="0" smtClean="0"/>
                        <a:t>  to -0.4</a:t>
                      </a:r>
                      <a:endParaRPr lang="en-US" dirty="0" smtClean="0"/>
                    </a:p>
                  </a:txBody>
                  <a:tcPr/>
                </a:tc>
              </a:tr>
              <a:tr h="370840">
                <a:tc>
                  <a:txBody>
                    <a:bodyPr/>
                    <a:lstStyle/>
                    <a:p>
                      <a:r>
                        <a:rPr lang="en-US" dirty="0" smtClean="0"/>
                        <a:t>Velocity</a:t>
                      </a:r>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0</a:t>
                      </a:r>
                      <a:endParaRPr lang="en-US" dirty="0" smtClean="0"/>
                    </a:p>
                  </a:txBody>
                  <a:tcPr/>
                </a:tc>
              </a:tr>
            </a:tbl>
          </a:graphicData>
        </a:graphic>
      </p:graphicFrame>
    </p:spTree>
    <p:extLst>
      <p:ext uri="{BB962C8B-B14F-4D97-AF65-F5344CB8AC3E}">
        <p14:creationId xmlns:p14="http://schemas.microsoft.com/office/powerpoint/2010/main" val="36407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Calibri" panose="020F0502020204030204" pitchFamily="34" charset="0"/>
                <a:cs typeface="Calibri" panose="020F0502020204030204" pitchFamily="34" charset="0"/>
              </a:rPr>
              <a:t>MountainCar-v0 (cont’d)</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1604520"/>
            <a:ext cx="8229240" cy="4948680"/>
          </a:xfrm>
        </p:spPr>
        <p:txBody>
          <a:bodyPr>
            <a:normAutofit/>
          </a:bodyPr>
          <a:lstStyle/>
          <a:p>
            <a:r>
              <a:rPr lang="en-US" dirty="0" smtClean="0"/>
              <a:t>Episode</a:t>
            </a:r>
          </a:p>
          <a:p>
            <a:r>
              <a:rPr lang="en-US" dirty="0" smtClean="0"/>
              <a:t>Termination</a:t>
            </a:r>
            <a:endParaRPr lang="en-US" dirty="0" smtClean="0"/>
          </a:p>
          <a:p>
            <a:endParaRPr lang="en-US" dirty="0"/>
          </a:p>
          <a:p>
            <a:r>
              <a:rPr lang="en-US" dirty="0" smtClean="0"/>
              <a:t>  </a:t>
            </a:r>
          </a:p>
          <a:p>
            <a:r>
              <a:rPr lang="en-US" dirty="0" smtClean="0"/>
              <a:t>        </a:t>
            </a:r>
          </a:p>
          <a:p>
            <a:endParaRPr lang="en-US" dirty="0"/>
          </a:p>
          <a:p>
            <a:endParaRPr lang="en-US" dirty="0" smtClean="0"/>
          </a:p>
          <a:p>
            <a:endParaRPr lang="en-US" dirty="0"/>
          </a:p>
          <a:p>
            <a:endParaRPr lang="en-US" dirty="0" smtClean="0"/>
          </a:p>
          <a:p>
            <a:r>
              <a:rPr lang="en-US" dirty="0" smtClean="0"/>
              <a:t>         </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960768"/>
              </p:ext>
            </p:extLst>
          </p:nvPr>
        </p:nvGraphicFramePr>
        <p:xfrm>
          <a:off x="2286000" y="1828800"/>
          <a:ext cx="4724400" cy="1112520"/>
        </p:xfrm>
        <a:graphic>
          <a:graphicData uri="http://schemas.openxmlformats.org/drawingml/2006/table">
            <a:tbl>
              <a:tblPr firstRow="1" bandRow="1">
                <a:tableStyleId>{5C22544A-7EE6-4342-B048-85BDC9FD1C3A}</a:tableStyleId>
              </a:tblPr>
              <a:tblGrid>
                <a:gridCol w="4724400"/>
              </a:tblGrid>
              <a:tr h="370840">
                <a:tc>
                  <a:txBody>
                    <a:bodyPr/>
                    <a:lstStyle/>
                    <a:p>
                      <a:r>
                        <a:rPr lang="en-US" dirty="0" smtClean="0"/>
                        <a:t> </a:t>
                      </a:r>
                      <a:endParaRPr lang="en-US" dirty="0"/>
                    </a:p>
                  </a:txBody>
                  <a:tcPr/>
                </a:tc>
              </a:tr>
              <a:tr h="370840">
                <a:tc>
                  <a:txBody>
                    <a:bodyPr/>
                    <a:lstStyle/>
                    <a:p>
                      <a:r>
                        <a:rPr lang="en-US" dirty="0" smtClean="0"/>
                        <a:t>Reach goal</a:t>
                      </a:r>
                      <a:r>
                        <a:rPr lang="en-US" baseline="0" dirty="0" smtClean="0"/>
                        <a:t> position 0.5</a:t>
                      </a:r>
                      <a:endParaRPr lang="en-US" dirty="0"/>
                    </a:p>
                  </a:txBody>
                  <a:tcPr/>
                </a:tc>
              </a:tr>
              <a:tr h="370840">
                <a:tc>
                  <a:txBody>
                    <a:bodyPr/>
                    <a:lstStyle/>
                    <a:p>
                      <a:r>
                        <a:rPr lang="en-US" dirty="0" smtClean="0"/>
                        <a:t>200 iterations Reached</a:t>
                      </a:r>
                      <a:endParaRPr lang="en-US" dirty="0"/>
                    </a:p>
                  </a:txBody>
                  <a:tcPr/>
                </a:tc>
              </a:tr>
            </a:tbl>
          </a:graphicData>
        </a:graphic>
      </p:graphicFrame>
    </p:spTree>
    <p:extLst>
      <p:ext uri="{BB962C8B-B14F-4D97-AF65-F5344CB8AC3E}">
        <p14:creationId xmlns:p14="http://schemas.microsoft.com/office/powerpoint/2010/main" val="2561996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latin typeface="Calibri" panose="020F0502020204030204" pitchFamily="34" charset="0"/>
                <a:cs typeface="Calibri" panose="020F0502020204030204" pitchFamily="34" charset="0"/>
              </a:rPr>
              <a:t>Jupyter</a:t>
            </a:r>
            <a:r>
              <a:rPr lang="en-US" sz="4000" dirty="0" smtClean="0">
                <a:latin typeface="Calibri" panose="020F0502020204030204" pitchFamily="34" charset="0"/>
                <a:cs typeface="Calibri" panose="020F0502020204030204" pitchFamily="34" charset="0"/>
              </a:rPr>
              <a:t> Notebooks</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273600"/>
            <a:ext cx="8229240" cy="6051000"/>
          </a:xfrm>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42757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Extra Reading Material</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89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Environment Properties</a:t>
            </a:r>
          </a:p>
        </p:txBody>
      </p:sp>
      <p:sp>
        <p:nvSpPr>
          <p:cNvPr id="3" name="Subtitle 2"/>
          <p:cNvSpPr>
            <a:spLocks noGrp="1"/>
          </p:cNvSpPr>
          <p:nvPr>
            <p:ph type="subTitle"/>
          </p:nvPr>
        </p:nvSpPr>
        <p:spPr>
          <a:xfrm>
            <a:off x="457200" y="1295400"/>
            <a:ext cx="8229240" cy="4286400"/>
          </a:xfrm>
        </p:spPr>
        <p:txBody>
          <a:bodyPr>
            <a:normAutofit/>
          </a:bodyPr>
          <a:lstStyle/>
          <a:p>
            <a:pPr marL="285750" indent="-285750">
              <a:buFont typeface="Arial" panose="020B0604020202020204" pitchFamily="34" charset="0"/>
              <a:buChar char="•"/>
            </a:pPr>
            <a:r>
              <a:rPr lang="en-US" b="1" dirty="0" smtClean="0"/>
              <a:t>Deterministic vs. stochastic</a:t>
            </a:r>
          </a:p>
          <a:p>
            <a:endParaRPr lang="en-US" dirty="0"/>
          </a:p>
          <a:p>
            <a:endParaRPr lang="en-US" dirty="0"/>
          </a:p>
          <a:p>
            <a:pPr marL="285750" indent="-285750">
              <a:buFont typeface="Arial" panose="020B0604020202020204" pitchFamily="34" charset="0"/>
              <a:buChar char="•"/>
            </a:pPr>
            <a:r>
              <a:rPr lang="en-US" b="1" dirty="0" smtClean="0"/>
              <a:t>Known vs. unknown </a:t>
            </a:r>
          </a:p>
          <a:p>
            <a:r>
              <a:rPr lang="en-US" dirty="0" smtClean="0"/>
              <a:t>Unknown: Agent doesn't know the precise results of its actions before doing them.</a:t>
            </a:r>
          </a:p>
          <a:p>
            <a:endParaRPr lang="en-US" dirty="0"/>
          </a:p>
          <a:p>
            <a:pPr marL="285750" indent="-285750">
              <a:buFont typeface="Arial" panose="020B0604020202020204" pitchFamily="34" charset="0"/>
              <a:buChar char="•"/>
            </a:pPr>
            <a:r>
              <a:rPr lang="en-US" b="1" dirty="0" smtClean="0"/>
              <a:t>Fully observable vs. partially observable </a:t>
            </a:r>
          </a:p>
          <a:p>
            <a:r>
              <a:rPr lang="en-US" dirty="0" smtClean="0"/>
              <a:t>Partially observable: Agent doesn't necessarily know all about the current state.</a:t>
            </a:r>
          </a:p>
          <a:p>
            <a:endParaRPr lang="en-US" dirty="0" smtClean="0"/>
          </a:p>
          <a:p>
            <a:endParaRPr lang="en-US" dirty="0"/>
          </a:p>
        </p:txBody>
      </p:sp>
    </p:spTree>
    <p:extLst>
      <p:ext uri="{BB962C8B-B14F-4D97-AF65-F5344CB8AC3E}">
        <p14:creationId xmlns:p14="http://schemas.microsoft.com/office/powerpoint/2010/main" val="652370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877707"/>
            <a:ext cx="8305800" cy="1102586"/>
          </a:xfrm>
          <a:prstGeom prst="rect">
            <a:avLst/>
          </a:prstGeom>
        </p:spPr>
      </p:pic>
    </p:spTree>
    <p:extLst>
      <p:ext uri="{BB962C8B-B14F-4D97-AF65-F5344CB8AC3E}">
        <p14:creationId xmlns:p14="http://schemas.microsoft.com/office/powerpoint/2010/main" val="963019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240" cy="1144800"/>
          </a:xfrm>
        </p:spPr>
        <p:txBody>
          <a:bodyPr/>
          <a:lstStyle/>
          <a:p>
            <a:pPr algn="ctr" rtl="0">
              <a:lnSpc>
                <a:spcPct val="80000"/>
              </a:lnSpc>
            </a:pPr>
            <a:r>
              <a:rPr lang="en-US" sz="4100" kern="1200" spc="-1" dirty="0" smtClean="0">
                <a:solidFill>
                  <a:srgbClr val="000000"/>
                </a:solidFill>
                <a:uFill>
                  <a:solidFill>
                    <a:srgbClr val="FFFFFF"/>
                  </a:solidFill>
                </a:uFill>
                <a:latin typeface="Calibri"/>
                <a:ea typeface="+mn-ea"/>
                <a:cs typeface="+mn-cs"/>
              </a:rPr>
              <a:t>TIC TAC TOE  </a:t>
            </a:r>
            <a:endParaRPr lang="en-US" sz="41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457200" y="1219200"/>
            <a:ext cx="8229240" cy="54102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772400" cy="5205813"/>
          </a:xfrm>
          <a:prstGeom prst="rect">
            <a:avLst/>
          </a:prstGeom>
        </p:spPr>
      </p:pic>
    </p:spTree>
    <p:extLst>
      <p:ext uri="{BB962C8B-B14F-4D97-AF65-F5344CB8AC3E}">
        <p14:creationId xmlns:p14="http://schemas.microsoft.com/office/powerpoint/2010/main" val="3083238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Comparison of reinforcement learning algorithms</a:t>
            </a:r>
            <a:r>
              <a:rPr kumimoji="0" lang="en-US" altLang="en-US" sz="9600" b="0" i="0" u="none" strike="noStrike" cap="none" normalizeH="0" baseline="0" dirty="0" smtClean="0">
                <a:ln>
                  <a:noFill/>
                </a:ln>
                <a:solidFill>
                  <a:srgbClr val="000000"/>
                </a:solidFill>
                <a:effectLst/>
                <a:latin typeface="Linux Libertine"/>
                <a:cs typeface="Arial" pitchFamily="34" charset="0"/>
              </a:rPr>
              <a:t/>
            </a:r>
            <a:br>
              <a:rPr kumimoji="0" lang="en-US" altLang="en-US" sz="9600" b="0" i="0" u="none" strike="noStrike" cap="none" normalizeH="0" baseline="0" dirty="0" smtClean="0">
                <a:ln>
                  <a:noFill/>
                </a:ln>
                <a:solidFill>
                  <a:srgbClr val="000000"/>
                </a:solidFill>
                <a:effectLst/>
                <a:latin typeface="Linux Libertine"/>
                <a:cs typeface="Arial" pitchFamily="34" charset="0"/>
              </a:rPr>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3387706"/>
              </p:ext>
            </p:extLst>
          </p:nvPr>
        </p:nvGraphicFramePr>
        <p:xfrm>
          <a:off x="228600" y="1600200"/>
          <a:ext cx="8763000" cy="4309911"/>
        </p:xfrm>
        <a:graphic>
          <a:graphicData uri="http://schemas.openxmlformats.org/drawingml/2006/table">
            <a:tbl>
              <a:tblPr/>
              <a:tblGrid>
                <a:gridCol w="1524000"/>
                <a:gridCol w="2971800"/>
                <a:gridCol w="914400"/>
                <a:gridCol w="762000"/>
                <a:gridCol w="914400"/>
                <a:gridCol w="838200"/>
                <a:gridCol w="838200"/>
              </a:tblGrid>
              <a:tr h="147285">
                <a:tc>
                  <a:txBody>
                    <a:bodyPr/>
                    <a:lstStyle/>
                    <a:p>
                      <a:pPr algn="ctr"/>
                      <a:r>
                        <a:rPr lang="en-US" sz="1100" b="1" dirty="0">
                          <a:effectLst/>
                        </a:rPr>
                        <a:t>Algorithm</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Description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Model</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Action Space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State Space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dirty="0">
                          <a:effectLst/>
                        </a:rPr>
                        <a:t>Operator</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273529">
                <a:tc>
                  <a:txBody>
                    <a:bodyPr/>
                    <a:lstStyle/>
                    <a:p>
                      <a:r>
                        <a:rPr lang="en-US" sz="1100" dirty="0">
                          <a:effectLst/>
                        </a:rPr>
                        <a:t>Monte Carlo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Every visit to Monte Carlo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Sample-means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3529">
                <a:tc>
                  <a:txBody>
                    <a:bodyPr/>
                    <a:lstStyle/>
                    <a:p>
                      <a:r>
                        <a:rPr lang="en-US" sz="1100" dirty="0">
                          <a:solidFill>
                            <a:schemeClr val="tx1"/>
                          </a:solidFill>
                          <a:effectLst/>
                          <a:latin typeface="+mn-lt"/>
                          <a:ea typeface="+mn-ea"/>
                          <a:cs typeface="+mn-cs"/>
                        </a:rPr>
                        <a:t>Q-learning</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dirty="0">
                          <a:solidFill>
                            <a:schemeClr val="tx1"/>
                          </a:solidFill>
                          <a:effectLst/>
                          <a:latin typeface="+mn-lt"/>
                          <a:ea typeface="+mn-ea"/>
                          <a:cs typeface="+mn-cs"/>
                        </a:rPr>
                        <a:t>SARSA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State–action–reward–state–action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9773">
                <a:tc>
                  <a:txBody>
                    <a:bodyPr/>
                    <a:lstStyle/>
                    <a:p>
                      <a:r>
                        <a:rPr lang="en-US" sz="1100" dirty="0">
                          <a:solidFill>
                            <a:schemeClr val="tx1"/>
                          </a:solidFill>
                          <a:effectLst/>
                          <a:latin typeface="+mn-lt"/>
                          <a:ea typeface="+mn-ea"/>
                          <a:cs typeface="+mn-cs"/>
                        </a:rPr>
                        <a:t>Q-learning - Lambda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 with eligibility traces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26017">
                <a:tc>
                  <a:txBody>
                    <a:bodyPr/>
                    <a:lstStyle/>
                    <a:p>
                      <a:r>
                        <a:rPr lang="en-US" sz="1100" dirty="0">
                          <a:solidFill>
                            <a:schemeClr val="tx1"/>
                          </a:solidFill>
                          <a:effectLst/>
                          <a:latin typeface="+mn-lt"/>
                          <a:ea typeface="+mn-ea"/>
                          <a:cs typeface="+mn-cs"/>
                        </a:rPr>
                        <a:t>SARSA - Lambda</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State–action–reward–state–action with eligibility traces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47285">
                <a:tc>
                  <a:txBody>
                    <a:bodyPr/>
                    <a:lstStyle/>
                    <a:p>
                      <a:r>
                        <a:rPr lang="en-US" sz="1100" dirty="0">
                          <a:solidFill>
                            <a:schemeClr val="tx1"/>
                          </a:solidFill>
                          <a:effectLst/>
                          <a:latin typeface="+mn-lt"/>
                          <a:ea typeface="+mn-ea"/>
                          <a:cs typeface="+mn-cs"/>
                        </a:rPr>
                        <a:t>DQN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Deep Q Network</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Discrete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a:solidFill>
                            <a:schemeClr val="tx1"/>
                          </a:solidFill>
                          <a:effectLst/>
                          <a:latin typeface="+mn-lt"/>
                          <a:ea typeface="+mn-ea"/>
                          <a:cs typeface="+mn-cs"/>
                        </a:rPr>
                        <a:t>DDPG</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Deep Deterministic Policy Gradient</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9773">
                <a:tc>
                  <a:txBody>
                    <a:bodyPr/>
                    <a:lstStyle/>
                    <a:p>
                      <a:r>
                        <a:rPr lang="en-US" sz="1100">
                          <a:solidFill>
                            <a:schemeClr val="tx1"/>
                          </a:solidFill>
                          <a:effectLst/>
                          <a:latin typeface="+mn-lt"/>
                          <a:ea typeface="+mn-ea"/>
                          <a:cs typeface="+mn-cs"/>
                        </a:rPr>
                        <a:t>A3C</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Asynchronous Advantage Actor-Critic Algorithm</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Q-value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26017">
                <a:tc>
                  <a:txBody>
                    <a:bodyPr/>
                    <a:lstStyle/>
                    <a:p>
                      <a:r>
                        <a:rPr lang="en-US" sz="1100">
                          <a:solidFill>
                            <a:schemeClr val="tx1"/>
                          </a:solidFill>
                          <a:effectLst/>
                          <a:latin typeface="+mn-lt"/>
                          <a:ea typeface="+mn-ea"/>
                          <a:cs typeface="+mn-cs"/>
                        </a:rPr>
                        <a:t>NAF</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Q-Learning with Normalized Advantage Functions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Off-policy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6651">
                <a:tc>
                  <a:txBody>
                    <a:bodyPr/>
                    <a:lstStyle/>
                    <a:p>
                      <a:r>
                        <a:rPr lang="en-US" sz="1100">
                          <a:solidFill>
                            <a:schemeClr val="tx1"/>
                          </a:solidFill>
                          <a:effectLst/>
                          <a:latin typeface="+mn-lt"/>
                          <a:ea typeface="+mn-ea"/>
                          <a:cs typeface="+mn-cs"/>
                        </a:rPr>
                        <a:t>TRPO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Trust Region Policy Optimization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3529">
                <a:tc>
                  <a:txBody>
                    <a:bodyPr/>
                    <a:lstStyle/>
                    <a:p>
                      <a:r>
                        <a:rPr lang="en-US" sz="1100" dirty="0">
                          <a:solidFill>
                            <a:schemeClr val="tx1"/>
                          </a:solidFill>
                          <a:effectLst/>
                          <a:latin typeface="+mn-lt"/>
                          <a:ea typeface="+mn-ea"/>
                          <a:cs typeface="+mn-cs"/>
                        </a:rPr>
                        <a:t>PPO</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Proximal Policy Optimization</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Model-Free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a:effectLst/>
                        </a:rPr>
                        <a:t>On-policy</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Continuous</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100" dirty="0">
                          <a:effectLst/>
                        </a:rPr>
                        <a:t>Advantage</a:t>
                      </a:r>
                    </a:p>
                  </a:txBody>
                  <a:tcPr marL="21041" marR="21041" marT="10520" marB="105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526018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300" b="0" strike="noStrike" spc="-1">
                <a:solidFill>
                  <a:srgbClr val="000000"/>
                </a:solidFill>
                <a:uFill>
                  <a:solidFill>
                    <a:srgbClr val="FFFFFF"/>
                  </a:solidFill>
                </a:uFill>
                <a:latin typeface="Arial"/>
                <a:ea typeface="DejaVu Sans"/>
              </a:rPr>
              <a:t>Contact Details</a:t>
            </a:r>
            <a:endParaRPr lang="en-US" sz="2300" b="0" strike="noStrike" spc="-1">
              <a:solidFill>
                <a:srgbClr val="000000"/>
              </a:solidFill>
              <a:uFill>
                <a:solidFill>
                  <a:srgbClr val="FFFFFF"/>
                </a:solidFill>
              </a:uFill>
              <a:latin typeface="Arial"/>
            </a:endParaRPr>
          </a:p>
        </p:txBody>
      </p:sp>
      <p:sp>
        <p:nvSpPr>
          <p:cNvPr id="189" name="CustomShape 2"/>
          <p:cNvSpPr/>
          <p:nvPr/>
        </p:nvSpPr>
        <p:spPr>
          <a:xfrm>
            <a:off x="696960" y="2322720"/>
            <a:ext cx="3942720" cy="179208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dirty="0">
                <a:solidFill>
                  <a:srgbClr val="000000"/>
                </a:solidFill>
                <a:uFill>
                  <a:solidFill>
                    <a:srgbClr val="FFFFFF"/>
                  </a:solidFill>
                </a:uFill>
                <a:latin typeface="Arial"/>
                <a:ea typeface="DejaVu Sans"/>
              </a:rPr>
              <a:t>Email:  </a:t>
            </a:r>
            <a:r>
              <a:rPr lang="en-US" sz="1400" b="0" u="sng" strike="noStrike" spc="-1" dirty="0">
                <a:solidFill>
                  <a:srgbClr val="0000FF"/>
                </a:solidFill>
                <a:uFill>
                  <a:solidFill>
                    <a:srgbClr val="FFFFFF"/>
                  </a:solidFill>
                </a:uFill>
                <a:latin typeface="Arial"/>
                <a:ea typeface="DejaVu Sans"/>
                <a:hlinkClick r:id="rId2"/>
              </a:rPr>
              <a:t>aliasgertalib@gmail.com</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500" b="0" strike="noStrike" spc="-1" dirty="0" err="1">
                <a:solidFill>
                  <a:srgbClr val="000000"/>
                </a:solidFill>
                <a:uFill>
                  <a:solidFill>
                    <a:srgbClr val="FFFFFF"/>
                  </a:solidFill>
                </a:uFill>
                <a:latin typeface="Arial"/>
                <a:ea typeface="DejaVu Sans"/>
              </a:rPr>
              <a:t>Linkedin</a:t>
            </a:r>
            <a:r>
              <a:rPr lang="en-US" sz="1500" b="0" strike="noStrike" spc="-1" dirty="0">
                <a:solidFill>
                  <a:srgbClr val="000000"/>
                </a:solidFill>
                <a:uFill>
                  <a:solidFill>
                    <a:srgbClr val="FFFFFF"/>
                  </a:solidFill>
                </a:uFill>
                <a:latin typeface="Arial"/>
                <a:ea typeface="DejaVu Sans"/>
              </a:rPr>
              <a:t>: </a:t>
            </a:r>
            <a:r>
              <a:rPr lang="en-US" sz="1500" b="0" strike="noStrike" spc="-1" dirty="0">
                <a:solidFill>
                  <a:srgbClr val="000000"/>
                </a:solidFill>
                <a:uFill>
                  <a:solidFill>
                    <a:srgbClr val="FFFFFF"/>
                  </a:solidFill>
                </a:uFill>
                <a:latin typeface="Arial"/>
                <a:ea typeface="DejaVu Sans"/>
                <a:hlinkClick r:id="rId3"/>
              </a:rPr>
              <a:t>https://</a:t>
            </a:r>
            <a:r>
              <a:rPr lang="en-US" sz="1500" b="0" strike="noStrike" spc="-1" dirty="0" smtClean="0">
                <a:solidFill>
                  <a:srgbClr val="000000"/>
                </a:solidFill>
                <a:uFill>
                  <a:solidFill>
                    <a:srgbClr val="FFFFFF"/>
                  </a:solidFill>
                </a:uFill>
                <a:latin typeface="Arial"/>
                <a:ea typeface="DejaVu Sans"/>
                <a:hlinkClick r:id="rId3"/>
              </a:rPr>
              <a:t>www.linkedin.com/in/aliasgertalib</a:t>
            </a: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spc="-1" dirty="0" smtClean="0">
              <a:solidFill>
                <a:srgbClr val="000000"/>
              </a:solidFill>
              <a:uFill>
                <a:solidFill>
                  <a:srgbClr val="FFFFFF"/>
                </a:solidFill>
              </a:uFill>
              <a:latin typeface="Arial"/>
            </a:endParaRPr>
          </a:p>
          <a:p>
            <a:pPr>
              <a:lnSpc>
                <a:spcPct val="100000"/>
              </a:lnSpc>
            </a:pPr>
            <a:r>
              <a:rPr lang="en-US" sz="1500" spc="-1" dirty="0" smtClean="0">
                <a:solidFill>
                  <a:srgbClr val="000000"/>
                </a:solidFill>
                <a:uFill>
                  <a:solidFill>
                    <a:srgbClr val="FFFFFF"/>
                  </a:solidFill>
                </a:uFill>
                <a:latin typeface="Arial"/>
              </a:rPr>
              <a:t>GitHub</a:t>
            </a:r>
            <a:endParaRPr lang="en-US" sz="1500" spc="-1" dirty="0">
              <a:solidFill>
                <a:srgbClr val="000000"/>
              </a:solidFill>
              <a:uFill>
                <a:solidFill>
                  <a:srgbClr val="FFFFFF"/>
                </a:solidFill>
              </a:uFill>
              <a:latin typeface="Arial"/>
            </a:endParaRPr>
          </a:p>
          <a:p>
            <a:pPr>
              <a:lnSpc>
                <a:spcPct val="100000"/>
              </a:lnSpc>
            </a:pPr>
            <a:r>
              <a:rPr lang="en-US" sz="1500" spc="-1" dirty="0">
                <a:solidFill>
                  <a:srgbClr val="000000"/>
                </a:solidFill>
                <a:uFill>
                  <a:solidFill>
                    <a:srgbClr val="FFFFFF"/>
                  </a:solidFill>
                </a:uFill>
                <a:hlinkClick r:id="rId4"/>
              </a:rPr>
              <a:t>https://github.com/aliasgertalib-AI</a:t>
            </a: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50520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4000" b="1" dirty="0" smtClean="0">
                <a:latin typeface="Calibri" panose="020F0502020204030204" pitchFamily="34" charset="0"/>
                <a:cs typeface="Calibri" panose="020F0502020204030204" pitchFamily="34" charset="0"/>
              </a:rPr>
              <a:t>References</a:t>
            </a:r>
            <a:endParaRPr lang="en-US" sz="4000" b="1"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57200" y="914400"/>
            <a:ext cx="8534400" cy="5638800"/>
          </a:xfrm>
        </p:spPr>
        <p:txBody>
          <a:bodyPr>
            <a:normAutofit/>
          </a:bodyPr>
          <a:lstStyle/>
          <a:p>
            <a:r>
              <a:rPr lang="en-US" dirty="0" err="1" smtClean="0">
                <a:hlinkClick r:id="rId2"/>
              </a:rPr>
              <a:t>OpenAI</a:t>
            </a:r>
            <a:r>
              <a:rPr lang="en-US" dirty="0" smtClean="0">
                <a:hlinkClick r:id="rId2"/>
              </a:rPr>
              <a:t> Gym</a:t>
            </a:r>
            <a:endParaRPr lang="en-US" dirty="0" smtClean="0"/>
          </a:p>
          <a:p>
            <a:endParaRPr lang="en-US" dirty="0"/>
          </a:p>
          <a:p>
            <a:r>
              <a:rPr lang="en-US" dirty="0" smtClean="0">
                <a:hlinkClick r:id="rId3"/>
              </a:rPr>
              <a:t>RL Terminology</a:t>
            </a:r>
            <a:endParaRPr lang="en-US" dirty="0" smtClean="0"/>
          </a:p>
          <a:p>
            <a:endParaRPr lang="en-US" dirty="0" smtClean="0"/>
          </a:p>
          <a:p>
            <a:endParaRPr lang="en-US" dirty="0" smtClean="0"/>
          </a:p>
        </p:txBody>
      </p:sp>
    </p:spTree>
    <p:extLst>
      <p:ext uri="{BB962C8B-B14F-4D97-AF65-F5344CB8AC3E}">
        <p14:creationId xmlns:p14="http://schemas.microsoft.com/office/powerpoint/2010/main" val="74889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279600"/>
          </a:xfrm>
        </p:spPr>
        <p:txBody>
          <a:bodyPr/>
          <a:lstStyle/>
          <a:p>
            <a:pPr algn="ctr" rtl="0">
              <a:lnSpc>
                <a:spcPct val="80000"/>
              </a:lnSpc>
            </a:pPr>
            <a:r>
              <a:rPr lang="en-US" sz="4800" kern="1200" spc="-1" dirty="0">
                <a:solidFill>
                  <a:srgbClr val="000000"/>
                </a:solidFill>
                <a:uFill>
                  <a:solidFill>
                    <a:srgbClr val="FFFFFF"/>
                  </a:solidFill>
                </a:uFill>
                <a:latin typeface="Calibri"/>
                <a:ea typeface="+mn-ea"/>
                <a:cs typeface="+mn-cs"/>
              </a:rPr>
              <a:t>RECAP</a:t>
            </a:r>
          </a:p>
        </p:txBody>
      </p:sp>
    </p:spTree>
    <p:extLst>
      <p:ext uri="{BB962C8B-B14F-4D97-AF65-F5344CB8AC3E}">
        <p14:creationId xmlns:p14="http://schemas.microsoft.com/office/powerpoint/2010/main" val="957254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What is RL ?</a:t>
            </a:r>
          </a:p>
        </p:txBody>
      </p:sp>
      <p:sp>
        <p:nvSpPr>
          <p:cNvPr id="4" name="TextBox 3"/>
          <p:cNvSpPr txBox="1"/>
          <p:nvPr/>
        </p:nvSpPr>
        <p:spPr>
          <a:xfrm>
            <a:off x="457200" y="1676400"/>
            <a:ext cx="8534400" cy="5016758"/>
          </a:xfrm>
          <a:prstGeom prst="rect">
            <a:avLst/>
          </a:prstGeom>
          <a:noFill/>
        </p:spPr>
        <p:txBody>
          <a:bodyPr wrap="square" rtlCol="0">
            <a:spAutoFit/>
          </a:bodyPr>
          <a:lstStyle/>
          <a:p>
            <a:r>
              <a:rPr lang="en-US" sz="2000" dirty="0"/>
              <a:t>Reinforcement learning </a:t>
            </a:r>
            <a:r>
              <a:rPr lang="en-US" sz="2000" dirty="0" smtClean="0"/>
              <a:t> is where </a:t>
            </a:r>
            <a:r>
              <a:rPr lang="en-US" sz="2000" dirty="0"/>
              <a:t>an </a:t>
            </a:r>
            <a:r>
              <a:rPr lang="en-US" sz="2000" i="1" dirty="0"/>
              <a:t>agent </a:t>
            </a:r>
            <a:r>
              <a:rPr lang="en-US" sz="2000" dirty="0"/>
              <a:t>must take </a:t>
            </a:r>
            <a:r>
              <a:rPr lang="en-US" sz="2000" i="1" dirty="0"/>
              <a:t>actions</a:t>
            </a:r>
            <a:r>
              <a:rPr lang="en-US" sz="2000" dirty="0"/>
              <a:t> in an </a:t>
            </a:r>
            <a:r>
              <a:rPr lang="en-US" sz="2000" i="1" dirty="0"/>
              <a:t>environment</a:t>
            </a:r>
            <a:r>
              <a:rPr lang="en-US" sz="2000" dirty="0"/>
              <a:t> in order to maximize some defined </a:t>
            </a:r>
            <a:r>
              <a:rPr lang="en-US" sz="2000" i="1" dirty="0"/>
              <a:t>reward </a:t>
            </a:r>
            <a:r>
              <a:rPr lang="en-US" sz="2000" dirty="0" smtClean="0"/>
              <a:t>function.</a:t>
            </a:r>
            <a:endParaRPr lang="en-US" sz="2000" dirty="0" smtClean="0"/>
          </a:p>
          <a:p>
            <a:endParaRPr lang="en-US" sz="2000" dirty="0"/>
          </a:p>
          <a:p>
            <a:r>
              <a:rPr lang="en-US" sz="2000" dirty="0" smtClean="0"/>
              <a:t>In the </a:t>
            </a:r>
            <a:r>
              <a:rPr lang="en-US" sz="2000" dirty="0"/>
              <a:t>learning </a:t>
            </a:r>
            <a:r>
              <a:rPr lang="en-US" sz="2000" dirty="0" smtClean="0"/>
              <a:t>process,  the</a:t>
            </a:r>
            <a:r>
              <a:rPr lang="en-US" sz="2000" dirty="0"/>
              <a:t> </a:t>
            </a:r>
            <a:r>
              <a:rPr lang="en-US" sz="2000" i="1" dirty="0"/>
              <a:t>agent</a:t>
            </a:r>
            <a:r>
              <a:rPr lang="en-US" sz="2000" dirty="0"/>
              <a:t> actively interacts with its environment over several iterations, it eventually begins to learn the </a:t>
            </a:r>
            <a:r>
              <a:rPr lang="en-US" sz="2000" i="1" dirty="0"/>
              <a:t>policy</a:t>
            </a:r>
            <a:r>
              <a:rPr lang="en-US" sz="2000" dirty="0"/>
              <a:t> describing which </a:t>
            </a:r>
            <a:r>
              <a:rPr lang="en-US" sz="2000" i="1" dirty="0"/>
              <a:t>actions</a:t>
            </a:r>
            <a:r>
              <a:rPr lang="en-US" sz="2000" dirty="0"/>
              <a:t> to take to maximize the </a:t>
            </a:r>
            <a:r>
              <a:rPr lang="en-US" sz="2000" i="1" dirty="0"/>
              <a:t>reward</a:t>
            </a:r>
            <a:r>
              <a:rPr lang="en-US" sz="2000" dirty="0"/>
              <a:t>. </a:t>
            </a:r>
            <a:endParaRPr lang="en-US" sz="2000" dirty="0" smtClean="0"/>
          </a:p>
          <a:p>
            <a:endParaRPr lang="en-US" sz="2000" dirty="0"/>
          </a:p>
          <a:p>
            <a:r>
              <a:rPr lang="en-US" sz="2000" b="1" dirty="0" smtClean="0"/>
              <a:t>Key Aspects of RL</a:t>
            </a:r>
          </a:p>
          <a:p>
            <a:endParaRPr lang="en-US" sz="2000" dirty="0"/>
          </a:p>
          <a:p>
            <a:pPr marL="342900" indent="-342900">
              <a:buFont typeface="+mj-lt"/>
              <a:buAutoNum type="arabicPeriod"/>
            </a:pPr>
            <a:r>
              <a:rPr lang="en-US" sz="2000" dirty="0"/>
              <a:t>Agent Is not told, what to do.</a:t>
            </a:r>
          </a:p>
          <a:p>
            <a:pPr marL="342900" indent="-342900">
              <a:buFont typeface="+mj-lt"/>
              <a:buAutoNum type="arabicPeriod"/>
            </a:pPr>
            <a:endParaRPr lang="en-US" sz="2000" dirty="0"/>
          </a:p>
          <a:p>
            <a:pPr marL="342900" indent="-342900">
              <a:buFont typeface="+mj-lt"/>
              <a:buAutoNum type="arabicPeriod"/>
            </a:pPr>
            <a:r>
              <a:rPr lang="en-US" sz="2000" dirty="0"/>
              <a:t>Trial and Error Search.</a:t>
            </a:r>
          </a:p>
          <a:p>
            <a:pPr marL="342900" indent="-342900">
              <a:buFont typeface="+mj-lt"/>
              <a:buAutoNum type="arabicPeriod"/>
            </a:pPr>
            <a:endParaRPr lang="en-US" sz="2000" dirty="0"/>
          </a:p>
          <a:p>
            <a:pPr marL="342900" indent="-342900">
              <a:buFont typeface="+mj-lt"/>
              <a:buAutoNum type="arabicPeriod"/>
            </a:pPr>
            <a:r>
              <a:rPr lang="en-US" sz="2000" dirty="0"/>
              <a:t>Delayed Rewards.</a:t>
            </a:r>
          </a:p>
          <a:p>
            <a:pPr marL="342900" indent="-342900">
              <a:buFont typeface="+mj-lt"/>
              <a:buAutoNum type="arabicPeriod"/>
            </a:pPr>
            <a:endParaRPr lang="en-US" sz="2000" dirty="0"/>
          </a:p>
          <a:p>
            <a:pPr marL="342900" indent="-342900">
              <a:buFont typeface="+mj-lt"/>
              <a:buAutoNum type="arabicPeriod"/>
            </a:pPr>
            <a:r>
              <a:rPr lang="en-US" sz="2000" dirty="0"/>
              <a:t>Explore v/s Exploit</a:t>
            </a:r>
            <a:r>
              <a:rPr lang="en-US" sz="2000" dirty="0" smtClean="0"/>
              <a:t>.</a:t>
            </a:r>
            <a:endParaRPr lang="en-US" sz="2000" dirty="0"/>
          </a:p>
        </p:txBody>
      </p:sp>
    </p:spTree>
    <p:extLst>
      <p:ext uri="{BB962C8B-B14F-4D97-AF65-F5344CB8AC3E}">
        <p14:creationId xmlns:p14="http://schemas.microsoft.com/office/powerpoint/2010/main" val="776549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276600" cy="1295400"/>
          </a:xfrm>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Components of </a:t>
            </a:r>
            <a:r>
              <a:rPr lang="en-US" sz="4100" kern="1200" spc="-1" dirty="0" smtClean="0">
                <a:solidFill>
                  <a:srgbClr val="000000"/>
                </a:solidFill>
                <a:uFill>
                  <a:solidFill>
                    <a:srgbClr val="FFFFFF"/>
                  </a:solidFill>
                </a:uFill>
                <a:latin typeface="Calibri"/>
                <a:ea typeface="+mn-ea"/>
                <a:cs typeface="+mn-cs"/>
              </a:rPr>
              <a:t/>
            </a:r>
            <a:br>
              <a:rPr lang="en-US" sz="4100" kern="1200" spc="-1" dirty="0" smtClean="0">
                <a:solidFill>
                  <a:srgbClr val="000000"/>
                </a:solidFill>
                <a:uFill>
                  <a:solidFill>
                    <a:srgbClr val="FFFFFF"/>
                  </a:solidFill>
                </a:uFill>
                <a:latin typeface="Calibri"/>
                <a:ea typeface="+mn-ea"/>
                <a:cs typeface="+mn-cs"/>
              </a:rPr>
            </a:br>
            <a:r>
              <a:rPr lang="en-US" sz="4100" kern="1200" spc="-1" dirty="0" smtClean="0">
                <a:solidFill>
                  <a:srgbClr val="000000"/>
                </a:solidFill>
                <a:uFill>
                  <a:solidFill>
                    <a:srgbClr val="FFFFFF"/>
                  </a:solidFill>
                </a:uFill>
                <a:latin typeface="Calibri"/>
                <a:ea typeface="+mn-ea"/>
                <a:cs typeface="+mn-cs"/>
              </a:rPr>
              <a:t>RL </a:t>
            </a:r>
            <a:endParaRPr lang="en-US" sz="41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381000" y="2133600"/>
            <a:ext cx="8458200" cy="4572000"/>
          </a:xfrm>
        </p:spPr>
        <p:txBody>
          <a:bodyPr/>
          <a:lstStyle/>
          <a:p>
            <a:r>
              <a:rPr lang="en-US" b="1" dirty="0" smtClean="0"/>
              <a:t>Environment</a:t>
            </a:r>
            <a:r>
              <a:rPr lang="en-US" dirty="0"/>
              <a:t>: Physical world in which the agent </a:t>
            </a:r>
            <a:r>
              <a:rPr lang="en-US" dirty="0" smtClean="0"/>
              <a:t>operates (Fully observable/ Partially Observable).</a:t>
            </a:r>
          </a:p>
          <a:p>
            <a:endParaRPr lang="en-US" dirty="0"/>
          </a:p>
          <a:p>
            <a:r>
              <a:rPr lang="en-US" b="1" dirty="0" smtClean="0"/>
              <a:t>State</a:t>
            </a:r>
            <a:r>
              <a:rPr lang="en-US" dirty="0"/>
              <a:t>: </a:t>
            </a:r>
            <a:r>
              <a:rPr lang="en-US" dirty="0" smtClean="0"/>
              <a:t>Numeric representation of what the  agent is observing at a particular point of time in the Environment.</a:t>
            </a:r>
          </a:p>
          <a:p>
            <a:endParaRPr lang="en-US" dirty="0"/>
          </a:p>
          <a:p>
            <a:r>
              <a:rPr lang="en-US" b="1" dirty="0" smtClean="0"/>
              <a:t>Reward</a:t>
            </a:r>
            <a:r>
              <a:rPr lang="en-US" dirty="0"/>
              <a:t>: </a:t>
            </a:r>
            <a:r>
              <a:rPr lang="en-US" dirty="0" smtClean="0"/>
              <a:t>a feedback signal from the Environment reflecting  how well the agent is performing the goals of the game. </a:t>
            </a:r>
          </a:p>
          <a:p>
            <a:endParaRPr lang="en-US" dirty="0" smtClean="0"/>
          </a:p>
          <a:p>
            <a:r>
              <a:rPr lang="en-US" b="1" dirty="0" smtClean="0"/>
              <a:t>Action</a:t>
            </a:r>
            <a:r>
              <a:rPr lang="en-US" dirty="0" smtClean="0"/>
              <a:t>: the input the  agent provides to the Environment , calculated by applying a policy to the current state.</a:t>
            </a:r>
          </a:p>
          <a:p>
            <a:endParaRPr lang="en-US" dirty="0"/>
          </a:p>
          <a:p>
            <a:r>
              <a:rPr lang="en-US" b="1" dirty="0" smtClean="0"/>
              <a:t>Value </a:t>
            </a:r>
            <a:r>
              <a:rPr lang="en-US" dirty="0" smtClean="0"/>
              <a:t>: </a:t>
            </a:r>
            <a:r>
              <a:rPr lang="en-US" dirty="0"/>
              <a:t>Future reward that an agent would receive by taking an action in a particular </a:t>
            </a:r>
            <a:r>
              <a:rPr lang="en-US" dirty="0" smtClean="0"/>
              <a:t>state.</a:t>
            </a:r>
          </a:p>
          <a:p>
            <a:endParaRPr lang="en-US" dirty="0" smtClean="0"/>
          </a:p>
          <a:p>
            <a:r>
              <a:rPr lang="en-US" b="1" dirty="0" smtClean="0"/>
              <a:t>Model</a:t>
            </a:r>
            <a:r>
              <a:rPr lang="en-US" dirty="0" smtClean="0"/>
              <a:t>: Its an Agent representation of the Environment.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52400"/>
            <a:ext cx="5334000" cy="1981200"/>
          </a:xfrm>
          <a:prstGeom prst="rect">
            <a:avLst/>
          </a:prstGeom>
        </p:spPr>
      </p:pic>
    </p:spTree>
    <p:extLst>
      <p:ext uri="{BB962C8B-B14F-4D97-AF65-F5344CB8AC3E}">
        <p14:creationId xmlns:p14="http://schemas.microsoft.com/office/powerpoint/2010/main" val="1153827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smtClean="0">
                <a:solidFill>
                  <a:srgbClr val="000000"/>
                </a:solidFill>
                <a:uFill>
                  <a:solidFill>
                    <a:srgbClr val="FFFFFF"/>
                  </a:solidFill>
                </a:uFill>
                <a:latin typeface="Calibri"/>
                <a:ea typeface="+mn-ea"/>
                <a:cs typeface="+mn-cs"/>
              </a:rPr>
              <a:t>Other Components </a:t>
            </a:r>
            <a:r>
              <a:rPr lang="en-US" sz="4100" kern="1200" spc="-1" dirty="0">
                <a:solidFill>
                  <a:srgbClr val="000000"/>
                </a:solidFill>
                <a:uFill>
                  <a:solidFill>
                    <a:srgbClr val="FFFFFF"/>
                  </a:solidFill>
                </a:uFill>
                <a:latin typeface="Calibri"/>
                <a:ea typeface="+mn-ea"/>
                <a:cs typeface="+mn-cs"/>
              </a:rPr>
              <a:t>of RL </a:t>
            </a:r>
            <a:r>
              <a:rPr lang="en-US" sz="2000" kern="1200" spc="-1" dirty="0">
                <a:solidFill>
                  <a:srgbClr val="000000"/>
                </a:solidFill>
                <a:uFill>
                  <a:solidFill>
                    <a:srgbClr val="FFFFFF"/>
                  </a:solidFill>
                </a:uFill>
                <a:latin typeface="Calibri"/>
                <a:ea typeface="+mn-ea"/>
                <a:cs typeface="+mn-cs"/>
              </a:rPr>
              <a:t>(cont’d)</a:t>
            </a:r>
          </a:p>
        </p:txBody>
      </p:sp>
      <p:sp>
        <p:nvSpPr>
          <p:cNvPr id="3" name="Subtitle 2"/>
          <p:cNvSpPr>
            <a:spLocks noGrp="1"/>
          </p:cNvSpPr>
          <p:nvPr>
            <p:ph type="subTitle"/>
          </p:nvPr>
        </p:nvSpPr>
        <p:spPr>
          <a:xfrm>
            <a:off x="457200" y="1524000"/>
            <a:ext cx="8229240" cy="5029200"/>
          </a:xfrm>
        </p:spPr>
        <p:txBody>
          <a:bodyPr>
            <a:normAutofit lnSpcReduction="10000"/>
          </a:bodyPr>
          <a:lstStyle/>
          <a:p>
            <a:r>
              <a:rPr lang="en-US" sz="2000" b="1" i="1" dirty="0" smtClean="0"/>
              <a:t>Value Function</a:t>
            </a:r>
            <a:r>
              <a:rPr lang="en-US" dirty="0" smtClean="0"/>
              <a:t>: Agents Prediction of future rewards. </a:t>
            </a:r>
          </a:p>
          <a:p>
            <a:pPr marL="285750" indent="-285750">
              <a:buFont typeface="Arial" panose="020B0604020202020204" pitchFamily="34" charset="0"/>
              <a:buChar char="•"/>
            </a:pPr>
            <a:r>
              <a:rPr lang="en-US" b="1" i="1" dirty="0" smtClean="0"/>
              <a:t>State-Value Function </a:t>
            </a:r>
            <a:r>
              <a:rPr lang="en-US" dirty="0" smtClean="0"/>
              <a:t>(</a:t>
            </a:r>
            <a:r>
              <a:rPr lang="en-US" sz="2800" dirty="0" smtClean="0"/>
              <a:t>V</a:t>
            </a:r>
            <a:r>
              <a:rPr lang="en-US" dirty="0" smtClean="0"/>
              <a:t>(s)):  Agent’s Estimate of how good it is to be in State s at </a:t>
            </a:r>
            <a:r>
              <a:rPr lang="en-US" dirty="0" err="1" smtClean="0"/>
              <a:t>Timestep</a:t>
            </a:r>
            <a:r>
              <a:rPr lang="en-US" dirty="0" smtClean="0"/>
              <a:t> t</a:t>
            </a:r>
          </a:p>
          <a:p>
            <a:pPr marL="285750" indent="-285750">
              <a:buFont typeface="Arial" panose="020B0604020202020204" pitchFamily="34" charset="0"/>
              <a:buChar char="•"/>
            </a:pPr>
            <a:r>
              <a:rPr lang="en-US" b="1" i="1" dirty="0" smtClean="0"/>
              <a:t>Action-Value Function </a:t>
            </a:r>
            <a:r>
              <a:rPr lang="en-US" dirty="0" smtClean="0"/>
              <a:t>(</a:t>
            </a:r>
            <a:r>
              <a:rPr lang="en-US" sz="2800" dirty="0" smtClean="0"/>
              <a:t>Q</a:t>
            </a:r>
            <a:r>
              <a:rPr lang="en-US" dirty="0" smtClean="0"/>
              <a:t>(</a:t>
            </a:r>
            <a:r>
              <a:rPr lang="en-US" dirty="0" err="1" smtClean="0"/>
              <a:t>s,a</a:t>
            </a:r>
            <a:r>
              <a:rPr lang="en-US" dirty="0" smtClean="0"/>
              <a:t>)): Agents estimate of how good  it is to take  Action a in State T</a:t>
            </a:r>
          </a:p>
          <a:p>
            <a:endParaRPr lang="en-US" dirty="0" smtClean="0"/>
          </a:p>
          <a:p>
            <a:endParaRPr lang="en-US" dirty="0"/>
          </a:p>
          <a:p>
            <a:endParaRPr lang="en-US" dirty="0"/>
          </a:p>
          <a:p>
            <a:r>
              <a:rPr lang="en-US" sz="2000" b="1" dirty="0" smtClean="0"/>
              <a:t>Policy</a:t>
            </a:r>
            <a:r>
              <a:rPr lang="en-US" dirty="0" smtClean="0"/>
              <a:t>: What action to be taken given the State. It’s a method to map Agent’s </a:t>
            </a:r>
            <a:r>
              <a:rPr lang="en-US" dirty="0"/>
              <a:t>S</a:t>
            </a:r>
            <a:r>
              <a:rPr lang="en-US" dirty="0" smtClean="0"/>
              <a:t>tate to Actions  </a:t>
            </a:r>
          </a:p>
          <a:p>
            <a:endParaRPr lang="en-US" dirty="0" smtClean="0"/>
          </a:p>
          <a:p>
            <a:pPr marL="285750" indent="-285750">
              <a:buFont typeface="Arial" panose="020B0604020202020204" pitchFamily="34" charset="0"/>
              <a:buChar char="•"/>
            </a:pPr>
            <a:r>
              <a:rPr lang="en-US" b="1" i="1" dirty="0" smtClean="0"/>
              <a:t>Deterministic</a:t>
            </a:r>
            <a:r>
              <a:rPr lang="en-US" dirty="0" smtClean="0"/>
              <a:t>: there is only one action for a given state.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i="1" dirty="0" smtClean="0"/>
              <a:t>Stochastic</a:t>
            </a:r>
            <a:r>
              <a:rPr lang="en-US" dirty="0" smtClean="0"/>
              <a:t>: Action distribution given a state S at </a:t>
            </a:r>
            <a:r>
              <a:rPr lang="en-US" dirty="0" err="1" smtClean="0"/>
              <a:t>timestep</a:t>
            </a:r>
            <a:r>
              <a:rPr lang="en-US" dirty="0" smtClean="0"/>
              <a:t> T.  There are multiple actions with a probability value for each action.</a:t>
            </a:r>
          </a:p>
          <a:p>
            <a:endParaRPr lang="en-US" dirty="0" smtClean="0"/>
          </a:p>
          <a:p>
            <a:endParaRPr lang="en-US" dirty="0"/>
          </a:p>
          <a:p>
            <a:r>
              <a:rPr lang="en-US" sz="1600" b="1" dirty="0" smtClean="0"/>
              <a:t>Note</a:t>
            </a:r>
            <a:r>
              <a:rPr lang="en-US" dirty="0" smtClean="0"/>
              <a:t>: </a:t>
            </a:r>
            <a:r>
              <a:rPr lang="en-US" sz="1600" dirty="0" smtClean="0"/>
              <a:t>Actions following different policies, exhibit different behaviors in the same Environment.</a:t>
            </a:r>
            <a:endParaRPr lang="en-US" sz="1600" dirty="0"/>
          </a:p>
        </p:txBody>
      </p:sp>
    </p:spTree>
    <p:extLst>
      <p:ext uri="{BB962C8B-B14F-4D97-AF65-F5344CB8AC3E}">
        <p14:creationId xmlns:p14="http://schemas.microsoft.com/office/powerpoint/2010/main" val="296509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Calibri" panose="020F0502020204030204" pitchFamily="34" charset="0"/>
                <a:cs typeface="Calibri" panose="020F0502020204030204" pitchFamily="34" charset="0"/>
              </a:rPr>
              <a:t>Deterministic / Stochastic</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p:txBody>
          <a:bodyPr>
            <a:normAutofit/>
          </a:bodyPr>
          <a:lstStyle/>
          <a:p>
            <a:r>
              <a:rPr lang="en-US" sz="2400" b="1" dirty="0" smtClean="0"/>
              <a:t>Deterministic</a:t>
            </a:r>
            <a:r>
              <a:rPr lang="en-US" sz="2400" dirty="0" smtClean="0"/>
              <a:t>:  </a:t>
            </a:r>
          </a:p>
          <a:p>
            <a:r>
              <a:rPr lang="en-US" sz="2000" dirty="0" smtClean="0"/>
              <a:t>Action taken has a 100% certainty of the expected outcome</a:t>
            </a:r>
            <a:r>
              <a:rPr lang="en-US" sz="2400" dirty="0" smtClean="0"/>
              <a:t>.</a:t>
            </a:r>
          </a:p>
          <a:p>
            <a:endParaRPr lang="en-US" sz="2400" dirty="0" smtClean="0"/>
          </a:p>
          <a:p>
            <a:endParaRPr lang="en-US" sz="2400" dirty="0"/>
          </a:p>
          <a:p>
            <a:r>
              <a:rPr lang="en-US" sz="2400" b="1" dirty="0" smtClean="0"/>
              <a:t>Stochastic</a:t>
            </a:r>
            <a:r>
              <a:rPr lang="en-US" sz="2400" dirty="0" smtClean="0"/>
              <a:t>: </a:t>
            </a:r>
          </a:p>
          <a:p>
            <a:r>
              <a:rPr lang="en-US" sz="2000" dirty="0" smtClean="0"/>
              <a:t>Action </a:t>
            </a:r>
            <a:r>
              <a:rPr lang="en-US" sz="2000" dirty="0"/>
              <a:t>taken has less than a 100% certainty of the expected outcome.</a:t>
            </a:r>
          </a:p>
        </p:txBody>
      </p:sp>
    </p:spTree>
    <p:extLst>
      <p:ext uri="{BB962C8B-B14F-4D97-AF65-F5344CB8AC3E}">
        <p14:creationId xmlns:p14="http://schemas.microsoft.com/office/powerpoint/2010/main" val="707511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Goal of Reinforcement Learning</a:t>
            </a:r>
            <a:endParaRPr lang="en-US" sz="4100" kern="1200" spc="-1" dirty="0">
              <a:solidFill>
                <a:srgbClr val="000000"/>
              </a:solidFill>
              <a:uFill>
                <a:solidFill>
                  <a:srgbClr val="FFFFFF"/>
                </a:solidFill>
              </a:uFill>
              <a:latin typeface="Calibri"/>
              <a:ea typeface="+mn-ea"/>
              <a:cs typeface="+mn-cs"/>
            </a:endParaRPr>
          </a:p>
        </p:txBody>
      </p:sp>
      <p:sp>
        <p:nvSpPr>
          <p:cNvPr id="3" name="Subtitle 2"/>
          <p:cNvSpPr>
            <a:spLocks noGrp="1"/>
          </p:cNvSpPr>
          <p:nvPr>
            <p:ph type="subTitle"/>
          </p:nvPr>
        </p:nvSpPr>
        <p:spPr>
          <a:xfrm>
            <a:off x="457200" y="1600200"/>
            <a:ext cx="8229240" cy="5029200"/>
          </a:xfrm>
        </p:spPr>
        <p:txBody>
          <a:bodyPr/>
          <a:lstStyle/>
          <a:p>
            <a:r>
              <a:rPr lang="en-US" sz="2400" dirty="0" smtClean="0">
                <a:solidFill>
                  <a:srgbClr val="0070C0"/>
                </a:solidFill>
              </a:rPr>
              <a:t>Given the current STATE we are in, </a:t>
            </a:r>
            <a:r>
              <a:rPr lang="en-US" sz="2400" dirty="0" smtClean="0">
                <a:solidFill>
                  <a:srgbClr val="0070C0"/>
                </a:solidFill>
              </a:rPr>
              <a:t>choose </a:t>
            </a:r>
            <a:r>
              <a:rPr lang="en-US" sz="2400" dirty="0" smtClean="0">
                <a:solidFill>
                  <a:srgbClr val="0070C0"/>
                </a:solidFill>
              </a:rPr>
              <a:t>the optimal ACTION which will maximize the long term expected REWARD provided by the ENVIRONMENT</a:t>
            </a:r>
            <a:r>
              <a:rPr lang="en-US" sz="2400" dirty="0" smtClean="0">
                <a:solidFill>
                  <a:srgbClr val="0070C0"/>
                </a:solidFill>
              </a:rPr>
              <a:t>.</a:t>
            </a:r>
          </a:p>
          <a:p>
            <a:endParaRPr lang="en-US" sz="2400" dirty="0">
              <a:solidFill>
                <a:srgbClr val="0070C0"/>
              </a:solidFill>
            </a:endParaRPr>
          </a:p>
          <a:p>
            <a:endParaRPr lang="en-US" sz="2400" dirty="0" smtClean="0">
              <a:solidFill>
                <a:srgbClr val="0070C0"/>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327195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31115</TotalTime>
  <Words>1145</Words>
  <Application>Microsoft Office PowerPoint</Application>
  <PresentationFormat>On-screen Show (4:3)</PresentationFormat>
  <Paragraphs>411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RECAP</vt:lpstr>
      <vt:lpstr>What is RL ?</vt:lpstr>
      <vt:lpstr>Components of  RL </vt:lpstr>
      <vt:lpstr>Other Components of RL (cont’d)</vt:lpstr>
      <vt:lpstr>Deterministic / Stochastic</vt:lpstr>
      <vt:lpstr>Goal of Reinforcement Learning</vt:lpstr>
      <vt:lpstr>PowerPoint Presentation</vt:lpstr>
      <vt:lpstr>Bellman Equation  (Deterministic Environment)</vt:lpstr>
      <vt:lpstr>Bellman Equation Terminology</vt:lpstr>
      <vt:lpstr>The value of a given state is equal to the max action (action which maximises the value) of the reward of the optimal action in the given state and add discount factor (diminishes the reward over time) multiplied by the next state’s Value from the Bellman Equation.  How to find the best action (maxₐ)?  Brute force  Deep neural nets   We discount the Next State Values by a Discount Factor ‘’ , which is the present value of the  future Rewards.  Successful values range between 0.9 and 0.99  A lower value encourages short-term thinking.  A higher value emphasizes long-term rewards.</vt:lpstr>
      <vt:lpstr>Deterministic GRID World example of Bellman Equation </vt:lpstr>
      <vt:lpstr>Bellman Equation  (Stochastic Environment)</vt:lpstr>
      <vt:lpstr>Stochastic GRID World example of Bellman Equation </vt:lpstr>
      <vt:lpstr>PowerPoint Presentation</vt:lpstr>
      <vt:lpstr>PowerPoint Presentation</vt:lpstr>
      <vt:lpstr>Markovian property</vt:lpstr>
      <vt:lpstr>Goal of MDP – Markov Decision Process</vt:lpstr>
      <vt:lpstr>MDP – Markov Decision Process</vt:lpstr>
      <vt:lpstr>What is a Policy?</vt:lpstr>
      <vt:lpstr>Q-Learning</vt:lpstr>
      <vt:lpstr>Q-Learning pseudocode</vt:lpstr>
      <vt:lpstr>PowerPoint Presentation</vt:lpstr>
      <vt:lpstr>Q Table sample</vt:lpstr>
      <vt:lpstr>Q-Learning sample</vt:lpstr>
      <vt:lpstr>Next Session</vt:lpstr>
      <vt:lpstr> MountainCar-v0</vt:lpstr>
      <vt:lpstr> MountainCar-v0 (cont’d)</vt:lpstr>
      <vt:lpstr> MountainCar-v0 (cont’d)</vt:lpstr>
      <vt:lpstr>Jupyter Notebooks</vt:lpstr>
      <vt:lpstr>Extra Reading Material</vt:lpstr>
      <vt:lpstr>Environment Properties</vt:lpstr>
      <vt:lpstr>PowerPoint Presentation</vt:lpstr>
      <vt:lpstr>TIC TAC TOE  </vt:lpstr>
      <vt:lpstr>Comparison of reinforcement learning algorithms </vt:lpstr>
      <vt:lpstr>PowerPoint Presentation</vt:lpstr>
      <vt:lpstr>References</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AliMTalib</cp:lastModifiedBy>
  <cp:revision>617</cp:revision>
  <dcterms:created xsi:type="dcterms:W3CDTF">2018-02-12T21:27:35Z</dcterms:created>
  <dcterms:modified xsi:type="dcterms:W3CDTF">2019-03-17T17:26:13Z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