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notesMasterIdLst>
    <p:notesMasterId r:id="rId35"/>
  </p:notesMasterIdLst>
  <p:sldIdLst>
    <p:sldId id="256" r:id="rId2"/>
    <p:sldId id="258" r:id="rId3"/>
    <p:sldId id="367" r:id="rId4"/>
    <p:sldId id="340" r:id="rId5"/>
    <p:sldId id="308" r:id="rId6"/>
    <p:sldId id="307" r:id="rId7"/>
    <p:sldId id="371" r:id="rId8"/>
    <p:sldId id="360" r:id="rId9"/>
    <p:sldId id="374" r:id="rId10"/>
    <p:sldId id="372" r:id="rId11"/>
    <p:sldId id="373" r:id="rId12"/>
    <p:sldId id="375" r:id="rId13"/>
    <p:sldId id="376" r:id="rId14"/>
    <p:sldId id="377" r:id="rId15"/>
    <p:sldId id="378" r:id="rId16"/>
    <p:sldId id="379" r:id="rId17"/>
    <p:sldId id="324" r:id="rId18"/>
    <p:sldId id="370" r:id="rId19"/>
    <p:sldId id="368" r:id="rId20"/>
    <p:sldId id="381" r:id="rId21"/>
    <p:sldId id="382" r:id="rId22"/>
    <p:sldId id="369" r:id="rId23"/>
    <p:sldId id="363" r:id="rId24"/>
    <p:sldId id="380" r:id="rId25"/>
    <p:sldId id="330" r:id="rId26"/>
    <p:sldId id="329" r:id="rId27"/>
    <p:sldId id="353" r:id="rId28"/>
    <p:sldId id="354" r:id="rId29"/>
    <p:sldId id="331" r:id="rId30"/>
    <p:sldId id="364" r:id="rId31"/>
    <p:sldId id="320" r:id="rId32"/>
    <p:sldId id="311" r:id="rId33"/>
    <p:sldId id="30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5C4EBD-58EF-4780-B831-4562F11254D1}">
          <p14:sldIdLst>
            <p14:sldId id="256"/>
            <p14:sldId id="258"/>
            <p14:sldId id="367"/>
          </p14:sldIdLst>
        </p14:section>
        <p14:section name="Untitled Section" id="{528D9983-9832-49A1-AAC0-DA935A7D7067}">
          <p14:sldIdLst>
            <p14:sldId id="340"/>
            <p14:sldId id="308"/>
            <p14:sldId id="307"/>
            <p14:sldId id="371"/>
            <p14:sldId id="360"/>
            <p14:sldId id="374"/>
            <p14:sldId id="372"/>
            <p14:sldId id="373"/>
            <p14:sldId id="375"/>
            <p14:sldId id="376"/>
            <p14:sldId id="377"/>
            <p14:sldId id="378"/>
            <p14:sldId id="379"/>
            <p14:sldId id="324"/>
            <p14:sldId id="370"/>
            <p14:sldId id="368"/>
            <p14:sldId id="381"/>
            <p14:sldId id="382"/>
            <p14:sldId id="369"/>
            <p14:sldId id="363"/>
            <p14:sldId id="380"/>
            <p14:sldId id="330"/>
            <p14:sldId id="329"/>
            <p14:sldId id="353"/>
            <p14:sldId id="354"/>
            <p14:sldId id="331"/>
            <p14:sldId id="364"/>
            <p14:sldId id="320"/>
            <p14:sldId id="311"/>
            <p14:sldId id="30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60"/>
  </p:normalViewPr>
  <p:slideViewPr>
    <p:cSldViewPr>
      <p:cViewPr>
        <p:scale>
          <a:sx n="100" d="100"/>
          <a:sy n="100" d="100"/>
        </p:scale>
        <p:origin x="-1950" y="-3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24"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 </a:t>
            </a:r>
          </a:p>
        </p:txBody>
      </p:sp>
      <p:sp>
        <p:nvSpPr>
          <p:cNvPr id="125"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 </a:t>
            </a:r>
          </a:p>
        </p:txBody>
      </p:sp>
      <p:sp>
        <p:nvSpPr>
          <p:cNvPr id="126"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 </a:t>
            </a:r>
          </a:p>
        </p:txBody>
      </p:sp>
      <p:sp>
        <p:nvSpPr>
          <p:cNvPr id="127" name="PlaceHolder 5"/>
          <p:cNvSpPr>
            <a:spLocks noGrp="1"/>
          </p:cNvSpPr>
          <p:nvPr>
            <p:ph type="sldNum"/>
          </p:nvPr>
        </p:nvSpPr>
        <p:spPr>
          <a:xfrm>
            <a:off x="4399200" y="9555480"/>
            <a:ext cx="3372840" cy="502560"/>
          </a:xfrm>
          <a:prstGeom prst="rect">
            <a:avLst/>
          </a:prstGeom>
        </p:spPr>
        <p:txBody>
          <a:bodyPr lIns="0" tIns="0" rIns="0" bIns="0" anchor="b"/>
          <a:lstStyle/>
          <a:p>
            <a:pPr algn="r"/>
            <a:fld id="{3E7B1AD3-80D8-4CC2-88FE-239193EEEF9A}"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720729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3838680" y="307800"/>
            <a:ext cx="2691000" cy="424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0A5ABC5-18A7-4D4F-9575-8EB264A27CF6}" type="datetime">
              <a:rPr lang="en-US" sz="1200" b="0" strike="noStrike" spc="-1">
                <a:solidFill>
                  <a:srgbClr val="DBF5F9"/>
                </a:solidFill>
                <a:uFill>
                  <a:solidFill>
                    <a:srgbClr val="FFFFFF"/>
                  </a:solidFill>
                </a:uFill>
                <a:latin typeface="Source Sans Pro"/>
                <a:ea typeface="DejaVu Sans"/>
              </a:rPr>
              <a:t>3/28/2019</a:t>
            </a:fld>
            <a:endParaRPr lang="en-US" sz="1200" b="0" strike="noStrike" spc="-1">
              <a:solidFill>
                <a:srgbClr val="000000"/>
              </a:solidFill>
              <a:uFill>
                <a:solidFill>
                  <a:srgbClr val="FFFFFF"/>
                </a:solidFill>
              </a:uFill>
              <a:latin typeface="Arial"/>
            </a:endParaRPr>
          </a:p>
        </p:txBody>
      </p:sp>
      <p:sp>
        <p:nvSpPr>
          <p:cNvPr id="191" name="CustomShape 2"/>
          <p:cNvSpPr/>
          <p:nvPr/>
        </p:nvSpPr>
        <p:spPr>
          <a:xfrm>
            <a:off x="3838680" y="8409960"/>
            <a:ext cx="2691000" cy="42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49E907E7-1B6C-4150-B05E-B5757FE712EF}" type="slidenum">
              <a:rPr lang="en-US" sz="1200" b="0" strike="noStrike" spc="-1">
                <a:solidFill>
                  <a:srgbClr val="DBF5F9"/>
                </a:solidFill>
                <a:uFill>
                  <a:solidFill>
                    <a:srgbClr val="FFFFFF"/>
                  </a:solidFill>
                </a:uFill>
                <a:latin typeface="Source Sans Pro"/>
                <a:ea typeface="DejaVu Sans"/>
              </a:rPr>
              <a:t>1</a:t>
            </a:fld>
            <a:endParaRPr lang="en-US" sz="1200" b="0" strike="noStrike" spc="-1">
              <a:solidFill>
                <a:srgbClr val="000000"/>
              </a:solidFill>
              <a:uFill>
                <a:solidFill>
                  <a:srgbClr val="FFFFFF"/>
                </a:solidFill>
              </a:uFill>
              <a:latin typeface="Arial"/>
            </a:endParaRPr>
          </a:p>
        </p:txBody>
      </p:sp>
      <p:sp>
        <p:nvSpPr>
          <p:cNvPr id="192" name="PlaceHolder 3"/>
          <p:cNvSpPr>
            <a:spLocks noGrp="1"/>
          </p:cNvSpPr>
          <p:nvPr>
            <p:ph type="body"/>
          </p:nvPr>
        </p:nvSpPr>
        <p:spPr>
          <a:xfrm>
            <a:off x="339840" y="4687200"/>
            <a:ext cx="6190200" cy="411336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5"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1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20"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2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22"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88"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9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9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9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98"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99"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0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0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0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0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b="0" strike="noStrike" spc="-1">
                <a:solidFill>
                  <a:srgbClr val="000000"/>
                </a:solidFill>
                <a:uFill>
                  <a:solidFill>
                    <a:srgbClr val="FFFFFF"/>
                  </a:solidFill>
                </a:uFill>
                <a:latin typeface="Calibri"/>
              </a:rPr>
              <a:t>Click to edit Master title style</a:t>
            </a:r>
          </a:p>
        </p:txBody>
      </p:sp>
      <p:sp>
        <p:nvSpPr>
          <p:cNvPr id="83" name="PlaceHolder 2"/>
          <p:cNvSpPr>
            <a:spLocks noGrp="1"/>
          </p:cNvSpPr>
          <p:nvPr>
            <p:ph type="dt"/>
          </p:nvPr>
        </p:nvSpPr>
        <p:spPr>
          <a:xfrm>
            <a:off x="457200" y="6356520"/>
            <a:ext cx="2133360" cy="364680"/>
          </a:xfrm>
          <a:prstGeom prst="rect">
            <a:avLst/>
          </a:prstGeom>
        </p:spPr>
        <p:txBody>
          <a:bodyPr anchor="ctr"/>
          <a:lstStyle/>
          <a:p>
            <a:pPr>
              <a:lnSpc>
                <a:spcPct val="100000"/>
              </a:lnSpc>
            </a:pPr>
            <a:fld id="{D768CBFB-9369-4998-A661-298BF0601827}" type="datetime">
              <a:rPr lang="en-US" sz="1200" b="0" strike="noStrike" spc="-1">
                <a:solidFill>
                  <a:srgbClr val="8B8B8B"/>
                </a:solidFill>
                <a:uFill>
                  <a:solidFill>
                    <a:srgbClr val="FFFFFF"/>
                  </a:solidFill>
                </a:uFill>
                <a:latin typeface="Calibri"/>
              </a:rPr>
              <a:t>3/28/2019</a:t>
            </a:fld>
            <a:endParaRPr lang="en-US" sz="1200" b="0" strike="noStrike" spc="-1">
              <a:solidFill>
                <a:srgbClr val="000000"/>
              </a:solidFill>
              <a:uFill>
                <a:solidFill>
                  <a:srgbClr val="FFFFFF"/>
                </a:solidFill>
              </a:uFill>
              <a:latin typeface="Times New Roman"/>
            </a:endParaRPr>
          </a:p>
        </p:txBody>
      </p:sp>
      <p:sp>
        <p:nvSpPr>
          <p:cNvPr id="84" name="PlaceHolder 3"/>
          <p:cNvSpPr>
            <a:spLocks noGrp="1"/>
          </p:cNvSpPr>
          <p:nvPr>
            <p:ph type="ftr"/>
          </p:nvPr>
        </p:nvSpPr>
        <p:spPr>
          <a:xfrm>
            <a:off x="3124080" y="6356520"/>
            <a:ext cx="28951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85"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BBA33FE5-AB37-43DF-9E06-8D429565E77A}" type="slidenum">
              <a:rPr lang="en-US" sz="1200" b="0" strike="noStrike" spc="-1">
                <a:solidFill>
                  <a:srgbClr val="8B8B8B"/>
                </a:solidFill>
                <a:uFill>
                  <a:solidFill>
                    <a:srgbClr val="FFFFFF"/>
                  </a:solidFill>
                </a:uFill>
                <a:latin typeface="Calibri"/>
              </a:rPr>
              <a:t>‹#›</a:t>
            </a:fld>
            <a:endParaRPr lang="en-US" sz="1200" b="0" strike="noStrike" spc="-1">
              <a:solidFill>
                <a:srgbClr val="000000"/>
              </a:solidFill>
              <a:uFill>
                <a:solidFill>
                  <a:srgbClr val="FFFFFF"/>
                </a:solidFill>
              </a:uFill>
              <a:latin typeface="Times New Roman"/>
            </a:endParaRPr>
          </a:p>
        </p:txBody>
      </p:sp>
      <p:sp>
        <p:nvSpPr>
          <p:cNvPr id="86"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uFill>
                  <a:solidFill>
                    <a:srgbClr val="FFFFFF"/>
                  </a:solidFill>
                </a:u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uFill>
                  <a:solidFill>
                    <a:srgbClr val="FFFFFF"/>
                  </a:solidFill>
                </a:u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uFill>
                  <a:solidFill>
                    <a:srgbClr val="FFFFFF"/>
                  </a:solidFill>
                </a:u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uFill>
                  <a:solidFill>
                    <a:srgbClr val="FFFFFF"/>
                  </a:solidFill>
                </a:u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linkedin.com/in/aliasgertalib" TargetMode="External"/><Relationship Id="rId2" Type="http://schemas.openxmlformats.org/officeDocument/2006/relationships/hyperlink" Target="mailto:aliasgertalib@gmail.com" TargetMode="External"/><Relationship Id="rId1" Type="http://schemas.openxmlformats.org/officeDocument/2006/relationships/slideLayout" Target="../slideLayouts/slideLayout1.xml"/><Relationship Id="rId4" Type="http://schemas.openxmlformats.org/officeDocument/2006/relationships/hyperlink" Target="https://github.com/aliasgertalib-AI"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medium.com/@jonathan_hui/rl-reinforcement-learning-terms-242baac11907" TargetMode="External"/><Relationship Id="rId7" Type="http://schemas.openxmlformats.org/officeDocument/2006/relationships/hyperlink" Target="https://applied-data.science/static/main/res/alpha_go_zero_cheat_sheet.png" TargetMode="External"/><Relationship Id="rId2" Type="http://schemas.openxmlformats.org/officeDocument/2006/relationships/hyperlink" Target="https://gym.openai.com/" TargetMode="External"/><Relationship Id="rId1" Type="http://schemas.openxmlformats.org/officeDocument/2006/relationships/slideLayout" Target="../slideLayouts/slideLayout2.xml"/><Relationship Id="rId6" Type="http://schemas.openxmlformats.org/officeDocument/2006/relationships/hyperlink" Target="https://medium.com/applied-data-science/alphago-zero-explained-in-one-diagram-365f5abf67e0" TargetMode="External"/><Relationship Id="rId5" Type="http://schemas.openxmlformats.org/officeDocument/2006/relationships/hyperlink" Target="https://towardsdatascience.com/reinforcement-learning-rl-101-with-python-e1aa0d37d43b" TargetMode="External"/><Relationship Id="rId4" Type="http://schemas.openxmlformats.org/officeDocument/2006/relationships/hyperlink" Target="https://spinningup.openai.com/en/latest/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278640" y="381000"/>
            <a:ext cx="8640000" cy="6096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dirty="0"/>
              <a:t/>
            </a:r>
            <a:br>
              <a:rPr dirty="0"/>
            </a:br>
            <a:endParaRPr lang="en-US" sz="1800" b="0" strike="noStrike" spc="-1" dirty="0">
              <a:solidFill>
                <a:srgbClr val="000000"/>
              </a:solidFill>
              <a:uFill>
                <a:solidFill>
                  <a:srgbClr val="FFFFFF"/>
                </a:solidFill>
              </a:uFill>
              <a:latin typeface="Arial"/>
            </a:endParaRPr>
          </a:p>
          <a:p>
            <a:pPr>
              <a:lnSpc>
                <a:spcPct val="100000"/>
              </a:lnSpc>
            </a:pPr>
            <a:endParaRPr lang="en-US" sz="6500" b="0" strike="noStrike" spc="-1" dirty="0" smtClean="0">
              <a:solidFill>
                <a:srgbClr val="04617B"/>
              </a:solidFill>
              <a:uFill>
                <a:solidFill>
                  <a:srgbClr val="FFFFFF"/>
                </a:solidFill>
              </a:uFill>
              <a:latin typeface="Source Sans Pro Light"/>
              <a:ea typeface="DejaVu Sans"/>
            </a:endParaRPr>
          </a:p>
          <a:p>
            <a:pPr>
              <a:lnSpc>
                <a:spcPct val="100000"/>
              </a:lnSpc>
            </a:pPr>
            <a:endParaRPr lang="en-US" sz="6500" spc="-1" dirty="0">
              <a:solidFill>
                <a:srgbClr val="04617B"/>
              </a:solidFill>
              <a:uFill>
                <a:solidFill>
                  <a:srgbClr val="FFFFFF"/>
                </a:solidFill>
              </a:uFill>
              <a:latin typeface="Source Sans Pro Light"/>
              <a:ea typeface="DejaVu Sans"/>
            </a:endParaRPr>
          </a:p>
          <a:p>
            <a:pPr>
              <a:lnSpc>
                <a:spcPct val="100000"/>
              </a:lnSpc>
            </a:pPr>
            <a:endParaRPr lang="en-US" sz="6500" b="0" strike="noStrike" spc="-1" dirty="0" smtClean="0">
              <a:solidFill>
                <a:srgbClr val="04617B"/>
              </a:solidFill>
              <a:uFill>
                <a:solidFill>
                  <a:srgbClr val="FFFFFF"/>
                </a:solidFill>
              </a:uFill>
              <a:latin typeface="Source Sans Pro Light"/>
              <a:ea typeface="DejaVu Sans"/>
            </a:endParaRPr>
          </a:p>
          <a:p>
            <a:pPr>
              <a:lnSpc>
                <a:spcPct val="100000"/>
              </a:lnSpc>
            </a:pPr>
            <a:endParaRPr lang="en-US" sz="6500" spc="-1" dirty="0">
              <a:solidFill>
                <a:srgbClr val="04617B"/>
              </a:solidFill>
              <a:uFill>
                <a:solidFill>
                  <a:srgbClr val="FFFFFF"/>
                </a:solidFill>
              </a:uFill>
              <a:latin typeface="Source Sans Pro Light"/>
              <a:ea typeface="DejaVu Sans"/>
            </a:endParaRPr>
          </a:p>
          <a:p>
            <a:pPr>
              <a:lnSpc>
                <a:spcPct val="100000"/>
              </a:lnSpc>
            </a:pPr>
            <a:endParaRPr lang="en-US" sz="6500" b="0" strike="noStrike" spc="-1" dirty="0" smtClean="0">
              <a:solidFill>
                <a:srgbClr val="04617B"/>
              </a:solidFill>
              <a:uFill>
                <a:solidFill>
                  <a:srgbClr val="FFFFFF"/>
                </a:solidFill>
              </a:uFill>
              <a:latin typeface="Source Sans Pro Light"/>
              <a:ea typeface="DejaVu Sans"/>
            </a:endParaRPr>
          </a:p>
          <a:p>
            <a:pPr>
              <a:lnSpc>
                <a:spcPct val="100000"/>
              </a:lnSpc>
            </a:pPr>
            <a:endParaRPr lang="en-US" sz="6500" spc="-1" dirty="0">
              <a:solidFill>
                <a:srgbClr val="04617B"/>
              </a:solidFill>
              <a:uFill>
                <a:solidFill>
                  <a:srgbClr val="FFFFFF"/>
                </a:solidFill>
              </a:uFill>
              <a:latin typeface="Source Sans Pro Light"/>
              <a:ea typeface="DejaVu Sans"/>
            </a:endParaRPr>
          </a:p>
          <a:p>
            <a:pPr>
              <a:lnSpc>
                <a:spcPct val="100000"/>
              </a:lnSpc>
            </a:pPr>
            <a:endParaRPr lang="en-US" sz="6500" b="0" strike="noStrike" spc="-1" dirty="0" smtClean="0">
              <a:solidFill>
                <a:srgbClr val="04617B"/>
              </a:solidFill>
              <a:uFill>
                <a:solidFill>
                  <a:srgbClr val="FFFFFF"/>
                </a:solidFill>
              </a:uFill>
              <a:latin typeface="Source Sans Pro Light"/>
              <a:ea typeface="DejaVu Sans"/>
            </a:endParaRPr>
          </a:p>
          <a:p>
            <a:pPr>
              <a:lnSpc>
                <a:spcPct val="100000"/>
              </a:lnSpc>
            </a:pPr>
            <a:endParaRPr lang="en-US" sz="6500" b="0" strike="noStrike" spc="-1" dirty="0" smtClean="0">
              <a:solidFill>
                <a:srgbClr val="04617B"/>
              </a:solidFill>
              <a:uFill>
                <a:solidFill>
                  <a:srgbClr val="FFFFFF"/>
                </a:solidFill>
              </a:uFill>
              <a:latin typeface="Source Sans Pro Light"/>
              <a:ea typeface="DejaVu Sans"/>
            </a:endParaRPr>
          </a:p>
          <a:p>
            <a:pPr>
              <a:lnSpc>
                <a:spcPct val="100000"/>
              </a:lnSpc>
            </a:pPr>
            <a:endParaRPr lang="en-US" sz="6500" spc="-1" dirty="0">
              <a:solidFill>
                <a:srgbClr val="04617B"/>
              </a:solidFill>
              <a:uFill>
                <a:solidFill>
                  <a:srgbClr val="FFFFFF"/>
                </a:solidFill>
              </a:uFill>
              <a:latin typeface="Source Sans Pro Light"/>
              <a:ea typeface="DejaVu Sans"/>
            </a:endParaRPr>
          </a:p>
          <a:p>
            <a:pPr>
              <a:lnSpc>
                <a:spcPct val="100000"/>
              </a:lnSpc>
            </a:pPr>
            <a:endParaRPr lang="en-US" sz="6500" b="0" strike="noStrike" spc="-1" dirty="0" smtClean="0">
              <a:solidFill>
                <a:srgbClr val="04617B"/>
              </a:solidFill>
              <a:uFill>
                <a:solidFill>
                  <a:srgbClr val="FFFFFF"/>
                </a:solidFill>
              </a:uFill>
              <a:latin typeface="Source Sans Pro Light"/>
              <a:ea typeface="DejaVu Sans"/>
            </a:endParaRPr>
          </a:p>
          <a:p>
            <a:pPr>
              <a:lnSpc>
                <a:spcPct val="100000"/>
              </a:lnSpc>
            </a:pPr>
            <a:endParaRPr lang="en-US" sz="6500" spc="-1" dirty="0">
              <a:solidFill>
                <a:srgbClr val="04617B"/>
              </a:solidFill>
              <a:uFill>
                <a:solidFill>
                  <a:srgbClr val="FFFFFF"/>
                </a:solidFill>
              </a:uFill>
              <a:latin typeface="Source Sans Pro Light"/>
              <a:ea typeface="DejaVu Sans"/>
            </a:endParaRPr>
          </a:p>
          <a:p>
            <a:pPr>
              <a:lnSpc>
                <a:spcPct val="100000"/>
              </a:lnSpc>
            </a:pPr>
            <a:endParaRPr lang="en-US" sz="6500" b="0" strike="noStrike" spc="-1" dirty="0" smtClean="0">
              <a:solidFill>
                <a:srgbClr val="04617B"/>
              </a:solidFill>
              <a:uFill>
                <a:solidFill>
                  <a:srgbClr val="FFFFFF"/>
                </a:solidFill>
              </a:uFill>
              <a:latin typeface="Source Sans Pro Light"/>
              <a:ea typeface="DejaVu Sans"/>
            </a:endParaRPr>
          </a:p>
          <a:p>
            <a:pPr>
              <a:lnSpc>
                <a:spcPct val="100000"/>
              </a:lnSpc>
            </a:pPr>
            <a:endParaRPr lang="en-US" sz="6500" spc="-1" dirty="0">
              <a:solidFill>
                <a:srgbClr val="04617B"/>
              </a:solidFill>
              <a:uFill>
                <a:solidFill>
                  <a:srgbClr val="FFFFFF"/>
                </a:solidFill>
              </a:uFill>
              <a:latin typeface="Source Sans Pro Light"/>
              <a:ea typeface="DejaVu Sans"/>
            </a:endParaRPr>
          </a:p>
          <a:p>
            <a:pPr>
              <a:lnSpc>
                <a:spcPct val="100000"/>
              </a:lnSpc>
            </a:pPr>
            <a:endParaRPr lang="en-US" sz="6500" b="0" strike="noStrike" spc="-1" dirty="0" smtClean="0">
              <a:solidFill>
                <a:srgbClr val="04617B"/>
              </a:solidFill>
              <a:uFill>
                <a:solidFill>
                  <a:srgbClr val="FFFFFF"/>
                </a:solidFill>
              </a:uFill>
              <a:latin typeface="Source Sans Pro Light"/>
              <a:ea typeface="DejaVu Sans"/>
            </a:endParaRPr>
          </a:p>
          <a:p>
            <a:pPr>
              <a:lnSpc>
                <a:spcPct val="100000"/>
              </a:lnSpc>
            </a:pPr>
            <a:r>
              <a:rPr lang="en-US" sz="6500" spc="-1" dirty="0">
                <a:solidFill>
                  <a:srgbClr val="04617B"/>
                </a:solidFill>
                <a:uFill>
                  <a:solidFill>
                    <a:srgbClr val="FFFFFF"/>
                  </a:solidFill>
                </a:uFill>
                <a:latin typeface="Source Sans Pro Light"/>
                <a:ea typeface="DejaVu Sans"/>
              </a:rPr>
              <a:t> </a:t>
            </a:r>
            <a:r>
              <a:rPr lang="en-US" sz="6500" spc="-1" dirty="0" smtClean="0">
                <a:solidFill>
                  <a:srgbClr val="04617B"/>
                </a:solidFill>
                <a:uFill>
                  <a:solidFill>
                    <a:srgbClr val="FFFFFF"/>
                  </a:solidFill>
                </a:uFill>
                <a:latin typeface="Source Sans Pro Light"/>
                <a:ea typeface="DejaVu Sans"/>
              </a:rPr>
              <a:t> </a:t>
            </a:r>
          </a:p>
          <a:p>
            <a:pPr>
              <a:lnSpc>
                <a:spcPct val="100000"/>
              </a:lnSpc>
            </a:pPr>
            <a:endParaRPr lang="en-US" sz="6500" b="0" strike="noStrike" spc="-1" dirty="0">
              <a:solidFill>
                <a:srgbClr val="04617B"/>
              </a:solidFill>
              <a:uFill>
                <a:solidFill>
                  <a:srgbClr val="FFFFFF"/>
                </a:solidFill>
              </a:uFill>
              <a:latin typeface="Source Sans Pro Light"/>
              <a:ea typeface="DejaVu Sans"/>
            </a:endParaRPr>
          </a:p>
          <a:p>
            <a:pPr>
              <a:lnSpc>
                <a:spcPct val="100000"/>
              </a:lnSpc>
            </a:pPr>
            <a:endParaRPr lang="en-US" sz="6500" spc="-1" dirty="0" smtClean="0">
              <a:solidFill>
                <a:srgbClr val="04617B"/>
              </a:solidFill>
              <a:uFill>
                <a:solidFill>
                  <a:srgbClr val="FFFFFF"/>
                </a:solidFill>
              </a:uFill>
              <a:latin typeface="Source Sans Pro Light"/>
              <a:ea typeface="DejaVu Sans"/>
            </a:endParaRPr>
          </a:p>
          <a:p>
            <a:pPr>
              <a:lnSpc>
                <a:spcPct val="100000"/>
              </a:lnSpc>
            </a:pPr>
            <a:endParaRPr lang="en-US" sz="6500" b="0" strike="noStrike" spc="-1" dirty="0">
              <a:solidFill>
                <a:srgbClr val="04617B"/>
              </a:solidFill>
              <a:uFill>
                <a:solidFill>
                  <a:srgbClr val="FFFFFF"/>
                </a:solidFill>
              </a:uFill>
              <a:latin typeface="Source Sans Pro Light"/>
              <a:ea typeface="DejaVu Sans"/>
            </a:endParaRPr>
          </a:p>
          <a:p>
            <a:pPr>
              <a:lnSpc>
                <a:spcPct val="100000"/>
              </a:lnSpc>
            </a:pPr>
            <a:endParaRPr lang="en-US" sz="6500" spc="-1" dirty="0" smtClean="0">
              <a:solidFill>
                <a:srgbClr val="04617B"/>
              </a:solidFill>
              <a:uFill>
                <a:solidFill>
                  <a:srgbClr val="FFFFFF"/>
                </a:solidFill>
              </a:uFill>
              <a:latin typeface="Source Sans Pro Light"/>
              <a:ea typeface="DejaVu Sans"/>
            </a:endParaRPr>
          </a:p>
          <a:p>
            <a:pPr>
              <a:lnSpc>
                <a:spcPct val="100000"/>
              </a:lnSpc>
            </a:pPr>
            <a:endParaRPr lang="en-US" sz="6500" b="0" strike="noStrike" spc="-1" dirty="0">
              <a:solidFill>
                <a:srgbClr val="04617B"/>
              </a:solidFill>
              <a:uFill>
                <a:solidFill>
                  <a:srgbClr val="FFFFFF"/>
                </a:solidFill>
              </a:uFill>
              <a:latin typeface="Source Sans Pro Light"/>
              <a:ea typeface="DejaVu Sans"/>
            </a:endParaRPr>
          </a:p>
          <a:p>
            <a:pPr>
              <a:lnSpc>
                <a:spcPct val="100000"/>
              </a:lnSpc>
            </a:pPr>
            <a:r>
              <a:rPr lang="en-US" sz="6000" b="0" strike="noStrike" spc="-1" dirty="0" smtClean="0">
                <a:solidFill>
                  <a:srgbClr val="04617B"/>
                </a:solidFill>
                <a:uFill>
                  <a:solidFill>
                    <a:srgbClr val="FFFFFF"/>
                  </a:solidFill>
                </a:uFill>
                <a:latin typeface="Source Sans Pro Light"/>
                <a:ea typeface="DejaVu Sans"/>
              </a:rPr>
              <a:t>Reinforcement Learning</a:t>
            </a:r>
            <a:endParaRPr lang="en-US" sz="6000" b="0" strike="noStrike" spc="-1" dirty="0" smtClean="0">
              <a:solidFill>
                <a:srgbClr val="000000"/>
              </a:solidFill>
              <a:uFill>
                <a:solidFill>
                  <a:srgbClr val="FFFFFF"/>
                </a:solidFill>
              </a:uFill>
              <a:latin typeface="Arial"/>
            </a:endParaRPr>
          </a:p>
          <a:p>
            <a:pPr>
              <a:lnSpc>
                <a:spcPct val="100000"/>
              </a:lnSpc>
            </a:pPr>
            <a:r>
              <a:rPr lang="en-US" sz="4800" b="1" spc="-1" dirty="0" smtClean="0">
                <a:solidFill>
                  <a:schemeClr val="tx2"/>
                </a:solidFill>
                <a:uFill>
                  <a:solidFill>
                    <a:srgbClr val="FFFFFF"/>
                  </a:solidFill>
                </a:uFill>
                <a:latin typeface="Source Sans Pro Light"/>
              </a:rPr>
              <a:t>Session 4</a:t>
            </a:r>
          </a:p>
          <a:p>
            <a:pPr>
              <a:lnSpc>
                <a:spcPct val="100000"/>
              </a:lnSpc>
            </a:pPr>
            <a:endParaRPr lang="en-US" sz="4800" b="0" strike="noStrike" spc="-1" dirty="0">
              <a:solidFill>
                <a:srgbClr val="000000"/>
              </a:solidFill>
              <a:uFill>
                <a:solidFill>
                  <a:srgbClr val="FFFFFF"/>
                </a:solidFill>
              </a:uFill>
              <a:latin typeface="Arial"/>
            </a:endParaRPr>
          </a:p>
          <a:p>
            <a:pPr>
              <a:lnSpc>
                <a:spcPct val="100000"/>
              </a:lnSpc>
            </a:pPr>
            <a:r>
              <a:rPr lang="en-US" sz="3600" b="1" spc="-1" dirty="0" err="1" smtClean="0">
                <a:solidFill>
                  <a:schemeClr val="tx2"/>
                </a:solidFill>
                <a:uFill>
                  <a:solidFill>
                    <a:srgbClr val="FFFFFF"/>
                  </a:solidFill>
                </a:uFill>
                <a:latin typeface="Source Sans Pro Light"/>
                <a:ea typeface="DejaVu Sans"/>
              </a:rPr>
              <a:t>openAI</a:t>
            </a:r>
            <a:r>
              <a:rPr lang="en-US" sz="3600" b="1" spc="-1" dirty="0" smtClean="0">
                <a:solidFill>
                  <a:schemeClr val="tx2"/>
                </a:solidFill>
                <a:uFill>
                  <a:solidFill>
                    <a:srgbClr val="FFFFFF"/>
                  </a:solidFill>
                </a:uFill>
                <a:latin typeface="Source Sans Pro Light"/>
                <a:ea typeface="DejaVu Sans"/>
              </a:rPr>
              <a:t> gym</a:t>
            </a:r>
            <a:endParaRPr lang="en-US" sz="3600" b="1" strike="noStrike" spc="-1" dirty="0" smtClean="0">
              <a:solidFill>
                <a:schemeClr val="tx2"/>
              </a:solidFill>
              <a:uFill>
                <a:solidFill>
                  <a:srgbClr val="FFFFFF"/>
                </a:solidFill>
              </a:uFill>
              <a:latin typeface="Source Sans Pro Light"/>
              <a:ea typeface="DejaVu Sans"/>
            </a:endParaRPr>
          </a:p>
          <a:p>
            <a:pPr>
              <a:lnSpc>
                <a:spcPct val="100000"/>
              </a:lnSpc>
            </a:pPr>
            <a:endParaRPr lang="en-US" sz="3600" b="1" spc="-1" dirty="0">
              <a:solidFill>
                <a:schemeClr val="tx2"/>
              </a:solidFill>
              <a:uFill>
                <a:solidFill>
                  <a:srgbClr val="FFFFFF"/>
                </a:solidFill>
              </a:uFill>
              <a:latin typeface="Source Sans Pro Light"/>
              <a:ea typeface="DejaVu Sans"/>
            </a:endParaRPr>
          </a:p>
          <a:p>
            <a:pPr>
              <a:lnSpc>
                <a:spcPct val="100000"/>
              </a:lnSpc>
            </a:pPr>
            <a:r>
              <a:rPr lang="en-US" sz="1600" b="1" dirty="0" smtClean="0"/>
              <a:t> .</a:t>
            </a:r>
            <a:endParaRPr lang="en-US" sz="1600" b="1" strike="noStrike" spc="-1" dirty="0" smtClean="0">
              <a:solidFill>
                <a:schemeClr val="tx2"/>
              </a:solidFill>
              <a:uFill>
                <a:solidFill>
                  <a:srgbClr val="FFFFFF"/>
                </a:solidFill>
              </a:uFill>
              <a:latin typeface="Source Sans Pro Light"/>
              <a:ea typeface="DejaVu Sans"/>
            </a:endParaRPr>
          </a:p>
          <a:p>
            <a:pPr>
              <a:lnSpc>
                <a:spcPct val="100000"/>
              </a:lnSpc>
            </a:pPr>
            <a:endParaRPr lang="en-US" sz="2900" b="1" strike="noStrike" spc="-1" dirty="0" smtClean="0">
              <a:solidFill>
                <a:schemeClr val="tx2"/>
              </a:solidFill>
              <a:uFill>
                <a:solidFill>
                  <a:srgbClr val="FFFFFF"/>
                </a:solidFill>
              </a:uFill>
              <a:latin typeface="Source Sans Pro Light"/>
              <a:ea typeface="DejaVu Sans"/>
            </a:endParaRPr>
          </a:p>
          <a:p>
            <a:pPr>
              <a:lnSpc>
                <a:spcPct val="100000"/>
              </a:lnSpc>
            </a:pPr>
            <a:r>
              <a:rPr lang="en-US" sz="2900" b="1" spc="-1" dirty="0" smtClean="0">
                <a:solidFill>
                  <a:schemeClr val="tx2"/>
                </a:solidFill>
                <a:uFill>
                  <a:solidFill>
                    <a:srgbClr val="FFFFFF"/>
                  </a:solidFill>
                </a:uFill>
                <a:latin typeface="Source Sans Pro Light"/>
                <a:ea typeface="DejaVu Sans"/>
              </a:rPr>
              <a:t>  </a:t>
            </a:r>
            <a:endParaRPr lang="en-US" sz="2900" b="1" spc="-1" dirty="0">
              <a:solidFill>
                <a:srgbClr val="00B050"/>
              </a:solidFill>
              <a:uFill>
                <a:solidFill>
                  <a:srgbClr val="FFFFFF"/>
                </a:solidFill>
              </a:uFill>
              <a:latin typeface="Source Sans Pro Light"/>
            </a:endParaRPr>
          </a:p>
          <a:p>
            <a:pPr>
              <a:lnSpc>
                <a:spcPct val="100000"/>
              </a:lnSpc>
            </a:pPr>
            <a:r>
              <a:rPr lang="en-US" sz="1200" strike="noStrike" spc="-1" dirty="0" smtClean="0">
                <a:uFill>
                  <a:solidFill>
                    <a:srgbClr val="FFFFFF"/>
                  </a:solidFill>
                </a:uFill>
                <a:latin typeface="Source Sans Pro Light"/>
              </a:rPr>
              <a:t>( Disclaimer: content has been  taken from various authors and websites)</a:t>
            </a:r>
            <a:endParaRPr lang="en-US" sz="1200" strike="noStrike" spc="-1" dirty="0">
              <a:uFill>
                <a:solidFill>
                  <a:srgbClr val="FFFFFF"/>
                </a:solidFill>
              </a:uFill>
              <a:latin typeface="Arial"/>
            </a:endParaRPr>
          </a:p>
          <a:p>
            <a:pPr>
              <a:lnSpc>
                <a:spcPct val="100000"/>
              </a:lnSpc>
            </a:pPr>
            <a:endParaRPr lang="en-US" sz="2900" b="0" strike="noStrike" spc="-1" dirty="0">
              <a:solidFill>
                <a:srgbClr val="000000"/>
              </a:solidFill>
              <a:uFill>
                <a:solidFill>
                  <a:srgbClr val="FFFFFF"/>
                </a:solidFill>
              </a:uFill>
              <a:latin typeface="Arial"/>
            </a:endParaRPr>
          </a:p>
          <a:p>
            <a:pPr>
              <a:lnSpc>
                <a:spcPct val="100000"/>
              </a:lnSpc>
            </a:pPr>
            <a:endParaRPr lang="en-US" sz="29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latin typeface="Calibri" panose="020F0502020204030204" pitchFamily="34" charset="0"/>
                <a:cs typeface="Calibri" panose="020F0502020204030204" pitchFamily="34" charset="0"/>
              </a:rPr>
              <a:t>State-Value Function ‘V</a:t>
            </a:r>
            <a:r>
              <a:rPr lang="en-US" sz="1400" b="1" dirty="0" smtClean="0">
                <a:latin typeface="Calibri" panose="020F0502020204030204" pitchFamily="34" charset="0"/>
                <a:cs typeface="Calibri" panose="020F0502020204030204" pitchFamily="34" charset="0"/>
              </a:rPr>
              <a:t>(s)</a:t>
            </a:r>
            <a:r>
              <a:rPr lang="en-US" sz="3600" b="1" dirty="0" smtClean="0">
                <a:latin typeface="Calibri" panose="020F0502020204030204" pitchFamily="34" charset="0"/>
                <a:cs typeface="Calibri" panose="020F0502020204030204" pitchFamily="34" charset="0"/>
              </a:rPr>
              <a:t>’</a:t>
            </a:r>
            <a:endParaRPr lang="en-US" sz="3600" dirty="0">
              <a:latin typeface="Calibri" panose="020F0502020204030204" pitchFamily="34" charset="0"/>
              <a:cs typeface="Calibri" panose="020F0502020204030204" pitchFamily="34" charset="0"/>
            </a:endParaRPr>
          </a:p>
        </p:txBody>
      </p:sp>
      <p:sp>
        <p:nvSpPr>
          <p:cNvPr id="3" name="Subtitle 2"/>
          <p:cNvSpPr>
            <a:spLocks noGrp="1"/>
          </p:cNvSpPr>
          <p:nvPr>
            <p:ph type="subTitle"/>
          </p:nvPr>
        </p:nvSpPr>
        <p:spPr>
          <a:xfrm>
            <a:off x="457200" y="1295400"/>
            <a:ext cx="8229240" cy="1824480"/>
          </a:xfrm>
        </p:spPr>
        <p:txBody>
          <a:bodyPr/>
          <a:lstStyle/>
          <a:p>
            <a:r>
              <a:rPr lang="en-US" dirty="0"/>
              <a:t>The state value function describes the value of a state when following a policy. </a:t>
            </a:r>
            <a:endParaRPr lang="en-US" dirty="0" smtClean="0"/>
          </a:p>
          <a:p>
            <a:endParaRPr lang="en-US" dirty="0"/>
          </a:p>
          <a:p>
            <a:r>
              <a:rPr lang="en-US" dirty="0" smtClean="0"/>
              <a:t>It </a:t>
            </a:r>
            <a:r>
              <a:rPr lang="en-US" dirty="0"/>
              <a:t>is the expected return when starting from state  acting according to our policy :</a:t>
            </a:r>
            <a:endParaRPr lang="en-US" dirty="0" smtClean="0"/>
          </a:p>
          <a:p>
            <a:endParaRPr lang="en-US" dirty="0" smtClean="0"/>
          </a:p>
          <a:p>
            <a:r>
              <a:rPr lang="en-US" dirty="0" smtClean="0"/>
              <a:t>We </a:t>
            </a:r>
            <a:r>
              <a:rPr lang="en-US" dirty="0"/>
              <a:t>can represent V mathematically as follows: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80" y="3200400"/>
            <a:ext cx="9323317" cy="3276600"/>
          </a:xfrm>
          <a:prstGeom prst="rect">
            <a:avLst/>
          </a:prstGeom>
        </p:spPr>
      </p:pic>
    </p:spTree>
    <p:extLst>
      <p:ext uri="{BB962C8B-B14F-4D97-AF65-F5344CB8AC3E}">
        <p14:creationId xmlns:p14="http://schemas.microsoft.com/office/powerpoint/2010/main" val="2579969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793200"/>
          </a:xfrm>
        </p:spPr>
        <p:txBody>
          <a:bodyPr/>
          <a:lstStyle/>
          <a:p>
            <a:pPr algn="ctr"/>
            <a:r>
              <a:rPr lang="en-US" sz="3600" b="1" dirty="0" smtClean="0">
                <a:latin typeface="Calibri" panose="020F0502020204030204" pitchFamily="34" charset="0"/>
                <a:cs typeface="Calibri" panose="020F0502020204030204" pitchFamily="34" charset="0"/>
              </a:rPr>
              <a:t>Action-Value Function:</a:t>
            </a:r>
            <a:r>
              <a:rPr lang="en-US" sz="3600" dirty="0" smtClean="0">
                <a:latin typeface="Calibri" panose="020F0502020204030204" pitchFamily="34" charset="0"/>
                <a:cs typeface="Calibri" panose="020F0502020204030204" pitchFamily="34" charset="0"/>
              </a:rPr>
              <a:t>  </a:t>
            </a:r>
            <a:r>
              <a:rPr lang="en-US" sz="3600" i="1" dirty="0" smtClean="0">
                <a:latin typeface="Calibri" panose="020F0502020204030204" pitchFamily="34" charset="0"/>
                <a:cs typeface="Calibri" panose="020F0502020204030204" pitchFamily="34" charset="0"/>
              </a:rPr>
              <a:t>Q</a:t>
            </a:r>
            <a:r>
              <a:rPr lang="en-US" sz="1400" i="1" dirty="0" smtClean="0">
                <a:latin typeface="Calibri" panose="020F0502020204030204" pitchFamily="34" charset="0"/>
                <a:cs typeface="Calibri" panose="020F0502020204030204" pitchFamily="34" charset="0"/>
              </a:rPr>
              <a:t>(</a:t>
            </a:r>
            <a:r>
              <a:rPr lang="en-US" sz="1400" i="1" dirty="0" err="1" smtClean="0">
                <a:latin typeface="Calibri" panose="020F0502020204030204" pitchFamily="34" charset="0"/>
                <a:cs typeface="Calibri" panose="020F0502020204030204" pitchFamily="34" charset="0"/>
              </a:rPr>
              <a:t>s,a</a:t>
            </a:r>
            <a:r>
              <a:rPr lang="en-US" sz="1400" i="1" dirty="0" smtClean="0">
                <a:latin typeface="Calibri" panose="020F0502020204030204" pitchFamily="34" charset="0"/>
                <a:cs typeface="Calibri" panose="020F0502020204030204" pitchFamily="34" charset="0"/>
              </a:rPr>
              <a:t>)</a:t>
            </a:r>
            <a:endParaRPr lang="en-US" sz="3600" dirty="0">
              <a:latin typeface="Calibri" panose="020F0502020204030204" pitchFamily="34" charset="0"/>
              <a:cs typeface="Calibri" panose="020F0502020204030204" pitchFamily="34" charset="0"/>
            </a:endParaRPr>
          </a:p>
        </p:txBody>
      </p:sp>
      <p:sp>
        <p:nvSpPr>
          <p:cNvPr id="3" name="Subtitle 2"/>
          <p:cNvSpPr>
            <a:spLocks noGrp="1"/>
          </p:cNvSpPr>
          <p:nvPr>
            <p:ph type="subTitle"/>
          </p:nvPr>
        </p:nvSpPr>
        <p:spPr>
          <a:xfrm>
            <a:off x="381000" y="1295400"/>
            <a:ext cx="8382000" cy="1447800"/>
          </a:xfrm>
        </p:spPr>
        <p:txBody>
          <a:bodyPr/>
          <a:lstStyle/>
          <a:p>
            <a:r>
              <a:rPr lang="en-US" dirty="0" smtClean="0"/>
              <a:t>.The </a:t>
            </a:r>
            <a:r>
              <a:rPr lang="en-US" dirty="0"/>
              <a:t>action value function tells us the value of taking an action in some state when following a certain policy. </a:t>
            </a:r>
            <a:endParaRPr lang="en-US" dirty="0" smtClean="0"/>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 y="2627193"/>
            <a:ext cx="9144000" cy="4221282"/>
          </a:xfrm>
          <a:prstGeom prst="rect">
            <a:avLst/>
          </a:prstGeom>
        </p:spPr>
      </p:pic>
    </p:spTree>
    <p:extLst>
      <p:ext uri="{BB962C8B-B14F-4D97-AF65-F5344CB8AC3E}">
        <p14:creationId xmlns:p14="http://schemas.microsoft.com/office/powerpoint/2010/main" val="34122157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p:nvPr>
        </p:nvSpPr>
        <p:spPr/>
        <p:txBody>
          <a:bodyPr/>
          <a:lstStyle/>
          <a:p>
            <a:r>
              <a:rPr lang="en-US" dirty="0"/>
              <a:t>The state-value and action-value functions are the critical </a:t>
            </a:r>
            <a:r>
              <a:rPr lang="en-US" dirty="0" smtClean="0"/>
              <a:t>parts of RL. </a:t>
            </a:r>
          </a:p>
          <a:p>
            <a:endParaRPr lang="en-US" dirty="0"/>
          </a:p>
          <a:p>
            <a:r>
              <a:rPr lang="en-US" dirty="0" smtClean="0"/>
              <a:t>These </a:t>
            </a:r>
            <a:r>
              <a:rPr lang="en-US" dirty="0"/>
              <a:t>functions quantify how much each state or action is estimated to be worth in terms of its anticipated, cumulative, future reward. </a:t>
            </a:r>
            <a:endParaRPr lang="en-US" dirty="0" smtClean="0"/>
          </a:p>
          <a:p>
            <a:endParaRPr lang="en-US" dirty="0"/>
          </a:p>
          <a:p>
            <a:r>
              <a:rPr lang="en-US" dirty="0" smtClean="0"/>
              <a:t>Choosing </a:t>
            </a:r>
            <a:r>
              <a:rPr lang="en-US" dirty="0"/>
              <a:t>an action that leads the agent to a state with a high state-value is tantamount to making a decision that maximizes long-term </a:t>
            </a:r>
            <a:r>
              <a:rPr lang="en-US" dirty="0" smtClean="0"/>
              <a:t>reward.  </a:t>
            </a:r>
          </a:p>
          <a:p>
            <a:endParaRPr lang="en-US" dirty="0" smtClean="0"/>
          </a:p>
          <a:p>
            <a:endParaRPr lang="en-US" dirty="0" smtClean="0"/>
          </a:p>
          <a:p>
            <a:endParaRPr lang="en-US" dirty="0"/>
          </a:p>
        </p:txBody>
      </p:sp>
    </p:spTree>
    <p:extLst>
      <p:ext uri="{BB962C8B-B14F-4D97-AF65-F5344CB8AC3E}">
        <p14:creationId xmlns:p14="http://schemas.microsoft.com/office/powerpoint/2010/main" val="28263404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latin typeface="Calibri" panose="020F0502020204030204" pitchFamily="34" charset="0"/>
                <a:cs typeface="Calibri" panose="020F0502020204030204" pitchFamily="34" charset="0"/>
              </a:rPr>
              <a:t>The challenge is,  figuring out </a:t>
            </a:r>
            <a:r>
              <a:rPr lang="en-US" sz="3600" i="1" dirty="0" smtClean="0">
                <a:latin typeface="Calibri" panose="020F0502020204030204" pitchFamily="34" charset="0"/>
                <a:cs typeface="Calibri" panose="020F0502020204030204" pitchFamily="34" charset="0"/>
              </a:rPr>
              <a:t>V</a:t>
            </a:r>
            <a:r>
              <a:rPr lang="en-US" sz="3600" dirty="0" smtClean="0">
                <a:latin typeface="Calibri" panose="020F0502020204030204" pitchFamily="34" charset="0"/>
                <a:cs typeface="Calibri" panose="020F0502020204030204" pitchFamily="34" charset="0"/>
              </a:rPr>
              <a:t> and </a:t>
            </a:r>
            <a:r>
              <a:rPr lang="en-US" sz="3600" i="1" dirty="0" smtClean="0">
                <a:latin typeface="Calibri" panose="020F0502020204030204" pitchFamily="34" charset="0"/>
                <a:cs typeface="Calibri" panose="020F0502020204030204" pitchFamily="34" charset="0"/>
              </a:rPr>
              <a:t>Q</a:t>
            </a:r>
            <a:r>
              <a:rPr lang="en-US" sz="3600" dirty="0" smtClean="0">
                <a:latin typeface="Calibri" panose="020F0502020204030204" pitchFamily="34" charset="0"/>
                <a:cs typeface="Calibri" panose="020F0502020204030204" pitchFamily="34" charset="0"/>
              </a:rPr>
              <a:t>  </a:t>
            </a:r>
            <a:endParaRPr lang="en-US" sz="3600" dirty="0" smtClean="0">
              <a:latin typeface="Calibri" panose="020F0502020204030204" pitchFamily="34" charset="0"/>
              <a:cs typeface="Calibri" panose="020F0502020204030204" pitchFamily="34" charset="0"/>
            </a:endParaRPr>
          </a:p>
        </p:txBody>
      </p:sp>
      <p:sp>
        <p:nvSpPr>
          <p:cNvPr id="3" name="Subtitle 2"/>
          <p:cNvSpPr>
            <a:spLocks noGrp="1"/>
          </p:cNvSpPr>
          <p:nvPr>
            <p:ph type="subTitle"/>
          </p:nvPr>
        </p:nvSpPr>
        <p:spPr/>
        <p:txBody>
          <a:bodyPr/>
          <a:lstStyle/>
          <a:p>
            <a:r>
              <a:rPr lang="en-US" dirty="0"/>
              <a:t>One challenge faced when calculating </a:t>
            </a:r>
            <a:r>
              <a:rPr lang="en-US" i="1" dirty="0"/>
              <a:t>V</a:t>
            </a:r>
            <a:r>
              <a:rPr lang="en-US" dirty="0"/>
              <a:t> and </a:t>
            </a:r>
            <a:r>
              <a:rPr lang="en-US" i="1" dirty="0"/>
              <a:t>Q</a:t>
            </a:r>
            <a:r>
              <a:rPr lang="en-US" dirty="0"/>
              <a:t> is that the value of a given </a:t>
            </a:r>
            <a:r>
              <a:rPr lang="en-US" dirty="0" smtClean="0"/>
              <a:t>state A’, </a:t>
            </a:r>
            <a:r>
              <a:rPr lang="en-US" dirty="0"/>
              <a:t>is dependent on the value of other states, and the values of these other states are in turn dependent on the value of state A. </a:t>
            </a:r>
            <a:endParaRPr lang="en-US" dirty="0" smtClean="0"/>
          </a:p>
          <a:p>
            <a:endParaRPr lang="en-US" dirty="0"/>
          </a:p>
          <a:p>
            <a:r>
              <a:rPr lang="en-US" dirty="0" smtClean="0"/>
              <a:t>This </a:t>
            </a:r>
            <a:r>
              <a:rPr lang="en-US" dirty="0"/>
              <a:t>results in a classic chicken-or-the-egg problem: </a:t>
            </a:r>
            <a:endParaRPr lang="en-US" dirty="0" smtClean="0"/>
          </a:p>
          <a:p>
            <a:endParaRPr lang="en-US" dirty="0"/>
          </a:p>
          <a:p>
            <a:r>
              <a:rPr lang="en-US" dirty="0" smtClean="0"/>
              <a:t>The </a:t>
            </a:r>
            <a:r>
              <a:rPr lang="en-US" dirty="0"/>
              <a:t>value of state A depends on the value of state B, but the value of state B depends on the value of state A</a:t>
            </a:r>
            <a:r>
              <a:rPr lang="en-US" dirty="0" smtClean="0"/>
              <a:t>.</a:t>
            </a:r>
            <a:endParaRPr lang="en-US" dirty="0"/>
          </a:p>
          <a:p>
            <a:r>
              <a:rPr lang="en-US" dirty="0" smtClean="0"/>
              <a:t>‘</a:t>
            </a:r>
            <a:endParaRPr lang="en-US" dirty="0"/>
          </a:p>
        </p:txBody>
      </p:sp>
    </p:spTree>
    <p:extLst>
      <p:ext uri="{BB962C8B-B14F-4D97-AF65-F5344CB8AC3E}">
        <p14:creationId xmlns:p14="http://schemas.microsoft.com/office/powerpoint/2010/main" val="1167066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p:nvPr>
        </p:nvSpPr>
        <p:spPr/>
        <p:txBody>
          <a:bodyPr>
            <a:normAutofit/>
          </a:bodyPr>
          <a:lstStyle/>
          <a:p>
            <a:r>
              <a:rPr lang="en-US" dirty="0" smtClean="0"/>
              <a:t>In </a:t>
            </a:r>
            <a:r>
              <a:rPr lang="en-US" dirty="0"/>
              <a:t>a stochastic </a:t>
            </a:r>
            <a:r>
              <a:rPr lang="en-US" dirty="0" smtClean="0"/>
              <a:t>system, </a:t>
            </a:r>
            <a:r>
              <a:rPr lang="en-US" dirty="0"/>
              <a:t>when we don’t know the underlying probabilities, the reward that an agent receives when following a given policy may differ each time the agent follows it, just through natural randomness. </a:t>
            </a:r>
            <a:endParaRPr lang="en-US" dirty="0" smtClean="0"/>
          </a:p>
          <a:p>
            <a:endParaRPr lang="en-US" dirty="0"/>
          </a:p>
          <a:p>
            <a:r>
              <a:rPr lang="en-US" dirty="0" smtClean="0"/>
              <a:t>In </a:t>
            </a:r>
            <a:r>
              <a:rPr lang="en-US" dirty="0"/>
              <a:t>order to maximize the policy based on the most </a:t>
            </a:r>
            <a:r>
              <a:rPr lang="en-US" i="1" dirty="0"/>
              <a:t>likely</a:t>
            </a:r>
            <a:r>
              <a:rPr lang="en-US" dirty="0"/>
              <a:t> outcomes, we need to learn the underlying probability distributions, which </a:t>
            </a:r>
            <a:r>
              <a:rPr lang="en-US" dirty="0" smtClean="0"/>
              <a:t>we </a:t>
            </a:r>
            <a:r>
              <a:rPr lang="en-US" dirty="0"/>
              <a:t>do through repeated observation. </a:t>
            </a:r>
            <a:endParaRPr lang="en-US" dirty="0" smtClean="0"/>
          </a:p>
          <a:p>
            <a:endParaRPr lang="en-US" dirty="0"/>
          </a:p>
          <a:p>
            <a:r>
              <a:rPr lang="en-US" dirty="0" smtClean="0"/>
              <a:t>(</a:t>
            </a:r>
            <a:r>
              <a:rPr lang="en-US" dirty="0"/>
              <a:t>This problem, called the “N-Armed Bandit,” can be represented as a single state MDP, with the pull of each slot machine representing a different action.) </a:t>
            </a:r>
            <a:r>
              <a:rPr lang="en-US" dirty="0" smtClean="0"/>
              <a:t> </a:t>
            </a:r>
            <a:endParaRPr lang="en-US" dirty="0"/>
          </a:p>
        </p:txBody>
      </p:sp>
    </p:spTree>
    <p:extLst>
      <p:ext uri="{BB962C8B-B14F-4D97-AF65-F5344CB8AC3E}">
        <p14:creationId xmlns:p14="http://schemas.microsoft.com/office/powerpoint/2010/main" val="2021670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p:nvPr>
        </p:nvSpPr>
        <p:spPr/>
        <p:txBody>
          <a:bodyPr>
            <a:normAutofit fontScale="92500" lnSpcReduction="10000"/>
          </a:bodyPr>
          <a:lstStyle/>
          <a:p>
            <a:r>
              <a:rPr lang="en-US" dirty="0" smtClean="0"/>
              <a:t>The above challenges can </a:t>
            </a:r>
            <a:r>
              <a:rPr lang="en-US" dirty="0"/>
              <a:t>be addressed by calculating state-values iteratively. </a:t>
            </a:r>
            <a:endParaRPr lang="en-US" dirty="0" smtClean="0"/>
          </a:p>
          <a:p>
            <a:endParaRPr lang="en-US" dirty="0"/>
          </a:p>
          <a:p>
            <a:r>
              <a:rPr lang="en-US" dirty="0" smtClean="0"/>
              <a:t>We </a:t>
            </a:r>
            <a:r>
              <a:rPr lang="en-US" dirty="0"/>
              <a:t>run our agent through the environment </a:t>
            </a:r>
            <a:r>
              <a:rPr lang="en-US" dirty="0" smtClean="0"/>
              <a:t>many </a:t>
            </a:r>
            <a:r>
              <a:rPr lang="en-US" dirty="0"/>
              <a:t>times, calculating state-values along the way, with the goal of improving the accuracy of the V and/or Q each time. </a:t>
            </a:r>
            <a:endParaRPr lang="en-US" dirty="0" smtClean="0"/>
          </a:p>
          <a:p>
            <a:endParaRPr lang="en-US" dirty="0"/>
          </a:p>
          <a:p>
            <a:r>
              <a:rPr lang="en-US" dirty="0" smtClean="0"/>
              <a:t>The agent </a:t>
            </a:r>
            <a:r>
              <a:rPr lang="en-US" dirty="0"/>
              <a:t>is first provided with an initial </a:t>
            </a:r>
            <a:r>
              <a:rPr lang="en-US" dirty="0" smtClean="0"/>
              <a:t>policy(random actions or </a:t>
            </a:r>
            <a:r>
              <a:rPr lang="en-US" dirty="0"/>
              <a:t>based on an existing policy </a:t>
            </a:r>
            <a:r>
              <a:rPr lang="en-US" dirty="0" smtClean="0"/>
              <a:t>)</a:t>
            </a:r>
          </a:p>
          <a:p>
            <a:endParaRPr lang="en-US" dirty="0" smtClean="0"/>
          </a:p>
          <a:p>
            <a:r>
              <a:rPr lang="en-US" dirty="0" smtClean="0"/>
              <a:t>The </a:t>
            </a:r>
            <a:r>
              <a:rPr lang="en-US" dirty="0"/>
              <a:t>agent follows this policy over and over, recording the state-values (and/or action-values) with each iteration. </a:t>
            </a:r>
            <a:endParaRPr lang="en-US" dirty="0" smtClean="0"/>
          </a:p>
          <a:p>
            <a:endParaRPr lang="en-US" dirty="0"/>
          </a:p>
          <a:p>
            <a:r>
              <a:rPr lang="en-US" dirty="0" smtClean="0"/>
              <a:t>With </a:t>
            </a:r>
            <a:r>
              <a:rPr lang="en-US" dirty="0"/>
              <a:t>each iteration, the estimated state-values (and/or action-values) become more and more accurate, converging toward the optimal state-value (</a:t>
            </a:r>
            <a:r>
              <a:rPr lang="en-US" i="1" dirty="0"/>
              <a:t>V*</a:t>
            </a:r>
            <a:r>
              <a:rPr lang="en-US" dirty="0"/>
              <a:t>) or the optimal action-value (</a:t>
            </a:r>
            <a:r>
              <a:rPr lang="en-US" i="1" dirty="0"/>
              <a:t>Q*</a:t>
            </a:r>
            <a:r>
              <a:rPr lang="en-US" dirty="0"/>
              <a:t>). </a:t>
            </a:r>
            <a:endParaRPr lang="en-US" dirty="0" smtClean="0"/>
          </a:p>
          <a:p>
            <a:endParaRPr lang="en-US" dirty="0"/>
          </a:p>
          <a:p>
            <a:r>
              <a:rPr lang="en-US" dirty="0" smtClean="0"/>
              <a:t>Updating </a:t>
            </a:r>
            <a:r>
              <a:rPr lang="en-US" dirty="0"/>
              <a:t>estimated state-values this way is called “prediction” because it helps us estimate or predict future reward.</a:t>
            </a:r>
          </a:p>
        </p:txBody>
      </p:sp>
    </p:spTree>
    <p:extLst>
      <p:ext uri="{BB962C8B-B14F-4D97-AF65-F5344CB8AC3E}">
        <p14:creationId xmlns:p14="http://schemas.microsoft.com/office/powerpoint/2010/main" val="11002800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p:nvPr>
        </p:nvSpPr>
        <p:spPr/>
        <p:txBody>
          <a:bodyPr/>
          <a:lstStyle/>
          <a:p>
            <a:r>
              <a:rPr lang="en-US" dirty="0"/>
              <a:t>P</a:t>
            </a:r>
            <a:r>
              <a:rPr lang="en-US" dirty="0" smtClean="0"/>
              <a:t>rediction helps, </a:t>
            </a:r>
            <a:r>
              <a:rPr lang="en-US" dirty="0"/>
              <a:t>refine the estimates of future reward with respect to a single policy, it doesn’t necessarily help us find better policies</a:t>
            </a:r>
            <a:r>
              <a:rPr lang="en-US" dirty="0" smtClean="0"/>
              <a:t>.  </a:t>
            </a:r>
          </a:p>
          <a:p>
            <a:endParaRPr lang="en-US" dirty="0"/>
          </a:p>
          <a:p>
            <a:r>
              <a:rPr lang="en-US" dirty="0" smtClean="0"/>
              <a:t>The </a:t>
            </a:r>
            <a:r>
              <a:rPr lang="en-US" dirty="0"/>
              <a:t>process of iteratively improving policies is called “control” (i.e., it helps us improve how the agent behaves</a:t>
            </a:r>
            <a:r>
              <a:rPr lang="en-US" dirty="0" smtClean="0"/>
              <a:t>).</a:t>
            </a:r>
          </a:p>
          <a:p>
            <a:endParaRPr lang="en-US" dirty="0"/>
          </a:p>
          <a:p>
            <a:endParaRPr lang="en-US" dirty="0"/>
          </a:p>
        </p:txBody>
      </p:sp>
    </p:spTree>
    <p:extLst>
      <p:ext uri="{BB962C8B-B14F-4D97-AF65-F5344CB8AC3E}">
        <p14:creationId xmlns:p14="http://schemas.microsoft.com/office/powerpoint/2010/main" val="9713804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717000"/>
          </a:xfrm>
        </p:spPr>
        <p:txBody>
          <a:bodyPr/>
          <a:lstStyle/>
          <a:p>
            <a:pPr algn="ctr"/>
            <a:r>
              <a:rPr lang="en-US" sz="4000" dirty="0" smtClean="0">
                <a:latin typeface="Calibri" panose="020F0502020204030204" pitchFamily="34" charset="0"/>
                <a:cs typeface="Calibri" panose="020F0502020204030204" pitchFamily="34" charset="0"/>
              </a:rPr>
              <a:t>Q-Learning</a:t>
            </a:r>
            <a:endParaRPr lang="en-US" sz="40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p:nvPr>
            </p:nvSpPr>
            <p:spPr>
              <a:xfrm>
                <a:off x="381000" y="1143000"/>
                <a:ext cx="8229240" cy="5334000"/>
              </a:xfrm>
            </p:spPr>
            <p:txBody>
              <a:bodyPr/>
              <a:lstStyle/>
              <a:p>
                <a:endParaRPr lang="en-US" dirty="0" smtClean="0"/>
              </a:p>
              <a:p>
                <a:endParaRPr lang="en-US" dirty="0"/>
              </a:p>
              <a:p>
                <a:endParaRPr lang="en-US" dirty="0" smtClean="0"/>
              </a:p>
              <a:p>
                <a:endParaRPr lang="en-US" dirty="0"/>
              </a:p>
              <a:p>
                <a:r>
                  <a:rPr lang="en-US" dirty="0" smtClean="0"/>
                  <a:t>Q-Learning </a:t>
                </a:r>
                <a:r>
                  <a:rPr lang="en-US" dirty="0" smtClean="0"/>
                  <a:t>is an algorithm which </a:t>
                </a:r>
                <a:r>
                  <a:rPr lang="en-US" dirty="0" smtClean="0"/>
                  <a:t> lets the agent use the environment’s rewards to learn over time, the best action to take in a given state</a:t>
                </a:r>
              </a:p>
              <a:p>
                <a:endParaRPr lang="en-US" dirty="0"/>
              </a:p>
              <a:p>
                <a:r>
                  <a:rPr lang="en-US" dirty="0" smtClean="0"/>
                  <a:t> </a:t>
                </a:r>
              </a:p>
              <a:p>
                <a:r>
                  <a:rPr lang="en-US" dirty="0" smtClean="0"/>
                  <a:t>We </a:t>
                </a:r>
                <a:r>
                  <a:rPr lang="en-US" dirty="0"/>
                  <a:t>define a function </a:t>
                </a:r>
                <a:r>
                  <a:rPr lang="en-US" i="1" dirty="0"/>
                  <a:t>Q(s, a)</a:t>
                </a:r>
                <a:r>
                  <a:rPr lang="en-US" dirty="0"/>
                  <a:t> representing </a:t>
                </a:r>
                <a:r>
                  <a:rPr lang="en-US" b="1" dirty="0"/>
                  <a:t>the maximum discounted future reward when we perform action </a:t>
                </a:r>
                <a:r>
                  <a:rPr lang="en-US" u="sng" dirty="0"/>
                  <a:t>a</a:t>
                </a:r>
                <a:r>
                  <a:rPr lang="en-US" b="1" dirty="0"/>
                  <a:t> in state </a:t>
                </a:r>
                <a:r>
                  <a:rPr lang="en-US" u="sng" dirty="0"/>
                  <a:t>s</a:t>
                </a:r>
                <a:r>
                  <a:rPr lang="en-US" b="1" dirty="0"/>
                  <a:t>, and continue optimally from that point on.</a:t>
                </a:r>
                <a:endParaRPr lang="en-US" dirty="0" smtClean="0"/>
              </a:p>
              <a:p>
                <a:r>
                  <a:rPr lang="en-US" b="1" dirty="0" smtClean="0"/>
                  <a:t> </a:t>
                </a:r>
                <a:endParaRPr lang="en-US" dirty="0" smtClean="0"/>
              </a:p>
              <a:p>
                <a:r>
                  <a:rPr lang="en-US" b="1" dirty="0"/>
                  <a:t> It is called Q-function, because it represents the “quality” of a certain action in a given </a:t>
                </a:r>
                <a:r>
                  <a:rPr lang="en-US" b="1" dirty="0" smtClean="0"/>
                  <a:t>state</a:t>
                </a:r>
              </a:p>
              <a:p>
                <a:endParaRPr lang="en-US" dirty="0"/>
              </a:p>
              <a:p>
                <a:r>
                  <a:rPr lang="en-US" dirty="0"/>
                  <a:t>Q(state, action) = R(state, action) + </a:t>
                </a:r>
                <a14:m>
                  <m:oMath xmlns:m="http://schemas.openxmlformats.org/officeDocument/2006/math">
                    <m:r>
                      <a:rPr lang="en-US" i="1" smtClean="0">
                        <a:latin typeface="Cambria Math"/>
                        <a:ea typeface="Cambria Math"/>
                      </a:rPr>
                      <m:t>𝛾</m:t>
                    </m:r>
                  </m:oMath>
                </a14:m>
                <a:r>
                  <a:rPr lang="en-US" dirty="0"/>
                  <a:t> * Max[Q(next state, all actions</a:t>
                </a:r>
                <a:r>
                  <a:rPr lang="en-US" dirty="0" smtClean="0"/>
                  <a:t>)]</a:t>
                </a:r>
              </a:p>
              <a:p>
                <a:endParaRPr lang="en-US" dirty="0"/>
              </a:p>
              <a:p>
                <a:endParaRPr lang="en-US" dirty="0" smtClean="0"/>
              </a:p>
              <a:p>
                <a:endParaRPr lang="en-US" dirty="0"/>
              </a:p>
              <a:p>
                <a:endParaRPr lang="en-US" dirty="0" smtClean="0"/>
              </a:p>
              <a:p>
                <a:endParaRPr lang="en-US" dirty="0"/>
              </a:p>
              <a:p>
                <a:endParaRPr lang="en-US" dirty="0"/>
              </a:p>
            </p:txBody>
          </p:sp>
        </mc:Choice>
        <mc:Fallback>
          <p:sp>
            <p:nvSpPr>
              <p:cNvPr id="3" name="Subtitle 2"/>
              <p:cNvSpPr>
                <a:spLocks noGrp="1" noRot="1" noChangeAspect="1" noMove="1" noResize="1" noEditPoints="1" noAdjustHandles="1" noChangeArrowheads="1" noChangeShapeType="1" noTextEdit="1"/>
              </p:cNvSpPr>
              <p:nvPr>
                <p:ph type="subTitle"/>
              </p:nvPr>
            </p:nvSpPr>
            <p:spPr>
              <a:xfrm>
                <a:off x="381000" y="1143000"/>
                <a:ext cx="8229240" cy="5334000"/>
              </a:xfrm>
              <a:blipFill rotWithShape="1">
                <a:blip r:embed="rId2"/>
                <a:stretch>
                  <a:fillRect l="-1779"/>
                </a:stretch>
              </a:blipFill>
            </p:spPr>
            <p:txBody>
              <a:bodyPr/>
              <a:lstStyle/>
              <a:p>
                <a:r>
                  <a:rPr lang="en-US">
                    <a:noFill/>
                  </a:rPr>
                  <a:t> </a:t>
                </a:r>
              </a:p>
            </p:txBody>
          </p:sp>
        </mc:Fallback>
      </mc:AlternateContent>
    </p:spTree>
    <p:extLst>
      <p:ext uri="{BB962C8B-B14F-4D97-AF65-F5344CB8AC3E}">
        <p14:creationId xmlns:p14="http://schemas.microsoft.com/office/powerpoint/2010/main" val="10490544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717000"/>
          </a:xfrm>
        </p:spPr>
        <p:txBody>
          <a:bodyPr/>
          <a:lstStyle/>
          <a:p>
            <a:pPr algn="ctr"/>
            <a:r>
              <a:rPr lang="en-US" sz="4000" dirty="0" smtClean="0">
                <a:latin typeface="Calibri" panose="020F0502020204030204" pitchFamily="34" charset="0"/>
                <a:cs typeface="Calibri" panose="020F0502020204030204" pitchFamily="34" charset="0"/>
              </a:rPr>
              <a:t>Q-Learning</a:t>
            </a:r>
            <a:endParaRPr lang="en-US" sz="4000" dirty="0">
              <a:latin typeface="Calibri" panose="020F0502020204030204" pitchFamily="34" charset="0"/>
              <a:cs typeface="Calibri" panose="020F0502020204030204" pitchFamily="34" charset="0"/>
            </a:endParaRPr>
          </a:p>
        </p:txBody>
      </p:sp>
      <p:sp>
        <p:nvSpPr>
          <p:cNvPr id="3" name="Subtitle 2"/>
          <p:cNvSpPr>
            <a:spLocks noGrp="1"/>
          </p:cNvSpPr>
          <p:nvPr>
            <p:ph type="subTitle"/>
          </p:nvPr>
        </p:nvSpPr>
        <p:spPr>
          <a:xfrm>
            <a:off x="381000" y="1143000"/>
            <a:ext cx="8229240" cy="5334000"/>
          </a:xfrm>
        </p:spPr>
        <p:txBody>
          <a:bodyPr/>
          <a:lstStyle/>
          <a:p>
            <a:r>
              <a:rPr lang="en-US" dirty="0" smtClean="0"/>
              <a:t> </a:t>
            </a:r>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575" y="3505200"/>
            <a:ext cx="3629025" cy="2524125"/>
          </a:xfrm>
          <a:prstGeom prst="rect">
            <a:avLst/>
          </a:prstGeom>
        </p:spPr>
      </p:pic>
      <p:sp>
        <p:nvSpPr>
          <p:cNvPr id="6" name="Rectangle 5"/>
          <p:cNvSpPr/>
          <p:nvPr/>
        </p:nvSpPr>
        <p:spPr>
          <a:xfrm>
            <a:off x="381000" y="1219200"/>
            <a:ext cx="7924800" cy="1477328"/>
          </a:xfrm>
          <a:prstGeom prst="rect">
            <a:avLst/>
          </a:prstGeom>
        </p:spPr>
        <p:txBody>
          <a:bodyPr wrap="square">
            <a:spAutoFit/>
          </a:bodyPr>
          <a:lstStyle/>
          <a:p>
            <a:r>
              <a:rPr lang="en-US" dirty="0"/>
              <a:t>The main idea in Q-learning is that </a:t>
            </a:r>
            <a:r>
              <a:rPr lang="en-US" b="1" dirty="0"/>
              <a:t>we can iteratively approximate the Q-function using the Bellman equation</a:t>
            </a:r>
            <a:r>
              <a:rPr lang="en-US" dirty="0"/>
              <a:t>. </a:t>
            </a:r>
            <a:endParaRPr lang="en-US" dirty="0" smtClean="0"/>
          </a:p>
          <a:p>
            <a:endParaRPr lang="en-US" dirty="0"/>
          </a:p>
          <a:p>
            <a:r>
              <a:rPr lang="en-US" dirty="0" smtClean="0"/>
              <a:t>In </a:t>
            </a:r>
            <a:r>
              <a:rPr lang="en-US" dirty="0"/>
              <a:t>the simplest case the Q-function is implemented as a table, with states as rows and actions as columns. </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9466" y="3443286"/>
            <a:ext cx="4851401" cy="2728913"/>
          </a:xfrm>
          <a:prstGeom prst="rect">
            <a:avLst/>
          </a:prstGeom>
        </p:spPr>
      </p:pic>
    </p:spTree>
    <p:extLst>
      <p:ext uri="{BB962C8B-B14F-4D97-AF65-F5344CB8AC3E}">
        <p14:creationId xmlns:p14="http://schemas.microsoft.com/office/powerpoint/2010/main" val="31542842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717000"/>
          </a:xfrm>
        </p:spPr>
        <p:txBody>
          <a:bodyPr/>
          <a:lstStyle/>
          <a:p>
            <a:pPr algn="ctr"/>
            <a:r>
              <a:rPr lang="en-US" sz="4000" dirty="0" smtClean="0">
                <a:latin typeface="Calibri" panose="020F0502020204030204" pitchFamily="34" charset="0"/>
                <a:cs typeface="Calibri" panose="020F0502020204030204" pitchFamily="34" charset="0"/>
              </a:rPr>
              <a:t>Q-Learning</a:t>
            </a:r>
            <a:endParaRPr lang="en-US" sz="4000" dirty="0">
              <a:latin typeface="Calibri" panose="020F0502020204030204" pitchFamily="34" charset="0"/>
              <a:cs typeface="Calibri" panose="020F0502020204030204" pitchFamily="34" charset="0"/>
            </a:endParaRPr>
          </a:p>
        </p:txBody>
      </p:sp>
      <p:sp>
        <p:nvSpPr>
          <p:cNvPr id="3" name="Subtitle 2"/>
          <p:cNvSpPr>
            <a:spLocks noGrp="1"/>
          </p:cNvSpPr>
          <p:nvPr>
            <p:ph type="subTitle"/>
          </p:nvPr>
        </p:nvSpPr>
        <p:spPr>
          <a:xfrm>
            <a:off x="381000" y="1143000"/>
            <a:ext cx="8229240" cy="5334000"/>
          </a:xfrm>
        </p:spPr>
        <p:txBody>
          <a:bodyPr/>
          <a:lstStyle/>
          <a:p>
            <a:r>
              <a:rPr lang="en-US" dirty="0" smtClean="0"/>
              <a:t> The values stored in a Q-Table are called Q-Values. And they map to a (state, action) combination.</a:t>
            </a:r>
          </a:p>
          <a:p>
            <a:endParaRPr lang="en-US" dirty="0" smtClean="0"/>
          </a:p>
          <a:p>
            <a:endParaRPr lang="en-US" dirty="0"/>
          </a:p>
          <a:p>
            <a:r>
              <a:rPr lang="en-US" dirty="0" smtClean="0"/>
              <a:t>A Q-value for a particular state-action combination is representative of the quality of an action taken from that state.</a:t>
            </a:r>
          </a:p>
          <a:p>
            <a:endParaRPr lang="en-US" dirty="0"/>
          </a:p>
          <a:p>
            <a:r>
              <a:rPr lang="en-US" dirty="0" smtClean="0"/>
              <a:t>Better Q-values , means better chances of getting greater rewards.</a:t>
            </a:r>
          </a:p>
          <a:p>
            <a:endParaRPr lang="en-US" dirty="0"/>
          </a:p>
          <a:p>
            <a:r>
              <a:rPr lang="en-US" dirty="0" smtClean="0"/>
              <a:t>Q-values are initialized to 0/ </a:t>
            </a:r>
            <a:r>
              <a:rPr lang="en-US" dirty="0" err="1" smtClean="0"/>
              <a:t>arbitary</a:t>
            </a:r>
            <a:r>
              <a:rPr lang="en-US" dirty="0" smtClean="0"/>
              <a:t> values, and as the agent exposes itself to the environment and receives different rewards by executing different actions, the Q-Values are updated using the equation</a:t>
            </a:r>
          </a:p>
          <a:p>
            <a:endParaRPr lang="en-US" dirty="0" smtClean="0"/>
          </a:p>
          <a:p>
            <a:pPr algn="ctr"/>
            <a:r>
              <a:rPr lang="en-US" sz="2000" b="1" dirty="0" smtClean="0"/>
              <a:t>Q(</a:t>
            </a:r>
            <a:r>
              <a:rPr lang="en-US" sz="2000" b="1" dirty="0" err="1" smtClean="0"/>
              <a:t>s,a</a:t>
            </a:r>
            <a:r>
              <a:rPr lang="en-US" sz="2000" b="1" dirty="0" smtClean="0"/>
              <a:t>) = (1 — </a:t>
            </a:r>
            <a:r>
              <a:rPr lang="el-GR" sz="2000" b="1" dirty="0" smtClean="0"/>
              <a:t> α</a:t>
            </a:r>
            <a:r>
              <a:rPr lang="en-US" sz="2000" b="1" dirty="0" smtClean="0"/>
              <a:t>) * </a:t>
            </a:r>
            <a:r>
              <a:rPr lang="en-US" sz="2000" b="1" dirty="0" smtClean="0">
                <a:solidFill>
                  <a:srgbClr val="00B0F0"/>
                </a:solidFill>
              </a:rPr>
              <a:t>Q(s, a) </a:t>
            </a:r>
            <a:r>
              <a:rPr lang="en-US" sz="2000" b="1" dirty="0" smtClean="0"/>
              <a:t>+ </a:t>
            </a:r>
            <a:r>
              <a:rPr lang="el-GR" sz="2000" b="1" dirty="0" smtClean="0">
                <a:solidFill>
                  <a:srgbClr val="7030A0"/>
                </a:solidFill>
              </a:rPr>
              <a:t>α</a:t>
            </a:r>
            <a:r>
              <a:rPr lang="en-US" sz="2000" b="1" dirty="0" smtClean="0">
                <a:solidFill>
                  <a:srgbClr val="7030A0"/>
                </a:solidFill>
              </a:rPr>
              <a:t> *(r + ɣ* </a:t>
            </a:r>
            <a:r>
              <a:rPr lang="en-US" sz="2000" dirty="0" err="1" smtClean="0">
                <a:solidFill>
                  <a:srgbClr val="7030A0"/>
                </a:solidFill>
              </a:rPr>
              <a:t>max</a:t>
            </a:r>
            <a:r>
              <a:rPr lang="en-US" sz="1200" b="1" dirty="0" err="1" smtClean="0">
                <a:solidFill>
                  <a:srgbClr val="7030A0"/>
                </a:solidFill>
              </a:rPr>
              <a:t>a</a:t>
            </a:r>
            <a:r>
              <a:rPr lang="en-US" sz="2000" b="1" dirty="0" err="1" smtClean="0">
                <a:solidFill>
                  <a:srgbClr val="7030A0"/>
                </a:solidFill>
              </a:rPr>
              <a:t>Q</a:t>
            </a:r>
            <a:r>
              <a:rPr lang="en-US" sz="2000" b="1" dirty="0" smtClean="0">
                <a:solidFill>
                  <a:srgbClr val="7030A0"/>
                </a:solidFill>
              </a:rPr>
              <a:t>(s’,  a’))</a:t>
            </a:r>
          </a:p>
          <a:p>
            <a:endParaRPr lang="en-US" dirty="0"/>
          </a:p>
          <a:p>
            <a:r>
              <a:rPr lang="en-US" dirty="0" smtClean="0"/>
              <a:t> </a:t>
            </a:r>
          </a:p>
          <a:p>
            <a:endParaRPr lang="en-US" dirty="0"/>
          </a:p>
          <a:p>
            <a:endParaRPr lang="en-US" dirty="0"/>
          </a:p>
        </p:txBody>
      </p:sp>
    </p:spTree>
    <p:extLst>
      <p:ext uri="{BB962C8B-B14F-4D97-AF65-F5344CB8AC3E}">
        <p14:creationId xmlns:p14="http://schemas.microsoft.com/office/powerpoint/2010/main" val="2613025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447675" y="274680"/>
            <a:ext cx="8229240" cy="639360"/>
          </a:xfrm>
          <a:prstGeom prst="rect">
            <a:avLst/>
          </a:prstGeom>
          <a:noFill/>
          <a:ln>
            <a:noFill/>
          </a:ln>
        </p:spPr>
        <p:txBody>
          <a:bodyPr anchor="ctr">
            <a:normAutofit fontScale="92500" lnSpcReduction="20000"/>
          </a:bodyPr>
          <a:lstStyle/>
          <a:p>
            <a:pPr algn="ctr">
              <a:lnSpc>
                <a:spcPct val="100000"/>
              </a:lnSpc>
            </a:pPr>
            <a:r>
              <a:rPr lang="en-US" sz="4400" b="0" strike="noStrike" spc="-1" dirty="0">
                <a:solidFill>
                  <a:srgbClr val="000000"/>
                </a:solidFill>
                <a:uFill>
                  <a:solidFill>
                    <a:srgbClr val="FFFFFF"/>
                  </a:solidFill>
                </a:uFill>
                <a:latin typeface="Calibri"/>
              </a:rPr>
              <a:t>Todays Agenda</a:t>
            </a:r>
          </a:p>
        </p:txBody>
      </p:sp>
      <p:sp>
        <p:nvSpPr>
          <p:cNvPr id="132" name="TextShape 2"/>
          <p:cNvSpPr txBox="1"/>
          <p:nvPr/>
        </p:nvSpPr>
        <p:spPr>
          <a:xfrm>
            <a:off x="762000" y="1447800"/>
            <a:ext cx="7791090" cy="4876800"/>
          </a:xfrm>
          <a:prstGeom prst="rect">
            <a:avLst/>
          </a:prstGeom>
          <a:noFill/>
          <a:ln>
            <a:noFill/>
          </a:ln>
        </p:spPr>
        <p:txBody>
          <a:bodyPr>
            <a:normAutofit lnSpcReduction="10000"/>
          </a:bodyPr>
          <a:lstStyle/>
          <a:p>
            <a:pPr marL="343080" indent="-342720">
              <a:lnSpc>
                <a:spcPct val="100000"/>
              </a:lnSpc>
              <a:spcBef>
                <a:spcPts val="641"/>
              </a:spcBef>
              <a:buClr>
                <a:srgbClr val="000000"/>
              </a:buClr>
              <a:buFont typeface="Arial"/>
              <a:buChar char="•"/>
            </a:pPr>
            <a:r>
              <a:rPr lang="en-US" sz="3200" spc="-1" dirty="0" smtClean="0">
                <a:solidFill>
                  <a:srgbClr val="000000"/>
                </a:solidFill>
                <a:uFill>
                  <a:solidFill>
                    <a:srgbClr val="FFFFFF"/>
                  </a:solidFill>
                </a:uFill>
                <a:latin typeface="Calibri"/>
              </a:rPr>
              <a:t>Recap</a:t>
            </a:r>
            <a:endParaRPr lang="en-US" sz="3200"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endParaRPr lang="en-US" sz="3200"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spc="-1" dirty="0" smtClean="0">
                <a:solidFill>
                  <a:srgbClr val="000000"/>
                </a:solidFill>
                <a:uFill>
                  <a:solidFill>
                    <a:srgbClr val="FFFFFF"/>
                  </a:solidFill>
                </a:uFill>
                <a:latin typeface="Calibri"/>
              </a:rPr>
              <a:t> Q-Learning</a:t>
            </a:r>
          </a:p>
          <a:p>
            <a:pPr marL="343080" indent="-342720">
              <a:lnSpc>
                <a:spcPct val="100000"/>
              </a:lnSpc>
              <a:spcBef>
                <a:spcPts val="641"/>
              </a:spcBef>
              <a:buClr>
                <a:srgbClr val="000000"/>
              </a:buClr>
              <a:buFont typeface="Arial"/>
              <a:buChar char="•"/>
            </a:pPr>
            <a:endParaRPr lang="en-US" sz="3200"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spc="-1" dirty="0" smtClean="0">
                <a:solidFill>
                  <a:srgbClr val="000000"/>
                </a:solidFill>
                <a:uFill>
                  <a:solidFill>
                    <a:srgbClr val="FFFFFF"/>
                  </a:solidFill>
                </a:uFill>
                <a:latin typeface="Calibri"/>
              </a:rPr>
              <a:t>DNQ</a:t>
            </a:r>
          </a:p>
          <a:p>
            <a:pPr marL="343080" indent="-342720">
              <a:lnSpc>
                <a:spcPct val="100000"/>
              </a:lnSpc>
              <a:spcBef>
                <a:spcPts val="641"/>
              </a:spcBef>
              <a:buClr>
                <a:srgbClr val="000000"/>
              </a:buClr>
              <a:buFont typeface="Arial"/>
              <a:buChar char="•"/>
            </a:pPr>
            <a:endParaRPr lang="en-US" sz="3200" spc="-1" dirty="0" smtClean="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spc="-1" dirty="0" smtClean="0">
                <a:solidFill>
                  <a:srgbClr val="000000"/>
                </a:solidFill>
                <a:uFill>
                  <a:solidFill>
                    <a:srgbClr val="FFFFFF"/>
                  </a:solidFill>
                </a:uFill>
                <a:latin typeface="Calibri"/>
              </a:rPr>
              <a:t>Programs</a:t>
            </a:r>
          </a:p>
          <a:p>
            <a:pPr marL="343080" indent="-342720">
              <a:lnSpc>
                <a:spcPct val="100000"/>
              </a:lnSpc>
              <a:spcBef>
                <a:spcPts val="641"/>
              </a:spcBef>
              <a:buClr>
                <a:srgbClr val="000000"/>
              </a:buClr>
              <a:buFont typeface="Arial"/>
              <a:buChar char="•"/>
            </a:pPr>
            <a:endParaRPr lang="en-US" sz="3200"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b="0" strike="noStrike" spc="-1" dirty="0" smtClean="0">
                <a:solidFill>
                  <a:srgbClr val="000000"/>
                </a:solidFill>
                <a:uFill>
                  <a:solidFill>
                    <a:srgbClr val="FFFFFF"/>
                  </a:solidFill>
                </a:uFill>
                <a:latin typeface="Calibri"/>
              </a:rPr>
              <a:t>Questions</a:t>
            </a:r>
            <a:r>
              <a:rPr lang="en-US" sz="3200" b="0" strike="noStrike" spc="-1" dirty="0">
                <a:solidFill>
                  <a:srgbClr val="000000"/>
                </a:solidFill>
                <a:uFill>
                  <a:solidFill>
                    <a:srgbClr val="FFFFFF"/>
                  </a:solidFill>
                </a:uFill>
                <a:latin typeface="Calibri"/>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latin typeface="Calibri" panose="020F0502020204030204" pitchFamily="34" charset="0"/>
                <a:cs typeface="Calibri" panose="020F0502020204030204" pitchFamily="34" charset="0"/>
              </a:rPr>
              <a:t>Q-Learning</a:t>
            </a:r>
            <a:endParaRPr lang="en-US" sz="3200" dirty="0"/>
          </a:p>
        </p:txBody>
      </p:sp>
      <p:sp>
        <p:nvSpPr>
          <p:cNvPr id="3" name="Subtitle 2"/>
          <p:cNvSpPr>
            <a:spLocks noGrp="1"/>
          </p:cNvSpPr>
          <p:nvPr>
            <p:ph type="subTitle"/>
          </p:nvPr>
        </p:nvSpPr>
        <p:spPr/>
        <p:txBody>
          <a:bodyPr>
            <a:normAutofit/>
          </a:bodyPr>
          <a:lstStyle/>
          <a:p>
            <a:r>
              <a:rPr lang="en-US" dirty="0" smtClean="0"/>
              <a:t>Expressed as:</a:t>
            </a:r>
          </a:p>
          <a:p>
            <a:endParaRPr lang="en-US" dirty="0"/>
          </a:p>
          <a:p>
            <a:pPr algn="ctr"/>
            <a:r>
              <a:rPr lang="en-US" b="1" dirty="0" smtClean="0"/>
              <a:t>Q(</a:t>
            </a:r>
            <a:r>
              <a:rPr lang="en-US" b="1" dirty="0" err="1" smtClean="0"/>
              <a:t>s,a</a:t>
            </a:r>
            <a:r>
              <a:rPr lang="en-US" b="1" dirty="0" smtClean="0"/>
              <a:t>) = (1 — </a:t>
            </a:r>
            <a:r>
              <a:rPr lang="el-GR" b="1" dirty="0" smtClean="0"/>
              <a:t> α</a:t>
            </a:r>
            <a:r>
              <a:rPr lang="en-US" b="1" dirty="0" smtClean="0"/>
              <a:t>) * </a:t>
            </a:r>
            <a:r>
              <a:rPr lang="en-US" b="1" dirty="0" smtClean="0">
                <a:solidFill>
                  <a:srgbClr val="00B0F0"/>
                </a:solidFill>
              </a:rPr>
              <a:t>Q(s, a) </a:t>
            </a:r>
            <a:r>
              <a:rPr lang="en-US" b="1" dirty="0" smtClean="0"/>
              <a:t>+ </a:t>
            </a:r>
            <a:r>
              <a:rPr lang="el-GR" b="1" dirty="0" smtClean="0">
                <a:solidFill>
                  <a:srgbClr val="7030A0"/>
                </a:solidFill>
              </a:rPr>
              <a:t>α</a:t>
            </a:r>
            <a:r>
              <a:rPr lang="en-US" b="1" dirty="0" smtClean="0">
                <a:solidFill>
                  <a:srgbClr val="7030A0"/>
                </a:solidFill>
              </a:rPr>
              <a:t> *(r + ɣ* </a:t>
            </a:r>
            <a:r>
              <a:rPr lang="en-US" dirty="0" err="1" smtClean="0">
                <a:solidFill>
                  <a:srgbClr val="7030A0"/>
                </a:solidFill>
              </a:rPr>
              <a:t>max</a:t>
            </a:r>
            <a:r>
              <a:rPr lang="en-US" sz="1100" b="1" dirty="0" err="1" smtClean="0">
                <a:solidFill>
                  <a:srgbClr val="7030A0"/>
                </a:solidFill>
              </a:rPr>
              <a:t>a</a:t>
            </a:r>
            <a:r>
              <a:rPr lang="en-US" b="1" dirty="0" err="1" smtClean="0">
                <a:solidFill>
                  <a:srgbClr val="7030A0"/>
                </a:solidFill>
              </a:rPr>
              <a:t>Q</a:t>
            </a:r>
            <a:r>
              <a:rPr lang="en-US" b="1" dirty="0" smtClean="0">
                <a:solidFill>
                  <a:srgbClr val="7030A0"/>
                </a:solidFill>
              </a:rPr>
              <a:t>(s’,  a’))</a:t>
            </a:r>
          </a:p>
          <a:p>
            <a:endParaRPr lang="en-US" dirty="0"/>
          </a:p>
          <a:p>
            <a:r>
              <a:rPr lang="en-US" dirty="0" smtClean="0"/>
              <a:t>where:</a:t>
            </a:r>
          </a:p>
          <a:p>
            <a:r>
              <a:rPr lang="el-GR" dirty="0" smtClean="0"/>
              <a:t>α</a:t>
            </a:r>
            <a:r>
              <a:rPr lang="en-US" dirty="0" smtClean="0"/>
              <a:t> </a:t>
            </a:r>
            <a:r>
              <a:rPr lang="en-US" dirty="0" smtClean="0"/>
              <a:t>  learning rate</a:t>
            </a:r>
          </a:p>
          <a:p>
            <a:r>
              <a:rPr lang="en-US" dirty="0" smtClean="0"/>
              <a:t> ɣ</a:t>
            </a:r>
            <a:r>
              <a:rPr lang="en-US" dirty="0" smtClean="0"/>
              <a:t>  discount rate</a:t>
            </a:r>
          </a:p>
          <a:p>
            <a:r>
              <a:rPr lang="en-US" dirty="0" smtClean="0"/>
              <a:t> </a:t>
            </a:r>
          </a:p>
          <a:p>
            <a:r>
              <a:rPr lang="en-US" dirty="0" smtClean="0"/>
              <a:t>Q value of the agent current state and action = Weight (1-</a:t>
            </a:r>
            <a:r>
              <a:rPr lang="el-GR" dirty="0" smtClean="0"/>
              <a:t> α </a:t>
            </a:r>
            <a:r>
              <a:rPr lang="en-US" dirty="0" smtClean="0"/>
              <a:t>) * </a:t>
            </a:r>
            <a:r>
              <a:rPr lang="en-US" dirty="0" smtClean="0">
                <a:solidFill>
                  <a:srgbClr val="00B0F0"/>
                </a:solidFill>
              </a:rPr>
              <a:t>Old Q Value</a:t>
            </a:r>
          </a:p>
          <a:p>
            <a:r>
              <a:rPr lang="en-US" dirty="0" smtClean="0"/>
              <a:t>Then adding the </a:t>
            </a:r>
            <a:r>
              <a:rPr lang="en-US" b="1" dirty="0" smtClean="0">
                <a:solidFill>
                  <a:srgbClr val="7030A0"/>
                </a:solidFill>
              </a:rPr>
              <a:t>Learned Value </a:t>
            </a:r>
          </a:p>
          <a:p>
            <a:endParaRPr lang="en-US" b="1" dirty="0" smtClean="0">
              <a:solidFill>
                <a:srgbClr val="7030A0"/>
              </a:solidFill>
            </a:endParaRPr>
          </a:p>
          <a:p>
            <a:r>
              <a:rPr lang="en-US" b="1" dirty="0" smtClean="0">
                <a:solidFill>
                  <a:srgbClr val="7030A0"/>
                </a:solidFill>
              </a:rPr>
              <a:t>Learned Value </a:t>
            </a:r>
            <a:r>
              <a:rPr lang="en-US" dirty="0">
                <a:solidFill>
                  <a:schemeClr val="tx1"/>
                </a:solidFill>
              </a:rPr>
              <a:t> </a:t>
            </a:r>
            <a:r>
              <a:rPr lang="en-US" dirty="0" smtClean="0">
                <a:solidFill>
                  <a:schemeClr val="tx1"/>
                </a:solidFill>
              </a:rPr>
              <a:t>is a combination of Reward for the taking the Current Action in the current State, and the discounted max reward from the next state we will be once we take the current action.</a:t>
            </a:r>
            <a:endParaRPr lang="en-US" b="1" dirty="0" smtClean="0">
              <a:solidFill>
                <a:srgbClr val="7030A0"/>
              </a:solidFill>
            </a:endParaRPr>
          </a:p>
          <a:p>
            <a:endParaRPr lang="en-US" dirty="0"/>
          </a:p>
        </p:txBody>
      </p:sp>
    </p:spTree>
    <p:extLst>
      <p:ext uri="{BB962C8B-B14F-4D97-AF65-F5344CB8AC3E}">
        <p14:creationId xmlns:p14="http://schemas.microsoft.com/office/powerpoint/2010/main" val="32899708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latin typeface="Calibri" panose="020F0502020204030204" pitchFamily="34" charset="0"/>
                <a:cs typeface="Calibri" panose="020F0502020204030204" pitchFamily="34" charset="0"/>
              </a:rPr>
              <a:t>Q- Learning</a:t>
            </a:r>
            <a:endParaRPr lang="en-US" sz="3600" dirty="0"/>
          </a:p>
        </p:txBody>
      </p:sp>
      <p:sp>
        <p:nvSpPr>
          <p:cNvPr id="3" name="Subtitle 2"/>
          <p:cNvSpPr>
            <a:spLocks noGrp="1"/>
          </p:cNvSpPr>
          <p:nvPr>
            <p:ph type="subTitle"/>
          </p:nvPr>
        </p:nvSpPr>
        <p:spPr/>
        <p:txBody>
          <a:bodyPr/>
          <a:lstStyle/>
          <a:p>
            <a:r>
              <a:rPr lang="en-US" dirty="0" smtClean="0"/>
              <a:t>How well this algorithm works depends on the choice of exploration strategy used to interact with the environment — if you never visit a particular state of the environment or take a particular action in that state, then you are never going to know the consequences of taking that action in that state.</a:t>
            </a:r>
          </a:p>
          <a:p>
            <a:endParaRPr lang="en-US" dirty="0"/>
          </a:p>
          <a:p>
            <a:r>
              <a:rPr lang="en-US" dirty="0" smtClean="0"/>
              <a:t>Nevertheless, we don’t just want to randomly move through our environment either.</a:t>
            </a:r>
          </a:p>
          <a:p>
            <a:endParaRPr lang="en-US" dirty="0" smtClean="0"/>
          </a:p>
          <a:p>
            <a:r>
              <a:rPr lang="en-US" dirty="0" smtClean="0"/>
              <a:t>Ideally, once we have collected some information about our environment, we would like to exploit this information by focusing our future exploration on the states and actions that we believe are likely to result in the greatest reward.</a:t>
            </a:r>
          </a:p>
          <a:p>
            <a:endParaRPr lang="en-US" dirty="0"/>
          </a:p>
          <a:p>
            <a:r>
              <a:rPr lang="en-US" dirty="0" smtClean="0"/>
              <a:t>One way of doing this is using the epsilon greedy strategy.</a:t>
            </a:r>
          </a:p>
          <a:p>
            <a:endParaRPr lang="en-US" dirty="0"/>
          </a:p>
        </p:txBody>
      </p:sp>
    </p:spTree>
    <p:extLst>
      <p:ext uri="{BB962C8B-B14F-4D97-AF65-F5344CB8AC3E}">
        <p14:creationId xmlns:p14="http://schemas.microsoft.com/office/powerpoint/2010/main" val="13425542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latin typeface="Calibri" panose="020F0502020204030204" pitchFamily="34" charset="0"/>
                <a:cs typeface="Calibri" panose="020F0502020204030204" pitchFamily="34" charset="0"/>
              </a:rPr>
              <a:t>Q- Learning</a:t>
            </a:r>
            <a:endParaRPr lang="en-US" sz="3600" dirty="0">
              <a:latin typeface="Calibri" panose="020F0502020204030204" pitchFamily="34" charset="0"/>
              <a:cs typeface="Calibri" panose="020F0502020204030204" pitchFamily="34" charset="0"/>
            </a:endParaRPr>
          </a:p>
        </p:txBody>
      </p:sp>
      <p:sp>
        <p:nvSpPr>
          <p:cNvPr id="3" name="Subtitle 2"/>
          <p:cNvSpPr>
            <a:spLocks noGrp="1"/>
          </p:cNvSpPr>
          <p:nvPr>
            <p:ph type="subTitle"/>
          </p:nvPr>
        </p:nvSpPr>
        <p:spPr>
          <a:xfrm>
            <a:off x="457200" y="1604520"/>
            <a:ext cx="8229240" cy="4643880"/>
          </a:xfrm>
        </p:spPr>
        <p:txBody>
          <a:bodyPr>
            <a:normAutofit/>
          </a:bodyPr>
          <a:lstStyle/>
          <a:p>
            <a:r>
              <a:rPr lang="en-US" dirty="0"/>
              <a:t>The main challenge with Q-Learning and the Bellman Equation comes to the compute cost associated with estimating all combinations of state-action rewards. </a:t>
            </a:r>
            <a:endParaRPr lang="en-US" dirty="0" smtClean="0"/>
          </a:p>
          <a:p>
            <a:endParaRPr lang="en-US" dirty="0"/>
          </a:p>
          <a:p>
            <a:r>
              <a:rPr lang="en-US" dirty="0" smtClean="0"/>
              <a:t>The </a:t>
            </a:r>
            <a:r>
              <a:rPr lang="en-US" dirty="0"/>
              <a:t>computation cost quickly gets out of control in problems involving a decent number of states. </a:t>
            </a:r>
            <a:endParaRPr lang="en-US" dirty="0" smtClean="0"/>
          </a:p>
          <a:p>
            <a:endParaRPr lang="en-US" dirty="0"/>
          </a:p>
          <a:p>
            <a:r>
              <a:rPr lang="en-US" dirty="0" smtClean="0"/>
              <a:t>To </a:t>
            </a:r>
            <a:r>
              <a:rPr lang="en-US" dirty="0"/>
              <a:t>deal with that challenge, there are techniques that try to approximate a Q-function instead of learning an exact one by evaluating all possible </a:t>
            </a:r>
            <a:r>
              <a:rPr lang="en-US" dirty="0" smtClean="0"/>
              <a:t>Q-Values.</a:t>
            </a:r>
          </a:p>
          <a:p>
            <a:endParaRPr lang="en-US" dirty="0"/>
          </a:p>
          <a:p>
            <a:r>
              <a:rPr lang="en-US" dirty="0"/>
              <a:t>One of the biggest breakthroughs in Q-Learning </a:t>
            </a:r>
            <a:r>
              <a:rPr lang="en-US" dirty="0" smtClean="0"/>
              <a:t>came </a:t>
            </a:r>
            <a:r>
              <a:rPr lang="en-US" dirty="0"/>
              <a:t>from </a:t>
            </a:r>
            <a:r>
              <a:rPr lang="en-US" dirty="0" smtClean="0"/>
              <a:t> DeepMind </a:t>
            </a:r>
            <a:r>
              <a:rPr lang="en-US" dirty="0"/>
              <a:t>when they used deep neural networks to estimate the Q-Value of all possible actions for a given state. This technique is called </a:t>
            </a:r>
            <a:r>
              <a:rPr lang="en-US" dirty="0" smtClean="0"/>
              <a:t>Deep-Q-Networks.</a:t>
            </a:r>
            <a:endParaRPr lang="en-US" dirty="0"/>
          </a:p>
          <a:p>
            <a:r>
              <a:rPr lang="en-US" dirty="0" smtClean="0">
                <a:effectLst/>
              </a:rPr>
              <a:t/>
            </a:r>
            <a:br>
              <a:rPr lang="en-US" dirty="0" smtClean="0">
                <a:effectLst/>
              </a:rPr>
            </a:br>
            <a:endParaRPr lang="en-US" dirty="0"/>
          </a:p>
        </p:txBody>
      </p:sp>
    </p:spTree>
    <p:extLst>
      <p:ext uri="{BB962C8B-B14F-4D97-AF65-F5344CB8AC3E}">
        <p14:creationId xmlns:p14="http://schemas.microsoft.com/office/powerpoint/2010/main" val="6434712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Calibri" panose="020F0502020204030204" pitchFamily="34" charset="0"/>
                <a:cs typeface="Calibri" panose="020F0502020204030204" pitchFamily="34" charset="0"/>
              </a:rPr>
              <a:t>Q-Learning pseudocode</a:t>
            </a:r>
            <a:endParaRPr lang="en-US" sz="40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p:nvPr>
            </p:nvSpPr>
            <p:spPr>
              <a:xfrm>
                <a:off x="228600" y="1604520"/>
                <a:ext cx="8686800" cy="4796280"/>
              </a:xfrm>
            </p:spPr>
            <p:txBody>
              <a:bodyPr>
                <a:normAutofit/>
              </a:bodyPr>
              <a:lstStyle/>
              <a:p>
                <a:r>
                  <a:rPr lang="en-US" dirty="0" smtClean="0"/>
                  <a:t> </a:t>
                </a:r>
                <a:r>
                  <a:rPr lang="en-US" dirty="0" smtClean="0">
                    <a:effectLst/>
                  </a:rPr>
                  <a:t>Initialize Q[</a:t>
                </a:r>
                <a:r>
                  <a:rPr lang="en-US" dirty="0" err="1" smtClean="0">
                    <a:effectLst/>
                  </a:rPr>
                  <a:t>num_states</a:t>
                </a:r>
                <a:r>
                  <a:rPr lang="en-US" dirty="0" smtClean="0">
                    <a:effectLst/>
                  </a:rPr>
                  <a:t>, </a:t>
                </a:r>
                <a:r>
                  <a:rPr lang="en-US" dirty="0" err="1" smtClean="0">
                    <a:effectLst/>
                  </a:rPr>
                  <a:t>num_actions</a:t>
                </a:r>
                <a:r>
                  <a:rPr lang="en-US" dirty="0" smtClean="0">
                    <a:effectLst/>
                  </a:rPr>
                  <a:t>] to Zeros or Arbitrary Values</a:t>
                </a:r>
              </a:p>
              <a:p>
                <a:endParaRPr lang="en-US" dirty="0" smtClean="0">
                  <a:effectLst/>
                </a:endParaRPr>
              </a:p>
              <a:p>
                <a:r>
                  <a:rPr lang="en-US" dirty="0" smtClean="0">
                    <a:effectLst/>
                  </a:rPr>
                  <a:t>Observe Initial State s</a:t>
                </a:r>
              </a:p>
              <a:p>
                <a:endParaRPr lang="en-US" dirty="0" smtClean="0">
                  <a:effectLst/>
                </a:endParaRPr>
              </a:p>
              <a:p>
                <a:r>
                  <a:rPr lang="en-US" dirty="0" smtClean="0">
                    <a:effectLst/>
                  </a:rPr>
                  <a:t>repeat:</a:t>
                </a:r>
                <a:endParaRPr lang="en-US" dirty="0" smtClean="0">
                  <a:effectLst/>
                </a:endParaRPr>
              </a:p>
              <a:p>
                <a:r>
                  <a:rPr lang="en-US" dirty="0" smtClean="0">
                    <a:effectLst/>
                  </a:rPr>
                  <a:t>	</a:t>
                </a:r>
                <a:r>
                  <a:rPr lang="en-US" dirty="0" smtClean="0">
                    <a:effectLst/>
                  </a:rPr>
                  <a:t>Select </a:t>
                </a:r>
                <a:r>
                  <a:rPr lang="en-US" dirty="0" smtClean="0">
                    <a:effectLst/>
                  </a:rPr>
                  <a:t>one among all possible actions for the current state</a:t>
                </a:r>
                <a:r>
                  <a:rPr lang="en-US" dirty="0" smtClean="0">
                    <a:effectLst/>
                  </a:rPr>
                  <a:t>.</a:t>
                </a:r>
              </a:p>
              <a:p>
                <a:r>
                  <a:rPr lang="en-US" dirty="0" smtClean="0"/>
                  <a:t>	Observe reward r and new state s’</a:t>
                </a:r>
                <a:endParaRPr lang="en-US" dirty="0" smtClean="0">
                  <a:effectLst/>
                </a:endParaRPr>
              </a:p>
              <a:p>
                <a:r>
                  <a:rPr lang="en-US" dirty="0" smtClean="0">
                    <a:effectLst/>
                  </a:rPr>
                  <a:t>	</a:t>
                </a:r>
                <a:r>
                  <a:rPr lang="en-US" sz="2400" dirty="0" smtClean="0">
                    <a:effectLst/>
                  </a:rPr>
                  <a:t>Q</a:t>
                </a:r>
                <a:r>
                  <a:rPr lang="en-US" dirty="0" smtClean="0"/>
                  <a:t>(</a:t>
                </a:r>
                <a:r>
                  <a:rPr lang="en-US" dirty="0" err="1" smtClean="0"/>
                  <a:t>s.a</a:t>
                </a:r>
                <a:r>
                  <a:rPr lang="en-US" dirty="0" smtClean="0"/>
                  <a:t>) = </a:t>
                </a:r>
                <a:r>
                  <a:rPr lang="en-US" sz="2400" dirty="0" smtClean="0"/>
                  <a:t>Q</a:t>
                </a:r>
                <a:r>
                  <a:rPr lang="en-US" dirty="0" smtClean="0"/>
                  <a:t>(</a:t>
                </a:r>
                <a:r>
                  <a:rPr lang="en-US" dirty="0" err="1" smtClean="0"/>
                  <a:t>s,a</a:t>
                </a:r>
                <a:r>
                  <a:rPr lang="en-US" dirty="0" smtClean="0"/>
                  <a:t>)  +</a:t>
                </a:r>
                <a:r>
                  <a:rPr lang="el-GR" dirty="0" smtClean="0"/>
                  <a:t> </a:t>
                </a:r>
                <a:r>
                  <a:rPr lang="el-GR" sz="2400" dirty="0" smtClean="0"/>
                  <a:t>α</a:t>
                </a:r>
                <a:r>
                  <a:rPr lang="en-US" dirty="0" smtClean="0"/>
                  <a:t>( r + </a:t>
                </a:r>
                <a14:m>
                  <m:oMath xmlns:m="http://schemas.openxmlformats.org/officeDocument/2006/math">
                    <m:r>
                      <a:rPr lang="en-US" sz="2400" b="1" i="1" smtClean="0">
                        <a:latin typeface="Cambria Math"/>
                        <a:ea typeface="Cambria Math"/>
                      </a:rPr>
                      <m:t>𝜸</m:t>
                    </m:r>
                  </m:oMath>
                </a14:m>
                <a:r>
                  <a:rPr lang="en-US" dirty="0" smtClean="0"/>
                  <a:t> * </a:t>
                </a:r>
                <a:r>
                  <a:rPr lang="en-US" sz="2800" dirty="0" err="1" smtClean="0"/>
                  <a:t>Max</a:t>
                </a:r>
                <a:r>
                  <a:rPr lang="en-US" dirty="0" err="1" smtClean="0"/>
                  <a:t>s</a:t>
                </a:r>
                <a:r>
                  <a:rPr lang="en-US" dirty="0" smtClean="0"/>
                  <a:t>’( </a:t>
                </a:r>
                <a:r>
                  <a:rPr lang="en-US" sz="2400" dirty="0" smtClean="0"/>
                  <a:t>Q</a:t>
                </a:r>
                <a:r>
                  <a:rPr lang="en-US" dirty="0" smtClean="0"/>
                  <a:t>[</a:t>
                </a:r>
                <a:r>
                  <a:rPr lang="en-US" dirty="0" err="1" smtClean="0"/>
                  <a:t>s’,a</a:t>
                </a:r>
                <a:r>
                  <a:rPr lang="en-US" dirty="0" smtClean="0"/>
                  <a:t>’])  – </a:t>
                </a:r>
                <a:r>
                  <a:rPr lang="en-US" sz="2400" dirty="0" smtClean="0"/>
                  <a:t>Q</a:t>
                </a:r>
                <a:r>
                  <a:rPr lang="en-US" dirty="0" smtClean="0"/>
                  <a:t>[</a:t>
                </a:r>
                <a:r>
                  <a:rPr lang="en-US" dirty="0" err="1" smtClean="0"/>
                  <a:t>s,a</a:t>
                </a:r>
                <a:r>
                  <a:rPr lang="en-US" dirty="0" smtClean="0"/>
                  <a:t>])</a:t>
                </a:r>
                <a:endParaRPr lang="en-US" dirty="0" smtClean="0">
                  <a:effectLst/>
                </a:endParaRPr>
              </a:p>
              <a:p>
                <a:r>
                  <a:rPr lang="en-US" dirty="0" smtClean="0">
                    <a:effectLst/>
                  </a:rPr>
                  <a:t>	</a:t>
                </a:r>
                <a:r>
                  <a:rPr lang="en-US" dirty="0" smtClean="0">
                    <a:effectLst/>
                  </a:rPr>
                  <a:t> s=s’</a:t>
                </a:r>
                <a:endParaRPr lang="en-US" dirty="0" smtClean="0">
                  <a:effectLst/>
                </a:endParaRPr>
              </a:p>
              <a:p>
                <a:r>
                  <a:rPr lang="en-US" dirty="0" smtClean="0">
                    <a:effectLst/>
                  </a:rPr>
                  <a:t>	</a:t>
                </a:r>
                <a:r>
                  <a:rPr lang="en-US" dirty="0" smtClean="0">
                    <a:effectLst/>
                  </a:rPr>
                  <a:t> </a:t>
                </a:r>
                <a:endParaRPr lang="en-US" dirty="0" smtClean="0">
                  <a:effectLst/>
                </a:endParaRPr>
              </a:p>
              <a:p>
                <a:r>
                  <a:rPr lang="en-US" dirty="0"/>
                  <a:t>u</a:t>
                </a:r>
                <a:r>
                  <a:rPr lang="en-US" dirty="0" smtClean="0">
                    <a:effectLst/>
                  </a:rPr>
                  <a:t>ntil Terminated</a:t>
                </a:r>
                <a:endParaRPr lang="en-US" dirty="0" smtClean="0">
                  <a:effectLst/>
                </a:endParaRPr>
              </a:p>
              <a:p>
                <a:endParaRPr lang="en-US" dirty="0"/>
              </a:p>
            </p:txBody>
          </p:sp>
        </mc:Choice>
        <mc:Fallback>
          <p:sp>
            <p:nvSpPr>
              <p:cNvPr id="3" name="Subtitle 2"/>
              <p:cNvSpPr>
                <a:spLocks noGrp="1" noRot="1" noChangeAspect="1" noMove="1" noResize="1" noEditPoints="1" noAdjustHandles="1" noChangeArrowheads="1" noChangeShapeType="1" noTextEdit="1"/>
              </p:cNvSpPr>
              <p:nvPr>
                <p:ph type="subTitle"/>
              </p:nvPr>
            </p:nvSpPr>
            <p:spPr>
              <a:xfrm>
                <a:off x="228600" y="1604520"/>
                <a:ext cx="8686800" cy="4796280"/>
              </a:xfrm>
              <a:blipFill rotWithShape="1">
                <a:blip r:embed="rId2"/>
                <a:stretch>
                  <a:fillRect l="-1684"/>
                </a:stretch>
              </a:blipFill>
            </p:spPr>
            <p:txBody>
              <a:bodyPr/>
              <a:lstStyle/>
              <a:p>
                <a:r>
                  <a:rPr lang="en-US">
                    <a:noFill/>
                  </a:rPr>
                  <a:t> </a:t>
                </a:r>
              </a:p>
            </p:txBody>
          </p:sp>
        </mc:Fallback>
      </mc:AlternateContent>
    </p:spTree>
    <p:extLst>
      <p:ext uri="{BB962C8B-B14F-4D97-AF65-F5344CB8AC3E}">
        <p14:creationId xmlns:p14="http://schemas.microsoft.com/office/powerpoint/2010/main" val="12572456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ubtitle 2"/>
          <p:cNvSpPr>
            <a:spLocks noGrp="1"/>
          </p:cNvSpPr>
          <p:nvPr>
            <p:ph type="subTitle"/>
          </p:nvPr>
        </p:nvSpPr>
        <p:spPr/>
        <p:txBody>
          <a:bodyPr/>
          <a:lstStyle/>
          <a:p>
            <a:r>
              <a:rPr lang="el-GR" dirty="0" smtClean="0"/>
              <a:t>α</a:t>
            </a:r>
            <a:r>
              <a:rPr lang="en-US" dirty="0" smtClean="0"/>
              <a:t> : L</a:t>
            </a:r>
            <a:r>
              <a:rPr lang="en-US" dirty="0" smtClean="0"/>
              <a:t>earning </a:t>
            </a:r>
            <a:r>
              <a:rPr lang="en-US" dirty="0"/>
              <a:t>rate that controls how much of the difference between previous Q-value and newly proposed Q-value is taken into account. </a:t>
            </a:r>
            <a:endParaRPr lang="en-US" dirty="0" smtClean="0"/>
          </a:p>
          <a:p>
            <a:endParaRPr lang="en-US" dirty="0" smtClean="0"/>
          </a:p>
          <a:p>
            <a:r>
              <a:rPr lang="en-US" dirty="0" smtClean="0"/>
              <a:t>Note: when</a:t>
            </a:r>
            <a:r>
              <a:rPr lang="en-US" dirty="0"/>
              <a:t> </a:t>
            </a:r>
            <a:r>
              <a:rPr lang="el-GR" dirty="0" smtClean="0"/>
              <a:t> α</a:t>
            </a:r>
            <a:r>
              <a:rPr lang="en-US" dirty="0" smtClean="0"/>
              <a:t> </a:t>
            </a:r>
            <a:r>
              <a:rPr lang="en-US" dirty="0" smtClean="0"/>
              <a:t>=</a:t>
            </a:r>
            <a:r>
              <a:rPr lang="en-US" dirty="0"/>
              <a:t>1, then two </a:t>
            </a:r>
            <a:r>
              <a:rPr lang="en-US" i="1" dirty="0"/>
              <a:t>Q[</a:t>
            </a:r>
            <a:r>
              <a:rPr lang="en-US" i="1" dirty="0" err="1"/>
              <a:t>s,a</a:t>
            </a:r>
            <a:r>
              <a:rPr lang="en-US" i="1" dirty="0"/>
              <a:t>]</a:t>
            </a:r>
            <a:r>
              <a:rPr lang="en-US" dirty="0"/>
              <a:t> cancel and the update is exactly the same as the Bellman equation</a:t>
            </a:r>
            <a:r>
              <a:rPr lang="en-US" dirty="0" smtClean="0"/>
              <a:t>.</a:t>
            </a:r>
          </a:p>
          <a:p>
            <a:endParaRPr lang="en-US" dirty="0"/>
          </a:p>
          <a:p>
            <a:r>
              <a:rPr lang="en-US" dirty="0"/>
              <a:t>The </a:t>
            </a:r>
            <a:r>
              <a:rPr lang="en-US" dirty="0" err="1"/>
              <a:t>max</a:t>
            </a:r>
            <a:r>
              <a:rPr lang="en-US" i="1" baseline="-25000" dirty="0" err="1"/>
              <a:t>a</a:t>
            </a:r>
            <a:r>
              <a:rPr lang="en-US" i="1" baseline="-25000" dirty="0"/>
              <a:t>’</a:t>
            </a:r>
            <a:r>
              <a:rPr lang="en-US" dirty="0"/>
              <a:t> </a:t>
            </a:r>
            <a:r>
              <a:rPr lang="en-US" i="1" dirty="0"/>
              <a:t>Q</a:t>
            </a:r>
            <a:r>
              <a:rPr lang="en-US" dirty="0"/>
              <a:t>[</a:t>
            </a:r>
            <a:r>
              <a:rPr lang="en-US" i="1" dirty="0" err="1"/>
              <a:t>s’</a:t>
            </a:r>
            <a:r>
              <a:rPr lang="en-US" dirty="0" err="1"/>
              <a:t>,</a:t>
            </a:r>
            <a:r>
              <a:rPr lang="en-US" i="1" dirty="0" err="1"/>
              <a:t>a</a:t>
            </a:r>
            <a:r>
              <a:rPr lang="en-US" i="1" dirty="0"/>
              <a:t>’</a:t>
            </a:r>
            <a:r>
              <a:rPr lang="en-US" dirty="0"/>
              <a:t>] that we use to update </a:t>
            </a:r>
            <a:r>
              <a:rPr lang="en-US" i="1" dirty="0"/>
              <a:t>Q</a:t>
            </a:r>
            <a:r>
              <a:rPr lang="en-US" dirty="0"/>
              <a:t>[</a:t>
            </a:r>
            <a:r>
              <a:rPr lang="en-US" i="1" dirty="0" err="1"/>
              <a:t>s</a:t>
            </a:r>
            <a:r>
              <a:rPr lang="en-US" dirty="0" err="1"/>
              <a:t>,</a:t>
            </a:r>
            <a:r>
              <a:rPr lang="en-US" i="1" dirty="0" err="1"/>
              <a:t>a</a:t>
            </a:r>
            <a:r>
              <a:rPr lang="en-US" dirty="0"/>
              <a:t>] is only an approximation and in early stages of learning it may be completely wrong. However the approximation get more and more accurate with every iteration and </a:t>
            </a:r>
            <a:r>
              <a:rPr lang="en-US" dirty="0" smtClean="0"/>
              <a:t>if </a:t>
            </a:r>
            <a:r>
              <a:rPr lang="en-US" dirty="0"/>
              <a:t>we perform this update enough times, then the Q-function will converge and represent the true </a:t>
            </a:r>
            <a:r>
              <a:rPr lang="en-US" dirty="0" smtClean="0"/>
              <a:t>Q-value</a:t>
            </a:r>
          </a:p>
          <a:p>
            <a:endParaRPr lang="en-US" dirty="0"/>
          </a:p>
        </p:txBody>
      </p:sp>
    </p:spTree>
    <p:extLst>
      <p:ext uri="{BB962C8B-B14F-4D97-AF65-F5344CB8AC3E}">
        <p14:creationId xmlns:p14="http://schemas.microsoft.com/office/powerpoint/2010/main" val="8124431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err="1" smtClean="0">
                <a:latin typeface="Calibri" panose="020F0502020204030204" pitchFamily="34" charset="0"/>
                <a:cs typeface="Calibri" panose="020F0502020204030204" pitchFamily="34" charset="0"/>
              </a:rPr>
              <a:t>Jupyter</a:t>
            </a:r>
            <a:r>
              <a:rPr lang="en-US" sz="4000" dirty="0" smtClean="0">
                <a:latin typeface="Calibri" panose="020F0502020204030204" pitchFamily="34" charset="0"/>
                <a:cs typeface="Calibri" panose="020F0502020204030204" pitchFamily="34" charset="0"/>
              </a:rPr>
              <a:t> Notebooks</a:t>
            </a:r>
            <a:endParaRPr lang="en-US" sz="4000" dirty="0">
              <a:latin typeface="Calibri" panose="020F0502020204030204" pitchFamily="34" charset="0"/>
              <a:cs typeface="Calibri" panose="020F0502020204030204" pitchFamily="34" charset="0"/>
            </a:endParaRPr>
          </a:p>
        </p:txBody>
      </p:sp>
      <p:sp>
        <p:nvSpPr>
          <p:cNvPr id="3" name="Subtitle 2"/>
          <p:cNvSpPr>
            <a:spLocks noGrp="1"/>
          </p:cNvSpPr>
          <p:nvPr>
            <p:ph type="subTitle"/>
          </p:nvPr>
        </p:nvSpPr>
        <p:spPr>
          <a:xfrm>
            <a:off x="457200" y="2057400"/>
            <a:ext cx="8229240" cy="4267200"/>
          </a:xfrm>
        </p:spPr>
        <p:txBody>
          <a:bodyPr/>
          <a:lstStyle/>
          <a:p>
            <a:endParaRPr lang="en-US" dirty="0" smtClean="0"/>
          </a:p>
          <a:p>
            <a:pPr marL="342900" lvl="1" indent="-342900">
              <a:buAutoNum type="arabicParenR"/>
            </a:pPr>
            <a:r>
              <a:rPr lang="en-US" dirty="0" err="1" smtClean="0"/>
              <a:t>Mcar_QTable_GYM</a:t>
            </a:r>
            <a:r>
              <a:rPr lang="en-US" dirty="0" smtClean="0"/>
              <a:t>   </a:t>
            </a:r>
          </a:p>
          <a:p>
            <a:pPr marL="342900" lvl="1" indent="-342900">
              <a:buAutoNum type="arabicParenR"/>
            </a:pPr>
            <a:r>
              <a:rPr lang="en-US" dirty="0" err="1" smtClean="0"/>
              <a:t>Mcar_DQN_tfgpu_gym_keras</a:t>
            </a:r>
            <a:endParaRPr lang="en-US" b="1" dirty="0" smtClean="0"/>
          </a:p>
          <a:p>
            <a:pPr lvl="1"/>
            <a:endParaRPr lang="en-US" dirty="0" smtClean="0"/>
          </a:p>
          <a:p>
            <a:pPr lvl="1"/>
            <a:endParaRPr lang="en-US" dirty="0"/>
          </a:p>
          <a:p>
            <a:pPr lvl="1"/>
            <a:endParaRPr lang="en-US" dirty="0" smtClean="0"/>
          </a:p>
          <a:p>
            <a:pPr lvl="1"/>
            <a:r>
              <a:rPr lang="en-US" dirty="0" smtClean="0"/>
              <a:t>Other Programs for your</a:t>
            </a:r>
          </a:p>
          <a:p>
            <a:pPr marL="342900" lvl="1" indent="-342900">
              <a:buFont typeface="+mj-lt"/>
              <a:buAutoNum type="arabicPeriod"/>
            </a:pPr>
            <a:r>
              <a:rPr lang="en-US" dirty="0" err="1" smtClean="0"/>
              <a:t>Maze_qlearn_base.ipynb</a:t>
            </a:r>
            <a:endParaRPr lang="en-US" dirty="0" smtClean="0"/>
          </a:p>
          <a:p>
            <a:pPr marL="342900" lvl="1" indent="-342900">
              <a:buFont typeface="+mj-lt"/>
              <a:buAutoNum type="arabicPeriod"/>
            </a:pPr>
            <a:r>
              <a:rPr lang="en-US" dirty="0" err="1" smtClean="0"/>
              <a:t>Maze_tfalpha.ipynb</a:t>
            </a:r>
            <a:endParaRPr lang="en-US" dirty="0" smtClean="0"/>
          </a:p>
          <a:p>
            <a:pPr marL="342900" lvl="1" indent="-342900">
              <a:buFont typeface="+mj-lt"/>
              <a:buAutoNum type="arabicPeriod"/>
            </a:pPr>
            <a:r>
              <a:rPr lang="en-US" dirty="0" err="1" smtClean="0"/>
              <a:t>qLearn.ipynb</a:t>
            </a:r>
            <a:endParaRPr lang="en-US" dirty="0" smtClean="0"/>
          </a:p>
          <a:p>
            <a:pPr marL="342900" lvl="1" indent="-342900">
              <a:buFont typeface="+mj-lt"/>
              <a:buAutoNum type="arabicPeriod"/>
            </a:pPr>
            <a:r>
              <a:rPr lang="en-US" dirty="0" err="1" smtClean="0"/>
              <a:t>Pybulletsample_base.ipynb</a:t>
            </a:r>
            <a:endParaRPr lang="en-US" dirty="0" smtClean="0"/>
          </a:p>
          <a:p>
            <a:pPr lvl="1"/>
            <a:endParaRPr lang="en-US" dirty="0"/>
          </a:p>
        </p:txBody>
      </p:sp>
    </p:spTree>
    <p:extLst>
      <p:ext uri="{BB962C8B-B14F-4D97-AF65-F5344CB8AC3E}">
        <p14:creationId xmlns:p14="http://schemas.microsoft.com/office/powerpoint/2010/main" val="21427576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sz="4000" dirty="0" smtClean="0">
                <a:latin typeface="Calibri" panose="020F0502020204030204" pitchFamily="34" charset="0"/>
                <a:cs typeface="Calibri" panose="020F0502020204030204" pitchFamily="34" charset="0"/>
              </a:rPr>
              <a:t>MountainCar-v0</a:t>
            </a:r>
            <a:endParaRPr lang="en-US" sz="4000" dirty="0">
              <a:latin typeface="Calibri" panose="020F0502020204030204" pitchFamily="34" charset="0"/>
              <a:cs typeface="Calibri" panose="020F0502020204030204" pitchFamily="34" charset="0"/>
            </a:endParaRPr>
          </a:p>
        </p:txBody>
      </p:sp>
      <p:sp>
        <p:nvSpPr>
          <p:cNvPr id="3" name="Subtitle 2"/>
          <p:cNvSpPr>
            <a:spLocks noGrp="1"/>
          </p:cNvSpPr>
          <p:nvPr>
            <p:ph type="subTitle"/>
          </p:nvPr>
        </p:nvSpPr>
        <p:spPr>
          <a:xfrm>
            <a:off x="457200" y="1604520"/>
            <a:ext cx="8229240" cy="4948680"/>
          </a:xfrm>
        </p:spPr>
        <p:txBody>
          <a:bodyPr>
            <a:normAutofit/>
          </a:bodyPr>
          <a:lstStyle/>
          <a:p>
            <a:r>
              <a:rPr lang="en-US" dirty="0" smtClean="0"/>
              <a:t>Observations </a:t>
            </a:r>
          </a:p>
          <a:p>
            <a:r>
              <a:rPr lang="en-US" dirty="0"/>
              <a:t>Type: </a:t>
            </a:r>
            <a:r>
              <a:rPr lang="en-US" dirty="0" smtClean="0"/>
              <a:t>Box(2)</a:t>
            </a:r>
          </a:p>
          <a:p>
            <a:endParaRPr lang="en-US" dirty="0"/>
          </a:p>
          <a:p>
            <a:r>
              <a:rPr lang="en-US" dirty="0" smtClean="0"/>
              <a:t>  </a:t>
            </a:r>
          </a:p>
          <a:p>
            <a:r>
              <a:rPr lang="en-US" dirty="0" smtClean="0"/>
              <a:t>        </a:t>
            </a:r>
          </a:p>
          <a:p>
            <a:endParaRPr lang="en-US" dirty="0"/>
          </a:p>
          <a:p>
            <a:endParaRPr lang="en-US" dirty="0" smtClean="0"/>
          </a:p>
          <a:p>
            <a:endParaRPr lang="en-US" dirty="0"/>
          </a:p>
          <a:p>
            <a:endParaRPr lang="en-US" dirty="0" smtClean="0"/>
          </a:p>
          <a:p>
            <a:endParaRPr lang="en-US" dirty="0" smtClean="0"/>
          </a:p>
          <a:p>
            <a:r>
              <a:rPr lang="en-US" dirty="0" smtClean="0"/>
              <a:t>Actions:</a:t>
            </a:r>
          </a:p>
          <a:p>
            <a:r>
              <a:rPr lang="en-US" dirty="0" smtClean="0"/>
              <a:t>Type: Discrete(3)</a:t>
            </a:r>
          </a:p>
          <a:p>
            <a:r>
              <a:rPr lang="en-US" dirty="0" smtClean="0"/>
              <a:t>         </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89837792"/>
              </p:ext>
            </p:extLst>
          </p:nvPr>
        </p:nvGraphicFramePr>
        <p:xfrm>
          <a:off x="2286000" y="1828800"/>
          <a:ext cx="6096000" cy="1381760"/>
        </p:xfrm>
        <a:graphic>
          <a:graphicData uri="http://schemas.openxmlformats.org/drawingml/2006/table">
            <a:tbl>
              <a:tblPr firstRow="1" bandRow="1">
                <a:tableStyleId>{5C22544A-7EE6-4342-B048-85BDC9FD1C3A}</a:tableStyleId>
              </a:tblPr>
              <a:tblGrid>
                <a:gridCol w="914400"/>
                <a:gridCol w="2133600"/>
                <a:gridCol w="1524000"/>
                <a:gridCol w="1524000"/>
              </a:tblGrid>
              <a:tr h="370840">
                <a:tc>
                  <a:txBody>
                    <a:bodyPr/>
                    <a:lstStyle/>
                    <a:p>
                      <a:r>
                        <a:rPr lang="en-US" dirty="0" err="1" smtClean="0"/>
                        <a:t>Num</a:t>
                      </a:r>
                      <a:endParaRPr lang="en-US" dirty="0"/>
                    </a:p>
                  </a:txBody>
                  <a:tcPr/>
                </a:tc>
                <a:tc>
                  <a:txBody>
                    <a:bodyPr/>
                    <a:lstStyle/>
                    <a:p>
                      <a:r>
                        <a:rPr lang="en-US" dirty="0" smtClean="0"/>
                        <a:t>Observation </a:t>
                      </a:r>
                      <a:endParaRPr lang="en-US" dirty="0"/>
                    </a:p>
                  </a:txBody>
                  <a:tcPr/>
                </a:tc>
                <a:tc>
                  <a:txBody>
                    <a:bodyPr/>
                    <a:lstStyle/>
                    <a:p>
                      <a:r>
                        <a:rPr lang="en-US" dirty="0" smtClean="0"/>
                        <a:t>Min </a:t>
                      </a:r>
                      <a:endParaRPr lang="en-US"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Max</a:t>
                      </a:r>
                    </a:p>
                    <a:p>
                      <a:endParaRPr lang="en-US" dirty="0"/>
                    </a:p>
                  </a:txBody>
                  <a:tcPr/>
                </a:tc>
              </a:tr>
              <a:tr h="370840">
                <a:tc>
                  <a:txBody>
                    <a:bodyPr/>
                    <a:lstStyle/>
                    <a:p>
                      <a:r>
                        <a:rPr lang="en-US" dirty="0" smtClean="0"/>
                        <a:t>0</a:t>
                      </a:r>
                      <a:endParaRPr lang="en-US" dirty="0"/>
                    </a:p>
                  </a:txBody>
                  <a:tcPr/>
                </a:tc>
                <a:tc>
                  <a:txBody>
                    <a:bodyPr/>
                    <a:lstStyle/>
                    <a:p>
                      <a:r>
                        <a:rPr lang="en-US" dirty="0" smtClean="0"/>
                        <a:t>Position </a:t>
                      </a:r>
                      <a:endParaRPr lang="en-US" dirty="0"/>
                    </a:p>
                  </a:txBody>
                  <a:tcPr/>
                </a:tc>
                <a:tc>
                  <a:txBody>
                    <a:bodyPr/>
                    <a:lstStyle/>
                    <a:p>
                      <a:r>
                        <a:rPr lang="en-US" dirty="0" smtClean="0"/>
                        <a:t>-1.2</a:t>
                      </a:r>
                      <a:endParaRPr lang="en-US" dirty="0"/>
                    </a:p>
                  </a:txBody>
                  <a:tcPr/>
                </a:tc>
                <a:tc>
                  <a:txBody>
                    <a:bodyPr/>
                    <a:lstStyle/>
                    <a:p>
                      <a:r>
                        <a:rPr lang="en-US" dirty="0" smtClean="0"/>
                        <a:t>0.6</a:t>
                      </a:r>
                      <a:endParaRPr lang="en-US" dirty="0"/>
                    </a:p>
                  </a:txBody>
                  <a:tcPr/>
                </a:tc>
              </a:tr>
              <a:tr h="370840">
                <a:tc>
                  <a:txBody>
                    <a:bodyPr/>
                    <a:lstStyle/>
                    <a:p>
                      <a:r>
                        <a:rPr lang="en-US" dirty="0" smtClean="0"/>
                        <a:t>1</a:t>
                      </a:r>
                      <a:endParaRPr lang="en-US" dirty="0"/>
                    </a:p>
                  </a:txBody>
                  <a:tcPr/>
                </a:tc>
                <a:tc>
                  <a:txBody>
                    <a:bodyPr/>
                    <a:lstStyle/>
                    <a:p>
                      <a:r>
                        <a:rPr lang="en-US" dirty="0" smtClean="0"/>
                        <a:t>Velocity</a:t>
                      </a:r>
                      <a:endParaRPr lang="en-US" dirty="0"/>
                    </a:p>
                  </a:txBody>
                  <a:tcPr/>
                </a:tc>
                <a:tc>
                  <a:txBody>
                    <a:bodyPr/>
                    <a:lstStyle/>
                    <a:p>
                      <a:r>
                        <a:rPr lang="en-US" dirty="0" smtClean="0"/>
                        <a:t>-0..07</a:t>
                      </a:r>
                      <a:endParaRPr lang="en-US" dirty="0"/>
                    </a:p>
                  </a:txBody>
                  <a:tcPr/>
                </a:tc>
                <a:tc>
                  <a:txBody>
                    <a:bodyPr/>
                    <a:lstStyle/>
                    <a:p>
                      <a:r>
                        <a:rPr lang="en-US" dirty="0" smtClean="0"/>
                        <a:t>0.07</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53568455"/>
              </p:ext>
            </p:extLst>
          </p:nvPr>
        </p:nvGraphicFramePr>
        <p:xfrm>
          <a:off x="2362200" y="4876800"/>
          <a:ext cx="6096000" cy="148336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err="1" smtClean="0"/>
                        <a:t>Num</a:t>
                      </a:r>
                      <a:endParaRPr lang="en-US" dirty="0"/>
                    </a:p>
                  </a:txBody>
                  <a:tcPr/>
                </a:tc>
                <a:tc>
                  <a:txBody>
                    <a:bodyPr/>
                    <a:lstStyle/>
                    <a:p>
                      <a:r>
                        <a:rPr lang="en-US" dirty="0" smtClean="0"/>
                        <a:t>Action</a:t>
                      </a:r>
                      <a:endParaRPr lang="en-US" dirty="0"/>
                    </a:p>
                  </a:txBody>
                  <a:tcPr/>
                </a:tc>
              </a:tr>
              <a:tr h="370840">
                <a:tc>
                  <a:txBody>
                    <a:bodyPr/>
                    <a:lstStyle/>
                    <a:p>
                      <a:r>
                        <a:rPr lang="en-US" dirty="0" smtClean="0"/>
                        <a:t>0</a:t>
                      </a:r>
                      <a:endParaRPr lang="en-US"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Push Left</a:t>
                      </a:r>
                    </a:p>
                  </a:txBody>
                  <a:tcPr/>
                </a:tc>
              </a:tr>
              <a:tr h="370840">
                <a:tc>
                  <a:txBody>
                    <a:bodyPr/>
                    <a:lstStyle/>
                    <a:p>
                      <a:r>
                        <a:rPr lang="en-US" dirty="0" smtClean="0"/>
                        <a:t>1</a:t>
                      </a:r>
                      <a:endParaRPr lang="en-US"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No Push </a:t>
                      </a:r>
                    </a:p>
                  </a:txBody>
                  <a:tcPr/>
                </a:tc>
              </a:tr>
              <a:tr h="370840">
                <a:tc>
                  <a:txBody>
                    <a:bodyPr/>
                    <a:lstStyle/>
                    <a:p>
                      <a:r>
                        <a:rPr lang="en-US" dirty="0" smtClean="0"/>
                        <a:t>2</a:t>
                      </a:r>
                      <a:endParaRPr lang="en-US"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Push Right</a:t>
                      </a:r>
                    </a:p>
                  </a:txBody>
                  <a:tcPr/>
                </a:tc>
              </a:tr>
            </a:tbl>
          </a:graphicData>
        </a:graphic>
      </p:graphicFrame>
    </p:spTree>
    <p:extLst>
      <p:ext uri="{BB962C8B-B14F-4D97-AF65-F5344CB8AC3E}">
        <p14:creationId xmlns:p14="http://schemas.microsoft.com/office/powerpoint/2010/main" val="9650952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sz="4000" dirty="0" smtClean="0">
                <a:latin typeface="Calibri" panose="020F0502020204030204" pitchFamily="34" charset="0"/>
                <a:cs typeface="Calibri" panose="020F0502020204030204" pitchFamily="34" charset="0"/>
              </a:rPr>
              <a:t>MountainCar-v0 (cont’d)</a:t>
            </a:r>
            <a:endParaRPr lang="en-US" sz="4000" dirty="0">
              <a:latin typeface="Calibri" panose="020F0502020204030204" pitchFamily="34" charset="0"/>
              <a:cs typeface="Calibri" panose="020F0502020204030204" pitchFamily="34" charset="0"/>
            </a:endParaRPr>
          </a:p>
        </p:txBody>
      </p:sp>
      <p:sp>
        <p:nvSpPr>
          <p:cNvPr id="3" name="Subtitle 2"/>
          <p:cNvSpPr>
            <a:spLocks noGrp="1"/>
          </p:cNvSpPr>
          <p:nvPr>
            <p:ph type="subTitle"/>
          </p:nvPr>
        </p:nvSpPr>
        <p:spPr>
          <a:xfrm>
            <a:off x="457200" y="1604520"/>
            <a:ext cx="8229240" cy="4948680"/>
          </a:xfrm>
        </p:spPr>
        <p:txBody>
          <a:bodyPr>
            <a:normAutofit/>
          </a:bodyPr>
          <a:lstStyle/>
          <a:p>
            <a:r>
              <a:rPr lang="en-US" dirty="0" smtClean="0"/>
              <a:t>Reward</a:t>
            </a:r>
          </a:p>
          <a:p>
            <a:endParaRPr lang="en-US" dirty="0"/>
          </a:p>
          <a:p>
            <a:r>
              <a:rPr lang="en-US" dirty="0" smtClean="0"/>
              <a:t>  </a:t>
            </a:r>
          </a:p>
          <a:p>
            <a:r>
              <a:rPr lang="en-US" dirty="0" smtClean="0"/>
              <a:t>        </a:t>
            </a:r>
          </a:p>
          <a:p>
            <a:endParaRPr lang="en-US" dirty="0"/>
          </a:p>
          <a:p>
            <a:endParaRPr lang="en-US" dirty="0" smtClean="0"/>
          </a:p>
          <a:p>
            <a:endParaRPr lang="en-US" dirty="0"/>
          </a:p>
          <a:p>
            <a:endParaRPr lang="en-US" dirty="0" smtClean="0"/>
          </a:p>
          <a:p>
            <a:r>
              <a:rPr lang="en-US" dirty="0" smtClean="0"/>
              <a:t>Starting State</a:t>
            </a:r>
          </a:p>
          <a:p>
            <a:r>
              <a:rPr lang="en-US" dirty="0" smtClean="0"/>
              <a:t> </a:t>
            </a:r>
          </a:p>
          <a:p>
            <a:r>
              <a:rPr lang="en-US" dirty="0" smtClean="0"/>
              <a:t>         </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08179874"/>
              </p:ext>
            </p:extLst>
          </p:nvPr>
        </p:nvGraphicFramePr>
        <p:xfrm>
          <a:off x="2286000" y="1828800"/>
          <a:ext cx="5638800" cy="1010920"/>
        </p:xfrm>
        <a:graphic>
          <a:graphicData uri="http://schemas.openxmlformats.org/drawingml/2006/table">
            <a:tbl>
              <a:tblPr firstRow="1" bandRow="1">
                <a:tableStyleId>{5C22544A-7EE6-4342-B048-85BDC9FD1C3A}</a:tableStyleId>
              </a:tblPr>
              <a:tblGrid>
                <a:gridCol w="914400"/>
                <a:gridCol w="4724400"/>
              </a:tblGrid>
              <a:tr h="370840">
                <a:tc>
                  <a:txBody>
                    <a:bodyPr/>
                    <a:lstStyle/>
                    <a:p>
                      <a:r>
                        <a:rPr lang="en-US" dirty="0" err="1" smtClean="0"/>
                        <a:t>Num</a:t>
                      </a:r>
                      <a:endParaRPr lang="en-US" dirty="0"/>
                    </a:p>
                  </a:txBody>
                  <a:tcPr/>
                </a:tc>
                <a:tc>
                  <a:txBody>
                    <a:bodyPr/>
                    <a:lstStyle/>
                    <a:p>
                      <a:r>
                        <a:rPr lang="en-US" dirty="0" smtClean="0"/>
                        <a:t>Observation </a:t>
                      </a:r>
                      <a:endParaRPr lang="en-US" dirty="0"/>
                    </a:p>
                  </a:txBody>
                  <a:tcPr/>
                </a:tc>
              </a:tr>
              <a:tr h="370840">
                <a:tc>
                  <a:txBody>
                    <a:bodyPr/>
                    <a:lstStyle/>
                    <a:p>
                      <a:r>
                        <a:rPr lang="en-US" dirty="0" smtClean="0"/>
                        <a:t>-1</a:t>
                      </a:r>
                      <a:endParaRPr lang="en-US" dirty="0"/>
                    </a:p>
                  </a:txBody>
                  <a:tcPr/>
                </a:tc>
                <a:tc>
                  <a:txBody>
                    <a:bodyPr/>
                    <a:lstStyle/>
                    <a:p>
                      <a:r>
                        <a:rPr lang="en-US" dirty="0" smtClean="0"/>
                        <a:t>For</a:t>
                      </a:r>
                      <a:r>
                        <a:rPr lang="en-US" baseline="0" dirty="0" smtClean="0"/>
                        <a:t> each Time Step, until goal position of 0.5 reached</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76298506"/>
              </p:ext>
            </p:extLst>
          </p:nvPr>
        </p:nvGraphicFramePr>
        <p:xfrm>
          <a:off x="2362200" y="4876800"/>
          <a:ext cx="6096000" cy="11125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 </a:t>
                      </a:r>
                      <a:endParaRPr lang="en-US" dirty="0"/>
                    </a:p>
                  </a:txBody>
                  <a:tcPr/>
                </a:tc>
                <a:tc>
                  <a:txBody>
                    <a:bodyPr/>
                    <a:lstStyle/>
                    <a:p>
                      <a:r>
                        <a:rPr lang="en-US" dirty="0" smtClean="0"/>
                        <a:t>Value</a:t>
                      </a:r>
                      <a:endParaRPr lang="en-US" dirty="0"/>
                    </a:p>
                  </a:txBody>
                  <a:tcPr/>
                </a:tc>
              </a:tr>
              <a:tr h="370840">
                <a:tc>
                  <a:txBody>
                    <a:bodyPr/>
                    <a:lstStyle/>
                    <a:p>
                      <a:r>
                        <a:rPr lang="en-US" dirty="0" smtClean="0"/>
                        <a:t>Position</a:t>
                      </a:r>
                      <a:endParaRPr lang="en-US"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-0.6</a:t>
                      </a:r>
                      <a:r>
                        <a:rPr lang="en-US" baseline="0" dirty="0" smtClean="0"/>
                        <a:t>  to -0.4</a:t>
                      </a:r>
                      <a:endParaRPr lang="en-US" dirty="0" smtClean="0"/>
                    </a:p>
                  </a:txBody>
                  <a:tcPr/>
                </a:tc>
              </a:tr>
              <a:tr h="370840">
                <a:tc>
                  <a:txBody>
                    <a:bodyPr/>
                    <a:lstStyle/>
                    <a:p>
                      <a:r>
                        <a:rPr lang="en-US" dirty="0" smtClean="0"/>
                        <a:t>Velocity</a:t>
                      </a:r>
                      <a:endParaRPr lang="en-US"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0</a:t>
                      </a:r>
                    </a:p>
                  </a:txBody>
                  <a:tcPr/>
                </a:tc>
              </a:tr>
            </a:tbl>
          </a:graphicData>
        </a:graphic>
      </p:graphicFrame>
    </p:spTree>
    <p:extLst>
      <p:ext uri="{BB962C8B-B14F-4D97-AF65-F5344CB8AC3E}">
        <p14:creationId xmlns:p14="http://schemas.microsoft.com/office/powerpoint/2010/main" val="364073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sz="4000" dirty="0" smtClean="0">
                <a:latin typeface="Calibri" panose="020F0502020204030204" pitchFamily="34" charset="0"/>
                <a:cs typeface="Calibri" panose="020F0502020204030204" pitchFamily="34" charset="0"/>
              </a:rPr>
              <a:t>MountainCar-v0 (cont’d)</a:t>
            </a:r>
            <a:endParaRPr lang="en-US" sz="4000" dirty="0">
              <a:latin typeface="Calibri" panose="020F0502020204030204" pitchFamily="34" charset="0"/>
              <a:cs typeface="Calibri" panose="020F0502020204030204" pitchFamily="34" charset="0"/>
            </a:endParaRPr>
          </a:p>
        </p:txBody>
      </p:sp>
      <p:sp>
        <p:nvSpPr>
          <p:cNvPr id="3" name="Subtitle 2"/>
          <p:cNvSpPr>
            <a:spLocks noGrp="1"/>
          </p:cNvSpPr>
          <p:nvPr>
            <p:ph type="subTitle"/>
          </p:nvPr>
        </p:nvSpPr>
        <p:spPr>
          <a:xfrm>
            <a:off x="457200" y="1604520"/>
            <a:ext cx="8229240" cy="4948680"/>
          </a:xfrm>
        </p:spPr>
        <p:txBody>
          <a:bodyPr>
            <a:normAutofit/>
          </a:bodyPr>
          <a:lstStyle/>
          <a:p>
            <a:r>
              <a:rPr lang="en-US" dirty="0" smtClean="0"/>
              <a:t>Episode</a:t>
            </a:r>
          </a:p>
          <a:p>
            <a:r>
              <a:rPr lang="en-US" dirty="0" smtClean="0"/>
              <a:t>Termination</a:t>
            </a:r>
          </a:p>
          <a:p>
            <a:endParaRPr lang="en-US" dirty="0"/>
          </a:p>
          <a:p>
            <a:r>
              <a:rPr lang="en-US" dirty="0" smtClean="0"/>
              <a:t>  </a:t>
            </a:r>
          </a:p>
          <a:p>
            <a:r>
              <a:rPr lang="en-US" dirty="0" smtClean="0"/>
              <a:t>        </a:t>
            </a:r>
          </a:p>
          <a:p>
            <a:endParaRPr lang="en-US" dirty="0"/>
          </a:p>
          <a:p>
            <a:endParaRPr lang="en-US" dirty="0" smtClean="0"/>
          </a:p>
          <a:p>
            <a:endParaRPr lang="en-US" dirty="0"/>
          </a:p>
          <a:p>
            <a:endParaRPr lang="en-US" dirty="0" smtClean="0"/>
          </a:p>
          <a:p>
            <a:r>
              <a:rPr lang="en-US" dirty="0" smtClean="0"/>
              <a:t>         </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6960768"/>
              </p:ext>
            </p:extLst>
          </p:nvPr>
        </p:nvGraphicFramePr>
        <p:xfrm>
          <a:off x="2286000" y="1828800"/>
          <a:ext cx="4724400" cy="1112520"/>
        </p:xfrm>
        <a:graphic>
          <a:graphicData uri="http://schemas.openxmlformats.org/drawingml/2006/table">
            <a:tbl>
              <a:tblPr firstRow="1" bandRow="1">
                <a:tableStyleId>{5C22544A-7EE6-4342-B048-85BDC9FD1C3A}</a:tableStyleId>
              </a:tblPr>
              <a:tblGrid>
                <a:gridCol w="4724400"/>
              </a:tblGrid>
              <a:tr h="370840">
                <a:tc>
                  <a:txBody>
                    <a:bodyPr/>
                    <a:lstStyle/>
                    <a:p>
                      <a:r>
                        <a:rPr lang="en-US" dirty="0" smtClean="0"/>
                        <a:t> </a:t>
                      </a:r>
                      <a:endParaRPr lang="en-US" dirty="0"/>
                    </a:p>
                  </a:txBody>
                  <a:tcPr/>
                </a:tc>
              </a:tr>
              <a:tr h="370840">
                <a:tc>
                  <a:txBody>
                    <a:bodyPr/>
                    <a:lstStyle/>
                    <a:p>
                      <a:r>
                        <a:rPr lang="en-US" dirty="0" smtClean="0"/>
                        <a:t>Reach goal</a:t>
                      </a:r>
                      <a:r>
                        <a:rPr lang="en-US" baseline="0" dirty="0" smtClean="0"/>
                        <a:t> position 0.5</a:t>
                      </a:r>
                      <a:endParaRPr lang="en-US" dirty="0"/>
                    </a:p>
                  </a:txBody>
                  <a:tcPr/>
                </a:tc>
              </a:tr>
              <a:tr h="370840">
                <a:tc>
                  <a:txBody>
                    <a:bodyPr/>
                    <a:lstStyle/>
                    <a:p>
                      <a:r>
                        <a:rPr lang="en-US" dirty="0" smtClean="0"/>
                        <a:t>200 iterations Reached</a:t>
                      </a:r>
                      <a:endParaRPr lang="en-US" dirty="0"/>
                    </a:p>
                  </a:txBody>
                  <a:tcPr/>
                </a:tc>
              </a:tr>
            </a:tbl>
          </a:graphicData>
        </a:graphic>
      </p:graphicFrame>
    </p:spTree>
    <p:extLst>
      <p:ext uri="{BB962C8B-B14F-4D97-AF65-F5344CB8AC3E}">
        <p14:creationId xmlns:p14="http://schemas.microsoft.com/office/powerpoint/2010/main" val="2561996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Next Sessio</a:t>
            </a:r>
            <a:r>
              <a:rPr lang="en-US" sz="4000" dirty="0"/>
              <a:t>n</a:t>
            </a:r>
          </a:p>
        </p:txBody>
      </p:sp>
      <p:sp>
        <p:nvSpPr>
          <p:cNvPr id="3" name="Subtitle 2"/>
          <p:cNvSpPr>
            <a:spLocks noGrp="1"/>
          </p:cNvSpPr>
          <p:nvPr>
            <p:ph type="subTitle"/>
          </p:nvPr>
        </p:nvSpPr>
        <p:spPr>
          <a:xfrm>
            <a:off x="457200" y="1447800"/>
            <a:ext cx="8229240" cy="4800600"/>
          </a:xfrm>
        </p:spPr>
        <p:txBody>
          <a:bodyPr>
            <a:normAutofit/>
          </a:bodyPr>
          <a:lstStyle/>
          <a:p>
            <a:endParaRPr lang="en-US" sz="3600"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96204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381000"/>
            <a:ext cx="4191000" cy="6218102"/>
          </a:xfrm>
          <a:prstGeom prst="rect">
            <a:avLst/>
          </a:prstGeom>
        </p:spPr>
      </p:pic>
    </p:spTree>
    <p:extLst>
      <p:ext uri="{BB962C8B-B14F-4D97-AF65-F5344CB8AC3E}">
        <p14:creationId xmlns:p14="http://schemas.microsoft.com/office/powerpoint/2010/main" val="37580555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Calibri" panose="020F0502020204030204" pitchFamily="34" charset="0"/>
                <a:cs typeface="Calibri" panose="020F0502020204030204" pitchFamily="34" charset="0"/>
              </a:rPr>
              <a:t>Extra Reading Material</a:t>
            </a:r>
            <a:endParaRPr lang="en-US"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1899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kumimoji="0" lang="en-US" altLang="en-US" sz="2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Comparison of reinforcement learning algorithms</a:t>
            </a:r>
            <a:r>
              <a:rPr kumimoji="0" lang="en-US" altLang="en-US" sz="9600" b="0" i="0" u="none" strike="noStrike" cap="none" normalizeH="0" baseline="0" dirty="0" smtClean="0">
                <a:ln>
                  <a:noFill/>
                </a:ln>
                <a:solidFill>
                  <a:srgbClr val="000000"/>
                </a:solidFill>
                <a:effectLst/>
                <a:latin typeface="Linux Libertine"/>
                <a:cs typeface="Arial" pitchFamily="34" charset="0"/>
              </a:rPr>
              <a:t/>
            </a:r>
            <a:br>
              <a:rPr kumimoji="0" lang="en-US" altLang="en-US" sz="9600" b="0" i="0" u="none" strike="noStrike" cap="none" normalizeH="0" baseline="0" dirty="0" smtClean="0">
                <a:ln>
                  <a:noFill/>
                </a:ln>
                <a:solidFill>
                  <a:srgbClr val="000000"/>
                </a:solidFill>
                <a:effectLst/>
                <a:latin typeface="Linux Libertine"/>
                <a:cs typeface="Arial" pitchFamily="34" charset="0"/>
              </a:rPr>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53387706"/>
              </p:ext>
            </p:extLst>
          </p:nvPr>
        </p:nvGraphicFramePr>
        <p:xfrm>
          <a:off x="228600" y="1600200"/>
          <a:ext cx="8763000" cy="4309911"/>
        </p:xfrm>
        <a:graphic>
          <a:graphicData uri="http://schemas.openxmlformats.org/drawingml/2006/table">
            <a:tbl>
              <a:tblPr/>
              <a:tblGrid>
                <a:gridCol w="1524000"/>
                <a:gridCol w="2971800"/>
                <a:gridCol w="914400"/>
                <a:gridCol w="762000"/>
                <a:gridCol w="914400"/>
                <a:gridCol w="838200"/>
                <a:gridCol w="838200"/>
              </a:tblGrid>
              <a:tr h="147285">
                <a:tc>
                  <a:txBody>
                    <a:bodyPr/>
                    <a:lstStyle/>
                    <a:p>
                      <a:pPr algn="ctr"/>
                      <a:r>
                        <a:rPr lang="en-US" sz="1100" b="1" dirty="0">
                          <a:effectLst/>
                        </a:rPr>
                        <a:t>Algorithm</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100" b="1" dirty="0">
                          <a:effectLst/>
                        </a:rPr>
                        <a:t>Description</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100" b="1" dirty="0">
                          <a:effectLst/>
                        </a:rPr>
                        <a:t>Model</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100" b="1" dirty="0">
                          <a:effectLst/>
                        </a:rPr>
                        <a:t>Policy</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100" b="1" dirty="0">
                          <a:effectLst/>
                        </a:rPr>
                        <a:t>Action Space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100" b="1" dirty="0">
                          <a:effectLst/>
                        </a:rPr>
                        <a:t>State Space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100" b="1" dirty="0">
                          <a:effectLst/>
                        </a:rPr>
                        <a:t>Operator</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r>
              <a:tr h="273529">
                <a:tc>
                  <a:txBody>
                    <a:bodyPr/>
                    <a:lstStyle/>
                    <a:p>
                      <a:r>
                        <a:rPr lang="en-US" sz="1100" dirty="0">
                          <a:effectLst/>
                        </a:rPr>
                        <a:t>Monte Carlo</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Every visit to Monte Carlo</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Model-Free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Off-policy</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Discrete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Discrete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Sample-means</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273529">
                <a:tc>
                  <a:txBody>
                    <a:bodyPr/>
                    <a:lstStyle/>
                    <a:p>
                      <a:r>
                        <a:rPr lang="en-US" sz="1100" dirty="0">
                          <a:solidFill>
                            <a:schemeClr val="tx1"/>
                          </a:solidFill>
                          <a:effectLst/>
                          <a:latin typeface="+mn-lt"/>
                          <a:ea typeface="+mn-ea"/>
                          <a:cs typeface="+mn-cs"/>
                        </a:rPr>
                        <a:t>Q-learning</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State–action–reward–state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Model-Free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Off-policy</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Discrete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Discrete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Q-value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36651">
                <a:tc>
                  <a:txBody>
                    <a:bodyPr/>
                    <a:lstStyle/>
                    <a:p>
                      <a:r>
                        <a:rPr lang="en-US" sz="1100" dirty="0">
                          <a:solidFill>
                            <a:schemeClr val="tx1"/>
                          </a:solidFill>
                          <a:effectLst/>
                          <a:latin typeface="+mn-lt"/>
                          <a:ea typeface="+mn-ea"/>
                          <a:cs typeface="+mn-cs"/>
                        </a:rPr>
                        <a:t>SARSA</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State–action–reward–state–action</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Model-Free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On-policy</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Discrete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Discrete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Q-value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99773">
                <a:tc>
                  <a:txBody>
                    <a:bodyPr/>
                    <a:lstStyle/>
                    <a:p>
                      <a:r>
                        <a:rPr lang="en-US" sz="1100" dirty="0">
                          <a:solidFill>
                            <a:schemeClr val="tx1"/>
                          </a:solidFill>
                          <a:effectLst/>
                          <a:latin typeface="+mn-lt"/>
                          <a:ea typeface="+mn-ea"/>
                          <a:cs typeface="+mn-cs"/>
                        </a:rPr>
                        <a:t>Q-learning - Lambda</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State–action–reward–state with eligibility traces</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Model-Free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Off-policy</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Discrete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Discrete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Q-value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526017">
                <a:tc>
                  <a:txBody>
                    <a:bodyPr/>
                    <a:lstStyle/>
                    <a:p>
                      <a:r>
                        <a:rPr lang="en-US" sz="1100" dirty="0">
                          <a:solidFill>
                            <a:schemeClr val="tx1"/>
                          </a:solidFill>
                          <a:effectLst/>
                          <a:latin typeface="+mn-lt"/>
                          <a:ea typeface="+mn-ea"/>
                          <a:cs typeface="+mn-cs"/>
                        </a:rPr>
                        <a:t>SARSA - Lambda</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State–action–reward–state–action with eligibility traces</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Model-Free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On-policy</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Discrete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Discrete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Q-value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147285">
                <a:tc>
                  <a:txBody>
                    <a:bodyPr/>
                    <a:lstStyle/>
                    <a:p>
                      <a:r>
                        <a:rPr lang="en-US" sz="1100" dirty="0">
                          <a:solidFill>
                            <a:schemeClr val="tx1"/>
                          </a:solidFill>
                          <a:effectLst/>
                          <a:latin typeface="+mn-lt"/>
                          <a:ea typeface="+mn-ea"/>
                          <a:cs typeface="+mn-cs"/>
                        </a:rPr>
                        <a:t>DQN</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Deep Q Network</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Model-Free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Off-policy</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Discrete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Continuous</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Q-value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36651">
                <a:tc>
                  <a:txBody>
                    <a:bodyPr/>
                    <a:lstStyle/>
                    <a:p>
                      <a:r>
                        <a:rPr lang="en-US" sz="1100">
                          <a:solidFill>
                            <a:schemeClr val="tx1"/>
                          </a:solidFill>
                          <a:effectLst/>
                          <a:latin typeface="+mn-lt"/>
                          <a:ea typeface="+mn-ea"/>
                          <a:cs typeface="+mn-cs"/>
                        </a:rPr>
                        <a:t>DDPG</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Deep Deterministic Policy Gradient</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Model-Free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Off-policy</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Continuous</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Continuous</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Q-value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99773">
                <a:tc>
                  <a:txBody>
                    <a:bodyPr/>
                    <a:lstStyle/>
                    <a:p>
                      <a:r>
                        <a:rPr lang="en-US" sz="1100">
                          <a:solidFill>
                            <a:schemeClr val="tx1"/>
                          </a:solidFill>
                          <a:effectLst/>
                          <a:latin typeface="+mn-lt"/>
                          <a:ea typeface="+mn-ea"/>
                          <a:cs typeface="+mn-cs"/>
                        </a:rPr>
                        <a:t>A3C</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Asynchronous Advantage Actor-Critic Algorithm</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Model-Free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Off-policy</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Continuous</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Continuous</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Q-value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526017">
                <a:tc>
                  <a:txBody>
                    <a:bodyPr/>
                    <a:lstStyle/>
                    <a:p>
                      <a:r>
                        <a:rPr lang="en-US" sz="1100">
                          <a:solidFill>
                            <a:schemeClr val="tx1"/>
                          </a:solidFill>
                          <a:effectLst/>
                          <a:latin typeface="+mn-lt"/>
                          <a:ea typeface="+mn-ea"/>
                          <a:cs typeface="+mn-cs"/>
                        </a:rPr>
                        <a:t>NAF</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Q-Learning with Normalized Advantage Functions</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Model-Free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Off-policy</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Continuous</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Continuous</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Advantage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36651">
                <a:tc>
                  <a:txBody>
                    <a:bodyPr/>
                    <a:lstStyle/>
                    <a:p>
                      <a:r>
                        <a:rPr lang="en-US" sz="1100">
                          <a:solidFill>
                            <a:schemeClr val="tx1"/>
                          </a:solidFill>
                          <a:effectLst/>
                          <a:latin typeface="+mn-lt"/>
                          <a:ea typeface="+mn-ea"/>
                          <a:cs typeface="+mn-cs"/>
                        </a:rPr>
                        <a:t>TRPO</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Trust Region Policy Optimization</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Model-Free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On-policy</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Continuous</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Continuous</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Advantage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273529">
                <a:tc>
                  <a:txBody>
                    <a:bodyPr/>
                    <a:lstStyle/>
                    <a:p>
                      <a:r>
                        <a:rPr lang="en-US" sz="1100" dirty="0">
                          <a:solidFill>
                            <a:schemeClr val="tx1"/>
                          </a:solidFill>
                          <a:effectLst/>
                          <a:latin typeface="+mn-lt"/>
                          <a:ea typeface="+mn-ea"/>
                          <a:cs typeface="+mn-cs"/>
                        </a:rPr>
                        <a:t>PPO</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Proximal Policy Optimization</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Model-Free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On-policy</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Continuous</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Continuous</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Advantage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bl>
          </a:graphicData>
        </a:graphic>
      </p:graphicFrame>
    </p:spTree>
    <p:extLst>
      <p:ext uri="{BB962C8B-B14F-4D97-AF65-F5344CB8AC3E}">
        <p14:creationId xmlns:p14="http://schemas.microsoft.com/office/powerpoint/2010/main" val="5260182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113040" y="152280"/>
            <a:ext cx="9030600" cy="609120"/>
          </a:xfrm>
          <a:prstGeom prst="rect">
            <a:avLst/>
          </a:prstGeom>
          <a:noFill/>
          <a:ln>
            <a:noFill/>
          </a:ln>
        </p:spPr>
        <p:style>
          <a:lnRef idx="0">
            <a:scrgbClr r="0" g="0" b="0"/>
          </a:lnRef>
          <a:fillRef idx="0">
            <a:scrgbClr r="0" g="0" b="0"/>
          </a:fillRef>
          <a:effectRef idx="0">
            <a:scrgbClr r="0" g="0" b="0"/>
          </a:effectRef>
          <a:fontRef idx="minor"/>
        </p:style>
        <p:txBody>
          <a:bodyPr lIns="73800" tIns="36720" rIns="73800" bIns="36720"/>
          <a:lstStyle/>
          <a:p>
            <a:pPr algn="ctr">
              <a:lnSpc>
                <a:spcPct val="100000"/>
              </a:lnSpc>
            </a:pPr>
            <a:r>
              <a:rPr lang="en-US" sz="2300" b="0" strike="noStrike" spc="-1">
                <a:solidFill>
                  <a:srgbClr val="000000"/>
                </a:solidFill>
                <a:uFill>
                  <a:solidFill>
                    <a:srgbClr val="FFFFFF"/>
                  </a:solidFill>
                </a:uFill>
                <a:latin typeface="Arial"/>
                <a:ea typeface="DejaVu Sans"/>
              </a:rPr>
              <a:t>Contact Details</a:t>
            </a:r>
            <a:endParaRPr lang="en-US" sz="2300" b="0" strike="noStrike" spc="-1">
              <a:solidFill>
                <a:srgbClr val="000000"/>
              </a:solidFill>
              <a:uFill>
                <a:solidFill>
                  <a:srgbClr val="FFFFFF"/>
                </a:solidFill>
              </a:uFill>
              <a:latin typeface="Arial"/>
            </a:endParaRPr>
          </a:p>
        </p:txBody>
      </p:sp>
      <p:sp>
        <p:nvSpPr>
          <p:cNvPr id="189" name="CustomShape 2"/>
          <p:cNvSpPr/>
          <p:nvPr/>
        </p:nvSpPr>
        <p:spPr>
          <a:xfrm>
            <a:off x="696960" y="2322720"/>
            <a:ext cx="3942720" cy="1792080"/>
          </a:xfrm>
          <a:prstGeom prst="rect">
            <a:avLst/>
          </a:prstGeom>
          <a:noFill/>
          <a:ln>
            <a:noFill/>
          </a:ln>
        </p:spPr>
        <p:style>
          <a:lnRef idx="0">
            <a:scrgbClr r="0" g="0" b="0"/>
          </a:lnRef>
          <a:fillRef idx="0">
            <a:scrgbClr r="0" g="0" b="0"/>
          </a:fillRef>
          <a:effectRef idx="0">
            <a:scrgbClr r="0" g="0" b="0"/>
          </a:effectRef>
          <a:fontRef idx="minor"/>
        </p:style>
        <p:txBody>
          <a:bodyPr lIns="73800" tIns="36720" rIns="73800" bIns="36720"/>
          <a:lstStyle/>
          <a:p>
            <a:pPr>
              <a:lnSpc>
                <a:spcPct val="100000"/>
              </a:lnSpc>
            </a:pPr>
            <a:r>
              <a:rPr lang="en-US" sz="1500" b="0" strike="noStrike" spc="-1" dirty="0">
                <a:solidFill>
                  <a:srgbClr val="000000"/>
                </a:solidFill>
                <a:uFill>
                  <a:solidFill>
                    <a:srgbClr val="FFFFFF"/>
                  </a:solidFill>
                </a:uFill>
                <a:latin typeface="Arial"/>
                <a:ea typeface="DejaVu Sans"/>
              </a:rPr>
              <a:t>Email:  </a:t>
            </a:r>
            <a:r>
              <a:rPr lang="en-US" sz="1400" b="0" u="sng" strike="noStrike" spc="-1" dirty="0">
                <a:solidFill>
                  <a:srgbClr val="0000FF"/>
                </a:solidFill>
                <a:uFill>
                  <a:solidFill>
                    <a:srgbClr val="FFFFFF"/>
                  </a:solidFill>
                </a:uFill>
                <a:latin typeface="Arial"/>
                <a:ea typeface="DejaVu Sans"/>
                <a:hlinkClick r:id="rId2"/>
              </a:rPr>
              <a:t>aliasgertalib@gmail.com</a:t>
            </a:r>
            <a:endParaRPr lang="en-US" sz="1400" b="0" strike="noStrike" spc="-1" dirty="0">
              <a:solidFill>
                <a:srgbClr val="000000"/>
              </a:solidFill>
              <a:uFill>
                <a:solidFill>
                  <a:srgbClr val="FFFFFF"/>
                </a:solidFill>
              </a:uFill>
              <a:latin typeface="Arial"/>
            </a:endParaRPr>
          </a:p>
          <a:p>
            <a:pPr>
              <a:lnSpc>
                <a:spcPct val="100000"/>
              </a:lnSpc>
            </a:pPr>
            <a:endParaRPr lang="en-US" sz="1400" b="0" strike="noStrike" spc="-1" dirty="0">
              <a:solidFill>
                <a:srgbClr val="000000"/>
              </a:solidFill>
              <a:uFill>
                <a:solidFill>
                  <a:srgbClr val="FFFFFF"/>
                </a:solidFill>
              </a:uFill>
              <a:latin typeface="Arial"/>
            </a:endParaRPr>
          </a:p>
          <a:p>
            <a:pPr>
              <a:lnSpc>
                <a:spcPct val="100000"/>
              </a:lnSpc>
            </a:pPr>
            <a:r>
              <a:rPr lang="en-US" sz="1500" b="0" strike="noStrike" spc="-1" dirty="0" err="1">
                <a:solidFill>
                  <a:srgbClr val="000000"/>
                </a:solidFill>
                <a:uFill>
                  <a:solidFill>
                    <a:srgbClr val="FFFFFF"/>
                  </a:solidFill>
                </a:uFill>
                <a:latin typeface="Arial"/>
                <a:ea typeface="DejaVu Sans"/>
              </a:rPr>
              <a:t>Linkedin</a:t>
            </a:r>
            <a:r>
              <a:rPr lang="en-US" sz="1500" b="0" strike="noStrike" spc="-1" dirty="0">
                <a:solidFill>
                  <a:srgbClr val="000000"/>
                </a:solidFill>
                <a:uFill>
                  <a:solidFill>
                    <a:srgbClr val="FFFFFF"/>
                  </a:solidFill>
                </a:uFill>
                <a:latin typeface="Arial"/>
                <a:ea typeface="DejaVu Sans"/>
              </a:rPr>
              <a:t>: </a:t>
            </a:r>
            <a:r>
              <a:rPr lang="en-US" sz="1500" b="0" strike="noStrike" spc="-1" dirty="0">
                <a:solidFill>
                  <a:srgbClr val="000000"/>
                </a:solidFill>
                <a:uFill>
                  <a:solidFill>
                    <a:srgbClr val="FFFFFF"/>
                  </a:solidFill>
                </a:uFill>
                <a:latin typeface="Arial"/>
                <a:ea typeface="DejaVu Sans"/>
                <a:hlinkClick r:id="rId3"/>
              </a:rPr>
              <a:t>https://</a:t>
            </a:r>
            <a:r>
              <a:rPr lang="en-US" sz="1500" b="0" strike="noStrike" spc="-1" dirty="0" smtClean="0">
                <a:solidFill>
                  <a:srgbClr val="000000"/>
                </a:solidFill>
                <a:uFill>
                  <a:solidFill>
                    <a:srgbClr val="FFFFFF"/>
                  </a:solidFill>
                </a:uFill>
                <a:latin typeface="Arial"/>
                <a:ea typeface="DejaVu Sans"/>
                <a:hlinkClick r:id="rId3"/>
              </a:rPr>
              <a:t>www.linkedin.com/in/aliasgertalib</a:t>
            </a:r>
            <a:endParaRPr lang="en-US" sz="1500" b="0" strike="noStrike" spc="-1" dirty="0" smtClean="0">
              <a:solidFill>
                <a:srgbClr val="000000"/>
              </a:solidFill>
              <a:uFill>
                <a:solidFill>
                  <a:srgbClr val="FFFFFF"/>
                </a:solidFill>
              </a:uFill>
              <a:latin typeface="Arial"/>
              <a:ea typeface="DejaVu Sans"/>
            </a:endParaRPr>
          </a:p>
          <a:p>
            <a:pPr>
              <a:lnSpc>
                <a:spcPct val="100000"/>
              </a:lnSpc>
            </a:pPr>
            <a:endParaRPr lang="en-US" sz="1500" spc="-1" dirty="0" smtClean="0">
              <a:solidFill>
                <a:srgbClr val="000000"/>
              </a:solidFill>
              <a:uFill>
                <a:solidFill>
                  <a:srgbClr val="FFFFFF"/>
                </a:solidFill>
              </a:uFill>
              <a:latin typeface="Arial"/>
            </a:endParaRPr>
          </a:p>
          <a:p>
            <a:pPr>
              <a:lnSpc>
                <a:spcPct val="100000"/>
              </a:lnSpc>
            </a:pPr>
            <a:r>
              <a:rPr lang="en-US" sz="1500" spc="-1" dirty="0" smtClean="0">
                <a:solidFill>
                  <a:srgbClr val="000000"/>
                </a:solidFill>
                <a:uFill>
                  <a:solidFill>
                    <a:srgbClr val="FFFFFF"/>
                  </a:solidFill>
                </a:uFill>
                <a:latin typeface="Arial"/>
              </a:rPr>
              <a:t>GitHub</a:t>
            </a:r>
            <a:endParaRPr lang="en-US" sz="1500" spc="-1" dirty="0">
              <a:solidFill>
                <a:srgbClr val="000000"/>
              </a:solidFill>
              <a:uFill>
                <a:solidFill>
                  <a:srgbClr val="FFFFFF"/>
                </a:solidFill>
              </a:uFill>
              <a:latin typeface="Arial"/>
            </a:endParaRPr>
          </a:p>
          <a:p>
            <a:pPr>
              <a:lnSpc>
                <a:spcPct val="100000"/>
              </a:lnSpc>
            </a:pPr>
            <a:r>
              <a:rPr lang="en-US" sz="1500" spc="-1" dirty="0">
                <a:solidFill>
                  <a:srgbClr val="000000"/>
                </a:solidFill>
                <a:uFill>
                  <a:solidFill>
                    <a:srgbClr val="FFFFFF"/>
                  </a:solidFill>
                </a:uFill>
                <a:hlinkClick r:id="rId4"/>
              </a:rPr>
              <a:t>https://github.com/aliasgertalib-AI</a:t>
            </a:r>
            <a:endParaRPr lang="en-US" sz="15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45052050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640800"/>
          </a:xfrm>
        </p:spPr>
        <p:txBody>
          <a:bodyPr/>
          <a:lstStyle/>
          <a:p>
            <a:pPr algn="ctr"/>
            <a:r>
              <a:rPr lang="en-US" sz="4000" b="1" dirty="0" smtClean="0">
                <a:latin typeface="Calibri" panose="020F0502020204030204" pitchFamily="34" charset="0"/>
                <a:cs typeface="Calibri" panose="020F0502020204030204" pitchFamily="34" charset="0"/>
              </a:rPr>
              <a:t>References</a:t>
            </a:r>
            <a:endParaRPr lang="en-US" sz="4000" b="1" dirty="0">
              <a:latin typeface="Calibri" panose="020F0502020204030204" pitchFamily="34" charset="0"/>
              <a:cs typeface="Calibri" panose="020F0502020204030204" pitchFamily="34" charset="0"/>
            </a:endParaRPr>
          </a:p>
        </p:txBody>
      </p:sp>
      <p:sp>
        <p:nvSpPr>
          <p:cNvPr id="3" name="Subtitle 2"/>
          <p:cNvSpPr>
            <a:spLocks noGrp="1"/>
          </p:cNvSpPr>
          <p:nvPr>
            <p:ph type="subTitle"/>
          </p:nvPr>
        </p:nvSpPr>
        <p:spPr>
          <a:xfrm>
            <a:off x="457200" y="914400"/>
            <a:ext cx="8534400" cy="5638800"/>
          </a:xfrm>
        </p:spPr>
        <p:txBody>
          <a:bodyPr>
            <a:normAutofit/>
          </a:bodyPr>
          <a:lstStyle/>
          <a:p>
            <a:r>
              <a:rPr lang="en-US" dirty="0" err="1" smtClean="0">
                <a:hlinkClick r:id="rId2"/>
              </a:rPr>
              <a:t>OpenAI</a:t>
            </a:r>
            <a:r>
              <a:rPr lang="en-US" dirty="0" smtClean="0">
                <a:hlinkClick r:id="rId2"/>
              </a:rPr>
              <a:t> Gym</a:t>
            </a:r>
            <a:endParaRPr lang="en-US" dirty="0" smtClean="0"/>
          </a:p>
          <a:p>
            <a:endParaRPr lang="en-US" dirty="0"/>
          </a:p>
          <a:p>
            <a:r>
              <a:rPr lang="en-US" dirty="0" smtClean="0">
                <a:hlinkClick r:id="rId3"/>
              </a:rPr>
              <a:t>RL </a:t>
            </a:r>
            <a:r>
              <a:rPr lang="en-US" dirty="0" smtClean="0">
                <a:hlinkClick r:id="rId3"/>
              </a:rPr>
              <a:t>Terminology</a:t>
            </a:r>
            <a:endParaRPr lang="en-US" dirty="0" smtClean="0"/>
          </a:p>
          <a:p>
            <a:endParaRPr lang="en-US" dirty="0"/>
          </a:p>
          <a:p>
            <a:r>
              <a:rPr lang="en-US" dirty="0" smtClean="0">
                <a:hlinkClick r:id="rId4"/>
              </a:rPr>
              <a:t>https://spinningup.openai.com/en/latest/index.html</a:t>
            </a:r>
            <a:endParaRPr lang="en-US" dirty="0" smtClean="0"/>
          </a:p>
          <a:p>
            <a:endParaRPr lang="en-US" dirty="0"/>
          </a:p>
          <a:p>
            <a:r>
              <a:rPr lang="en-US" dirty="0" smtClean="0">
                <a:hlinkClick r:id="rId5"/>
              </a:rPr>
              <a:t>https://towardsdatascience.com/reinforcement-learning-rl-101-with-python-e1aa0d37d43b</a:t>
            </a:r>
            <a:endParaRPr lang="en-US" dirty="0" smtClean="0"/>
          </a:p>
          <a:p>
            <a:endParaRPr lang="en-US" dirty="0"/>
          </a:p>
          <a:p>
            <a:r>
              <a:rPr lang="en-US" dirty="0" smtClean="0">
                <a:hlinkClick r:id="rId6"/>
              </a:rPr>
              <a:t>https://medium.com/applied-data-science/alphago-zero-explained-in-one-diagram-365f5abf67e0</a:t>
            </a:r>
            <a:endParaRPr lang="en-US" dirty="0" smtClean="0"/>
          </a:p>
          <a:p>
            <a:endParaRPr lang="en-US" dirty="0"/>
          </a:p>
          <a:p>
            <a:r>
              <a:rPr lang="en-US" dirty="0" smtClean="0">
                <a:hlinkClick r:id="rId7"/>
              </a:rPr>
              <a:t>https://applied-data.science/static/main/res/alpha_go_zero_cheat_sheet.png</a:t>
            </a:r>
            <a:endParaRPr lang="en-US" dirty="0" smtClean="0"/>
          </a:p>
          <a:p>
            <a:endParaRPr lang="en-US" dirty="0"/>
          </a:p>
          <a:p>
            <a:endParaRPr lang="en-US" dirty="0" smtClean="0"/>
          </a:p>
          <a:p>
            <a:endParaRPr lang="en-US" dirty="0" smtClean="0"/>
          </a:p>
          <a:p>
            <a:endParaRPr lang="en-US" dirty="0" smtClean="0"/>
          </a:p>
        </p:txBody>
      </p:sp>
    </p:spTree>
    <p:extLst>
      <p:ext uri="{BB962C8B-B14F-4D97-AF65-F5344CB8AC3E}">
        <p14:creationId xmlns:p14="http://schemas.microsoft.com/office/powerpoint/2010/main" val="748894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6279600"/>
          </a:xfrm>
        </p:spPr>
        <p:txBody>
          <a:bodyPr/>
          <a:lstStyle/>
          <a:p>
            <a:pPr algn="ctr" rtl="0">
              <a:lnSpc>
                <a:spcPct val="80000"/>
              </a:lnSpc>
            </a:pPr>
            <a:r>
              <a:rPr lang="en-US" sz="4800" kern="1200" spc="-1" dirty="0">
                <a:solidFill>
                  <a:srgbClr val="000000"/>
                </a:solidFill>
                <a:uFill>
                  <a:solidFill>
                    <a:srgbClr val="FFFFFF"/>
                  </a:solidFill>
                </a:uFill>
                <a:latin typeface="Calibri"/>
                <a:ea typeface="+mn-ea"/>
                <a:cs typeface="+mn-cs"/>
              </a:rPr>
              <a:t>RECAP</a:t>
            </a:r>
          </a:p>
        </p:txBody>
      </p:sp>
    </p:spTree>
    <p:extLst>
      <p:ext uri="{BB962C8B-B14F-4D97-AF65-F5344CB8AC3E}">
        <p14:creationId xmlns:p14="http://schemas.microsoft.com/office/powerpoint/2010/main" val="957254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240" cy="762000"/>
          </a:xfrm>
        </p:spPr>
        <p:txBody>
          <a:bodyPr/>
          <a:lstStyle/>
          <a:p>
            <a:pPr algn="ctr" rtl="0">
              <a:lnSpc>
                <a:spcPct val="80000"/>
              </a:lnSpc>
            </a:pPr>
            <a:r>
              <a:rPr lang="en-US" sz="4100" kern="1200" spc="-1" dirty="0">
                <a:solidFill>
                  <a:srgbClr val="000000"/>
                </a:solidFill>
                <a:uFill>
                  <a:solidFill>
                    <a:srgbClr val="FFFFFF"/>
                  </a:solidFill>
                </a:uFill>
                <a:latin typeface="Calibri"/>
                <a:ea typeface="+mn-ea"/>
                <a:cs typeface="+mn-cs"/>
              </a:rPr>
              <a:t>What is RL ?</a:t>
            </a:r>
          </a:p>
        </p:txBody>
      </p:sp>
      <p:sp>
        <p:nvSpPr>
          <p:cNvPr id="4" name="TextBox 3"/>
          <p:cNvSpPr txBox="1"/>
          <p:nvPr/>
        </p:nvSpPr>
        <p:spPr>
          <a:xfrm>
            <a:off x="381000" y="990600"/>
            <a:ext cx="8534400" cy="5632311"/>
          </a:xfrm>
          <a:prstGeom prst="rect">
            <a:avLst/>
          </a:prstGeom>
          <a:noFill/>
        </p:spPr>
        <p:txBody>
          <a:bodyPr wrap="square" rtlCol="0">
            <a:spAutoFit/>
          </a:bodyPr>
          <a:lstStyle/>
          <a:p>
            <a:r>
              <a:rPr lang="en-US" sz="2000" dirty="0" smtClean="0"/>
              <a:t>In </a:t>
            </a:r>
            <a:r>
              <a:rPr lang="en-US" sz="2000" dirty="0"/>
              <a:t>Reinforcement Learning, an agent learns by interacting directly with its environment and recording the reward it gets along the way. </a:t>
            </a:r>
          </a:p>
          <a:p>
            <a:endParaRPr lang="en-US" sz="2000" dirty="0"/>
          </a:p>
          <a:p>
            <a:r>
              <a:rPr lang="en-US" sz="2000" dirty="0"/>
              <a:t>The goal of an RL agent is simply to identify those actions that will lead to the maximum, cumulative future reward.  </a:t>
            </a:r>
          </a:p>
          <a:p>
            <a:endParaRPr lang="en-US" sz="2000" dirty="0"/>
          </a:p>
          <a:p>
            <a:r>
              <a:rPr lang="en-US" sz="2000" dirty="0"/>
              <a:t>The agent learns directly from its environment, it doesn’t require huge amounts of pre-existing, domain-specific, training data. </a:t>
            </a:r>
            <a:r>
              <a:rPr lang="en-US" sz="2000" dirty="0" smtClean="0"/>
              <a:t>It </a:t>
            </a:r>
            <a:r>
              <a:rPr lang="en-US" sz="2000" dirty="0"/>
              <a:t>generates its own training data simply by interacting with its environment and learning from its experience. </a:t>
            </a:r>
          </a:p>
          <a:p>
            <a:endParaRPr lang="en-US" sz="2000" dirty="0" smtClean="0"/>
          </a:p>
          <a:p>
            <a:endParaRPr lang="en-US" sz="2000" dirty="0"/>
          </a:p>
          <a:p>
            <a:r>
              <a:rPr lang="en-US" sz="2000" b="1" dirty="0" smtClean="0"/>
              <a:t>Key Aspects of RL</a:t>
            </a:r>
          </a:p>
          <a:p>
            <a:endParaRPr lang="en-US" sz="2000" dirty="0"/>
          </a:p>
          <a:p>
            <a:pPr marL="342900" indent="-342900">
              <a:buFont typeface="+mj-lt"/>
              <a:buAutoNum type="arabicPeriod"/>
            </a:pPr>
            <a:r>
              <a:rPr lang="en-US" sz="2000" dirty="0"/>
              <a:t>Agent Is not told, what to do.</a:t>
            </a:r>
          </a:p>
          <a:p>
            <a:pPr marL="342900" indent="-342900">
              <a:buFont typeface="+mj-lt"/>
              <a:buAutoNum type="arabicPeriod"/>
            </a:pPr>
            <a:r>
              <a:rPr lang="en-US" sz="2000" dirty="0" smtClean="0"/>
              <a:t>Trial </a:t>
            </a:r>
            <a:r>
              <a:rPr lang="en-US" sz="2000" dirty="0"/>
              <a:t>and Error Search.</a:t>
            </a:r>
          </a:p>
          <a:p>
            <a:pPr marL="342900" indent="-342900">
              <a:buFont typeface="+mj-lt"/>
              <a:buAutoNum type="arabicPeriod"/>
            </a:pPr>
            <a:r>
              <a:rPr lang="en-US" sz="2000" dirty="0" smtClean="0"/>
              <a:t>Delayed </a:t>
            </a:r>
            <a:r>
              <a:rPr lang="en-US" sz="2000" dirty="0"/>
              <a:t>Rewards.</a:t>
            </a:r>
          </a:p>
          <a:p>
            <a:pPr marL="342900" indent="-342900">
              <a:buFont typeface="+mj-lt"/>
              <a:buAutoNum type="arabicPeriod"/>
            </a:pPr>
            <a:r>
              <a:rPr lang="en-US" sz="2000" dirty="0" smtClean="0"/>
              <a:t>Explore </a:t>
            </a:r>
            <a:r>
              <a:rPr lang="en-US" sz="2000" dirty="0"/>
              <a:t>v/s Exploit</a:t>
            </a:r>
            <a:r>
              <a:rPr lang="en-US" sz="2000" dirty="0" smtClean="0"/>
              <a:t>.</a:t>
            </a:r>
            <a:endParaRPr lang="en-US" sz="2000" dirty="0"/>
          </a:p>
        </p:txBody>
      </p:sp>
    </p:spTree>
    <p:extLst>
      <p:ext uri="{BB962C8B-B14F-4D97-AF65-F5344CB8AC3E}">
        <p14:creationId xmlns:p14="http://schemas.microsoft.com/office/powerpoint/2010/main" val="776549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15400" cy="762000"/>
          </a:xfrm>
        </p:spPr>
        <p:txBody>
          <a:bodyPr/>
          <a:lstStyle/>
          <a:p>
            <a:pPr algn="ctr" rtl="0">
              <a:lnSpc>
                <a:spcPct val="80000"/>
              </a:lnSpc>
            </a:pPr>
            <a:r>
              <a:rPr lang="en-US" sz="4100" kern="1200" spc="-1" dirty="0">
                <a:solidFill>
                  <a:srgbClr val="000000"/>
                </a:solidFill>
                <a:uFill>
                  <a:solidFill>
                    <a:srgbClr val="FFFFFF"/>
                  </a:solidFill>
                </a:uFill>
                <a:latin typeface="Calibri"/>
                <a:ea typeface="+mn-ea"/>
                <a:cs typeface="+mn-cs"/>
              </a:rPr>
              <a:t>Components of </a:t>
            </a:r>
            <a:r>
              <a:rPr lang="en-US" sz="4100" kern="1200" spc="-1" dirty="0" smtClean="0">
                <a:solidFill>
                  <a:srgbClr val="000000"/>
                </a:solidFill>
                <a:uFill>
                  <a:solidFill>
                    <a:srgbClr val="FFFFFF"/>
                  </a:solidFill>
                </a:uFill>
                <a:latin typeface="Calibri"/>
                <a:ea typeface="+mn-ea"/>
                <a:cs typeface="+mn-cs"/>
              </a:rPr>
              <a:t>RL </a:t>
            </a:r>
            <a:endParaRPr lang="en-US" sz="4100" kern="1200" spc="-1" dirty="0">
              <a:solidFill>
                <a:srgbClr val="000000"/>
              </a:solidFill>
              <a:uFill>
                <a:solidFill>
                  <a:srgbClr val="FFFFFF"/>
                </a:solidFill>
              </a:uFill>
              <a:latin typeface="Calibri"/>
              <a:ea typeface="+mn-ea"/>
              <a:cs typeface="+mn-cs"/>
            </a:endParaRPr>
          </a:p>
        </p:txBody>
      </p:sp>
      <p:sp>
        <p:nvSpPr>
          <p:cNvPr id="3" name="Subtitle 2"/>
          <p:cNvSpPr>
            <a:spLocks noGrp="1"/>
          </p:cNvSpPr>
          <p:nvPr>
            <p:ph type="subTitle"/>
          </p:nvPr>
        </p:nvSpPr>
        <p:spPr>
          <a:xfrm>
            <a:off x="304800" y="3352800"/>
            <a:ext cx="8458200" cy="2895600"/>
          </a:xfrm>
        </p:spPr>
        <p:txBody>
          <a:bodyPr/>
          <a:lstStyle/>
          <a:p>
            <a:r>
              <a:rPr lang="en-US" sz="1400" b="1" dirty="0" smtClean="0">
                <a:latin typeface="+mj-lt"/>
              </a:rPr>
              <a:t>Environment</a:t>
            </a:r>
            <a:r>
              <a:rPr lang="en-US" sz="1400" dirty="0">
                <a:latin typeface="+mj-lt"/>
              </a:rPr>
              <a:t>: An environment </a:t>
            </a:r>
            <a:r>
              <a:rPr lang="en-US" sz="1400" dirty="0" smtClean="0">
                <a:latin typeface="+mj-lt"/>
              </a:rPr>
              <a:t>is like a </a:t>
            </a:r>
            <a:r>
              <a:rPr lang="en-US" sz="1400" dirty="0">
                <a:latin typeface="+mj-lt"/>
              </a:rPr>
              <a:t>mini-world where an agent can observe discrete states, take actions and observe rewards by taking those </a:t>
            </a:r>
            <a:r>
              <a:rPr lang="en-US" sz="1400" dirty="0" smtClean="0">
                <a:latin typeface="+mj-lt"/>
              </a:rPr>
              <a:t>actions.</a:t>
            </a:r>
          </a:p>
          <a:p>
            <a:endParaRPr lang="en-US" sz="1400" dirty="0">
              <a:latin typeface="+mj-lt"/>
            </a:endParaRPr>
          </a:p>
          <a:p>
            <a:r>
              <a:rPr lang="en-US" sz="1400" b="1" dirty="0" smtClean="0">
                <a:latin typeface="+mj-lt"/>
              </a:rPr>
              <a:t>Agent</a:t>
            </a:r>
            <a:r>
              <a:rPr lang="en-US" sz="1400" dirty="0" smtClean="0">
                <a:latin typeface="+mj-lt"/>
              </a:rPr>
              <a:t>:</a:t>
            </a:r>
          </a:p>
          <a:p>
            <a:endParaRPr lang="en-US" sz="1400" dirty="0">
              <a:latin typeface="+mj-lt"/>
            </a:endParaRPr>
          </a:p>
          <a:p>
            <a:r>
              <a:rPr lang="en-US" sz="1400" b="1" dirty="0" smtClean="0">
                <a:latin typeface="+mj-lt"/>
              </a:rPr>
              <a:t>Action</a:t>
            </a:r>
            <a:r>
              <a:rPr lang="en-US" sz="1400" dirty="0" smtClean="0">
                <a:latin typeface="+mj-lt"/>
              </a:rPr>
              <a:t>: In each state, the agent is presented with a number of possible choices. The goal of the agent is to learn the best action to take in its current state.</a:t>
            </a:r>
          </a:p>
          <a:p>
            <a:endParaRPr lang="en-US" sz="1400" dirty="0">
              <a:latin typeface="+mj-lt"/>
            </a:endParaRPr>
          </a:p>
          <a:p>
            <a:r>
              <a:rPr lang="en-US" sz="1400" b="1" dirty="0" smtClean="0">
                <a:latin typeface="+mj-lt"/>
              </a:rPr>
              <a:t>State</a:t>
            </a:r>
            <a:r>
              <a:rPr lang="en-US" sz="1400" dirty="0" smtClean="0">
                <a:latin typeface="+mj-lt"/>
              </a:rPr>
              <a:t>: Numeric representation of what the  agent is observing at a particular point of time in the Environment.</a:t>
            </a:r>
          </a:p>
          <a:p>
            <a:endParaRPr lang="en-US" sz="1400" dirty="0">
              <a:latin typeface="+mj-lt"/>
            </a:endParaRPr>
          </a:p>
          <a:p>
            <a:r>
              <a:rPr lang="en-US" sz="1400" b="1" dirty="0" smtClean="0">
                <a:latin typeface="+mj-lt"/>
              </a:rPr>
              <a:t>Reward</a:t>
            </a:r>
            <a:r>
              <a:rPr lang="en-US" sz="1400" dirty="0" smtClean="0">
                <a:latin typeface="+mj-lt"/>
              </a:rPr>
              <a:t>: a feedback signal from the Environment reflecting  how well the agent is performing. </a:t>
            </a:r>
          </a:p>
          <a:p>
            <a:endParaRPr lang="en-US" sz="1400" dirty="0">
              <a:latin typeface="+mj-lt"/>
            </a:endParaRPr>
          </a:p>
          <a:p>
            <a:endParaRPr lang="en-US" sz="1400" dirty="0" smtClean="0">
              <a:latin typeface="+mj-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725" y="914400"/>
            <a:ext cx="5334000" cy="1981200"/>
          </a:xfrm>
          <a:prstGeom prst="rect">
            <a:avLst/>
          </a:prstGeom>
        </p:spPr>
      </p:pic>
    </p:spTree>
    <p:extLst>
      <p:ext uri="{BB962C8B-B14F-4D97-AF65-F5344CB8AC3E}">
        <p14:creationId xmlns:p14="http://schemas.microsoft.com/office/powerpoint/2010/main" val="1153827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640800"/>
          </a:xfrm>
        </p:spPr>
        <p:txBody>
          <a:bodyPr/>
          <a:lstStyle/>
          <a:p>
            <a:pPr algn="ctr"/>
            <a:r>
              <a:rPr lang="en-US" sz="3600" kern="1200" spc="-1" dirty="0">
                <a:solidFill>
                  <a:srgbClr val="000000"/>
                </a:solidFill>
                <a:uFill>
                  <a:solidFill>
                    <a:srgbClr val="FFFFFF"/>
                  </a:solidFill>
                </a:uFill>
                <a:latin typeface="Calibri"/>
              </a:rPr>
              <a:t>Components of RL </a:t>
            </a:r>
            <a:endParaRPr lang="en-US" sz="3600" dirty="0"/>
          </a:p>
        </p:txBody>
      </p:sp>
      <p:sp>
        <p:nvSpPr>
          <p:cNvPr id="3" name="Subtitle 2"/>
          <p:cNvSpPr>
            <a:spLocks noGrp="1"/>
          </p:cNvSpPr>
          <p:nvPr>
            <p:ph type="subTitle"/>
          </p:nvPr>
        </p:nvSpPr>
        <p:spPr>
          <a:xfrm>
            <a:off x="457200" y="1143000"/>
            <a:ext cx="8229240" cy="3977280"/>
          </a:xfrm>
        </p:spPr>
        <p:txBody>
          <a:bodyPr>
            <a:normAutofit/>
          </a:bodyPr>
          <a:lstStyle/>
          <a:p>
            <a:r>
              <a:rPr lang="en-US" b="1" dirty="0" smtClean="0"/>
              <a:t>Value </a:t>
            </a:r>
            <a:r>
              <a:rPr lang="en-US" dirty="0" smtClean="0"/>
              <a:t>: Future reward that an agent would receive by taking an action in a particular state.</a:t>
            </a:r>
          </a:p>
          <a:p>
            <a:endParaRPr lang="en-US" dirty="0" smtClean="0"/>
          </a:p>
          <a:p>
            <a:r>
              <a:rPr lang="en-US" b="1" dirty="0" smtClean="0"/>
              <a:t>Model</a:t>
            </a:r>
            <a:r>
              <a:rPr lang="en-US" dirty="0" smtClean="0"/>
              <a:t>: Its an Agent representation of the Environment.</a:t>
            </a:r>
          </a:p>
          <a:p>
            <a:r>
              <a:rPr lang="en-US" dirty="0" smtClean="0"/>
              <a:t> </a:t>
            </a:r>
            <a:endParaRPr lang="en-US" dirty="0"/>
          </a:p>
          <a:p>
            <a:r>
              <a:rPr lang="en-US" b="1" dirty="0" smtClean="0"/>
              <a:t>Policy</a:t>
            </a:r>
            <a:r>
              <a:rPr lang="en-US" dirty="0" smtClean="0"/>
              <a:t>: </a:t>
            </a:r>
            <a:r>
              <a:rPr lang="en-US" dirty="0" smtClean="0"/>
              <a:t>A policy, is like a blueprint, telling </a:t>
            </a:r>
            <a:r>
              <a:rPr lang="en-US" dirty="0"/>
              <a:t>the agent which action to take when they find themselves in a given state</a:t>
            </a:r>
            <a:r>
              <a:rPr lang="en-US" dirty="0" smtClean="0"/>
              <a:t>. </a:t>
            </a:r>
          </a:p>
          <a:p>
            <a:endParaRPr lang="en-US" dirty="0"/>
          </a:p>
          <a:p>
            <a:r>
              <a:rPr lang="en-US" dirty="0" smtClean="0"/>
              <a:t>The </a:t>
            </a:r>
            <a:r>
              <a:rPr lang="en-US" dirty="0"/>
              <a:t>purpose of RL is to learn </a:t>
            </a:r>
            <a:r>
              <a:rPr lang="en-US" dirty="0" smtClean="0"/>
              <a:t>the optimal policy</a:t>
            </a:r>
            <a:r>
              <a:rPr lang="en-US" dirty="0"/>
              <a:t>, and RL algorithms provide the blueprint to tell the agent how to find </a:t>
            </a:r>
            <a:r>
              <a:rPr lang="en-US" dirty="0" smtClean="0"/>
              <a:t>it.</a:t>
            </a:r>
          </a:p>
          <a:p>
            <a:endParaRPr lang="en-US" dirty="0"/>
          </a:p>
        </p:txBody>
      </p:sp>
    </p:spTree>
    <p:extLst>
      <p:ext uri="{BB962C8B-B14F-4D97-AF65-F5344CB8AC3E}">
        <p14:creationId xmlns:p14="http://schemas.microsoft.com/office/powerpoint/2010/main" val="4218189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latin typeface="Calibri" panose="020F0502020204030204" pitchFamily="34" charset="0"/>
                <a:cs typeface="Calibri" panose="020F0502020204030204" pitchFamily="34" charset="0"/>
              </a:rPr>
              <a:t>What is a </a:t>
            </a:r>
            <a:r>
              <a:rPr lang="en-US" sz="4000" b="1" dirty="0">
                <a:latin typeface="Calibri" panose="020F0502020204030204" pitchFamily="34" charset="0"/>
                <a:cs typeface="Calibri" panose="020F0502020204030204" pitchFamily="34" charset="0"/>
              </a:rPr>
              <a:t>Policy</a:t>
            </a:r>
            <a:r>
              <a:rPr lang="en-US" sz="4000" dirty="0">
                <a:latin typeface="Calibri" panose="020F0502020204030204" pitchFamily="34" charset="0"/>
                <a:cs typeface="Calibri" panose="020F0502020204030204" pitchFamily="34" charset="0"/>
              </a:rPr>
              <a:t>?</a:t>
            </a:r>
          </a:p>
        </p:txBody>
      </p:sp>
      <p:sp>
        <p:nvSpPr>
          <p:cNvPr id="3" name="Subtitle 2"/>
          <p:cNvSpPr>
            <a:spLocks noGrp="1"/>
          </p:cNvSpPr>
          <p:nvPr>
            <p:ph type="subTitle"/>
          </p:nvPr>
        </p:nvSpPr>
        <p:spPr>
          <a:xfrm>
            <a:off x="457200" y="273600"/>
            <a:ext cx="8229240" cy="6279600"/>
          </a:xfrm>
        </p:spPr>
        <p:txBody>
          <a:bodyPr/>
          <a:lstStyle/>
          <a:p>
            <a:r>
              <a:rPr lang="en-US" dirty="0"/>
              <a:t>A </a:t>
            </a:r>
            <a:r>
              <a:rPr lang="en-US" b="1" dirty="0"/>
              <a:t>policy</a:t>
            </a:r>
            <a:r>
              <a:rPr lang="en-US" dirty="0"/>
              <a:t> is a solution to the Markov Decision Process. </a:t>
            </a:r>
            <a:endParaRPr lang="en-US" dirty="0" smtClean="0"/>
          </a:p>
          <a:p>
            <a:endParaRPr lang="en-US" dirty="0"/>
          </a:p>
          <a:p>
            <a:r>
              <a:rPr lang="en-US" dirty="0" smtClean="0"/>
              <a:t>A </a:t>
            </a:r>
            <a:r>
              <a:rPr lang="en-US" dirty="0"/>
              <a:t>policy is a set of actions that are taken by the agent to reach a goal. </a:t>
            </a:r>
            <a:endParaRPr lang="en-US" dirty="0" smtClean="0"/>
          </a:p>
          <a:p>
            <a:endParaRPr lang="en-US" dirty="0"/>
          </a:p>
          <a:p>
            <a:r>
              <a:rPr lang="en-US" dirty="0" smtClean="0"/>
              <a:t>It </a:t>
            </a:r>
            <a:r>
              <a:rPr lang="en-US" dirty="0"/>
              <a:t>indicates the action ‘a’ to be taken while in state S. </a:t>
            </a:r>
            <a:endParaRPr lang="en-US" dirty="0" smtClean="0"/>
          </a:p>
          <a:p>
            <a:endParaRPr lang="en-US" dirty="0"/>
          </a:p>
          <a:p>
            <a:r>
              <a:rPr lang="en-US" dirty="0" smtClean="0"/>
              <a:t>A </a:t>
            </a:r>
            <a:r>
              <a:rPr lang="en-US" dirty="0"/>
              <a:t>policy is denoted as ‘Pi’   </a:t>
            </a:r>
            <a:r>
              <a:rPr lang="en-US" b="1" dirty="0"/>
              <a:t>π(s) –&gt; </a:t>
            </a:r>
            <a:r>
              <a:rPr lang="en-US" dirty="0"/>
              <a:t>∞</a:t>
            </a:r>
          </a:p>
        </p:txBody>
      </p:sp>
    </p:spTree>
    <p:extLst>
      <p:ext uri="{BB962C8B-B14F-4D97-AF65-F5344CB8AC3E}">
        <p14:creationId xmlns:p14="http://schemas.microsoft.com/office/powerpoint/2010/main" val="323310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latin typeface="Calibri" panose="020F0502020204030204" pitchFamily="34" charset="0"/>
                <a:cs typeface="Calibri" panose="020F0502020204030204" pitchFamily="34" charset="0"/>
              </a:rPr>
              <a:t>Discount Rate </a:t>
            </a:r>
            <a:r>
              <a:rPr lang="en-US" sz="3600" dirty="0" smtClean="0">
                <a:latin typeface="Calibri" panose="020F0502020204030204" pitchFamily="34" charset="0"/>
                <a:cs typeface="Calibri" panose="020F0502020204030204" pitchFamily="34" charset="0"/>
              </a:rPr>
              <a:t> (γ)</a:t>
            </a:r>
            <a:endParaRPr lang="en-US" sz="3600" dirty="0">
              <a:latin typeface="Calibri" panose="020F0502020204030204" pitchFamily="34" charset="0"/>
              <a:cs typeface="Calibri" panose="020F0502020204030204" pitchFamily="34" charset="0"/>
            </a:endParaRPr>
          </a:p>
        </p:txBody>
      </p:sp>
      <p:sp>
        <p:nvSpPr>
          <p:cNvPr id="3" name="Subtitle 2"/>
          <p:cNvSpPr>
            <a:spLocks noGrp="1"/>
          </p:cNvSpPr>
          <p:nvPr>
            <p:ph type="subTitle"/>
          </p:nvPr>
        </p:nvSpPr>
        <p:spPr>
          <a:xfrm>
            <a:off x="457200" y="1604520"/>
            <a:ext cx="8229240" cy="2815080"/>
          </a:xfrm>
        </p:spPr>
        <p:txBody>
          <a:bodyPr/>
          <a:lstStyle/>
          <a:p>
            <a:r>
              <a:rPr lang="en-US" dirty="0" smtClean="0"/>
              <a:t>Value of a reward in the future is less than the value of a reward right now. The discount rate is between 0 and 1, and  determines how much less a reward earned in the future is worth, compared to now. </a:t>
            </a:r>
          </a:p>
          <a:p>
            <a:endParaRPr lang="en-US" dirty="0" smtClean="0"/>
          </a:p>
          <a:p>
            <a:r>
              <a:rPr lang="en-US" dirty="0" smtClean="0"/>
              <a:t>Using a Discount Rate, prevents the Total Reward from going to infinity.</a:t>
            </a:r>
          </a:p>
          <a:p>
            <a:endParaRPr lang="en-US" dirty="0" smtClean="0"/>
          </a:p>
          <a:p>
            <a:r>
              <a:rPr lang="en-US" dirty="0" smtClean="0"/>
              <a:t>It models the agent behavior, does the agent prefers immediate rewards, rather  than potential rewards in the future.</a:t>
            </a:r>
          </a:p>
          <a:p>
            <a:endParaRPr lang="en-US" dirty="0" smtClean="0"/>
          </a:p>
          <a:p>
            <a:r>
              <a:rPr lang="en-US" dirty="0" smtClean="0"/>
              <a:t>Total Discounted Reward   </a:t>
            </a:r>
            <a:r>
              <a:rPr lang="en-US" sz="2000" b="1" dirty="0" err="1" smtClean="0"/>
              <a:t>R</a:t>
            </a:r>
            <a:r>
              <a:rPr lang="en-US" sz="1050" dirty="0" err="1" smtClean="0"/>
              <a:t>t</a:t>
            </a:r>
            <a:r>
              <a:rPr lang="en-US" dirty="0" smtClean="0"/>
              <a:t>  is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4495800"/>
            <a:ext cx="8382000" cy="685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5334000"/>
            <a:ext cx="2591321" cy="1302271"/>
          </a:xfrm>
          <a:prstGeom prst="rect">
            <a:avLst/>
          </a:prstGeom>
        </p:spPr>
      </p:pic>
    </p:spTree>
    <p:extLst>
      <p:ext uri="{BB962C8B-B14F-4D97-AF65-F5344CB8AC3E}">
        <p14:creationId xmlns:p14="http://schemas.microsoft.com/office/powerpoint/2010/main" val="40312803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36650</TotalTime>
  <Words>1270</Words>
  <Application>Microsoft Office PowerPoint</Application>
  <PresentationFormat>On-screen Show (4:3)</PresentationFormat>
  <Paragraphs>406</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PowerPoint Presentation</vt:lpstr>
      <vt:lpstr>PowerPoint Presentation</vt:lpstr>
      <vt:lpstr>RECAP</vt:lpstr>
      <vt:lpstr>What is RL ?</vt:lpstr>
      <vt:lpstr>Components of RL </vt:lpstr>
      <vt:lpstr>Components of RL </vt:lpstr>
      <vt:lpstr>What is a Policy?</vt:lpstr>
      <vt:lpstr>Discount Rate  (γ)</vt:lpstr>
      <vt:lpstr>State-Value Function ‘V(s)’</vt:lpstr>
      <vt:lpstr>Action-Value Function:  Q(s,a)</vt:lpstr>
      <vt:lpstr>PowerPoint Presentation</vt:lpstr>
      <vt:lpstr>The challenge is,  figuring out V and Q  </vt:lpstr>
      <vt:lpstr>PowerPoint Presentation</vt:lpstr>
      <vt:lpstr>PowerPoint Presentation</vt:lpstr>
      <vt:lpstr>PowerPoint Presentation</vt:lpstr>
      <vt:lpstr>Q-Learning</vt:lpstr>
      <vt:lpstr>Q-Learning</vt:lpstr>
      <vt:lpstr>Q-Learning</vt:lpstr>
      <vt:lpstr>Q-Learning</vt:lpstr>
      <vt:lpstr>Q- Learning</vt:lpstr>
      <vt:lpstr>Q- Learning</vt:lpstr>
      <vt:lpstr>Q-Learning pseudocode</vt:lpstr>
      <vt:lpstr>PowerPoint Presentation</vt:lpstr>
      <vt:lpstr>Jupyter Notebooks</vt:lpstr>
      <vt:lpstr> MountainCar-v0</vt:lpstr>
      <vt:lpstr> MountainCar-v0 (cont’d)</vt:lpstr>
      <vt:lpstr> MountainCar-v0 (cont’d)</vt:lpstr>
      <vt:lpstr>Next Session</vt:lpstr>
      <vt:lpstr>Extra Reading Material</vt:lpstr>
      <vt:lpstr>Comparison of reinforcement learning algorithms </vt:lpstr>
      <vt:lpstr>PowerPoint Presentation</vt:lpstr>
      <vt:lpstr>References</vt:lpstr>
    </vt:vector>
  </TitlesOfParts>
  <Company>General Services Administration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AliMTalib</dc:creator>
  <cp:lastModifiedBy>AliMTalib</cp:lastModifiedBy>
  <cp:revision>701</cp:revision>
  <dcterms:created xsi:type="dcterms:W3CDTF">2018-02-12T21:27:35Z</dcterms:created>
  <dcterms:modified xsi:type="dcterms:W3CDTF">2019-04-01T00:46:52Z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General Services Administration</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28</vt:i4>
  </property>
</Properties>
</file>