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8" r:id="rId14"/>
    <p:sldId id="279" r:id="rId15"/>
    <p:sldId id="277" r:id="rId16"/>
    <p:sldId id="268" r:id="rId17"/>
    <p:sldId id="269" r:id="rId18"/>
    <p:sldId id="270" r:id="rId19"/>
    <p:sldId id="271" r:id="rId20"/>
    <p:sldId id="272" r:id="rId21"/>
    <p:sldId id="273" r:id="rId22"/>
    <p:sldId id="274" r:id="rId23"/>
    <p:sldId id="275" r:id="rId24"/>
    <p:sldId id="276" r:id="rId25"/>
    <p:sldId id="281" r:id="rId26"/>
    <p:sldId id="280" r:id="rId27"/>
    <p:sldId id="282" r:id="rId28"/>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58"/>
    <p:restoredTop sz="94710"/>
  </p:normalViewPr>
  <p:slideViewPr>
    <p:cSldViewPr snapToGrid="0">
      <p:cViewPr>
        <p:scale>
          <a:sx n="75" d="100"/>
          <a:sy n="75" d="100"/>
        </p:scale>
        <p:origin x="1488" y="1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5/31/23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4485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5/31/23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48508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5/31/23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747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5/31/23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33993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5/31/23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25993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5/31/23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3887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5/31/23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17915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5/31/23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57998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5/31/23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5886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5/31/23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26835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5/31/23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787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5/31/23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19557649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20" r:id="rId6"/>
    <p:sldLayoutId id="2147483715" r:id="rId7"/>
    <p:sldLayoutId id="2147483716" r:id="rId8"/>
    <p:sldLayoutId id="2147483717" r:id="rId9"/>
    <p:sldLayoutId id="2147483719" r:id="rId10"/>
    <p:sldLayoutId id="2147483718"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50">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217C3-E866-2D4E-3441-28A2BBABD818}"/>
              </a:ext>
            </a:extLst>
          </p:cNvPr>
          <p:cNvSpPr>
            <a:spLocks noGrp="1"/>
          </p:cNvSpPr>
          <p:nvPr>
            <p:ph type="ctrTitle"/>
          </p:nvPr>
        </p:nvSpPr>
        <p:spPr>
          <a:xfrm>
            <a:off x="477981" y="1122363"/>
            <a:ext cx="4023360" cy="3204134"/>
          </a:xfrm>
        </p:spPr>
        <p:txBody>
          <a:bodyPr anchor="b">
            <a:normAutofit/>
          </a:bodyPr>
          <a:lstStyle/>
          <a:p>
            <a:r>
              <a:rPr lang="en-RU" sz="4800"/>
              <a:t>Game of Bunco</a:t>
            </a:r>
          </a:p>
        </p:txBody>
      </p:sp>
      <p:sp>
        <p:nvSpPr>
          <p:cNvPr id="3" name="Subtitle 2">
            <a:extLst>
              <a:ext uri="{FF2B5EF4-FFF2-40B4-BE49-F238E27FC236}">
                <a16:creationId xmlns:a16="http://schemas.microsoft.com/office/drawing/2014/main" id="{4D35D0A1-B429-9C49-C8A1-2E543A5DFC1A}"/>
              </a:ext>
            </a:extLst>
          </p:cNvPr>
          <p:cNvSpPr>
            <a:spLocks noGrp="1"/>
          </p:cNvSpPr>
          <p:nvPr>
            <p:ph type="subTitle" idx="1"/>
          </p:nvPr>
        </p:nvSpPr>
        <p:spPr>
          <a:xfrm>
            <a:off x="477980" y="4872922"/>
            <a:ext cx="4023359" cy="1208141"/>
          </a:xfrm>
        </p:spPr>
        <p:txBody>
          <a:bodyPr>
            <a:normAutofit/>
          </a:bodyPr>
          <a:lstStyle/>
          <a:p>
            <a:r>
              <a:rPr lang="en-RU" sz="2000" dirty="0"/>
              <a:t>Applied System Software</a:t>
            </a:r>
          </a:p>
        </p:txBody>
      </p:sp>
      <p:sp>
        <p:nvSpPr>
          <p:cNvPr id="1053" name="!!accent">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5" name="Rectangle 105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How to Play Bunco | Complete Game Tutorial for Any Size Group">
            <a:extLst>
              <a:ext uri="{FF2B5EF4-FFF2-40B4-BE49-F238E27FC236}">
                <a16:creationId xmlns:a16="http://schemas.microsoft.com/office/drawing/2014/main" id="{F81D3AB7-A756-1757-C077-D0F818BA8D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 r="1" b="6356"/>
          <a:stretch/>
        </p:blipFill>
        <p:spPr bwMode="auto">
          <a:xfrm>
            <a:off x="4868487" y="0"/>
            <a:ext cx="732351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85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Bunco Dice Game SVG file - SVG cut files.com | AnnTheGran.com">
            <a:extLst>
              <a:ext uri="{FF2B5EF4-FFF2-40B4-BE49-F238E27FC236}">
                <a16:creationId xmlns:a16="http://schemas.microsoft.com/office/drawing/2014/main" id="{112E571C-1552-76BA-2BCA-1A6AEC9FDB10}"/>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2217" b="4344"/>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A87E17D-B33F-A130-452D-CE83A588BF35}"/>
              </a:ext>
            </a:extLst>
          </p:cNvPr>
          <p:cNvSpPr>
            <a:spLocks noGrp="1"/>
          </p:cNvSpPr>
          <p:nvPr>
            <p:ph type="title"/>
          </p:nvPr>
        </p:nvSpPr>
        <p:spPr>
          <a:xfrm>
            <a:off x="841249" y="941832"/>
            <a:ext cx="10506456" cy="2057400"/>
          </a:xfrm>
        </p:spPr>
        <p:txBody>
          <a:bodyPr anchor="b">
            <a:normAutofit/>
          </a:bodyPr>
          <a:lstStyle/>
          <a:p>
            <a:r>
              <a:rPr lang="en-RU" sz="5000" dirty="0"/>
              <a:t>Functional requirements</a:t>
            </a:r>
          </a:p>
        </p:txBody>
      </p:sp>
      <p:sp>
        <p:nvSpPr>
          <p:cNvPr id="8201" name="Rectangle 820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03" name="Rectangle 820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F073651-0B8A-3BBD-B2BF-0C113A763144}"/>
              </a:ext>
            </a:extLst>
          </p:cNvPr>
          <p:cNvSpPr>
            <a:spLocks noGrp="1"/>
          </p:cNvSpPr>
          <p:nvPr>
            <p:ph idx="1"/>
          </p:nvPr>
        </p:nvSpPr>
        <p:spPr>
          <a:xfrm>
            <a:off x="841248" y="3502152"/>
            <a:ext cx="10506456" cy="2670048"/>
          </a:xfrm>
        </p:spPr>
        <p:txBody>
          <a:bodyPr>
            <a:normAutofit/>
          </a:bodyPr>
          <a:lstStyle/>
          <a:p>
            <a:pPr marL="342900" lvl="0" indent="-342900">
              <a:lnSpc>
                <a:spcPct val="100000"/>
              </a:lnSpc>
              <a:buFont typeface="+mj-lt"/>
              <a:buAutoNum type="arabicPeriod"/>
              <a:tabLst>
                <a:tab pos="457200" algn="l"/>
              </a:tabLst>
            </a:pPr>
            <a:r>
              <a:rPr lang="en-GB" sz="1300" dirty="0">
                <a:effectLst/>
                <a:latin typeface="Arial" panose="020B0604020202020204" pitchFamily="34" charset="0"/>
                <a:ea typeface="Arial" panose="020B0604020202020204" pitchFamily="34" charset="0"/>
              </a:rPr>
              <a:t>The software shall allow multiple players to participate in a game of Bunco.</a:t>
            </a:r>
            <a:endParaRPr lang="en-RU" sz="1300" dirty="0">
              <a:effectLst/>
              <a:latin typeface="Arial" panose="020B0604020202020204" pitchFamily="34" charset="0"/>
              <a:ea typeface="Arial" panose="020B0604020202020204" pitchFamily="34" charset="0"/>
            </a:endParaRPr>
          </a:p>
          <a:p>
            <a:pPr marL="342900" lvl="0" indent="-342900">
              <a:lnSpc>
                <a:spcPct val="100000"/>
              </a:lnSpc>
              <a:buFont typeface="+mj-lt"/>
              <a:buAutoNum type="arabicPeriod"/>
              <a:tabLst>
                <a:tab pos="457200" algn="l"/>
              </a:tabLst>
            </a:pPr>
            <a:r>
              <a:rPr lang="en-GB" sz="1300" dirty="0">
                <a:effectLst/>
                <a:latin typeface="Arial" panose="020B0604020202020204" pitchFamily="34" charset="0"/>
                <a:ea typeface="Arial" panose="020B0604020202020204" pitchFamily="34" charset="0"/>
              </a:rPr>
              <a:t>The software shall allow each player to roll three dice.</a:t>
            </a:r>
            <a:endParaRPr lang="en-RU" sz="1300" dirty="0">
              <a:effectLst/>
              <a:latin typeface="Arial" panose="020B0604020202020204" pitchFamily="34" charset="0"/>
              <a:ea typeface="Arial" panose="020B0604020202020204" pitchFamily="34" charset="0"/>
            </a:endParaRPr>
          </a:p>
          <a:p>
            <a:pPr marL="342900" lvl="0" indent="-342900">
              <a:lnSpc>
                <a:spcPct val="100000"/>
              </a:lnSpc>
              <a:buFont typeface="+mj-lt"/>
              <a:buAutoNum type="arabicPeriod"/>
              <a:tabLst>
                <a:tab pos="457200" algn="l"/>
              </a:tabLst>
            </a:pPr>
            <a:r>
              <a:rPr lang="en-GB" sz="1300" dirty="0">
                <a:effectLst/>
                <a:latin typeface="Arial" panose="020B0604020202020204" pitchFamily="34" charset="0"/>
                <a:ea typeface="Arial" panose="020B0604020202020204" pitchFamily="34" charset="0"/>
              </a:rPr>
              <a:t>The software shall keep track of scores for each round.</a:t>
            </a:r>
            <a:endParaRPr lang="en-RU" sz="1300" dirty="0">
              <a:effectLst/>
              <a:latin typeface="Arial" panose="020B0604020202020204" pitchFamily="34" charset="0"/>
              <a:ea typeface="Arial" panose="020B0604020202020204" pitchFamily="34" charset="0"/>
            </a:endParaRPr>
          </a:p>
          <a:p>
            <a:pPr marL="342900" lvl="0" indent="-342900">
              <a:lnSpc>
                <a:spcPct val="100000"/>
              </a:lnSpc>
              <a:buFont typeface="+mj-lt"/>
              <a:buAutoNum type="arabicPeriod"/>
              <a:tabLst>
                <a:tab pos="457200" algn="l"/>
              </a:tabLst>
            </a:pPr>
            <a:r>
              <a:rPr lang="en-GB" sz="1300" dirty="0">
                <a:effectLst/>
                <a:latin typeface="Arial" panose="020B0604020202020204" pitchFamily="34" charset="0"/>
                <a:ea typeface="Arial" panose="020B0604020202020204" pitchFamily="34" charset="0"/>
              </a:rPr>
              <a:t>The software shall indicate the current player's turn.</a:t>
            </a:r>
            <a:endParaRPr lang="en-RU" sz="1300" dirty="0">
              <a:effectLst/>
              <a:latin typeface="Arial" panose="020B0604020202020204" pitchFamily="34" charset="0"/>
              <a:ea typeface="Arial" panose="020B0604020202020204" pitchFamily="34" charset="0"/>
            </a:endParaRPr>
          </a:p>
          <a:p>
            <a:pPr marL="342900" lvl="0" indent="-342900">
              <a:lnSpc>
                <a:spcPct val="100000"/>
              </a:lnSpc>
              <a:buFont typeface="+mj-lt"/>
              <a:buAutoNum type="arabicPeriod"/>
              <a:tabLst>
                <a:tab pos="457200" algn="l"/>
              </a:tabLst>
            </a:pPr>
            <a:r>
              <a:rPr lang="en-GB" sz="1300" dirty="0">
                <a:effectLst/>
                <a:latin typeface="Arial" panose="020B0604020202020204" pitchFamily="34" charset="0"/>
                <a:ea typeface="Arial" panose="020B0604020202020204" pitchFamily="34" charset="0"/>
              </a:rPr>
              <a:t>The software shall have a feature that allows players to roll the dice virtually.</a:t>
            </a:r>
            <a:endParaRPr lang="en-RU" sz="1300" dirty="0">
              <a:effectLst/>
              <a:latin typeface="Arial" panose="020B0604020202020204" pitchFamily="34" charset="0"/>
              <a:ea typeface="Arial" panose="020B0604020202020204" pitchFamily="34" charset="0"/>
            </a:endParaRPr>
          </a:p>
          <a:p>
            <a:pPr marL="342900" lvl="0" indent="-342900">
              <a:lnSpc>
                <a:spcPct val="100000"/>
              </a:lnSpc>
              <a:buFont typeface="+mj-lt"/>
              <a:buAutoNum type="arabicPeriod"/>
              <a:tabLst>
                <a:tab pos="457200" algn="l"/>
              </a:tabLst>
            </a:pPr>
            <a:r>
              <a:rPr lang="en-GB" sz="1300" dirty="0">
                <a:effectLst/>
                <a:latin typeface="Arial" panose="020B0604020202020204" pitchFamily="34" charset="0"/>
                <a:ea typeface="Arial" panose="020B0604020202020204" pitchFamily="34" charset="0"/>
              </a:rPr>
              <a:t>The software shall have a feature that plays different sound effects when certain events occur during the game.</a:t>
            </a:r>
            <a:endParaRPr lang="en-RU" sz="1300" dirty="0">
              <a:effectLst/>
              <a:latin typeface="Arial" panose="020B0604020202020204" pitchFamily="34" charset="0"/>
              <a:ea typeface="Arial" panose="020B0604020202020204" pitchFamily="34" charset="0"/>
            </a:endParaRPr>
          </a:p>
          <a:p>
            <a:pPr marL="342900" lvl="0" indent="-342900">
              <a:lnSpc>
                <a:spcPct val="100000"/>
              </a:lnSpc>
              <a:buFont typeface="+mj-lt"/>
              <a:buAutoNum type="arabicPeriod"/>
              <a:tabLst>
                <a:tab pos="457200" algn="l"/>
              </a:tabLst>
            </a:pPr>
            <a:r>
              <a:rPr lang="en-GB" sz="1300" dirty="0">
                <a:effectLst/>
                <a:latin typeface="Arial" panose="020B0604020202020204" pitchFamily="34" charset="0"/>
                <a:ea typeface="Arial" panose="020B0604020202020204" pitchFamily="34" charset="0"/>
              </a:rPr>
              <a:t>The software shall have basic menu functions, including the ability to start the game and exit.</a:t>
            </a:r>
            <a:endParaRPr lang="en-RU" sz="1300" dirty="0">
              <a:effectLst/>
              <a:latin typeface="Arial" panose="020B0604020202020204" pitchFamily="34" charset="0"/>
              <a:ea typeface="Arial" panose="020B0604020202020204" pitchFamily="34" charset="0"/>
            </a:endParaRPr>
          </a:p>
          <a:p>
            <a:pPr marL="0" indent="0">
              <a:lnSpc>
                <a:spcPct val="100000"/>
              </a:lnSpc>
              <a:buNone/>
            </a:pPr>
            <a:endParaRPr lang="en-RU" sz="1300" dirty="0"/>
          </a:p>
        </p:txBody>
      </p:sp>
    </p:spTree>
    <p:extLst>
      <p:ext uri="{BB962C8B-B14F-4D97-AF65-F5344CB8AC3E}">
        <p14:creationId xmlns:p14="http://schemas.microsoft.com/office/powerpoint/2010/main" val="27030525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7"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2" name="Picture 6" descr="Seamless Black Dice Isolated On White Stock Illustration - Download Image  Now - Dice, Backgrounds, Rolling - iStock">
            <a:extLst>
              <a:ext uri="{FF2B5EF4-FFF2-40B4-BE49-F238E27FC236}">
                <a16:creationId xmlns:a16="http://schemas.microsoft.com/office/drawing/2014/main" id="{A3244812-6F75-9F0E-DD9A-F73E8203FCEE}"/>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19242" b="24508"/>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B658BC5-1FAE-C37C-DCC4-D702E1090115}"/>
              </a:ext>
            </a:extLst>
          </p:cNvPr>
          <p:cNvSpPr>
            <a:spLocks noGrp="1"/>
          </p:cNvSpPr>
          <p:nvPr>
            <p:ph type="title"/>
          </p:nvPr>
        </p:nvSpPr>
        <p:spPr>
          <a:xfrm>
            <a:off x="841249" y="941832"/>
            <a:ext cx="10506456" cy="2057400"/>
          </a:xfrm>
        </p:spPr>
        <p:txBody>
          <a:bodyPr anchor="b">
            <a:normAutofit/>
          </a:bodyPr>
          <a:lstStyle/>
          <a:p>
            <a:r>
              <a:rPr lang="en-RU" sz="5000"/>
              <a:t>Non-functional requirements</a:t>
            </a:r>
          </a:p>
        </p:txBody>
      </p:sp>
      <p:sp>
        <p:nvSpPr>
          <p:cNvPr id="9229" name="Rectangle 92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31" name="Rectangle 92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986BBB3-A991-D93D-775F-1B74A6FA191F}"/>
              </a:ext>
            </a:extLst>
          </p:cNvPr>
          <p:cNvSpPr>
            <a:spLocks noGrp="1"/>
          </p:cNvSpPr>
          <p:nvPr>
            <p:ph idx="1"/>
          </p:nvPr>
        </p:nvSpPr>
        <p:spPr>
          <a:xfrm>
            <a:off x="841248" y="3502152"/>
            <a:ext cx="10506456" cy="2670048"/>
          </a:xfrm>
        </p:spPr>
        <p:txBody>
          <a:bodyPr>
            <a:normAutofit/>
          </a:bodyPr>
          <a:lstStyle/>
          <a:p>
            <a:pPr marL="342900" lvl="0" indent="-342900">
              <a:lnSpc>
                <a:spcPct val="100000"/>
              </a:lnSpc>
              <a:buFont typeface="+mj-lt"/>
              <a:buAutoNum type="arabicPeriod"/>
            </a:pPr>
            <a:r>
              <a:rPr lang="en-GB" sz="1100">
                <a:effectLst/>
                <a:latin typeface="Arial" panose="020B0604020202020204" pitchFamily="34" charset="0"/>
                <a:ea typeface="Times New Roman" panose="02020603050405020304" pitchFamily="18" charset="0"/>
              </a:rPr>
              <a:t>Scalability: the software should be able to accommodate a varying number of players without performance issues</a:t>
            </a:r>
            <a:endParaRPr lang="en-RU" sz="1100">
              <a:effectLst/>
              <a:latin typeface="Arial" panose="020B0604020202020204" pitchFamily="34" charset="0"/>
              <a:ea typeface="Arial" panose="020B0604020202020204" pitchFamily="34" charset="0"/>
            </a:endParaRPr>
          </a:p>
          <a:p>
            <a:pPr marL="342900" lvl="0" indent="-342900">
              <a:lnSpc>
                <a:spcPct val="100000"/>
              </a:lnSpc>
              <a:buFont typeface="+mj-lt"/>
              <a:buAutoNum type="arabicPeriod"/>
            </a:pPr>
            <a:r>
              <a:rPr lang="en-GB" sz="1100">
                <a:effectLst/>
                <a:latin typeface="Arial" panose="020B0604020202020204" pitchFamily="34" charset="0"/>
                <a:ea typeface="Times New Roman" panose="02020603050405020304" pitchFamily="18" charset="0"/>
              </a:rPr>
              <a:t>Reliability: the software should be stable and not crash or produce errors during use</a:t>
            </a:r>
            <a:endParaRPr lang="en-RU" sz="1100">
              <a:effectLst/>
              <a:latin typeface="Arial" panose="020B0604020202020204" pitchFamily="34" charset="0"/>
              <a:ea typeface="Arial" panose="020B0604020202020204" pitchFamily="34" charset="0"/>
            </a:endParaRPr>
          </a:p>
          <a:p>
            <a:pPr marL="342900" lvl="0" indent="-342900">
              <a:lnSpc>
                <a:spcPct val="100000"/>
              </a:lnSpc>
              <a:buFont typeface="+mj-lt"/>
              <a:buAutoNum type="arabicPeriod"/>
            </a:pPr>
            <a:r>
              <a:rPr lang="en-GB" sz="1100">
                <a:effectLst/>
                <a:latin typeface="Arial" panose="020B0604020202020204" pitchFamily="34" charset="0"/>
                <a:ea typeface="Times New Roman" panose="02020603050405020304" pitchFamily="18" charset="0"/>
              </a:rPr>
              <a:t>Performance: the software should not be laggy . It should work properly</a:t>
            </a:r>
            <a:endParaRPr lang="en-RU" sz="1100">
              <a:effectLst/>
              <a:latin typeface="Arial" panose="020B0604020202020204" pitchFamily="34" charset="0"/>
              <a:ea typeface="Arial" panose="020B0604020202020204" pitchFamily="34" charset="0"/>
            </a:endParaRPr>
          </a:p>
          <a:p>
            <a:pPr marL="342900" lvl="0" indent="-342900">
              <a:lnSpc>
                <a:spcPct val="100000"/>
              </a:lnSpc>
              <a:buFont typeface="+mj-lt"/>
              <a:buAutoNum type="arabicPeriod"/>
            </a:pPr>
            <a:r>
              <a:rPr lang="en-GB" sz="1100">
                <a:effectLst/>
                <a:latin typeface="Arial" panose="020B0604020202020204" pitchFamily="34" charset="0"/>
                <a:ea typeface="Times New Roman" panose="02020603050405020304" pitchFamily="18" charset="0"/>
              </a:rPr>
              <a:t>User-friendly : It should be clean and neat so users can use easly .</a:t>
            </a:r>
            <a:endParaRPr lang="en-RU" sz="1100">
              <a:effectLst/>
              <a:latin typeface="Arial" panose="020B0604020202020204" pitchFamily="34" charset="0"/>
              <a:ea typeface="Arial" panose="020B0604020202020204" pitchFamily="34" charset="0"/>
            </a:endParaRPr>
          </a:p>
          <a:p>
            <a:pPr>
              <a:lnSpc>
                <a:spcPct val="100000"/>
              </a:lnSpc>
            </a:pPr>
            <a:r>
              <a:rPr lang="en-GB" sz="1100">
                <a:effectLst/>
                <a:latin typeface="Arial" panose="020B0604020202020204" pitchFamily="34" charset="0"/>
                <a:ea typeface="Arial" panose="020B0604020202020204" pitchFamily="34" charset="0"/>
              </a:rPr>
              <a:t>Constraints: </a:t>
            </a:r>
            <a:endParaRPr lang="en-RU" sz="1100">
              <a:effectLst/>
              <a:latin typeface="Arial" panose="020B0604020202020204" pitchFamily="34" charset="0"/>
              <a:ea typeface="Arial" panose="020B0604020202020204" pitchFamily="34" charset="0"/>
            </a:endParaRPr>
          </a:p>
          <a:p>
            <a:pPr marL="342900" lvl="0" indent="-342900">
              <a:lnSpc>
                <a:spcPct val="100000"/>
              </a:lnSpc>
              <a:buFont typeface="+mj-lt"/>
              <a:buAutoNum type="arabicPeriod"/>
            </a:pPr>
            <a:r>
              <a:rPr lang="en-GB" sz="1100">
                <a:effectLst/>
                <a:latin typeface="Arial" panose="020B0604020202020204" pitchFamily="34" charset="0"/>
                <a:ea typeface="Arial" panose="020B0604020202020204" pitchFamily="34" charset="0"/>
              </a:rPr>
              <a:t>Graphics : It may be limited on terms of graphics compare to other bunco games on market .</a:t>
            </a:r>
            <a:endParaRPr lang="en-RU" sz="1100">
              <a:effectLst/>
              <a:latin typeface="Arial" panose="020B0604020202020204" pitchFamily="34" charset="0"/>
              <a:ea typeface="Arial" panose="020B0604020202020204" pitchFamily="34" charset="0"/>
            </a:endParaRPr>
          </a:p>
          <a:p>
            <a:pPr marL="342900" lvl="0" indent="-342900">
              <a:lnSpc>
                <a:spcPct val="100000"/>
              </a:lnSpc>
              <a:buFont typeface="+mj-lt"/>
              <a:buAutoNum type="arabicPeriod"/>
            </a:pPr>
            <a:r>
              <a:rPr lang="en-GB" sz="1100">
                <a:effectLst/>
                <a:latin typeface="Arial" panose="020B0604020202020204" pitchFamily="34" charset="0"/>
                <a:ea typeface="Arial" panose="020B0604020202020204" pitchFamily="34" charset="0"/>
              </a:rPr>
              <a:t>Time: Limited amount of time is given to finish </a:t>
            </a:r>
            <a:endParaRPr lang="en-RU" sz="1100">
              <a:effectLst/>
              <a:latin typeface="Arial" panose="020B0604020202020204" pitchFamily="34" charset="0"/>
              <a:ea typeface="Arial" panose="020B0604020202020204" pitchFamily="34" charset="0"/>
            </a:endParaRPr>
          </a:p>
          <a:p>
            <a:pPr marL="342900" lvl="0" indent="-342900">
              <a:lnSpc>
                <a:spcPct val="100000"/>
              </a:lnSpc>
              <a:buFont typeface="+mj-lt"/>
              <a:buAutoNum type="arabicPeriod"/>
            </a:pPr>
            <a:r>
              <a:rPr lang="en-GB" sz="1100">
                <a:effectLst/>
                <a:latin typeface="Arial" panose="020B0604020202020204" pitchFamily="34" charset="0"/>
                <a:ea typeface="Arial" panose="020B0604020202020204" pitchFamily="34" charset="0"/>
              </a:rPr>
              <a:t>Experience: Lack of experience on game development </a:t>
            </a:r>
            <a:endParaRPr lang="en-RU" sz="1100">
              <a:effectLst/>
              <a:latin typeface="Arial" panose="020B0604020202020204" pitchFamily="34" charset="0"/>
              <a:ea typeface="Arial" panose="020B0604020202020204" pitchFamily="34" charset="0"/>
            </a:endParaRPr>
          </a:p>
          <a:p>
            <a:pPr marL="342900" lvl="0" indent="-342900">
              <a:lnSpc>
                <a:spcPct val="100000"/>
              </a:lnSpc>
              <a:buFont typeface="+mj-lt"/>
              <a:buAutoNum type="arabicPeriod"/>
            </a:pPr>
            <a:r>
              <a:rPr lang="en-GB" sz="1100">
                <a:effectLst/>
                <a:latin typeface="Arial" panose="020B0604020202020204" pitchFamily="34" charset="0"/>
                <a:ea typeface="Arial" panose="020B0604020202020204" pitchFamily="34" charset="0"/>
              </a:rPr>
              <a:t>Resources: Not the best resources may team have.</a:t>
            </a:r>
            <a:endParaRPr lang="en-RU" sz="1100">
              <a:effectLst/>
              <a:latin typeface="Arial" panose="020B0604020202020204" pitchFamily="34" charset="0"/>
              <a:ea typeface="Arial" panose="020B0604020202020204" pitchFamily="34" charset="0"/>
            </a:endParaRPr>
          </a:p>
          <a:p>
            <a:pPr>
              <a:lnSpc>
                <a:spcPct val="100000"/>
              </a:lnSpc>
            </a:pPr>
            <a:endParaRPr lang="en-RU" sz="1100"/>
          </a:p>
        </p:txBody>
      </p:sp>
    </p:spTree>
    <p:extLst>
      <p:ext uri="{BB962C8B-B14F-4D97-AF65-F5344CB8AC3E}">
        <p14:creationId xmlns:p14="http://schemas.microsoft.com/office/powerpoint/2010/main" val="289616522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4932C7-2897-663D-2A74-E21072821BC5}"/>
              </a:ext>
            </a:extLst>
          </p:cNvPr>
          <p:cNvSpPr>
            <a:spLocks noGrp="1"/>
          </p:cNvSpPr>
          <p:nvPr>
            <p:ph type="title"/>
          </p:nvPr>
        </p:nvSpPr>
        <p:spPr>
          <a:xfrm>
            <a:off x="411480" y="991443"/>
            <a:ext cx="4443154" cy="1087819"/>
          </a:xfrm>
        </p:spPr>
        <p:txBody>
          <a:bodyPr anchor="b">
            <a:normAutofit/>
          </a:bodyPr>
          <a:lstStyle/>
          <a:p>
            <a:r>
              <a:rPr lang="en-RU" sz="3400"/>
              <a:t>Functionalities</a:t>
            </a:r>
          </a:p>
        </p:txBody>
      </p:sp>
      <p:sp>
        <p:nvSpPr>
          <p:cNvPr id="10249" name="Rectangle 1024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51" name="Rectangle 1025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09488DE-E49B-20FB-C9C8-F363693760D6}"/>
              </a:ext>
            </a:extLst>
          </p:cNvPr>
          <p:cNvSpPr>
            <a:spLocks noGrp="1"/>
          </p:cNvSpPr>
          <p:nvPr>
            <p:ph idx="1"/>
          </p:nvPr>
        </p:nvSpPr>
        <p:spPr>
          <a:xfrm>
            <a:off x="411480" y="2684095"/>
            <a:ext cx="4443154" cy="3492868"/>
          </a:xfrm>
        </p:spPr>
        <p:txBody>
          <a:bodyPr>
            <a:normAutofit/>
          </a:bodyPr>
          <a:lstStyle/>
          <a:p>
            <a:pPr marL="0" indent="0">
              <a:lnSpc>
                <a:spcPct val="100000"/>
              </a:lnSpc>
              <a:buNone/>
            </a:pPr>
            <a:r>
              <a:rPr lang="en-GB" sz="1400"/>
              <a:t>Starting a new game: Specify the number of players participating.</a:t>
            </a:r>
          </a:p>
          <a:p>
            <a:pPr marL="0" indent="0">
              <a:lnSpc>
                <a:spcPct val="100000"/>
              </a:lnSpc>
              <a:buNone/>
            </a:pPr>
            <a:r>
              <a:rPr lang="en-GB" sz="1400"/>
              <a:t>Rolling the dice: Virtually roll the dice and generate random values.</a:t>
            </a:r>
          </a:p>
          <a:p>
            <a:pPr marL="0" indent="0">
              <a:lnSpc>
                <a:spcPct val="100000"/>
              </a:lnSpc>
              <a:buNone/>
            </a:pPr>
            <a:r>
              <a:rPr lang="en-GB" sz="1400"/>
              <a:t>Score tracking: Display and update scores after each round.</a:t>
            </a:r>
          </a:p>
          <a:p>
            <a:pPr marL="0" indent="0">
              <a:lnSpc>
                <a:spcPct val="100000"/>
              </a:lnSpc>
              <a:buNone/>
            </a:pPr>
            <a:r>
              <a:rPr lang="en-GB" sz="1400"/>
              <a:t>Current player indication: Highlight or indicate the current player's turn.</a:t>
            </a:r>
          </a:p>
          <a:p>
            <a:pPr marL="0" indent="0">
              <a:lnSpc>
                <a:spcPct val="100000"/>
              </a:lnSpc>
              <a:buNone/>
            </a:pPr>
            <a:r>
              <a:rPr lang="en-GB" sz="1400"/>
              <a:t>User interactions: Showcase menu functions and buttons for navigation.</a:t>
            </a:r>
          </a:p>
          <a:p>
            <a:pPr marL="0" indent="0">
              <a:lnSpc>
                <a:spcPct val="100000"/>
              </a:lnSpc>
              <a:buNone/>
            </a:pPr>
            <a:r>
              <a:rPr lang="en-GB" sz="1400"/>
              <a:t>Sound effects: Play relevant sound effects during the game.</a:t>
            </a:r>
            <a:endParaRPr lang="en-RU" sz="1400"/>
          </a:p>
        </p:txBody>
      </p:sp>
      <p:pic>
        <p:nvPicPr>
          <p:cNvPr id="10242" name="Picture 2" descr="3d Cube Dice Wallpaper">
            <a:extLst>
              <a:ext uri="{FF2B5EF4-FFF2-40B4-BE49-F238E27FC236}">
                <a16:creationId xmlns:a16="http://schemas.microsoft.com/office/drawing/2014/main" id="{2F2179D6-C599-72AB-9481-3231CC714E6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5816" y="1394360"/>
            <a:ext cx="6440424" cy="401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674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5"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60" name="Picture 4" descr="Bunco! - Upper St Clair Newcomers' Club">
            <a:extLst>
              <a:ext uri="{FF2B5EF4-FFF2-40B4-BE49-F238E27FC236}">
                <a16:creationId xmlns:a16="http://schemas.microsoft.com/office/drawing/2014/main" id="{33BFB22E-2549-F52F-7496-CFFC61A292C1}"/>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b="15730"/>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CAA432C-E52A-740D-6FCF-B1CE383B17EE}"/>
              </a:ext>
            </a:extLst>
          </p:cNvPr>
          <p:cNvSpPr>
            <a:spLocks noGrp="1"/>
          </p:cNvSpPr>
          <p:nvPr>
            <p:ph type="title"/>
          </p:nvPr>
        </p:nvSpPr>
        <p:spPr>
          <a:xfrm>
            <a:off x="841249" y="941832"/>
            <a:ext cx="10506456" cy="2057400"/>
          </a:xfrm>
        </p:spPr>
        <p:txBody>
          <a:bodyPr anchor="b">
            <a:normAutofit/>
          </a:bodyPr>
          <a:lstStyle/>
          <a:p>
            <a:r>
              <a:rPr lang="en-RU" sz="5000"/>
              <a:t>Software development</a:t>
            </a:r>
          </a:p>
        </p:txBody>
      </p:sp>
      <p:sp>
        <p:nvSpPr>
          <p:cNvPr id="19467" name="Rectangle 1946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469" name="Rectangle 1946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C5FFBFD-1F8E-310F-9074-731151D48FCE}"/>
              </a:ext>
            </a:extLst>
          </p:cNvPr>
          <p:cNvSpPr>
            <a:spLocks noGrp="1"/>
          </p:cNvSpPr>
          <p:nvPr>
            <p:ph idx="1"/>
          </p:nvPr>
        </p:nvSpPr>
        <p:spPr>
          <a:xfrm>
            <a:off x="841248" y="3502152"/>
            <a:ext cx="10506456" cy="2670048"/>
          </a:xfrm>
        </p:spPr>
        <p:txBody>
          <a:bodyPr>
            <a:normAutofit/>
          </a:bodyPr>
          <a:lstStyle/>
          <a:p>
            <a:pPr marL="0" indent="0">
              <a:buNone/>
            </a:pPr>
            <a:r>
              <a:rPr lang="en-RU" sz="2000"/>
              <a:t>During the process of programming the project there were different stages of the development: importing modules, concepts of object-oriented programming, image processing, GUI development, randim number generation, error handling, looping and iteration, user input interaction, etc.</a:t>
            </a:r>
          </a:p>
        </p:txBody>
      </p:sp>
    </p:spTree>
    <p:extLst>
      <p:ext uri="{BB962C8B-B14F-4D97-AF65-F5344CB8AC3E}">
        <p14:creationId xmlns:p14="http://schemas.microsoft.com/office/powerpoint/2010/main" val="425416403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screen shot of a computer&#10;&#10;Description automatically generated with low confidence">
            <a:extLst>
              <a:ext uri="{FF2B5EF4-FFF2-40B4-BE49-F238E27FC236}">
                <a16:creationId xmlns:a16="http://schemas.microsoft.com/office/drawing/2014/main" id="{1A2BEA83-B344-BEF8-A8D2-D2ECB53DB043}"/>
              </a:ext>
            </a:extLst>
          </p:cNvPr>
          <p:cNvPicPr>
            <a:picLocks noGrp="1" noChangeAspect="1"/>
          </p:cNvPicPr>
          <p:nvPr>
            <p:ph idx="1"/>
          </p:nvPr>
        </p:nvPicPr>
        <p:blipFill rotWithShape="1">
          <a:blip r:embed="rId2"/>
          <a:srcRect r="2666"/>
          <a:stretch/>
        </p:blipFill>
        <p:spPr>
          <a:xfrm>
            <a:off x="-3047" y="10"/>
            <a:ext cx="12191999" cy="6857990"/>
          </a:xfrm>
          <a:prstGeom prst="rect">
            <a:avLst/>
          </a:prstGeom>
        </p:spPr>
      </p:pic>
      <p:sp>
        <p:nvSpPr>
          <p:cNvPr id="14" name="Rectangle 1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649625-CBD0-AF83-4D63-A1B714670FD0}"/>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3600">
                <a:solidFill>
                  <a:schemeClr val="bg1"/>
                </a:solidFill>
              </a:rPr>
              <a:t>Code</a:t>
            </a:r>
          </a:p>
        </p:txBody>
      </p:sp>
      <p:cxnSp>
        <p:nvCxnSpPr>
          <p:cNvPr id="16" name="Straight Connector 15">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59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D48D9584-D2FD-48CE-9E17-4E250B743B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with low confidence">
            <a:extLst>
              <a:ext uri="{FF2B5EF4-FFF2-40B4-BE49-F238E27FC236}">
                <a16:creationId xmlns:a16="http://schemas.microsoft.com/office/drawing/2014/main" id="{8A170CBC-3FA1-ED85-40AA-6E11D9566F06}"/>
              </a:ext>
            </a:extLst>
          </p:cNvPr>
          <p:cNvPicPr>
            <a:picLocks noChangeAspect="1"/>
          </p:cNvPicPr>
          <p:nvPr/>
        </p:nvPicPr>
        <p:blipFill rotWithShape="1">
          <a:blip r:embed="rId2"/>
          <a:srcRect r="5825" b="1"/>
          <a:stretch/>
        </p:blipFill>
        <p:spPr>
          <a:xfrm>
            <a:off x="3577219" y="10"/>
            <a:ext cx="4979304" cy="340155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pic>
        <p:nvPicPr>
          <p:cNvPr id="11" name="Picture 10" descr="A screenshot of a computer&#10;&#10;Description automatically generated with low confidence">
            <a:extLst>
              <a:ext uri="{FF2B5EF4-FFF2-40B4-BE49-F238E27FC236}">
                <a16:creationId xmlns:a16="http://schemas.microsoft.com/office/drawing/2014/main" id="{8ACE236A-53D3-8DAF-C647-6C49FA0BBD98}"/>
              </a:ext>
            </a:extLst>
          </p:cNvPr>
          <p:cNvPicPr>
            <a:picLocks noChangeAspect="1"/>
          </p:cNvPicPr>
          <p:nvPr/>
        </p:nvPicPr>
        <p:blipFill rotWithShape="1">
          <a:blip r:embed="rId3"/>
          <a:srcRect l="11209" r="18580"/>
          <a:stretch/>
        </p:blipFill>
        <p:spPr>
          <a:xfrm>
            <a:off x="7822523" y="3456433"/>
            <a:ext cx="4369477" cy="3401568"/>
          </a:xfrm>
          <a:custGeom>
            <a:avLst/>
            <a:gdLst/>
            <a:ahLst/>
            <a:cxnLst/>
            <a:rect l="l" t="t" r="r" b="b"/>
            <a:pathLst>
              <a:path w="4369477" h="3401568">
                <a:moveTo>
                  <a:pt x="781270" y="0"/>
                </a:moveTo>
                <a:lnTo>
                  <a:pt x="4369477" y="0"/>
                </a:lnTo>
                <a:lnTo>
                  <a:pt x="4369477" y="3401568"/>
                </a:lnTo>
                <a:lnTo>
                  <a:pt x="0" y="3401568"/>
                </a:lnTo>
                <a:lnTo>
                  <a:pt x="1963" y="3397912"/>
                </a:lnTo>
                <a:cubicBezTo>
                  <a:pt x="454182" y="2512619"/>
                  <a:pt x="736170" y="1430108"/>
                  <a:pt x="776876" y="254399"/>
                </a:cubicBezTo>
                <a:close/>
              </a:path>
            </a:pathLst>
          </a:custGeom>
        </p:spPr>
      </p:pic>
      <p:pic>
        <p:nvPicPr>
          <p:cNvPr id="7" name="Picture 6" descr="A screenshot of a game&#10;&#10;Description automatically generated with low confidence">
            <a:extLst>
              <a:ext uri="{FF2B5EF4-FFF2-40B4-BE49-F238E27FC236}">
                <a16:creationId xmlns:a16="http://schemas.microsoft.com/office/drawing/2014/main" id="{A9E62F26-0622-43ED-3DEC-A00E5D69C745}"/>
              </a:ext>
            </a:extLst>
          </p:cNvPr>
          <p:cNvPicPr>
            <a:picLocks noChangeAspect="1"/>
          </p:cNvPicPr>
          <p:nvPr/>
        </p:nvPicPr>
        <p:blipFill rotWithShape="1">
          <a:blip r:embed="rId4"/>
          <a:srcRect l="20297" r="18886" b="-2"/>
          <a:stretch/>
        </p:blipFill>
        <p:spPr>
          <a:xfrm>
            <a:off x="3630260" y="3456432"/>
            <a:ext cx="4925479" cy="3401568"/>
          </a:xfrm>
          <a:custGeom>
            <a:avLst/>
            <a:gdLst/>
            <a:ahLst/>
            <a:cxnLst/>
            <a:rect l="l" t="t" r="r" b="b"/>
            <a:pathLst>
              <a:path w="4925479" h="3364992">
                <a:moveTo>
                  <a:pt x="749362" y="0"/>
                </a:moveTo>
                <a:lnTo>
                  <a:pt x="4925479" y="0"/>
                </a:lnTo>
                <a:lnTo>
                  <a:pt x="4921868" y="209033"/>
                </a:lnTo>
                <a:cubicBezTo>
                  <a:pt x="4884554" y="1286766"/>
                  <a:pt x="4644496" y="2286187"/>
                  <a:pt x="4256422" y="3127175"/>
                </a:cubicBezTo>
                <a:lnTo>
                  <a:pt x="4134952" y="3364992"/>
                </a:lnTo>
                <a:lnTo>
                  <a:pt x="0" y="3364992"/>
                </a:lnTo>
                <a:lnTo>
                  <a:pt x="79008" y="3202330"/>
                </a:lnTo>
                <a:cubicBezTo>
                  <a:pt x="467082" y="2361343"/>
                  <a:pt x="707140" y="1361922"/>
                  <a:pt x="744454" y="284189"/>
                </a:cubicBezTo>
                <a:close/>
              </a:path>
            </a:pathLst>
          </a:custGeom>
        </p:spPr>
      </p:pic>
      <p:sp useBgFill="1">
        <p:nvSpPr>
          <p:cNvPr id="22" name="Freeform: Shape 21">
            <a:extLst>
              <a:ext uri="{FF2B5EF4-FFF2-40B4-BE49-F238E27FC236}">
                <a16:creationId xmlns:a16="http://schemas.microsoft.com/office/drawing/2014/main" id="{CA17DEF4-6C5D-41C6-8D93-5C7CFD7AD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97136" cy="6858000"/>
          </a:xfrm>
          <a:custGeom>
            <a:avLst/>
            <a:gdLst>
              <a:gd name="connsiteX0" fmla="*/ 0 w 4397136"/>
              <a:gd name="connsiteY0" fmla="*/ 0 h 6858000"/>
              <a:gd name="connsiteX1" fmla="*/ 3599069 w 4397136"/>
              <a:gd name="connsiteY1" fmla="*/ 0 h 6858000"/>
              <a:gd name="connsiteX2" fmla="*/ 3634072 w 4397136"/>
              <a:gd name="connsiteY2" fmla="*/ 58977 h 6858000"/>
              <a:gd name="connsiteX3" fmla="*/ 4397136 w 4397136"/>
              <a:gd name="connsiteY3" fmla="*/ 3474189 h 6858000"/>
              <a:gd name="connsiteX4" fmla="*/ 3802221 w 4397136"/>
              <a:gd name="connsiteY4" fmla="*/ 6546415 h 6858000"/>
              <a:gd name="connsiteX5" fmla="*/ 3649466 w 4397136"/>
              <a:gd name="connsiteY5" fmla="*/ 6858000 h 6858000"/>
              <a:gd name="connsiteX6" fmla="*/ 0 w 439713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7136" h="6858000">
                <a:moveTo>
                  <a:pt x="0" y="0"/>
                </a:moveTo>
                <a:lnTo>
                  <a:pt x="3599069" y="0"/>
                </a:lnTo>
                <a:lnTo>
                  <a:pt x="3634072" y="58977"/>
                </a:lnTo>
                <a:cubicBezTo>
                  <a:pt x="4105532" y="933006"/>
                  <a:pt x="4397136" y="2140466"/>
                  <a:pt x="4397136" y="3474189"/>
                </a:cubicBezTo>
                <a:cubicBezTo>
                  <a:pt x="4397136" y="4641197"/>
                  <a:pt x="4173877" y="5711534"/>
                  <a:pt x="3802221" y="6546415"/>
                </a:cubicBezTo>
                <a:lnTo>
                  <a:pt x="3649466"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22BBC5A3-5C8C-4FB9-AEFF-8778D2C98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6504" cy="6858000"/>
          </a:xfrm>
          <a:custGeom>
            <a:avLst/>
            <a:gdLst>
              <a:gd name="connsiteX0" fmla="*/ 0 w 4386504"/>
              <a:gd name="connsiteY0" fmla="*/ 0 h 6858000"/>
              <a:gd name="connsiteX1" fmla="*/ 3588437 w 4386504"/>
              <a:gd name="connsiteY1" fmla="*/ 0 h 6858000"/>
              <a:gd name="connsiteX2" fmla="*/ 3623440 w 4386504"/>
              <a:gd name="connsiteY2" fmla="*/ 58977 h 6858000"/>
              <a:gd name="connsiteX3" fmla="*/ 4386504 w 4386504"/>
              <a:gd name="connsiteY3" fmla="*/ 3474189 h 6858000"/>
              <a:gd name="connsiteX4" fmla="*/ 3791589 w 4386504"/>
              <a:gd name="connsiteY4" fmla="*/ 6546415 h 6858000"/>
              <a:gd name="connsiteX5" fmla="*/ 3638834 w 4386504"/>
              <a:gd name="connsiteY5" fmla="*/ 6858000 h 6858000"/>
              <a:gd name="connsiteX6" fmla="*/ 0 w 438650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6504" h="6858000">
                <a:moveTo>
                  <a:pt x="0" y="0"/>
                </a:moveTo>
                <a:lnTo>
                  <a:pt x="3588437" y="0"/>
                </a:lnTo>
                <a:lnTo>
                  <a:pt x="3623440" y="58977"/>
                </a:lnTo>
                <a:cubicBezTo>
                  <a:pt x="4094900" y="933006"/>
                  <a:pt x="4386504" y="2140466"/>
                  <a:pt x="4386504" y="3474189"/>
                </a:cubicBezTo>
                <a:cubicBezTo>
                  <a:pt x="4386504" y="4641197"/>
                  <a:pt x="4163245" y="5711534"/>
                  <a:pt x="3791589" y="6546415"/>
                </a:cubicBezTo>
                <a:lnTo>
                  <a:pt x="363883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97F64B-934F-5C40-521C-000290157179}"/>
              </a:ext>
            </a:extLst>
          </p:cNvPr>
          <p:cNvSpPr>
            <a:spLocks noGrp="1"/>
          </p:cNvSpPr>
          <p:nvPr>
            <p:ph type="title"/>
          </p:nvPr>
        </p:nvSpPr>
        <p:spPr>
          <a:xfrm>
            <a:off x="438912" y="1508760"/>
            <a:ext cx="3429000" cy="2898648"/>
          </a:xfrm>
        </p:spPr>
        <p:txBody>
          <a:bodyPr vert="horz" lIns="91440" tIns="45720" rIns="91440" bIns="45720" rtlCol="0" anchor="b">
            <a:normAutofit/>
          </a:bodyPr>
          <a:lstStyle/>
          <a:p>
            <a:r>
              <a:rPr lang="en-US" sz="3400"/>
              <a:t>Demonstration</a:t>
            </a:r>
          </a:p>
        </p:txBody>
      </p:sp>
      <p:sp>
        <p:nvSpPr>
          <p:cNvPr id="26" name="Rectangle 25">
            <a:extLst>
              <a:ext uri="{FF2B5EF4-FFF2-40B4-BE49-F238E27FC236}">
                <a16:creationId xmlns:a16="http://schemas.microsoft.com/office/drawing/2014/main" id="{3BB917E8-D696-4787-96D6-521A9C42F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screenshot of a game&#10;&#10;Description automatically generated with low confidence">
            <a:extLst>
              <a:ext uri="{FF2B5EF4-FFF2-40B4-BE49-F238E27FC236}">
                <a16:creationId xmlns:a16="http://schemas.microsoft.com/office/drawing/2014/main" id="{2EDF0438-2A5A-36F5-D3F6-5E5874A7B541}"/>
              </a:ext>
            </a:extLst>
          </p:cNvPr>
          <p:cNvPicPr>
            <a:picLocks noGrp="1" noChangeAspect="1"/>
          </p:cNvPicPr>
          <p:nvPr>
            <p:ph idx="1"/>
          </p:nvPr>
        </p:nvPicPr>
        <p:blipFill rotWithShape="1">
          <a:blip r:embed="rId5"/>
          <a:srcRect l="23378" r="23589" b="-2"/>
          <a:stretch/>
        </p:blipFill>
        <p:spPr>
          <a:xfrm>
            <a:off x="7845207" y="10"/>
            <a:ext cx="4346795" cy="3401558"/>
          </a:xfrm>
          <a:custGeom>
            <a:avLst/>
            <a:gdLst/>
            <a:ahLst/>
            <a:cxnLst/>
            <a:rect l="l" t="t" r="r" b="b"/>
            <a:pathLst>
              <a:path w="4346795" h="3401568">
                <a:moveTo>
                  <a:pt x="0" y="0"/>
                </a:moveTo>
                <a:lnTo>
                  <a:pt x="4346795" y="0"/>
                </a:lnTo>
                <a:lnTo>
                  <a:pt x="4346795" y="3401568"/>
                </a:lnTo>
                <a:lnTo>
                  <a:pt x="762748" y="3401568"/>
                </a:lnTo>
                <a:lnTo>
                  <a:pt x="751436" y="2963954"/>
                </a:lnTo>
                <a:cubicBezTo>
                  <a:pt x="698408" y="1942163"/>
                  <a:pt x="463174" y="995044"/>
                  <a:pt x="93264" y="192283"/>
                </a:cubicBezTo>
                <a:close/>
              </a:path>
            </a:pathLst>
          </a:custGeom>
        </p:spPr>
      </p:pic>
      <p:sp>
        <p:nvSpPr>
          <p:cNvPr id="28" name="Rectangle 27">
            <a:extLst>
              <a:ext uri="{FF2B5EF4-FFF2-40B4-BE49-F238E27FC236}">
                <a16:creationId xmlns:a16="http://schemas.microsoft.com/office/drawing/2014/main" id="{39F4C545-E278-42ED-9B78-2EBA464444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4544568"/>
            <a:ext cx="341496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5802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8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8" name="Picture 4" descr="HD wallpaper: dice, green color, studio shot, technology, no people, toy |  Wallpaper Flare">
            <a:extLst>
              <a:ext uri="{FF2B5EF4-FFF2-40B4-BE49-F238E27FC236}">
                <a16:creationId xmlns:a16="http://schemas.microsoft.com/office/drawing/2014/main" id="{752C756E-FF42-5EA7-7B23-47F0686250DC}"/>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3010" b="6990"/>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B457183-C9C0-BC24-46B3-BEB493D4BD78}"/>
              </a:ext>
            </a:extLst>
          </p:cNvPr>
          <p:cNvSpPr>
            <a:spLocks noGrp="1"/>
          </p:cNvSpPr>
          <p:nvPr>
            <p:ph type="title"/>
          </p:nvPr>
        </p:nvSpPr>
        <p:spPr>
          <a:xfrm>
            <a:off x="841249" y="941832"/>
            <a:ext cx="10506456" cy="2057400"/>
          </a:xfrm>
        </p:spPr>
        <p:txBody>
          <a:bodyPr anchor="b">
            <a:normAutofit/>
          </a:bodyPr>
          <a:lstStyle/>
          <a:p>
            <a:r>
              <a:rPr lang="en-RU" sz="5000"/>
              <a:t>Q&amp;A and Testing – Black-Box list</a:t>
            </a:r>
          </a:p>
        </p:txBody>
      </p:sp>
      <p:sp>
        <p:nvSpPr>
          <p:cNvPr id="11282" name="Rectangle 1128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84" name="Rectangle 1128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880EBB0-D7CA-4EAF-22ED-CF9AF21B6912}"/>
              </a:ext>
            </a:extLst>
          </p:cNvPr>
          <p:cNvSpPr>
            <a:spLocks noGrp="1"/>
          </p:cNvSpPr>
          <p:nvPr>
            <p:ph idx="1"/>
          </p:nvPr>
        </p:nvSpPr>
        <p:spPr>
          <a:xfrm>
            <a:off x="841248" y="3429000"/>
            <a:ext cx="10506456" cy="2670048"/>
          </a:xfrm>
        </p:spPr>
        <p:txBody>
          <a:bodyPr>
            <a:noAutofit/>
          </a:bodyPr>
          <a:lstStyle/>
          <a:p>
            <a:pPr marL="0" indent="0">
              <a:lnSpc>
                <a:spcPct val="100000"/>
              </a:lnSpc>
              <a:buNone/>
            </a:pPr>
            <a:r>
              <a:rPr lang="en-GB" sz="1200" b="1" dirty="0"/>
              <a:t>What does input for the software look like (e.g., what type of data, how many pieces of data)?</a:t>
            </a:r>
          </a:p>
          <a:p>
            <a:pPr marL="0" indent="0">
              <a:lnSpc>
                <a:spcPct val="100000"/>
              </a:lnSpc>
              <a:buNone/>
            </a:pPr>
            <a:r>
              <a:rPr lang="en-GB" sz="1200" dirty="0"/>
              <a:t>	○ The input for the software includes various types of data, including player names, dice rolls, and game settings. The number of pieces of data will depend on the number of players, number of rounds, and other settings selected.</a:t>
            </a:r>
          </a:p>
          <a:p>
            <a:pPr marL="0" indent="0">
              <a:lnSpc>
                <a:spcPct val="100000"/>
              </a:lnSpc>
              <a:buNone/>
            </a:pPr>
            <a:endParaRPr lang="en-GB" sz="1200" dirty="0"/>
          </a:p>
          <a:p>
            <a:pPr marL="0" indent="0">
              <a:lnSpc>
                <a:spcPct val="100000"/>
              </a:lnSpc>
              <a:buNone/>
            </a:pPr>
            <a:r>
              <a:rPr lang="en-GB" sz="1200" b="1" dirty="0"/>
              <a:t>What does output for the software look like (e.g., what type of data, how many pieces of data)?</a:t>
            </a:r>
          </a:p>
          <a:p>
            <a:pPr marL="0" indent="0">
              <a:lnSpc>
                <a:spcPct val="100000"/>
              </a:lnSpc>
              <a:buNone/>
            </a:pPr>
            <a:r>
              <a:rPr lang="en-GB" sz="1200" dirty="0"/>
              <a:t>	○ The output for the software includes game scores, current player turn, and other game-related information. The number of pieces of data will depend on the number of players, number of rounds, and other settings selected.</a:t>
            </a:r>
          </a:p>
          <a:p>
            <a:pPr marL="0" indent="0">
              <a:lnSpc>
                <a:spcPct val="100000"/>
              </a:lnSpc>
              <a:buNone/>
            </a:pPr>
            <a:endParaRPr lang="en-GB" sz="1200" dirty="0"/>
          </a:p>
          <a:p>
            <a:pPr marL="0" indent="0">
              <a:lnSpc>
                <a:spcPct val="100000"/>
              </a:lnSpc>
              <a:buNone/>
            </a:pPr>
            <a:r>
              <a:rPr lang="en-GB" sz="1200" b="1" dirty="0"/>
              <a:t>What equivalence classes can the input be broken into? </a:t>
            </a:r>
          </a:p>
          <a:p>
            <a:pPr marL="0" indent="0">
              <a:lnSpc>
                <a:spcPct val="100000"/>
              </a:lnSpc>
              <a:buNone/>
            </a:pPr>
            <a:r>
              <a:rPr lang="en-GB" sz="1200" dirty="0"/>
              <a:t>	○ The input can be broken into equivalence classes based on the number of players, number of rounds, type of dice rolls, and other game settings selected.</a:t>
            </a:r>
          </a:p>
          <a:p>
            <a:pPr marL="0" indent="0">
              <a:lnSpc>
                <a:spcPct val="100000"/>
              </a:lnSpc>
              <a:buNone/>
            </a:pPr>
            <a:endParaRPr lang="en-RU" sz="1200" dirty="0"/>
          </a:p>
        </p:txBody>
      </p:sp>
    </p:spTree>
    <p:extLst>
      <p:ext uri="{BB962C8B-B14F-4D97-AF65-F5344CB8AC3E}">
        <p14:creationId xmlns:p14="http://schemas.microsoft.com/office/powerpoint/2010/main" val="368099837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Dice Wallpaper (75+ pictures)">
            <a:extLst>
              <a:ext uri="{FF2B5EF4-FFF2-40B4-BE49-F238E27FC236}">
                <a16:creationId xmlns:a16="http://schemas.microsoft.com/office/drawing/2014/main" id="{1BEFD2EF-6198-9603-6343-CC1FA3F19DE2}"/>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9658" b="342"/>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30FC545-7158-03FF-A1D5-CA2FF0D62B4D}"/>
              </a:ext>
            </a:extLst>
          </p:cNvPr>
          <p:cNvSpPr>
            <a:spLocks noGrp="1"/>
          </p:cNvSpPr>
          <p:nvPr>
            <p:ph type="title"/>
          </p:nvPr>
        </p:nvSpPr>
        <p:spPr>
          <a:xfrm>
            <a:off x="841249" y="941832"/>
            <a:ext cx="10506456" cy="2057400"/>
          </a:xfrm>
        </p:spPr>
        <p:txBody>
          <a:bodyPr anchor="b">
            <a:normAutofit/>
          </a:bodyPr>
          <a:lstStyle/>
          <a:p>
            <a:r>
              <a:rPr lang="en-RU" sz="5000"/>
              <a:t>Q&amp;A and Testing – Black-Box list</a:t>
            </a:r>
          </a:p>
        </p:txBody>
      </p:sp>
      <p:sp>
        <p:nvSpPr>
          <p:cNvPr id="12297" name="Rectangle 1229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299" name="Rectangle 1229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16673AD-4841-2B1E-8747-9C747536E3BA}"/>
              </a:ext>
            </a:extLst>
          </p:cNvPr>
          <p:cNvSpPr>
            <a:spLocks noGrp="1"/>
          </p:cNvSpPr>
          <p:nvPr>
            <p:ph idx="1"/>
          </p:nvPr>
        </p:nvSpPr>
        <p:spPr>
          <a:xfrm>
            <a:off x="841248" y="3386667"/>
            <a:ext cx="10506456" cy="2670048"/>
          </a:xfrm>
        </p:spPr>
        <p:txBody>
          <a:bodyPr>
            <a:noAutofit/>
          </a:bodyPr>
          <a:lstStyle/>
          <a:p>
            <a:pPr marL="0" indent="0">
              <a:lnSpc>
                <a:spcPct val="100000"/>
              </a:lnSpc>
              <a:buNone/>
            </a:pPr>
            <a:r>
              <a:rPr lang="en-GB" sz="1400" b="1" dirty="0"/>
              <a:t>What boundary values exist for the input?</a:t>
            </a:r>
          </a:p>
          <a:p>
            <a:pPr marL="0" indent="0">
              <a:lnSpc>
                <a:spcPct val="100000"/>
              </a:lnSpc>
              <a:buNone/>
            </a:pPr>
            <a:r>
              <a:rPr lang="en-GB" sz="1400" dirty="0"/>
              <a:t>	○ Boundary values for the input include minimum and maximum number of players, minimum and maximum number of rounds, minimum and maximum number of dice rolls, and other game settings</a:t>
            </a:r>
          </a:p>
          <a:p>
            <a:pPr marL="0" indent="0">
              <a:lnSpc>
                <a:spcPct val="100000"/>
              </a:lnSpc>
              <a:buNone/>
            </a:pPr>
            <a:endParaRPr lang="en-GB" sz="1400" dirty="0"/>
          </a:p>
          <a:p>
            <a:pPr marL="0" indent="0">
              <a:lnSpc>
                <a:spcPct val="100000"/>
              </a:lnSpc>
              <a:buNone/>
            </a:pPr>
            <a:r>
              <a:rPr lang="en-GB" sz="1400" b="1" dirty="0"/>
              <a:t>Are there other cases that must be tested to test all requirements?</a:t>
            </a:r>
            <a:endParaRPr lang="en-GB" sz="1400" dirty="0"/>
          </a:p>
          <a:p>
            <a:pPr marL="0" indent="0">
              <a:lnSpc>
                <a:spcPct val="100000"/>
              </a:lnSpc>
              <a:buNone/>
            </a:pPr>
            <a:r>
              <a:rPr lang="en-GB" sz="1400" dirty="0"/>
              <a:t>	○ Other cases that must be tested include error-handling cases such as incorrect input values, invalid user actions, and unexpected software </a:t>
            </a:r>
            <a:r>
              <a:rPr lang="en-GB" sz="1400" dirty="0" err="1"/>
              <a:t>behavior</a:t>
            </a:r>
            <a:r>
              <a:rPr lang="en-GB" sz="1400" dirty="0"/>
              <a:t>.</a:t>
            </a:r>
          </a:p>
          <a:p>
            <a:pPr marL="0" indent="0">
              <a:lnSpc>
                <a:spcPct val="100000"/>
              </a:lnSpc>
              <a:buNone/>
            </a:pPr>
            <a:r>
              <a:rPr lang="en-GB" sz="1400" b="1" dirty="0"/>
              <a:t>Other notes:</a:t>
            </a:r>
          </a:p>
          <a:p>
            <a:pPr marL="0" indent="0">
              <a:lnSpc>
                <a:spcPct val="100000"/>
              </a:lnSpc>
              <a:buNone/>
            </a:pPr>
            <a:r>
              <a:rPr lang="en-GB" sz="1400" dirty="0"/>
              <a:t>	○ The testing should also include testing for sound effects, GUI design, and user experience. Additionally, the software should be tested for reliability and performance, ensuring that it can handle multiple players and maintain stability without crashing or producing errors during use.</a:t>
            </a:r>
          </a:p>
          <a:p>
            <a:pPr marL="0" indent="0">
              <a:lnSpc>
                <a:spcPct val="100000"/>
              </a:lnSpc>
              <a:buNone/>
            </a:pPr>
            <a:endParaRPr lang="en-RU" sz="1400" dirty="0"/>
          </a:p>
        </p:txBody>
      </p:sp>
    </p:spTree>
    <p:extLst>
      <p:ext uri="{BB962C8B-B14F-4D97-AF65-F5344CB8AC3E}">
        <p14:creationId xmlns:p14="http://schemas.microsoft.com/office/powerpoint/2010/main" val="312488024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1B7CD1-7A72-E9F5-8ECC-C177DFC3EEBB}"/>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Black-box Test Cases</a:t>
            </a:r>
          </a:p>
        </p:txBody>
      </p:sp>
      <p:sp>
        <p:nvSpPr>
          <p:cNvPr id="17" name="Rectangle: Rounded Corners 1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graphicFrame>
        <p:nvGraphicFramePr>
          <p:cNvPr id="4" name="Content Placeholder 3">
            <a:extLst>
              <a:ext uri="{FF2B5EF4-FFF2-40B4-BE49-F238E27FC236}">
                <a16:creationId xmlns:a16="http://schemas.microsoft.com/office/drawing/2014/main" id="{60645F4B-4CF5-6B8B-2B1E-50ABC13A229A}"/>
              </a:ext>
            </a:extLst>
          </p:cNvPr>
          <p:cNvGraphicFramePr>
            <a:graphicFrameLocks noGrp="1"/>
          </p:cNvGraphicFramePr>
          <p:nvPr>
            <p:ph idx="1"/>
            <p:extLst>
              <p:ext uri="{D42A27DB-BD31-4B8C-83A1-F6EECF244321}">
                <p14:modId xmlns:p14="http://schemas.microsoft.com/office/powerpoint/2010/main" val="3762731939"/>
              </p:ext>
            </p:extLst>
          </p:nvPr>
        </p:nvGraphicFramePr>
        <p:xfrm>
          <a:off x="385572" y="2427843"/>
          <a:ext cx="11420857" cy="3519802"/>
        </p:xfrm>
        <a:graphic>
          <a:graphicData uri="http://schemas.openxmlformats.org/drawingml/2006/table">
            <a:tbl>
              <a:tblPr/>
              <a:tblGrid>
                <a:gridCol w="945918">
                  <a:extLst>
                    <a:ext uri="{9D8B030D-6E8A-4147-A177-3AD203B41FA5}">
                      <a16:colId xmlns:a16="http://schemas.microsoft.com/office/drawing/2014/main" val="2471633757"/>
                    </a:ext>
                  </a:extLst>
                </a:gridCol>
                <a:gridCol w="4426255">
                  <a:extLst>
                    <a:ext uri="{9D8B030D-6E8A-4147-A177-3AD203B41FA5}">
                      <a16:colId xmlns:a16="http://schemas.microsoft.com/office/drawing/2014/main" val="489569394"/>
                    </a:ext>
                  </a:extLst>
                </a:gridCol>
                <a:gridCol w="4087002">
                  <a:extLst>
                    <a:ext uri="{9D8B030D-6E8A-4147-A177-3AD203B41FA5}">
                      <a16:colId xmlns:a16="http://schemas.microsoft.com/office/drawing/2014/main" val="1480068485"/>
                    </a:ext>
                  </a:extLst>
                </a:gridCol>
                <a:gridCol w="1961682">
                  <a:extLst>
                    <a:ext uri="{9D8B030D-6E8A-4147-A177-3AD203B41FA5}">
                      <a16:colId xmlns:a16="http://schemas.microsoft.com/office/drawing/2014/main" val="3693209450"/>
                    </a:ext>
                  </a:extLst>
                </a:gridCol>
              </a:tblGrid>
              <a:tr h="319982">
                <a:tc>
                  <a:txBody>
                    <a:bodyPr/>
                    <a:lstStyle/>
                    <a:p>
                      <a:pPr algn="just" fontAlgn="t">
                        <a:lnSpc>
                          <a:spcPct val="115000"/>
                        </a:lnSpc>
                        <a:spcBef>
                          <a:spcPts val="0"/>
                        </a:spcBef>
                        <a:spcAft>
                          <a:spcPts val="0"/>
                        </a:spcAft>
                      </a:pPr>
                      <a:r>
                        <a:rPr lang="en-US" sz="1000" b="1" i="0" u="none" strike="noStrike">
                          <a:effectLst/>
                          <a:latin typeface="Arial" panose="020B0604020202020204" pitchFamily="34" charset="0"/>
                          <a:ea typeface="Arial" panose="020B0604020202020204" pitchFamily="34" charset="0"/>
                        </a:rPr>
                        <a:t>Test ID</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1" i="0" u="none" strike="noStrike">
                          <a:effectLst/>
                          <a:latin typeface="Arial" panose="020B0604020202020204" pitchFamily="34" charset="0"/>
                          <a:ea typeface="Arial" panose="020B0604020202020204" pitchFamily="34" charset="0"/>
                        </a:rPr>
                        <a:t>Description</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1" i="0" u="none" strike="noStrike">
                          <a:effectLst/>
                          <a:latin typeface="Arial" panose="020B0604020202020204" pitchFamily="34" charset="0"/>
                          <a:ea typeface="Arial" panose="020B0604020202020204" pitchFamily="34" charset="0"/>
                        </a:rPr>
                        <a:t>Expected Results</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1" i="0" u="none" strike="noStrike">
                          <a:effectLst/>
                          <a:latin typeface="Arial" panose="020B0604020202020204" pitchFamily="34" charset="0"/>
                          <a:ea typeface="Arial" panose="020B0604020202020204" pitchFamily="34" charset="0"/>
                        </a:rPr>
                        <a:t>Actual Results</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0688108"/>
                  </a:ext>
                </a:extLst>
              </a:tr>
              <a:tr h="319982">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T1</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Input: Number of players = 0</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Display an error message: "Invalid input! Please enter a valid integer."</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As expected</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0069211"/>
                  </a:ext>
                </a:extLst>
              </a:tr>
              <a:tr h="319982">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T2</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Input: Number of players = 1</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Start the game with 1 player</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As expected</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9356650"/>
                  </a:ext>
                </a:extLst>
              </a:tr>
              <a:tr h="319982">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T3</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Input: Number of players = 4</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Start the game with 4 players</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As expected</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5295610"/>
                  </a:ext>
                </a:extLst>
              </a:tr>
              <a:tr h="319982">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T4</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Input: Number of rounds = 0</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Display an error message: "Invalid input! Please enter a valid integer."</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As expected</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9783904"/>
                  </a:ext>
                </a:extLst>
              </a:tr>
              <a:tr h="319982">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T5</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Input: Number of rounds = 6</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Start the game with 6 rounds</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As expected</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9381738"/>
                  </a:ext>
                </a:extLst>
              </a:tr>
              <a:tr h="319982">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T6</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Input: Number of rounds = 10</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Start the game with 10 rounds</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As expected</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2608010"/>
                  </a:ext>
                </a:extLst>
              </a:tr>
              <a:tr h="319982">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T7</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Input: Roll dice and match current round number</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Increase player score by 1</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As expected</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9930018"/>
                  </a:ext>
                </a:extLst>
              </a:tr>
              <a:tr h="319982">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T8</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Input: Roll dice and get a Bunco (all three dice match current round number)</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Increase player score by 21</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As expected</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0878683"/>
                  </a:ext>
                </a:extLst>
              </a:tr>
              <a:tr h="319982">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T9</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Input: Click "Instructions" button</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Display the game instructions in a popup window</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As expected</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5406188"/>
                  </a:ext>
                </a:extLst>
              </a:tr>
              <a:tr h="319982">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T10</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Input: Click "Exit" button</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a:effectLst/>
                          <a:latin typeface="Arial" panose="020B0604020202020204" pitchFamily="34" charset="0"/>
                          <a:ea typeface="Arial" panose="020B0604020202020204" pitchFamily="34" charset="0"/>
                        </a:rPr>
                        <a:t>Terminate the program and close the window</a:t>
                      </a:r>
                      <a:endParaRPr lang="en-US" sz="1600" b="0" i="0" u="none" strike="noStrike">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15000"/>
                        </a:lnSpc>
                        <a:spcBef>
                          <a:spcPts val="0"/>
                        </a:spcBef>
                        <a:spcAft>
                          <a:spcPts val="0"/>
                        </a:spcAft>
                      </a:pPr>
                      <a:r>
                        <a:rPr lang="en-US" sz="1000" b="0" i="0" u="none" strike="noStrike" dirty="0">
                          <a:effectLst/>
                          <a:latin typeface="Arial" panose="020B0604020202020204" pitchFamily="34" charset="0"/>
                          <a:ea typeface="Arial" panose="020B0604020202020204" pitchFamily="34" charset="0"/>
                        </a:rPr>
                        <a:t>Game starts from the beginning</a:t>
                      </a:r>
                      <a:endParaRPr lang="en-US" sz="1600" b="0" i="0" u="none" strike="noStrike" dirty="0">
                        <a:effectLst/>
                        <a:latin typeface="Arial" panose="020B0604020202020204" pitchFamily="34" charset="0"/>
                      </a:endParaRPr>
                    </a:p>
                  </a:txBody>
                  <a:tcPr marL="57017" marR="57017" marT="57017" marB="570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3471612"/>
                  </a:ext>
                </a:extLst>
              </a:tr>
            </a:tbl>
          </a:graphicData>
        </a:graphic>
      </p:graphicFrame>
    </p:spTree>
    <p:extLst>
      <p:ext uri="{BB962C8B-B14F-4D97-AF65-F5344CB8AC3E}">
        <p14:creationId xmlns:p14="http://schemas.microsoft.com/office/powerpoint/2010/main" val="2074083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Dice, blue, ultra, HD phone wallpaper | Peakpx">
            <a:extLst>
              <a:ext uri="{FF2B5EF4-FFF2-40B4-BE49-F238E27FC236}">
                <a16:creationId xmlns:a16="http://schemas.microsoft.com/office/drawing/2014/main" id="{EDCD4987-9700-03A1-4611-FFA7A6950011}"/>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19466" b="5534"/>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121A8D6-A59C-4E2B-0488-287CF1488D80}"/>
              </a:ext>
            </a:extLst>
          </p:cNvPr>
          <p:cNvSpPr>
            <a:spLocks noGrp="1"/>
          </p:cNvSpPr>
          <p:nvPr>
            <p:ph type="title"/>
          </p:nvPr>
        </p:nvSpPr>
        <p:spPr>
          <a:xfrm>
            <a:off x="841249" y="941832"/>
            <a:ext cx="10506456" cy="2057400"/>
          </a:xfrm>
        </p:spPr>
        <p:txBody>
          <a:bodyPr anchor="b">
            <a:normAutofit/>
          </a:bodyPr>
          <a:lstStyle/>
          <a:p>
            <a:r>
              <a:rPr lang="en-RU" sz="5000" dirty="0"/>
              <a:t>Functionality Testing</a:t>
            </a:r>
          </a:p>
        </p:txBody>
      </p:sp>
      <p:sp>
        <p:nvSpPr>
          <p:cNvPr id="14345" name="Rectangle 1434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47" name="Rectangle 1434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F6B2C1C-C47E-8AE3-68BF-2934C65115BA}"/>
              </a:ext>
            </a:extLst>
          </p:cNvPr>
          <p:cNvSpPr>
            <a:spLocks noGrp="1"/>
          </p:cNvSpPr>
          <p:nvPr>
            <p:ph idx="1"/>
          </p:nvPr>
        </p:nvSpPr>
        <p:spPr>
          <a:xfrm>
            <a:off x="485648" y="3137242"/>
            <a:ext cx="11520086" cy="2670048"/>
          </a:xfrm>
        </p:spPr>
        <p:txBody>
          <a:bodyPr>
            <a:noAutofit/>
          </a:bodyPr>
          <a:lstStyle/>
          <a:p>
            <a:pPr marL="0" indent="0">
              <a:lnSpc>
                <a:spcPct val="100000"/>
              </a:lnSpc>
              <a:buNone/>
            </a:pPr>
            <a:endParaRPr lang="en-RU" sz="1200" dirty="0">
              <a:effectLst/>
            </a:endParaRPr>
          </a:p>
          <a:p>
            <a:pPr marL="742950" lvl="1" indent="-285750">
              <a:lnSpc>
                <a:spcPct val="100000"/>
              </a:lnSpc>
              <a:buSzPts val="1000"/>
              <a:buFont typeface="Symbol" pitchFamily="2" charset="2"/>
              <a:buChar char=""/>
              <a:tabLst>
                <a:tab pos="914400" algn="l"/>
              </a:tabLst>
            </a:pPr>
            <a:r>
              <a:rPr lang="en-GB" sz="1200" dirty="0">
                <a:effectLst/>
                <a:latin typeface="Arial" panose="020B0604020202020204" pitchFamily="34" charset="0"/>
                <a:ea typeface="Arial" panose="020B0604020202020204" pitchFamily="34" charset="0"/>
              </a:rPr>
              <a:t>The game starts with a main menu where the user can choose to start the game, view instructions, or exit.</a:t>
            </a:r>
            <a:endParaRPr lang="en-RU" sz="1200" dirty="0">
              <a:effectLst/>
              <a:latin typeface="Arial" panose="020B0604020202020204" pitchFamily="34" charset="0"/>
              <a:ea typeface="Arial" panose="020B0604020202020204" pitchFamily="34" charset="0"/>
            </a:endParaRPr>
          </a:p>
          <a:p>
            <a:pPr marL="742950" lvl="1" indent="-285750">
              <a:lnSpc>
                <a:spcPct val="100000"/>
              </a:lnSpc>
              <a:buSzPts val="1000"/>
              <a:buFont typeface="Symbol" pitchFamily="2" charset="2"/>
              <a:buChar char=""/>
              <a:tabLst>
                <a:tab pos="914400" algn="l"/>
              </a:tabLst>
            </a:pPr>
            <a:r>
              <a:rPr lang="en-GB" sz="1200" dirty="0">
                <a:effectLst/>
                <a:latin typeface="Arial" panose="020B0604020202020204" pitchFamily="34" charset="0"/>
                <a:ea typeface="Arial" panose="020B0604020202020204" pitchFamily="34" charset="0"/>
              </a:rPr>
              <a:t>Clicking the "Instructions" button displays the game instructions in a popup window.</a:t>
            </a:r>
            <a:endParaRPr lang="en-RU" sz="1200" dirty="0">
              <a:effectLst/>
              <a:latin typeface="Arial" panose="020B0604020202020204" pitchFamily="34" charset="0"/>
              <a:ea typeface="Arial" panose="020B0604020202020204" pitchFamily="34" charset="0"/>
            </a:endParaRPr>
          </a:p>
          <a:p>
            <a:pPr marL="742950" lvl="1" indent="-285750">
              <a:lnSpc>
                <a:spcPct val="100000"/>
              </a:lnSpc>
              <a:buSzPts val="1000"/>
              <a:buFont typeface="Symbol" pitchFamily="2" charset="2"/>
              <a:buChar char=""/>
              <a:tabLst>
                <a:tab pos="914400" algn="l"/>
              </a:tabLst>
            </a:pPr>
            <a:r>
              <a:rPr lang="en-GB" sz="1200" dirty="0">
                <a:effectLst/>
                <a:latin typeface="Arial" panose="020B0604020202020204" pitchFamily="34" charset="0"/>
                <a:ea typeface="Arial" panose="020B0604020202020204" pitchFamily="34" charset="0"/>
              </a:rPr>
              <a:t>Clicking the "Exit" button closes the main menu window and terminates the program.</a:t>
            </a:r>
            <a:endParaRPr lang="en-RU" sz="1200" dirty="0">
              <a:effectLst/>
              <a:latin typeface="Arial" panose="020B0604020202020204" pitchFamily="34" charset="0"/>
              <a:ea typeface="Arial" panose="020B0604020202020204" pitchFamily="34" charset="0"/>
            </a:endParaRPr>
          </a:p>
          <a:p>
            <a:pPr marL="742950" lvl="1" indent="-285750">
              <a:lnSpc>
                <a:spcPct val="100000"/>
              </a:lnSpc>
              <a:buSzPts val="1000"/>
              <a:buFont typeface="Symbol" pitchFamily="2" charset="2"/>
              <a:buChar char=""/>
              <a:tabLst>
                <a:tab pos="914400" algn="l"/>
              </a:tabLst>
            </a:pPr>
            <a:r>
              <a:rPr lang="en-GB" sz="1200" dirty="0">
                <a:effectLst/>
                <a:latin typeface="Arial" panose="020B0604020202020204" pitchFamily="34" charset="0"/>
                <a:ea typeface="Arial" panose="020B0604020202020204" pitchFamily="34" charset="0"/>
              </a:rPr>
              <a:t>Clicking the "Start Game" button opens a new window to enter the number of players.</a:t>
            </a:r>
            <a:endParaRPr lang="en-RU" sz="1200" dirty="0">
              <a:effectLst/>
              <a:latin typeface="Arial" panose="020B0604020202020204" pitchFamily="34" charset="0"/>
              <a:ea typeface="Arial" panose="020B0604020202020204" pitchFamily="34" charset="0"/>
            </a:endParaRPr>
          </a:p>
          <a:p>
            <a:pPr marL="742950" lvl="1" indent="-285750">
              <a:lnSpc>
                <a:spcPct val="100000"/>
              </a:lnSpc>
              <a:buSzPts val="1000"/>
              <a:buFont typeface="Symbol" pitchFamily="2" charset="2"/>
              <a:buChar char=""/>
              <a:tabLst>
                <a:tab pos="914400" algn="l"/>
              </a:tabLst>
            </a:pPr>
            <a:r>
              <a:rPr lang="en-GB" sz="1200" dirty="0">
                <a:effectLst/>
                <a:latin typeface="Arial" panose="020B0604020202020204" pitchFamily="34" charset="0"/>
                <a:ea typeface="Arial" panose="020B0604020202020204" pitchFamily="34" charset="0"/>
              </a:rPr>
              <a:t>Entering an invalid input (non-integer) and clicking "Start" displays an error message.</a:t>
            </a:r>
            <a:endParaRPr lang="en-RU" sz="1200" dirty="0">
              <a:effectLst/>
              <a:latin typeface="Arial" panose="020B0604020202020204" pitchFamily="34" charset="0"/>
              <a:ea typeface="Arial" panose="020B0604020202020204" pitchFamily="34" charset="0"/>
            </a:endParaRPr>
          </a:p>
          <a:p>
            <a:pPr marL="742950" lvl="1" indent="-285750">
              <a:lnSpc>
                <a:spcPct val="100000"/>
              </a:lnSpc>
              <a:buSzPts val="1000"/>
              <a:buFont typeface="Symbol" pitchFamily="2" charset="2"/>
              <a:buChar char=""/>
              <a:tabLst>
                <a:tab pos="914400" algn="l"/>
              </a:tabLst>
            </a:pPr>
            <a:r>
              <a:rPr lang="en-GB" sz="1200" dirty="0">
                <a:effectLst/>
                <a:latin typeface="Arial" panose="020B0604020202020204" pitchFamily="34" charset="0"/>
                <a:ea typeface="Arial" panose="020B0604020202020204" pitchFamily="34" charset="0"/>
              </a:rPr>
              <a:t>Entering a valid number of players and clicking "Start" starts the game.</a:t>
            </a:r>
            <a:endParaRPr lang="en-RU" sz="1200" dirty="0">
              <a:effectLst/>
              <a:latin typeface="Arial" panose="020B0604020202020204" pitchFamily="34" charset="0"/>
              <a:ea typeface="Arial" panose="020B0604020202020204" pitchFamily="34" charset="0"/>
            </a:endParaRPr>
          </a:p>
          <a:p>
            <a:pPr marL="742950" lvl="1" indent="-285750">
              <a:lnSpc>
                <a:spcPct val="100000"/>
              </a:lnSpc>
              <a:buSzPts val="1000"/>
              <a:buFont typeface="Symbol" pitchFamily="2" charset="2"/>
              <a:buChar char=""/>
              <a:tabLst>
                <a:tab pos="914400" algn="l"/>
              </a:tabLst>
            </a:pPr>
            <a:r>
              <a:rPr lang="en-GB" sz="1200" dirty="0">
                <a:effectLst/>
                <a:latin typeface="Arial" panose="020B0604020202020204" pitchFamily="34" charset="0"/>
                <a:ea typeface="Arial" panose="020B0604020202020204" pitchFamily="34" charset="0"/>
              </a:rPr>
              <a:t>The game consists of multiple rounds, and each player takes turns rolling the dice.</a:t>
            </a:r>
            <a:endParaRPr lang="en-RU" sz="1200" dirty="0">
              <a:effectLst/>
              <a:latin typeface="Arial" panose="020B0604020202020204" pitchFamily="34" charset="0"/>
              <a:ea typeface="Arial" panose="020B0604020202020204" pitchFamily="34" charset="0"/>
            </a:endParaRPr>
          </a:p>
          <a:p>
            <a:pPr marL="742950" lvl="1" indent="-285750">
              <a:lnSpc>
                <a:spcPct val="100000"/>
              </a:lnSpc>
              <a:buSzPts val="1000"/>
              <a:buFont typeface="Symbol" pitchFamily="2" charset="2"/>
              <a:buChar char=""/>
              <a:tabLst>
                <a:tab pos="914400" algn="l"/>
              </a:tabLst>
            </a:pPr>
            <a:r>
              <a:rPr lang="en-GB" sz="1200" dirty="0">
                <a:effectLst/>
                <a:latin typeface="Arial" panose="020B0604020202020204" pitchFamily="34" charset="0"/>
                <a:ea typeface="Arial" panose="020B0604020202020204" pitchFamily="34" charset="0"/>
              </a:rPr>
              <a:t>A popup window displays the current round information and the player's turn.</a:t>
            </a:r>
            <a:endParaRPr lang="en-RU" sz="1200" dirty="0">
              <a:effectLst/>
              <a:latin typeface="Arial" panose="020B0604020202020204" pitchFamily="34" charset="0"/>
              <a:ea typeface="Arial" panose="020B0604020202020204" pitchFamily="34" charset="0"/>
            </a:endParaRPr>
          </a:p>
          <a:p>
            <a:pPr marL="742950" lvl="1" indent="-285750">
              <a:lnSpc>
                <a:spcPct val="100000"/>
              </a:lnSpc>
              <a:buSzPts val="1000"/>
              <a:buFont typeface="Symbol" pitchFamily="2" charset="2"/>
              <a:buChar char=""/>
              <a:tabLst>
                <a:tab pos="914400" algn="l"/>
              </a:tabLst>
            </a:pPr>
            <a:r>
              <a:rPr lang="en-GB" sz="1200" dirty="0">
                <a:effectLst/>
                <a:latin typeface="Arial" panose="020B0604020202020204" pitchFamily="34" charset="0"/>
                <a:ea typeface="Arial" panose="020B0604020202020204" pitchFamily="34" charset="0"/>
              </a:rPr>
              <a:t>Clicking "OK" rolls the dice for the player and displays the score for that turn.</a:t>
            </a:r>
            <a:endParaRPr lang="en-RU" sz="1200" dirty="0">
              <a:effectLst/>
              <a:latin typeface="Arial" panose="020B0604020202020204" pitchFamily="34" charset="0"/>
              <a:ea typeface="Arial" panose="020B0604020202020204" pitchFamily="34" charset="0"/>
            </a:endParaRPr>
          </a:p>
          <a:p>
            <a:pPr marL="742950" lvl="1" indent="-285750">
              <a:lnSpc>
                <a:spcPct val="100000"/>
              </a:lnSpc>
              <a:buSzPts val="1000"/>
              <a:buFont typeface="Symbol" pitchFamily="2" charset="2"/>
              <a:buChar char=""/>
              <a:tabLst>
                <a:tab pos="914400" algn="l"/>
              </a:tabLst>
            </a:pPr>
            <a:r>
              <a:rPr lang="en-GB" sz="1200" dirty="0">
                <a:effectLst/>
                <a:latin typeface="Arial" panose="020B0604020202020204" pitchFamily="34" charset="0"/>
                <a:ea typeface="Arial" panose="020B0604020202020204" pitchFamily="34" charset="0"/>
              </a:rPr>
              <a:t>The dice images corresponding to the rolled values are displayed in a separate window.</a:t>
            </a:r>
            <a:endParaRPr lang="en-RU" sz="1200" dirty="0">
              <a:effectLst/>
              <a:latin typeface="Arial" panose="020B0604020202020204" pitchFamily="34" charset="0"/>
              <a:ea typeface="Arial" panose="020B0604020202020204" pitchFamily="34" charset="0"/>
            </a:endParaRPr>
          </a:p>
          <a:p>
            <a:pPr marL="742950" lvl="1" indent="-285750">
              <a:lnSpc>
                <a:spcPct val="100000"/>
              </a:lnSpc>
              <a:buSzPts val="1000"/>
              <a:buFont typeface="Symbol" pitchFamily="2" charset="2"/>
              <a:buChar char=""/>
              <a:tabLst>
                <a:tab pos="914400" algn="l"/>
              </a:tabLst>
            </a:pPr>
            <a:r>
              <a:rPr lang="en-GB" sz="1200" dirty="0">
                <a:effectLst/>
                <a:latin typeface="Arial" panose="020B0604020202020204" pitchFamily="34" charset="0"/>
                <a:ea typeface="Arial" panose="020B0604020202020204" pitchFamily="34" charset="0"/>
              </a:rPr>
              <a:t>The game progresses through the rounds until the specified number of rounds is reached.</a:t>
            </a:r>
            <a:endParaRPr lang="en-RU" sz="1200" dirty="0">
              <a:effectLst/>
              <a:latin typeface="Arial" panose="020B0604020202020204" pitchFamily="34" charset="0"/>
              <a:ea typeface="Arial" panose="020B0604020202020204" pitchFamily="34" charset="0"/>
            </a:endParaRPr>
          </a:p>
          <a:p>
            <a:pPr marL="742950" lvl="1" indent="-285750">
              <a:lnSpc>
                <a:spcPct val="100000"/>
              </a:lnSpc>
              <a:buSzPts val="1000"/>
              <a:buFont typeface="Symbol" pitchFamily="2" charset="2"/>
              <a:buChar char=""/>
              <a:tabLst>
                <a:tab pos="914400" algn="l"/>
              </a:tabLst>
            </a:pPr>
            <a:r>
              <a:rPr lang="en-GB" sz="1200" dirty="0">
                <a:effectLst/>
                <a:latin typeface="Arial" panose="020B0604020202020204" pitchFamily="34" charset="0"/>
                <a:ea typeface="Arial" panose="020B0604020202020204" pitchFamily="34" charset="0"/>
              </a:rPr>
              <a:t>After all rounds are played, a popup window displays the final scores of each player.</a:t>
            </a:r>
            <a:endParaRPr lang="en-RU" sz="1200" dirty="0">
              <a:effectLst/>
              <a:latin typeface="Arial" panose="020B0604020202020204" pitchFamily="34" charset="0"/>
              <a:ea typeface="Arial" panose="020B0604020202020204" pitchFamily="34" charset="0"/>
            </a:endParaRPr>
          </a:p>
          <a:p>
            <a:pPr marL="742950" lvl="1" indent="-285750">
              <a:lnSpc>
                <a:spcPct val="100000"/>
              </a:lnSpc>
              <a:buSzPts val="1000"/>
              <a:buFont typeface="Symbol" pitchFamily="2" charset="2"/>
              <a:buChar char=""/>
              <a:tabLst>
                <a:tab pos="914400" algn="l"/>
              </a:tabLst>
            </a:pPr>
            <a:r>
              <a:rPr lang="en-GB" sz="1200" dirty="0">
                <a:effectLst/>
                <a:latin typeface="Arial" panose="020B0604020202020204" pitchFamily="34" charset="0"/>
                <a:ea typeface="Arial" panose="020B0604020202020204" pitchFamily="34" charset="0"/>
              </a:rPr>
              <a:t>The "Game Over" sound is played, followed by the "Game Finish" sound.</a:t>
            </a:r>
            <a:endParaRPr lang="en-RU" sz="1200" dirty="0">
              <a:effectLst/>
              <a:latin typeface="Arial" panose="020B0604020202020204" pitchFamily="34" charset="0"/>
              <a:ea typeface="Arial" panose="020B0604020202020204" pitchFamily="34" charset="0"/>
            </a:endParaRPr>
          </a:p>
          <a:p>
            <a:pPr>
              <a:lnSpc>
                <a:spcPct val="100000"/>
              </a:lnSpc>
            </a:pPr>
            <a:endParaRPr lang="en-RU" sz="1200" dirty="0"/>
          </a:p>
        </p:txBody>
      </p:sp>
    </p:spTree>
    <p:extLst>
      <p:ext uri="{BB962C8B-B14F-4D97-AF65-F5344CB8AC3E}">
        <p14:creationId xmlns:p14="http://schemas.microsoft.com/office/powerpoint/2010/main" val="17663833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2"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Bunco Game Kit with Crystal Tote Bag ($39.00 Value) - Walmart.com">
            <a:extLst>
              <a:ext uri="{FF2B5EF4-FFF2-40B4-BE49-F238E27FC236}">
                <a16:creationId xmlns:a16="http://schemas.microsoft.com/office/drawing/2014/main" id="{7DDC67E5-DB8C-91A3-7FB2-93B96B18C036}"/>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21037" b="22713"/>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80BA4A0-B5C0-EC5C-BF83-0AC503BEC236}"/>
              </a:ext>
            </a:extLst>
          </p:cNvPr>
          <p:cNvSpPr>
            <a:spLocks noGrp="1"/>
          </p:cNvSpPr>
          <p:nvPr>
            <p:ph type="title"/>
          </p:nvPr>
        </p:nvSpPr>
        <p:spPr>
          <a:xfrm>
            <a:off x="841249" y="941832"/>
            <a:ext cx="10506456" cy="2057400"/>
          </a:xfrm>
        </p:spPr>
        <p:txBody>
          <a:bodyPr anchor="b">
            <a:normAutofit/>
          </a:bodyPr>
          <a:lstStyle/>
          <a:p>
            <a:r>
              <a:rPr lang="en-RU" sz="5000"/>
              <a:t>Introduction. Project Overview</a:t>
            </a:r>
          </a:p>
        </p:txBody>
      </p:sp>
      <p:sp>
        <p:nvSpPr>
          <p:cNvPr id="2084" name="Rectangle 208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86" name="Rectangle 208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375CCD5-90F7-AE4F-A210-37B310160BD7}"/>
              </a:ext>
            </a:extLst>
          </p:cNvPr>
          <p:cNvSpPr>
            <a:spLocks noGrp="1"/>
          </p:cNvSpPr>
          <p:nvPr>
            <p:ph idx="1"/>
          </p:nvPr>
        </p:nvSpPr>
        <p:spPr>
          <a:xfrm>
            <a:off x="841248" y="3502152"/>
            <a:ext cx="10506456" cy="2670048"/>
          </a:xfrm>
        </p:spPr>
        <p:txBody>
          <a:bodyPr>
            <a:normAutofit/>
          </a:bodyPr>
          <a:lstStyle/>
          <a:p>
            <a:pPr marL="0" indent="0">
              <a:buNone/>
            </a:pPr>
            <a:r>
              <a:rPr lang="en-RU" sz="2000" dirty="0"/>
              <a:t>Our final project is a software program for playing the Bunco Game. Advantage of the game, which is used by the software is allowing for the multiple players to participate. Software tracks the number of players, game options, and displays a graphical user interface. </a:t>
            </a:r>
          </a:p>
        </p:txBody>
      </p:sp>
    </p:spTree>
    <p:extLst>
      <p:ext uri="{BB962C8B-B14F-4D97-AF65-F5344CB8AC3E}">
        <p14:creationId xmlns:p14="http://schemas.microsoft.com/office/powerpoint/2010/main" val="122656324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7"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descr="HD wallpaper: transparent, dice, dices, gambling, dice game, tabletop game  | Wallpaper Flare">
            <a:extLst>
              <a:ext uri="{FF2B5EF4-FFF2-40B4-BE49-F238E27FC236}">
                <a16:creationId xmlns:a16="http://schemas.microsoft.com/office/drawing/2014/main" id="{274389CB-50EF-8665-E4DC-4C2F7D6A0224}"/>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AE05AD7-F8EF-9DF7-5BF6-7B435A05440A}"/>
              </a:ext>
            </a:extLst>
          </p:cNvPr>
          <p:cNvSpPr>
            <a:spLocks noGrp="1"/>
          </p:cNvSpPr>
          <p:nvPr>
            <p:ph type="title"/>
          </p:nvPr>
        </p:nvSpPr>
        <p:spPr>
          <a:xfrm>
            <a:off x="841249" y="941832"/>
            <a:ext cx="10506456" cy="2057400"/>
          </a:xfrm>
        </p:spPr>
        <p:txBody>
          <a:bodyPr anchor="b">
            <a:normAutofit/>
          </a:bodyPr>
          <a:lstStyle/>
          <a:p>
            <a:r>
              <a:rPr lang="en-RU" sz="5000"/>
              <a:t>User Interface Testing</a:t>
            </a:r>
          </a:p>
        </p:txBody>
      </p:sp>
      <p:sp>
        <p:nvSpPr>
          <p:cNvPr id="15369" name="Rectangle 1536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371" name="Rectangle 1537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3C994CA-456C-B03B-B799-F7635809018C}"/>
              </a:ext>
            </a:extLst>
          </p:cNvPr>
          <p:cNvSpPr>
            <a:spLocks noGrp="1"/>
          </p:cNvSpPr>
          <p:nvPr>
            <p:ph idx="1"/>
          </p:nvPr>
        </p:nvSpPr>
        <p:spPr>
          <a:xfrm>
            <a:off x="841248" y="3502152"/>
            <a:ext cx="10506456" cy="2670048"/>
          </a:xfrm>
        </p:spPr>
        <p:txBody>
          <a:bodyPr>
            <a:normAutofit/>
          </a:bodyPr>
          <a:lstStyle/>
          <a:p>
            <a:pPr marL="0" indent="0">
              <a:buNone/>
            </a:pPr>
            <a:endParaRPr lang="en-RU" sz="2000">
              <a:effectLst/>
            </a:endParaRPr>
          </a:p>
          <a:p>
            <a:pPr marL="742950" lvl="1" indent="-285750">
              <a:buSzPts val="1000"/>
              <a:buFont typeface="Symbol" pitchFamily="2" charset="2"/>
              <a:buChar char=""/>
              <a:tabLst>
                <a:tab pos="914400" algn="l"/>
              </a:tabLst>
            </a:pPr>
            <a:r>
              <a:rPr lang="en-GB">
                <a:effectLst/>
                <a:latin typeface="Arial" panose="020B0604020202020204" pitchFamily="34" charset="0"/>
                <a:ea typeface="Arial" panose="020B0604020202020204" pitchFamily="34" charset="0"/>
              </a:rPr>
              <a:t>The user interface is simple and easy to understand.</a:t>
            </a:r>
            <a:endParaRPr lang="en-RU">
              <a:effectLst/>
              <a:latin typeface="Arial" panose="020B0604020202020204" pitchFamily="34" charset="0"/>
              <a:ea typeface="Arial" panose="020B0604020202020204" pitchFamily="34" charset="0"/>
            </a:endParaRPr>
          </a:p>
          <a:p>
            <a:pPr marL="742950" lvl="1" indent="-285750">
              <a:buSzPts val="1000"/>
              <a:buFont typeface="Symbol" pitchFamily="2" charset="2"/>
              <a:buChar char=""/>
              <a:tabLst>
                <a:tab pos="914400" algn="l"/>
              </a:tabLst>
            </a:pPr>
            <a:r>
              <a:rPr lang="en-GB">
                <a:effectLst/>
                <a:latin typeface="Arial" panose="020B0604020202020204" pitchFamily="34" charset="0"/>
                <a:ea typeface="Arial" panose="020B0604020202020204" pitchFamily="34" charset="0"/>
              </a:rPr>
              <a:t>The main menu and game windows are appropriately sized and visually appealing.</a:t>
            </a:r>
            <a:endParaRPr lang="en-RU">
              <a:effectLst/>
              <a:latin typeface="Arial" panose="020B0604020202020204" pitchFamily="34" charset="0"/>
              <a:ea typeface="Arial" panose="020B0604020202020204" pitchFamily="34" charset="0"/>
            </a:endParaRPr>
          </a:p>
          <a:p>
            <a:pPr marL="742950" lvl="1" indent="-285750">
              <a:buSzPts val="1000"/>
              <a:buFont typeface="Symbol" pitchFamily="2" charset="2"/>
              <a:buChar char=""/>
              <a:tabLst>
                <a:tab pos="914400" algn="l"/>
              </a:tabLst>
            </a:pPr>
            <a:r>
              <a:rPr lang="en-GB">
                <a:effectLst/>
                <a:latin typeface="Arial" panose="020B0604020202020204" pitchFamily="34" charset="0"/>
                <a:ea typeface="Arial" panose="020B0604020202020204" pitchFamily="34" charset="0"/>
              </a:rPr>
              <a:t>The game displays relevant information through popup windows, such as round number, player turn, dice images, and scores.</a:t>
            </a:r>
            <a:endParaRPr lang="en-RU">
              <a:effectLst/>
              <a:latin typeface="Arial" panose="020B0604020202020204" pitchFamily="34" charset="0"/>
              <a:ea typeface="Arial" panose="020B0604020202020204" pitchFamily="34" charset="0"/>
            </a:endParaRPr>
          </a:p>
          <a:p>
            <a:pPr marL="0" indent="0">
              <a:buNone/>
            </a:pPr>
            <a:endParaRPr lang="en-RU" sz="2000"/>
          </a:p>
        </p:txBody>
      </p:sp>
    </p:spTree>
    <p:extLst>
      <p:ext uri="{BB962C8B-B14F-4D97-AF65-F5344CB8AC3E}">
        <p14:creationId xmlns:p14="http://schemas.microsoft.com/office/powerpoint/2010/main" val="132622000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40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8" name="Picture 4" descr="Dice Wallpaper (73+ images)">
            <a:extLst>
              <a:ext uri="{FF2B5EF4-FFF2-40B4-BE49-F238E27FC236}">
                <a16:creationId xmlns:a16="http://schemas.microsoft.com/office/drawing/2014/main" id="{5EB792AB-29AC-83D2-41A9-618590361CF7}"/>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D6D0AAB-7715-FFF8-AE9C-E3E8464587BE}"/>
              </a:ext>
            </a:extLst>
          </p:cNvPr>
          <p:cNvSpPr>
            <a:spLocks noGrp="1"/>
          </p:cNvSpPr>
          <p:nvPr>
            <p:ph type="title"/>
          </p:nvPr>
        </p:nvSpPr>
        <p:spPr>
          <a:xfrm>
            <a:off x="841249" y="941832"/>
            <a:ext cx="10506456" cy="2057400"/>
          </a:xfrm>
        </p:spPr>
        <p:txBody>
          <a:bodyPr anchor="b">
            <a:normAutofit/>
          </a:bodyPr>
          <a:lstStyle/>
          <a:p>
            <a:r>
              <a:rPr lang="en-RU" sz="5000"/>
              <a:t>Sound Testing</a:t>
            </a:r>
          </a:p>
        </p:txBody>
      </p:sp>
      <p:sp>
        <p:nvSpPr>
          <p:cNvPr id="16402" name="Rectangle 1640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404" name="Rectangle 1640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D60153D-26C8-C719-2F6A-360286C1FE07}"/>
              </a:ext>
            </a:extLst>
          </p:cNvPr>
          <p:cNvSpPr>
            <a:spLocks noGrp="1"/>
          </p:cNvSpPr>
          <p:nvPr>
            <p:ph idx="1"/>
          </p:nvPr>
        </p:nvSpPr>
        <p:spPr>
          <a:xfrm>
            <a:off x="841248" y="3502152"/>
            <a:ext cx="10506456" cy="2670048"/>
          </a:xfrm>
        </p:spPr>
        <p:txBody>
          <a:bodyPr>
            <a:normAutofit/>
          </a:bodyPr>
          <a:lstStyle/>
          <a:p>
            <a:pPr marL="0" indent="0">
              <a:lnSpc>
                <a:spcPct val="100000"/>
              </a:lnSpc>
              <a:buNone/>
            </a:pPr>
            <a:endParaRPr lang="en-RU" sz="2000">
              <a:effectLst/>
            </a:endParaRPr>
          </a:p>
          <a:p>
            <a:pPr marL="742950" lvl="1" indent="-285750">
              <a:lnSpc>
                <a:spcPct val="100000"/>
              </a:lnSpc>
              <a:buSzPts val="1000"/>
              <a:buFont typeface="Symbol" pitchFamily="2" charset="2"/>
              <a:buChar char=""/>
              <a:tabLst>
                <a:tab pos="914400" algn="l"/>
              </a:tabLst>
            </a:pPr>
            <a:r>
              <a:rPr lang="en-GB">
                <a:effectLst/>
                <a:latin typeface="Arial" panose="020B0604020202020204" pitchFamily="34" charset="0"/>
                <a:ea typeface="Arial" panose="020B0604020202020204" pitchFamily="34" charset="0"/>
              </a:rPr>
              <a:t>The game includes various sound effects to enhance the user experience.</a:t>
            </a:r>
            <a:endParaRPr lang="en-RU">
              <a:effectLst/>
              <a:latin typeface="Arial" panose="020B0604020202020204" pitchFamily="34" charset="0"/>
              <a:ea typeface="Arial" panose="020B0604020202020204" pitchFamily="34" charset="0"/>
            </a:endParaRPr>
          </a:p>
          <a:p>
            <a:pPr marL="742950" lvl="1" indent="-285750">
              <a:lnSpc>
                <a:spcPct val="100000"/>
              </a:lnSpc>
              <a:buSzPts val="1000"/>
              <a:buFont typeface="Symbol" pitchFamily="2" charset="2"/>
              <a:buChar char=""/>
              <a:tabLst>
                <a:tab pos="914400" algn="l"/>
              </a:tabLst>
            </a:pPr>
            <a:r>
              <a:rPr lang="en-GB">
                <a:effectLst/>
                <a:latin typeface="Arial" panose="020B0604020202020204" pitchFamily="34" charset="0"/>
                <a:ea typeface="Arial" panose="020B0604020202020204" pitchFamily="34" charset="0"/>
              </a:rPr>
              <a:t>The "Game Open" sound is played when the game starts.</a:t>
            </a:r>
            <a:endParaRPr lang="en-RU">
              <a:effectLst/>
              <a:latin typeface="Arial" panose="020B0604020202020204" pitchFamily="34" charset="0"/>
              <a:ea typeface="Arial" panose="020B0604020202020204" pitchFamily="34" charset="0"/>
            </a:endParaRPr>
          </a:p>
          <a:p>
            <a:pPr marL="742950" lvl="1" indent="-285750">
              <a:lnSpc>
                <a:spcPct val="100000"/>
              </a:lnSpc>
              <a:buSzPts val="1000"/>
              <a:buFont typeface="Symbol" pitchFamily="2" charset="2"/>
              <a:buChar char=""/>
              <a:tabLst>
                <a:tab pos="914400" algn="l"/>
              </a:tabLst>
            </a:pPr>
            <a:r>
              <a:rPr lang="en-GB">
                <a:effectLst/>
                <a:latin typeface="Arial" panose="020B0604020202020204" pitchFamily="34" charset="0"/>
                <a:ea typeface="Arial" panose="020B0604020202020204" pitchFamily="34" charset="0"/>
              </a:rPr>
              <a:t>The "Dice Roll" sound is played when the dice are rolled.</a:t>
            </a:r>
            <a:endParaRPr lang="en-RU">
              <a:effectLst/>
              <a:latin typeface="Arial" panose="020B0604020202020204" pitchFamily="34" charset="0"/>
              <a:ea typeface="Arial" panose="020B0604020202020204" pitchFamily="34" charset="0"/>
            </a:endParaRPr>
          </a:p>
          <a:p>
            <a:pPr marL="742950" lvl="1" indent="-285750">
              <a:lnSpc>
                <a:spcPct val="100000"/>
              </a:lnSpc>
              <a:buSzPts val="1000"/>
              <a:buFont typeface="Symbol" pitchFamily="2" charset="2"/>
              <a:buChar char=""/>
              <a:tabLst>
                <a:tab pos="914400" algn="l"/>
              </a:tabLst>
            </a:pPr>
            <a:r>
              <a:rPr lang="en-GB">
                <a:effectLst/>
                <a:latin typeface="Arial" panose="020B0604020202020204" pitchFamily="34" charset="0"/>
                <a:ea typeface="Arial" panose="020B0604020202020204" pitchFamily="34" charset="0"/>
              </a:rPr>
              <a:t>The "Score Update" sound is played when the score for a turn is updated.</a:t>
            </a:r>
            <a:endParaRPr lang="en-RU">
              <a:effectLst/>
              <a:latin typeface="Arial" panose="020B0604020202020204" pitchFamily="34" charset="0"/>
              <a:ea typeface="Arial" panose="020B0604020202020204" pitchFamily="34" charset="0"/>
            </a:endParaRPr>
          </a:p>
          <a:p>
            <a:pPr marL="742950" lvl="1" indent="-285750">
              <a:lnSpc>
                <a:spcPct val="100000"/>
              </a:lnSpc>
              <a:buSzPts val="1000"/>
              <a:buFont typeface="Symbol" pitchFamily="2" charset="2"/>
              <a:buChar char=""/>
              <a:tabLst>
                <a:tab pos="914400" algn="l"/>
              </a:tabLst>
            </a:pPr>
            <a:r>
              <a:rPr lang="en-GB">
                <a:effectLst/>
                <a:latin typeface="Arial" panose="020B0604020202020204" pitchFamily="34" charset="0"/>
                <a:ea typeface="Arial" panose="020B0604020202020204" pitchFamily="34" charset="0"/>
              </a:rPr>
              <a:t>The "Game Finish" sound is played when the game ends.</a:t>
            </a:r>
            <a:endParaRPr lang="en-RU">
              <a:effectLst/>
              <a:latin typeface="Arial" panose="020B0604020202020204" pitchFamily="34" charset="0"/>
              <a:ea typeface="Arial" panose="020B0604020202020204" pitchFamily="34" charset="0"/>
            </a:endParaRPr>
          </a:p>
          <a:p>
            <a:pPr marL="742950" lvl="1" indent="-285750">
              <a:lnSpc>
                <a:spcPct val="100000"/>
              </a:lnSpc>
              <a:buSzPts val="1000"/>
              <a:buFont typeface="Symbol" pitchFamily="2" charset="2"/>
              <a:buChar char=""/>
              <a:tabLst>
                <a:tab pos="914400" algn="l"/>
              </a:tabLst>
            </a:pPr>
            <a:r>
              <a:rPr lang="en-GB">
                <a:effectLst/>
                <a:latin typeface="Arial" panose="020B0604020202020204" pitchFamily="34" charset="0"/>
                <a:ea typeface="Arial" panose="020B0604020202020204" pitchFamily="34" charset="0"/>
              </a:rPr>
              <a:t>All sound effects played as expected and added to the game experience.</a:t>
            </a:r>
            <a:endParaRPr lang="en-RU">
              <a:effectLst/>
              <a:latin typeface="Arial" panose="020B0604020202020204" pitchFamily="34" charset="0"/>
              <a:ea typeface="Arial" panose="020B0604020202020204" pitchFamily="34" charset="0"/>
            </a:endParaRPr>
          </a:p>
          <a:p>
            <a:pPr>
              <a:lnSpc>
                <a:spcPct val="100000"/>
              </a:lnSpc>
            </a:pPr>
            <a:endParaRPr lang="en-RU" sz="2000"/>
          </a:p>
        </p:txBody>
      </p:sp>
    </p:spTree>
    <p:extLst>
      <p:ext uri="{BB962C8B-B14F-4D97-AF65-F5344CB8AC3E}">
        <p14:creationId xmlns:p14="http://schemas.microsoft.com/office/powerpoint/2010/main" val="373613866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4" name="Picture 6" descr="43+] Dice Wallpaper HD - WallpaperSafari">
            <a:extLst>
              <a:ext uri="{FF2B5EF4-FFF2-40B4-BE49-F238E27FC236}">
                <a16:creationId xmlns:a16="http://schemas.microsoft.com/office/drawing/2014/main" id="{FD2FF92A-3E9E-F2EC-E675-86C4F0498BA1}"/>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15094"/>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149DABA-DBF1-E5CE-E3D2-F2844781C018}"/>
              </a:ext>
            </a:extLst>
          </p:cNvPr>
          <p:cNvSpPr>
            <a:spLocks noGrp="1"/>
          </p:cNvSpPr>
          <p:nvPr>
            <p:ph type="title"/>
          </p:nvPr>
        </p:nvSpPr>
        <p:spPr>
          <a:xfrm>
            <a:off x="841249" y="941832"/>
            <a:ext cx="10506456" cy="2057400"/>
          </a:xfrm>
        </p:spPr>
        <p:txBody>
          <a:bodyPr anchor="b">
            <a:normAutofit/>
          </a:bodyPr>
          <a:lstStyle/>
          <a:p>
            <a:r>
              <a:rPr lang="en-RU" sz="5000"/>
              <a:t>Dice and Score Calculation Testing</a:t>
            </a:r>
          </a:p>
        </p:txBody>
      </p:sp>
      <p:sp>
        <p:nvSpPr>
          <p:cNvPr id="17421" name="Rectangle 174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23" name="Rectangle 174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153161F-1E7A-AC32-C2C4-5717F94CEC97}"/>
              </a:ext>
            </a:extLst>
          </p:cNvPr>
          <p:cNvSpPr>
            <a:spLocks noGrp="1"/>
          </p:cNvSpPr>
          <p:nvPr>
            <p:ph idx="1"/>
          </p:nvPr>
        </p:nvSpPr>
        <p:spPr>
          <a:xfrm>
            <a:off x="841248" y="3502152"/>
            <a:ext cx="10506456" cy="2670048"/>
          </a:xfrm>
        </p:spPr>
        <p:txBody>
          <a:bodyPr>
            <a:normAutofit/>
          </a:bodyPr>
          <a:lstStyle/>
          <a:p>
            <a:pPr marL="0" indent="0">
              <a:lnSpc>
                <a:spcPct val="100000"/>
              </a:lnSpc>
              <a:buNone/>
            </a:pPr>
            <a:endParaRPr lang="en-RU" sz="1700">
              <a:effectLst/>
            </a:endParaRPr>
          </a:p>
          <a:p>
            <a:pPr marL="742950" lvl="1" indent="-285750">
              <a:lnSpc>
                <a:spcPct val="100000"/>
              </a:lnSpc>
              <a:buSzPts val="1000"/>
              <a:buFont typeface="Symbol" pitchFamily="2" charset="2"/>
              <a:buChar char=""/>
              <a:tabLst>
                <a:tab pos="914400" algn="l"/>
              </a:tabLst>
            </a:pPr>
            <a:r>
              <a:rPr lang="en-GB" sz="1700">
                <a:effectLst/>
                <a:latin typeface="Arial" panose="020B0604020202020204" pitchFamily="34" charset="0"/>
                <a:ea typeface="Arial" panose="020B0604020202020204" pitchFamily="34" charset="0"/>
              </a:rPr>
              <a:t>The game uses three dice objects to simulate rolling three dice.</a:t>
            </a:r>
            <a:endParaRPr lang="en-RU" sz="1700">
              <a:effectLst/>
              <a:latin typeface="Arial" panose="020B0604020202020204" pitchFamily="34" charset="0"/>
              <a:ea typeface="Arial" panose="020B0604020202020204" pitchFamily="34" charset="0"/>
            </a:endParaRPr>
          </a:p>
          <a:p>
            <a:pPr marL="742950" lvl="1" indent="-285750">
              <a:lnSpc>
                <a:spcPct val="100000"/>
              </a:lnSpc>
              <a:buSzPts val="1000"/>
              <a:buFont typeface="Symbol" pitchFamily="2" charset="2"/>
              <a:buChar char=""/>
              <a:tabLst>
                <a:tab pos="914400" algn="l"/>
              </a:tabLst>
            </a:pPr>
            <a:r>
              <a:rPr lang="en-GB" sz="1700">
                <a:effectLst/>
                <a:latin typeface="Arial" panose="020B0604020202020204" pitchFamily="34" charset="0"/>
                <a:ea typeface="Arial" panose="020B0604020202020204" pitchFamily="34" charset="0"/>
              </a:rPr>
              <a:t>The dice values are generated randomly within the range of 1 to 6.</a:t>
            </a:r>
            <a:endParaRPr lang="en-RU" sz="1700">
              <a:effectLst/>
              <a:latin typeface="Arial" panose="020B0604020202020204" pitchFamily="34" charset="0"/>
              <a:ea typeface="Arial" panose="020B0604020202020204" pitchFamily="34" charset="0"/>
            </a:endParaRPr>
          </a:p>
          <a:p>
            <a:pPr marL="742950" lvl="1" indent="-285750">
              <a:lnSpc>
                <a:spcPct val="100000"/>
              </a:lnSpc>
              <a:buSzPts val="1000"/>
              <a:buFont typeface="Symbol" pitchFamily="2" charset="2"/>
              <a:buChar char=""/>
              <a:tabLst>
                <a:tab pos="914400" algn="l"/>
              </a:tabLst>
            </a:pPr>
            <a:r>
              <a:rPr lang="en-GB" sz="1700">
                <a:effectLst/>
                <a:latin typeface="Arial" panose="020B0604020202020204" pitchFamily="34" charset="0"/>
                <a:ea typeface="Arial" panose="020B0604020202020204" pitchFamily="34" charset="0"/>
              </a:rPr>
              <a:t>The score for each player's turn is calculated correctly based on the rolled dice values.</a:t>
            </a:r>
            <a:endParaRPr lang="en-RU" sz="1700">
              <a:effectLst/>
              <a:latin typeface="Arial" panose="020B0604020202020204" pitchFamily="34" charset="0"/>
              <a:ea typeface="Arial" panose="020B0604020202020204" pitchFamily="34" charset="0"/>
            </a:endParaRPr>
          </a:p>
          <a:p>
            <a:pPr marL="742950" lvl="1" indent="-285750">
              <a:lnSpc>
                <a:spcPct val="100000"/>
              </a:lnSpc>
              <a:buSzPts val="1000"/>
              <a:buFont typeface="Symbol" pitchFamily="2" charset="2"/>
              <a:buChar char=""/>
              <a:tabLst>
                <a:tab pos="914400" algn="l"/>
              </a:tabLst>
            </a:pPr>
            <a:r>
              <a:rPr lang="en-GB" sz="1700">
                <a:effectLst/>
                <a:latin typeface="Arial" panose="020B0604020202020204" pitchFamily="34" charset="0"/>
                <a:ea typeface="Arial" panose="020B0604020202020204" pitchFamily="34" charset="0"/>
              </a:rPr>
              <a:t>If a dice value matches the current round number, the player earns 1 point.</a:t>
            </a:r>
            <a:endParaRPr lang="en-RU" sz="1700">
              <a:effectLst/>
              <a:latin typeface="Arial" panose="020B0604020202020204" pitchFamily="34" charset="0"/>
              <a:ea typeface="Arial" panose="020B0604020202020204" pitchFamily="34" charset="0"/>
            </a:endParaRPr>
          </a:p>
          <a:p>
            <a:pPr marL="742950" lvl="1" indent="-285750">
              <a:lnSpc>
                <a:spcPct val="100000"/>
              </a:lnSpc>
              <a:buSzPts val="1000"/>
              <a:buFont typeface="Symbol" pitchFamily="2" charset="2"/>
              <a:buChar char=""/>
              <a:tabLst>
                <a:tab pos="914400" algn="l"/>
              </a:tabLst>
            </a:pPr>
            <a:r>
              <a:rPr lang="en-GB" sz="1700">
                <a:effectLst/>
                <a:latin typeface="Arial" panose="020B0604020202020204" pitchFamily="34" charset="0"/>
                <a:ea typeface="Arial" panose="020B0604020202020204" pitchFamily="34" charset="0"/>
              </a:rPr>
              <a:t>If all three dice values match the current round number (Bunco), the player earns 21 points.</a:t>
            </a:r>
            <a:endParaRPr lang="en-RU" sz="1700">
              <a:effectLst/>
              <a:latin typeface="Arial" panose="020B0604020202020204" pitchFamily="34" charset="0"/>
              <a:ea typeface="Arial" panose="020B0604020202020204" pitchFamily="34" charset="0"/>
            </a:endParaRPr>
          </a:p>
          <a:p>
            <a:pPr marL="742950" lvl="1" indent="-285750">
              <a:lnSpc>
                <a:spcPct val="100000"/>
              </a:lnSpc>
              <a:buSzPts val="1000"/>
              <a:buFont typeface="Symbol" pitchFamily="2" charset="2"/>
              <a:buChar char=""/>
              <a:tabLst>
                <a:tab pos="914400" algn="l"/>
              </a:tabLst>
            </a:pPr>
            <a:r>
              <a:rPr lang="en-GB" sz="1700">
                <a:effectLst/>
                <a:latin typeface="Arial" panose="020B0604020202020204" pitchFamily="34" charset="0"/>
                <a:ea typeface="Arial" panose="020B0604020202020204" pitchFamily="34" charset="0"/>
              </a:rPr>
              <a:t>The scores are accumulated correctly for each player throughout the game.</a:t>
            </a:r>
            <a:endParaRPr lang="en-RU" sz="1700">
              <a:effectLst/>
              <a:latin typeface="Arial" panose="020B0604020202020204" pitchFamily="34" charset="0"/>
              <a:ea typeface="Arial" panose="020B0604020202020204" pitchFamily="34" charset="0"/>
            </a:endParaRPr>
          </a:p>
          <a:p>
            <a:pPr>
              <a:lnSpc>
                <a:spcPct val="100000"/>
              </a:lnSpc>
            </a:pPr>
            <a:endParaRPr lang="en-RU" sz="1700"/>
          </a:p>
        </p:txBody>
      </p:sp>
    </p:spTree>
    <p:extLst>
      <p:ext uri="{BB962C8B-B14F-4D97-AF65-F5344CB8AC3E}">
        <p14:creationId xmlns:p14="http://schemas.microsoft.com/office/powerpoint/2010/main" val="781510560"/>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41"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6" name="Picture 4" descr="Dice Wallpapers HD - PixelsTalk.Net">
            <a:extLst>
              <a:ext uri="{FF2B5EF4-FFF2-40B4-BE49-F238E27FC236}">
                <a16:creationId xmlns:a16="http://schemas.microsoft.com/office/drawing/2014/main" id="{E53B5268-B209-02CB-50E8-FAAC3A08921F}"/>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6685540-FDF1-B124-1F87-F12C2810BB4F}"/>
              </a:ext>
            </a:extLst>
          </p:cNvPr>
          <p:cNvSpPr>
            <a:spLocks noGrp="1"/>
          </p:cNvSpPr>
          <p:nvPr>
            <p:ph type="title"/>
          </p:nvPr>
        </p:nvSpPr>
        <p:spPr>
          <a:xfrm>
            <a:off x="841249" y="941832"/>
            <a:ext cx="10506456" cy="2057400"/>
          </a:xfrm>
        </p:spPr>
        <p:txBody>
          <a:bodyPr anchor="b">
            <a:normAutofit/>
          </a:bodyPr>
          <a:lstStyle/>
          <a:p>
            <a:r>
              <a:rPr lang="en-RU" sz="5000"/>
              <a:t>Error Handling Testing</a:t>
            </a:r>
          </a:p>
        </p:txBody>
      </p:sp>
      <p:sp>
        <p:nvSpPr>
          <p:cNvPr id="18443" name="Rectangle 184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45" name="Rectangle 184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C484B04-3196-A588-A0E5-A1A9E89A0A14}"/>
              </a:ext>
            </a:extLst>
          </p:cNvPr>
          <p:cNvSpPr>
            <a:spLocks noGrp="1"/>
          </p:cNvSpPr>
          <p:nvPr>
            <p:ph idx="1"/>
          </p:nvPr>
        </p:nvSpPr>
        <p:spPr>
          <a:xfrm>
            <a:off x="841248" y="3502152"/>
            <a:ext cx="10506456" cy="2670048"/>
          </a:xfrm>
        </p:spPr>
        <p:txBody>
          <a:bodyPr>
            <a:normAutofit/>
          </a:bodyPr>
          <a:lstStyle/>
          <a:p>
            <a:pPr marL="0" indent="0">
              <a:buNone/>
            </a:pPr>
            <a:endParaRPr lang="en-RU" sz="2000">
              <a:effectLst/>
            </a:endParaRPr>
          </a:p>
          <a:p>
            <a:pPr marL="742950" lvl="1" indent="-285750">
              <a:buSzPts val="1000"/>
              <a:buFont typeface="Symbol" pitchFamily="2" charset="2"/>
              <a:buChar char=""/>
              <a:tabLst>
                <a:tab pos="914400" algn="l"/>
              </a:tabLst>
            </a:pPr>
            <a:r>
              <a:rPr lang="en-GB">
                <a:effectLst/>
                <a:latin typeface="Arial" panose="020B0604020202020204" pitchFamily="34" charset="0"/>
                <a:ea typeface="Arial" panose="020B0604020202020204" pitchFamily="34" charset="0"/>
              </a:rPr>
              <a:t>The game handles invalid input for the number of players and displays an error message.</a:t>
            </a:r>
            <a:endParaRPr lang="en-RU">
              <a:effectLst/>
              <a:latin typeface="Arial" panose="020B0604020202020204" pitchFamily="34" charset="0"/>
              <a:ea typeface="Arial" panose="020B0604020202020204" pitchFamily="34" charset="0"/>
            </a:endParaRPr>
          </a:p>
          <a:p>
            <a:pPr marL="742950" lvl="1" indent="-285750">
              <a:buSzPts val="1000"/>
              <a:buFont typeface="Symbol" pitchFamily="2" charset="2"/>
              <a:buChar char=""/>
              <a:tabLst>
                <a:tab pos="914400" algn="l"/>
              </a:tabLst>
            </a:pPr>
            <a:r>
              <a:rPr lang="en-GB">
                <a:effectLst/>
                <a:latin typeface="Arial" panose="020B0604020202020204" pitchFamily="34" charset="0"/>
                <a:ea typeface="Arial" panose="020B0604020202020204" pitchFamily="34" charset="0"/>
              </a:rPr>
              <a:t>The program gracefully terminates when the user clicks the "Exit" button or closes the window.</a:t>
            </a:r>
            <a:endParaRPr lang="en-RU">
              <a:effectLst/>
              <a:latin typeface="Arial" panose="020B0604020202020204" pitchFamily="34" charset="0"/>
              <a:ea typeface="Arial" panose="020B0604020202020204" pitchFamily="34" charset="0"/>
            </a:endParaRPr>
          </a:p>
          <a:p>
            <a:endParaRPr lang="en-RU" sz="2000"/>
          </a:p>
        </p:txBody>
      </p:sp>
    </p:spTree>
    <p:extLst>
      <p:ext uri="{BB962C8B-B14F-4D97-AF65-F5344CB8AC3E}">
        <p14:creationId xmlns:p14="http://schemas.microsoft.com/office/powerpoint/2010/main" val="108911043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87"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descr="The ultimate introduction to Pygame - YouTube">
            <a:extLst>
              <a:ext uri="{FF2B5EF4-FFF2-40B4-BE49-F238E27FC236}">
                <a16:creationId xmlns:a16="http://schemas.microsoft.com/office/drawing/2014/main" id="{4D2EF8F0-4E6F-D78F-84D8-ECF7EFDBD0DF}"/>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A5978B0-B514-919D-548E-5541ADC16905}"/>
              </a:ext>
            </a:extLst>
          </p:cNvPr>
          <p:cNvSpPr>
            <a:spLocks noGrp="1"/>
          </p:cNvSpPr>
          <p:nvPr>
            <p:ph type="title"/>
          </p:nvPr>
        </p:nvSpPr>
        <p:spPr>
          <a:xfrm>
            <a:off x="841249" y="941832"/>
            <a:ext cx="10506456" cy="2057400"/>
          </a:xfrm>
        </p:spPr>
        <p:txBody>
          <a:bodyPr anchor="b">
            <a:normAutofit/>
          </a:bodyPr>
          <a:lstStyle/>
          <a:p>
            <a:r>
              <a:rPr lang="en-RU" sz="5000"/>
              <a:t>Lessons Learned</a:t>
            </a:r>
          </a:p>
        </p:txBody>
      </p:sp>
      <p:sp>
        <p:nvSpPr>
          <p:cNvPr id="20489" name="Rectangle 2048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1" name="Rectangle 2049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5EE0B8C-01AC-7471-8B3C-EABB7BCD2F54}"/>
              </a:ext>
            </a:extLst>
          </p:cNvPr>
          <p:cNvSpPr>
            <a:spLocks noGrp="1"/>
          </p:cNvSpPr>
          <p:nvPr>
            <p:ph idx="1"/>
          </p:nvPr>
        </p:nvSpPr>
        <p:spPr>
          <a:xfrm>
            <a:off x="841248" y="3502152"/>
            <a:ext cx="10506456" cy="2670048"/>
          </a:xfrm>
        </p:spPr>
        <p:txBody>
          <a:bodyPr>
            <a:normAutofit/>
          </a:bodyPr>
          <a:lstStyle/>
          <a:p>
            <a:r>
              <a:rPr lang="en-RU" sz="2000"/>
              <a:t>Team-work, communication and division of tasks</a:t>
            </a:r>
          </a:p>
          <a:p>
            <a:r>
              <a:rPr lang="en-RU" sz="2000"/>
              <a:t>Organising, maintaining and updating the GIT repository of the project</a:t>
            </a:r>
          </a:p>
          <a:p>
            <a:r>
              <a:rPr lang="en-RU" sz="2000"/>
              <a:t>Using Python and pygame library alongside with O</a:t>
            </a:r>
            <a:r>
              <a:rPr lang="en-GB" sz="2000"/>
              <a:t>OP principles</a:t>
            </a:r>
          </a:p>
          <a:p>
            <a:r>
              <a:rPr lang="en-GB" sz="2000"/>
              <a:t>Testing Routine</a:t>
            </a:r>
          </a:p>
          <a:p>
            <a:r>
              <a:rPr lang="en-GB" sz="2000"/>
              <a:t>Writing and updating documantations and user manuals</a:t>
            </a:r>
            <a:endParaRPr lang="en-RU" sz="2000"/>
          </a:p>
        </p:txBody>
      </p:sp>
    </p:spTree>
    <p:extLst>
      <p:ext uri="{BB962C8B-B14F-4D97-AF65-F5344CB8AC3E}">
        <p14:creationId xmlns:p14="http://schemas.microsoft.com/office/powerpoint/2010/main" val="3417984318"/>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11"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06" name="Picture 2" descr="Join Us at Bunco Night! | DuBois Center">
            <a:extLst>
              <a:ext uri="{FF2B5EF4-FFF2-40B4-BE49-F238E27FC236}">
                <a16:creationId xmlns:a16="http://schemas.microsoft.com/office/drawing/2014/main" id="{0E24BBFC-9F94-622C-517F-9FD9183CD5D9}"/>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4086" b="5914"/>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B5497A0-BAA1-176C-8384-9162E7FB2D9F}"/>
              </a:ext>
            </a:extLst>
          </p:cNvPr>
          <p:cNvSpPr>
            <a:spLocks noGrp="1"/>
          </p:cNvSpPr>
          <p:nvPr>
            <p:ph type="title"/>
          </p:nvPr>
        </p:nvSpPr>
        <p:spPr>
          <a:xfrm>
            <a:off x="841249" y="941832"/>
            <a:ext cx="10506456" cy="2057400"/>
          </a:xfrm>
        </p:spPr>
        <p:txBody>
          <a:bodyPr anchor="b">
            <a:normAutofit/>
          </a:bodyPr>
          <a:lstStyle/>
          <a:p>
            <a:r>
              <a:rPr lang="en-RU" sz="5000"/>
              <a:t>Possible improvements</a:t>
            </a:r>
          </a:p>
        </p:txBody>
      </p:sp>
      <p:sp>
        <p:nvSpPr>
          <p:cNvPr id="21513" name="Rectangle 215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15" name="Rectangle 215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B34F353-ED55-CB9E-533D-483FDF13145A}"/>
              </a:ext>
            </a:extLst>
          </p:cNvPr>
          <p:cNvSpPr>
            <a:spLocks noGrp="1"/>
          </p:cNvSpPr>
          <p:nvPr>
            <p:ph idx="1"/>
          </p:nvPr>
        </p:nvSpPr>
        <p:spPr>
          <a:xfrm>
            <a:off x="841248" y="3502152"/>
            <a:ext cx="10506456" cy="2670048"/>
          </a:xfrm>
        </p:spPr>
        <p:txBody>
          <a:bodyPr>
            <a:normAutofit/>
          </a:bodyPr>
          <a:lstStyle/>
          <a:p>
            <a:pPr marL="0" indent="0">
              <a:buNone/>
            </a:pPr>
            <a:r>
              <a:rPr lang="en-RU" sz="2000"/>
              <a:t>In future, these features could be added:</a:t>
            </a:r>
          </a:p>
          <a:p>
            <a:r>
              <a:rPr lang="en-GB" sz="2000"/>
              <a:t>A</a:t>
            </a:r>
            <a:r>
              <a:rPr lang="en-RU" sz="2000"/>
              <a:t>nimation of the dice rolling;</a:t>
            </a:r>
          </a:p>
          <a:p>
            <a:r>
              <a:rPr lang="en-GB" sz="2000"/>
              <a:t>A</a:t>
            </a:r>
            <a:r>
              <a:rPr lang="en-RU" sz="2000"/>
              <a:t>dvanced menu of the game and rounds;</a:t>
            </a:r>
          </a:p>
          <a:p>
            <a:r>
              <a:rPr lang="en-RU" sz="2000"/>
              <a:t>Upgrade the design, making it in retro-pixel art style</a:t>
            </a:r>
          </a:p>
        </p:txBody>
      </p:sp>
    </p:spTree>
    <p:extLst>
      <p:ext uri="{BB962C8B-B14F-4D97-AF65-F5344CB8AC3E}">
        <p14:creationId xmlns:p14="http://schemas.microsoft.com/office/powerpoint/2010/main" val="1462090441"/>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37"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32" name="Picture 4" descr="Bunco - McHenry County - Down syndrome achievement center">
            <a:extLst>
              <a:ext uri="{FF2B5EF4-FFF2-40B4-BE49-F238E27FC236}">
                <a16:creationId xmlns:a16="http://schemas.microsoft.com/office/drawing/2014/main" id="{1792E162-7C66-02C0-7111-546F7FE16E9F}"/>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11111"/>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4E67FE-0405-B81A-A4EE-5A8797C96D77}"/>
              </a:ext>
            </a:extLst>
          </p:cNvPr>
          <p:cNvSpPr>
            <a:spLocks noGrp="1"/>
          </p:cNvSpPr>
          <p:nvPr>
            <p:ph type="title"/>
          </p:nvPr>
        </p:nvSpPr>
        <p:spPr>
          <a:xfrm>
            <a:off x="841249" y="941832"/>
            <a:ext cx="10506456" cy="2057400"/>
          </a:xfrm>
        </p:spPr>
        <p:txBody>
          <a:bodyPr anchor="b">
            <a:normAutofit/>
          </a:bodyPr>
          <a:lstStyle/>
          <a:p>
            <a:r>
              <a:rPr lang="en-RU" sz="5000"/>
              <a:t>Summarizing </a:t>
            </a:r>
          </a:p>
        </p:txBody>
      </p:sp>
      <p:sp>
        <p:nvSpPr>
          <p:cNvPr id="22539" name="Rectangle 225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541" name="Rectangle 225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11861E8-0B59-4B9C-D9A3-CD8373205F4E}"/>
              </a:ext>
            </a:extLst>
          </p:cNvPr>
          <p:cNvSpPr>
            <a:spLocks noGrp="1"/>
          </p:cNvSpPr>
          <p:nvPr>
            <p:ph idx="1"/>
          </p:nvPr>
        </p:nvSpPr>
        <p:spPr>
          <a:xfrm>
            <a:off x="841248" y="3502152"/>
            <a:ext cx="10506456" cy="2670048"/>
          </a:xfrm>
        </p:spPr>
        <p:txBody>
          <a:bodyPr>
            <a:normAutofit/>
          </a:bodyPr>
          <a:lstStyle/>
          <a:p>
            <a:pPr marL="0" indent="0">
              <a:buNone/>
            </a:pPr>
            <a:r>
              <a:rPr lang="en-RU" sz="2000"/>
              <a:t>So, after completing the analysis of tasks and requirments, evaluating the time and technologies, needed to be used, coming up with the design, writing the code and pushing the GIT server and performing the QA Testing, we can say that upgraded our knowledge and skills and finished the course project to a working prototype.</a:t>
            </a:r>
          </a:p>
        </p:txBody>
      </p:sp>
    </p:spTree>
    <p:extLst>
      <p:ext uri="{BB962C8B-B14F-4D97-AF65-F5344CB8AC3E}">
        <p14:creationId xmlns:p14="http://schemas.microsoft.com/office/powerpoint/2010/main" val="2092405200"/>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559" name="Rectangle 2355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554" name="Picture 2" descr="Bunco, Dice' Tote Bag | Spreadshirt">
            <a:extLst>
              <a:ext uri="{FF2B5EF4-FFF2-40B4-BE49-F238E27FC236}">
                <a16:creationId xmlns:a16="http://schemas.microsoft.com/office/drawing/2014/main" id="{F585D61E-5806-4DA8-D556-EA4821C213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454" r="-1" b="943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3561" name="Rectangle 2356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C2C1D3-94CF-E551-4B9B-3D4CB6DB4F87}"/>
              </a:ext>
            </a:extLst>
          </p:cNvPr>
          <p:cNvSpPr>
            <a:spLocks noGrp="1"/>
          </p:cNvSpPr>
          <p:nvPr>
            <p:ph type="ctrTitle"/>
          </p:nvPr>
        </p:nvSpPr>
        <p:spPr>
          <a:xfrm>
            <a:off x="477981" y="1122363"/>
            <a:ext cx="4023360" cy="3204134"/>
          </a:xfrm>
        </p:spPr>
        <p:txBody>
          <a:bodyPr anchor="b">
            <a:normAutofit/>
          </a:bodyPr>
          <a:lstStyle/>
          <a:p>
            <a:r>
              <a:rPr lang="en-RU" sz="4800"/>
              <a:t>Thank you for attention!</a:t>
            </a:r>
          </a:p>
        </p:txBody>
      </p:sp>
      <p:sp>
        <p:nvSpPr>
          <p:cNvPr id="3" name="Subtitle 2">
            <a:extLst>
              <a:ext uri="{FF2B5EF4-FFF2-40B4-BE49-F238E27FC236}">
                <a16:creationId xmlns:a16="http://schemas.microsoft.com/office/drawing/2014/main" id="{C3C7A2DA-4C94-1AA1-93BE-F1BDCECAA4DA}"/>
              </a:ext>
            </a:extLst>
          </p:cNvPr>
          <p:cNvSpPr>
            <a:spLocks noGrp="1"/>
          </p:cNvSpPr>
          <p:nvPr>
            <p:ph type="subTitle" idx="1"/>
          </p:nvPr>
        </p:nvSpPr>
        <p:spPr>
          <a:xfrm>
            <a:off x="477980" y="4872922"/>
            <a:ext cx="4023359" cy="1208141"/>
          </a:xfrm>
        </p:spPr>
        <p:txBody>
          <a:bodyPr>
            <a:normAutofit/>
          </a:bodyPr>
          <a:lstStyle/>
          <a:p>
            <a:r>
              <a:rPr lang="en-RU" sz="2000"/>
              <a:t>Prepared by Oleksii Lychov, Murad Rajabov, Firad Aslanov, Shamil Mammadrzayev</a:t>
            </a:r>
          </a:p>
        </p:txBody>
      </p:sp>
      <p:sp>
        <p:nvSpPr>
          <p:cNvPr id="23563" name="Rectangle 2356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565" name="Rectangle 2356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278582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with medium confidence">
            <a:extLst>
              <a:ext uri="{FF2B5EF4-FFF2-40B4-BE49-F238E27FC236}">
                <a16:creationId xmlns:a16="http://schemas.microsoft.com/office/drawing/2014/main" id="{7F4B736A-8AEC-6F43-67C5-9F64B4FA1749}"/>
              </a:ext>
            </a:extLst>
          </p:cNvPr>
          <p:cNvPicPr>
            <a:picLocks noChangeAspect="1"/>
          </p:cNvPicPr>
          <p:nvPr/>
        </p:nvPicPr>
        <p:blipFill rotWithShape="1">
          <a:blip r:embed="rId2">
            <a:alphaModFix amt="40000"/>
          </a:blip>
          <a:srcRect l="2497" r="16614" b="-1"/>
          <a:stretch/>
        </p:blipFill>
        <p:spPr>
          <a:xfrm>
            <a:off x="20" y="10"/>
            <a:ext cx="12191979" cy="6857990"/>
          </a:xfrm>
          <a:prstGeom prst="rect">
            <a:avLst/>
          </a:prstGeom>
        </p:spPr>
      </p:pic>
      <p:sp>
        <p:nvSpPr>
          <p:cNvPr id="2" name="Title 1">
            <a:extLst>
              <a:ext uri="{FF2B5EF4-FFF2-40B4-BE49-F238E27FC236}">
                <a16:creationId xmlns:a16="http://schemas.microsoft.com/office/drawing/2014/main" id="{8D8AD377-905C-EDCF-9453-6D5A69E32E2B}"/>
              </a:ext>
            </a:extLst>
          </p:cNvPr>
          <p:cNvSpPr>
            <a:spLocks noGrp="1"/>
          </p:cNvSpPr>
          <p:nvPr>
            <p:ph type="title"/>
          </p:nvPr>
        </p:nvSpPr>
        <p:spPr>
          <a:xfrm>
            <a:off x="841249" y="941832"/>
            <a:ext cx="10506456" cy="2057400"/>
          </a:xfrm>
        </p:spPr>
        <p:txBody>
          <a:bodyPr anchor="b">
            <a:normAutofit/>
          </a:bodyPr>
          <a:lstStyle/>
          <a:p>
            <a:r>
              <a:rPr lang="en-RU" sz="5000"/>
              <a:t>Design</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DB839C90-DA2E-4ACF-3D65-97D32DB3A164}"/>
              </a:ext>
            </a:extLst>
          </p:cNvPr>
          <p:cNvSpPr>
            <a:spLocks noGrp="1"/>
          </p:cNvSpPr>
          <p:nvPr>
            <p:ph idx="1"/>
          </p:nvPr>
        </p:nvSpPr>
        <p:spPr>
          <a:xfrm>
            <a:off x="841248" y="3502152"/>
            <a:ext cx="10506456" cy="2670048"/>
          </a:xfrm>
        </p:spPr>
        <p:txBody>
          <a:bodyPr>
            <a:normAutofit/>
          </a:bodyPr>
          <a:lstStyle/>
          <a:p>
            <a:pPr marL="0" indent="0">
              <a:buNone/>
            </a:pPr>
            <a:r>
              <a:rPr lang="en-US" sz="2000" dirty="0"/>
              <a:t>Main focus in this project is directed towards speed, efficiency and simplicity. Visual attributes of graphical user interface are based on this idea. There is a closed list of standard pale blue colors, textboxes and </a:t>
            </a:r>
            <a:r>
              <a:rPr lang="en-US" sz="2000" dirty="0" err="1"/>
              <a:t>textspaces</a:t>
            </a:r>
            <a:r>
              <a:rPr lang="en-US" sz="2000" dirty="0"/>
              <a:t>, buttons and windows. What is more interesting that the user experience factor is highly influenced by interactive sound design with sonics for the game.</a:t>
            </a:r>
          </a:p>
        </p:txBody>
      </p:sp>
    </p:spTree>
    <p:extLst>
      <p:ext uri="{BB962C8B-B14F-4D97-AF65-F5344CB8AC3E}">
        <p14:creationId xmlns:p14="http://schemas.microsoft.com/office/powerpoint/2010/main" val="225722610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E8F40FE-293C-453F-B8A6-427899356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A5941F-1FE3-2798-A654-BBF2087CE464}"/>
              </a:ext>
            </a:extLst>
          </p:cNvPr>
          <p:cNvSpPr>
            <a:spLocks noGrp="1"/>
          </p:cNvSpPr>
          <p:nvPr>
            <p:ph type="title"/>
          </p:nvPr>
        </p:nvSpPr>
        <p:spPr>
          <a:xfrm>
            <a:off x="548640" y="856271"/>
            <a:ext cx="4114800" cy="1645139"/>
          </a:xfrm>
        </p:spPr>
        <p:txBody>
          <a:bodyPr anchor="b">
            <a:normAutofit/>
          </a:bodyPr>
          <a:lstStyle/>
          <a:p>
            <a:r>
              <a:rPr lang="en-RU" sz="3800"/>
              <a:t>Design</a:t>
            </a:r>
          </a:p>
        </p:txBody>
      </p:sp>
      <p:sp>
        <p:nvSpPr>
          <p:cNvPr id="31" name="Rectangle 30">
            <a:extLst>
              <a:ext uri="{FF2B5EF4-FFF2-40B4-BE49-F238E27FC236}">
                <a16:creationId xmlns:a16="http://schemas.microsoft.com/office/drawing/2014/main" id="{481EABE0-FA8E-49A5-A966-F0539111C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6384"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56A3E26D-73B1-468C-B97B-BC1815959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0" y="2712821"/>
            <a:ext cx="3975945"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8734E49-29E7-7BFB-B7C1-110EC83389C8}"/>
              </a:ext>
            </a:extLst>
          </p:cNvPr>
          <p:cNvSpPr>
            <a:spLocks noGrp="1"/>
          </p:cNvSpPr>
          <p:nvPr>
            <p:ph idx="1"/>
          </p:nvPr>
        </p:nvSpPr>
        <p:spPr>
          <a:xfrm>
            <a:off x="548640" y="2942520"/>
            <a:ext cx="4114800" cy="3245804"/>
          </a:xfrm>
        </p:spPr>
        <p:txBody>
          <a:bodyPr>
            <a:normAutofit/>
          </a:bodyPr>
          <a:lstStyle/>
          <a:p>
            <a:pPr marL="0" indent="0">
              <a:buNone/>
            </a:pPr>
            <a:r>
              <a:rPr lang="en-RU" sz="1800"/>
              <a:t>For the dices variations, we have searched for minimalistic PNG materials and depict them when a player makes a move.</a:t>
            </a:r>
          </a:p>
        </p:txBody>
      </p:sp>
      <p:pic>
        <p:nvPicPr>
          <p:cNvPr id="24" name="Picture 23" descr="A screenshot of a game&#10;&#10;Description automatically generated with low confidence">
            <a:extLst>
              <a:ext uri="{FF2B5EF4-FFF2-40B4-BE49-F238E27FC236}">
                <a16:creationId xmlns:a16="http://schemas.microsoft.com/office/drawing/2014/main" id="{9450D27C-26BA-0B48-D628-3AC4EDAE0FC7}"/>
              </a:ext>
            </a:extLst>
          </p:cNvPr>
          <p:cNvPicPr>
            <a:picLocks noChangeAspect="1"/>
          </p:cNvPicPr>
          <p:nvPr/>
        </p:nvPicPr>
        <p:blipFill>
          <a:blip r:embed="rId2"/>
          <a:stretch>
            <a:fillRect/>
          </a:stretch>
        </p:blipFill>
        <p:spPr>
          <a:xfrm>
            <a:off x="5175504" y="1291048"/>
            <a:ext cx="3246120" cy="1363370"/>
          </a:xfrm>
          <a:prstGeom prst="rect">
            <a:avLst/>
          </a:prstGeom>
        </p:spPr>
      </p:pic>
      <p:pic>
        <p:nvPicPr>
          <p:cNvPr id="21" name="Picture 20" descr="A screenshot of a game&#10;&#10;Description automatically generated with low confidence">
            <a:extLst>
              <a:ext uri="{FF2B5EF4-FFF2-40B4-BE49-F238E27FC236}">
                <a16:creationId xmlns:a16="http://schemas.microsoft.com/office/drawing/2014/main" id="{426DE2FB-1B57-9DE1-A024-752BE7ABD3D1}"/>
              </a:ext>
            </a:extLst>
          </p:cNvPr>
          <p:cNvPicPr>
            <a:picLocks noChangeAspect="1"/>
          </p:cNvPicPr>
          <p:nvPr/>
        </p:nvPicPr>
        <p:blipFill>
          <a:blip r:embed="rId3"/>
          <a:stretch>
            <a:fillRect/>
          </a:stretch>
        </p:blipFill>
        <p:spPr>
          <a:xfrm>
            <a:off x="8529916" y="1299163"/>
            <a:ext cx="3246120" cy="1347139"/>
          </a:xfrm>
          <a:prstGeom prst="rect">
            <a:avLst/>
          </a:prstGeom>
        </p:spPr>
      </p:pic>
      <p:pic>
        <p:nvPicPr>
          <p:cNvPr id="17" name="Picture 16" descr="A screenshot of a game&#10;&#10;Description automatically generated with medium confidence">
            <a:extLst>
              <a:ext uri="{FF2B5EF4-FFF2-40B4-BE49-F238E27FC236}">
                <a16:creationId xmlns:a16="http://schemas.microsoft.com/office/drawing/2014/main" id="{9F9A33E0-EBCE-ECE1-9ABE-3F70AC87CB89}"/>
              </a:ext>
            </a:extLst>
          </p:cNvPr>
          <p:cNvPicPr>
            <a:picLocks noChangeAspect="1"/>
          </p:cNvPicPr>
          <p:nvPr/>
        </p:nvPicPr>
        <p:blipFill>
          <a:blip r:embed="rId4"/>
          <a:stretch>
            <a:fillRect/>
          </a:stretch>
        </p:blipFill>
        <p:spPr>
          <a:xfrm>
            <a:off x="5175502" y="4160719"/>
            <a:ext cx="3246120" cy="1314678"/>
          </a:xfrm>
          <a:prstGeom prst="rect">
            <a:avLst/>
          </a:prstGeom>
        </p:spPr>
      </p:pic>
      <p:pic>
        <p:nvPicPr>
          <p:cNvPr id="15" name="Picture 14" descr="A picture containing screenshot&#10;&#10;Description automatically generated">
            <a:extLst>
              <a:ext uri="{FF2B5EF4-FFF2-40B4-BE49-F238E27FC236}">
                <a16:creationId xmlns:a16="http://schemas.microsoft.com/office/drawing/2014/main" id="{1BCA126F-F38A-92BC-D778-6F13C32ABF79}"/>
              </a:ext>
            </a:extLst>
          </p:cNvPr>
          <p:cNvPicPr>
            <a:picLocks noChangeAspect="1"/>
          </p:cNvPicPr>
          <p:nvPr/>
        </p:nvPicPr>
        <p:blipFill>
          <a:blip r:embed="rId5"/>
          <a:stretch>
            <a:fillRect/>
          </a:stretch>
        </p:blipFill>
        <p:spPr>
          <a:xfrm>
            <a:off x="8529916" y="4147211"/>
            <a:ext cx="3246120" cy="1339024"/>
          </a:xfrm>
          <a:prstGeom prst="rect">
            <a:avLst/>
          </a:prstGeom>
        </p:spPr>
      </p:pic>
    </p:spTree>
    <p:extLst>
      <p:ext uri="{BB962C8B-B14F-4D97-AF65-F5344CB8AC3E}">
        <p14:creationId xmlns:p14="http://schemas.microsoft.com/office/powerpoint/2010/main" val="4107747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Dice Game Clip Art · bunco | Clipart Panda - Free Clipart Images | Bunco,  Bunco dice, Bunco game">
            <a:extLst>
              <a:ext uri="{FF2B5EF4-FFF2-40B4-BE49-F238E27FC236}">
                <a16:creationId xmlns:a16="http://schemas.microsoft.com/office/drawing/2014/main" id="{D37DFAF3-B720-7382-6809-AECAE11A8E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377"/>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90" name="Rectangle 3089">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364D0E-2861-D54E-24FE-5B305F628ED6}"/>
              </a:ext>
            </a:extLst>
          </p:cNvPr>
          <p:cNvSpPr>
            <a:spLocks noGrp="1"/>
          </p:cNvSpPr>
          <p:nvPr>
            <p:ph type="title"/>
          </p:nvPr>
        </p:nvSpPr>
        <p:spPr>
          <a:xfrm>
            <a:off x="371094" y="1161288"/>
            <a:ext cx="3438144" cy="1124712"/>
          </a:xfrm>
        </p:spPr>
        <p:txBody>
          <a:bodyPr anchor="b">
            <a:normAutofit/>
          </a:bodyPr>
          <a:lstStyle/>
          <a:p>
            <a:r>
              <a:rPr lang="en-RU" sz="2800"/>
              <a:t>Requirements</a:t>
            </a:r>
          </a:p>
        </p:txBody>
      </p:sp>
      <p:sp>
        <p:nvSpPr>
          <p:cNvPr id="3092" name="Rectangle 309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4" name="Rectangle 309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FC51C90-894A-FEB7-ECA5-E06FFF9C8669}"/>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en-GB" sz="1400" dirty="0"/>
              <a:t>Like it was already mentioned, the aim of this project is to create a software program that enables players to participate in Bunco, which is a straightforward dice game. So, entering requirements are:</a:t>
            </a:r>
          </a:p>
          <a:p>
            <a:pPr marL="0" indent="0">
              <a:lnSpc>
                <a:spcPct val="100000"/>
              </a:lnSpc>
              <a:buNone/>
            </a:pPr>
            <a:r>
              <a:rPr lang="en-GB" sz="1400" dirty="0"/>
              <a:t> ■ the capacity to roll three dice</a:t>
            </a:r>
          </a:p>
          <a:p>
            <a:pPr marL="0" indent="0">
              <a:lnSpc>
                <a:spcPct val="100000"/>
              </a:lnSpc>
              <a:buNone/>
            </a:pPr>
            <a:r>
              <a:rPr lang="en-GB" sz="1400" dirty="0"/>
              <a:t> ■ the capacity to keep track of scores for each round</a:t>
            </a:r>
          </a:p>
          <a:p>
            <a:pPr marL="0" indent="0">
              <a:lnSpc>
                <a:spcPct val="100000"/>
              </a:lnSpc>
              <a:buNone/>
            </a:pPr>
            <a:r>
              <a:rPr lang="en-GB" sz="1400" dirty="0"/>
              <a:t>■ to facilitate multiple players</a:t>
            </a:r>
          </a:p>
          <a:p>
            <a:pPr marL="0" indent="0">
              <a:lnSpc>
                <a:spcPct val="100000"/>
              </a:lnSpc>
              <a:buNone/>
            </a:pPr>
            <a:r>
              <a:rPr lang="en-GB" sz="1400" dirty="0"/>
              <a:t>■ to indicate the current player's turn.</a:t>
            </a:r>
          </a:p>
          <a:p>
            <a:pPr>
              <a:lnSpc>
                <a:spcPct val="100000"/>
              </a:lnSpc>
            </a:pPr>
            <a:endParaRPr lang="en-RU" sz="1400" dirty="0"/>
          </a:p>
        </p:txBody>
      </p:sp>
    </p:spTree>
    <p:extLst>
      <p:ext uri="{BB962C8B-B14F-4D97-AF65-F5344CB8AC3E}">
        <p14:creationId xmlns:p14="http://schemas.microsoft.com/office/powerpoint/2010/main" val="4243789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Dice Images – Browse 539,699 Stock Photos, Vectors, and Video | Adobe Stock">
            <a:extLst>
              <a:ext uri="{FF2B5EF4-FFF2-40B4-BE49-F238E27FC236}">
                <a16:creationId xmlns:a16="http://schemas.microsoft.com/office/drawing/2014/main" id="{BD2D117E-18AA-E7C9-FABA-61F1B2690C21}"/>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2679" b="13052"/>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73EA5F3-0B82-3D31-E4DA-1530606FDC59}"/>
              </a:ext>
            </a:extLst>
          </p:cNvPr>
          <p:cNvSpPr>
            <a:spLocks noGrp="1"/>
          </p:cNvSpPr>
          <p:nvPr>
            <p:ph type="title"/>
          </p:nvPr>
        </p:nvSpPr>
        <p:spPr>
          <a:xfrm>
            <a:off x="841249" y="941832"/>
            <a:ext cx="10506456" cy="2057400"/>
          </a:xfrm>
        </p:spPr>
        <p:txBody>
          <a:bodyPr anchor="b">
            <a:normAutofit/>
          </a:bodyPr>
          <a:lstStyle/>
          <a:p>
            <a:r>
              <a:rPr lang="en-RU" sz="5000"/>
              <a:t>Requirements</a:t>
            </a:r>
          </a:p>
        </p:txBody>
      </p:sp>
      <p:sp>
        <p:nvSpPr>
          <p:cNvPr id="4107" name="Rectangle 410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9" name="Rectangle 410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CE4E050-6D14-FCC1-D44B-BFEB4E68D1AC}"/>
              </a:ext>
            </a:extLst>
          </p:cNvPr>
          <p:cNvSpPr>
            <a:spLocks noGrp="1"/>
          </p:cNvSpPr>
          <p:nvPr>
            <p:ph idx="1"/>
          </p:nvPr>
        </p:nvSpPr>
        <p:spPr>
          <a:xfrm>
            <a:off x="841248" y="3502152"/>
            <a:ext cx="10506456" cy="2670048"/>
          </a:xfrm>
        </p:spPr>
        <p:txBody>
          <a:bodyPr>
            <a:normAutofit/>
          </a:bodyPr>
          <a:lstStyle/>
          <a:p>
            <a:pPr marL="457200" lvl="1" indent="0">
              <a:buNone/>
            </a:pPr>
            <a:r>
              <a:rPr lang="en-RU">
                <a:latin typeface="Arial" panose="020B0604020202020204" pitchFamily="34" charset="0"/>
                <a:ea typeface="Arial" panose="020B0604020202020204" pitchFamily="34" charset="0"/>
              </a:rPr>
              <a:t>Such questions were raised:</a:t>
            </a:r>
            <a:endParaRPr lang="en-RU" u="none" strike="noStrike">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RU" u="none" strike="noStrike">
                <a:effectLst/>
                <a:latin typeface="Arial" panose="020B0604020202020204" pitchFamily="34" charset="0"/>
                <a:ea typeface="Arial" panose="020B0604020202020204" pitchFamily="34" charset="0"/>
              </a:rPr>
              <a:t>What  kind of design we are going to use ?</a:t>
            </a:r>
          </a:p>
          <a:p>
            <a:pPr marL="742950" lvl="1" indent="-285750">
              <a:buFont typeface="Arial" panose="020B0604020202020204" pitchFamily="34" charset="0"/>
              <a:buChar char="○"/>
            </a:pPr>
            <a:r>
              <a:rPr lang="en-RU" u="none" strike="noStrike">
                <a:effectLst/>
                <a:latin typeface="Arial" panose="020B0604020202020204" pitchFamily="34" charset="0"/>
                <a:ea typeface="Arial" panose="020B0604020202020204" pitchFamily="34" charset="0"/>
              </a:rPr>
              <a:t>What are the terms and when are the deadlines? </a:t>
            </a:r>
          </a:p>
          <a:p>
            <a:pPr marL="742950" lvl="1" indent="-285750">
              <a:buFont typeface="Arial" panose="020B0604020202020204" pitchFamily="34" charset="0"/>
              <a:buChar char="○"/>
            </a:pPr>
            <a:r>
              <a:rPr lang="en-RU" u="none" strike="noStrike">
                <a:effectLst/>
                <a:latin typeface="Arial" panose="020B0604020202020204" pitchFamily="34" charset="0"/>
                <a:ea typeface="Arial" panose="020B0604020202020204" pitchFamily="34" charset="0"/>
              </a:rPr>
              <a:t>Will we use advertisement inside the product? </a:t>
            </a:r>
          </a:p>
          <a:p>
            <a:pPr marL="742950" lvl="1" indent="-285750">
              <a:buFont typeface="Arial" panose="020B0604020202020204" pitchFamily="34" charset="0"/>
              <a:buChar char="○"/>
            </a:pPr>
            <a:r>
              <a:rPr lang="en-RU" u="none" strike="noStrike">
                <a:effectLst/>
                <a:latin typeface="Arial" panose="020B0604020202020204" pitchFamily="34" charset="0"/>
                <a:ea typeface="Arial" panose="020B0604020202020204" pitchFamily="34" charset="0"/>
              </a:rPr>
              <a:t>What are the rules of Privacy Policy we are going to use?</a:t>
            </a:r>
          </a:p>
          <a:p>
            <a:pPr marL="0" indent="0">
              <a:buNone/>
            </a:pPr>
            <a:endParaRPr lang="en-RU" sz="2000"/>
          </a:p>
        </p:txBody>
      </p:sp>
    </p:spTree>
    <p:extLst>
      <p:ext uri="{BB962C8B-B14F-4D97-AF65-F5344CB8AC3E}">
        <p14:creationId xmlns:p14="http://schemas.microsoft.com/office/powerpoint/2010/main" val="294340509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760C9F58-CB4E-AED0-8063-43CF4181128E}"/>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308" b="11802"/>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82FFE8C-F39A-D69B-0702-599CD6174DFA}"/>
              </a:ext>
            </a:extLst>
          </p:cNvPr>
          <p:cNvSpPr>
            <a:spLocks noGrp="1"/>
          </p:cNvSpPr>
          <p:nvPr>
            <p:ph type="title"/>
          </p:nvPr>
        </p:nvSpPr>
        <p:spPr>
          <a:xfrm>
            <a:off x="841249" y="941832"/>
            <a:ext cx="10506456" cy="2057400"/>
          </a:xfrm>
        </p:spPr>
        <p:txBody>
          <a:bodyPr anchor="b">
            <a:normAutofit/>
          </a:bodyPr>
          <a:lstStyle/>
          <a:p>
            <a:r>
              <a:rPr lang="en-RU" sz="5000" dirty="0"/>
              <a:t>Requirements</a:t>
            </a:r>
          </a:p>
        </p:txBody>
      </p:sp>
      <p:sp>
        <p:nvSpPr>
          <p:cNvPr id="5129" name="Rectangle 51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31" name="Rectangle 51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DCA3A45-DFB3-D016-B804-6D68D162E29F}"/>
              </a:ext>
            </a:extLst>
          </p:cNvPr>
          <p:cNvSpPr>
            <a:spLocks noGrp="1"/>
          </p:cNvSpPr>
          <p:nvPr>
            <p:ph idx="1"/>
          </p:nvPr>
        </p:nvSpPr>
        <p:spPr>
          <a:xfrm>
            <a:off x="841248" y="3502152"/>
            <a:ext cx="10506456" cy="2670048"/>
          </a:xfrm>
        </p:spPr>
        <p:txBody>
          <a:bodyPr>
            <a:normAutofit/>
          </a:bodyPr>
          <a:lstStyle/>
          <a:p>
            <a:pPr marL="0" indent="0">
              <a:buNone/>
            </a:pPr>
            <a:r>
              <a:rPr lang="en-RU" sz="2000"/>
              <a:t>Possible age categories for the product:</a:t>
            </a:r>
          </a:p>
          <a:p>
            <a:pPr marL="0" indent="0">
              <a:buNone/>
            </a:pPr>
            <a:r>
              <a:rPr lang="en-GB" sz="2000"/>
              <a:t>○	Junior player category (13-18)</a:t>
            </a:r>
          </a:p>
          <a:p>
            <a:pPr marL="0" indent="0">
              <a:buNone/>
            </a:pPr>
            <a:r>
              <a:rPr lang="en-GB" sz="2000"/>
              <a:t>○	Adult player category (18-65)</a:t>
            </a:r>
          </a:p>
          <a:p>
            <a:pPr marL="0" indent="0">
              <a:buNone/>
            </a:pPr>
            <a:r>
              <a:rPr lang="en-GB" sz="2000"/>
              <a:t>○	Seniour player category (65~)</a:t>
            </a:r>
          </a:p>
          <a:p>
            <a:pPr marL="0" indent="0">
              <a:buNone/>
            </a:pPr>
            <a:endParaRPr lang="en-RU" sz="2000"/>
          </a:p>
        </p:txBody>
      </p:sp>
    </p:spTree>
    <p:extLst>
      <p:ext uri="{BB962C8B-B14F-4D97-AF65-F5344CB8AC3E}">
        <p14:creationId xmlns:p14="http://schemas.microsoft.com/office/powerpoint/2010/main" val="398092283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70+ Dice HD Wallpapers and Backgrounds">
            <a:extLst>
              <a:ext uri="{FF2B5EF4-FFF2-40B4-BE49-F238E27FC236}">
                <a16:creationId xmlns:a16="http://schemas.microsoft.com/office/drawing/2014/main" id="{7C397698-1BA9-9830-6C50-8D113D2BDD0F}"/>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2451" b="7549"/>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BA019A7-AA7D-F1F2-2E08-99A0107223EB}"/>
              </a:ext>
            </a:extLst>
          </p:cNvPr>
          <p:cNvSpPr>
            <a:spLocks noGrp="1"/>
          </p:cNvSpPr>
          <p:nvPr>
            <p:ph type="title"/>
          </p:nvPr>
        </p:nvSpPr>
        <p:spPr>
          <a:xfrm>
            <a:off x="841249" y="941832"/>
            <a:ext cx="10506456" cy="2057400"/>
          </a:xfrm>
        </p:spPr>
        <p:txBody>
          <a:bodyPr anchor="b">
            <a:normAutofit/>
          </a:bodyPr>
          <a:lstStyle/>
          <a:p>
            <a:r>
              <a:rPr lang="en-RU" sz="5000"/>
              <a:t>Requirements</a:t>
            </a:r>
          </a:p>
        </p:txBody>
      </p:sp>
      <p:sp>
        <p:nvSpPr>
          <p:cNvPr id="6153" name="Rectangle 615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55" name="Rectangle 615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1C8365F-0AB9-EF38-39A0-6D9C5346F888}"/>
              </a:ext>
            </a:extLst>
          </p:cNvPr>
          <p:cNvSpPr>
            <a:spLocks noGrp="1"/>
          </p:cNvSpPr>
          <p:nvPr>
            <p:ph idx="1"/>
          </p:nvPr>
        </p:nvSpPr>
        <p:spPr>
          <a:xfrm>
            <a:off x="841248" y="3502152"/>
            <a:ext cx="10506456" cy="2670048"/>
          </a:xfrm>
        </p:spPr>
        <p:txBody>
          <a:bodyPr>
            <a:normAutofit/>
          </a:bodyPr>
          <a:lstStyle/>
          <a:p>
            <a:pPr marL="457200" lvl="1" indent="0">
              <a:buNone/>
            </a:pPr>
            <a:r>
              <a:rPr lang="en-RU" u="none" strike="noStrike">
                <a:effectLst/>
                <a:latin typeface="Arial" panose="020B0604020202020204" pitchFamily="34" charset="0"/>
                <a:ea typeface="Arial" panose="020B0604020202020204" pitchFamily="34" charset="0"/>
              </a:rPr>
              <a:t>First</a:t>
            </a:r>
            <a:r>
              <a:rPr lang="en-RU">
                <a:latin typeface="Arial" panose="020B0604020202020204" pitchFamily="34" charset="0"/>
                <a:ea typeface="Arial" panose="020B0604020202020204" pitchFamily="34" charset="0"/>
              </a:rPr>
              <a:t>-f</a:t>
            </a:r>
            <a:r>
              <a:rPr lang="en-RU" u="none" strike="noStrike">
                <a:effectLst/>
                <a:latin typeface="Arial" panose="020B0604020202020204" pitchFamily="34" charset="0"/>
                <a:ea typeface="Arial" panose="020B0604020202020204" pitchFamily="34" charset="0"/>
              </a:rPr>
              <a:t>eature requirements:</a:t>
            </a:r>
          </a:p>
          <a:p>
            <a:pPr marL="742950" lvl="1" indent="-285750">
              <a:buFont typeface="Arial" panose="020B0604020202020204" pitchFamily="34" charset="0"/>
              <a:buChar char="○"/>
            </a:pPr>
            <a:r>
              <a:rPr lang="en-RU" u="none" strike="noStrike">
                <a:effectLst/>
                <a:latin typeface="Arial" panose="020B0604020202020204" pitchFamily="34" charset="0"/>
                <a:ea typeface="Arial" panose="020B0604020202020204" pitchFamily="34" charset="0"/>
              </a:rPr>
              <a:t>Sound effects: Sound effects can add to the fun and excitement of playing Bunco, so the software should have a feature that plays different sound effects when certain events occur during the game.</a:t>
            </a:r>
          </a:p>
          <a:p>
            <a:pPr marL="742950" lvl="1" indent="-285750">
              <a:buFont typeface="Arial" panose="020B0604020202020204" pitchFamily="34" charset="0"/>
              <a:buChar char="○"/>
            </a:pPr>
            <a:r>
              <a:rPr lang="en-RU" u="none" strike="noStrike">
                <a:effectLst/>
                <a:latin typeface="Arial" panose="020B0604020202020204" pitchFamily="34" charset="0"/>
                <a:ea typeface="Arial" panose="020B0604020202020204" pitchFamily="34" charset="0"/>
              </a:rPr>
              <a:t>Dice rolling: Since Bunco is a game that revolves around rolling dice, the software should have a feature that allows players to roll the dice virtually.</a:t>
            </a:r>
          </a:p>
          <a:p>
            <a:pPr marL="742950" lvl="1" indent="-285750">
              <a:buFont typeface="Arial" panose="020B0604020202020204" pitchFamily="34" charset="0"/>
              <a:buChar char="○"/>
            </a:pPr>
            <a:r>
              <a:rPr lang="en-RU" u="none" strike="noStrike">
                <a:effectLst/>
                <a:latin typeface="Arial" panose="020B0604020202020204" pitchFamily="34" charset="0"/>
                <a:ea typeface="Arial" panose="020B0604020202020204" pitchFamily="34" charset="0"/>
              </a:rPr>
              <a:t> Easy to use: The software should be intuitive and easy to use, </a:t>
            </a:r>
          </a:p>
          <a:p>
            <a:endParaRPr lang="en-RU" sz="2000"/>
          </a:p>
        </p:txBody>
      </p:sp>
    </p:spTree>
    <p:extLst>
      <p:ext uri="{BB962C8B-B14F-4D97-AF65-F5344CB8AC3E}">
        <p14:creationId xmlns:p14="http://schemas.microsoft.com/office/powerpoint/2010/main" val="357428616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Dice Wallpapers - Top Free Dice Backgrounds - WallpaperAccess">
            <a:extLst>
              <a:ext uri="{FF2B5EF4-FFF2-40B4-BE49-F238E27FC236}">
                <a16:creationId xmlns:a16="http://schemas.microsoft.com/office/drawing/2014/main" id="{2B853269-D126-1A77-56C7-A9B8F77AB58E}"/>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8776EBD-2BF0-ACB8-F847-632AA7F758D9}"/>
              </a:ext>
            </a:extLst>
          </p:cNvPr>
          <p:cNvSpPr>
            <a:spLocks noGrp="1"/>
          </p:cNvSpPr>
          <p:nvPr>
            <p:ph type="title"/>
          </p:nvPr>
        </p:nvSpPr>
        <p:spPr>
          <a:xfrm>
            <a:off x="841249" y="941832"/>
            <a:ext cx="10506456" cy="2057400"/>
          </a:xfrm>
        </p:spPr>
        <p:txBody>
          <a:bodyPr anchor="b">
            <a:normAutofit/>
          </a:bodyPr>
          <a:lstStyle/>
          <a:p>
            <a:r>
              <a:rPr lang="en-RU" sz="5000"/>
              <a:t>Requirements</a:t>
            </a:r>
          </a:p>
        </p:txBody>
      </p:sp>
      <p:sp>
        <p:nvSpPr>
          <p:cNvPr id="7177" name="Rectangle 717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79" name="Rectangle 717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2F11485-EB3E-1A46-A299-708653EB719C}"/>
              </a:ext>
            </a:extLst>
          </p:cNvPr>
          <p:cNvSpPr>
            <a:spLocks noGrp="1"/>
          </p:cNvSpPr>
          <p:nvPr>
            <p:ph idx="1"/>
          </p:nvPr>
        </p:nvSpPr>
        <p:spPr>
          <a:xfrm>
            <a:off x="841248" y="3502152"/>
            <a:ext cx="10506456" cy="2670048"/>
          </a:xfrm>
        </p:spPr>
        <p:txBody>
          <a:bodyPr>
            <a:normAutofit/>
          </a:bodyPr>
          <a:lstStyle/>
          <a:p>
            <a:pPr marL="0" indent="0">
              <a:buNone/>
            </a:pPr>
            <a:r>
              <a:rPr lang="en-GB" sz="2000">
                <a:effectLst/>
                <a:latin typeface="Arial" panose="020B0604020202020204" pitchFamily="34" charset="0"/>
                <a:ea typeface="Arial" panose="020B0604020202020204" pitchFamily="34" charset="0"/>
              </a:rPr>
              <a:t>The software should be intuitive and easy to use, allowing users to interact with the program by using basic menu functions to start the game and exit, as well as the ability to roll a dice by pressing a button and seeing the progress of the game. The software should have sound effects that add to the fun and excitement of playing Bunco.</a:t>
            </a:r>
            <a:endParaRPr lang="en-RU" sz="2000">
              <a:effectLst/>
              <a:latin typeface="Arial" panose="020B0604020202020204" pitchFamily="34" charset="0"/>
              <a:ea typeface="Arial" panose="020B0604020202020204" pitchFamily="34" charset="0"/>
            </a:endParaRPr>
          </a:p>
          <a:p>
            <a:endParaRPr lang="en-RU" sz="2000"/>
          </a:p>
        </p:txBody>
      </p:sp>
    </p:spTree>
    <p:extLst>
      <p:ext uri="{BB962C8B-B14F-4D97-AF65-F5344CB8AC3E}">
        <p14:creationId xmlns:p14="http://schemas.microsoft.com/office/powerpoint/2010/main" val="352703944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444</TotalTime>
  <Words>1954</Words>
  <Application>Microsoft Macintosh PowerPoint</Application>
  <PresentationFormat>Widescreen</PresentationFormat>
  <Paragraphs>178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Avenir Next LT Pro</vt:lpstr>
      <vt:lpstr>Calibri</vt:lpstr>
      <vt:lpstr>Neue Haas Grotesk Text Pro</vt:lpstr>
      <vt:lpstr>Symbol</vt:lpstr>
      <vt:lpstr>AccentBoxVTI</vt:lpstr>
      <vt:lpstr>Game of Bunco</vt:lpstr>
      <vt:lpstr>Introduction. Project Overview</vt:lpstr>
      <vt:lpstr>Design</vt:lpstr>
      <vt:lpstr>Design</vt:lpstr>
      <vt:lpstr>Requirements</vt:lpstr>
      <vt:lpstr>Requirements</vt:lpstr>
      <vt:lpstr>Requirements</vt:lpstr>
      <vt:lpstr>Requirements</vt:lpstr>
      <vt:lpstr>Requirements</vt:lpstr>
      <vt:lpstr>Functional requirements</vt:lpstr>
      <vt:lpstr>Non-functional requirements</vt:lpstr>
      <vt:lpstr>Functionalities</vt:lpstr>
      <vt:lpstr>Software development</vt:lpstr>
      <vt:lpstr>Code</vt:lpstr>
      <vt:lpstr>Demonstration</vt:lpstr>
      <vt:lpstr>Q&amp;A and Testing – Black-Box list</vt:lpstr>
      <vt:lpstr>Q&amp;A and Testing – Black-Box list</vt:lpstr>
      <vt:lpstr>Black-box Test Cases</vt:lpstr>
      <vt:lpstr>Functionality Testing</vt:lpstr>
      <vt:lpstr>User Interface Testing</vt:lpstr>
      <vt:lpstr>Sound Testing</vt:lpstr>
      <vt:lpstr>Dice and Score Calculation Testing</vt:lpstr>
      <vt:lpstr>Error Handling Testing</vt:lpstr>
      <vt:lpstr>Lessons Learned</vt:lpstr>
      <vt:lpstr>Possible improvements</vt:lpstr>
      <vt:lpstr>Summarizing </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of Bunco</dc:title>
  <dc:creator>Oleksii Lychov</dc:creator>
  <cp:lastModifiedBy>Oleksii Lychov</cp:lastModifiedBy>
  <cp:revision>1</cp:revision>
  <dcterms:created xsi:type="dcterms:W3CDTF">2023-05-30T21:39:49Z</dcterms:created>
  <dcterms:modified xsi:type="dcterms:W3CDTF">2023-05-31T05:04:37Z</dcterms:modified>
</cp:coreProperties>
</file>