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315200" cy="5486400"/>
  <p:notesSz cx="7315200" cy="5486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8640" y="1700784"/>
            <a:ext cx="6217920" cy="1152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97280" y="3072384"/>
            <a:ext cx="5120640" cy="137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#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#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65760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767328" y="1261872"/>
            <a:ext cx="3182112" cy="3621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#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#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#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961" y="0"/>
            <a:ext cx="7319645" cy="564515"/>
          </a:xfrm>
          <a:custGeom>
            <a:avLst/>
            <a:gdLst/>
            <a:ahLst/>
            <a:cxnLst/>
            <a:rect l="l" t="t" r="r" b="b"/>
            <a:pathLst>
              <a:path w="7319645" h="564515">
                <a:moveTo>
                  <a:pt x="0" y="564212"/>
                </a:moveTo>
                <a:lnTo>
                  <a:pt x="7319023" y="564212"/>
                </a:lnTo>
                <a:lnTo>
                  <a:pt x="7319023" y="0"/>
                </a:lnTo>
                <a:lnTo>
                  <a:pt x="0" y="0"/>
                </a:lnTo>
                <a:lnTo>
                  <a:pt x="0" y="564212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800" y="121388"/>
            <a:ext cx="7001598" cy="37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415" y="910703"/>
            <a:ext cx="6882130" cy="2600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20250" y="5332887"/>
            <a:ext cx="839470" cy="14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74390" y="5332887"/>
            <a:ext cx="766445" cy="14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866249" y="5332887"/>
            <a:ext cx="360045" cy="14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PMingLiU"/>
                <a:cs typeface="PMingLiU"/>
              </a:defRPr>
            </a:lvl1pPr>
          </a:lstStyle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#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" Target="slide4.xml"/><Relationship Id="rId9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hyperlink" Target="http://www.overleaf.com/help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hyperlink" Target="http://www.tex.ac.uk/ctan/macros/generic/chemfig/chemfig_doc_en.pdf" TargetMode="External"/><Relationship Id="rId9" Type="http://schemas.openxmlformats.org/officeDocument/2006/relationships/hyperlink" Target="http://mirror.ox.ac.uk/sites/ctan.org/macros/latex/contrib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hyperlink" Target="http://www.overleaf.com/help" TargetMode="External"/><Relationship Id="rId6" Type="http://schemas.openxmlformats.org/officeDocument/2006/relationships/hyperlink" Target="http://www.overleaf.com/blog/7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426" y="1427843"/>
            <a:ext cx="7040880" cy="131445"/>
          </a:xfrm>
          <a:custGeom>
            <a:avLst/>
            <a:gdLst/>
            <a:ahLst/>
            <a:cxnLst/>
            <a:rect l="l" t="t" r="r" b="b"/>
            <a:pathLst>
              <a:path w="7040880" h="131444">
                <a:moveTo>
                  <a:pt x="6959780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130856"/>
                </a:lnTo>
                <a:lnTo>
                  <a:pt x="7040468" y="130856"/>
                </a:lnTo>
                <a:lnTo>
                  <a:pt x="7040468" y="80688"/>
                </a:lnTo>
                <a:lnTo>
                  <a:pt x="7034101" y="49358"/>
                </a:lnTo>
                <a:lnTo>
                  <a:pt x="7016766" y="23702"/>
                </a:lnTo>
                <a:lnTo>
                  <a:pt x="6991110" y="6366"/>
                </a:lnTo>
                <a:lnTo>
                  <a:pt x="6959780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8115" y="1889582"/>
            <a:ext cx="161376" cy="161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77034" y="1869409"/>
            <a:ext cx="181527" cy="181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8804" y="1950098"/>
            <a:ext cx="6798945" cy="100965"/>
          </a:xfrm>
          <a:custGeom>
            <a:avLst/>
            <a:gdLst/>
            <a:ahLst/>
            <a:cxnLst/>
            <a:rect l="l" t="t" r="r" b="b"/>
            <a:pathLst>
              <a:path w="6798945" h="100964">
                <a:moveTo>
                  <a:pt x="6798403" y="100859"/>
                </a:moveTo>
                <a:lnTo>
                  <a:pt x="6798403" y="0"/>
                </a:lnTo>
                <a:lnTo>
                  <a:pt x="0" y="0"/>
                </a:lnTo>
                <a:lnTo>
                  <a:pt x="0" y="100859"/>
                </a:lnTo>
                <a:lnTo>
                  <a:pt x="6798403" y="100859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77894" y="1508128"/>
            <a:ext cx="80667" cy="161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177894" y="1588806"/>
            <a:ext cx="81280" cy="300990"/>
          </a:xfrm>
          <a:custGeom>
            <a:avLst/>
            <a:gdLst/>
            <a:ahLst/>
            <a:cxnLst/>
            <a:rect l="l" t="t" r="r" b="b"/>
            <a:pathLst>
              <a:path w="81279" h="300989">
                <a:moveTo>
                  <a:pt x="0" y="300775"/>
                </a:moveTo>
                <a:lnTo>
                  <a:pt x="80668" y="300775"/>
                </a:lnTo>
                <a:lnTo>
                  <a:pt x="80668" y="0"/>
                </a:lnTo>
                <a:lnTo>
                  <a:pt x="0" y="0"/>
                </a:lnTo>
                <a:lnTo>
                  <a:pt x="0" y="300775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37426" y="1498369"/>
            <a:ext cx="7040880" cy="472440"/>
          </a:xfrm>
          <a:custGeom>
            <a:avLst/>
            <a:gdLst/>
            <a:ahLst/>
            <a:cxnLst/>
            <a:rect l="l" t="t" r="r" b="b"/>
            <a:pathLst>
              <a:path w="7040880" h="472439">
                <a:moveTo>
                  <a:pt x="7040468" y="0"/>
                </a:moveTo>
                <a:lnTo>
                  <a:pt x="0" y="0"/>
                </a:lnTo>
                <a:lnTo>
                  <a:pt x="0" y="391212"/>
                </a:lnTo>
                <a:lnTo>
                  <a:pt x="6366" y="422542"/>
                </a:lnTo>
                <a:lnTo>
                  <a:pt x="23702" y="448198"/>
                </a:lnTo>
                <a:lnTo>
                  <a:pt x="49359" y="465534"/>
                </a:lnTo>
                <a:lnTo>
                  <a:pt x="80689" y="471901"/>
                </a:lnTo>
                <a:lnTo>
                  <a:pt x="6959780" y="471901"/>
                </a:lnTo>
                <a:lnTo>
                  <a:pt x="6991110" y="465534"/>
                </a:lnTo>
                <a:lnTo>
                  <a:pt x="7016766" y="448198"/>
                </a:lnTo>
                <a:lnTo>
                  <a:pt x="7034101" y="422542"/>
                </a:lnTo>
                <a:lnTo>
                  <a:pt x="7040468" y="391212"/>
                </a:lnTo>
                <a:lnTo>
                  <a:pt x="7040468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77894" y="1568634"/>
            <a:ext cx="0" cy="351790"/>
          </a:xfrm>
          <a:custGeom>
            <a:avLst/>
            <a:gdLst/>
            <a:ahLst/>
            <a:cxnLst/>
            <a:rect l="l" t="t" r="r" b="b"/>
            <a:pathLst>
              <a:path w="0" h="351789">
                <a:moveTo>
                  <a:pt x="0" y="351204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177894" y="1548462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77894" y="1528290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77894" y="150811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68452" y="1533834"/>
            <a:ext cx="3376929" cy="37147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5"/>
              <a:t>Mid-term </a:t>
            </a:r>
            <a:r>
              <a:rPr dirty="0" spc="-50"/>
              <a:t>oral</a:t>
            </a:r>
            <a:r>
              <a:rPr dirty="0" spc="425"/>
              <a:t> </a:t>
            </a:r>
            <a:r>
              <a:rPr dirty="0" spc="-50"/>
              <a:t>examination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57285" y="2328264"/>
            <a:ext cx="1400810" cy="12706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700" spc="-35">
                <a:latin typeface="Palatino Linotype"/>
                <a:cs typeface="Palatino Linotype"/>
              </a:rPr>
              <a:t>Ziqiang</a:t>
            </a:r>
            <a:r>
              <a:rPr dirty="0" sz="1700" spc="85">
                <a:latin typeface="Palatino Linotype"/>
                <a:cs typeface="Palatino Linotype"/>
              </a:rPr>
              <a:t> </a:t>
            </a:r>
            <a:r>
              <a:rPr dirty="0" sz="1700" spc="-55">
                <a:latin typeface="Palatino Linotype"/>
                <a:cs typeface="Palatino Linotype"/>
              </a:rPr>
              <a:t>Zheng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50" spc="180">
                <a:latin typeface="PMingLiU"/>
                <a:cs typeface="PMingLiU"/>
              </a:rPr>
              <a:t>OUC</a:t>
            </a:r>
            <a:endParaRPr sz="12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700" spc="-30">
                <a:latin typeface="Palatino Linotype"/>
                <a:cs typeface="Palatino Linotype"/>
              </a:rPr>
              <a:t>May</a:t>
            </a:r>
            <a:r>
              <a:rPr dirty="0" sz="1700" spc="65">
                <a:latin typeface="Palatino Linotype"/>
                <a:cs typeface="Palatino Linotype"/>
              </a:rPr>
              <a:t> </a:t>
            </a:r>
            <a:r>
              <a:rPr dirty="0" sz="1700" spc="20">
                <a:latin typeface="Palatino Linotype"/>
                <a:cs typeface="Palatino Linotype"/>
              </a:rPr>
              <a:t>25,2017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2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42268" y="1445353"/>
            <a:ext cx="246341" cy="246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0054" y="1461535"/>
            <a:ext cx="111125" cy="212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85">
                <a:solidFill>
                  <a:srgbClr val="EAEAF7"/>
                </a:solidFill>
                <a:latin typeface="PMingLiU"/>
                <a:cs typeface="PMingLiU"/>
              </a:rPr>
              <a:t>1</a:t>
            </a:r>
            <a:endParaRPr sz="1250">
              <a:latin typeface="PMingLiU"/>
              <a:cs typeface="PMingLiU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6691" y="1798222"/>
            <a:ext cx="100436" cy="10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66038" y="1418908"/>
            <a:ext cx="2239010" cy="557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5">
                <a:solidFill>
                  <a:srgbClr val="3333B2"/>
                </a:solidFill>
                <a:latin typeface="Palatino Linotype"/>
                <a:cs typeface="Palatino Linotype"/>
              </a:rPr>
              <a:t>Introduction</a:t>
            </a:r>
            <a:endParaRPr sz="1700">
              <a:latin typeface="Palatino Linotype"/>
              <a:cs typeface="Palatino Linotype"/>
            </a:endParaRPr>
          </a:p>
          <a:p>
            <a:pPr marL="225425">
              <a:lnSpc>
                <a:spcPct val="100000"/>
              </a:lnSpc>
              <a:spcBef>
                <a:spcPts val="110"/>
              </a:spcBef>
            </a:pPr>
            <a:r>
              <a:rPr dirty="0" sz="1700" spc="45">
                <a:latin typeface="Palatino Linotype"/>
                <a:cs typeface="Palatino Linotype"/>
              </a:rPr>
              <a:t>The </a:t>
            </a:r>
            <a:r>
              <a:rPr dirty="0" sz="1700" spc="-15">
                <a:latin typeface="Palatino Linotype"/>
                <a:cs typeface="Palatino Linotype"/>
              </a:rPr>
              <a:t>Main</a:t>
            </a:r>
            <a:r>
              <a:rPr dirty="0" sz="1700" spc="210">
                <a:latin typeface="Palatino Linotype"/>
                <a:cs typeface="Palatino Linotype"/>
              </a:rPr>
              <a:t> </a:t>
            </a:r>
            <a:r>
              <a:rPr dirty="0" sz="1700" spc="-30">
                <a:latin typeface="Palatino Linotype"/>
                <a:cs typeface="Palatino Linotype"/>
              </a:rPr>
              <a:t>diﬃculties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268" y="2419057"/>
            <a:ext cx="246341" cy="24634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0054" y="2435239"/>
            <a:ext cx="111125" cy="212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85">
                <a:solidFill>
                  <a:srgbClr val="EAEAF7"/>
                </a:solidFill>
                <a:latin typeface="PMingLiU"/>
                <a:cs typeface="PMingLiU"/>
              </a:rPr>
              <a:t>2</a:t>
            </a:r>
            <a:endParaRPr sz="1250">
              <a:latin typeface="PMingLiU"/>
              <a:cs typeface="PMingLiU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96691" y="2771927"/>
            <a:ext cx="100436" cy="10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6691" y="3045056"/>
            <a:ext cx="100436" cy="1004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96691" y="3318388"/>
            <a:ext cx="100436" cy="1004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66038" y="2378623"/>
            <a:ext cx="4261485" cy="1117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5425" marR="647700" indent="-213360">
              <a:lnSpc>
                <a:spcPct val="105400"/>
              </a:lnSpc>
            </a:pPr>
            <a:r>
              <a:rPr dirty="0" sz="1700" spc="-40">
                <a:solidFill>
                  <a:srgbClr val="3333B2"/>
                </a:solidFill>
                <a:latin typeface="Palatino Linotype"/>
                <a:cs typeface="Palatino Linotype"/>
              </a:rPr>
              <a:t>Using </a:t>
            </a:r>
            <a:r>
              <a:rPr dirty="0" sz="1700" spc="-15">
                <a:solidFill>
                  <a:srgbClr val="3333B2"/>
                </a:solidFill>
                <a:latin typeface="Palatino Linotype"/>
                <a:cs typeface="Palatino Linotype"/>
              </a:rPr>
              <a:t>chemistry </a:t>
            </a:r>
            <a:r>
              <a:rPr dirty="0" sz="1700" spc="-45">
                <a:solidFill>
                  <a:srgbClr val="3333B2"/>
                </a:solidFill>
                <a:latin typeface="Palatino Linotype"/>
                <a:cs typeface="Palatino Linotype"/>
              </a:rPr>
              <a:t>packages </a:t>
            </a:r>
            <a:r>
              <a:rPr dirty="0" sz="1700" spc="-25">
                <a:solidFill>
                  <a:srgbClr val="3333B2"/>
                </a:solidFill>
                <a:latin typeface="Palatino Linotype"/>
                <a:cs typeface="Palatino Linotype"/>
              </a:rPr>
              <a:t>with </a:t>
            </a:r>
            <a:r>
              <a:rPr dirty="0" sz="1700" spc="-140">
                <a:solidFill>
                  <a:srgbClr val="3333B2"/>
                </a:solidFill>
                <a:latin typeface="Palatino Linotype"/>
                <a:cs typeface="Palatino Linotype"/>
              </a:rPr>
              <a:t>L</a:t>
            </a:r>
            <a:r>
              <a:rPr dirty="0" baseline="13333" sz="1875" spc="-209">
                <a:solidFill>
                  <a:srgbClr val="3333B2"/>
                </a:solidFill>
                <a:latin typeface="PMingLiU"/>
                <a:cs typeface="PMingLiU"/>
              </a:rPr>
              <a:t>A</a:t>
            </a:r>
            <a:r>
              <a:rPr dirty="0" sz="1700" spc="-140">
                <a:solidFill>
                  <a:srgbClr val="3333B2"/>
                </a:solidFill>
                <a:latin typeface="Palatino Linotype"/>
                <a:cs typeface="Palatino Linotype"/>
              </a:rPr>
              <a:t>T</a:t>
            </a:r>
            <a:r>
              <a:rPr dirty="0" baseline="-11437" sz="2550" spc="-209">
                <a:solidFill>
                  <a:srgbClr val="3333B2"/>
                </a:solidFill>
                <a:latin typeface="Palatino Linotype"/>
                <a:cs typeface="Palatino Linotype"/>
              </a:rPr>
              <a:t>E</a:t>
            </a:r>
            <a:r>
              <a:rPr dirty="0" sz="1700" spc="-140">
                <a:solidFill>
                  <a:srgbClr val="3333B2"/>
                </a:solidFill>
                <a:latin typeface="Palatino Linotype"/>
                <a:cs typeface="Palatino Linotype"/>
              </a:rPr>
              <a:t>X  </a:t>
            </a:r>
            <a:r>
              <a:rPr dirty="0" sz="1700" spc="-15">
                <a:latin typeface="Palatino Linotype"/>
                <a:cs typeface="Palatino Linotype"/>
              </a:rPr>
              <a:t>Chemical </a:t>
            </a:r>
            <a:r>
              <a:rPr dirty="0" sz="1700" spc="-20">
                <a:latin typeface="Palatino Linotype"/>
                <a:cs typeface="Palatino Linotype"/>
              </a:rPr>
              <a:t>equations </a:t>
            </a:r>
            <a:r>
              <a:rPr dirty="0" sz="1700" spc="-25">
                <a:latin typeface="Palatino Linotype"/>
                <a:cs typeface="Palatino Linotype"/>
              </a:rPr>
              <a:t>with </a:t>
            </a:r>
            <a:r>
              <a:rPr dirty="0" sz="1700" spc="85">
                <a:latin typeface="Palatino Linotype"/>
                <a:cs typeface="Palatino Linotype"/>
              </a:rPr>
              <a:t> </a:t>
            </a:r>
            <a:r>
              <a:rPr dirty="0" sz="1700" spc="-10">
                <a:latin typeface="PMingLiU"/>
                <a:cs typeface="PMingLiU"/>
              </a:rPr>
              <a:t>mhchem</a:t>
            </a:r>
            <a:endParaRPr sz="1700">
              <a:latin typeface="PMingLiU"/>
              <a:cs typeface="PMingLiU"/>
            </a:endParaRPr>
          </a:p>
          <a:p>
            <a:pPr marL="225425" marR="5080">
              <a:lnSpc>
                <a:spcPct val="105500"/>
              </a:lnSpc>
            </a:pPr>
            <a:r>
              <a:rPr dirty="0" sz="1700" spc="15">
                <a:latin typeface="Palatino Linotype"/>
                <a:cs typeface="Palatino Linotype"/>
                <a:hlinkClick r:id="rId8" action="ppaction://hlinksldjump"/>
              </a:rPr>
              <a:t>Getting</a:t>
            </a:r>
            <a:r>
              <a:rPr dirty="0" sz="1700" spc="15">
                <a:latin typeface="Palatino Linotype"/>
                <a:cs typeface="Palatino Linotype"/>
              </a:rPr>
              <a:t> </a:t>
            </a:r>
            <a:r>
              <a:rPr dirty="0" sz="1700" spc="10">
                <a:latin typeface="Palatino Linotype"/>
                <a:cs typeface="Palatino Linotype"/>
              </a:rPr>
              <a:t>started </a:t>
            </a:r>
            <a:r>
              <a:rPr dirty="0" sz="1700" spc="-25">
                <a:latin typeface="Palatino Linotype"/>
                <a:cs typeface="Palatino Linotype"/>
              </a:rPr>
              <a:t>with </a:t>
            </a:r>
            <a:r>
              <a:rPr dirty="0" sz="1700" spc="-55">
                <a:latin typeface="Palatino Linotype"/>
                <a:cs typeface="Palatino Linotype"/>
              </a:rPr>
              <a:t>some </a:t>
            </a:r>
            <a:r>
              <a:rPr dirty="0" sz="1700" spc="160">
                <a:latin typeface="PMingLiU"/>
                <a:cs typeface="PMingLiU"/>
              </a:rPr>
              <a:t>chemfig </a:t>
            </a:r>
            <a:r>
              <a:rPr dirty="0" sz="1700" spc="-50">
                <a:latin typeface="Palatino Linotype"/>
                <a:cs typeface="Palatino Linotype"/>
              </a:rPr>
              <a:t>coﬀee  </a:t>
            </a:r>
            <a:r>
              <a:rPr dirty="0" sz="1700">
                <a:latin typeface="Palatino Linotype"/>
                <a:cs typeface="Palatino Linotype"/>
              </a:rPr>
              <a:t>Experiments </a:t>
            </a:r>
            <a:r>
              <a:rPr dirty="0" sz="1700" spc="-25">
                <a:latin typeface="Palatino Linotype"/>
                <a:cs typeface="Palatino Linotype"/>
              </a:rPr>
              <a:t>with water </a:t>
            </a:r>
            <a:r>
              <a:rPr dirty="0" sz="1700" spc="-30">
                <a:latin typeface="Palatino Linotype"/>
                <a:cs typeface="Palatino Linotype"/>
              </a:rPr>
              <a:t>and </a:t>
            </a:r>
            <a:r>
              <a:rPr dirty="0" sz="1700" spc="210">
                <a:latin typeface="Palatino Linotype"/>
                <a:cs typeface="Palatino Linotype"/>
              </a:rPr>
              <a:t> </a:t>
            </a:r>
            <a:r>
              <a:rPr dirty="0" sz="1700" spc="-35">
                <a:latin typeface="Palatino Linotype"/>
                <a:cs typeface="Palatino Linotype"/>
              </a:rPr>
              <a:t>rings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268" y="3939223"/>
            <a:ext cx="246341" cy="24634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0054" y="3955405"/>
            <a:ext cx="111125" cy="2120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50" spc="85">
                <a:solidFill>
                  <a:srgbClr val="EAEAF7"/>
                </a:solidFill>
                <a:latin typeface="PMingLiU"/>
                <a:cs typeface="PMingLiU"/>
              </a:rPr>
              <a:t>3</a:t>
            </a:r>
            <a:endParaRPr sz="1250">
              <a:latin typeface="PMingLiU"/>
              <a:cs typeface="PMingLiU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6038" y="3912778"/>
            <a:ext cx="1969770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10">
                <a:solidFill>
                  <a:srgbClr val="3333B2"/>
                </a:solidFill>
                <a:latin typeface="Palatino Linotype"/>
                <a:cs typeface="Palatino Linotype"/>
              </a:rPr>
              <a:t>Where </a:t>
            </a:r>
            <a:r>
              <a:rPr dirty="0" sz="1700" spc="25">
                <a:solidFill>
                  <a:srgbClr val="3333B2"/>
                </a:solidFill>
                <a:latin typeface="Palatino Linotype"/>
                <a:cs typeface="Palatino Linotype"/>
              </a:rPr>
              <a:t>to </a:t>
            </a:r>
            <a:r>
              <a:rPr dirty="0" sz="1700" spc="-75">
                <a:solidFill>
                  <a:srgbClr val="3333B2"/>
                </a:solidFill>
                <a:latin typeface="Palatino Linotype"/>
                <a:cs typeface="Palatino Linotype"/>
              </a:rPr>
              <a:t>go  </a:t>
            </a:r>
            <a:r>
              <a:rPr dirty="0" sz="1700" spc="25">
                <a:solidFill>
                  <a:srgbClr val="3333B2"/>
                </a:solidFill>
                <a:latin typeface="Palatino Linotype"/>
                <a:cs typeface="Palatino Linotype"/>
              </a:rPr>
              <a:t>next. </a:t>
            </a:r>
            <a:r>
              <a:rPr dirty="0" sz="1700" spc="55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r>
              <a:rPr dirty="0" sz="1700" spc="-204">
                <a:solidFill>
                  <a:srgbClr val="3333B2"/>
                </a:solidFill>
                <a:latin typeface="Palatino Linotype"/>
                <a:cs typeface="Palatino Linotype"/>
              </a:rPr>
              <a:t> </a:t>
            </a:r>
            <a:r>
              <a:rPr dirty="0" sz="1700" spc="55">
                <a:solidFill>
                  <a:srgbClr val="3333B2"/>
                </a:solidFill>
                <a:latin typeface="Palatino Linotype"/>
                <a:cs typeface="Palatino Linotype"/>
              </a:rPr>
              <a:t>.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447673" y="1884155"/>
            <a:ext cx="100436" cy="10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7673" y="2217801"/>
            <a:ext cx="100436" cy="10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73" y="2551446"/>
            <a:ext cx="100436" cy="10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87408" rIns="0" bIns="0" rtlCol="0" vert="horz">
            <a:spAutoFit/>
          </a:bodyPr>
          <a:lstStyle/>
          <a:p>
            <a:pPr marL="452755" marR="1299845">
              <a:lnSpc>
                <a:spcPct val="128800"/>
              </a:lnSpc>
            </a:pPr>
            <a:r>
              <a:rPr dirty="0" spc="-25"/>
              <a:t>A </a:t>
            </a:r>
            <a:r>
              <a:rPr dirty="0" spc="-30"/>
              <a:t>sub </a:t>
            </a:r>
            <a:r>
              <a:rPr dirty="0" spc="-5"/>
              <a:t>topic </a:t>
            </a:r>
            <a:r>
              <a:rPr dirty="0" spc="-50"/>
              <a:t>of </a:t>
            </a:r>
            <a:r>
              <a:rPr dirty="0" spc="-20"/>
              <a:t>computer </a:t>
            </a:r>
            <a:r>
              <a:rPr dirty="0" spc="-35"/>
              <a:t>vision </a:t>
            </a:r>
            <a:r>
              <a:rPr dirty="0" spc="-30"/>
              <a:t>and </a:t>
            </a:r>
            <a:r>
              <a:rPr dirty="0" spc="-35"/>
              <a:t>fishery </a:t>
            </a:r>
            <a:r>
              <a:rPr dirty="0" spc="-20"/>
              <a:t>industry  </a:t>
            </a:r>
            <a:r>
              <a:rPr dirty="0" spc="-15"/>
              <a:t>Main</a:t>
            </a:r>
            <a:r>
              <a:rPr dirty="0" spc="105"/>
              <a:t> </a:t>
            </a:r>
            <a:r>
              <a:rPr dirty="0" spc="-30"/>
              <a:t>diﬃculties</a:t>
            </a:r>
          </a:p>
          <a:p>
            <a:pPr marL="452755">
              <a:lnSpc>
                <a:spcPct val="100000"/>
              </a:lnSpc>
              <a:spcBef>
                <a:spcPts val="585"/>
              </a:spcBef>
            </a:pPr>
            <a:r>
              <a:rPr dirty="0" spc="-35"/>
              <a:t>You </a:t>
            </a:r>
            <a:r>
              <a:rPr dirty="0"/>
              <a:t>can </a:t>
            </a:r>
            <a:r>
              <a:rPr dirty="0" spc="-25"/>
              <a:t>also </a:t>
            </a:r>
            <a:r>
              <a:rPr dirty="0" spc="-55"/>
              <a:t>find  </a:t>
            </a:r>
            <a:r>
              <a:rPr dirty="0" spc="-40"/>
              <a:t>more quick </a:t>
            </a:r>
            <a:r>
              <a:rPr dirty="0"/>
              <a:t>tips </a:t>
            </a:r>
            <a:r>
              <a:rPr dirty="0" spc="-30"/>
              <a:t>and </a:t>
            </a:r>
            <a:r>
              <a:rPr dirty="0"/>
              <a:t>tricks </a:t>
            </a:r>
            <a:r>
              <a:rPr dirty="0" spc="-45"/>
              <a:t>on  </a:t>
            </a:r>
            <a:r>
              <a:rPr dirty="0" spc="15"/>
              <a:t>the </a:t>
            </a:r>
            <a:r>
              <a:rPr dirty="0" spc="-40"/>
              <a:t>help </a:t>
            </a:r>
            <a:r>
              <a:rPr dirty="0" spc="-45"/>
              <a:t>pages    </a:t>
            </a:r>
            <a:r>
              <a:rPr dirty="0" spc="-35"/>
              <a:t> </a:t>
            </a:r>
            <a:r>
              <a:rPr dirty="0" spc="65"/>
              <a:t>at</a:t>
            </a:r>
          </a:p>
          <a:p>
            <a:pPr marL="452755">
              <a:lnSpc>
                <a:spcPct val="100000"/>
              </a:lnSpc>
              <a:spcBef>
                <a:spcPts val="110"/>
              </a:spcBef>
            </a:pPr>
            <a:r>
              <a:rPr dirty="0" spc="170">
                <a:latin typeface="PMingLiU"/>
                <a:cs typeface="PMingLiU"/>
                <a:hlinkClick r:id="rId5"/>
              </a:rPr>
              <a:t>www.overleaf.com/help</a:t>
            </a:r>
          </a:p>
        </p:txBody>
      </p:sp>
      <p:sp>
        <p:nvSpPr>
          <p:cNvPr id="7" name="object 7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15"/>
              <a:t>The </a:t>
            </a:r>
            <a:r>
              <a:rPr dirty="0" spc="-50"/>
              <a:t>Main</a:t>
            </a:r>
            <a:r>
              <a:rPr dirty="0" spc="315"/>
              <a:t> </a:t>
            </a:r>
            <a:r>
              <a:rPr dirty="0" spc="-50"/>
              <a:t>diﬃculties</a:t>
            </a:r>
          </a:p>
        </p:txBody>
      </p:sp>
      <p:sp>
        <p:nvSpPr>
          <p:cNvPr id="3" name="object 3"/>
          <p:cNvSpPr/>
          <p:nvPr/>
        </p:nvSpPr>
        <p:spPr>
          <a:xfrm>
            <a:off x="137426" y="1284419"/>
            <a:ext cx="7040880" cy="321945"/>
          </a:xfrm>
          <a:custGeom>
            <a:avLst/>
            <a:gdLst/>
            <a:ahLst/>
            <a:cxnLst/>
            <a:rect l="l" t="t" r="r" b="b"/>
            <a:pathLst>
              <a:path w="7040880" h="321944">
                <a:moveTo>
                  <a:pt x="6959780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321777"/>
                </a:lnTo>
                <a:lnTo>
                  <a:pt x="7040468" y="321777"/>
                </a:lnTo>
                <a:lnTo>
                  <a:pt x="7040468" y="80688"/>
                </a:lnTo>
                <a:lnTo>
                  <a:pt x="7034101" y="49358"/>
                </a:lnTo>
                <a:lnTo>
                  <a:pt x="7016766" y="23702"/>
                </a:lnTo>
                <a:lnTo>
                  <a:pt x="6991110" y="6366"/>
                </a:lnTo>
                <a:lnTo>
                  <a:pt x="695978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7427" y="1586093"/>
            <a:ext cx="7040880" cy="80645"/>
          </a:xfrm>
          <a:custGeom>
            <a:avLst/>
            <a:gdLst/>
            <a:ahLst/>
            <a:cxnLst/>
            <a:rect l="l" t="t" r="r" b="b"/>
            <a:pathLst>
              <a:path w="7040880" h="80644">
                <a:moveTo>
                  <a:pt x="0" y="80385"/>
                </a:moveTo>
                <a:lnTo>
                  <a:pt x="7040466" y="80385"/>
                </a:lnTo>
                <a:lnTo>
                  <a:pt x="7040466" y="0"/>
                </a:lnTo>
                <a:lnTo>
                  <a:pt x="0" y="0"/>
                </a:lnTo>
                <a:lnTo>
                  <a:pt x="0" y="80385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18115" y="2627273"/>
            <a:ext cx="161376" cy="161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77034" y="2607101"/>
            <a:ext cx="181527" cy="181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98804" y="2687790"/>
            <a:ext cx="6798945" cy="100965"/>
          </a:xfrm>
          <a:custGeom>
            <a:avLst/>
            <a:gdLst/>
            <a:ahLst/>
            <a:cxnLst/>
            <a:rect l="l" t="t" r="r" b="b"/>
            <a:pathLst>
              <a:path w="6798945" h="100964">
                <a:moveTo>
                  <a:pt x="6798403" y="100859"/>
                </a:moveTo>
                <a:lnTo>
                  <a:pt x="6798403" y="0"/>
                </a:lnTo>
                <a:lnTo>
                  <a:pt x="0" y="0"/>
                </a:lnTo>
                <a:lnTo>
                  <a:pt x="0" y="100859"/>
                </a:lnTo>
                <a:lnTo>
                  <a:pt x="6798403" y="100859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177894" y="1354821"/>
            <a:ext cx="80667" cy="1613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177894" y="1435454"/>
            <a:ext cx="81280" cy="1191895"/>
          </a:xfrm>
          <a:custGeom>
            <a:avLst/>
            <a:gdLst/>
            <a:ahLst/>
            <a:cxnLst/>
            <a:rect l="l" t="t" r="r" b="b"/>
            <a:pathLst>
              <a:path w="81279" h="1191895">
                <a:moveTo>
                  <a:pt x="0" y="1191818"/>
                </a:moveTo>
                <a:lnTo>
                  <a:pt x="80668" y="1191818"/>
                </a:lnTo>
                <a:lnTo>
                  <a:pt x="80668" y="0"/>
                </a:lnTo>
                <a:lnTo>
                  <a:pt x="0" y="0"/>
                </a:lnTo>
                <a:lnTo>
                  <a:pt x="0" y="1191818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37426" y="1656520"/>
            <a:ext cx="7040880" cy="1051560"/>
          </a:xfrm>
          <a:custGeom>
            <a:avLst/>
            <a:gdLst/>
            <a:ahLst/>
            <a:cxnLst/>
            <a:rect l="l" t="t" r="r" b="b"/>
            <a:pathLst>
              <a:path w="7040880" h="1051560">
                <a:moveTo>
                  <a:pt x="7040468" y="0"/>
                </a:moveTo>
                <a:lnTo>
                  <a:pt x="0" y="0"/>
                </a:lnTo>
                <a:lnTo>
                  <a:pt x="0" y="970753"/>
                </a:lnTo>
                <a:lnTo>
                  <a:pt x="6366" y="1002083"/>
                </a:lnTo>
                <a:lnTo>
                  <a:pt x="23702" y="1027739"/>
                </a:lnTo>
                <a:lnTo>
                  <a:pt x="49359" y="1045075"/>
                </a:lnTo>
                <a:lnTo>
                  <a:pt x="80689" y="1051442"/>
                </a:lnTo>
                <a:lnTo>
                  <a:pt x="6959780" y="1051442"/>
                </a:lnTo>
                <a:lnTo>
                  <a:pt x="6991110" y="1045075"/>
                </a:lnTo>
                <a:lnTo>
                  <a:pt x="7016766" y="1027739"/>
                </a:lnTo>
                <a:lnTo>
                  <a:pt x="7034101" y="1002083"/>
                </a:lnTo>
                <a:lnTo>
                  <a:pt x="7040468" y="970753"/>
                </a:lnTo>
                <a:lnTo>
                  <a:pt x="7040468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77894" y="1415280"/>
            <a:ext cx="0" cy="1242695"/>
          </a:xfrm>
          <a:custGeom>
            <a:avLst/>
            <a:gdLst/>
            <a:ahLst/>
            <a:cxnLst/>
            <a:rect l="l" t="t" r="r" b="b"/>
            <a:pathLst>
              <a:path w="0" h="1242695">
                <a:moveTo>
                  <a:pt x="0" y="1242250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77894" y="139510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177894" y="1374938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0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177894" y="1354766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7426" y="2949218"/>
            <a:ext cx="7040880" cy="315595"/>
          </a:xfrm>
          <a:custGeom>
            <a:avLst/>
            <a:gdLst/>
            <a:ahLst/>
            <a:cxnLst/>
            <a:rect l="l" t="t" r="r" b="b"/>
            <a:pathLst>
              <a:path w="7040880" h="315595">
                <a:moveTo>
                  <a:pt x="6959780" y="0"/>
                </a:moveTo>
                <a:lnTo>
                  <a:pt x="80689" y="0"/>
                </a:lnTo>
                <a:lnTo>
                  <a:pt x="49359" y="6366"/>
                </a:lnTo>
                <a:lnTo>
                  <a:pt x="23702" y="23702"/>
                </a:lnTo>
                <a:lnTo>
                  <a:pt x="6366" y="49358"/>
                </a:lnTo>
                <a:lnTo>
                  <a:pt x="0" y="80688"/>
                </a:lnTo>
                <a:lnTo>
                  <a:pt x="0" y="315077"/>
                </a:lnTo>
                <a:lnTo>
                  <a:pt x="7040468" y="315077"/>
                </a:lnTo>
                <a:lnTo>
                  <a:pt x="7040468" y="80688"/>
                </a:lnTo>
                <a:lnTo>
                  <a:pt x="7034101" y="49358"/>
                </a:lnTo>
                <a:lnTo>
                  <a:pt x="7016766" y="23702"/>
                </a:lnTo>
                <a:lnTo>
                  <a:pt x="6991110" y="6366"/>
                </a:lnTo>
                <a:lnTo>
                  <a:pt x="6959780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7427" y="3244235"/>
            <a:ext cx="7040880" cy="80645"/>
          </a:xfrm>
          <a:custGeom>
            <a:avLst/>
            <a:gdLst/>
            <a:ahLst/>
            <a:cxnLst/>
            <a:rect l="l" t="t" r="r" b="b"/>
            <a:pathLst>
              <a:path w="7040880" h="80645">
                <a:moveTo>
                  <a:pt x="0" y="80385"/>
                </a:moveTo>
                <a:lnTo>
                  <a:pt x="7040466" y="80385"/>
                </a:lnTo>
                <a:lnTo>
                  <a:pt x="7040466" y="0"/>
                </a:lnTo>
                <a:lnTo>
                  <a:pt x="0" y="0"/>
                </a:lnTo>
                <a:lnTo>
                  <a:pt x="0" y="80385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8115" y="4799803"/>
            <a:ext cx="161376" cy="161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077034" y="4779630"/>
            <a:ext cx="181527" cy="1815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8804" y="4860319"/>
            <a:ext cx="6798945" cy="100965"/>
          </a:xfrm>
          <a:custGeom>
            <a:avLst/>
            <a:gdLst/>
            <a:ahLst/>
            <a:cxnLst/>
            <a:rect l="l" t="t" r="r" b="b"/>
            <a:pathLst>
              <a:path w="6798945" h="100964">
                <a:moveTo>
                  <a:pt x="6798403" y="100859"/>
                </a:moveTo>
                <a:lnTo>
                  <a:pt x="6798403" y="0"/>
                </a:lnTo>
                <a:lnTo>
                  <a:pt x="0" y="0"/>
                </a:lnTo>
                <a:lnTo>
                  <a:pt x="0" y="100859"/>
                </a:lnTo>
                <a:lnTo>
                  <a:pt x="6798403" y="100859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177894" y="3019418"/>
            <a:ext cx="80667" cy="1613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77894" y="3100201"/>
            <a:ext cx="81280" cy="1699895"/>
          </a:xfrm>
          <a:custGeom>
            <a:avLst/>
            <a:gdLst/>
            <a:ahLst/>
            <a:cxnLst/>
            <a:rect l="l" t="t" r="r" b="b"/>
            <a:pathLst>
              <a:path w="81279" h="1699895">
                <a:moveTo>
                  <a:pt x="0" y="1699601"/>
                </a:moveTo>
                <a:lnTo>
                  <a:pt x="80668" y="1699601"/>
                </a:lnTo>
                <a:lnTo>
                  <a:pt x="80668" y="0"/>
                </a:lnTo>
                <a:lnTo>
                  <a:pt x="0" y="0"/>
                </a:lnTo>
                <a:lnTo>
                  <a:pt x="0" y="1699601"/>
                </a:lnTo>
              </a:path>
            </a:pathLst>
          </a:custGeom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7426" y="3314567"/>
            <a:ext cx="7040880" cy="1566545"/>
          </a:xfrm>
          <a:custGeom>
            <a:avLst/>
            <a:gdLst/>
            <a:ahLst/>
            <a:cxnLst/>
            <a:rect l="l" t="t" r="r" b="b"/>
            <a:pathLst>
              <a:path w="7040880" h="1566545">
                <a:moveTo>
                  <a:pt x="7040468" y="0"/>
                </a:moveTo>
                <a:lnTo>
                  <a:pt x="0" y="0"/>
                </a:lnTo>
                <a:lnTo>
                  <a:pt x="0" y="1485235"/>
                </a:lnTo>
                <a:lnTo>
                  <a:pt x="6366" y="1516565"/>
                </a:lnTo>
                <a:lnTo>
                  <a:pt x="23702" y="1542221"/>
                </a:lnTo>
                <a:lnTo>
                  <a:pt x="49359" y="1559557"/>
                </a:lnTo>
                <a:lnTo>
                  <a:pt x="80689" y="1565924"/>
                </a:lnTo>
                <a:lnTo>
                  <a:pt x="6959780" y="1565924"/>
                </a:lnTo>
                <a:lnTo>
                  <a:pt x="6991110" y="1559557"/>
                </a:lnTo>
                <a:lnTo>
                  <a:pt x="7016766" y="1542221"/>
                </a:lnTo>
                <a:lnTo>
                  <a:pt x="7034101" y="1516565"/>
                </a:lnTo>
                <a:lnTo>
                  <a:pt x="7040468" y="1485235"/>
                </a:lnTo>
                <a:lnTo>
                  <a:pt x="7040468" y="0"/>
                </a:lnTo>
                <a:close/>
              </a:path>
            </a:pathLst>
          </a:custGeom>
          <a:solidFill>
            <a:srgbClr val="E9E9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177894" y="3080028"/>
            <a:ext cx="0" cy="1750060"/>
          </a:xfrm>
          <a:custGeom>
            <a:avLst/>
            <a:gdLst/>
            <a:ahLst/>
            <a:cxnLst/>
            <a:rect l="l" t="t" r="r" b="b"/>
            <a:pathLst>
              <a:path w="0" h="1750060">
                <a:moveTo>
                  <a:pt x="0" y="1750031"/>
                </a:moveTo>
                <a:lnTo>
                  <a:pt x="0" y="0"/>
                </a:lnTo>
              </a:path>
            </a:pathLst>
          </a:custGeom>
          <a:ln w="3175">
            <a:solidFill>
              <a:srgbClr val="7F7F7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177894" y="3059856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77894" y="3039684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177894" y="3019512"/>
            <a:ext cx="0" cy="20320"/>
          </a:xfrm>
          <a:custGeom>
            <a:avLst/>
            <a:gdLst/>
            <a:ahLst/>
            <a:cxnLst/>
            <a:rect l="l" t="t" r="r" b="b"/>
            <a:pathLst>
              <a:path w="0" h="20319">
                <a:moveTo>
                  <a:pt x="0" y="20172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05415" y="860344"/>
            <a:ext cx="6900545" cy="39681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-60">
                <a:latin typeface="Palatino Linotype"/>
                <a:cs typeface="Palatino Linotype"/>
              </a:rPr>
              <a:t>We  </a:t>
            </a:r>
            <a:r>
              <a:rPr dirty="0" sz="1700" spc="-30">
                <a:latin typeface="Palatino Linotype"/>
                <a:cs typeface="Palatino Linotype"/>
              </a:rPr>
              <a:t>focus </a:t>
            </a:r>
            <a:r>
              <a:rPr dirty="0" sz="1700" spc="-45">
                <a:latin typeface="Palatino Linotype"/>
                <a:cs typeface="Palatino Linotype"/>
              </a:rPr>
              <a:t>on  </a:t>
            </a:r>
            <a:r>
              <a:rPr dirty="0" sz="1700" spc="-75">
                <a:latin typeface="Palatino Linotype"/>
                <a:cs typeface="Palatino Linotype"/>
              </a:rPr>
              <a:t>two  </a:t>
            </a:r>
            <a:r>
              <a:rPr dirty="0" sz="1700" spc="-140">
                <a:latin typeface="Palatino Linotype"/>
                <a:cs typeface="Palatino Linotype"/>
              </a:rPr>
              <a:t>L</a:t>
            </a:r>
            <a:r>
              <a:rPr dirty="0" baseline="13333" sz="1875" spc="-209">
                <a:latin typeface="PMingLiU"/>
                <a:cs typeface="PMingLiU"/>
              </a:rPr>
              <a:t>A</a:t>
            </a:r>
            <a:r>
              <a:rPr dirty="0" sz="1700" spc="-140">
                <a:latin typeface="Palatino Linotype"/>
                <a:cs typeface="Palatino Linotype"/>
              </a:rPr>
              <a:t>T</a:t>
            </a:r>
            <a:r>
              <a:rPr dirty="0" baseline="-11437" sz="2550" spc="-209">
                <a:latin typeface="Palatino Linotype"/>
                <a:cs typeface="Palatino Linotype"/>
              </a:rPr>
              <a:t>E</a:t>
            </a:r>
            <a:r>
              <a:rPr dirty="0" sz="1700" spc="-140">
                <a:latin typeface="Palatino Linotype"/>
                <a:cs typeface="Palatino Linotype"/>
              </a:rPr>
              <a:t>X  </a:t>
            </a:r>
            <a:r>
              <a:rPr dirty="0" sz="1700" spc="-15">
                <a:latin typeface="Palatino Linotype"/>
                <a:cs typeface="Palatino Linotype"/>
              </a:rPr>
              <a:t>chemistry</a:t>
            </a:r>
            <a:r>
              <a:rPr dirty="0" sz="1700" spc="-155">
                <a:latin typeface="Palatino Linotype"/>
                <a:cs typeface="Palatino Linotype"/>
              </a:rPr>
              <a:t> </a:t>
            </a:r>
            <a:r>
              <a:rPr dirty="0" sz="1700" spc="-35">
                <a:latin typeface="Palatino Linotype"/>
                <a:cs typeface="Palatino Linotype"/>
              </a:rPr>
              <a:t>packages: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19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900" spc="140">
                <a:solidFill>
                  <a:srgbClr val="FFFFFF"/>
                </a:solidFill>
                <a:latin typeface="PMingLiU"/>
                <a:cs typeface="PMingLiU"/>
              </a:rPr>
              <a:t>chemfig</a:t>
            </a:r>
            <a:r>
              <a:rPr dirty="0" sz="1900" spc="195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1900" spc="-70">
                <a:solidFill>
                  <a:srgbClr val="FFFFFF"/>
                </a:solidFill>
                <a:latin typeface="Georgia"/>
                <a:cs typeface="Georgia"/>
              </a:rPr>
              <a:t>package</a:t>
            </a:r>
            <a:endParaRPr sz="1900">
              <a:latin typeface="Georgia"/>
              <a:cs typeface="Georgia"/>
            </a:endParaRPr>
          </a:p>
          <a:p>
            <a:pPr marL="12700" marR="210185">
              <a:lnSpc>
                <a:spcPct val="105500"/>
              </a:lnSpc>
              <a:spcBef>
                <a:spcPts val="459"/>
              </a:spcBef>
            </a:pPr>
            <a:r>
              <a:rPr dirty="0" sz="1700" spc="30">
                <a:latin typeface="Palatino Linotype"/>
                <a:cs typeface="Palatino Linotype"/>
              </a:rPr>
              <a:t>This </a:t>
            </a:r>
            <a:r>
              <a:rPr dirty="0" sz="1700" spc="-50">
                <a:latin typeface="Palatino Linotype"/>
                <a:cs typeface="Palatino Linotype"/>
              </a:rPr>
              <a:t>package provides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40">
                <a:latin typeface="Palatino Linotype"/>
                <a:cs typeface="Palatino Linotype"/>
              </a:rPr>
              <a:t>command </a:t>
            </a:r>
            <a:r>
              <a:rPr dirty="0" sz="1700" spc="-55">
                <a:latin typeface="Palatino Linotype"/>
                <a:cs typeface="Palatino Linotype"/>
              </a:rPr>
              <a:t>which </a:t>
            </a:r>
            <a:r>
              <a:rPr dirty="0" sz="1700" spc="-65">
                <a:latin typeface="Palatino Linotype"/>
                <a:cs typeface="Palatino Linotype"/>
              </a:rPr>
              <a:t>draws </a:t>
            </a:r>
            <a:r>
              <a:rPr dirty="0" sz="1700" spc="-30">
                <a:latin typeface="Palatino Linotype"/>
                <a:cs typeface="Palatino Linotype"/>
              </a:rPr>
              <a:t>molecules. </a:t>
            </a:r>
            <a:r>
              <a:rPr dirty="0" sz="1700">
                <a:latin typeface="Palatino Linotype"/>
                <a:cs typeface="Palatino Linotype"/>
              </a:rPr>
              <a:t>Created  </a:t>
            </a:r>
            <a:r>
              <a:rPr dirty="0" sz="1700" spc="-35">
                <a:latin typeface="Palatino Linotype"/>
                <a:cs typeface="Palatino Linotype"/>
              </a:rPr>
              <a:t>by </a:t>
            </a:r>
            <a:r>
              <a:rPr dirty="0" sz="1700" spc="5">
                <a:latin typeface="Palatino Linotype"/>
                <a:cs typeface="Palatino Linotype"/>
              </a:rPr>
              <a:t>Christian </a:t>
            </a:r>
            <a:r>
              <a:rPr dirty="0" sz="1700" spc="-10">
                <a:latin typeface="Palatino Linotype"/>
                <a:cs typeface="Palatino Linotype"/>
              </a:rPr>
              <a:t>Tellechea, </a:t>
            </a:r>
            <a:r>
              <a:rPr dirty="0" sz="1700" spc="15">
                <a:latin typeface="Palatino Linotype"/>
                <a:cs typeface="Palatino Linotype"/>
              </a:rPr>
              <a:t>a </a:t>
            </a:r>
            <a:r>
              <a:rPr dirty="0" sz="1700" spc="-20">
                <a:latin typeface="Palatino Linotype"/>
                <a:cs typeface="Palatino Linotype"/>
              </a:rPr>
              <a:t>detailed </a:t>
            </a:r>
            <a:r>
              <a:rPr dirty="0" sz="1700" spc="-35">
                <a:latin typeface="Palatino Linotype"/>
                <a:cs typeface="Palatino Linotype"/>
              </a:rPr>
              <a:t>user </a:t>
            </a:r>
            <a:r>
              <a:rPr dirty="0" sz="1700" spc="-60">
                <a:latin typeface="Palatino Linotype"/>
                <a:cs typeface="Palatino Linotype"/>
              </a:rPr>
              <a:t>guide  </a:t>
            </a:r>
            <a:r>
              <a:rPr dirty="0" sz="1700">
                <a:latin typeface="Palatino Linotype"/>
                <a:cs typeface="Palatino Linotype"/>
              </a:rPr>
              <a:t>can </a:t>
            </a:r>
            <a:r>
              <a:rPr dirty="0" sz="1700" spc="10">
                <a:latin typeface="Palatino Linotype"/>
                <a:cs typeface="Palatino Linotype"/>
              </a:rPr>
              <a:t>be </a:t>
            </a:r>
            <a:r>
              <a:rPr dirty="0" sz="1700" spc="-55">
                <a:latin typeface="Palatino Linotype"/>
                <a:cs typeface="Palatino Linotype"/>
              </a:rPr>
              <a:t>found   </a:t>
            </a:r>
            <a:r>
              <a:rPr dirty="0" sz="1700" spc="170">
                <a:latin typeface="Palatino Linotype"/>
                <a:cs typeface="Palatino Linotype"/>
              </a:rPr>
              <a:t> </a:t>
            </a:r>
            <a:r>
              <a:rPr dirty="0" sz="1700" spc="-15">
                <a:latin typeface="Palatino Linotype"/>
                <a:cs typeface="Palatino Linotype"/>
              </a:rPr>
              <a:t>here: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50" spc="185">
                <a:latin typeface="PMingLiU"/>
                <a:cs typeface="PMingLiU"/>
                <a:hlinkClick r:id="rId8"/>
              </a:rPr>
              <a:t>www.tex.ac.uk/ctan/macros/generic/chemfig/chemfig_doc_en.pdf</a:t>
            </a:r>
            <a:endParaRPr sz="15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900">
                <a:solidFill>
                  <a:srgbClr val="FFFFFF"/>
                </a:solidFill>
                <a:latin typeface="Georgia"/>
                <a:cs typeface="Georgia"/>
              </a:rPr>
              <a:t>The </a:t>
            </a:r>
            <a:r>
              <a:rPr dirty="0" sz="1900" spc="-50">
                <a:solidFill>
                  <a:srgbClr val="FFFFFF"/>
                </a:solidFill>
                <a:latin typeface="PMingLiU"/>
                <a:cs typeface="PMingLiU"/>
              </a:rPr>
              <a:t>mhchem</a:t>
            </a:r>
            <a:r>
              <a:rPr dirty="0" sz="1900" spc="20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1900" spc="-70">
                <a:solidFill>
                  <a:srgbClr val="FFFFFF"/>
                </a:solidFill>
                <a:latin typeface="Georgia"/>
                <a:cs typeface="Georgia"/>
              </a:rPr>
              <a:t>package</a:t>
            </a:r>
            <a:endParaRPr sz="19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700" spc="45">
                <a:latin typeface="Palatino Linotype"/>
                <a:cs typeface="Palatino Linotype"/>
              </a:rPr>
              <a:t>The </a:t>
            </a:r>
            <a:r>
              <a:rPr dirty="0" sz="1700" spc="-10">
                <a:latin typeface="PMingLiU"/>
                <a:cs typeface="PMingLiU"/>
              </a:rPr>
              <a:t>mhchem </a:t>
            </a:r>
            <a:r>
              <a:rPr dirty="0" sz="1700" spc="-50">
                <a:latin typeface="Palatino Linotype"/>
                <a:cs typeface="Palatino Linotype"/>
              </a:rPr>
              <a:t>package provides </a:t>
            </a:r>
            <a:r>
              <a:rPr dirty="0" sz="1700" spc="-40">
                <a:latin typeface="Palatino Linotype"/>
                <a:cs typeface="Palatino Linotype"/>
              </a:rPr>
              <a:t>simple commands </a:t>
            </a:r>
            <a:r>
              <a:rPr dirty="0" sz="1700" spc="-35">
                <a:latin typeface="Palatino Linotype"/>
                <a:cs typeface="Palatino Linotype"/>
              </a:rPr>
              <a:t>for   </a:t>
            </a:r>
            <a:r>
              <a:rPr dirty="0" sz="1700" spc="40">
                <a:latin typeface="Palatino Linotype"/>
                <a:cs typeface="Palatino Linotype"/>
              </a:rPr>
              <a:t> </a:t>
            </a:r>
            <a:r>
              <a:rPr dirty="0" sz="1700">
                <a:latin typeface="Palatino Linotype"/>
                <a:cs typeface="Palatino Linotype"/>
              </a:rPr>
              <a:t>typesetting</a:t>
            </a:r>
            <a:endParaRPr sz="1700">
              <a:latin typeface="Palatino Linotype"/>
              <a:cs typeface="Palatino Linotype"/>
            </a:endParaRPr>
          </a:p>
          <a:p>
            <a:pPr marL="12700" marR="5080">
              <a:lnSpc>
                <a:spcPct val="105500"/>
              </a:lnSpc>
            </a:pPr>
            <a:r>
              <a:rPr dirty="0" sz="1700" spc="-25">
                <a:latin typeface="Palatino Linotype"/>
                <a:cs typeface="Palatino Linotype"/>
              </a:rPr>
              <a:t>chemical molecular </a:t>
            </a:r>
            <a:r>
              <a:rPr dirty="0" sz="1700" spc="-40">
                <a:latin typeface="Palatino Linotype"/>
                <a:cs typeface="Palatino Linotype"/>
              </a:rPr>
              <a:t>formulae </a:t>
            </a:r>
            <a:r>
              <a:rPr dirty="0" sz="1700" spc="-30">
                <a:latin typeface="Palatino Linotype"/>
                <a:cs typeface="Palatino Linotype"/>
              </a:rPr>
              <a:t>and </a:t>
            </a:r>
            <a:r>
              <a:rPr dirty="0" sz="1700" spc="-10">
                <a:latin typeface="Palatino Linotype"/>
                <a:cs typeface="Palatino Linotype"/>
              </a:rPr>
              <a:t>equations. </a:t>
            </a:r>
            <a:r>
              <a:rPr dirty="0" sz="1700">
                <a:latin typeface="Palatino Linotype"/>
                <a:cs typeface="Palatino Linotype"/>
              </a:rPr>
              <a:t>Created </a:t>
            </a:r>
            <a:r>
              <a:rPr dirty="0" sz="1700" spc="-35">
                <a:latin typeface="Palatino Linotype"/>
                <a:cs typeface="Palatino Linotype"/>
              </a:rPr>
              <a:t>by </a:t>
            </a:r>
            <a:r>
              <a:rPr dirty="0" sz="1700" spc="10">
                <a:latin typeface="Palatino Linotype"/>
                <a:cs typeface="Palatino Linotype"/>
              </a:rPr>
              <a:t>Martin </a:t>
            </a:r>
            <a:r>
              <a:rPr dirty="0" sz="1700" spc="-35">
                <a:latin typeface="Palatino Linotype"/>
                <a:cs typeface="Palatino Linotype"/>
              </a:rPr>
              <a:t>Hensel,  </a:t>
            </a:r>
            <a:r>
              <a:rPr dirty="0" sz="1700" spc="15">
                <a:latin typeface="Palatino Linotype"/>
                <a:cs typeface="Palatino Linotype"/>
              </a:rPr>
              <a:t>a </a:t>
            </a:r>
            <a:r>
              <a:rPr dirty="0" sz="1700" spc="-20">
                <a:latin typeface="Palatino Linotype"/>
                <a:cs typeface="Palatino Linotype"/>
              </a:rPr>
              <a:t>detailed </a:t>
            </a:r>
            <a:r>
              <a:rPr dirty="0" sz="1700" spc="-35">
                <a:latin typeface="Palatino Linotype"/>
                <a:cs typeface="Palatino Linotype"/>
              </a:rPr>
              <a:t>user </a:t>
            </a:r>
            <a:r>
              <a:rPr dirty="0" sz="1700" spc="-60">
                <a:latin typeface="Palatino Linotype"/>
                <a:cs typeface="Palatino Linotype"/>
              </a:rPr>
              <a:t>guide  </a:t>
            </a:r>
            <a:r>
              <a:rPr dirty="0" sz="1700">
                <a:latin typeface="Palatino Linotype"/>
                <a:cs typeface="Palatino Linotype"/>
              </a:rPr>
              <a:t>can </a:t>
            </a:r>
            <a:r>
              <a:rPr dirty="0" sz="1700" spc="10">
                <a:latin typeface="Palatino Linotype"/>
                <a:cs typeface="Palatino Linotype"/>
              </a:rPr>
              <a:t>be </a:t>
            </a:r>
            <a:r>
              <a:rPr dirty="0" sz="1700" spc="-55">
                <a:latin typeface="Palatino Linotype"/>
                <a:cs typeface="Palatino Linotype"/>
              </a:rPr>
              <a:t>found  </a:t>
            </a:r>
            <a:r>
              <a:rPr dirty="0" sz="1700" spc="10">
                <a:latin typeface="Palatino Linotype"/>
                <a:cs typeface="Palatino Linotype"/>
              </a:rPr>
              <a:t> </a:t>
            </a:r>
            <a:r>
              <a:rPr dirty="0" sz="1700" spc="-15">
                <a:latin typeface="Palatino Linotype"/>
                <a:cs typeface="Palatino Linotype"/>
              </a:rPr>
              <a:t>here: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655320">
              <a:lnSpc>
                <a:spcPct val="102099"/>
              </a:lnSpc>
            </a:pPr>
            <a:r>
              <a:rPr dirty="0" sz="1550" spc="260">
                <a:latin typeface="PMingLiU"/>
                <a:cs typeface="PMingLiU"/>
                <a:hlinkClick r:id="rId9"/>
              </a:rPr>
              <a:t>http://mirror.ox.ac.uk/sites/ctan.org/macros/latex/contrib/ </a:t>
            </a:r>
            <a:r>
              <a:rPr dirty="0" sz="1550" spc="260">
                <a:latin typeface="PMingLiU"/>
                <a:cs typeface="PMingLiU"/>
              </a:rPr>
              <a:t> </a:t>
            </a:r>
            <a:r>
              <a:rPr dirty="0" sz="1550" spc="80">
                <a:latin typeface="PMingLiU"/>
                <a:cs typeface="PMingLiU"/>
              </a:rPr>
              <a:t>mhchem/mhchem.pdf</a:t>
            </a:r>
            <a:endParaRPr sz="1550">
              <a:latin typeface="PMingLiU"/>
              <a:cs typeface="PMingLiU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35"/>
              <a:t>Chemical </a:t>
            </a:r>
            <a:r>
              <a:rPr dirty="0" spc="-55"/>
              <a:t>equations  </a:t>
            </a:r>
            <a:r>
              <a:rPr dirty="0" spc="-20"/>
              <a:t>with</a:t>
            </a:r>
            <a:r>
              <a:rPr dirty="0" spc="180"/>
              <a:t> </a:t>
            </a:r>
            <a:r>
              <a:rPr dirty="0" spc="-45">
                <a:latin typeface="PMingLiU"/>
                <a:cs typeface="PMingLiU"/>
              </a:rPr>
              <a:t>mhchem</a:t>
            </a:r>
          </a:p>
        </p:txBody>
      </p:sp>
      <p:sp>
        <p:nvSpPr>
          <p:cNvPr id="3" name="object 3"/>
          <p:cNvSpPr/>
          <p:nvPr/>
        </p:nvSpPr>
        <p:spPr>
          <a:xfrm>
            <a:off x="447673" y="1115600"/>
            <a:ext cx="100436" cy="10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7673" y="1722577"/>
            <a:ext cx="100436" cy="10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73" y="3265940"/>
            <a:ext cx="100436" cy="10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45569" y="989922"/>
            <a:ext cx="6400165" cy="37445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254635">
              <a:lnSpc>
                <a:spcPct val="105500"/>
              </a:lnSpc>
            </a:pPr>
            <a:r>
              <a:rPr dirty="0" sz="1700" spc="45">
                <a:latin typeface="Palatino Linotype"/>
                <a:cs typeface="Palatino Linotype"/>
              </a:rPr>
              <a:t>The </a:t>
            </a:r>
            <a:r>
              <a:rPr dirty="0" sz="1700" spc="-10">
                <a:latin typeface="PMingLiU"/>
                <a:cs typeface="PMingLiU"/>
              </a:rPr>
              <a:t>mhchem </a:t>
            </a:r>
            <a:r>
              <a:rPr dirty="0" sz="1700" spc="-50">
                <a:latin typeface="Palatino Linotype"/>
                <a:cs typeface="Palatino Linotype"/>
              </a:rPr>
              <a:t>package </a:t>
            </a:r>
            <a:r>
              <a:rPr dirty="0" sz="1700" spc="5">
                <a:latin typeface="Palatino Linotype"/>
                <a:cs typeface="Palatino Linotype"/>
              </a:rPr>
              <a:t>lets </a:t>
            </a:r>
            <a:r>
              <a:rPr dirty="0" sz="1700" spc="-70">
                <a:latin typeface="Palatino Linotype"/>
                <a:cs typeface="Palatino Linotype"/>
              </a:rPr>
              <a:t>you </a:t>
            </a:r>
            <a:r>
              <a:rPr dirty="0" sz="1700" spc="-25">
                <a:latin typeface="Palatino Linotype"/>
                <a:cs typeface="Palatino Linotype"/>
              </a:rPr>
              <a:t>write chemical </a:t>
            </a:r>
            <a:r>
              <a:rPr dirty="0" sz="1700" spc="-20">
                <a:latin typeface="Palatino Linotype"/>
                <a:cs typeface="Palatino Linotype"/>
              </a:rPr>
              <a:t>equations </a:t>
            </a:r>
            <a:r>
              <a:rPr dirty="0" sz="1700" spc="-25">
                <a:latin typeface="Palatino Linotype"/>
                <a:cs typeface="Palatino Linotype"/>
              </a:rPr>
              <a:t>in </a:t>
            </a:r>
            <a:r>
              <a:rPr dirty="0" sz="1700" spc="-140">
                <a:latin typeface="Palatino Linotype"/>
                <a:cs typeface="Palatino Linotype"/>
              </a:rPr>
              <a:t>L</a:t>
            </a:r>
            <a:r>
              <a:rPr dirty="0" baseline="13333" sz="1875" spc="-209">
                <a:latin typeface="PMingLiU"/>
                <a:cs typeface="PMingLiU"/>
              </a:rPr>
              <a:t>A</a:t>
            </a:r>
            <a:r>
              <a:rPr dirty="0" sz="1700" spc="-140">
                <a:latin typeface="Palatino Linotype"/>
                <a:cs typeface="Palatino Linotype"/>
              </a:rPr>
              <a:t>T</a:t>
            </a:r>
            <a:r>
              <a:rPr dirty="0" baseline="-11437" sz="2550" spc="-209">
                <a:latin typeface="Palatino Linotype"/>
                <a:cs typeface="Palatino Linotype"/>
              </a:rPr>
              <a:t>E</a:t>
            </a:r>
            <a:r>
              <a:rPr dirty="0" sz="1700" spc="-140">
                <a:latin typeface="Palatino Linotype"/>
                <a:cs typeface="Palatino Linotype"/>
              </a:rPr>
              <a:t>X  </a:t>
            </a:r>
            <a:r>
              <a:rPr dirty="0" sz="1700" spc="-25">
                <a:latin typeface="Palatino Linotype"/>
                <a:cs typeface="Palatino Linotype"/>
              </a:rPr>
              <a:t>with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50">
                <a:latin typeface="Palatino Linotype"/>
                <a:cs typeface="Palatino Linotype"/>
              </a:rPr>
              <a:t>minimum of </a:t>
            </a:r>
            <a:r>
              <a:rPr dirty="0" sz="1700" spc="215">
                <a:latin typeface="Palatino Linotype"/>
                <a:cs typeface="Palatino Linotype"/>
              </a:rPr>
              <a:t> </a:t>
            </a:r>
            <a:r>
              <a:rPr dirty="0" sz="1700" spc="-5">
                <a:latin typeface="Palatino Linotype"/>
                <a:cs typeface="Palatino Linotype"/>
              </a:rPr>
              <a:t>eﬀort.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700" spc="45">
                <a:latin typeface="Palatino Linotype"/>
                <a:cs typeface="Palatino Linotype"/>
              </a:rPr>
              <a:t>The </a:t>
            </a:r>
            <a:r>
              <a:rPr dirty="0" sz="1700" spc="-25">
                <a:latin typeface="Palatino Linotype"/>
                <a:cs typeface="Palatino Linotype"/>
              </a:rPr>
              <a:t>example </a:t>
            </a:r>
            <a:r>
              <a:rPr dirty="0" sz="1700" spc="-55">
                <a:latin typeface="Palatino Linotype"/>
                <a:cs typeface="Palatino Linotype"/>
              </a:rPr>
              <a:t>below  </a:t>
            </a:r>
            <a:r>
              <a:rPr dirty="0" sz="1700" spc="-80">
                <a:latin typeface="Palatino Linotype"/>
                <a:cs typeface="Palatino Linotype"/>
              </a:rPr>
              <a:t>shows  </a:t>
            </a:r>
            <a:r>
              <a:rPr dirty="0" sz="1700" spc="-105">
                <a:latin typeface="Palatino Linotype"/>
                <a:cs typeface="Palatino Linotype"/>
              </a:rPr>
              <a:t>how 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10">
                <a:latin typeface="Palatino Linotype"/>
                <a:cs typeface="Palatino Linotype"/>
              </a:rPr>
              <a:t>standard </a:t>
            </a:r>
            <a:r>
              <a:rPr dirty="0" sz="1700" spc="-15">
                <a:latin typeface="Palatino Linotype"/>
                <a:cs typeface="Palatino Linotype"/>
              </a:rPr>
              <a:t>representation </a:t>
            </a:r>
            <a:r>
              <a:rPr dirty="0" sz="1700" spc="-50">
                <a:latin typeface="Palatino Linotype"/>
                <a:cs typeface="Palatino Linotype"/>
              </a:rPr>
              <a:t>of </a:t>
            </a:r>
            <a:r>
              <a:rPr dirty="0" sz="1700" spc="175">
                <a:latin typeface="Palatino Linotype"/>
                <a:cs typeface="Palatino Linotype"/>
              </a:rPr>
              <a:t> </a:t>
            </a:r>
            <a:r>
              <a:rPr dirty="0" sz="1700" spc="15">
                <a:latin typeface="Palatino Linotype"/>
                <a:cs typeface="Palatino Linotype"/>
              </a:rPr>
              <a:t>a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700">
                <a:latin typeface="Palatino Linotype"/>
                <a:cs typeface="Palatino Linotype"/>
              </a:rPr>
              <a:t>reaction </a:t>
            </a:r>
            <a:r>
              <a:rPr dirty="0" sz="1700" spc="5">
                <a:latin typeface="Palatino Linotype"/>
                <a:cs typeface="Palatino Linotype"/>
              </a:rPr>
              <a:t>(on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25">
                <a:latin typeface="Palatino Linotype"/>
                <a:cs typeface="Palatino Linotype"/>
              </a:rPr>
              <a:t>left) </a:t>
            </a:r>
            <a:r>
              <a:rPr dirty="0" sz="1700" spc="-30">
                <a:latin typeface="Palatino Linotype"/>
                <a:cs typeface="Palatino Linotype"/>
              </a:rPr>
              <a:t>is </a:t>
            </a:r>
            <a:r>
              <a:rPr dirty="0" sz="1700" spc="-5">
                <a:latin typeface="Palatino Linotype"/>
                <a:cs typeface="Palatino Linotype"/>
              </a:rPr>
              <a:t>created </a:t>
            </a:r>
            <a:r>
              <a:rPr dirty="0" sz="1700" spc="-40">
                <a:latin typeface="Palatino Linotype"/>
                <a:cs typeface="Palatino Linotype"/>
              </a:rPr>
              <a:t>from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40">
                <a:latin typeface="Palatino Linotype"/>
                <a:cs typeface="Palatino Linotype"/>
              </a:rPr>
              <a:t>simple   </a:t>
            </a:r>
            <a:r>
              <a:rPr dirty="0" sz="1700" spc="325">
                <a:latin typeface="Palatino Linotype"/>
                <a:cs typeface="Palatino Linotype"/>
              </a:rPr>
              <a:t> </a:t>
            </a:r>
            <a:r>
              <a:rPr dirty="0" sz="1700" spc="-35">
                <a:latin typeface="Palatino Linotype"/>
                <a:cs typeface="Palatino Linotype"/>
              </a:rPr>
              <a:t>code </a:t>
            </a:r>
            <a:r>
              <a:rPr dirty="0" sz="1700" spc="-45">
                <a:latin typeface="Palatino Linotype"/>
                <a:cs typeface="Palatino Linotype"/>
              </a:rPr>
              <a:t>on 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>
                <a:latin typeface="Palatino Linotype"/>
                <a:cs typeface="Palatino Linotype"/>
              </a:rPr>
              <a:t>right: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 marR="367665">
              <a:lnSpc>
                <a:spcPct val="100000"/>
              </a:lnSpc>
              <a:spcBef>
                <a:spcPts val="1005"/>
              </a:spcBef>
            </a:pPr>
            <a:r>
              <a:rPr dirty="0" sz="1700" spc="45">
                <a:latin typeface="Palatino Linotype"/>
                <a:cs typeface="Palatino Linotype"/>
              </a:rPr>
              <a:t>CO</a:t>
            </a:r>
            <a:r>
              <a:rPr dirty="0" baseline="-20000" sz="1875" spc="67">
                <a:latin typeface="PMingLiU"/>
                <a:cs typeface="PMingLiU"/>
              </a:rPr>
              <a:t>2 </a:t>
            </a:r>
            <a:r>
              <a:rPr dirty="0" sz="1700" spc="495">
                <a:latin typeface="Palatino Linotype"/>
                <a:cs typeface="Palatino Linotype"/>
              </a:rPr>
              <a:t>+ </a:t>
            </a:r>
            <a:r>
              <a:rPr dirty="0" sz="1700" spc="45">
                <a:latin typeface="Palatino Linotype"/>
                <a:cs typeface="Palatino Linotype"/>
              </a:rPr>
              <a:t>C </a:t>
            </a:r>
            <a:r>
              <a:rPr dirty="0" sz="1700" spc="-180" i="1">
                <a:latin typeface="Times New Roman"/>
                <a:cs typeface="Times New Roman"/>
              </a:rPr>
              <a:t>−−→  </a:t>
            </a:r>
            <a:r>
              <a:rPr dirty="0" sz="1700" spc="15">
                <a:latin typeface="Palatino Linotype"/>
                <a:cs typeface="Palatino Linotype"/>
              </a:rPr>
              <a:t>2 </a:t>
            </a:r>
            <a:r>
              <a:rPr dirty="0" sz="1700" spc="25">
                <a:latin typeface="Palatino Linotype"/>
                <a:cs typeface="Palatino Linotype"/>
              </a:rPr>
              <a:t>CO </a:t>
            </a:r>
            <a:r>
              <a:rPr dirty="0" sz="1700" spc="-30">
                <a:latin typeface="Palatino Linotype"/>
                <a:cs typeface="Palatino Linotype"/>
              </a:rPr>
              <a:t>is </a:t>
            </a:r>
            <a:r>
              <a:rPr dirty="0" sz="1700" spc="-5">
                <a:latin typeface="Palatino Linotype"/>
                <a:cs typeface="Palatino Linotype"/>
              </a:rPr>
              <a:t>created </a:t>
            </a:r>
            <a:r>
              <a:rPr dirty="0" sz="1700" spc="-25">
                <a:latin typeface="Palatino Linotype"/>
                <a:cs typeface="Palatino Linotype"/>
              </a:rPr>
              <a:t>with </a:t>
            </a:r>
            <a:r>
              <a:rPr dirty="0" sz="1700" spc="100">
                <a:latin typeface="PMingLiU"/>
                <a:cs typeface="PMingLiU"/>
              </a:rPr>
              <a:t>\ce{CO2  </a:t>
            </a:r>
            <a:r>
              <a:rPr dirty="0" sz="1700" spc="5">
                <a:latin typeface="PMingLiU"/>
                <a:cs typeface="PMingLiU"/>
              </a:rPr>
              <a:t>+  </a:t>
            </a:r>
            <a:r>
              <a:rPr dirty="0" sz="1700" spc="-160">
                <a:latin typeface="PMingLiU"/>
                <a:cs typeface="PMingLiU"/>
              </a:rPr>
              <a:t>C   </a:t>
            </a:r>
            <a:r>
              <a:rPr dirty="0" sz="1700" spc="190">
                <a:latin typeface="PMingLiU"/>
                <a:cs typeface="PMingLiU"/>
              </a:rPr>
              <a:t>-&gt;</a:t>
            </a:r>
            <a:r>
              <a:rPr dirty="0" sz="1700" spc="425">
                <a:latin typeface="PMingLiU"/>
                <a:cs typeface="PMingLiU"/>
              </a:rPr>
              <a:t> </a:t>
            </a:r>
            <a:r>
              <a:rPr dirty="0" sz="1700" spc="-40">
                <a:latin typeface="PMingLiU"/>
                <a:cs typeface="PMingLiU"/>
              </a:rPr>
              <a:t>2CO}</a:t>
            </a:r>
            <a:endParaRPr sz="17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700" spc="-35">
                <a:latin typeface="Palatino Linotype"/>
                <a:cs typeface="Palatino Linotype"/>
              </a:rPr>
              <a:t>More </a:t>
            </a:r>
            <a:r>
              <a:rPr dirty="0" sz="1700" spc="-20">
                <a:latin typeface="Palatino Linotype"/>
                <a:cs typeface="Palatino Linotype"/>
              </a:rPr>
              <a:t>complicated </a:t>
            </a:r>
            <a:r>
              <a:rPr dirty="0" sz="1700" spc="-5">
                <a:latin typeface="Palatino Linotype"/>
                <a:cs typeface="Palatino Linotype"/>
              </a:rPr>
              <a:t>reactions </a:t>
            </a:r>
            <a:r>
              <a:rPr dirty="0" sz="1700" spc="-10">
                <a:latin typeface="Palatino Linotype"/>
                <a:cs typeface="Palatino Linotype"/>
              </a:rPr>
              <a:t>are </a:t>
            </a:r>
            <a:r>
              <a:rPr dirty="0" sz="1700" spc="5">
                <a:latin typeface="Palatino Linotype"/>
                <a:cs typeface="Palatino Linotype"/>
              </a:rPr>
              <a:t>still </a:t>
            </a:r>
            <a:r>
              <a:rPr dirty="0" sz="1700" spc="-25">
                <a:latin typeface="Palatino Linotype"/>
                <a:cs typeface="Palatino Linotype"/>
              </a:rPr>
              <a:t>easy </a:t>
            </a:r>
            <a:r>
              <a:rPr dirty="0" sz="1700" spc="25">
                <a:latin typeface="Palatino Linotype"/>
                <a:cs typeface="Palatino Linotype"/>
              </a:rPr>
              <a:t>to  </a:t>
            </a:r>
            <a:r>
              <a:rPr dirty="0" sz="1700" spc="265">
                <a:latin typeface="Palatino Linotype"/>
                <a:cs typeface="Palatino Linotype"/>
              </a:rPr>
              <a:t> </a:t>
            </a:r>
            <a:r>
              <a:rPr dirty="0" sz="1700" spc="-10">
                <a:latin typeface="Palatino Linotype"/>
                <a:cs typeface="Palatino Linotype"/>
              </a:rPr>
              <a:t>write: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Times New Roman"/>
              <a:cs typeface="Times New Roman"/>
            </a:endParaRPr>
          </a:p>
          <a:p>
            <a:pPr marL="1629410">
              <a:lnSpc>
                <a:spcPts val="1360"/>
              </a:lnSpc>
              <a:spcBef>
                <a:spcPts val="5"/>
              </a:spcBef>
              <a:tabLst>
                <a:tab pos="2765425" algn="l"/>
              </a:tabLst>
            </a:pPr>
            <a:r>
              <a:rPr dirty="0" baseline="-22875" sz="2550" spc="52">
                <a:latin typeface="Palatino Linotype"/>
                <a:cs typeface="Palatino Linotype"/>
              </a:rPr>
              <a:t>SO</a:t>
            </a:r>
            <a:r>
              <a:rPr dirty="0" baseline="-22875" sz="2550" spc="367">
                <a:latin typeface="Palatino Linotype"/>
                <a:cs typeface="Palatino Linotype"/>
              </a:rPr>
              <a:t> </a:t>
            </a:r>
            <a:r>
              <a:rPr dirty="0" sz="1250" spc="85">
                <a:latin typeface="PMingLiU"/>
                <a:cs typeface="PMingLiU"/>
              </a:rPr>
              <a:t>2</a:t>
            </a:r>
            <a:r>
              <a:rPr dirty="0" sz="1250" spc="-165">
                <a:latin typeface="PMingLiU"/>
                <a:cs typeface="PMingLiU"/>
              </a:rPr>
              <a:t> </a:t>
            </a:r>
            <a:r>
              <a:rPr dirty="0" sz="1250" spc="-580">
                <a:latin typeface="PMingLiU"/>
                <a:cs typeface="PMingLiU"/>
              </a:rPr>
              <a:t>–	</a:t>
            </a:r>
            <a:r>
              <a:rPr dirty="0" sz="1250" spc="229">
                <a:latin typeface="PMingLiU"/>
                <a:cs typeface="PMingLiU"/>
              </a:rPr>
              <a:t>2+</a:t>
            </a:r>
            <a:endParaRPr sz="1250">
              <a:latin typeface="PMingLiU"/>
              <a:cs typeface="PMingLiU"/>
            </a:endParaRPr>
          </a:p>
          <a:p>
            <a:pPr marL="1922780">
              <a:lnSpc>
                <a:spcPts val="1360"/>
              </a:lnSpc>
              <a:tabLst>
                <a:tab pos="2279015" algn="l"/>
                <a:tab pos="3054985" algn="l"/>
              </a:tabLst>
            </a:pPr>
            <a:r>
              <a:rPr dirty="0" baseline="-20000" sz="1875" spc="127">
                <a:latin typeface="PMingLiU"/>
                <a:cs typeface="PMingLiU"/>
              </a:rPr>
              <a:t>4	</a:t>
            </a:r>
            <a:r>
              <a:rPr dirty="0" sz="1700" spc="495">
                <a:latin typeface="Palatino Linotype"/>
                <a:cs typeface="Palatino Linotype"/>
              </a:rPr>
              <a:t>+</a:t>
            </a:r>
            <a:r>
              <a:rPr dirty="0" sz="1700" spc="-40">
                <a:latin typeface="Palatino Linotype"/>
                <a:cs typeface="Palatino Linotype"/>
              </a:rPr>
              <a:t> </a:t>
            </a:r>
            <a:r>
              <a:rPr dirty="0" sz="1700" spc="100">
                <a:latin typeface="Palatino Linotype"/>
                <a:cs typeface="Palatino Linotype"/>
              </a:rPr>
              <a:t>Ba	</a:t>
            </a:r>
            <a:r>
              <a:rPr dirty="0" sz="1700" spc="-180" i="1">
                <a:latin typeface="Times New Roman"/>
                <a:cs typeface="Times New Roman"/>
              </a:rPr>
              <a:t>−−→  </a:t>
            </a:r>
            <a:r>
              <a:rPr dirty="0" sz="1700" spc="70">
                <a:latin typeface="Palatino Linotype"/>
                <a:cs typeface="Palatino Linotype"/>
              </a:rPr>
              <a:t>BaSO</a:t>
            </a:r>
            <a:r>
              <a:rPr dirty="0" baseline="-20000" sz="1875" spc="104">
                <a:latin typeface="PMingLiU"/>
                <a:cs typeface="PMingLiU"/>
              </a:rPr>
              <a:t>4</a:t>
            </a:r>
            <a:r>
              <a:rPr dirty="0" baseline="-20000" sz="1875" spc="-67">
                <a:latin typeface="PMingLiU"/>
                <a:cs typeface="PMingLiU"/>
              </a:rPr>
              <a:t> </a:t>
            </a:r>
            <a:r>
              <a:rPr dirty="0" sz="1700" spc="15" i="1">
                <a:latin typeface="Times New Roman"/>
                <a:cs typeface="Times New Roman"/>
              </a:rPr>
              <a:t>↓</a:t>
            </a:r>
            <a:endParaRPr sz="1700">
              <a:latin typeface="Times New Roman"/>
              <a:cs typeface="Times New Roman"/>
            </a:endParaRPr>
          </a:p>
          <a:p>
            <a:pPr algn="ctr" marR="368300">
              <a:lnSpc>
                <a:spcPct val="100000"/>
              </a:lnSpc>
              <a:spcBef>
                <a:spcPts val="560"/>
              </a:spcBef>
            </a:pPr>
            <a:r>
              <a:rPr dirty="0" sz="1700" spc="-30">
                <a:latin typeface="Palatino Linotype"/>
                <a:cs typeface="Palatino Linotype"/>
              </a:rPr>
              <a:t>is </a:t>
            </a:r>
            <a:r>
              <a:rPr dirty="0" sz="1700" spc="-5">
                <a:latin typeface="Palatino Linotype"/>
                <a:cs typeface="Palatino Linotype"/>
              </a:rPr>
              <a:t>created</a:t>
            </a:r>
            <a:r>
              <a:rPr dirty="0" sz="1700" spc="265">
                <a:latin typeface="Palatino Linotype"/>
                <a:cs typeface="Palatino Linotype"/>
              </a:rPr>
              <a:t> </a:t>
            </a:r>
            <a:r>
              <a:rPr dirty="0" sz="1700" spc="-25">
                <a:latin typeface="Palatino Linotype"/>
                <a:cs typeface="Palatino Linotype"/>
              </a:rPr>
              <a:t>with</a:t>
            </a:r>
            <a:endParaRPr sz="1700">
              <a:latin typeface="Palatino Linotype"/>
              <a:cs typeface="Palatino Linotype"/>
            </a:endParaRPr>
          </a:p>
          <a:p>
            <a:pPr algn="ctr" marR="368935">
              <a:lnSpc>
                <a:spcPct val="100000"/>
              </a:lnSpc>
              <a:spcBef>
                <a:spcPts val="560"/>
              </a:spcBef>
            </a:pPr>
            <a:r>
              <a:rPr dirty="0" sz="1700" spc="150">
                <a:latin typeface="PMingLiU"/>
                <a:cs typeface="PMingLiU"/>
              </a:rPr>
              <a:t>\ce{SO4^2-  </a:t>
            </a:r>
            <a:r>
              <a:rPr dirty="0" sz="1700" spc="5">
                <a:latin typeface="PMingLiU"/>
                <a:cs typeface="PMingLiU"/>
              </a:rPr>
              <a:t>+  </a:t>
            </a:r>
            <a:r>
              <a:rPr dirty="0" sz="1700" spc="60">
                <a:latin typeface="PMingLiU"/>
                <a:cs typeface="PMingLiU"/>
              </a:rPr>
              <a:t>Ba^2+  </a:t>
            </a:r>
            <a:r>
              <a:rPr dirty="0" sz="1700" spc="190">
                <a:latin typeface="PMingLiU"/>
                <a:cs typeface="PMingLiU"/>
              </a:rPr>
              <a:t>-&gt; </a:t>
            </a:r>
            <a:r>
              <a:rPr dirty="0" sz="1700" spc="-15">
                <a:latin typeface="PMingLiU"/>
                <a:cs typeface="PMingLiU"/>
              </a:rPr>
              <a:t>BaSO4</a:t>
            </a:r>
            <a:r>
              <a:rPr dirty="0" sz="1700" spc="375">
                <a:latin typeface="PMingLiU"/>
                <a:cs typeface="PMingLiU"/>
              </a:rPr>
              <a:t> </a:t>
            </a:r>
            <a:r>
              <a:rPr dirty="0" sz="1700" spc="125">
                <a:latin typeface="PMingLiU"/>
                <a:cs typeface="PMingLiU"/>
              </a:rPr>
              <a:t>v}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5"/>
              <a:t>Getting </a:t>
            </a:r>
            <a:r>
              <a:rPr dirty="0" spc="-25"/>
              <a:t>started </a:t>
            </a:r>
            <a:r>
              <a:rPr dirty="0" spc="-20"/>
              <a:t>with </a:t>
            </a:r>
            <a:r>
              <a:rPr dirty="0" spc="-105"/>
              <a:t>some  </a:t>
            </a:r>
            <a:r>
              <a:rPr dirty="0" spc="180">
                <a:latin typeface="PMingLiU"/>
                <a:cs typeface="PMingLiU"/>
              </a:rPr>
              <a:t>chemfig</a:t>
            </a:r>
            <a:r>
              <a:rPr dirty="0" spc="650">
                <a:latin typeface="PMingLiU"/>
                <a:cs typeface="PMingLiU"/>
              </a:rPr>
              <a:t> </a:t>
            </a:r>
            <a:r>
              <a:rPr dirty="0" spc="-85"/>
              <a:t>coﬀee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415" y="926509"/>
            <a:ext cx="6640830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35">
                <a:latin typeface="Palatino Linotype"/>
                <a:cs typeface="Palatino Linotype"/>
              </a:rPr>
              <a:t>It’s </a:t>
            </a:r>
            <a:r>
              <a:rPr dirty="0" sz="1700" spc="-25">
                <a:latin typeface="Palatino Linotype"/>
                <a:cs typeface="Palatino Linotype"/>
              </a:rPr>
              <a:t>easy </a:t>
            </a:r>
            <a:r>
              <a:rPr dirty="0" sz="1700" spc="25">
                <a:latin typeface="Palatino Linotype"/>
                <a:cs typeface="Palatino Linotype"/>
              </a:rPr>
              <a:t>to </a:t>
            </a:r>
            <a:r>
              <a:rPr dirty="0" sz="1700" spc="-50">
                <a:latin typeface="Palatino Linotype"/>
                <a:cs typeface="Palatino Linotype"/>
              </a:rPr>
              <a:t>use 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160">
                <a:latin typeface="PMingLiU"/>
                <a:cs typeface="PMingLiU"/>
              </a:rPr>
              <a:t>chemfig </a:t>
            </a:r>
            <a:r>
              <a:rPr dirty="0" sz="1700" spc="-45">
                <a:latin typeface="Palatino Linotype"/>
                <a:cs typeface="Palatino Linotype"/>
              </a:rPr>
              <a:t>package  </a:t>
            </a:r>
            <a:r>
              <a:rPr dirty="0" sz="1700" spc="-35">
                <a:latin typeface="Palatino Linotype"/>
                <a:cs typeface="Palatino Linotype"/>
              </a:rPr>
              <a:t>for </a:t>
            </a:r>
            <a:r>
              <a:rPr dirty="0" sz="1700" spc="-60">
                <a:latin typeface="Palatino Linotype"/>
                <a:cs typeface="Palatino Linotype"/>
              </a:rPr>
              <a:t>drawing  </a:t>
            </a:r>
            <a:r>
              <a:rPr dirty="0" sz="1700" spc="-30">
                <a:latin typeface="Palatino Linotype"/>
                <a:cs typeface="Palatino Linotype"/>
              </a:rPr>
              <a:t>complex  molecules: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91471" y="2643641"/>
            <a:ext cx="181610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Palatino Linotype"/>
                <a:cs typeface="Palatino Linotype"/>
              </a:rPr>
              <a:t>O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05335" y="2588198"/>
            <a:ext cx="235585" cy="135890"/>
          </a:xfrm>
          <a:custGeom>
            <a:avLst/>
            <a:gdLst/>
            <a:ahLst/>
            <a:cxnLst/>
            <a:rect l="l" t="t" r="r" b="b"/>
            <a:pathLst>
              <a:path w="235585" h="135889">
                <a:moveTo>
                  <a:pt x="235121" y="0"/>
                </a:moveTo>
                <a:lnTo>
                  <a:pt x="0" y="135755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85233" y="2553384"/>
            <a:ext cx="235585" cy="135890"/>
          </a:xfrm>
          <a:custGeom>
            <a:avLst/>
            <a:gdLst/>
            <a:ahLst/>
            <a:cxnLst/>
            <a:rect l="l" t="t" r="r" b="b"/>
            <a:pathLst>
              <a:path w="235585" h="135889">
                <a:moveTo>
                  <a:pt x="235122" y="0"/>
                </a:moveTo>
                <a:lnTo>
                  <a:pt x="0" y="135755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30406" y="2570791"/>
            <a:ext cx="238125" cy="137795"/>
          </a:xfrm>
          <a:custGeom>
            <a:avLst/>
            <a:gdLst/>
            <a:ahLst/>
            <a:cxnLst/>
            <a:rect l="l" t="t" r="r" b="b"/>
            <a:pathLst>
              <a:path w="238125" h="137794">
                <a:moveTo>
                  <a:pt x="0" y="0"/>
                </a:moveTo>
                <a:lnTo>
                  <a:pt x="237911" y="137365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490433" y="2478051"/>
            <a:ext cx="404495" cy="84264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5240" marR="5080" indent="-3175">
              <a:lnSpc>
                <a:spcPct val="170100"/>
              </a:lnSpc>
            </a:pPr>
            <a:r>
              <a:rPr dirty="0" sz="1550" spc="-105">
                <a:latin typeface="Palatino Linotype"/>
                <a:cs typeface="Palatino Linotype"/>
              </a:rPr>
              <a:t>N  </a:t>
            </a:r>
            <a:r>
              <a:rPr dirty="0" sz="1550" spc="35">
                <a:latin typeface="Palatino Linotype"/>
                <a:cs typeface="Palatino Linotype"/>
              </a:rPr>
              <a:t>C</a:t>
            </a:r>
            <a:r>
              <a:rPr dirty="0" sz="1550" spc="-110">
                <a:latin typeface="Palatino Linotype"/>
                <a:cs typeface="Palatino Linotype"/>
              </a:rPr>
              <a:t>H</a:t>
            </a:r>
            <a:r>
              <a:rPr dirty="0" baseline="-12626" sz="1650" spc="7">
                <a:latin typeface="Bauhaus 93"/>
                <a:cs typeface="Bauhaus 93"/>
              </a:rPr>
              <a:t>3</a:t>
            </a:r>
            <a:endParaRPr baseline="-12626" sz="1650">
              <a:latin typeface="Bauhaus 93"/>
              <a:cs typeface="Bauhaus 93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78497" y="2880620"/>
            <a:ext cx="0" cy="184785"/>
          </a:xfrm>
          <a:custGeom>
            <a:avLst/>
            <a:gdLst/>
            <a:ahLst/>
            <a:cxnLst/>
            <a:rect l="l" t="t" r="r" b="b"/>
            <a:pathLst>
              <a:path w="0" h="184785">
                <a:moveTo>
                  <a:pt x="0" y="0"/>
                </a:moveTo>
                <a:lnTo>
                  <a:pt x="0" y="184221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675" y="2570791"/>
            <a:ext cx="238125" cy="137795"/>
          </a:xfrm>
          <a:custGeom>
            <a:avLst/>
            <a:gdLst/>
            <a:ahLst/>
            <a:cxnLst/>
            <a:rect l="l" t="t" r="r" b="b"/>
            <a:pathLst>
              <a:path w="238125" h="137794">
                <a:moveTo>
                  <a:pt x="0" y="137365"/>
                </a:moveTo>
                <a:lnTo>
                  <a:pt x="237913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20862" y="2566786"/>
            <a:ext cx="176530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05">
                <a:latin typeface="Palatino Linotype"/>
                <a:cs typeface="Palatino Linotype"/>
              </a:rPr>
              <a:t>N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26588" y="2570791"/>
            <a:ext cx="269240" cy="87630"/>
          </a:xfrm>
          <a:custGeom>
            <a:avLst/>
            <a:gdLst/>
            <a:ahLst/>
            <a:cxnLst/>
            <a:rect l="l" t="t" r="r" b="b"/>
            <a:pathLst>
              <a:path w="269239" h="87630">
                <a:moveTo>
                  <a:pt x="0" y="0"/>
                </a:moveTo>
                <a:lnTo>
                  <a:pt x="268673" y="8730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382369" y="2369822"/>
            <a:ext cx="163195" cy="224154"/>
          </a:xfrm>
          <a:custGeom>
            <a:avLst/>
            <a:gdLst/>
            <a:ahLst/>
            <a:cxnLst/>
            <a:rect l="l" t="t" r="r" b="b"/>
            <a:pathLst>
              <a:path w="163195" h="224155">
                <a:moveTo>
                  <a:pt x="0" y="223990"/>
                </a:moveTo>
                <a:lnTo>
                  <a:pt x="162742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349846" y="2369890"/>
            <a:ext cx="146050" cy="200660"/>
          </a:xfrm>
          <a:custGeom>
            <a:avLst/>
            <a:gdLst/>
            <a:ahLst/>
            <a:cxnLst/>
            <a:rect l="l" t="t" r="r" b="b"/>
            <a:pathLst>
              <a:path w="146050" h="200660">
                <a:moveTo>
                  <a:pt x="0" y="200292"/>
                </a:moveTo>
                <a:lnTo>
                  <a:pt x="145523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2369" y="2145831"/>
            <a:ext cx="163195" cy="224154"/>
          </a:xfrm>
          <a:custGeom>
            <a:avLst/>
            <a:gdLst/>
            <a:ahLst/>
            <a:cxnLst/>
            <a:rect l="l" t="t" r="r" b="b"/>
            <a:pathLst>
              <a:path w="163195" h="224155">
                <a:moveTo>
                  <a:pt x="162742" y="223991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20862" y="1388195"/>
            <a:ext cx="528320" cy="788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 indent="126364">
              <a:lnSpc>
                <a:spcPct val="161800"/>
              </a:lnSpc>
            </a:pPr>
            <a:r>
              <a:rPr dirty="0" sz="1550" spc="40">
                <a:latin typeface="Palatino Linotype"/>
                <a:cs typeface="Palatino Linotype"/>
              </a:rPr>
              <a:t>C</a:t>
            </a:r>
            <a:r>
              <a:rPr dirty="0" sz="1550" spc="-110">
                <a:latin typeface="Palatino Linotype"/>
                <a:cs typeface="Palatino Linotype"/>
              </a:rPr>
              <a:t>H</a:t>
            </a:r>
            <a:r>
              <a:rPr dirty="0" baseline="-12626" sz="1650">
                <a:latin typeface="Bauhaus 93"/>
                <a:cs typeface="Bauhaus 93"/>
              </a:rPr>
              <a:t>3  </a:t>
            </a:r>
            <a:r>
              <a:rPr dirty="0" sz="1550" spc="-105">
                <a:latin typeface="Palatino Linotype"/>
                <a:cs typeface="Palatino Linotype"/>
              </a:rPr>
              <a:t>N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43585" y="1769265"/>
            <a:ext cx="55244" cy="168910"/>
          </a:xfrm>
          <a:custGeom>
            <a:avLst/>
            <a:gdLst/>
            <a:ahLst/>
            <a:cxnLst/>
            <a:rect l="l" t="t" r="r" b="b"/>
            <a:pathLst>
              <a:path w="55245" h="168910">
                <a:moveTo>
                  <a:pt x="0" y="168487"/>
                </a:moveTo>
                <a:lnTo>
                  <a:pt x="5475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26588" y="2081551"/>
            <a:ext cx="269240" cy="87630"/>
          </a:xfrm>
          <a:custGeom>
            <a:avLst/>
            <a:gdLst/>
            <a:ahLst/>
            <a:cxnLst/>
            <a:rect l="l" t="t" r="r" b="b"/>
            <a:pathLst>
              <a:path w="269239" h="87630">
                <a:moveTo>
                  <a:pt x="268673" y="0"/>
                </a:moveTo>
                <a:lnTo>
                  <a:pt x="0" y="87302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926588" y="2168853"/>
            <a:ext cx="0" cy="401955"/>
          </a:xfrm>
          <a:custGeom>
            <a:avLst/>
            <a:gdLst/>
            <a:ahLst/>
            <a:cxnLst/>
            <a:rect l="l" t="t" r="r" b="b"/>
            <a:pathLst>
              <a:path w="0" h="401955">
                <a:moveTo>
                  <a:pt x="0" y="0"/>
                </a:moveTo>
                <a:lnTo>
                  <a:pt x="0" y="401938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966781" y="2198054"/>
            <a:ext cx="0" cy="343535"/>
          </a:xfrm>
          <a:custGeom>
            <a:avLst/>
            <a:gdLst/>
            <a:ahLst/>
            <a:cxnLst/>
            <a:rect l="l" t="t" r="r" b="b"/>
            <a:pathLst>
              <a:path w="0" h="343535">
                <a:moveTo>
                  <a:pt x="0" y="0"/>
                </a:moveTo>
                <a:lnTo>
                  <a:pt x="0" y="343534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926588" y="2168853"/>
            <a:ext cx="0" cy="401955"/>
          </a:xfrm>
          <a:custGeom>
            <a:avLst/>
            <a:gdLst/>
            <a:ahLst/>
            <a:cxnLst/>
            <a:rect l="l" t="t" r="r" b="b"/>
            <a:pathLst>
              <a:path w="0" h="401955">
                <a:moveTo>
                  <a:pt x="0" y="401938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578497" y="1967883"/>
            <a:ext cx="348615" cy="201295"/>
          </a:xfrm>
          <a:custGeom>
            <a:avLst/>
            <a:gdLst/>
            <a:ahLst/>
            <a:cxnLst/>
            <a:rect l="l" t="t" r="r" b="b"/>
            <a:pathLst>
              <a:path w="348614" h="201294">
                <a:moveTo>
                  <a:pt x="348090" y="200970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3487608" y="1437757"/>
            <a:ext cx="181610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10">
                <a:latin typeface="Palatino Linotype"/>
                <a:cs typeface="Palatino Linotype"/>
              </a:rPr>
              <a:t>O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58400" y="1674802"/>
            <a:ext cx="0" cy="293370"/>
          </a:xfrm>
          <a:custGeom>
            <a:avLst/>
            <a:gdLst/>
            <a:ahLst/>
            <a:cxnLst/>
            <a:rect l="l" t="t" r="r" b="b"/>
            <a:pathLst>
              <a:path w="0" h="293369">
                <a:moveTo>
                  <a:pt x="0" y="293081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98593" y="1674802"/>
            <a:ext cx="0" cy="293370"/>
          </a:xfrm>
          <a:custGeom>
            <a:avLst/>
            <a:gdLst/>
            <a:ahLst/>
            <a:cxnLst/>
            <a:rect l="l" t="t" r="r" b="b"/>
            <a:pathLst>
              <a:path w="0" h="293369">
                <a:moveTo>
                  <a:pt x="0" y="293081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142263" y="2040699"/>
            <a:ext cx="176530" cy="260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05">
                <a:latin typeface="Palatino Linotype"/>
                <a:cs typeface="Palatino Linotype"/>
              </a:rPr>
              <a:t>N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340585" y="1967883"/>
            <a:ext cx="238125" cy="137795"/>
          </a:xfrm>
          <a:custGeom>
            <a:avLst/>
            <a:gdLst/>
            <a:ahLst/>
            <a:cxnLst/>
            <a:rect l="l" t="t" r="r" b="b"/>
            <a:pathLst>
              <a:path w="238125" h="137794">
                <a:moveTo>
                  <a:pt x="237912" y="0"/>
                </a:moveTo>
                <a:lnTo>
                  <a:pt x="0" y="137365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989695" y="2029872"/>
            <a:ext cx="130810" cy="75565"/>
          </a:xfrm>
          <a:custGeom>
            <a:avLst/>
            <a:gdLst/>
            <a:ahLst/>
            <a:cxnLst/>
            <a:rect l="l" t="t" r="r" b="b"/>
            <a:pathLst>
              <a:path w="130810" h="75564">
                <a:moveTo>
                  <a:pt x="130540" y="75372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2556063" y="1839786"/>
            <a:ext cx="412115" cy="274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550" spc="-110">
                <a:latin typeface="Palatino Linotype"/>
                <a:cs typeface="Palatino Linotype"/>
              </a:rPr>
              <a:t>H</a:t>
            </a:r>
            <a:r>
              <a:rPr dirty="0" baseline="-12626" sz="1650" spc="127">
                <a:latin typeface="Bauhaus 93"/>
                <a:cs typeface="Bauhaus 93"/>
              </a:rPr>
              <a:t>3</a:t>
            </a:r>
            <a:r>
              <a:rPr dirty="0" sz="1550" spc="40">
                <a:latin typeface="Palatino Linotype"/>
                <a:cs typeface="Palatino Linotype"/>
              </a:rPr>
              <a:t>C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230406" y="2277712"/>
            <a:ext cx="0" cy="293370"/>
          </a:xfrm>
          <a:custGeom>
            <a:avLst/>
            <a:gdLst/>
            <a:ahLst/>
            <a:cxnLst/>
            <a:rect l="l" t="t" r="r" b="b"/>
            <a:pathLst>
              <a:path w="0" h="293369">
                <a:moveTo>
                  <a:pt x="0" y="0"/>
                </a:moveTo>
                <a:lnTo>
                  <a:pt x="0" y="293079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/>
          <p:nvPr/>
        </p:nvSpPr>
        <p:spPr>
          <a:xfrm>
            <a:off x="205415" y="3493467"/>
            <a:ext cx="6773545" cy="1392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dirty="0" sz="1700" spc="30">
                <a:latin typeface="Palatino Linotype"/>
                <a:cs typeface="Palatino Linotype"/>
              </a:rPr>
              <a:t>This </a:t>
            </a:r>
            <a:r>
              <a:rPr dirty="0" sz="1700" spc="-30">
                <a:latin typeface="Palatino Linotype"/>
                <a:cs typeface="Palatino Linotype"/>
              </a:rPr>
              <a:t>is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30">
                <a:latin typeface="Palatino Linotype"/>
                <a:cs typeface="Palatino Linotype"/>
              </a:rPr>
              <a:t>caﬀeine molecule, represented </a:t>
            </a:r>
            <a:r>
              <a:rPr dirty="0" sz="1700" spc="-10">
                <a:latin typeface="Palatino Linotype"/>
                <a:cs typeface="Palatino Linotype"/>
              </a:rPr>
              <a:t>clearly </a:t>
            </a:r>
            <a:r>
              <a:rPr dirty="0" sz="1700" spc="-30">
                <a:latin typeface="Palatino Linotype"/>
                <a:cs typeface="Palatino Linotype"/>
              </a:rPr>
              <a:t>and </a:t>
            </a:r>
            <a:r>
              <a:rPr dirty="0" sz="1700" spc="-15">
                <a:latin typeface="Palatino Linotype"/>
                <a:cs typeface="Palatino Linotype"/>
              </a:rPr>
              <a:t>neatly, </a:t>
            </a:r>
            <a:r>
              <a:rPr dirty="0" sz="1700" spc="-30">
                <a:latin typeface="Palatino Linotype"/>
                <a:cs typeface="Palatino Linotype"/>
              </a:rPr>
              <a:t>and </a:t>
            </a:r>
            <a:r>
              <a:rPr dirty="0" sz="1700" spc="5">
                <a:latin typeface="Palatino Linotype"/>
                <a:cs typeface="Palatino Linotype"/>
              </a:rPr>
              <a:t>built  </a:t>
            </a:r>
            <a:r>
              <a:rPr dirty="0" sz="1700" spc="-40">
                <a:latin typeface="Palatino Linotype"/>
                <a:cs typeface="Palatino Linotype"/>
              </a:rPr>
              <a:t>from </a:t>
            </a:r>
            <a:r>
              <a:rPr dirty="0" sz="1700" spc="15">
                <a:latin typeface="Palatino Linotype"/>
                <a:cs typeface="Palatino Linotype"/>
              </a:rPr>
              <a:t>a </a:t>
            </a:r>
            <a:r>
              <a:rPr dirty="0" sz="1700" spc="-40">
                <a:latin typeface="Palatino Linotype"/>
                <a:cs typeface="Palatino Linotype"/>
              </a:rPr>
              <a:t>single </a:t>
            </a:r>
            <a:r>
              <a:rPr dirty="0" sz="1700" spc="-30">
                <a:latin typeface="Palatino Linotype"/>
                <a:cs typeface="Palatino Linotype"/>
              </a:rPr>
              <a:t>line </a:t>
            </a:r>
            <a:r>
              <a:rPr dirty="0" sz="1700" spc="-50">
                <a:latin typeface="Palatino Linotype"/>
                <a:cs typeface="Palatino Linotype"/>
              </a:rPr>
              <a:t>of  </a:t>
            </a:r>
            <a:r>
              <a:rPr dirty="0" sz="1700" spc="50">
                <a:latin typeface="Palatino Linotype"/>
                <a:cs typeface="Palatino Linotype"/>
              </a:rPr>
              <a:t> </a:t>
            </a:r>
            <a:r>
              <a:rPr dirty="0" sz="1700" spc="55">
                <a:latin typeface="Palatino Linotype"/>
                <a:cs typeface="Palatino Linotype"/>
              </a:rPr>
              <a:t>text:</a:t>
            </a:r>
            <a:endParaRPr sz="1700">
              <a:latin typeface="Palatino Linotype"/>
              <a:cs typeface="Palatino Linotype"/>
            </a:endParaRPr>
          </a:p>
          <a:p>
            <a:pPr marL="12700">
              <a:lnSpc>
                <a:spcPts val="1830"/>
              </a:lnSpc>
            </a:pPr>
            <a:r>
              <a:rPr dirty="0" sz="1550" spc="150">
                <a:latin typeface="PMingLiU"/>
                <a:cs typeface="PMingLiU"/>
              </a:rPr>
              <a:t>\chemfig{*6((=O)-N(-CH_3)-*5(-N=-N(-CH_3)-=)--(=O)-N(-H_3C)-)}</a:t>
            </a:r>
            <a:endParaRPr sz="1550">
              <a:latin typeface="PMingLiU"/>
              <a:cs typeface="PMingLiU"/>
            </a:endParaRPr>
          </a:p>
          <a:p>
            <a:pPr marL="12700" marR="388620">
              <a:lnSpc>
                <a:spcPct val="102099"/>
              </a:lnSpc>
              <a:spcBef>
                <a:spcPts val="1350"/>
              </a:spcBef>
            </a:pPr>
            <a:r>
              <a:rPr dirty="0" sz="1550" spc="5">
                <a:latin typeface="Palatino Linotype"/>
                <a:cs typeface="Palatino Linotype"/>
              </a:rPr>
              <a:t>If </a:t>
            </a:r>
            <a:r>
              <a:rPr dirty="0" sz="1550" spc="50">
                <a:latin typeface="Palatino Linotype"/>
                <a:cs typeface="Palatino Linotype"/>
              </a:rPr>
              <a:t>that </a:t>
            </a:r>
            <a:r>
              <a:rPr dirty="0" sz="1550" spc="-30">
                <a:latin typeface="Palatino Linotype"/>
                <a:cs typeface="Palatino Linotype"/>
              </a:rPr>
              <a:t>looks </a:t>
            </a:r>
            <a:r>
              <a:rPr dirty="0" sz="1550" spc="-10">
                <a:latin typeface="Palatino Linotype"/>
                <a:cs typeface="Palatino Linotype"/>
              </a:rPr>
              <a:t>quite </a:t>
            </a:r>
            <a:r>
              <a:rPr dirty="0" sz="1550" spc="-15">
                <a:latin typeface="Palatino Linotype"/>
                <a:cs typeface="Palatino Linotype"/>
              </a:rPr>
              <a:t>daunting, </a:t>
            </a:r>
            <a:r>
              <a:rPr dirty="0" sz="1550" spc="-120">
                <a:latin typeface="Palatino Linotype"/>
                <a:cs typeface="Palatino Linotype"/>
              </a:rPr>
              <a:t>we </a:t>
            </a:r>
            <a:r>
              <a:rPr dirty="0" sz="1550">
                <a:latin typeface="Palatino Linotype"/>
                <a:cs typeface="Palatino Linotype"/>
              </a:rPr>
              <a:t>can </a:t>
            </a:r>
            <a:r>
              <a:rPr dirty="0" sz="1550" spc="-15">
                <a:latin typeface="Palatino Linotype"/>
                <a:cs typeface="Palatino Linotype"/>
              </a:rPr>
              <a:t>learn </a:t>
            </a:r>
            <a:r>
              <a:rPr dirty="0" sz="1550" spc="-35">
                <a:latin typeface="Palatino Linotype"/>
                <a:cs typeface="Palatino Linotype"/>
              </a:rPr>
              <a:t>from </a:t>
            </a:r>
            <a:r>
              <a:rPr dirty="0" sz="1550" spc="-30">
                <a:latin typeface="Palatino Linotype"/>
                <a:cs typeface="Palatino Linotype"/>
              </a:rPr>
              <a:t>simpler </a:t>
            </a:r>
            <a:r>
              <a:rPr dirty="0" sz="1550" spc="-25">
                <a:latin typeface="Palatino Linotype"/>
                <a:cs typeface="Palatino Linotype"/>
              </a:rPr>
              <a:t>molecules. </a:t>
            </a:r>
            <a:r>
              <a:rPr dirty="0" sz="1550" spc="50">
                <a:latin typeface="Palatino Linotype"/>
                <a:cs typeface="Palatino Linotype"/>
              </a:rPr>
              <a:t>. . </a:t>
            </a:r>
            <a:r>
              <a:rPr dirty="0" sz="1550" spc="-95">
                <a:latin typeface="Palatino Linotype"/>
                <a:cs typeface="Palatino Linotype"/>
              </a:rPr>
              <a:t>how  </a:t>
            </a:r>
            <a:r>
              <a:rPr dirty="0" sz="1550" spc="10">
                <a:latin typeface="Palatino Linotype"/>
                <a:cs typeface="Palatino Linotype"/>
              </a:rPr>
              <a:t>about </a:t>
            </a:r>
            <a:r>
              <a:rPr dirty="0" sz="1550" spc="15">
                <a:latin typeface="Palatino Linotype"/>
                <a:cs typeface="Palatino Linotype"/>
              </a:rPr>
              <a:t>a </a:t>
            </a:r>
            <a:r>
              <a:rPr dirty="0" sz="1550" spc="-35">
                <a:latin typeface="Palatino Linotype"/>
                <a:cs typeface="Palatino Linotype"/>
              </a:rPr>
              <a:t>single </a:t>
            </a:r>
            <a:r>
              <a:rPr dirty="0" sz="1550" spc="-25">
                <a:latin typeface="Palatino Linotype"/>
                <a:cs typeface="Palatino Linotype"/>
              </a:rPr>
              <a:t>water </a:t>
            </a:r>
            <a:r>
              <a:rPr dirty="0" sz="1550" spc="195">
                <a:latin typeface="Palatino Linotype"/>
                <a:cs typeface="Palatino Linotype"/>
              </a:rPr>
              <a:t> </a:t>
            </a:r>
            <a:r>
              <a:rPr dirty="0" sz="1550" spc="-25">
                <a:latin typeface="Palatino Linotype"/>
                <a:cs typeface="Palatino Linotype"/>
              </a:rPr>
              <a:t>molecule?</a:t>
            </a:r>
            <a:endParaRPr sz="1550">
              <a:latin typeface="Palatino Linotype"/>
              <a:cs typeface="Palatino Linotype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Experiments </a:t>
            </a:r>
            <a:r>
              <a:rPr dirty="0" spc="-20"/>
              <a:t>with </a:t>
            </a:r>
            <a:r>
              <a:rPr dirty="0" spc="-40"/>
              <a:t>water </a:t>
            </a:r>
            <a:r>
              <a:rPr dirty="0" spc="-60"/>
              <a:t>and </a:t>
            </a:r>
            <a:r>
              <a:rPr dirty="0" spc="390"/>
              <a:t> </a:t>
            </a:r>
            <a:r>
              <a:rPr dirty="0" spc="-65"/>
              <a:t>rings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314" y="3794801"/>
            <a:ext cx="10795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-15">
                <a:latin typeface="Palatino Linotype"/>
                <a:cs typeface="Palatino Linotype"/>
              </a:rPr>
              <a:t>A</a:t>
            </a:r>
            <a:endParaRPr sz="850">
              <a:latin typeface="Palatino Linotype"/>
              <a:cs typeface="Palatino Linoty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612" y="3896670"/>
            <a:ext cx="103505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90">
                <a:latin typeface="Palatino Linotype"/>
                <a:cs typeface="Palatino Linotype"/>
              </a:rPr>
              <a:t>B</a:t>
            </a:r>
            <a:endParaRPr sz="85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8756" y="3890982"/>
            <a:ext cx="157480" cy="51435"/>
          </a:xfrm>
          <a:custGeom>
            <a:avLst/>
            <a:gdLst/>
            <a:ahLst/>
            <a:cxnLst/>
            <a:rect l="l" t="t" r="r" b="b"/>
            <a:pathLst>
              <a:path w="157479" h="51435">
                <a:moveTo>
                  <a:pt x="0" y="0"/>
                </a:moveTo>
                <a:lnTo>
                  <a:pt x="157251" y="5110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14860" y="3629794"/>
            <a:ext cx="10541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20">
                <a:latin typeface="Palatino Linotype"/>
                <a:cs typeface="Palatino Linotype"/>
              </a:rPr>
              <a:t>C</a:t>
            </a:r>
            <a:endParaRPr sz="85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4140" y="3770225"/>
            <a:ext cx="92710" cy="127000"/>
          </a:xfrm>
          <a:custGeom>
            <a:avLst/>
            <a:gdLst/>
            <a:ahLst/>
            <a:cxnLst/>
            <a:rect l="l" t="t" r="r" b="b"/>
            <a:pathLst>
              <a:path w="92709" h="127000">
                <a:moveTo>
                  <a:pt x="0" y="126824"/>
                </a:moveTo>
                <a:lnTo>
                  <a:pt x="92155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86995">
              <a:lnSpc>
                <a:spcPct val="105400"/>
              </a:lnSpc>
            </a:pPr>
            <a:r>
              <a:rPr dirty="0"/>
              <a:t>To </a:t>
            </a:r>
            <a:r>
              <a:rPr dirty="0" spc="-45"/>
              <a:t>see </a:t>
            </a:r>
            <a:r>
              <a:rPr dirty="0" spc="-105"/>
              <a:t>how </a:t>
            </a:r>
            <a:r>
              <a:rPr dirty="0" spc="15"/>
              <a:t>the </a:t>
            </a:r>
            <a:r>
              <a:rPr dirty="0" spc="160">
                <a:latin typeface="PMingLiU"/>
                <a:cs typeface="PMingLiU"/>
              </a:rPr>
              <a:t>chemfig </a:t>
            </a:r>
            <a:r>
              <a:rPr dirty="0" spc="-50"/>
              <a:t>package </a:t>
            </a:r>
            <a:r>
              <a:rPr dirty="0"/>
              <a:t>creates </a:t>
            </a:r>
            <a:r>
              <a:rPr dirty="0" spc="15"/>
              <a:t>the </a:t>
            </a:r>
            <a:r>
              <a:rPr dirty="0" spc="-55"/>
              <a:t>drawings </a:t>
            </a:r>
            <a:r>
              <a:rPr dirty="0" spc="-40"/>
              <a:t>from </a:t>
            </a:r>
            <a:r>
              <a:rPr dirty="0" spc="-55"/>
              <a:t>your </a:t>
            </a:r>
            <a:r>
              <a:rPr dirty="0" spc="-15"/>
              <a:t>code,  </a:t>
            </a:r>
            <a:r>
              <a:rPr dirty="0" spc="15"/>
              <a:t>let </a:t>
            </a:r>
            <a:r>
              <a:rPr dirty="0" spc="-55"/>
              <a:t>us  </a:t>
            </a:r>
            <a:r>
              <a:rPr dirty="0" spc="-35"/>
              <a:t>look </a:t>
            </a:r>
            <a:r>
              <a:rPr dirty="0" spc="65"/>
              <a:t>at </a:t>
            </a:r>
            <a:r>
              <a:rPr dirty="0" spc="15"/>
              <a:t>the </a:t>
            </a:r>
            <a:r>
              <a:rPr dirty="0" spc="-40"/>
              <a:t>simple </a:t>
            </a:r>
            <a:r>
              <a:rPr dirty="0" spc="-25"/>
              <a:t>water </a:t>
            </a:r>
            <a:r>
              <a:rPr dirty="0" spc="315"/>
              <a:t> </a:t>
            </a:r>
            <a:r>
              <a:rPr dirty="0" spc="-30"/>
              <a:t>molecule: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</a:p>
          <a:p>
            <a:pPr marL="1644014">
              <a:lnSpc>
                <a:spcPct val="100000"/>
              </a:lnSpc>
            </a:pPr>
            <a:r>
              <a:rPr dirty="0" spc="15"/>
              <a:t>H</a:t>
            </a:r>
            <a:r>
              <a:rPr dirty="0" baseline="-11111" sz="1875" spc="22">
                <a:latin typeface="PMingLiU"/>
                <a:cs typeface="PMingLiU"/>
              </a:rPr>
              <a:t>2</a:t>
            </a:r>
            <a:r>
              <a:rPr dirty="0" sz="1700" spc="15"/>
              <a:t>O </a:t>
            </a:r>
            <a:r>
              <a:rPr dirty="0" sz="1700" spc="-30"/>
              <a:t>is </a:t>
            </a:r>
            <a:r>
              <a:rPr dirty="0" sz="1700" spc="-5"/>
              <a:t>created </a:t>
            </a:r>
            <a:r>
              <a:rPr dirty="0" sz="1700" spc="-25"/>
              <a:t>with </a:t>
            </a:r>
            <a:r>
              <a:rPr dirty="0" sz="1700" spc="185"/>
              <a:t> </a:t>
            </a:r>
            <a:r>
              <a:rPr dirty="0" sz="1700" spc="114">
                <a:latin typeface="PMingLiU"/>
                <a:cs typeface="PMingLiU"/>
              </a:rPr>
              <a:t>\chemfig{H_2O}</a:t>
            </a:r>
            <a:endParaRPr sz="17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650">
              <a:latin typeface="Times New Roman"/>
              <a:cs typeface="Times New Roman"/>
            </a:endParaRPr>
          </a:p>
          <a:p>
            <a:pPr marL="12700" marR="5080">
              <a:lnSpc>
                <a:spcPct val="105500"/>
              </a:lnSpc>
            </a:pPr>
            <a:r>
              <a:rPr dirty="0" spc="45"/>
              <a:t>The </a:t>
            </a:r>
            <a:r>
              <a:rPr dirty="0" spc="-40"/>
              <a:t>simple </a:t>
            </a:r>
            <a:r>
              <a:rPr dirty="0" spc="-140"/>
              <a:t>L</a:t>
            </a:r>
            <a:r>
              <a:rPr dirty="0" baseline="13333" sz="1875" spc="-209">
                <a:latin typeface="PMingLiU"/>
                <a:cs typeface="PMingLiU"/>
              </a:rPr>
              <a:t>A</a:t>
            </a:r>
            <a:r>
              <a:rPr dirty="0" sz="1700" spc="-140"/>
              <a:t>T</a:t>
            </a:r>
            <a:r>
              <a:rPr dirty="0" baseline="-11437" sz="2550" spc="-209"/>
              <a:t>E</a:t>
            </a:r>
            <a:r>
              <a:rPr dirty="0" sz="1700" spc="-140"/>
              <a:t>X </a:t>
            </a:r>
            <a:r>
              <a:rPr dirty="0" sz="1700" spc="-35"/>
              <a:t>code </a:t>
            </a:r>
            <a:r>
              <a:rPr dirty="0" sz="1700" spc="-45"/>
              <a:t>on </a:t>
            </a:r>
            <a:r>
              <a:rPr dirty="0" sz="1700" spc="15"/>
              <a:t>the </a:t>
            </a:r>
            <a:r>
              <a:rPr dirty="0" sz="1700" spc="-10"/>
              <a:t>right </a:t>
            </a:r>
            <a:r>
              <a:rPr dirty="0" sz="1700" spc="-30"/>
              <a:t>is </a:t>
            </a:r>
            <a:r>
              <a:rPr dirty="0" sz="1700"/>
              <a:t>automatically </a:t>
            </a:r>
            <a:r>
              <a:rPr dirty="0" sz="1700" spc="-30"/>
              <a:t>converted </a:t>
            </a:r>
            <a:r>
              <a:rPr dirty="0" sz="1700" spc="-10"/>
              <a:t>into </a:t>
            </a:r>
            <a:r>
              <a:rPr dirty="0" sz="1700" spc="15"/>
              <a:t>the  </a:t>
            </a:r>
            <a:r>
              <a:rPr dirty="0" sz="1700" spc="-25"/>
              <a:t>molecular </a:t>
            </a:r>
            <a:r>
              <a:rPr dirty="0" sz="1700" spc="-40"/>
              <a:t>formula </a:t>
            </a:r>
            <a:r>
              <a:rPr dirty="0" sz="1700" spc="-35"/>
              <a:t>for </a:t>
            </a:r>
            <a:r>
              <a:rPr dirty="0" sz="1700" spc="-25"/>
              <a:t>water </a:t>
            </a:r>
            <a:r>
              <a:rPr dirty="0" sz="1700" spc="-45"/>
              <a:t>on </a:t>
            </a:r>
            <a:r>
              <a:rPr dirty="0" sz="1700" spc="15"/>
              <a:t>the  </a:t>
            </a:r>
            <a:r>
              <a:rPr dirty="0" sz="1700" spc="125"/>
              <a:t> </a:t>
            </a:r>
            <a:r>
              <a:rPr dirty="0" sz="1700" spc="15"/>
              <a:t>left.</a:t>
            </a:r>
            <a:endParaRPr sz="17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pc="-5"/>
              <a:t>Rings</a:t>
            </a:r>
            <a:r>
              <a:rPr dirty="0" spc="155"/>
              <a:t> </a:t>
            </a:r>
            <a:r>
              <a:rPr dirty="0" spc="-10"/>
              <a:t>are</a:t>
            </a:r>
            <a:r>
              <a:rPr dirty="0" spc="155"/>
              <a:t> </a:t>
            </a:r>
            <a:r>
              <a:rPr dirty="0" spc="-20"/>
              <a:t>similarly</a:t>
            </a:r>
            <a:r>
              <a:rPr dirty="0" spc="160"/>
              <a:t> </a:t>
            </a:r>
            <a:r>
              <a:rPr dirty="0" spc="-25"/>
              <a:t>easy</a:t>
            </a:r>
            <a:r>
              <a:rPr dirty="0" spc="155"/>
              <a:t> </a:t>
            </a:r>
            <a:r>
              <a:rPr dirty="0" spc="25"/>
              <a:t>to</a:t>
            </a:r>
            <a:r>
              <a:rPr dirty="0" spc="155"/>
              <a:t> </a:t>
            </a:r>
            <a:r>
              <a:rPr dirty="0" spc="-35"/>
              <a:t>code</a:t>
            </a:r>
            <a:r>
              <a:rPr dirty="0" spc="155"/>
              <a:t> </a:t>
            </a:r>
            <a:r>
              <a:rPr dirty="0" spc="10"/>
              <a:t>-</a:t>
            </a:r>
            <a:r>
              <a:rPr dirty="0" spc="155"/>
              <a:t> </a:t>
            </a:r>
            <a:r>
              <a:rPr dirty="0" spc="-35"/>
              <a:t>consider</a:t>
            </a:r>
            <a:r>
              <a:rPr dirty="0" spc="155"/>
              <a:t> </a:t>
            </a:r>
            <a:r>
              <a:rPr dirty="0" spc="15"/>
              <a:t>the</a:t>
            </a:r>
            <a:r>
              <a:rPr dirty="0" spc="155"/>
              <a:t> </a:t>
            </a:r>
            <a:r>
              <a:rPr dirty="0" spc="-30"/>
              <a:t>examples</a:t>
            </a:r>
            <a:r>
              <a:rPr dirty="0" spc="160"/>
              <a:t> </a:t>
            </a:r>
            <a:r>
              <a:rPr dirty="0" spc="-40"/>
              <a:t>below:</a:t>
            </a:r>
          </a:p>
          <a:p>
            <a:pPr marL="325755">
              <a:lnSpc>
                <a:spcPct val="100000"/>
              </a:lnSpc>
              <a:spcBef>
                <a:spcPts val="1245"/>
              </a:spcBef>
            </a:pPr>
            <a:r>
              <a:rPr dirty="0" sz="850"/>
              <a:t>D</a:t>
            </a:r>
            <a:endParaRPr sz="850"/>
          </a:p>
        </p:txBody>
      </p:sp>
      <p:sp>
        <p:nvSpPr>
          <p:cNvPr id="9" name="object 9"/>
          <p:cNvSpPr/>
          <p:nvPr/>
        </p:nvSpPr>
        <p:spPr>
          <a:xfrm>
            <a:off x="624138" y="3503173"/>
            <a:ext cx="92710" cy="127000"/>
          </a:xfrm>
          <a:custGeom>
            <a:avLst/>
            <a:gdLst/>
            <a:ahLst/>
            <a:cxnLst/>
            <a:rect l="l" t="t" r="r" b="b"/>
            <a:pathLst>
              <a:path w="92709" h="127000">
                <a:moveTo>
                  <a:pt x="92155" y="126823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09147" y="3464585"/>
            <a:ext cx="100330" cy="1485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850" spc="70">
                <a:latin typeface="Palatino Linotype"/>
                <a:cs typeface="Palatino Linotype"/>
              </a:rPr>
              <a:t>E</a:t>
            </a:r>
            <a:endParaRPr sz="85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4932" y="3459132"/>
            <a:ext cx="158115" cy="51435"/>
          </a:xfrm>
          <a:custGeom>
            <a:avLst/>
            <a:gdLst/>
            <a:ahLst/>
            <a:cxnLst/>
            <a:rect l="l" t="t" r="r" b="b"/>
            <a:pathLst>
              <a:path w="158115" h="51435">
                <a:moveTo>
                  <a:pt x="158022" y="0"/>
                </a:moveTo>
                <a:lnTo>
                  <a:pt x="0" y="51349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9266" y="3612853"/>
            <a:ext cx="0" cy="174625"/>
          </a:xfrm>
          <a:custGeom>
            <a:avLst/>
            <a:gdLst/>
            <a:ahLst/>
            <a:cxnLst/>
            <a:rect l="l" t="t" r="r" b="b"/>
            <a:pathLst>
              <a:path w="0" h="174625">
                <a:moveTo>
                  <a:pt x="0" y="0"/>
                </a:moveTo>
                <a:lnTo>
                  <a:pt x="0" y="174516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7663" y="3686851"/>
            <a:ext cx="3042920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495">
                <a:latin typeface="Palatino Linotype"/>
                <a:cs typeface="Palatino Linotype"/>
              </a:rPr>
              <a:t>=</a:t>
            </a:r>
            <a:r>
              <a:rPr dirty="0" sz="1700" spc="90">
                <a:latin typeface="Palatino Linotype"/>
                <a:cs typeface="Palatino Linotype"/>
              </a:rPr>
              <a:t> </a:t>
            </a:r>
            <a:r>
              <a:rPr dirty="0" sz="1700" spc="160">
                <a:latin typeface="PMingLiU"/>
                <a:cs typeface="PMingLiU"/>
              </a:rPr>
              <a:t>\chemfig{A*5(-B-C-D-E-)}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2149" y="4695513"/>
            <a:ext cx="286385" cy="165100"/>
          </a:xfrm>
          <a:custGeom>
            <a:avLst/>
            <a:gdLst/>
            <a:ahLst/>
            <a:cxnLst/>
            <a:rect l="l" t="t" r="r" b="b"/>
            <a:pathLst>
              <a:path w="286384" h="165100">
                <a:moveTo>
                  <a:pt x="0" y="0"/>
                </a:moveTo>
                <a:lnTo>
                  <a:pt x="285870" y="165046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52357" y="4689748"/>
            <a:ext cx="245745" cy="142240"/>
          </a:xfrm>
          <a:custGeom>
            <a:avLst/>
            <a:gdLst/>
            <a:ahLst/>
            <a:cxnLst/>
            <a:rect l="l" t="t" r="r" b="b"/>
            <a:pathLst>
              <a:path w="245745" h="142239">
                <a:moveTo>
                  <a:pt x="0" y="0"/>
                </a:moveTo>
                <a:lnTo>
                  <a:pt x="245550" y="141768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8019" y="4695513"/>
            <a:ext cx="286385" cy="165100"/>
          </a:xfrm>
          <a:custGeom>
            <a:avLst/>
            <a:gdLst/>
            <a:ahLst/>
            <a:cxnLst/>
            <a:rect l="l" t="t" r="r" b="b"/>
            <a:pathLst>
              <a:path w="286384" h="165100">
                <a:moveTo>
                  <a:pt x="0" y="165046"/>
                </a:moveTo>
                <a:lnTo>
                  <a:pt x="285868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93888" y="436541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330093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3792" y="4388623"/>
            <a:ext cx="0" cy="283845"/>
          </a:xfrm>
          <a:custGeom>
            <a:avLst/>
            <a:gdLst/>
            <a:ahLst/>
            <a:cxnLst/>
            <a:rect l="l" t="t" r="r" b="b"/>
            <a:pathLst>
              <a:path w="0" h="283845">
                <a:moveTo>
                  <a:pt x="0" y="283684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8019" y="4200374"/>
            <a:ext cx="286385" cy="165100"/>
          </a:xfrm>
          <a:custGeom>
            <a:avLst/>
            <a:gdLst/>
            <a:ahLst/>
            <a:cxnLst/>
            <a:rect l="l" t="t" r="r" b="b"/>
            <a:pathLst>
              <a:path w="286384" h="165100">
                <a:moveTo>
                  <a:pt x="285868" y="165045"/>
                </a:moveTo>
                <a:lnTo>
                  <a:pt x="0" y="0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2149" y="4200374"/>
            <a:ext cx="286385" cy="165100"/>
          </a:xfrm>
          <a:custGeom>
            <a:avLst/>
            <a:gdLst/>
            <a:ahLst/>
            <a:cxnLst/>
            <a:rect l="l" t="t" r="r" b="b"/>
            <a:pathLst>
              <a:path w="286384" h="165100">
                <a:moveTo>
                  <a:pt x="285870" y="0"/>
                </a:moveTo>
                <a:lnTo>
                  <a:pt x="0" y="165045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52357" y="4229415"/>
            <a:ext cx="245745" cy="142240"/>
          </a:xfrm>
          <a:custGeom>
            <a:avLst/>
            <a:gdLst/>
            <a:ahLst/>
            <a:cxnLst/>
            <a:rect l="l" t="t" r="r" b="b"/>
            <a:pathLst>
              <a:path w="245745" h="142239">
                <a:moveTo>
                  <a:pt x="245550" y="0"/>
                </a:moveTo>
                <a:lnTo>
                  <a:pt x="0" y="141769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2149" y="4365419"/>
            <a:ext cx="0" cy="330200"/>
          </a:xfrm>
          <a:custGeom>
            <a:avLst/>
            <a:gdLst/>
            <a:ahLst/>
            <a:cxnLst/>
            <a:rect l="l" t="t" r="r" b="b"/>
            <a:pathLst>
              <a:path w="0" h="330200">
                <a:moveTo>
                  <a:pt x="0" y="0"/>
                </a:moveTo>
                <a:lnTo>
                  <a:pt x="0" y="330093"/>
                </a:lnTo>
              </a:path>
            </a:pathLst>
          </a:custGeom>
          <a:ln w="803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58586" y="4479613"/>
            <a:ext cx="2580640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700" spc="495">
                <a:latin typeface="Palatino Linotype"/>
                <a:cs typeface="Palatino Linotype"/>
              </a:rPr>
              <a:t>=</a:t>
            </a:r>
            <a:r>
              <a:rPr dirty="0" sz="1700" spc="65">
                <a:latin typeface="Palatino Linotype"/>
                <a:cs typeface="Palatino Linotype"/>
              </a:rPr>
              <a:t> </a:t>
            </a:r>
            <a:r>
              <a:rPr dirty="0" sz="1700" spc="200">
                <a:latin typeface="PMingLiU"/>
                <a:cs typeface="PMingLiU"/>
              </a:rPr>
              <a:t>\chemfig{*6(=-=-=-)}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45"/>
              <a:t>Where </a:t>
            </a:r>
            <a:r>
              <a:rPr dirty="0" spc="-5"/>
              <a:t>to </a:t>
            </a:r>
            <a:r>
              <a:rPr dirty="0" spc="-70"/>
              <a:t>go  </a:t>
            </a:r>
            <a:r>
              <a:rPr dirty="0" spc="-10"/>
              <a:t>next. </a:t>
            </a:r>
            <a:r>
              <a:rPr dirty="0" spc="10"/>
              <a:t>.</a:t>
            </a:r>
            <a:r>
              <a:rPr dirty="0" spc="-170"/>
              <a:t> </a:t>
            </a:r>
            <a:r>
              <a:rPr dirty="0" spc="10"/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447673" y="1237036"/>
            <a:ext cx="100436" cy="100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7673" y="1844013"/>
            <a:ext cx="100436" cy="100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47673" y="2724321"/>
            <a:ext cx="100436" cy="100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50559" y="1111357"/>
            <a:ext cx="6492875" cy="345947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7314" marR="696595">
              <a:lnSpc>
                <a:spcPct val="105500"/>
              </a:lnSpc>
            </a:pPr>
            <a:r>
              <a:rPr dirty="0" sz="1700" spc="30">
                <a:latin typeface="Palatino Linotype"/>
                <a:cs typeface="Palatino Linotype"/>
              </a:rPr>
              <a:t>This </a:t>
            </a:r>
            <a:r>
              <a:rPr dirty="0" sz="1700" spc="-5">
                <a:latin typeface="Palatino Linotype"/>
                <a:cs typeface="Palatino Linotype"/>
              </a:rPr>
              <a:t>short </a:t>
            </a:r>
            <a:r>
              <a:rPr dirty="0" sz="1700" spc="-25">
                <a:latin typeface="Palatino Linotype"/>
                <a:cs typeface="Palatino Linotype"/>
              </a:rPr>
              <a:t>example </a:t>
            </a:r>
            <a:r>
              <a:rPr dirty="0" sz="1700" spc="-80">
                <a:latin typeface="Palatino Linotype"/>
                <a:cs typeface="Palatino Linotype"/>
              </a:rPr>
              <a:t>was </a:t>
            </a:r>
            <a:r>
              <a:rPr dirty="0" sz="1700" spc="-55">
                <a:latin typeface="Palatino Linotype"/>
                <a:cs typeface="Palatino Linotype"/>
              </a:rPr>
              <a:t>designed </a:t>
            </a:r>
            <a:r>
              <a:rPr dirty="0" sz="1700" spc="25">
                <a:latin typeface="Palatino Linotype"/>
                <a:cs typeface="Palatino Linotype"/>
              </a:rPr>
              <a:t>to </a:t>
            </a:r>
            <a:r>
              <a:rPr dirty="0" sz="1700" spc="-20">
                <a:latin typeface="Palatino Linotype"/>
                <a:cs typeface="Palatino Linotype"/>
              </a:rPr>
              <a:t>introduce </a:t>
            </a:r>
            <a:r>
              <a:rPr dirty="0" sz="1700" spc="-70">
                <a:latin typeface="Palatino Linotype"/>
                <a:cs typeface="Palatino Linotype"/>
              </a:rPr>
              <a:t>you </a:t>
            </a:r>
            <a:r>
              <a:rPr dirty="0" sz="1700" spc="25">
                <a:latin typeface="Palatino Linotype"/>
                <a:cs typeface="Palatino Linotype"/>
              </a:rPr>
              <a:t>to </a:t>
            </a:r>
            <a:r>
              <a:rPr dirty="0" sz="1700" spc="-45">
                <a:latin typeface="Palatino Linotype"/>
                <a:cs typeface="Palatino Linotype"/>
              </a:rPr>
              <a:t>using  </a:t>
            </a:r>
            <a:r>
              <a:rPr dirty="0" sz="1700" spc="-30">
                <a:latin typeface="Palatino Linotype"/>
                <a:cs typeface="Palatino Linotype"/>
              </a:rPr>
              <a:t>Overleaf </a:t>
            </a:r>
            <a:r>
              <a:rPr dirty="0" sz="1700" spc="-35">
                <a:latin typeface="Palatino Linotype"/>
                <a:cs typeface="Palatino Linotype"/>
              </a:rPr>
              <a:t>for </a:t>
            </a:r>
            <a:r>
              <a:rPr dirty="0" sz="1700" spc="-15">
                <a:latin typeface="Palatino Linotype"/>
                <a:cs typeface="Palatino Linotype"/>
              </a:rPr>
              <a:t>scientific </a:t>
            </a:r>
            <a:r>
              <a:rPr dirty="0" sz="1700" spc="105">
                <a:latin typeface="Palatino Linotype"/>
                <a:cs typeface="Palatino Linotype"/>
              </a:rPr>
              <a:t> </a:t>
            </a:r>
            <a:r>
              <a:rPr dirty="0" sz="1700" spc="-10">
                <a:latin typeface="Palatino Linotype"/>
                <a:cs typeface="Palatino Linotype"/>
              </a:rPr>
              <a:t>presentations.</a:t>
            </a:r>
            <a:endParaRPr sz="1700">
              <a:latin typeface="Palatino Linotype"/>
              <a:cs typeface="Palatino Linotype"/>
            </a:endParaRPr>
          </a:p>
          <a:p>
            <a:pPr marL="107314" marR="55880">
              <a:lnSpc>
                <a:spcPct val="105500"/>
              </a:lnSpc>
              <a:spcBef>
                <a:spcPts val="475"/>
              </a:spcBef>
            </a:pPr>
            <a:r>
              <a:rPr dirty="0" sz="1700" spc="30">
                <a:latin typeface="Palatino Linotype"/>
                <a:cs typeface="Palatino Linotype"/>
              </a:rPr>
              <a:t>This </a:t>
            </a:r>
            <a:r>
              <a:rPr dirty="0" sz="1700" spc="-30">
                <a:latin typeface="Palatino Linotype"/>
                <a:cs typeface="Palatino Linotype"/>
              </a:rPr>
              <a:t>is </a:t>
            </a:r>
            <a:r>
              <a:rPr dirty="0" sz="1700" spc="-45">
                <a:latin typeface="Palatino Linotype"/>
                <a:cs typeface="Palatino Linotype"/>
              </a:rPr>
              <a:t>made </a:t>
            </a:r>
            <a:r>
              <a:rPr dirty="0" sz="1700" spc="-30">
                <a:latin typeface="Palatino Linotype"/>
                <a:cs typeface="Palatino Linotype"/>
              </a:rPr>
              <a:t>possible by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40">
                <a:latin typeface="Palatino Linotype"/>
                <a:cs typeface="Palatino Linotype"/>
              </a:rPr>
              <a:t>many </a:t>
            </a:r>
            <a:r>
              <a:rPr dirty="0" sz="1700">
                <a:latin typeface="Palatino Linotype"/>
                <a:cs typeface="Palatino Linotype"/>
              </a:rPr>
              <a:t>great </a:t>
            </a:r>
            <a:r>
              <a:rPr dirty="0" sz="1700" spc="-45">
                <a:latin typeface="Palatino Linotype"/>
                <a:cs typeface="Palatino Linotype"/>
              </a:rPr>
              <a:t>packages </a:t>
            </a:r>
            <a:r>
              <a:rPr dirty="0" sz="1700" spc="55">
                <a:latin typeface="Palatino Linotype"/>
                <a:cs typeface="Palatino Linotype"/>
              </a:rPr>
              <a:t>that </a:t>
            </a:r>
            <a:r>
              <a:rPr dirty="0" sz="1700" spc="-50">
                <a:latin typeface="Palatino Linotype"/>
                <a:cs typeface="Palatino Linotype"/>
              </a:rPr>
              <a:t>have </a:t>
            </a:r>
            <a:r>
              <a:rPr dirty="0" sz="1700" spc="-15">
                <a:latin typeface="Palatino Linotype"/>
                <a:cs typeface="Palatino Linotype"/>
              </a:rPr>
              <a:t>been  </a:t>
            </a:r>
            <a:r>
              <a:rPr dirty="0" sz="1700" spc="-55">
                <a:latin typeface="Palatino Linotype"/>
                <a:cs typeface="Palatino Linotype"/>
              </a:rPr>
              <a:t>developed  </a:t>
            </a:r>
            <a:r>
              <a:rPr dirty="0" sz="1700" spc="-35">
                <a:latin typeface="Palatino Linotype"/>
                <a:cs typeface="Palatino Linotype"/>
              </a:rPr>
              <a:t>for </a:t>
            </a:r>
            <a:r>
              <a:rPr dirty="0" sz="1700" spc="-105">
                <a:latin typeface="Palatino Linotype"/>
                <a:cs typeface="Palatino Linotype"/>
              </a:rPr>
              <a:t>L</a:t>
            </a:r>
            <a:r>
              <a:rPr dirty="0" baseline="13333" sz="1875" spc="-157">
                <a:latin typeface="PMingLiU"/>
                <a:cs typeface="PMingLiU"/>
              </a:rPr>
              <a:t>A</a:t>
            </a:r>
            <a:r>
              <a:rPr dirty="0" sz="1700" spc="-105">
                <a:latin typeface="Palatino Linotype"/>
                <a:cs typeface="Palatino Linotype"/>
              </a:rPr>
              <a:t>T</a:t>
            </a:r>
            <a:r>
              <a:rPr dirty="0" baseline="-11437" sz="2550" spc="-157">
                <a:latin typeface="Palatino Linotype"/>
                <a:cs typeface="Palatino Linotype"/>
              </a:rPr>
              <a:t>E</a:t>
            </a:r>
            <a:r>
              <a:rPr dirty="0" sz="1700" spc="-105">
                <a:latin typeface="Palatino Linotype"/>
                <a:cs typeface="Palatino Linotype"/>
              </a:rPr>
              <a:t>X,  </a:t>
            </a:r>
            <a:r>
              <a:rPr dirty="0" sz="1700" spc="-35">
                <a:latin typeface="Palatino Linotype"/>
                <a:cs typeface="Palatino Linotype"/>
              </a:rPr>
              <a:t>including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70">
                <a:latin typeface="Palatino Linotype"/>
                <a:cs typeface="Palatino Linotype"/>
              </a:rPr>
              <a:t>two  </a:t>
            </a:r>
            <a:r>
              <a:rPr dirty="0" sz="1700" spc="-135">
                <a:latin typeface="Palatino Linotype"/>
                <a:cs typeface="Palatino Linotype"/>
              </a:rPr>
              <a:t>we  </a:t>
            </a:r>
            <a:r>
              <a:rPr dirty="0" sz="1700" spc="-40">
                <a:latin typeface="Palatino Linotype"/>
                <a:cs typeface="Palatino Linotype"/>
              </a:rPr>
              <a:t>focused </a:t>
            </a:r>
            <a:r>
              <a:rPr dirty="0" sz="1700" spc="-45">
                <a:latin typeface="Palatino Linotype"/>
                <a:cs typeface="Palatino Linotype"/>
              </a:rPr>
              <a:t>on  </a:t>
            </a:r>
            <a:r>
              <a:rPr dirty="0" sz="1700" spc="-30">
                <a:latin typeface="Palatino Linotype"/>
                <a:cs typeface="Palatino Linotype"/>
              </a:rPr>
              <a:t>here</a:t>
            </a:r>
            <a:r>
              <a:rPr dirty="0" sz="1700" spc="280">
                <a:latin typeface="Palatino Linotype"/>
                <a:cs typeface="Palatino Linotype"/>
              </a:rPr>
              <a:t> </a:t>
            </a:r>
            <a:r>
              <a:rPr dirty="0" sz="1700" spc="-15">
                <a:latin typeface="Palatino Linotype"/>
                <a:cs typeface="Palatino Linotype"/>
              </a:rPr>
              <a:t>(plus</a:t>
            </a:r>
            <a:endParaRPr sz="1700">
              <a:latin typeface="Palatino Linotype"/>
              <a:cs typeface="Palatino Linotype"/>
            </a:endParaRPr>
          </a:p>
          <a:p>
            <a:pPr marL="107314">
              <a:lnSpc>
                <a:spcPct val="100000"/>
              </a:lnSpc>
              <a:spcBef>
                <a:spcPts val="110"/>
              </a:spcBef>
            </a:pP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80">
                <a:latin typeface="PMingLiU"/>
                <a:cs typeface="PMingLiU"/>
              </a:rPr>
              <a:t>Beamer </a:t>
            </a:r>
            <a:r>
              <a:rPr dirty="0" sz="1700" spc="-45">
                <a:latin typeface="Palatino Linotype"/>
                <a:cs typeface="Palatino Linotype"/>
              </a:rPr>
              <a:t>package  </a:t>
            </a:r>
            <a:r>
              <a:rPr dirty="0" sz="1700" spc="-60">
                <a:latin typeface="Palatino Linotype"/>
                <a:cs typeface="Palatino Linotype"/>
              </a:rPr>
              <a:t>used  </a:t>
            </a:r>
            <a:r>
              <a:rPr dirty="0" sz="1700" spc="-35">
                <a:latin typeface="Palatino Linotype"/>
                <a:cs typeface="Palatino Linotype"/>
              </a:rPr>
              <a:t>for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40">
                <a:latin typeface="Palatino Linotype"/>
                <a:cs typeface="Palatino Linotype"/>
              </a:rPr>
              <a:t>overall </a:t>
            </a:r>
            <a:r>
              <a:rPr dirty="0" sz="1700" spc="-10">
                <a:latin typeface="Palatino Linotype"/>
                <a:cs typeface="Palatino Linotype"/>
              </a:rPr>
              <a:t>presentation </a:t>
            </a:r>
            <a:r>
              <a:rPr dirty="0" sz="1700" spc="85">
                <a:latin typeface="Palatino Linotype"/>
                <a:cs typeface="Palatino Linotype"/>
              </a:rPr>
              <a:t> </a:t>
            </a:r>
            <a:r>
              <a:rPr dirty="0" sz="1700" spc="10">
                <a:latin typeface="Palatino Linotype"/>
                <a:cs typeface="Palatino Linotype"/>
              </a:rPr>
              <a:t>style).</a:t>
            </a:r>
            <a:endParaRPr sz="1700">
              <a:latin typeface="Palatino Linotype"/>
              <a:cs typeface="Palatino Linotype"/>
            </a:endParaRPr>
          </a:p>
          <a:p>
            <a:pPr marL="107314">
              <a:lnSpc>
                <a:spcPct val="100000"/>
              </a:lnSpc>
              <a:spcBef>
                <a:spcPts val="585"/>
              </a:spcBef>
            </a:pPr>
            <a:r>
              <a:rPr dirty="0" sz="1700" spc="-10">
                <a:latin typeface="Palatino Linotype"/>
                <a:cs typeface="Palatino Linotype"/>
              </a:rPr>
              <a:t>For </a:t>
            </a:r>
            <a:r>
              <a:rPr dirty="0" sz="1700" spc="-40">
                <a:latin typeface="Palatino Linotype"/>
                <a:cs typeface="Palatino Linotype"/>
              </a:rPr>
              <a:t>more help </a:t>
            </a:r>
            <a:r>
              <a:rPr dirty="0" sz="1700" spc="-45">
                <a:latin typeface="Palatino Linotype"/>
                <a:cs typeface="Palatino Linotype"/>
              </a:rPr>
              <a:t>on  using  </a:t>
            </a:r>
            <a:r>
              <a:rPr dirty="0" sz="1700" spc="-105">
                <a:latin typeface="Palatino Linotype"/>
                <a:cs typeface="Palatino Linotype"/>
              </a:rPr>
              <a:t>L</a:t>
            </a:r>
            <a:r>
              <a:rPr dirty="0" baseline="13333" sz="1875" spc="-157">
                <a:latin typeface="PMingLiU"/>
                <a:cs typeface="PMingLiU"/>
              </a:rPr>
              <a:t>A</a:t>
            </a:r>
            <a:r>
              <a:rPr dirty="0" sz="1700" spc="-105">
                <a:latin typeface="Palatino Linotype"/>
                <a:cs typeface="Palatino Linotype"/>
              </a:rPr>
              <a:t>T</a:t>
            </a:r>
            <a:r>
              <a:rPr dirty="0" baseline="-11437" sz="2550" spc="-157">
                <a:latin typeface="Palatino Linotype"/>
                <a:cs typeface="Palatino Linotype"/>
              </a:rPr>
              <a:t>E</a:t>
            </a:r>
            <a:r>
              <a:rPr dirty="0" sz="1700" spc="-105">
                <a:latin typeface="Palatino Linotype"/>
                <a:cs typeface="Palatino Linotype"/>
              </a:rPr>
              <a:t>X,  </a:t>
            </a:r>
            <a:r>
              <a:rPr dirty="0" sz="1700" spc="-45">
                <a:latin typeface="Palatino Linotype"/>
                <a:cs typeface="Palatino Linotype"/>
              </a:rPr>
              <a:t>see 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30">
                <a:latin typeface="Palatino Linotype"/>
                <a:cs typeface="Palatino Linotype"/>
              </a:rPr>
              <a:t>links </a:t>
            </a:r>
            <a:r>
              <a:rPr dirty="0" sz="1700" spc="-45">
                <a:latin typeface="Palatino Linotype"/>
                <a:cs typeface="Palatino Linotype"/>
              </a:rPr>
              <a:t>on 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-30">
                <a:latin typeface="Palatino Linotype"/>
                <a:cs typeface="Palatino Linotype"/>
              </a:rPr>
              <a:t>Overleaf</a:t>
            </a:r>
            <a:r>
              <a:rPr dirty="0" sz="1700" spc="350">
                <a:latin typeface="Palatino Linotype"/>
                <a:cs typeface="Palatino Linotype"/>
              </a:rPr>
              <a:t> </a:t>
            </a:r>
            <a:r>
              <a:rPr dirty="0" sz="1700" spc="-40">
                <a:latin typeface="Palatino Linotype"/>
                <a:cs typeface="Palatino Linotype"/>
              </a:rPr>
              <a:t>help</a:t>
            </a:r>
            <a:endParaRPr sz="1700">
              <a:latin typeface="Palatino Linotype"/>
              <a:cs typeface="Palatino Linotype"/>
            </a:endParaRPr>
          </a:p>
          <a:p>
            <a:pPr marL="107314" marR="5080">
              <a:lnSpc>
                <a:spcPct val="105400"/>
              </a:lnSpc>
            </a:pPr>
            <a:r>
              <a:rPr dirty="0" sz="1700" spc="-25">
                <a:latin typeface="Palatino Linotype"/>
                <a:cs typeface="Palatino Linotype"/>
              </a:rPr>
              <a:t>page: </a:t>
            </a:r>
            <a:r>
              <a:rPr dirty="0" sz="1700" spc="170">
                <a:latin typeface="PMingLiU"/>
                <a:cs typeface="PMingLiU"/>
                <a:hlinkClick r:id="rId5"/>
              </a:rPr>
              <a:t>www.overleaf.com/help</a:t>
            </a:r>
            <a:r>
              <a:rPr dirty="0" sz="1700" spc="170">
                <a:latin typeface="PMingLiU"/>
                <a:cs typeface="PMingLiU"/>
              </a:rPr>
              <a:t> </a:t>
            </a:r>
            <a:r>
              <a:rPr dirty="0" sz="1700" spc="-30">
                <a:latin typeface="Palatino Linotype"/>
                <a:cs typeface="Palatino Linotype"/>
              </a:rPr>
              <a:t>or </a:t>
            </a:r>
            <a:r>
              <a:rPr dirty="0" sz="1700" spc="-40">
                <a:latin typeface="Palatino Linotype"/>
                <a:cs typeface="Palatino Linotype"/>
              </a:rPr>
              <a:t>check </a:t>
            </a:r>
            <a:r>
              <a:rPr dirty="0" sz="1700" spc="-5">
                <a:latin typeface="Palatino Linotype"/>
                <a:cs typeface="Palatino Linotype"/>
              </a:rPr>
              <a:t>out </a:t>
            </a:r>
            <a:r>
              <a:rPr dirty="0" sz="1700" spc="-40">
                <a:latin typeface="Palatino Linotype"/>
                <a:cs typeface="Palatino Linotype"/>
              </a:rPr>
              <a:t>our </a:t>
            </a:r>
            <a:r>
              <a:rPr dirty="0" sz="1700" spc="-35">
                <a:latin typeface="Palatino Linotype"/>
                <a:cs typeface="Palatino Linotype"/>
              </a:rPr>
              <a:t>free </a:t>
            </a:r>
            <a:r>
              <a:rPr dirty="0" sz="1700" spc="-10">
                <a:latin typeface="Palatino Linotype"/>
                <a:cs typeface="Palatino Linotype"/>
              </a:rPr>
              <a:t>introductory  </a:t>
            </a:r>
            <a:r>
              <a:rPr dirty="0" sz="1700" spc="-20">
                <a:latin typeface="Palatino Linotype"/>
                <a:cs typeface="Palatino Linotype"/>
              </a:rPr>
              <a:t>course:</a:t>
            </a:r>
            <a:r>
              <a:rPr dirty="0" sz="1700" spc="265">
                <a:latin typeface="Palatino Linotype"/>
                <a:cs typeface="Palatino Linotype"/>
              </a:rPr>
              <a:t> </a:t>
            </a:r>
            <a:r>
              <a:rPr dirty="0" sz="1700" spc="175">
                <a:latin typeface="PMingLiU"/>
                <a:cs typeface="PMingLiU"/>
                <a:hlinkClick r:id="rId6"/>
              </a:rPr>
              <a:t>www.overleaf.com/blog/7</a:t>
            </a:r>
            <a:r>
              <a:rPr dirty="0" sz="1700" spc="175">
                <a:latin typeface="Palatino Linotype"/>
                <a:cs typeface="Palatino Linotype"/>
                <a:hlinkClick r:id="rId6"/>
              </a:rPr>
              <a:t>.</a:t>
            </a:r>
            <a:endParaRPr sz="17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algn="ctr" marR="270510">
              <a:lnSpc>
                <a:spcPct val="100000"/>
              </a:lnSpc>
              <a:spcBef>
                <a:spcPts val="1005"/>
              </a:spcBef>
            </a:pPr>
            <a:r>
              <a:rPr dirty="0" sz="1700" spc="-55">
                <a:latin typeface="Palatino Linotype"/>
                <a:cs typeface="Palatino Linotype"/>
              </a:rPr>
              <a:t>Follo</a:t>
            </a:r>
            <a:r>
              <a:rPr dirty="0" sz="1700" spc="-55">
                <a:latin typeface="Palatino Linotype"/>
                <a:cs typeface="Palatino Linotype"/>
                <a:hlinkClick r:id="rId5"/>
              </a:rPr>
              <a:t>w  </a:t>
            </a:r>
            <a:r>
              <a:rPr dirty="0" sz="1700" spc="-20">
                <a:latin typeface="Palatino Linotype"/>
                <a:cs typeface="Palatino Linotype"/>
                <a:hlinkClick r:id="rId5"/>
              </a:rPr>
              <a:t>@overleaf</a:t>
            </a:r>
            <a:r>
              <a:rPr dirty="0" sz="1700" spc="-20">
                <a:latin typeface="Palatino Linotype"/>
                <a:cs typeface="Palatino Linotype"/>
              </a:rPr>
              <a:t> </a:t>
            </a:r>
            <a:r>
              <a:rPr dirty="0" sz="1700" spc="-45">
                <a:latin typeface="Palatino Linotype"/>
                <a:cs typeface="Palatino Linotype"/>
              </a:rPr>
              <a:t>on  </a:t>
            </a:r>
            <a:r>
              <a:rPr dirty="0" sz="1700" spc="30">
                <a:latin typeface="Palatino Linotype"/>
                <a:cs typeface="Palatino Linotype"/>
              </a:rPr>
              <a:t>Twitter </a:t>
            </a:r>
            <a:r>
              <a:rPr dirty="0" sz="1700" spc="-35">
                <a:latin typeface="Palatino Linotype"/>
                <a:cs typeface="Palatino Linotype"/>
              </a:rPr>
              <a:t>for </a:t>
            </a:r>
            <a:r>
              <a:rPr dirty="0" sz="1700" spc="-5">
                <a:latin typeface="Palatino Linotype"/>
                <a:cs typeface="Palatino Linotype"/>
              </a:rPr>
              <a:t>all </a:t>
            </a:r>
            <a:r>
              <a:rPr dirty="0" sz="1700" spc="15">
                <a:latin typeface="Palatino Linotype"/>
                <a:cs typeface="Palatino Linotype"/>
              </a:rPr>
              <a:t>the </a:t>
            </a:r>
            <a:r>
              <a:rPr dirty="0" sz="1700" spc="25">
                <a:latin typeface="Palatino Linotype"/>
                <a:cs typeface="Palatino Linotype"/>
              </a:rPr>
              <a:t>latest </a:t>
            </a:r>
            <a:r>
              <a:rPr dirty="0" sz="1700" spc="-70">
                <a:latin typeface="Palatino Linotype"/>
                <a:cs typeface="Palatino Linotype"/>
              </a:rPr>
              <a:t>news  </a:t>
            </a:r>
            <a:r>
              <a:rPr dirty="0" sz="1700" spc="-30">
                <a:latin typeface="Palatino Linotype"/>
                <a:cs typeface="Palatino Linotype"/>
              </a:rPr>
              <a:t>and </a:t>
            </a:r>
            <a:r>
              <a:rPr dirty="0" sz="1700" spc="170">
                <a:latin typeface="Palatino Linotype"/>
                <a:cs typeface="Palatino Linotype"/>
              </a:rPr>
              <a:t> </a:t>
            </a:r>
            <a:r>
              <a:rPr dirty="0" sz="1700" spc="-10">
                <a:latin typeface="Palatino Linotype"/>
                <a:cs typeface="Palatino Linotype"/>
              </a:rPr>
              <a:t>updates.</a:t>
            </a:r>
            <a:endParaRPr sz="1700">
              <a:latin typeface="Palatino Linotype"/>
              <a:cs typeface="Palatino Linotype"/>
            </a:endParaRPr>
          </a:p>
          <a:p>
            <a:pPr algn="ctr" marR="270510">
              <a:lnSpc>
                <a:spcPct val="100000"/>
              </a:lnSpc>
              <a:spcBef>
                <a:spcPts val="1460"/>
              </a:spcBef>
            </a:pPr>
            <a:r>
              <a:rPr dirty="0" sz="1700" spc="-65">
                <a:latin typeface="Palatino Linotype"/>
                <a:cs typeface="Palatino Linotype"/>
              </a:rPr>
              <a:t>Happy</a:t>
            </a:r>
            <a:r>
              <a:rPr dirty="0" sz="1700" spc="90">
                <a:latin typeface="Palatino Linotype"/>
                <a:cs typeface="Palatino Linotype"/>
              </a:rPr>
              <a:t> </a:t>
            </a:r>
            <a:r>
              <a:rPr dirty="0" sz="1700" spc="-90">
                <a:latin typeface="Palatino Linotype"/>
                <a:cs typeface="Palatino Linotype"/>
              </a:rPr>
              <a:t>L</a:t>
            </a:r>
            <a:r>
              <a:rPr dirty="0" baseline="13333" sz="1875" spc="-135">
                <a:latin typeface="PMingLiU"/>
                <a:cs typeface="PMingLiU"/>
              </a:rPr>
              <a:t>A</a:t>
            </a:r>
            <a:r>
              <a:rPr dirty="0" sz="1700" spc="-90">
                <a:latin typeface="Palatino Linotype"/>
                <a:cs typeface="Palatino Linotype"/>
              </a:rPr>
              <a:t>T</a:t>
            </a:r>
            <a:r>
              <a:rPr dirty="0" baseline="-11437" sz="2550" spc="-135">
                <a:latin typeface="Palatino Linotype"/>
                <a:cs typeface="Palatino Linotype"/>
              </a:rPr>
              <a:t>E</a:t>
            </a:r>
            <a:r>
              <a:rPr dirty="0" sz="1700" spc="-90">
                <a:latin typeface="Palatino Linotype"/>
                <a:cs typeface="Palatino Linotype"/>
              </a:rPr>
              <a:t>Xing!</a:t>
            </a:r>
            <a:endParaRPr sz="1700">
              <a:latin typeface="Palatino Linotype"/>
              <a:cs typeface="Palatino Linotyp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-1961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7645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7454" y="5319233"/>
            <a:ext cx="2439670" cy="168910"/>
          </a:xfrm>
          <a:custGeom>
            <a:avLst/>
            <a:gdLst/>
            <a:ahLst/>
            <a:cxnLst/>
            <a:rect l="l" t="t" r="r" b="b"/>
            <a:pathLst>
              <a:path w="2439670" h="168910">
                <a:moveTo>
                  <a:pt x="0" y="168638"/>
                </a:moveTo>
                <a:lnTo>
                  <a:pt x="2439607" y="168638"/>
                </a:lnTo>
                <a:lnTo>
                  <a:pt x="2439607" y="0"/>
                </a:lnTo>
                <a:lnTo>
                  <a:pt x="0" y="0"/>
                </a:lnTo>
                <a:lnTo>
                  <a:pt x="0" y="168638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72694" y="5332887"/>
            <a:ext cx="1490980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z="950" spc="140">
                <a:solidFill>
                  <a:srgbClr val="FFFFFF"/>
                </a:solidFill>
                <a:latin typeface="PMingLiU"/>
                <a:cs typeface="PMingLiU"/>
              </a:rPr>
              <a:t>Ziqiang </a:t>
            </a:r>
            <a:r>
              <a:rPr dirty="0" sz="950" spc="160">
                <a:solidFill>
                  <a:srgbClr val="FFFFFF"/>
                </a:solidFill>
                <a:latin typeface="PMingLiU"/>
                <a:cs typeface="PMingLiU"/>
              </a:rPr>
              <a:t>Zheng</a:t>
            </a:r>
            <a:r>
              <a:rPr dirty="0" sz="950" spc="480">
                <a:solidFill>
                  <a:srgbClr val="FFFFFF"/>
                </a:solidFill>
                <a:latin typeface="PMingLiU"/>
                <a:cs typeface="PMingLiU"/>
              </a:rPr>
              <a:t> </a:t>
            </a:r>
            <a:r>
              <a:rPr dirty="0" sz="950" spc="200">
                <a:solidFill>
                  <a:srgbClr val="FFFFFF"/>
                </a:solidFill>
                <a:latin typeface="PMingLiU"/>
                <a:cs typeface="PMingLiU"/>
              </a:rPr>
              <a:t>(OUC)</a:t>
            </a:r>
            <a:endParaRPr sz="950">
              <a:latin typeface="PMingLiU"/>
              <a:cs typeface="PMingLiU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30"/>
              <a:t>Vision@ouc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000"/>
              </a:lnSpc>
            </a:pPr>
            <a:r>
              <a:rPr dirty="0" spc="185"/>
              <a:t>May</a:t>
            </a:r>
            <a:r>
              <a:rPr dirty="0" spc="55"/>
              <a:t> </a:t>
            </a:r>
            <a:r>
              <a:rPr dirty="0" spc="130"/>
              <a:t>25,2017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000"/>
              </a:lnSpc>
            </a:pPr>
            <a:fld id="{81D60167-4931-47E6-BA6A-407CBD079E47}" type="slidenum">
              <a:rPr dirty="0" spc="130"/>
              <a:t>1</a:t>
            </a:fld>
            <a:r>
              <a:rPr dirty="0" spc="130"/>
              <a:t> </a:t>
            </a:r>
            <a:r>
              <a:rPr dirty="0" spc="330"/>
              <a:t>/</a:t>
            </a:r>
            <a:r>
              <a:rPr dirty="0" spc="70"/>
              <a:t> </a:t>
            </a:r>
            <a:r>
              <a:rPr dirty="0" spc="130"/>
              <a:t>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Ziqiang Zheng</dc:creator>
  <dc:title>Mid-term oral examination</dc:title>
  <dcterms:created xsi:type="dcterms:W3CDTF">2017-05-21T13:32:32Z</dcterms:created>
  <dcterms:modified xsi:type="dcterms:W3CDTF">2017-05-21T13:32:32Z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2017-05-21T00:00:00Z</vt:filetime>
  </property>
  <property fmtid="{D5CDD505-2E9C-101B-9397-08002B2CF9AE}" pid="3" name="Creator">
    <vt:lpwstr>LaTeX with Beamer class version 3.36</vt:lpwstr>
  </property>
  <property fmtid="{D5CDD505-2E9C-101B-9397-08002B2CF9AE}" pid="4" name="LastSaved">
    <vt:filetime>2017-05-21T00:00:00Z</vt:filetime>
  </property>
</Properties>
</file>