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2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58" r:id="rId13"/>
  </p:sldIdLst>
  <p:sldSz cx="12192000" cy="6858000"/>
  <p:notesSz cx="6858000" cy="9144000"/>
  <p:custShowLst>
    <p:custShow name="재구성한 쇼 1" id="0">
      <p:sldLst>
        <p:sld r:id="rId2"/>
        <p:sld r:id="rId3"/>
        <p:sld r:id="rId4"/>
        <p:sld r:id="rId13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창원" initials="옥" lastIdx="2" clrIdx="0">
    <p:extLst>
      <p:ext uri="{19B8F6BF-5375-455C-9EA6-DF929625EA0E}">
        <p15:presenceInfo xmlns:p15="http://schemas.microsoft.com/office/powerpoint/2012/main" userId="옥창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8F"/>
    <a:srgbClr val="0C6A83"/>
    <a:srgbClr val="2691A5"/>
    <a:srgbClr val="E29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09:16:14.055" idx="1">
    <p:pos x="2042" y="262"/>
    <p:text>이 장에 4명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8T09:16:24.197" idx="2">
    <p:pos x="10" y="10"/>
    <p:text>이 장에 3명 ( 제 것을 토대로 작성하시고 작성하신 후엔 제 소개는 지워주세요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11A4-79A8-41A0-8FFE-F10016172A3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DDE3-92B4-4F89-AD31-09AEF5D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E265BA-192B-4E24-A0B7-DBEA7361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DFC8DEA-EE68-4256-9BB7-EE52CB04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330AC6-49B4-4A35-85A2-BCCBAA61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62F-0BEF-48B4-AD77-24E7C01BB5A1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3A166C-61FE-4646-B831-B52EF72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768D26-8981-4B38-AD81-F281E9EF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68D539-01E4-4887-8560-555E0DC9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BE70DB-4417-4744-B062-8E7964F9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03985C-AA59-4800-9318-E3F578B9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22B6-ECDE-44AA-8F2B-F96911471CF8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8832B3-E833-4F76-8077-6D41272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2F6FE2-01A3-48AC-8EB2-C864310B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9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B42E3A-8AE0-412D-9C0A-16B5A08CD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E19E20D-10C8-43CE-83A0-462ACED5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1B9A05-F067-4FB3-A003-7AF35076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44F0-FB9A-4A7A-9D90-60C73B5ACC9B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D5690E-4E4C-441E-949A-AA2BDE5D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897257-3F71-4964-9AD6-95D5271F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597CE5-01FD-48D7-BFAE-1AC158F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6AEB59-15DB-4F9D-AA40-866645FF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37B039-6E43-4A15-99BA-8D9336CC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E2F0-3A08-47C1-B836-B35EA9B15E57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6D726C-CC63-496A-84D4-0A5A3B3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7A306A-8B26-43E6-816A-A25E995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059FDC-83AB-4B4F-8D63-120DF02F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7C16B4-B970-460B-95CF-E024175D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79B823-58B0-4A93-AF97-DBCBC0D6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3B12-F179-4EDC-A513-E6EBD7E7C8AC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61A39E-E116-4C32-8EF4-CB476000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703F9D-B3E6-49A1-84B6-6261EF8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E25D8B-7E4B-48CB-99F9-2B84FC98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C9D02A2-9CAB-4699-942F-E4DD51E9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F978C8D-74E6-48CF-B4A4-A930D32C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2F3CA1-7337-4129-AFE2-069FA536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7527-BDEC-4AA9-A51E-A39E65C3D3BE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D2A570E-78A5-41D1-98CA-DD309D7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A86059-8FED-4208-80AA-84850D9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D8B8A1-2AD8-4207-9F0D-9A0AF0B4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ED3423B-D8EB-48F4-B06D-FC2DD6A5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E67F5C8-6F98-4F76-9829-4D87BEDB3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A70D219-C473-46AF-B045-9FD800FA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DFAF9B1-52BC-4A47-BBC2-C9F968B3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2A5887C-1F07-456C-BFD3-368FF47F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38D1-4982-436B-BA16-BA3FE01CC772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C7C1A0A-0273-45C3-B0A1-B675EBF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D9A57A-69F4-45B1-9EA5-BE85EF5C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2C544-8D2F-4097-9F66-7F6F347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39762B6-2C14-419E-8627-0636585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2BBD-F4B8-4F5E-A116-CBB3CF2FCC99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8247CDD-9C98-4B96-A094-3DDA57D3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025EC03-FE84-4844-B2FF-EF30DFD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A609B4B-87D9-4A4A-8E0C-29C2F667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35D4-280C-4F8C-8CDD-A5C746633FF1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A0458E2-1337-4E3A-BEBB-6073595B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DCD7BF-D167-41E9-81E4-7C732A1B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2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DE91ED-DD28-49D1-A9A5-46745659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28F31B-2EB0-49AC-B255-1011C7B8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C0812B0-C029-44A1-AC02-F2735BC62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252DF8-3563-48DC-9037-78A34822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5E76-B4F2-4A3A-9459-8EC2010FFFDB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7F9090-D51B-467B-9866-9D395907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DD7C49-BD1B-4AC8-BF52-63DC5979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C4A76-E954-46E9-93B1-4F09205E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06EA9A1-9AA6-4359-AE44-35088AF17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94706AB-66E2-4879-BCEA-5C75026E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C50309-F395-44A3-841B-F5782A02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B87D-DCD7-40EB-8268-8F9BE25BF656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8ADBCF-9FDF-4F01-846B-458A17C3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03C868F-7175-4CE8-AFAD-6B4C3446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A092710-4603-4187-AAC1-55E93A0B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EE2022-6E09-434B-9380-5FA39A8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06D68-F17D-47F2-BE89-B5CC383D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FD75-B0CA-4153-8073-E8B395113308}" type="datetime1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369331-98CD-4842-BF26-50B363F9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F91437-B719-4B6A-9089-D11E661E2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0ED-9825-4C7C-B80D-D6AB3E24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242E60DD-00E5-4FD8-91FB-DC317C5E680E}"/>
              </a:ext>
            </a:extLst>
          </p:cNvPr>
          <p:cNvSpPr/>
          <p:nvPr/>
        </p:nvSpPr>
        <p:spPr>
          <a:xfrm rot="5400000">
            <a:off x="-1" y="0"/>
            <a:ext cx="1562470" cy="1562470"/>
          </a:xfrm>
          <a:prstGeom prst="rtTriangle">
            <a:avLst/>
          </a:pr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C1BCACC-7443-4266-98C1-4AB18B08B8E3}"/>
              </a:ext>
            </a:extLst>
          </p:cNvPr>
          <p:cNvSpPr/>
          <p:nvPr/>
        </p:nvSpPr>
        <p:spPr>
          <a:xfrm rot="16200000">
            <a:off x="10629530" y="5295530"/>
            <a:ext cx="1562470" cy="1562470"/>
          </a:xfrm>
          <a:prstGeom prst="rtTriangle">
            <a:avLst/>
          </a:pr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04C908-9888-4BE1-AADE-A222DC30A4B6}"/>
              </a:ext>
            </a:extLst>
          </p:cNvPr>
          <p:cNvSpPr txBox="1"/>
          <p:nvPr/>
        </p:nvSpPr>
        <p:spPr>
          <a:xfrm>
            <a:off x="2631352" y="1759813"/>
            <a:ext cx="6929297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오픈랩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중간 발표</a:t>
            </a:r>
            <a:endParaRPr lang="en-US" altLang="ko-KR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Chat bot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CBFD04-74C4-4D42-9438-5A5972A16E7B}"/>
              </a:ext>
            </a:extLst>
          </p:cNvPr>
          <p:cNvSpPr txBox="1"/>
          <p:nvPr/>
        </p:nvSpPr>
        <p:spPr>
          <a:xfrm>
            <a:off x="2631352" y="4628519"/>
            <a:ext cx="69292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HIM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4258FFAC-F527-457B-ACB1-CCC1CBF7995A}"/>
              </a:ext>
            </a:extLst>
          </p:cNvPr>
          <p:cNvGrpSpPr/>
          <p:nvPr/>
        </p:nvGrpSpPr>
        <p:grpSpPr>
          <a:xfrm>
            <a:off x="0" y="4759737"/>
            <a:ext cx="2491651" cy="1938992"/>
            <a:chOff x="-433286" y="3524136"/>
            <a:chExt cx="4519511" cy="3517064"/>
          </a:xfrm>
        </p:grpSpPr>
        <p:pic>
          <p:nvPicPr>
            <p:cNvPr id="1028" name="Picture 4" descr="natural language에 대한 이미지 검색결과">
              <a:extLst>
                <a:ext uri="{FF2B5EF4-FFF2-40B4-BE49-F238E27FC236}">
                  <a16:creationId xmlns="" xmlns:a16="http://schemas.microsoft.com/office/drawing/2014/main" id="{2C422CB7-074D-425C-96C6-0A2A86B71B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0"/>
            <a:stretch/>
          </p:blipFill>
          <p:spPr bwMode="auto">
            <a:xfrm>
              <a:off x="-433285" y="3549859"/>
              <a:ext cx="4519510" cy="349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C10783E-5246-4A0E-ABC9-9D94FE11B53D}"/>
                </a:ext>
              </a:extLst>
            </p:cNvPr>
            <p:cNvSpPr/>
            <p:nvPr/>
          </p:nvSpPr>
          <p:spPr>
            <a:xfrm>
              <a:off x="-433286" y="3524136"/>
              <a:ext cx="4348059" cy="351706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F0DF4BC-72D5-4F29-9FA6-D2CA3DFF50EE}"/>
              </a:ext>
            </a:extLst>
          </p:cNvPr>
          <p:cNvGrpSpPr/>
          <p:nvPr/>
        </p:nvGrpSpPr>
        <p:grpSpPr>
          <a:xfrm>
            <a:off x="8990938" y="0"/>
            <a:ext cx="3201063" cy="2705101"/>
            <a:chOff x="-925256" y="4734345"/>
            <a:chExt cx="2729802" cy="2306855"/>
          </a:xfrm>
        </p:grpSpPr>
        <p:pic>
          <p:nvPicPr>
            <p:cNvPr id="35" name="Picture 4" descr="natural language에 대한 이미지 검색결과">
              <a:extLst>
                <a:ext uri="{FF2B5EF4-FFF2-40B4-BE49-F238E27FC236}">
                  <a16:creationId xmlns="" xmlns:a16="http://schemas.microsoft.com/office/drawing/2014/main" id="{162D4E07-F6F0-4795-B97D-92B91167B8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1" t="33926" r="43594"/>
            <a:stretch/>
          </p:blipFill>
          <p:spPr bwMode="auto">
            <a:xfrm>
              <a:off x="-925256" y="4734345"/>
              <a:ext cx="2729801" cy="230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0080D3E7-DBA1-42CB-8330-C6BCABE8A894}"/>
                </a:ext>
              </a:extLst>
            </p:cNvPr>
            <p:cNvSpPr/>
            <p:nvPr/>
          </p:nvSpPr>
          <p:spPr>
            <a:xfrm>
              <a:off x="-925255" y="4734345"/>
              <a:ext cx="2729801" cy="230685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16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일정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ChatBot</a:t>
            </a:r>
            <a:r>
              <a:rPr lang="en-US" altLang="ko-KR" sz="2400" dirty="0"/>
              <a:t> </a:t>
            </a:r>
            <a:r>
              <a:rPr lang="ko-KR" altLang="en-US" sz="2400" dirty="0"/>
              <a:t>관련 이론 학습 및 프로젝트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00333"/>
              </p:ext>
            </p:extLst>
          </p:nvPr>
        </p:nvGraphicFramePr>
        <p:xfrm>
          <a:off x="1112142" y="1781561"/>
          <a:ext cx="10813561" cy="3436620"/>
        </p:xfrm>
        <a:graphic>
          <a:graphicData uri="http://schemas.openxmlformats.org/drawingml/2006/table">
            <a:tbl>
              <a:tblPr/>
              <a:tblGrid>
                <a:gridCol w="1263577">
                  <a:extLst>
                    <a:ext uri="{9D8B030D-6E8A-4147-A177-3AD203B41FA5}">
                      <a16:colId xmlns="" xmlns:a16="http://schemas.microsoft.com/office/drawing/2014/main" val="366687407"/>
                    </a:ext>
                  </a:extLst>
                </a:gridCol>
                <a:gridCol w="6264683">
                  <a:extLst>
                    <a:ext uri="{9D8B030D-6E8A-4147-A177-3AD203B41FA5}">
                      <a16:colId xmlns="" xmlns:a16="http://schemas.microsoft.com/office/drawing/2014/main" val="4168407177"/>
                    </a:ext>
                  </a:extLst>
                </a:gridCol>
                <a:gridCol w="1569496">
                  <a:extLst>
                    <a:ext uri="{9D8B030D-6E8A-4147-A177-3AD203B41FA5}">
                      <a16:colId xmlns="" xmlns:a16="http://schemas.microsoft.com/office/drawing/2014/main" val="774213465"/>
                    </a:ext>
                  </a:extLst>
                </a:gridCol>
                <a:gridCol w="1715805">
                  <a:extLst>
                    <a:ext uri="{9D8B030D-6E8A-4147-A177-3AD203B41FA5}">
                      <a16:colId xmlns="" xmlns:a16="http://schemas.microsoft.com/office/drawing/2014/main" val="23994010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일자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Offline/Online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진행여부</a:t>
                      </a:r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090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Survey </a:t>
                      </a:r>
                      <a:r>
                        <a:rPr lang="ko-KR" altLang="en-US">
                          <a:effectLst/>
                        </a:rPr>
                        <a:t>논문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55786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최신 챗봇 기술 정리 및 요약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7094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오픈 소스 리뷰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38833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데이터 전처리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9584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모델 학습 및 고도화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79514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3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모델 학습 및 고도화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78953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11/28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4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UI/UX</a:t>
                      </a:r>
                      <a:r>
                        <a:rPr lang="ko-KR" altLang="en-US">
                          <a:effectLst/>
                        </a:rPr>
                        <a:t>구성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08632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12/5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>
                          <a:effectLst/>
                        </a:rPr>
                        <a:t>5</a:t>
                      </a:r>
                      <a:r>
                        <a:rPr lang="ko-KR" altLang="en-US">
                          <a:effectLst/>
                        </a:rPr>
                        <a:t>차 작업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ko-KR" altLang="en-US">
                          <a:effectLst/>
                        </a:rPr>
                        <a:t>마무리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3896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12/12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발표준비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65575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이 후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베타 테스트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19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진행 내용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https://github.com/ai-lab-kr-7-chatbot-team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7766" y="1939903"/>
            <a:ext cx="9122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9/26</a:t>
            </a:r>
            <a:r>
              <a:rPr lang="ko-KR" altLang="en-US" sz="2400" dirty="0"/>
              <a:t>에 단어 토큰 만들기와 </a:t>
            </a:r>
            <a:r>
              <a:rPr lang="en-US" altLang="ko-KR" sz="2400" dirty="0"/>
              <a:t>TF-IDF </a:t>
            </a:r>
            <a:r>
              <a:rPr lang="ko-KR" altLang="en-US" sz="2400" dirty="0"/>
              <a:t>관련 공부 완료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 구상으로는</a:t>
            </a:r>
            <a:r>
              <a:rPr lang="en-US" altLang="ko-KR" sz="2400" dirty="0"/>
              <a:t>, </a:t>
            </a:r>
            <a:r>
              <a:rPr lang="ko-KR" altLang="en-US" sz="2400" dirty="0"/>
              <a:t>심리 상담 </a:t>
            </a:r>
            <a:r>
              <a:rPr lang="en-US" altLang="ko-KR" sz="2400" dirty="0" err="1"/>
              <a:t>ChatBot</a:t>
            </a:r>
            <a:r>
              <a:rPr lang="en-US" altLang="ko-KR" sz="2400" dirty="0"/>
              <a:t> </a:t>
            </a:r>
            <a:r>
              <a:rPr lang="ko-KR" altLang="en-US" sz="2400" dirty="0"/>
              <a:t>구상 중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Base Data</a:t>
            </a:r>
            <a:r>
              <a:rPr lang="ko-KR" altLang="en-US" sz="2400" dirty="0"/>
              <a:t>는 </a:t>
            </a:r>
            <a:r>
              <a:rPr lang="en-US" altLang="ko-KR" sz="2400" dirty="0"/>
              <a:t>AI Hub</a:t>
            </a:r>
            <a:r>
              <a:rPr lang="ko-KR" altLang="en-US" sz="2400" dirty="0"/>
              <a:t>의 데이터 셋 활용 예정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추가 데이터로는 해외 데이터를 활용할 예정</a:t>
            </a:r>
            <a:r>
              <a:rPr lang="en-US" altLang="ko-KR" sz="2400" dirty="0"/>
              <a:t> ( </a:t>
            </a:r>
            <a:r>
              <a:rPr lang="ko-KR" altLang="en-US" sz="2400" dirty="0"/>
              <a:t>검색 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32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7A151B6-6223-4300-A8B6-86027030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40ED-9825-4C7C-B80D-D6AB3E24FF6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BB92A4-4370-4E41-B4D2-E4DA93F87A42}"/>
              </a:ext>
            </a:extLst>
          </p:cNvPr>
          <p:cNvSpPr txBox="1"/>
          <p:nvPr/>
        </p:nvSpPr>
        <p:spPr>
          <a:xfrm>
            <a:off x="4275860" y="2324059"/>
            <a:ext cx="6879820" cy="26468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1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48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8301977D-3FB8-4BAB-8033-9709DB5FDAD4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="" xmlns:a16="http://schemas.microsoft.com/office/drawing/2014/main" id="{9F799763-53AA-45FC-BB87-229E12AC7F1D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7" y="370130"/>
            <a:ext cx="2263806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2616CF8-7E33-4673-A910-EA4B15E51614}"/>
              </a:ext>
            </a:extLst>
          </p:cNvPr>
          <p:cNvSpPr txBox="1"/>
          <p:nvPr/>
        </p:nvSpPr>
        <p:spPr>
          <a:xfrm>
            <a:off x="3675162" y="1201183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D66A33E-3D85-41E7-B148-A5F5FDC18DB9}"/>
              </a:ext>
            </a:extLst>
          </p:cNvPr>
          <p:cNvSpPr txBox="1"/>
          <p:nvPr/>
        </p:nvSpPr>
        <p:spPr>
          <a:xfrm>
            <a:off x="3675162" y="2032622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0B40C5D-659C-45BE-AAE8-EC009621D85E}"/>
              </a:ext>
            </a:extLst>
          </p:cNvPr>
          <p:cNvSpPr txBox="1"/>
          <p:nvPr/>
        </p:nvSpPr>
        <p:spPr>
          <a:xfrm>
            <a:off x="3675162" y="2864061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830041-B21F-4F7B-9B25-7403350924FB}"/>
              </a:ext>
            </a:extLst>
          </p:cNvPr>
          <p:cNvSpPr txBox="1"/>
          <p:nvPr/>
        </p:nvSpPr>
        <p:spPr>
          <a:xfrm>
            <a:off x="4961787" y="1201183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연구원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96A1C9B-D1FB-4B62-B575-01041FBEBEC9}"/>
              </a:ext>
            </a:extLst>
          </p:cNvPr>
          <p:cNvSpPr txBox="1"/>
          <p:nvPr/>
        </p:nvSpPr>
        <p:spPr>
          <a:xfrm>
            <a:off x="4961787" y="2032622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주제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3203C45-4D5B-4F6E-B628-FEBAD7BE5994}"/>
              </a:ext>
            </a:extLst>
          </p:cNvPr>
          <p:cNvSpPr txBox="1"/>
          <p:nvPr/>
        </p:nvSpPr>
        <p:spPr>
          <a:xfrm>
            <a:off x="4961787" y="2864061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목적 및 방법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8CC54376-DBF1-4EF9-9A8D-85B78DABAA2F}"/>
              </a:ext>
            </a:extLst>
          </p:cNvPr>
          <p:cNvCxnSpPr>
            <a:cxnSpLocks/>
          </p:cNvCxnSpPr>
          <p:nvPr/>
        </p:nvCxnSpPr>
        <p:spPr>
          <a:xfrm>
            <a:off x="4571337" y="1260803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B2800CB-DCDA-47F0-B5E9-D304AA633296}"/>
              </a:ext>
            </a:extLst>
          </p:cNvPr>
          <p:cNvCxnSpPr>
            <a:cxnSpLocks/>
          </p:cNvCxnSpPr>
          <p:nvPr/>
        </p:nvCxnSpPr>
        <p:spPr>
          <a:xfrm>
            <a:off x="4581973" y="2095562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B56AFBF-4FB1-45AC-9F4D-62D7AC7CA1DA}"/>
              </a:ext>
            </a:extLst>
          </p:cNvPr>
          <p:cNvCxnSpPr>
            <a:cxnSpLocks/>
          </p:cNvCxnSpPr>
          <p:nvPr/>
        </p:nvCxnSpPr>
        <p:spPr>
          <a:xfrm>
            <a:off x="4581973" y="2930321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CAF6B5C-8DD1-4C4E-B9E9-C0B22F70A381}"/>
              </a:ext>
            </a:extLst>
          </p:cNvPr>
          <p:cNvSpPr txBox="1"/>
          <p:nvPr/>
        </p:nvSpPr>
        <p:spPr>
          <a:xfrm>
            <a:off x="3675162" y="3705460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8B36F81-0237-4A36-84F3-4E6E450C66FF}"/>
              </a:ext>
            </a:extLst>
          </p:cNvPr>
          <p:cNvSpPr txBox="1"/>
          <p:nvPr/>
        </p:nvSpPr>
        <p:spPr>
          <a:xfrm>
            <a:off x="4961787" y="3705460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결과물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F68C6798-B5FD-4CC8-B8B1-B1146156A427}"/>
              </a:ext>
            </a:extLst>
          </p:cNvPr>
          <p:cNvCxnSpPr>
            <a:cxnSpLocks/>
          </p:cNvCxnSpPr>
          <p:nvPr/>
        </p:nvCxnSpPr>
        <p:spPr>
          <a:xfrm>
            <a:off x="4581973" y="3765080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AF6B5C-8DD1-4C4E-B9E9-C0B22F70A381}"/>
              </a:ext>
            </a:extLst>
          </p:cNvPr>
          <p:cNvSpPr txBox="1"/>
          <p:nvPr/>
        </p:nvSpPr>
        <p:spPr>
          <a:xfrm>
            <a:off x="3675162" y="4546859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B36F81-0237-4A36-84F3-4E6E450C66FF}"/>
              </a:ext>
            </a:extLst>
          </p:cNvPr>
          <p:cNvSpPr txBox="1"/>
          <p:nvPr/>
        </p:nvSpPr>
        <p:spPr>
          <a:xfrm>
            <a:off x="4961787" y="4546859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일정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F68C6798-B5FD-4CC8-B8B1-B1146156A427}"/>
              </a:ext>
            </a:extLst>
          </p:cNvPr>
          <p:cNvCxnSpPr>
            <a:cxnSpLocks/>
          </p:cNvCxnSpPr>
          <p:nvPr/>
        </p:nvCxnSpPr>
        <p:spPr>
          <a:xfrm>
            <a:off x="4581973" y="4606479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CAF6B5C-8DD1-4C4E-B9E9-C0B22F70A381}"/>
              </a:ext>
            </a:extLst>
          </p:cNvPr>
          <p:cNvSpPr txBox="1"/>
          <p:nvPr/>
        </p:nvSpPr>
        <p:spPr>
          <a:xfrm>
            <a:off x="3675162" y="5388258"/>
            <a:ext cx="61841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8B36F81-0237-4A36-84F3-4E6E450C66FF}"/>
              </a:ext>
            </a:extLst>
          </p:cNvPr>
          <p:cNvSpPr txBox="1"/>
          <p:nvPr/>
        </p:nvSpPr>
        <p:spPr>
          <a:xfrm>
            <a:off x="4961787" y="5388258"/>
            <a:ext cx="5416260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진행 내용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F68C6798-B5FD-4CC8-B8B1-B1146156A427}"/>
              </a:ext>
            </a:extLst>
          </p:cNvPr>
          <p:cNvCxnSpPr>
            <a:cxnSpLocks/>
          </p:cNvCxnSpPr>
          <p:nvPr/>
        </p:nvCxnSpPr>
        <p:spPr>
          <a:xfrm>
            <a:off x="4581973" y="5447878"/>
            <a:ext cx="0" cy="434759"/>
          </a:xfrm>
          <a:prstGeom prst="line">
            <a:avLst/>
          </a:prstGeom>
          <a:ln w="571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연구원 소개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=""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887766" y="1646666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한양대학교 산업공학과 석사 재학 중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847355" y="1153290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옥창원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(Ok Chang Won)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55488" y="196632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6540" y="2008988"/>
            <a:ext cx="46121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2018.01 ~ 2019.08 	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Sk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Hynix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공정 엔지니어 근무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2019.09 ~ 2019.12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기상청 재해 관련 피해 분류 프로젝트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2020.06 ~ 	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불법 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주정차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단속 프로젝트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8194" y="2867908"/>
            <a:ext cx="4129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Learning, Deep Learning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47355" y="158637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286790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317263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1E6EBB75-A2A1-46F3-8ECB-FCD1144B37AB}"/>
              </a:ext>
            </a:extLst>
          </p:cNvPr>
          <p:cNvSpPr txBox="1"/>
          <p:nvPr/>
        </p:nvSpPr>
        <p:spPr>
          <a:xfrm>
            <a:off x="6718988" y="1632523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한양대학교 공학대학원 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컴공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석사 재학 중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004771F1-AE2B-40A8-AFD5-1CD887E645AE}"/>
              </a:ext>
            </a:extLst>
          </p:cNvPr>
          <p:cNvSpPr txBox="1"/>
          <p:nvPr/>
        </p:nvSpPr>
        <p:spPr>
          <a:xfrm>
            <a:off x="6678577" y="1139147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장원영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Wonyoung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Chang)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6961265-7E21-4FFF-BF37-A782C1A24268}"/>
              </a:ext>
            </a:extLst>
          </p:cNvPr>
          <p:cNvCxnSpPr>
            <a:cxnSpLocks/>
          </p:cNvCxnSpPr>
          <p:nvPr/>
        </p:nvCxnSpPr>
        <p:spPr>
          <a:xfrm flipH="1">
            <a:off x="6686710" y="195218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ECE9FD6-8398-4626-9B9C-E6E0550C24F7}"/>
              </a:ext>
            </a:extLst>
          </p:cNvPr>
          <p:cNvSpPr/>
          <p:nvPr/>
        </p:nvSpPr>
        <p:spPr>
          <a:xfrm>
            <a:off x="6627762" y="1994845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2018 ~ 2020 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럭스로보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교육팀장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2014 ~ 2016 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파킹클라우드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CTO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2010 ~ 2013	</a:t>
            </a:r>
            <a:r>
              <a:rPr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메가넥스트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시스템팀장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1B63093-7AEA-463D-BFFC-2D1F9EC8C137}"/>
              </a:ext>
            </a:extLst>
          </p:cNvPr>
          <p:cNvSpPr/>
          <p:nvPr/>
        </p:nvSpPr>
        <p:spPr>
          <a:xfrm>
            <a:off x="6659416" y="2853765"/>
            <a:ext cx="2771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Deep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learning,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81147426-3DB6-407C-9D6A-9242B3BC3051}"/>
              </a:ext>
            </a:extLst>
          </p:cNvPr>
          <p:cNvCxnSpPr>
            <a:cxnSpLocks/>
          </p:cNvCxnSpPr>
          <p:nvPr/>
        </p:nvCxnSpPr>
        <p:spPr>
          <a:xfrm flipH="1">
            <a:off x="6678577" y="1572235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CCB0F7A-850E-41D3-B560-1581CE055A62}"/>
              </a:ext>
            </a:extLst>
          </p:cNvPr>
          <p:cNvCxnSpPr>
            <a:cxnSpLocks/>
          </p:cNvCxnSpPr>
          <p:nvPr/>
        </p:nvCxnSpPr>
        <p:spPr>
          <a:xfrm flipH="1">
            <a:off x="6659416" y="2853765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D4BAB15-D373-474D-8BC4-68C5D4C2DAC5}"/>
              </a:ext>
            </a:extLst>
          </p:cNvPr>
          <p:cNvCxnSpPr>
            <a:cxnSpLocks/>
          </p:cNvCxnSpPr>
          <p:nvPr/>
        </p:nvCxnSpPr>
        <p:spPr>
          <a:xfrm flipH="1">
            <a:off x="6659416" y="3158490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=""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836952" y="4339809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회사 재직 중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=""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796541" y="3846433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김재정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(Kim Jae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Jeong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04674" y="4659469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45726" y="4702131"/>
            <a:ext cx="3935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2019.12 ~ 2020.01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금융문자분석 경진대회 참가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2020.06 ~ 	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소비 패턴 분석 프로젝트 진행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77380" y="5561051"/>
            <a:ext cx="4568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Learning, Deep Learning, </a:t>
            </a:r>
            <a:r>
              <a:rPr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96541" y="427952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77380" y="556105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777380" y="586577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>
            <a:extLst>
              <a:ext uri="{FF2B5EF4-FFF2-40B4-BE49-F238E27FC236}">
                <a16:creationId xmlns="" xmlns:a16="http://schemas.microsoft.com/office/drawing/2014/main" id="{5587A5B9-9F5A-4304-914D-3E93DBE8B6EB}"/>
              </a:ext>
            </a:extLst>
          </p:cNvPr>
          <p:cNvSpPr txBox="1"/>
          <p:nvPr/>
        </p:nvSpPr>
        <p:spPr>
          <a:xfrm>
            <a:off x="6735797" y="4379671"/>
            <a:ext cx="4303095" cy="18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: babyfriends.com CTO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="" xmlns:a16="http://schemas.microsoft.com/office/drawing/2014/main" id="{322D6EE9-3215-4BE1-9E38-946012461C95}"/>
              </a:ext>
            </a:extLst>
          </p:cNvPr>
          <p:cNvSpPr txBox="1"/>
          <p:nvPr/>
        </p:nvSpPr>
        <p:spPr>
          <a:xfrm>
            <a:off x="6695386" y="3886294"/>
            <a:ext cx="448953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조욱래(Roy Cho)</a:t>
            </a:r>
          </a:p>
        </p:txBody>
      </p:sp>
      <p:sp>
        <p:nvSpPr>
          <p:cNvPr id="5" name="직선 연결선 18">
            <a:extLst>
              <a:ext uri="{FF2B5EF4-FFF2-40B4-BE49-F238E27FC236}">
                <a16:creationId xmlns="" xmlns:a16="http://schemas.microsoft.com/office/drawing/2014/main" id="{7364B064-C036-4979-AA52-C6B0FE0B5D36}"/>
              </a:ext>
            </a:extLst>
          </p:cNvPr>
          <p:cNvSpPr/>
          <p:nvPr/>
        </p:nvSpPr>
        <p:spPr>
          <a:xfrm flipH="1" flipV="1">
            <a:off x="6686708" y="4651731"/>
            <a:ext cx="4722354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직사각형 26">
            <a:extLst>
              <a:ext uri="{FF2B5EF4-FFF2-40B4-BE49-F238E27FC236}">
                <a16:creationId xmlns="" xmlns:a16="http://schemas.microsoft.com/office/drawing/2014/main" id="{D7AB2C76-9647-452D-ACF6-232EA6079CAC}"/>
              </a:ext>
            </a:extLst>
          </p:cNvPr>
          <p:cNvSpPr txBox="1"/>
          <p:nvPr/>
        </p:nvSpPr>
        <p:spPr>
          <a:xfrm>
            <a:off x="6690292" y="4696273"/>
            <a:ext cx="32566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2017 	                     Stayge.net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2011 	                     </a:t>
            </a:r>
            <a:r>
              <a:rPr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Neowiz</a:t>
            </a: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Mobile</a:t>
            </a:r>
          </a:p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2004  </a:t>
            </a:r>
            <a:r>
              <a:rPr dirty="0"/>
              <a:t>		</a:t>
            </a:r>
            <a:r>
              <a:rPr lang="en-US" dirty="0" smtClean="0"/>
              <a:t>    </a:t>
            </a:r>
            <a:r>
              <a:rPr sz="1200" dirty="0" err="1" smtClean="0">
                <a:latin typeface="NanumGothic" panose="020D0604000000000000" pitchFamily="34" charset="-127"/>
                <a:ea typeface="NanumGothic" panose="020D0604000000000000" pitchFamily="34" charset="-127"/>
              </a:rPr>
              <a:t>Wemade</a:t>
            </a:r>
            <a:r>
              <a:rPr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28">
            <a:extLst>
              <a:ext uri="{FF2B5EF4-FFF2-40B4-BE49-F238E27FC236}">
                <a16:creationId xmlns="" xmlns:a16="http://schemas.microsoft.com/office/drawing/2014/main" id="{4C55D770-A4FA-4F47-BE4D-31308C6368BC}"/>
              </a:ext>
            </a:extLst>
          </p:cNvPr>
          <p:cNvSpPr txBox="1"/>
          <p:nvPr/>
        </p:nvSpPr>
        <p:spPr>
          <a:xfrm>
            <a:off x="6721945" y="5555193"/>
            <a:ext cx="35242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Interests	 NLP , Image Processing , GPT-3</a:t>
            </a:r>
          </a:p>
        </p:txBody>
      </p:sp>
      <p:sp>
        <p:nvSpPr>
          <p:cNvPr id="8" name="직선 연결선 31">
            <a:extLst>
              <a:ext uri="{FF2B5EF4-FFF2-40B4-BE49-F238E27FC236}">
                <a16:creationId xmlns="" xmlns:a16="http://schemas.microsoft.com/office/drawing/2014/main" id="{77B59C32-8878-4E20-AAD4-9E55B51A2DD4}"/>
              </a:ext>
            </a:extLst>
          </p:cNvPr>
          <p:cNvSpPr/>
          <p:nvPr/>
        </p:nvSpPr>
        <p:spPr>
          <a:xfrm flipH="1" flipV="1">
            <a:off x="6676226" y="4273376"/>
            <a:ext cx="4722354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직선 연결선 32">
            <a:extLst>
              <a:ext uri="{FF2B5EF4-FFF2-40B4-BE49-F238E27FC236}">
                <a16:creationId xmlns="" xmlns:a16="http://schemas.microsoft.com/office/drawing/2014/main" id="{D24F01A7-3E2F-4FC9-B372-6680C77444E4}"/>
              </a:ext>
            </a:extLst>
          </p:cNvPr>
          <p:cNvSpPr/>
          <p:nvPr/>
        </p:nvSpPr>
        <p:spPr>
          <a:xfrm flipH="1" flipV="1">
            <a:off x="6676226" y="5533862"/>
            <a:ext cx="4722353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직선 연결선 33">
            <a:extLst>
              <a:ext uri="{FF2B5EF4-FFF2-40B4-BE49-F238E27FC236}">
                <a16:creationId xmlns="" xmlns:a16="http://schemas.microsoft.com/office/drawing/2014/main" id="{76593C09-420D-4BE1-886E-34307F20A02C}"/>
              </a:ext>
            </a:extLst>
          </p:cNvPr>
          <p:cNvSpPr/>
          <p:nvPr/>
        </p:nvSpPr>
        <p:spPr>
          <a:xfrm flipH="1" flipV="1">
            <a:off x="6676226" y="5859918"/>
            <a:ext cx="4722353" cy="1"/>
          </a:xfrm>
          <a:prstGeom prst="line">
            <a:avLst/>
          </a:prstGeom>
          <a:ln w="19050">
            <a:solidFill>
              <a:srgbClr val="0C6A8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1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연구원 소개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=""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887766" y="1646666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Complexion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Product Manager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=""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847355" y="1153290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이기창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(Lee Gi Chang)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55488" y="196632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6540" y="2008988"/>
            <a:ext cx="45560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2019.02 ~ 2019.09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국소 언론사 컨설팅 스타트업 창업 준비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2019.11 ~ 2020.06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국비지원 교육 수강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(KoGPT2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 프로젝트 수행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8194" y="2867908"/>
            <a:ext cx="394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Learning, Data Analyzing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47355" y="158637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286790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28194" y="317263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E3DAD315-936F-4313-8B06-AEAF11C0A85C}"/>
              </a:ext>
            </a:extLst>
          </p:cNvPr>
          <p:cNvSpPr txBox="1"/>
          <p:nvPr/>
        </p:nvSpPr>
        <p:spPr>
          <a:xfrm>
            <a:off x="6762356" y="1646666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Status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경희사이버대학 마케팅 지속경영 리더십 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="" xmlns:a16="http://schemas.microsoft.com/office/drawing/2014/main" id="{EEF1FCAD-3DE7-44DB-A537-C2FC4E56B61F}"/>
              </a:ext>
            </a:extLst>
          </p:cNvPr>
          <p:cNvSpPr txBox="1"/>
          <p:nvPr/>
        </p:nvSpPr>
        <p:spPr>
          <a:xfrm>
            <a:off x="6721945" y="1153290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김승원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(Kim Seung Won)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3B33460-18A0-4722-9119-BCD855344F86}"/>
              </a:ext>
            </a:extLst>
          </p:cNvPr>
          <p:cNvCxnSpPr>
            <a:cxnSpLocks/>
          </p:cNvCxnSpPr>
          <p:nvPr/>
        </p:nvCxnSpPr>
        <p:spPr>
          <a:xfrm flipH="1">
            <a:off x="6730078" y="1966326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2EFF0D-0CE7-434B-AA11-3A4AB827122C}"/>
              </a:ext>
            </a:extLst>
          </p:cNvPr>
          <p:cNvSpPr/>
          <p:nvPr/>
        </p:nvSpPr>
        <p:spPr>
          <a:xfrm>
            <a:off x="6671130" y="2008988"/>
            <a:ext cx="45127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2019.02 ~ 2019.09 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리뷰분석을 통한 관광지 추천 프로젝트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>
                <a:latin typeface="NanumGothic" panose="020D0604000000000000" pitchFamily="34" charset="-127"/>
                <a:ea typeface="NanumGothic" panose="020D0604000000000000" pitchFamily="34" charset="-127"/>
              </a:rPr>
              <a:t>2020.08 ~ 2020.09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 군집화 및 주요 키워드 추출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	(Doc2Vec)</a:t>
            </a:r>
          </a:p>
          <a:p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7295FFC-2F8E-45A3-BFC5-961706F48988}"/>
              </a:ext>
            </a:extLst>
          </p:cNvPr>
          <p:cNvSpPr/>
          <p:nvPr/>
        </p:nvSpPr>
        <p:spPr>
          <a:xfrm>
            <a:off x="6702784" y="2867908"/>
            <a:ext cx="2872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Machine Learning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6BEE4D0-E5AB-4442-9178-95E550C958B2}"/>
              </a:ext>
            </a:extLst>
          </p:cNvPr>
          <p:cNvCxnSpPr>
            <a:cxnSpLocks/>
          </p:cNvCxnSpPr>
          <p:nvPr/>
        </p:nvCxnSpPr>
        <p:spPr>
          <a:xfrm flipH="1">
            <a:off x="6721945" y="158637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4FE212A1-5B25-4E07-A0BC-281B0FE501E4}"/>
              </a:ext>
            </a:extLst>
          </p:cNvPr>
          <p:cNvCxnSpPr>
            <a:cxnSpLocks/>
          </p:cNvCxnSpPr>
          <p:nvPr/>
        </p:nvCxnSpPr>
        <p:spPr>
          <a:xfrm flipH="1">
            <a:off x="6702784" y="2867908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8182B649-8DD3-4C4D-B54B-D7B32B269667}"/>
              </a:ext>
            </a:extLst>
          </p:cNvPr>
          <p:cNvCxnSpPr>
            <a:cxnSpLocks/>
          </p:cNvCxnSpPr>
          <p:nvPr/>
        </p:nvCxnSpPr>
        <p:spPr>
          <a:xfrm flipH="1">
            <a:off x="6702784" y="3172633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="" xmlns:a16="http://schemas.microsoft.com/office/drawing/2014/main" id="{33A0CA5E-2362-462B-A852-F7C4A98CE9DF}"/>
              </a:ext>
            </a:extLst>
          </p:cNvPr>
          <p:cNvSpPr txBox="1"/>
          <p:nvPr/>
        </p:nvSpPr>
        <p:spPr>
          <a:xfrm>
            <a:off x="946714" y="4211960"/>
            <a:ext cx="43030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Current 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Status	</a:t>
            </a:r>
            <a:r>
              <a:rPr lang="ko-KR" altLang="en-US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현대자동차 자율주행 관련 팀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="" xmlns:a16="http://schemas.microsoft.com/office/drawing/2014/main" id="{6640DBFF-D7FA-473F-9653-63E299FA38C9}"/>
              </a:ext>
            </a:extLst>
          </p:cNvPr>
          <p:cNvSpPr txBox="1"/>
          <p:nvPr/>
        </p:nvSpPr>
        <p:spPr>
          <a:xfrm>
            <a:off x="906303" y="3718584"/>
            <a:ext cx="44895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유태관</a:t>
            </a:r>
            <a:r>
              <a:rPr lang="en-US" altLang="ko-KR" sz="20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000" b="1" dirty="0" err="1" smtClean="0">
                <a:latin typeface="NanumGothic" panose="020D0604000000000000" pitchFamily="34" charset="-127"/>
                <a:ea typeface="NanumGothic" panose="020D0604000000000000" pitchFamily="34" charset="-127"/>
              </a:rPr>
              <a:t>Yoo</a:t>
            </a:r>
            <a:r>
              <a:rPr lang="en-US" altLang="ko-KR" sz="20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 Tae </a:t>
            </a:r>
            <a:r>
              <a:rPr lang="en-US" altLang="ko-KR" sz="2000" b="1" dirty="0" err="1" smtClean="0">
                <a:latin typeface="NanumGothic" panose="020D0604000000000000" pitchFamily="34" charset="-127"/>
                <a:ea typeface="NanumGothic" panose="020D0604000000000000" pitchFamily="34" charset="-127"/>
              </a:rPr>
              <a:t>Koan</a:t>
            </a:r>
            <a:r>
              <a:rPr lang="en-US" altLang="ko-KR" sz="2000" b="1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5488" y="4574282"/>
            <a:ext cx="48712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Experiences </a:t>
            </a:r>
          </a:p>
          <a:p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2014.08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~ 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2015.03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Google Australia</a:t>
            </a:r>
          </a:p>
          <a:p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2018.01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~ 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2020.02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Embedded System Optimization </a:t>
            </a:r>
            <a:r>
              <a:rPr lang="ko-KR" altLang="en-US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석사</a:t>
            </a:r>
            <a:endParaRPr lang="en-US" altLang="ko-KR" sz="1200" dirty="0" smtClean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en-US" altLang="ko-KR" sz="1200" dirty="0" smtClean="0">
                <a:latin typeface="NanumGothic" panose="020D0604000000000000" pitchFamily="34" charset="-127"/>
                <a:ea typeface="NanumGothic" panose="020D0604000000000000" pitchFamily="34" charset="-127"/>
              </a:rPr>
              <a:t>	(Vision based DL Optimization)</a:t>
            </a:r>
            <a:endParaRPr lang="ko-KR" altLang="en-US" sz="1200" dirty="0" smtClean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7142" y="5433202"/>
            <a:ext cx="2153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Interests	 NLP, </a:t>
            </a:r>
            <a:r>
              <a:rPr lang="en-US" altLang="ko-KR" sz="1200" dirty="0" err="1" smtClean="0">
                <a:latin typeface="NanumGothic" panose="020D0604000000000000" pitchFamily="34" charset="-127"/>
                <a:ea typeface="NanumGothic" panose="020D0604000000000000" pitchFamily="34" charset="-127"/>
              </a:rPr>
              <a:t>Chatbot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87142" y="4118694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887142" y="4574282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906303" y="5405279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DBE20B04-30D8-4E95-A939-C90354E19D84}"/>
              </a:ext>
            </a:extLst>
          </p:cNvPr>
          <p:cNvCxnSpPr>
            <a:cxnSpLocks/>
          </p:cNvCxnSpPr>
          <p:nvPr/>
        </p:nvCxnSpPr>
        <p:spPr>
          <a:xfrm flipH="1">
            <a:off x="906303" y="5710201"/>
            <a:ext cx="4722352" cy="0"/>
          </a:xfrm>
          <a:prstGeom prst="line">
            <a:avLst/>
          </a:prstGeom>
          <a:ln w="19050">
            <a:solidFill>
              <a:srgbClr val="0C6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주제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766" y="1201183"/>
            <a:ext cx="713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NLP </a:t>
            </a:r>
            <a:r>
              <a:rPr lang="ko-KR" altLang="en-US" sz="2400" dirty="0"/>
              <a:t>관련 기본적인 이론 학습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이론 학습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프로젝트 선정 및 수행</a:t>
            </a:r>
          </a:p>
        </p:txBody>
      </p:sp>
    </p:spTree>
    <p:extLst>
      <p:ext uri="{BB962C8B-B14F-4D97-AF65-F5344CB8AC3E}">
        <p14:creationId xmlns:p14="http://schemas.microsoft.com/office/powerpoint/2010/main" val="36929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목적 및 방법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NLP </a:t>
            </a:r>
            <a:r>
              <a:rPr lang="ko-KR" altLang="en-US" sz="2400" dirty="0"/>
              <a:t>관련 기본적인 이론 학습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Chatbot</a:t>
            </a:r>
            <a:r>
              <a:rPr lang="ko-KR" altLang="en-US" sz="2400" dirty="0"/>
              <a:t>을 위한 기초 만들기</a:t>
            </a:r>
          </a:p>
        </p:txBody>
      </p:sp>
      <p:pic>
        <p:nvPicPr>
          <p:cNvPr id="1026" name="Picture 2" descr="파이썬으로 배우는 자연어 처리 인 액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5" y="1872453"/>
            <a:ext cx="3251097" cy="426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38862" y="1964842"/>
            <a:ext cx="6968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선정 이유 </a:t>
            </a:r>
            <a:r>
              <a:rPr lang="en-US" altLang="ko-KR" dirty="0"/>
              <a:t>: NLP</a:t>
            </a:r>
            <a:r>
              <a:rPr lang="ko-KR" altLang="en-US" dirty="0"/>
              <a:t>에 대한 전반적이고 이론적인 부분을 다룸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기간 </a:t>
            </a:r>
            <a:r>
              <a:rPr lang="en-US" altLang="ko-KR" dirty="0"/>
              <a:t>: 4</a:t>
            </a:r>
            <a:r>
              <a:rPr lang="ko-KR" altLang="en-US" dirty="0"/>
              <a:t>주간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방법 </a:t>
            </a:r>
            <a:r>
              <a:rPr lang="en-US" altLang="ko-KR" dirty="0"/>
              <a:t>: </a:t>
            </a:r>
            <a:r>
              <a:rPr lang="ko-KR" altLang="en-US" dirty="0" err="1"/>
              <a:t>단원별</a:t>
            </a:r>
            <a:r>
              <a:rPr lang="ko-KR" altLang="en-US" dirty="0"/>
              <a:t> 발표자 선정 후</a:t>
            </a:r>
            <a:r>
              <a:rPr lang="en-US" altLang="ko-KR" dirty="0"/>
              <a:t>, </a:t>
            </a:r>
            <a:r>
              <a:rPr lang="ko-KR" altLang="en-US" dirty="0"/>
              <a:t>매주 발표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발표 양식 </a:t>
            </a:r>
            <a:r>
              <a:rPr lang="en-US" altLang="ko-KR" dirty="0"/>
              <a:t>: </a:t>
            </a:r>
            <a:r>
              <a:rPr lang="en-US" altLang="ko-KR" dirty="0" err="1"/>
              <a:t>MarkDown</a:t>
            </a:r>
            <a:r>
              <a:rPr lang="en-US" altLang="ko-KR" dirty="0"/>
              <a:t>, Pdf, PPT </a:t>
            </a:r>
            <a:r>
              <a:rPr lang="ko-KR" altLang="en-US" dirty="0"/>
              <a:t>등 자유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내용 </a:t>
            </a:r>
            <a:r>
              <a:rPr lang="en-US" altLang="ko-KR" dirty="0"/>
              <a:t>(</a:t>
            </a:r>
            <a:r>
              <a:rPr lang="ko-KR" altLang="en-US" dirty="0"/>
              <a:t>책에서 진행할 부분만 발췌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단어 </a:t>
            </a:r>
            <a:r>
              <a:rPr lang="ko-KR" altLang="en-US" sz="1400" dirty="0" err="1"/>
              <a:t>토큰화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TF-IDF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의미 분석 </a:t>
            </a:r>
            <a:r>
              <a:rPr lang="en-US" altLang="ko-KR" sz="1400" dirty="0"/>
              <a:t>(LSA,PCA,LDA)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Word2Vec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RNN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Encoder-Decoder, Attention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NER, Q&amp;A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ChatBot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40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목적 및 방법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766" y="1201183"/>
            <a:ext cx="9122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Chat Bot </a:t>
            </a:r>
            <a:r>
              <a:rPr lang="ko-KR" altLang="en-US" sz="2400" dirty="0"/>
              <a:t>관련 이론 학습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/>
              <a:t>Survey </a:t>
            </a:r>
            <a:r>
              <a:rPr lang="ko-KR" altLang="en-US" sz="2400" dirty="0"/>
              <a:t>논문 읽기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최신 </a:t>
            </a:r>
            <a:r>
              <a:rPr lang="en-US" altLang="ko-KR" sz="2400" dirty="0" err="1"/>
              <a:t>ChatBot</a:t>
            </a:r>
            <a:r>
              <a:rPr lang="en-US" altLang="ko-KR" sz="2400" dirty="0"/>
              <a:t> </a:t>
            </a:r>
            <a:r>
              <a:rPr lang="ko-KR" altLang="en-US" sz="2400" dirty="0"/>
              <a:t>기술 정리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오픈 소스 리뷰</a:t>
            </a:r>
          </a:p>
        </p:txBody>
      </p:sp>
    </p:spTree>
    <p:extLst>
      <p:ext uri="{BB962C8B-B14F-4D97-AF65-F5344CB8AC3E}">
        <p14:creationId xmlns:p14="http://schemas.microsoft.com/office/powerpoint/2010/main" val="266750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결과물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7766" y="4758124"/>
            <a:ext cx="998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심리 상담 </a:t>
            </a:r>
            <a:r>
              <a:rPr lang="ko-KR" altLang="en-US" dirty="0" err="1"/>
              <a:t>챗봇으로</a:t>
            </a:r>
            <a:r>
              <a:rPr lang="ko-KR" altLang="en-US" dirty="0"/>
              <a:t> 예를 들면</a:t>
            </a:r>
            <a:r>
              <a:rPr lang="en-US" altLang="ko-KR" dirty="0"/>
              <a:t>, </a:t>
            </a:r>
            <a:r>
              <a:rPr lang="ko-KR" altLang="en-US" dirty="0"/>
              <a:t>고객이 어떤 증상을 호소하면</a:t>
            </a:r>
            <a:r>
              <a:rPr lang="en-US" altLang="ko-KR" dirty="0"/>
              <a:t>, </a:t>
            </a:r>
            <a:r>
              <a:rPr lang="ko-KR" altLang="en-US" dirty="0"/>
              <a:t>그에 맞게끔 음악 또는 영상 등을 추천해주거나</a:t>
            </a:r>
            <a:r>
              <a:rPr lang="en-US" altLang="ko-KR" dirty="0"/>
              <a:t>, </a:t>
            </a:r>
            <a:r>
              <a:rPr lang="ko-KR" altLang="en-US" dirty="0"/>
              <a:t>공감해주는 발화를 제시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4" y="936726"/>
            <a:ext cx="6867871" cy="3280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471" y="5598643"/>
            <a:ext cx="998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결과물은 </a:t>
            </a:r>
            <a:r>
              <a:rPr lang="en-US" altLang="ko-KR" dirty="0"/>
              <a:t>API </a:t>
            </a:r>
            <a:r>
              <a:rPr lang="ko-KR" altLang="en-US" dirty="0"/>
              <a:t>형태로 제작하거나 </a:t>
            </a:r>
            <a:r>
              <a:rPr lang="ko-KR" altLang="en-US" dirty="0" err="1"/>
              <a:t>어플</a:t>
            </a:r>
            <a:r>
              <a:rPr lang="ko-KR" altLang="en-US" dirty="0"/>
              <a:t> 형태로 제작할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24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C47CA-6449-4A1F-A5C5-5DEA3832C2A5}"/>
              </a:ext>
            </a:extLst>
          </p:cNvPr>
          <p:cNvSpPr txBox="1"/>
          <p:nvPr/>
        </p:nvSpPr>
        <p:spPr>
          <a:xfrm>
            <a:off x="887766" y="370130"/>
            <a:ext cx="3879535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일정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7E647054-12D3-4C92-AE2D-625B682881FD}"/>
              </a:ext>
            </a:extLst>
          </p:cNvPr>
          <p:cNvSpPr/>
          <p:nvPr/>
        </p:nvSpPr>
        <p:spPr>
          <a:xfrm rot="5400000">
            <a:off x="129197" y="30600"/>
            <a:ext cx="487331" cy="745726"/>
          </a:xfrm>
          <a:custGeom>
            <a:avLst/>
            <a:gdLst>
              <a:gd name="connsiteX0" fmla="*/ 0 w 730994"/>
              <a:gd name="connsiteY0" fmla="*/ 1118586 h 1118586"/>
              <a:gd name="connsiteX1" fmla="*/ 609167 w 730994"/>
              <a:gd name="connsiteY1" fmla="*/ 0 h 1118586"/>
              <a:gd name="connsiteX2" fmla="*/ 730994 w 730994"/>
              <a:gd name="connsiteY2" fmla="*/ 223706 h 1118586"/>
              <a:gd name="connsiteX3" fmla="*/ 243655 w 730994"/>
              <a:gd name="connsiteY3" fmla="*/ 1118586 h 11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94" h="1118586">
                <a:moveTo>
                  <a:pt x="0" y="1118586"/>
                </a:moveTo>
                <a:lnTo>
                  <a:pt x="609167" y="0"/>
                </a:lnTo>
                <a:lnTo>
                  <a:pt x="730994" y="223706"/>
                </a:lnTo>
                <a:lnTo>
                  <a:pt x="243655" y="1118586"/>
                </a:lnTo>
                <a:close/>
              </a:path>
            </a:pathLst>
          </a:custGeom>
          <a:solidFill>
            <a:srgbClr val="0C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C41BB12F-6078-42B3-A359-383F009F8F3E}"/>
              </a:ext>
            </a:extLst>
          </p:cNvPr>
          <p:cNvSpPr/>
          <p:nvPr/>
        </p:nvSpPr>
        <p:spPr>
          <a:xfrm rot="5400000">
            <a:off x="-33249" y="422208"/>
            <a:ext cx="812224" cy="745726"/>
          </a:xfrm>
          <a:prstGeom prst="triangle">
            <a:avLst/>
          </a:prstGeom>
          <a:solidFill>
            <a:srgbClr val="26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655268-C23D-49F8-BB54-6D9FBCE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343" y="6356350"/>
            <a:ext cx="2743200" cy="365125"/>
          </a:xfrm>
        </p:spPr>
        <p:txBody>
          <a:bodyPr/>
          <a:lstStyle/>
          <a:p>
            <a:fld id="{BE8D40ED-9825-4C7C-B80D-D6AB3E24FF6B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1738"/>
              </p:ext>
            </p:extLst>
          </p:nvPr>
        </p:nvGraphicFramePr>
        <p:xfrm>
          <a:off x="887766" y="1939903"/>
          <a:ext cx="10701051" cy="2186940"/>
        </p:xfrm>
        <a:graphic>
          <a:graphicData uri="http://schemas.openxmlformats.org/drawingml/2006/table">
            <a:tbl>
              <a:tblPr/>
              <a:tblGrid>
                <a:gridCol w="1084951">
                  <a:extLst>
                    <a:ext uri="{9D8B030D-6E8A-4147-A177-3AD203B41FA5}">
                      <a16:colId xmlns="" xmlns:a16="http://schemas.microsoft.com/office/drawing/2014/main" val="1982165918"/>
                    </a:ext>
                  </a:extLst>
                </a:gridCol>
                <a:gridCol w="5379078">
                  <a:extLst>
                    <a:ext uri="{9D8B030D-6E8A-4147-A177-3AD203B41FA5}">
                      <a16:colId xmlns="" xmlns:a16="http://schemas.microsoft.com/office/drawing/2014/main" val="4091172851"/>
                    </a:ext>
                  </a:extLst>
                </a:gridCol>
                <a:gridCol w="1347624">
                  <a:extLst>
                    <a:ext uri="{9D8B030D-6E8A-4147-A177-3AD203B41FA5}">
                      <a16:colId xmlns="" xmlns:a16="http://schemas.microsoft.com/office/drawing/2014/main" val="3285399917"/>
                    </a:ext>
                  </a:extLst>
                </a:gridCol>
                <a:gridCol w="1473250">
                  <a:extLst>
                    <a:ext uri="{9D8B030D-6E8A-4147-A177-3AD203B41FA5}">
                      <a16:colId xmlns="" xmlns:a16="http://schemas.microsoft.com/office/drawing/2014/main" val="4221517830"/>
                    </a:ext>
                  </a:extLst>
                </a:gridCol>
                <a:gridCol w="1416148">
                  <a:extLst>
                    <a:ext uri="{9D8B030D-6E8A-4147-A177-3AD203B41FA5}">
                      <a16:colId xmlns="" xmlns:a16="http://schemas.microsoft.com/office/drawing/2014/main" val="1626352844"/>
                    </a:ext>
                  </a:extLst>
                </a:gridCol>
              </a:tblGrid>
              <a:tr h="6925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일자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presenter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Offline/Online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진행여부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5363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9/27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단어 토큰화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조욱래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03649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9/27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TF-IDF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김재정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완료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5832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의미 분석 </a:t>
                      </a:r>
                      <a:r>
                        <a:rPr lang="en-US" altLang="ko-KR" dirty="0">
                          <a:effectLst/>
                        </a:rPr>
                        <a:t>( LSA, PCA, LDA </a:t>
                      </a:r>
                      <a:r>
                        <a:rPr lang="ko-KR" altLang="en-US" dirty="0">
                          <a:effectLst/>
                        </a:rPr>
                        <a:t>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 err="1">
                          <a:effectLst/>
                        </a:rPr>
                        <a:t>유태관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김승원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6195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Word2Vec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장원영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430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10/17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RNN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이기창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19322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10/24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Encoder-Decoder, Attention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옥창원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Online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예정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239697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7766" y="1201183"/>
            <a:ext cx="912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NLP </a:t>
            </a:r>
            <a:r>
              <a:rPr lang="ko-KR" altLang="en-US" sz="2400" dirty="0"/>
              <a:t>관련 기본적인 이론 학습 일정</a:t>
            </a:r>
            <a:r>
              <a:rPr lang="en-US" altLang="ko-KR" sz="2400" dirty="0"/>
              <a:t> (</a:t>
            </a:r>
            <a:r>
              <a:rPr lang="ko-KR" altLang="en-US" sz="2400" dirty="0"/>
              <a:t>개인별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7766" y="4318164"/>
            <a:ext cx="1130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NER/Q&amp;A,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만들기 부분은 직접 프로젝트를 진행하면서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23736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523</Words>
  <Application>Microsoft Office PowerPoint</Application>
  <PresentationFormat>와이드스크린</PresentationFormat>
  <Paragraphs>188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NanumGothic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박형진</dc:creator>
  <cp:lastModifiedBy>유 태관</cp:lastModifiedBy>
  <cp:revision>53</cp:revision>
  <dcterms:created xsi:type="dcterms:W3CDTF">2019-10-04T07:24:44Z</dcterms:created>
  <dcterms:modified xsi:type="dcterms:W3CDTF">2020-10-08T12:56:26Z</dcterms:modified>
</cp:coreProperties>
</file>