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20" r:id="rId2"/>
    <p:sldId id="319" r:id="rId3"/>
    <p:sldId id="318" r:id="rId4"/>
    <p:sldId id="321" r:id="rId5"/>
    <p:sldId id="317" r:id="rId6"/>
    <p:sldId id="322" r:id="rId7"/>
    <p:sldId id="324" r:id="rId8"/>
    <p:sldId id="316" r:id="rId9"/>
    <p:sldId id="315" r:id="rId10"/>
    <p:sldId id="325" r:id="rId11"/>
    <p:sldId id="332" r:id="rId12"/>
    <p:sldId id="314" r:id="rId13"/>
    <p:sldId id="274" r:id="rId14"/>
    <p:sldId id="311" r:id="rId15"/>
    <p:sldId id="326" r:id="rId16"/>
    <p:sldId id="327" r:id="rId17"/>
    <p:sldId id="312" r:id="rId18"/>
    <p:sldId id="328" r:id="rId19"/>
    <p:sldId id="313" r:id="rId20"/>
    <p:sldId id="330" r:id="rId21"/>
    <p:sldId id="331" r:id="rId22"/>
    <p:sldId id="329" r:id="rId23"/>
    <p:sldId id="304" r:id="rId24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0803" autoAdjust="0"/>
  </p:normalViewPr>
  <p:slideViewPr>
    <p:cSldViewPr>
      <p:cViewPr varScale="1">
        <p:scale>
          <a:sx n="92" d="100"/>
          <a:sy n="92" d="100"/>
        </p:scale>
        <p:origin x="1974" y="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004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57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성능에 어떤 요소가 영향을 미치는지 이해해가 위해 각 </a:t>
            </a:r>
            <a:r>
              <a:rPr lang="en-US" altLang="ko-KR" sz="1400" b="0" i="0" kern="1200" dirty="0" err="1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devset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대해 여러가지 제거 실험을 진행한다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</a:t>
            </a:r>
          </a:p>
          <a:p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Using more documents: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모델은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5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개 또는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10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개의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latent document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로 학습되며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모델간에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 큰 성능차이는 관찰되지 않는다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그림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3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왼쪽은 더 많은 문서를 검색하면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RAG-Sequence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Open-domain QA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결과가 향상되지만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10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개의 검색된 문서에서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RAG-Token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performance peak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가 발생한다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</a:t>
            </a:r>
          </a:p>
          <a:p>
            <a:pPr algn="l"/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Retrieval: RAG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주요 기능은 현재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task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대한 관련 정보를 검색하는 방법을 배우는 것이다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 Retrieval mechanism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효과를 평가하기 위해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gradient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가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retriever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로 전파되는 것을 제거한다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</a:t>
            </a:r>
          </a:p>
          <a:p>
            <a:pPr algn="l"/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Table 6</a:t>
            </a:r>
          </a:p>
          <a:p>
            <a:pPr algn="l"/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모든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task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대한 결과를 보여주며 학습된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retriever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는 결과를 크게 향상시키는 것을 알 수 있다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그림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3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중앙은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trained retriever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가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fixed retriever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와 비교하여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gold document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대해 높은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recall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을 보여준다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</a:t>
            </a:r>
          </a:p>
          <a:p>
            <a:pPr algn="l"/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추가적으로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 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dense embedding-based retrieval mechanism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과 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word overlap-based BM25 </a:t>
            </a:r>
            <a:r>
              <a:rPr lang="en-US" altLang="ko-KR" sz="1400" b="0" i="0" kern="1200" dirty="0" err="1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retriver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를 비교한다</a:t>
            </a:r>
            <a:b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</a:br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FEVER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경우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entity-centric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및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word </a:t>
            </a:r>
            <a:r>
              <a:rPr lang="en-US" altLang="ko-KR" sz="1400" b="0" i="0" kern="1200" dirty="0" err="1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overlapbased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 retrieval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적합하기 때문에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BM25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성능이 가장 뛰어나다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</a:t>
            </a:r>
            <a:b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</a:b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그러나 다른 모든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task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에서는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mechanism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이 뛰어나다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.(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특히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QA)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40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성능에 어떤 요소가 영향을 미치는지 이해해가 위해 각 </a:t>
            </a:r>
            <a:r>
              <a:rPr lang="en-US" altLang="ko-KR" sz="1400" b="0" i="0" kern="1200" dirty="0" err="1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devset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대해 여러가지 제거 실험을 진행한다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</a:t>
            </a:r>
          </a:p>
          <a:p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Using more documents: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모델은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5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개 또는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10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개의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latent document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로 학습되며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모델간에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 큰 성능차이는 관찰되지 않는다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그림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3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왼쪽은 더 많은 문서를 검색하면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RAG-Sequence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Open-domain QA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결과가 향상되지만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10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개의 검색된 문서에서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RAG-Token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performance peak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가 발생한다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</a:t>
            </a:r>
          </a:p>
          <a:p>
            <a:pPr algn="l"/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Retrieval: RAG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주요 기능은 현재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task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대한 관련 정보를 검색하는 방법을 배우는 것이다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 Retrieval mechanism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효과를 평가하기 위해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gradient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가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retriever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로 전파되는 것을 제거한다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</a:t>
            </a:r>
          </a:p>
          <a:p>
            <a:pPr algn="l"/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Table 6</a:t>
            </a:r>
          </a:p>
          <a:p>
            <a:pPr algn="l"/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모든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task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대한 결과를 보여주며 학습된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retriever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는 결과를 크게 향상시키는 것을 알 수 있다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그림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3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중앙은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trained retriever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가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fixed retriever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와 비교하여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gold document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대해 높은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recall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을 보여준다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</a:t>
            </a:r>
          </a:p>
          <a:p>
            <a:pPr algn="l"/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추가적으로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 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dense embedding-based retrieval mechanism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과 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word overlap-based BM25 </a:t>
            </a:r>
            <a:r>
              <a:rPr lang="en-US" altLang="ko-KR" sz="1400" b="0" i="0" kern="1200" dirty="0" err="1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retriver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를 비교한다</a:t>
            </a:r>
            <a:b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</a:br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FEVER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경우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entity-centric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및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word </a:t>
            </a:r>
            <a:r>
              <a:rPr lang="en-US" altLang="ko-KR" sz="1400" b="0" i="0" kern="1200" dirty="0" err="1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overlapbased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 retrieval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적합하기 때문에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BM25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성능이 가장 뛰어나다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</a:t>
            </a:r>
            <a:b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</a:b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그러나 다른 모든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task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에서는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mechanism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이 뛰어나다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.(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특히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QA)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62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성능에 어떤 요소가 영향을 미치는지 이해해가 위해 각 </a:t>
            </a:r>
            <a:r>
              <a:rPr lang="en-US" altLang="ko-KR" sz="1400" b="0" i="0" kern="1200" dirty="0" err="1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devset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대해 여러가지 제거 실험을 진행한다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</a:t>
            </a:r>
          </a:p>
          <a:p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Using more documents: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모델은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5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개 또는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10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개의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latent document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로 학습되며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모델간에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 큰 성능차이는 관찰되지 않는다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그림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3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왼쪽은 더 많은 문서를 검색하면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RAG-Sequence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Open-domain QA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결과가 향상되지만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10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개의 검색된 문서에서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RAG-Token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performance peak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가 발생한다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</a:t>
            </a:r>
          </a:p>
          <a:p>
            <a:pPr algn="l"/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Retrieval: RAG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주요 기능은 현재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task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대한 관련 정보를 검색하는 방법을 배우는 것이다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 Retrieval mechanism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효과를 평가하기 위해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gradient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가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retriever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로 전파되는 것을 제거한다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</a:t>
            </a:r>
          </a:p>
          <a:p>
            <a:pPr algn="l"/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Table 6</a:t>
            </a:r>
          </a:p>
          <a:p>
            <a:pPr algn="l"/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모든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task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대한 결과를 보여주며 학습된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retriever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는 결과를 크게 향상시키는 것을 알 수 있다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그림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3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중앙은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trained retriever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가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fixed retriever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와 비교하여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gold document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대해 높은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recall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을 보여준다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</a:t>
            </a:r>
          </a:p>
          <a:p>
            <a:pPr algn="l"/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추가적으로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 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dense embedding-based retrieval mechanism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과 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word overlap-based BM25 </a:t>
            </a:r>
            <a:r>
              <a:rPr lang="en-US" altLang="ko-KR" sz="1400" b="0" i="0" kern="1200" dirty="0" err="1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retriver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를 비교한다</a:t>
            </a:r>
            <a:b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</a:br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FEVER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경우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entity-centric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및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word </a:t>
            </a:r>
            <a:r>
              <a:rPr lang="en-US" altLang="ko-KR" sz="1400" b="0" i="0" kern="1200" dirty="0" err="1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overlapbased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 retrieval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적합하기 때문에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BM25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성능이 가장 뛰어나다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</a:t>
            </a:r>
            <a:b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</a:b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그러나 다른 모든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task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에서는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mechanism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이 뛰어나다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.(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특히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QA)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2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성능에 어떤 요소가 영향을 미치는지 이해해가 위해 각 </a:t>
            </a:r>
            <a:r>
              <a:rPr lang="en-US" altLang="ko-KR" sz="1400" b="0" i="0" kern="1200" dirty="0" err="1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devset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대해 여러가지 제거 실험을 진행한다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</a:t>
            </a:r>
          </a:p>
          <a:p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Using more documents: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모델은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5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개 또는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10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개의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latent document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로 학습되며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모델간에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 큰 성능차이는 관찰되지 않는다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그림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3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왼쪽은 더 많은 문서를 검색하면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RAG-Sequence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Open-domain QA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결과가 향상되지만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10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개의 검색된 문서에서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RAG-Token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performance peak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가 발생한다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</a:t>
            </a:r>
          </a:p>
          <a:p>
            <a:pPr algn="l"/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Retrieval: RAG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주요 기능은 현재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task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대한 관련 정보를 검색하는 방법을 배우는 것이다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 Retrieval mechanism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효과를 평가하기 위해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gradient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가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retriever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로 전파되는 것을 제거한다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</a:t>
            </a:r>
          </a:p>
          <a:p>
            <a:pPr algn="l"/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Table 6</a:t>
            </a:r>
          </a:p>
          <a:p>
            <a:pPr algn="l"/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모든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task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대한 결과를 보여주며 학습된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retriever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는 결과를 크게 향상시키는 것을 알 수 있다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그림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3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중앙은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trained retriever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가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fixed retriever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와 비교하여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gold document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대해 높은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recall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을 보여준다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</a:t>
            </a:r>
          </a:p>
          <a:p>
            <a:pPr algn="l"/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추가적으로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 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dense embedding-based retrieval mechanism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과 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word overlap-based BM25 </a:t>
            </a:r>
            <a:r>
              <a:rPr lang="en-US" altLang="ko-KR" sz="1400" b="0" i="0" kern="1200" dirty="0" err="1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retriver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를 비교한다</a:t>
            </a:r>
            <a:b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</a:br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FEVER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경우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entity-centric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및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word </a:t>
            </a:r>
            <a:r>
              <a:rPr lang="en-US" altLang="ko-KR" sz="1400" b="0" i="0" kern="1200" dirty="0" err="1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overlapbased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 retrieval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적합하기 때문에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BM25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성능이 가장 뛰어나다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</a:t>
            </a:r>
            <a:b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</a:b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그러나 다른 모든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task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에서는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의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mechanism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이 뛰어나다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.(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특히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QA)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098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34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54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5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Wikipedia 2018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년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12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월 덤프를 사용하였으며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Wikipedia article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은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100-word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로 분할하여 총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21,015,324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document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가 된다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 DPR document retriever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를 사용하여 각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document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document embedding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을 계산하고 효율적인 검색을 위해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Hierarchical Navigable Small World approximation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를 사용하는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FAISS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를 통해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single MIPS index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를 만든다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</a:t>
            </a:r>
          </a:p>
          <a:p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NQ(Natural Question) :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구글에 입력된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real query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대해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long / short / others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타입의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QA</a:t>
            </a:r>
          </a:p>
          <a:p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TQA(</a:t>
            </a:r>
            <a:r>
              <a:rPr lang="en-US" altLang="ko-KR" sz="1400" b="0" i="0" kern="1200" dirty="0" err="1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TriviaQA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) :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웹에서 나온 쿼리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-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답변 쌍에 대한 데이터 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(real-world x)</a:t>
            </a:r>
          </a:p>
          <a:p>
            <a:pPr algn="l"/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WQ(Web Question) :  Google Suggest API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에서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샘플링된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 질문을 포함한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QA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데이터셋</a:t>
            </a:r>
          </a:p>
          <a:p>
            <a:pPr algn="l"/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답변은 대규모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지식그래프인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Freebase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대해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annotation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되어 있음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</a:t>
            </a:r>
            <a:endParaRPr lang="ko-KR" altLang="en-US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개체에 대한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string representation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만 사용해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open-domain QA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로 테스팅</a:t>
            </a:r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endParaRPr lang="ko-KR" altLang="en-US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marL="0" marR="0" lvl="0" indent="0" algn="l" defTabSz="10728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CT(</a:t>
            </a:r>
            <a:r>
              <a:rPr lang="en-US" altLang="ko-KR" sz="1400" b="0" i="0" kern="1200" dirty="0" err="1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CuratedTrec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):</a:t>
            </a:r>
          </a:p>
          <a:p>
            <a:pPr algn="l"/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TREC QA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에서 파생한 데이터지만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,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데이터 소스는 실제 쿼리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(</a:t>
            </a:r>
            <a:r>
              <a:rPr lang="en-US" altLang="ko-KR" sz="1400" b="0" i="0" kern="1200" dirty="0" err="1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MSNSearch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등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)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에서 비롯함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(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사용자들이 문서를 보지 않고 던진 질문이라는 점에서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real world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데이터셋에 가까움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)</a:t>
            </a:r>
            <a:endParaRPr lang="ko-KR" altLang="en-US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MS MERCO NLG v2.1 :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각 질문에 대해 검색 엔진에서 검색한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10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개의 골드 구절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,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검색된 구절에서 주석이 달린 전체 문장 답변으로 구성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제공된 구절을 사용하지 않고 질문과 답변만 사용하여 오픈도메인 추상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QA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작업으로 취급</a:t>
            </a:r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en-US" altLang="ko-KR" sz="1400" b="0" i="0" kern="1200" dirty="0" err="1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SearchQA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 :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미국의 퀴즈 프로그램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Jeopardy!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에 등장하였던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140k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개의 질문과 정답</a:t>
            </a:r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FEVER :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사실 검증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데이터 세트를 기반으로 한 대칭 평가 세트</a:t>
            </a:r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(supports/refutes/not enough info) and the 2-way (supports/refutes) task (accuracy)</a:t>
            </a:r>
          </a:p>
          <a:p>
            <a:pPr algn="l"/>
            <a:endParaRPr lang="en-US" altLang="ko-KR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  <a:p>
            <a:pPr algn="l"/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1.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문서 검색 모듈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- 540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만 개의 위키 문서가 주어지면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,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증거를 포함하는 관련 문서를 식별하는 모듈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(e.g., "Los Angeles Riots")</a:t>
            </a:r>
            <a:b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</a:br>
            <a:b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</a:b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2.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증거문장 선택 모듈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-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증거를 포함하는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위키문서가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 주어지면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, claim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과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연관있는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 증거문장을 식별하는 모듈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(e.g., "also known as the Rodney King riots")</a:t>
            </a:r>
            <a:b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</a:br>
            <a:b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</a:b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3.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진실성 확인 모듈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- claim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과 증거가 주어지면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,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진실성 라벨을 확인하는 모듈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(e.g., supported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 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Noto Sans KR"/>
                <a:ea typeface="+mn-ea"/>
                <a:cs typeface="+mn-cs"/>
              </a:rPr>
              <a:t>)</a:t>
            </a:r>
            <a:endParaRPr lang="ko-KR" altLang="en-US" sz="1400" b="0" i="0" kern="1200" dirty="0">
              <a:solidFill>
                <a:schemeClr val="tx1"/>
              </a:solidFill>
              <a:effectLst/>
              <a:latin typeface="Noto Sans KR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837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Open-domain Question Answering </a:t>
            </a: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Open-domain QA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는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knowledge-intensive task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를 위해 사용되는 경우가 많다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본 논문에서는 질문과 답변을 간단한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input-output text pairs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로 취급하여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open-domain QA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를 처리하고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negative log-likelihood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를 최소화하여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를 학습한다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</a:t>
            </a: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는 ​​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"closed-book"(only Parametric)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접근 방식의 생성 유연성과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"open-book"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검색 기반 접근 방식의 성능을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결합</a:t>
            </a:r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REALM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및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T5+SSM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과 달리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는 값비싸고 전문적인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"Salient Span Masking"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사전 교육 없이도 강력한 결과를 얻습니다</a:t>
            </a:r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Salient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span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Masking</a:t>
            </a:r>
          </a:p>
          <a:p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사전학습 하는 과정에서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REALM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이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mask token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을 예측하기 위해서 별도의 지식이 필요로 하는 예제들을 주로 고려하기를 희망하였습니다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하지만 기존의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random masking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은 주로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local context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를 고려하는 것에 초점이 맞춰져 있었습니다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논문의 저자들은 이를 위해서 사전에 학습된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NER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모델을 이용해서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Named Entity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로 판단된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span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을 모두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masking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하는 방식을 선택하였습니다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만약에 문장에 여러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span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이 존재한다면 그 중 하나만을 선택하여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masking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을 수행합니다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</a:t>
            </a: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는 검색된 문서에 정답이 없는 경우에도 정답을 생성할 수 있어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NQ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의 경우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11.8%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의 정확도를 달성합니다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여기서 추출 모델은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0%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를 기록합니다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</a:t>
            </a: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의 검색기는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Natural Questions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및 </a:t>
            </a:r>
            <a:r>
              <a:rPr lang="en-US" altLang="ko-KR" sz="1400" b="0" i="0" kern="1200" dirty="0" err="1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TriviaQA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에 대한 검색 감독을 사용하는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DPR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의 검색기를 사용하여 초기화된다는 점은 주목할 가치가 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</a:t>
            </a: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Table 2</a:t>
            </a: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RAG-Sequence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는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Open MS-MARCO NLG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에서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BART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보다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2.6 Bleu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포인트와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2.6 Rouge-L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포인트로 성능이 뛰어나다</a:t>
            </a:r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는 ​​최첨단 모델 성능에 접근하지만 해당 모델이 참조 답변을 생성하는 데 필요한 특정 정보가 있는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gold passage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에 액세스 및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gold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 </a:t>
            </a:r>
            <a:r>
              <a:rPr lang="en-US" altLang="ko-KR" sz="1400" b="0" i="0" kern="1200" dirty="0" err="1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passag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없이는 많은 질문에 답할 수 없다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 또한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,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모든 질문에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Wikipedia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만으로는 답할 수 없다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</a:t>
            </a: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에 의해 검색된 상위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k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개 문서와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gold evidence annotations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 사이의 기사 제목 중복을 계산합니다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가장 많이 검색된 문서는 케이스의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71%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에서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gold article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에서 나온 것이고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90%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의 케이스에서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gold article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는 검색된 상위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10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개 기사에 있습니다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</a:t>
            </a: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256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Open-domain Question Answering </a:t>
            </a: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Open-domain QA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는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knowledge-intensive task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를 위해 사용되는 경우가 많다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본 논문에서는 질문과 답변을 간단한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input-output text pairs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로 취급하여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open-domain QA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를 처리하고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negative log-likelihood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를 최소화하여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를 학습한다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</a:t>
            </a: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는 ​​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"closed-book"(only Parametric)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접근 방식의 생성 유연성과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"open-book"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검색 기반 접근 방식의 성능을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결합</a:t>
            </a:r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REALM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및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T5+SSM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과 달리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는 값비싸고 전문적인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"Salient Span Masking"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사전 교육 없이도 강력한 결과를 얻습니다</a:t>
            </a:r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Salient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span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Masking</a:t>
            </a:r>
          </a:p>
          <a:p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사전학습 하는 과정에서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REALM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이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mask token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을 예측하기 위해서 별도의 지식이 필요로 하는 예제들을 주로 고려하기를 희망하였습니다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하지만 기존의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random masking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은 주로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local context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를 고려하는 것에 초점이 맞춰져 있었습니다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논문의 저자들은 이를 위해서 사전에 학습된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NER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모델을 이용해서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Named Entity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로 판단된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span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을 모두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masking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하는 방식을 선택하였습니다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만약에 문장에 여러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span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이 존재한다면 그 중 하나만을 선택하여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masking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을 수행합니다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</a:t>
            </a: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는 검색된 문서에 정답이 없는 경우에도 정답을 생성할 수 있어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NQ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의 경우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11.8%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의 정확도를 달성합니다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여기서 추출 모델은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0%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를 기록합니다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</a:t>
            </a: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의 검색기는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Natural Questions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및 </a:t>
            </a:r>
            <a:r>
              <a:rPr lang="en-US" altLang="ko-KR" sz="1400" b="0" i="0" kern="1200" dirty="0" err="1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TriviaQA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에 대한 검색 감독을 사용하는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DPR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의 검색기를 사용하여 초기화된다는 점은 주목할 가치가 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</a:t>
            </a: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Table 2</a:t>
            </a: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RAG-Sequence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는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Open MS-MARCO NLG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에서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BART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보다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2.6 Bleu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포인트와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2.6 Rouge-L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포인트로 성능이 뛰어나다</a:t>
            </a:r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는 ​​최첨단 모델 성능에 접근하지만 해당 모델이 참조 답변을 생성하는 데 필요한 특정 정보가 있는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gold passage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에 액세스 및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gold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 </a:t>
            </a:r>
            <a:r>
              <a:rPr lang="en-US" altLang="ko-KR" sz="1400" b="0" i="0" kern="1200" dirty="0" err="1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passag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없이는 많은 질문에 답할 수 없다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 또한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,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모든 질문에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Wikipedia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만으로는 답할 수 없다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</a:t>
            </a: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에 의해 검색된 상위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k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개 문서와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gold evidence annotations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 사이의 기사 제목 중복을 계산합니다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가장 많이 검색된 문서는 케이스의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71%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에서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gold article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에서 나온 것이고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90%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의 케이스에서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gold article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는 검색된 상위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10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개 기사에 있습니다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</a:t>
            </a: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76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Open-domain Question Answering </a:t>
            </a: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Open-domain QA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는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knowledge-intensive task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를 위해 사용되는 경우가 많다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본 논문에서는 질문과 답변을 간단한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input-output text pairs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로 취급하여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open-domain QA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를 처리하고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negative log-likelihood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를 최소화하여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를 학습한다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</a:t>
            </a: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는 ​​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"closed-book"(only Parametric)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접근 방식의 생성 유연성과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"open-book"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검색 기반 접근 방식의 성능을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결합</a:t>
            </a:r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REALM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및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T5+SSM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과 달리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는 값비싸고 전문적인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"Salient Span Masking"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사전 교육 없이도 강력한 결과를 얻습니다</a:t>
            </a:r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Salient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span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Masking</a:t>
            </a:r>
          </a:p>
          <a:p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사전학습 하는 과정에서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REALM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이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mask token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을 예측하기 위해서 별도의 지식이 필요로 하는 예제들을 주로 고려하기를 희망하였습니다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하지만 기존의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random masking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은 주로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local context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를 고려하는 것에 초점이 맞춰져 있었습니다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논문의 저자들은 이를 위해서 사전에 학습된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NER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모델을 이용해서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Named Entity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로 판단된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span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을 모두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masking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하는 방식을 선택하였습니다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만약에 문장에 여러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span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이 존재한다면 그 중 하나만을 선택하여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masking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을 수행합니다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</a:t>
            </a: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는 검색된 문서에 정답이 없는 경우에도 정답을 생성할 수 있어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NQ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의 경우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11.8%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의 정확도를 달성합니다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여기서 추출 모델은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0%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를 기록합니다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</a:t>
            </a: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의 검색기는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Natural Questions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및 </a:t>
            </a:r>
            <a:r>
              <a:rPr lang="en-US" altLang="ko-KR" sz="1400" b="0" i="0" kern="1200" dirty="0" err="1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TriviaQA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에 대한 검색 감독을 사용하는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DPR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의 검색기를 사용하여 초기화된다는 점은 주목할 가치가 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</a:t>
            </a: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Table 2</a:t>
            </a: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RAG-Sequence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는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Open MS-MARCO NLG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에서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BART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보다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2.6 Bleu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포인트와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2.6 Rouge-L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포인트로 성능이 뛰어나다</a:t>
            </a:r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는 ​​최첨단 모델 성능에 접근하지만 해당 모델이 참조 답변을 생성하는 데 필요한 특정 정보가 있는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gold passage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에 액세스 및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gold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 </a:t>
            </a:r>
            <a:r>
              <a:rPr lang="en-US" altLang="ko-KR" sz="1400" b="0" i="0" kern="1200" dirty="0" err="1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passag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없이는 많은 질문에 답할 수 없다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 또한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,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모든 질문에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Wikipedia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만으로는 답할 수 없다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</a:t>
            </a: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RAG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에 의해 검색된 상위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k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개 문서와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gold evidence annotations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 사이의 기사 제목 중복을 계산합니다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가장 많이 검색된 문서는 케이스의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71%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에서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gold article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에서 나온 것이고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90%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의 케이스에서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gold article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는 검색된 상위 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10</a:t>
            </a:r>
            <a:r>
              <a:rPr lang="ko-KR" altLang="en-US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개 기사에 있습니다</a:t>
            </a:r>
            <a:r>
              <a:rPr lang="en-US" altLang="ko-KR" sz="1400" b="0" i="0" kern="1200" dirty="0">
                <a:solidFill>
                  <a:srgbClr val="37352F"/>
                </a:solidFill>
                <a:effectLst/>
                <a:latin typeface="-apple-system"/>
                <a:ea typeface="+mn-ea"/>
                <a:cs typeface="+mn-cs"/>
              </a:rPr>
              <a:t>.</a:t>
            </a: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endParaRPr lang="en-US" altLang="ko-KR" sz="1400" b="0" i="0" kern="1200" dirty="0">
              <a:solidFill>
                <a:srgbClr val="37352F"/>
              </a:solidFill>
              <a:effectLst/>
              <a:latin typeface="-apple-system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59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RAG-Token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Jeopardy 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질문 생성에서 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RAG-Sequence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보다 더 나은 성능을 보여주며 두 모델 모두 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Q-BLEU-1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BART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능가</a:t>
            </a:r>
            <a:endParaRPr lang="en-US" altLang="ko-KR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4: BART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RAG-Token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452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쌍 이상의 인간 평가 결과를 보여준다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평가자들은 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7.1%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경우에서 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BART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RAG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보다 더 사실적이며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42.7%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경우에서 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RAG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더 사실적이며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추가로 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17%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경우에서 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RAG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BART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모두 사실적임을 나타냈다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Figure2</a:t>
            </a:r>
          </a:p>
          <a:p>
            <a:r>
              <a:rPr lang="en-US" altLang="ko-KR" dirty="0"/>
              <a:t>Jeopardy Question</a:t>
            </a:r>
            <a:r>
              <a:rPr lang="ko-KR" altLang="en-US" dirty="0"/>
              <a:t>에는 두 개의 개별 정보가 포함되는 경우가 많으며 </a:t>
            </a:r>
            <a:r>
              <a:rPr lang="en-US" altLang="ko-KR" dirty="0"/>
              <a:t>RAG-Token</a:t>
            </a:r>
            <a:r>
              <a:rPr lang="ko-KR" altLang="en-US" dirty="0"/>
              <a:t>은 여러 문서의 내용을 결합하는 응답을 생성할 수 있기 때문에 최상의 성능을 보일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문서 </a:t>
            </a:r>
            <a:r>
              <a:rPr lang="en-US" altLang="ko-KR" dirty="0"/>
              <a:t>1</a:t>
            </a:r>
            <a:r>
              <a:rPr lang="ko-KR" altLang="en-US" dirty="0"/>
              <a:t>의 사후 확률은 </a:t>
            </a:r>
            <a:r>
              <a:rPr lang="en-US" altLang="ko-KR" dirty="0"/>
              <a:t>＂A Farewell to Arms＂</a:t>
            </a:r>
            <a:r>
              <a:rPr lang="ko-KR" altLang="en-US" dirty="0"/>
              <a:t>를 생성할 때 높고 문서 </a:t>
            </a:r>
            <a:r>
              <a:rPr lang="en-US" altLang="ko-KR" dirty="0"/>
              <a:t>2</a:t>
            </a:r>
            <a:r>
              <a:rPr lang="ko-KR" altLang="en-US" dirty="0"/>
              <a:t>의 경우 </a:t>
            </a:r>
            <a:r>
              <a:rPr lang="en-US" altLang="ko-KR" dirty="0"/>
              <a:t>＂The Sun Also Rises＂</a:t>
            </a:r>
            <a:r>
              <a:rPr lang="ko-KR" altLang="en-US" dirty="0"/>
              <a:t>를 생성할 때 높다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86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704528" y="2579565"/>
            <a:ext cx="7382915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a typeface="나눔바른고딕" panose="020B0603020101020101" pitchFamily="50" charset="-127"/>
              </a:rPr>
              <a:t>Retrieval-Augmented Generation for </a:t>
            </a:r>
            <a:r>
              <a:rPr lang="en-US" altLang="ko-KR" sz="1800" spc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a typeface="나눔바른고딕" panose="020B0603020101020101" pitchFamily="50" charset="-127"/>
              </a:rPr>
              <a:t>Knowledge-Intensive NLP Tasks</a:t>
            </a:r>
            <a:endParaRPr lang="ko-KR" altLang="en-US" sz="1800" spc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ko-KR" altLang="en-US" sz="18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옥창원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63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Methods: Models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404065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가지 모델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Maximum Likelihood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식에서 도출됨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94046-AF1E-4A26-BF47-1D06535195A4}"/>
              </a:ext>
            </a:extLst>
          </p:cNvPr>
          <p:cNvSpPr txBox="1"/>
          <p:nvPr/>
        </p:nvSpPr>
        <p:spPr>
          <a:xfrm>
            <a:off x="512868" y="-27384"/>
            <a:ext cx="9392909" cy="574167"/>
          </a:xfrm>
          <a:prstGeom prst="rect">
            <a:avLst/>
          </a:prstGeom>
          <a:noFill/>
        </p:spPr>
        <p:txBody>
          <a:bodyPr wrap="square" lIns="107287" tIns="53643" rIns="107287" bIns="53643" rtlCol="0" anchor="t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800" b="1" spc="-10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Retrieval-Augmented Generation for Knowledge-Intensive NLP Tasks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en-US" altLang="ko-KR" sz="1200" b="1" spc="-10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– Facebook AI, 2021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B3C837-3B4A-47B1-94DF-12D40975A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40" y="1869966"/>
            <a:ext cx="8881209" cy="38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3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Methods: Training and Decoding 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404065"/>
            <a:ext cx="81369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Training</a:t>
            </a:r>
          </a:p>
          <a:p>
            <a:pPr marL="822183" lvl="1" indent="-285750">
              <a:lnSpc>
                <a:spcPct val="150000"/>
              </a:lnSpc>
              <a:buFont typeface="나눔바른고딕" panose="020B0603020101020101" pitchFamily="50" charset="-127"/>
              <a:buChar char="-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Retriever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Generator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공동으로 학습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79333" lvl="1" indent="-342900">
              <a:lnSpc>
                <a:spcPct val="150000"/>
              </a:lnSpc>
              <a:buFont typeface="나눔바른고딕" panose="020B0603020101020101" pitchFamily="50" charset="-127"/>
              <a:buChar char="-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Query encoder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generator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fine-tuning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document encoder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고정상태로 유지 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79333" lvl="1" indent="-342900">
              <a:lnSpc>
                <a:spcPct val="150000"/>
              </a:lnSpc>
              <a:buFont typeface="나눔바른고딕" panose="020B0603020101020101" pitchFamily="50" charset="-127"/>
              <a:buChar char="-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중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document encoder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업데이트하고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document indexing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할 때 시간 소요가 많이 되기에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document encoder update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제외시킴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358616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Retriever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query encoder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Generator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학습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F782D8-F8F7-4EA0-BF1E-E704B1F499DD}"/>
              </a:ext>
            </a:extLst>
          </p:cNvPr>
          <p:cNvSpPr txBox="1"/>
          <p:nvPr/>
        </p:nvSpPr>
        <p:spPr>
          <a:xfrm>
            <a:off x="512868" y="-27384"/>
            <a:ext cx="9392909" cy="574167"/>
          </a:xfrm>
          <a:prstGeom prst="rect">
            <a:avLst/>
          </a:prstGeom>
          <a:noFill/>
        </p:spPr>
        <p:txBody>
          <a:bodyPr wrap="square" lIns="107287" tIns="53643" rIns="107287" bIns="53643" rtlCol="0" anchor="t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Retrieval-Augmented Generation for Knowledge-Intensive NLP Tasks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– Facebook AI, 2021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402752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Methods: Training and Decoding 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30334" y="1340768"/>
            <a:ext cx="904720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Decoding</a:t>
            </a:r>
          </a:p>
          <a:p>
            <a:pPr marL="822183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RAG-Token</a:t>
            </a:r>
          </a:p>
          <a:p>
            <a:pPr marL="1358616" lvl="2" indent="-285750">
              <a:lnSpc>
                <a:spcPct val="150000"/>
              </a:lnSpc>
              <a:buFontTx/>
              <a:buChar char="-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token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추론할 때에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beam search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추론이 가능함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lnSpc>
                <a:spcPct val="150000"/>
              </a:lnSpc>
              <a:buFontTx/>
              <a:buChar char="-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lnSpc>
                <a:spcPct val="150000"/>
              </a:lnSpc>
              <a:buFontTx/>
              <a:buChar char="-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lnSpc>
                <a:spcPct val="150000"/>
              </a:lnSpc>
              <a:buFontTx/>
              <a:buChar char="-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RAG-Sequence</a:t>
            </a:r>
          </a:p>
          <a:p>
            <a:pPr marL="822183" lvl="1" indent="-285750">
              <a:lnSpc>
                <a:spcPct val="150000"/>
              </a:lnSpc>
              <a:buFontTx/>
              <a:buChar char="-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lnSpc>
                <a:spcPct val="150000"/>
              </a:lnSpc>
              <a:buFontTx/>
              <a:buChar char="-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58616" lvl="2" indent="-285750">
              <a:lnSpc>
                <a:spcPct val="150000"/>
              </a:lnSpc>
              <a:buFontTx/>
              <a:buChar char="-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Per token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나눠지지 않기 때문에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beam search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방식이 어렵다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358616" lvl="2" indent="-285750">
              <a:lnSpc>
                <a:spcPct val="150000"/>
              </a:lnSpc>
              <a:buFontTx/>
              <a:buChar char="-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Sequence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마다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forward pass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시킨 후에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그 값을 곱해주고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marginal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beam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다 더해준다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(through decoding)</a:t>
            </a:r>
          </a:p>
          <a:p>
            <a:pPr marL="1358616" lvl="2" indent="-285750">
              <a:lnSpc>
                <a:spcPct val="150000"/>
              </a:lnSpc>
              <a:buFontTx/>
              <a:buChar char="-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문장이 길어 질 경우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                                                        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대해서는 계산을 하지 않아도 된다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(fast decoding) </a:t>
            </a:r>
          </a:p>
          <a:p>
            <a:pPr marL="1358616" lvl="2" indent="-285750">
              <a:lnSpc>
                <a:spcPct val="150000"/>
              </a:lnSpc>
              <a:buFontTx/>
              <a:buChar char="-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212B89-B075-41B5-AD8A-AB07BEE9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80" y="1440682"/>
            <a:ext cx="1371719" cy="3353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32A6E6-E4A3-4BC7-85CF-6D2D5534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414" y="3081107"/>
            <a:ext cx="3657917" cy="556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F782D8-F8F7-4EA0-BF1E-E704B1F499DD}"/>
              </a:ext>
            </a:extLst>
          </p:cNvPr>
          <p:cNvSpPr txBox="1"/>
          <p:nvPr/>
        </p:nvSpPr>
        <p:spPr>
          <a:xfrm>
            <a:off x="512868" y="-27384"/>
            <a:ext cx="9392909" cy="574167"/>
          </a:xfrm>
          <a:prstGeom prst="rect">
            <a:avLst/>
          </a:prstGeom>
          <a:noFill/>
        </p:spPr>
        <p:txBody>
          <a:bodyPr wrap="square" lIns="107287" tIns="53643" rIns="107287" bIns="53643" rtlCol="0" anchor="t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Retrieval-Augmented Generation for Knowledge-Intensive NLP Tasks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– Facebook AI, 2021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09CBD27-0A7A-42D1-8E66-17D141601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696" y="2484599"/>
            <a:ext cx="4083788" cy="5965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5CC884-82BF-4037-A9AA-C2732C8D9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680" y="4014081"/>
            <a:ext cx="5688632" cy="60926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18308B-7CF4-4A56-94F3-A577A5DE9182}"/>
              </a:ext>
            </a:extLst>
          </p:cNvPr>
          <p:cNvSpPr/>
          <p:nvPr/>
        </p:nvSpPr>
        <p:spPr>
          <a:xfrm>
            <a:off x="5690299" y="4127397"/>
            <a:ext cx="576064" cy="297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814A45-DB4B-4A68-9C53-4501C2DF5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0872" y="5765252"/>
            <a:ext cx="1761975" cy="3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9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39309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Experiments - knowledge-intensive tasks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404065"/>
            <a:ext cx="813690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 panose="020B0603020101020101" pitchFamily="50" charset="-127"/>
              </a:rPr>
              <a:t>For all experiments, Wikipedia dump for our non-parametric knowledge 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 panose="020B0603020101020101" pitchFamily="50" charset="-127"/>
              </a:rPr>
              <a:t>Wikipedia : 2018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 panose="020B0603020101020101" pitchFamily="50" charset="-127"/>
              </a:rPr>
              <a:t>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 panose="020B0603020101020101" pitchFamily="50" charset="-127"/>
              </a:rPr>
              <a:t>12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 panose="020B0603020101020101" pitchFamily="50" charset="-127"/>
              </a:rPr>
              <a:t>월 덤프데이터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 panose="020B0603020101020101" pitchFamily="50" charset="-127"/>
              </a:rPr>
              <a:t>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 panose="020B0603020101020101" pitchFamily="50" charset="-127"/>
              </a:rPr>
              <a:t>Wikipedia article : 21M documents and 100-word chunks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 panose="020B0603020101020101" pitchFamily="50" charset="-127"/>
              </a:rPr>
              <a:t>document encoder to compute an embedding for each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 panose="020B0603020101020101" pitchFamily="50" charset="-127"/>
              </a:rPr>
              <a:t>retrieve the top k ∈ {5, 10} documents for each query and set k for test time using dev data</a:t>
            </a:r>
          </a:p>
          <a:p>
            <a:pPr marL="707883" lvl="1" indent="-171450">
              <a:buFont typeface="Wingdings" panose="05000000000000000000" pitchFamily="2" charset="2"/>
              <a:buChar char="Ø"/>
            </a:pPr>
            <a:r>
              <a:rPr lang="ko-KR" altLang="en-US" sz="12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ko-KR" altLang="en-US" sz="12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Dense</a:t>
            </a:r>
            <a:r>
              <a:rPr lang="ko-KR" altLang="en-US" sz="12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</a:t>
            </a:r>
            <a:r>
              <a:rPr lang="ko-KR" altLang="en-US" sz="12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Passage</a:t>
            </a:r>
            <a:r>
              <a:rPr lang="ko-KR" altLang="en-US" sz="12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</a:t>
            </a:r>
            <a:r>
              <a:rPr lang="ko-KR" altLang="en-US" sz="12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Retrieval</a:t>
            </a:r>
            <a:r>
              <a:rPr lang="ko-KR" altLang="en-US" sz="12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</a:t>
            </a:r>
            <a:r>
              <a:rPr lang="ko-KR" altLang="en-US" sz="12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for</a:t>
            </a:r>
            <a:r>
              <a:rPr lang="ko-KR" altLang="en-US" sz="12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</a:t>
            </a:r>
            <a:r>
              <a:rPr lang="ko-KR" altLang="en-US" sz="12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Open</a:t>
            </a:r>
            <a:r>
              <a:rPr lang="ko-KR" altLang="en-US" sz="12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</a:t>
            </a:r>
            <a:r>
              <a:rPr lang="ko-KR" altLang="en-US" sz="12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domain</a:t>
            </a:r>
            <a:r>
              <a:rPr lang="ko-KR" altLang="en-US" sz="12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</a:t>
            </a:r>
            <a:r>
              <a:rPr lang="ko-KR" altLang="en-US" sz="12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Question</a:t>
            </a:r>
            <a:r>
              <a:rPr lang="ko-KR" altLang="en-US" sz="12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</a:t>
            </a:r>
            <a:r>
              <a:rPr lang="ko-KR" altLang="en-US" sz="12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Answering</a:t>
            </a:r>
            <a:r>
              <a:rPr lang="ko-KR" altLang="en-US" sz="12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– </a:t>
            </a:r>
            <a:r>
              <a:rPr lang="ko-KR" altLang="en-US" sz="12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Facebook</a:t>
            </a:r>
            <a:r>
              <a:rPr lang="ko-KR" altLang="en-US" sz="12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AI, 2020의 그것을 그대로 차용함</a:t>
            </a:r>
            <a:r>
              <a:rPr lang="en-US" altLang="ko-KR" sz="12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.</a:t>
            </a:r>
            <a:endParaRPr lang="ko-KR" altLang="en-US" sz="12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나눔바른고딕"/>
            </a:endParaRPr>
          </a:p>
          <a:p>
            <a:pPr lvl="1"/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Open-domain Question Answering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set: NQ(Natural Question), TQA(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TriviaQA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WQ(Web Question), CT(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CuratedTrec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Abstractive Question Answering</a:t>
            </a:r>
          </a:p>
          <a:p>
            <a:pPr marL="285750" indent="-285750">
              <a:buFontTx/>
              <a:buChar char="-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set : MS MERCO NLG v2.1</a:t>
            </a: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나눔바른고딕" panose="020B0603020101020101" pitchFamily="50" charset="-127"/>
            </a:endParaRPr>
          </a:p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Jeopardy Question Generation</a:t>
            </a:r>
          </a:p>
          <a:p>
            <a:pPr marL="285750" indent="-285750">
              <a:buFontTx/>
              <a:buChar char="-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SearchQA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Fact Verification</a:t>
            </a:r>
          </a:p>
          <a:p>
            <a:pPr marL="285750" indent="-285750">
              <a:buFontTx/>
              <a:buChar char="-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FEVER</a:t>
            </a:r>
            <a:endParaRPr lang="en-US" altLang="ko-KR" sz="1600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5C2CF8-A69B-481E-91FA-D15342BA0131}"/>
              </a:ext>
            </a:extLst>
          </p:cNvPr>
          <p:cNvSpPr txBox="1"/>
          <p:nvPr/>
        </p:nvSpPr>
        <p:spPr>
          <a:xfrm>
            <a:off x="512868" y="-27384"/>
            <a:ext cx="9392909" cy="574167"/>
          </a:xfrm>
          <a:prstGeom prst="rect">
            <a:avLst/>
          </a:prstGeom>
          <a:noFill/>
        </p:spPr>
        <p:txBody>
          <a:bodyPr wrap="square" lIns="107287" tIns="53643" rIns="107287" bIns="53643" rtlCol="0" anchor="t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Retrieval-Augmented Generation for Knowledge-Intensive NLP Tasks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– Facebook AI, 2021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192191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3" y="655272"/>
            <a:ext cx="7832533" cy="39309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Results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65BC86-8C1C-4F45-97CD-DE1ED6DB0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92" y="1799790"/>
            <a:ext cx="7144747" cy="2572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A26132-8446-4DCA-9642-89BB4DED37FE}"/>
              </a:ext>
            </a:extLst>
          </p:cNvPr>
          <p:cNvSpPr txBox="1"/>
          <p:nvPr/>
        </p:nvSpPr>
        <p:spPr>
          <a:xfrm>
            <a:off x="512868" y="-27384"/>
            <a:ext cx="9392909" cy="574167"/>
          </a:xfrm>
          <a:prstGeom prst="rect">
            <a:avLst/>
          </a:prstGeom>
          <a:noFill/>
        </p:spPr>
        <p:txBody>
          <a:bodyPr wrap="square" lIns="107287" tIns="53643" rIns="107287" bIns="53643" rtlCol="0" anchor="t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Retrieval-Augmented Generation for Knowledge-Intensive NLP Tasks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– Facebook AI, 2021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308098-EAC4-46FC-8196-6CADA37149EC}"/>
              </a:ext>
            </a:extLst>
          </p:cNvPr>
          <p:cNvSpPr txBox="1"/>
          <p:nvPr/>
        </p:nvSpPr>
        <p:spPr>
          <a:xfrm>
            <a:off x="1280592" y="1386288"/>
            <a:ext cx="4973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Open-domain Question Answering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3D399-E78D-4BB5-A4F5-75AF7D3EF6A4}"/>
              </a:ext>
            </a:extLst>
          </p:cNvPr>
          <p:cNvSpPr txBox="1"/>
          <p:nvPr/>
        </p:nvSpPr>
        <p:spPr>
          <a:xfrm>
            <a:off x="1156206" y="4342686"/>
            <a:ext cx="8136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 domain question answering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Q-A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pairs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해서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negative log likelihood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최소화하여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RAG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학습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Closed book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(parametric memory only)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 Book(+ non parametric memory)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 비교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RAG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방식이 우수한 성능을 얻었음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RAG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REALM, T5+SSM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방식과는 달리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pretrain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안거쳐도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NQ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RAG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방식은 정답지가 없는 경우에도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11.8%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정확도를 달성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(extractive model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경우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0%)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D4DC17-E5CA-4F5E-8E4E-99CE0958B44A}"/>
              </a:ext>
            </a:extLst>
          </p:cNvPr>
          <p:cNvSpPr/>
          <p:nvPr/>
        </p:nvSpPr>
        <p:spPr>
          <a:xfrm>
            <a:off x="1280592" y="2636912"/>
            <a:ext cx="3528392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3" y="655272"/>
            <a:ext cx="7832533" cy="39309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Results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65BC86-8C1C-4F45-97CD-DE1ED6DB0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92" y="1799790"/>
            <a:ext cx="7144747" cy="2572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A26132-8446-4DCA-9642-89BB4DED37FE}"/>
              </a:ext>
            </a:extLst>
          </p:cNvPr>
          <p:cNvSpPr txBox="1"/>
          <p:nvPr/>
        </p:nvSpPr>
        <p:spPr>
          <a:xfrm>
            <a:off x="512868" y="-27384"/>
            <a:ext cx="9392909" cy="574167"/>
          </a:xfrm>
          <a:prstGeom prst="rect">
            <a:avLst/>
          </a:prstGeom>
          <a:noFill/>
        </p:spPr>
        <p:txBody>
          <a:bodyPr wrap="square" lIns="107287" tIns="53643" rIns="107287" bIns="53643" rtlCol="0" anchor="t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Retrieval-Augmented Generation for Knowledge-Intensive NLP Tasks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– Facebook AI, 2021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308098-EAC4-46FC-8196-6CADA37149EC}"/>
              </a:ext>
            </a:extLst>
          </p:cNvPr>
          <p:cNvSpPr txBox="1"/>
          <p:nvPr/>
        </p:nvSpPr>
        <p:spPr>
          <a:xfrm>
            <a:off x="1280592" y="1386288"/>
            <a:ext cx="4973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Abstractive Question Answering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7985EB-6204-419B-AA85-22024D226188}"/>
              </a:ext>
            </a:extLst>
          </p:cNvPr>
          <p:cNvSpPr/>
          <p:nvPr/>
        </p:nvSpPr>
        <p:spPr>
          <a:xfrm>
            <a:off x="6465168" y="2708920"/>
            <a:ext cx="864096" cy="1633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0DDECB-8FB1-4F57-8D16-D37B98C5AE87}"/>
              </a:ext>
            </a:extLst>
          </p:cNvPr>
          <p:cNvSpPr txBox="1"/>
          <p:nvPr/>
        </p:nvSpPr>
        <p:spPr>
          <a:xfrm>
            <a:off x="1156206" y="4342686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MSMARCO task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구성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각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대해서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search engine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검색한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gold passage. </a:t>
            </a:r>
          </a:p>
          <a:p>
            <a:pPr lvl="1"/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retrieve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passage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annotate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answer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구성되어 있음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실험에서는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question, answer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만을 가지고 학습함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날씨와 같이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Wikipedia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정보만으로는 답할 수 없는 문제들이 많음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BART(parametric memory)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만을 가지고 있는 모델과 유사한 성능을 낳음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714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3" y="655272"/>
            <a:ext cx="7832533" cy="39309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Results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65BC86-8C1C-4F45-97CD-DE1ED6DB0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30" y="1770577"/>
            <a:ext cx="7144747" cy="2572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A26132-8446-4DCA-9642-89BB4DED37FE}"/>
              </a:ext>
            </a:extLst>
          </p:cNvPr>
          <p:cNvSpPr txBox="1"/>
          <p:nvPr/>
        </p:nvSpPr>
        <p:spPr>
          <a:xfrm>
            <a:off x="512868" y="-27384"/>
            <a:ext cx="9392909" cy="574167"/>
          </a:xfrm>
          <a:prstGeom prst="rect">
            <a:avLst/>
          </a:prstGeom>
          <a:noFill/>
        </p:spPr>
        <p:txBody>
          <a:bodyPr wrap="square" lIns="107287" tIns="53643" rIns="107287" bIns="53643" rtlCol="0" anchor="t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Retrieval-Augmented Generation for Knowledge-Intensive NLP Tasks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– Facebook AI, 2021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308098-EAC4-46FC-8196-6CADA37149EC}"/>
              </a:ext>
            </a:extLst>
          </p:cNvPr>
          <p:cNvSpPr txBox="1"/>
          <p:nvPr/>
        </p:nvSpPr>
        <p:spPr>
          <a:xfrm>
            <a:off x="1280592" y="1386288"/>
            <a:ext cx="4973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Jeopardy Question Generation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0DDECB-8FB1-4F57-8D16-D37B98C5AE87}"/>
              </a:ext>
            </a:extLst>
          </p:cNvPr>
          <p:cNvSpPr txBox="1"/>
          <p:nvPr/>
        </p:nvSpPr>
        <p:spPr>
          <a:xfrm>
            <a:off x="1156206" y="4342686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Q-BLEU :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개체명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matching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더 가중치를 주는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BLEU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variation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RAG-Token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Jeopardy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질문 생성에서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RAG-Sequence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더 나은 성능을 보여주며 두 모델 모두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Q-BLEU-1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BART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능가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78AD04-51DF-41F0-A1B4-1C3C83B214AF}"/>
              </a:ext>
            </a:extLst>
          </p:cNvPr>
          <p:cNvSpPr/>
          <p:nvPr/>
        </p:nvSpPr>
        <p:spPr>
          <a:xfrm>
            <a:off x="5457056" y="2630362"/>
            <a:ext cx="864096" cy="1633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66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3" y="655272"/>
            <a:ext cx="7832533" cy="39309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Results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552907-07F2-424D-99FA-1B37673B9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24" y="1752163"/>
            <a:ext cx="7744906" cy="1962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19E542-57A2-45E2-97FF-E96091B7A407}"/>
              </a:ext>
            </a:extLst>
          </p:cNvPr>
          <p:cNvSpPr txBox="1"/>
          <p:nvPr/>
        </p:nvSpPr>
        <p:spPr>
          <a:xfrm>
            <a:off x="512868" y="-27384"/>
            <a:ext cx="9392909" cy="574167"/>
          </a:xfrm>
          <a:prstGeom prst="rect">
            <a:avLst/>
          </a:prstGeom>
          <a:noFill/>
        </p:spPr>
        <p:txBody>
          <a:bodyPr wrap="square" lIns="107287" tIns="53643" rIns="107287" bIns="53643" rtlCol="0" anchor="t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Retrieval-Augmented Generation for Knowledge-Intensive NLP Tasks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– Facebook AI, 2021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AF14B-4F3E-4656-82CD-BE3C9A691E56}"/>
              </a:ext>
            </a:extLst>
          </p:cNvPr>
          <p:cNvSpPr txBox="1"/>
          <p:nvPr/>
        </p:nvSpPr>
        <p:spPr>
          <a:xfrm>
            <a:off x="1280592" y="1386288"/>
            <a:ext cx="4973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Jeopardy Question Generation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F6C558-FD37-4103-A6FF-A38B0F792762}"/>
              </a:ext>
            </a:extLst>
          </p:cNvPr>
          <p:cNvSpPr/>
          <p:nvPr/>
        </p:nvSpPr>
        <p:spPr>
          <a:xfrm>
            <a:off x="1280592" y="2780928"/>
            <a:ext cx="31683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121C7E-6F97-41AC-95CC-CB9DD961A94F}"/>
              </a:ext>
            </a:extLst>
          </p:cNvPr>
          <p:cNvSpPr/>
          <p:nvPr/>
        </p:nvSpPr>
        <p:spPr>
          <a:xfrm>
            <a:off x="4938776" y="3043484"/>
            <a:ext cx="3398599" cy="543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E327CB-DA01-45C5-B1AD-6FF296EE3A84}"/>
              </a:ext>
            </a:extLst>
          </p:cNvPr>
          <p:cNvSpPr txBox="1"/>
          <p:nvPr/>
        </p:nvSpPr>
        <p:spPr>
          <a:xfrm>
            <a:off x="1280592" y="3912257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RAG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방식이 더 사실적이고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특수성이 있다고 평가함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Tri-gram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diversity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높다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결과를 낳음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것을 보여줌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34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3" y="655272"/>
            <a:ext cx="7832533" cy="39309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Results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26132-8446-4DCA-9642-89BB4DED37FE}"/>
              </a:ext>
            </a:extLst>
          </p:cNvPr>
          <p:cNvSpPr txBox="1"/>
          <p:nvPr/>
        </p:nvSpPr>
        <p:spPr>
          <a:xfrm>
            <a:off x="512868" y="-27384"/>
            <a:ext cx="9392909" cy="574167"/>
          </a:xfrm>
          <a:prstGeom prst="rect">
            <a:avLst/>
          </a:prstGeom>
          <a:noFill/>
        </p:spPr>
        <p:txBody>
          <a:bodyPr wrap="square" lIns="107287" tIns="53643" rIns="107287" bIns="53643" rtlCol="0" anchor="t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Retrieval-Augmented Generation for Knowledge-Intensive NLP Tasks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– Facebook AI, 2021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308098-EAC4-46FC-8196-6CADA37149EC}"/>
              </a:ext>
            </a:extLst>
          </p:cNvPr>
          <p:cNvSpPr txBox="1"/>
          <p:nvPr/>
        </p:nvSpPr>
        <p:spPr>
          <a:xfrm>
            <a:off x="1280592" y="1386288"/>
            <a:ext cx="82089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Fact Verification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FEVER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각 데이터가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wikipedia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만으로 각 문장의 주장이 뒷받침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(support),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기각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(refute),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아니면 판단하기 힘듦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(not enough info)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지에 대한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데이터셋임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NLI(Natural Language Inference)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생각해도 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FEVER-3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label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(support, refute, not enough info)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FEVER-2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label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(support, refute)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D1D4A9C-B850-44BA-A9FD-584B6D1B7FAE}"/>
              </a:ext>
            </a:extLst>
          </p:cNvPr>
          <p:cNvGrpSpPr/>
          <p:nvPr/>
        </p:nvGrpSpPr>
        <p:grpSpPr>
          <a:xfrm>
            <a:off x="1552475" y="3108528"/>
            <a:ext cx="7144747" cy="2572109"/>
            <a:chOff x="1552475" y="3448391"/>
            <a:chExt cx="7144747" cy="257210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B65BC86-8C1C-4F45-97CD-DE1ED6DB0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2475" y="3448391"/>
              <a:ext cx="7144747" cy="257210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D78AD04-51DF-41F0-A1B4-1C3C83B214AF}"/>
                </a:ext>
              </a:extLst>
            </p:cNvPr>
            <p:cNvSpPr/>
            <p:nvPr/>
          </p:nvSpPr>
          <p:spPr>
            <a:xfrm>
              <a:off x="7617296" y="4309639"/>
              <a:ext cx="936104" cy="16337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08458C-8670-4C92-8EDE-EFEEFAD8D122}"/>
              </a:ext>
            </a:extLst>
          </p:cNvPr>
          <p:cNvSpPr txBox="1"/>
          <p:nvPr/>
        </p:nvSpPr>
        <p:spPr>
          <a:xfrm>
            <a:off x="1280592" y="6054080"/>
            <a:ext cx="4973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BART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우수한 성능을 얻었음을 알 수 있음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6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3" y="655272"/>
            <a:ext cx="7832533" cy="40790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 panose="020B0603020101020101" pitchFamily="50" charset="-127"/>
              </a:rPr>
              <a:t>Additional Results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A5FA6-AA2C-4489-AEC4-B41290BEEDE2}"/>
              </a:ext>
            </a:extLst>
          </p:cNvPr>
          <p:cNvSpPr txBox="1"/>
          <p:nvPr/>
        </p:nvSpPr>
        <p:spPr>
          <a:xfrm>
            <a:off x="512868" y="-27384"/>
            <a:ext cx="9392909" cy="574167"/>
          </a:xfrm>
          <a:prstGeom prst="rect">
            <a:avLst/>
          </a:prstGeom>
          <a:noFill/>
        </p:spPr>
        <p:txBody>
          <a:bodyPr wrap="square" lIns="107287" tIns="53643" rIns="107287" bIns="53643" rtlCol="0" anchor="t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Retrieval-Augmented Generation for Knowledge-Intensive NLP Tasks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– Facebook AI, 2021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4B397-6AA2-4637-ACD4-B8845F3AE91D}"/>
              </a:ext>
            </a:extLst>
          </p:cNvPr>
          <p:cNvSpPr txBox="1"/>
          <p:nvPr/>
        </p:nvSpPr>
        <p:spPr>
          <a:xfrm>
            <a:off x="992560" y="1326267"/>
            <a:ext cx="75164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Retrieval ablation.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BM25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training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Retriever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frozen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방식과 비교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FEVER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제외한 모든 데이터셋에서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RAG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방식이 우수했음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Frozen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방식 역시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BM25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방식보다 우수했음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결과와 동일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109AEE-4DE8-47B0-A7C1-4836B744A02F}"/>
              </a:ext>
            </a:extLst>
          </p:cNvPr>
          <p:cNvGrpSpPr/>
          <p:nvPr/>
        </p:nvGrpSpPr>
        <p:grpSpPr>
          <a:xfrm>
            <a:off x="992560" y="2474590"/>
            <a:ext cx="8486775" cy="2628900"/>
            <a:chOff x="709612" y="2039209"/>
            <a:chExt cx="8486775" cy="26289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1F6B0D4-F920-4559-A20D-346C9E8D1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612" y="2039209"/>
              <a:ext cx="8486775" cy="26289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35B000-52C5-477D-BDB2-044775C59846}"/>
                </a:ext>
              </a:extLst>
            </p:cNvPr>
            <p:cNvSpPr/>
            <p:nvPr/>
          </p:nvSpPr>
          <p:spPr>
            <a:xfrm>
              <a:off x="992560" y="2996952"/>
              <a:ext cx="6624736" cy="10081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ECA2362-0AE1-4F8D-A938-D5D4E65CEB64}"/>
              </a:ext>
            </a:extLst>
          </p:cNvPr>
          <p:cNvSpPr txBox="1"/>
          <p:nvPr/>
        </p:nvSpPr>
        <p:spPr>
          <a:xfrm>
            <a:off x="981656" y="5031704"/>
            <a:ext cx="7516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FEVER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BM25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성능이 높은 까닭은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entity centric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하기에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word overlapping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방식에 더 적합함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2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88504" y="240233"/>
            <a:ext cx="1676226" cy="668487"/>
            <a:chOff x="388834" y="260648"/>
            <a:chExt cx="1676226" cy="668487"/>
          </a:xfrm>
        </p:grpSpPr>
        <p:sp>
          <p:nvSpPr>
            <p:cNvPr id="3" name="TextBox 2"/>
            <p:cNvSpPr txBox="1"/>
            <p:nvPr/>
          </p:nvSpPr>
          <p:spPr>
            <a:xfrm>
              <a:off x="388834" y="260648"/>
              <a:ext cx="1035774" cy="6684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6948" y="542818"/>
              <a:ext cx="1008112" cy="27799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0512" y="838565"/>
            <a:ext cx="4594112" cy="176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735EE-A0F0-4C3D-B518-E49A76CBA3A3}"/>
              </a:ext>
            </a:extLst>
          </p:cNvPr>
          <p:cNvSpPr txBox="1"/>
          <p:nvPr/>
        </p:nvSpPr>
        <p:spPr>
          <a:xfrm>
            <a:off x="560512" y="1341006"/>
            <a:ext cx="7176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 &amp; Introduction</a:t>
            </a:r>
          </a:p>
          <a:p>
            <a:pPr marL="457200" indent="-457200">
              <a:buAutoNum type="arabicPeriod"/>
            </a:pPr>
            <a:endParaRPr lang="en-US" altLang="ko-KR" sz="20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Methods</a:t>
            </a:r>
            <a:r>
              <a:rPr lang="ko-KR" altLang="en-US" sz="2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Models</a:t>
            </a:r>
          </a:p>
          <a:p>
            <a:pPr marL="457200" indent="-457200">
              <a:buAutoNum type="arabicPeriod"/>
            </a:pPr>
            <a:endParaRPr lang="en-US" altLang="ko-KR" sz="20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Experiments</a:t>
            </a:r>
          </a:p>
          <a:p>
            <a:pPr marL="457200" indent="-457200">
              <a:buAutoNum type="arabicPeriod"/>
            </a:pPr>
            <a:endParaRPr lang="en-US" altLang="ko-KR" sz="20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Additional Experiments</a:t>
            </a:r>
          </a:p>
          <a:p>
            <a:pPr marL="457200" indent="-457200">
              <a:buAutoNum type="arabicPeriod"/>
            </a:pPr>
            <a:endParaRPr lang="en-US" altLang="ko-KR" sz="20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Discussion</a:t>
            </a:r>
            <a:endParaRPr lang="ko-KR" altLang="en-US" sz="20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6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3" y="655272"/>
            <a:ext cx="7832533" cy="40790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 panose="020B0603020101020101" pitchFamily="50" charset="-127"/>
              </a:rPr>
              <a:t>Additional Results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A5FA6-AA2C-4489-AEC4-B41290BEEDE2}"/>
              </a:ext>
            </a:extLst>
          </p:cNvPr>
          <p:cNvSpPr txBox="1"/>
          <p:nvPr/>
        </p:nvSpPr>
        <p:spPr>
          <a:xfrm>
            <a:off x="512868" y="-27384"/>
            <a:ext cx="9392909" cy="574167"/>
          </a:xfrm>
          <a:prstGeom prst="rect">
            <a:avLst/>
          </a:prstGeom>
          <a:noFill/>
        </p:spPr>
        <p:txBody>
          <a:bodyPr wrap="square" lIns="107287" tIns="53643" rIns="107287" bIns="53643" rtlCol="0" anchor="t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Retrieval-Augmented Generation for Knowledge-Intensive NLP Tasks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– Facebook AI, 2021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4B397-6AA2-4637-ACD4-B8845F3AE91D}"/>
              </a:ext>
            </a:extLst>
          </p:cNvPr>
          <p:cNvSpPr txBox="1"/>
          <p:nvPr/>
        </p:nvSpPr>
        <p:spPr>
          <a:xfrm>
            <a:off x="992560" y="1326267"/>
            <a:ext cx="75164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 hot swapping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정보를 최신의 것으로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update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했을 때의 정확도를 비교하는 실험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non parametric memory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swap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했을 때의 성능 실험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22183" lvl="1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월부터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월의 세계 지도자에 대해서의 정확도를 평가함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D2884C0D-6530-43F5-92E4-D87D0E2A1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35054"/>
              </p:ext>
            </p:extLst>
          </p:nvPr>
        </p:nvGraphicFramePr>
        <p:xfrm>
          <a:off x="1650777" y="2582811"/>
          <a:ext cx="6603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266037580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4143494840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542892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2016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Wikipedia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Wikipedia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3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r>
                        <a:rPr lang="ko-KR" altLang="en-US" sz="1400" dirty="0"/>
                        <a:t>년 지도자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70%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0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지도자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68%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97076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6AF10EC-307C-4DDF-872E-FE77E966CAAB}"/>
              </a:ext>
            </a:extLst>
          </p:cNvPr>
          <p:cNvSpPr txBox="1"/>
          <p:nvPr/>
        </p:nvSpPr>
        <p:spPr>
          <a:xfrm>
            <a:off x="1064568" y="3853797"/>
            <a:ext cx="7516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기간에 맞게 비교적 정확하게 예측함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기간이 맞지 않으면 능력이 현저하게 떨어짐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사실 기반하는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것이니깐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합당한 결과임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069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3" y="655272"/>
            <a:ext cx="7832533" cy="40790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 panose="020B0603020101020101" pitchFamily="50" charset="-127"/>
              </a:rPr>
              <a:t>Additional Results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A5FA6-AA2C-4489-AEC4-B41290BEEDE2}"/>
              </a:ext>
            </a:extLst>
          </p:cNvPr>
          <p:cNvSpPr txBox="1"/>
          <p:nvPr/>
        </p:nvSpPr>
        <p:spPr>
          <a:xfrm>
            <a:off x="512868" y="-27384"/>
            <a:ext cx="9392909" cy="574167"/>
          </a:xfrm>
          <a:prstGeom prst="rect">
            <a:avLst/>
          </a:prstGeom>
          <a:noFill/>
        </p:spPr>
        <p:txBody>
          <a:bodyPr wrap="square" lIns="107287" tIns="53643" rIns="107287" bIns="53643" rtlCol="0" anchor="t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Retrieval-Augmented Generation for Knowledge-Intensive NLP Tasks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– Facebook AI, 2021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4B397-6AA2-4637-ACD4-B8845F3AE91D}"/>
              </a:ext>
            </a:extLst>
          </p:cNvPr>
          <p:cNvSpPr txBox="1"/>
          <p:nvPr/>
        </p:nvSpPr>
        <p:spPr>
          <a:xfrm>
            <a:off x="992560" y="1326267"/>
            <a:ext cx="75164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Effect of Retrieving more documents.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AF10EC-307C-4DDF-872E-FE77E966CAAB}"/>
              </a:ext>
            </a:extLst>
          </p:cNvPr>
          <p:cNvSpPr txBox="1"/>
          <p:nvPr/>
        </p:nvSpPr>
        <p:spPr>
          <a:xfrm>
            <a:off x="1064568" y="3853797"/>
            <a:ext cx="75164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문서를 비교하면 큰 차이가 없음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NQ dataset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RAG-token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peak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이였음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많은 데이터셋을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retrieve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하면 더 좋은 성능을 얻게 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422E3B3-A5A7-4B51-A1BE-CFE15CA42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29" y="1664821"/>
            <a:ext cx="803069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3" y="655272"/>
            <a:ext cx="7832533" cy="40790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Discussions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A5FA6-AA2C-4489-AEC4-B41290BEEDE2}"/>
              </a:ext>
            </a:extLst>
          </p:cNvPr>
          <p:cNvSpPr txBox="1"/>
          <p:nvPr/>
        </p:nvSpPr>
        <p:spPr>
          <a:xfrm>
            <a:off x="512868" y="-27384"/>
            <a:ext cx="9392909" cy="574167"/>
          </a:xfrm>
          <a:prstGeom prst="rect">
            <a:avLst/>
          </a:prstGeom>
          <a:noFill/>
        </p:spPr>
        <p:txBody>
          <a:bodyPr wrap="square" lIns="107287" tIns="53643" rIns="107287" bIns="53643" rtlCol="0" anchor="t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Retrieval-Augmented Generation for Knowledge-Intensive NLP Tasks </a:t>
            </a:r>
            <a:r>
              <a:rPr lang="en-US" altLang="ko-KR" sz="12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– Facebook AI, 2021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4AB9DD-0B37-4B37-AF54-D8D1E07FB391}"/>
              </a:ext>
            </a:extLst>
          </p:cNvPr>
          <p:cNvSpPr txBox="1"/>
          <p:nvPr/>
        </p:nvSpPr>
        <p:spPr>
          <a:xfrm>
            <a:off x="1366647" y="1422239"/>
            <a:ext cx="75164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Parametric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non parametric memory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결합시킨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hybrid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versio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제시함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 Domain QA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sota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성능을 발휘함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BART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같은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parametric model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사실적이고 특수한 결과를 도출함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Ablation study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토대로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wikipedia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 swap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하면 추가 학습없이 모델을 업데이트 가능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추후에는 두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component(parametric model, non parametric model)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scratch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학습하길 원함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31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1281207" y="2579565"/>
            <a:ext cx="7382915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40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 N D</a:t>
            </a:r>
            <a:endParaRPr lang="ko-KR" altLang="en-US" sz="4000" spc="-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0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393092"/>
          </a:xfrm>
          <a:prstGeom prst="rect">
            <a:avLst/>
          </a:prstGeom>
          <a:noFill/>
        </p:spPr>
        <p:txBody>
          <a:bodyPr wrap="square" lIns="107287" tIns="53643" rIns="107287" bIns="53643" rtlCol="0" anchor="t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1. Abtract &amp; Introduction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404065"/>
            <a:ext cx="813690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6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RAG ( Retrieval Augmented Generation ) 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Pretrained parametric memory + Non Parametric memory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7C72E-8777-4198-B873-3FB724335E37}"/>
              </a:ext>
            </a:extLst>
          </p:cNvPr>
          <p:cNvSpPr txBox="1"/>
          <p:nvPr/>
        </p:nvSpPr>
        <p:spPr>
          <a:xfrm>
            <a:off x="512868" y="-27384"/>
            <a:ext cx="9392909" cy="574167"/>
          </a:xfrm>
          <a:prstGeom prst="rect">
            <a:avLst/>
          </a:prstGeom>
          <a:noFill/>
        </p:spPr>
        <p:txBody>
          <a:bodyPr wrap="square" lIns="107287" tIns="53643" rIns="107287" bIns="53643" rtlCol="0" anchor="t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800" b="1" spc="-10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Retrieval-Augmented Generation for Knowledge-Intensive NLP Tasks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en-US" altLang="ko-KR" sz="1200" b="1" spc="-10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– Facebook AI, 2021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4D16AB57-5250-4079-8A78-FEBF3C729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00" y="2360527"/>
            <a:ext cx="4376517" cy="18086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A8ADCC-D42C-4D22-A964-C5F7530BDD30}"/>
              </a:ext>
            </a:extLst>
          </p:cNvPr>
          <p:cNvSpPr txBox="1"/>
          <p:nvPr/>
        </p:nvSpPr>
        <p:spPr>
          <a:xfrm>
            <a:off x="749961" y="4367960"/>
            <a:ext cx="813690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Non parametric memory는 </a:t>
            </a:r>
            <a:r>
              <a:rPr lang="en-US" altLang="ko-KR" sz="1600" b="1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pretrained neural retriever</a:t>
            </a:r>
            <a:r>
              <a:rPr lang="en-US" altLang="ko-KR" sz="16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로 만든 wikipedia의 dense vector index임.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393092"/>
          </a:xfrm>
          <a:prstGeom prst="rect">
            <a:avLst/>
          </a:prstGeom>
          <a:noFill/>
        </p:spPr>
        <p:txBody>
          <a:bodyPr wrap="square" lIns="107287" tIns="53643" rIns="107287" bIns="53643" rtlCol="0" anchor="t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1. Abtract &amp; Introduction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404065"/>
            <a:ext cx="8136904" cy="47705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기존 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Large pre-trained language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Factual knowledge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매개변수에 저장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fine-tuning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좋은 성능을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보임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하지만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knowledge-intensive tasks( Open-domain QA Task )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에는 한계를 가짐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/>
            </a:endParaRPr>
          </a:p>
          <a:p>
            <a:pPr marL="878840" lvl="1" indent="-342900">
              <a:buFont typeface="+mj-lt"/>
              <a:buAutoNum type="circleNumDbPlain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메모리를 쉽게 확장하거나 수정할 수 없으며 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78840" lvl="1" indent="-342900">
              <a:buFont typeface="+mj-ea"/>
              <a:buAutoNum type="circleNumDbPlain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 결과를 설명하기 어려움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(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cf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) Knowledge intensive tasks -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외부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지식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소스가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없이는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인간이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풀기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힘든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task들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.</a:t>
            </a:r>
          </a:p>
          <a:p>
            <a:pPr marL="285750" indent="-285750">
              <a:buChar char="-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/>
            </a:endParaRPr>
          </a:p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Hybrid model(parametric +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non-parametric memory )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등장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ORQA(2019), REALM(2020)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여전히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Open-domain extractive question answering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에만 집중했다는 한계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Retrieval-Augmented Generation(RAG)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Hybrid sequence-to-sequence (seq2seq) models.</a:t>
            </a:r>
          </a:p>
          <a:p>
            <a:endParaRPr lang="en-US" altLang="ko-KR" sz="1600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3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개의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Open-domain QA Task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에서 </a:t>
            </a:r>
            <a:br>
              <a:rPr lang="en-US" altLang="ko-KR" sz="1600" spc="-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기존 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seq2seq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모델 및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task-specific retriever &amp; extract architecture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 보다  구체적이고 다양하고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사실에 근거한 결과 생성</a:t>
            </a: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7C72E-8777-4198-B873-3FB724335E37}"/>
              </a:ext>
            </a:extLst>
          </p:cNvPr>
          <p:cNvSpPr txBox="1"/>
          <p:nvPr/>
        </p:nvSpPr>
        <p:spPr>
          <a:xfrm>
            <a:off x="512868" y="-27384"/>
            <a:ext cx="9392909" cy="574167"/>
          </a:xfrm>
          <a:prstGeom prst="rect">
            <a:avLst/>
          </a:prstGeom>
          <a:noFill/>
        </p:spPr>
        <p:txBody>
          <a:bodyPr wrap="square" lIns="107287" tIns="53643" rIns="107287" bIns="53643" rtlCol="0" anchor="t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800" b="1" spc="-10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Retrieval-Augmented Generation for Knowledge-Intensive NLP Tasks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en-US" altLang="ko-KR" sz="1200" b="1" spc="-10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– Facebook AI, 2021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116694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Methods: Models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404065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5D5BCA-CAB6-4F2A-A10E-D16A6C7267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34"/>
          <a:stretch/>
        </p:blipFill>
        <p:spPr>
          <a:xfrm>
            <a:off x="815607" y="2145504"/>
            <a:ext cx="8116003" cy="2486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46CE74-B700-4617-8A12-C9292D4AFB7B}"/>
              </a:ext>
            </a:extLst>
          </p:cNvPr>
          <p:cNvSpPr txBox="1"/>
          <p:nvPr/>
        </p:nvSpPr>
        <p:spPr>
          <a:xfrm>
            <a:off x="512868" y="-27384"/>
            <a:ext cx="9392909" cy="574167"/>
          </a:xfrm>
          <a:prstGeom prst="rect">
            <a:avLst/>
          </a:prstGeom>
          <a:noFill/>
        </p:spPr>
        <p:txBody>
          <a:bodyPr wrap="square" lIns="107287" tIns="53643" rIns="107287" bIns="53643" rtlCol="0" anchor="t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800" b="1" spc="-10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Retrieval-Augmented Generation for Knowledge-Intensive NLP Tasks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en-US" altLang="ko-KR" sz="1200" b="1" spc="-10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– Facebook AI, 2021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0F3F6-B606-4B65-94E1-7AFF60BD6321}"/>
              </a:ext>
            </a:extLst>
          </p:cNvPr>
          <p:cNvSpPr txBox="1"/>
          <p:nvPr/>
        </p:nvSpPr>
        <p:spPr>
          <a:xfrm>
            <a:off x="665985" y="1305892"/>
            <a:ext cx="8854250" cy="7833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Retriever + Generator로 구성됨.</a:t>
            </a:r>
            <a:endParaRPr lang="en-US" altLang="ko-KR" sz="1600" spc="-1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00">
                <a:solidFill>
                  <a:srgbClr val="595959"/>
                </a:solidFill>
                <a:ea typeface="나눔바른고딕"/>
                <a:cs typeface="+mn-lt"/>
              </a:rPr>
              <a:t>Retriever : query</a:t>
            </a:r>
            <a:r>
              <a:rPr lang="ko-KR" altLang="en-US" sz="1600" spc="-100">
                <a:solidFill>
                  <a:srgbClr val="595959"/>
                </a:solidFill>
                <a:ea typeface="나눔바른고딕"/>
                <a:cs typeface="+mn-lt"/>
              </a:rPr>
              <a:t>와</a:t>
            </a:r>
            <a:r>
              <a:rPr lang="en-US" altLang="ko-KR" sz="1600" spc="-100">
                <a:solidFill>
                  <a:srgbClr val="595959"/>
                </a:solidFill>
                <a:ea typeface="나눔바른고딕"/>
                <a:cs typeface="+mn-lt"/>
              </a:rPr>
              <a:t> </a:t>
            </a:r>
            <a:r>
              <a:rPr lang="ko-KR" altLang="en-US" sz="1600" spc="-100">
                <a:solidFill>
                  <a:srgbClr val="595959"/>
                </a:solidFill>
                <a:ea typeface="나눔바른고딕"/>
                <a:cs typeface="+mn-lt"/>
              </a:rPr>
              <a:t>유관한</a:t>
            </a:r>
            <a:r>
              <a:rPr lang="en-US" altLang="ko-KR" sz="1600" spc="-100">
                <a:solidFill>
                  <a:srgbClr val="595959"/>
                </a:solidFill>
                <a:ea typeface="나눔바른고딕"/>
                <a:cs typeface="+mn-lt"/>
              </a:rPr>
              <a:t> </a:t>
            </a:r>
            <a:r>
              <a:rPr lang="ko-KR" altLang="en-US" sz="1600" spc="-100">
                <a:solidFill>
                  <a:srgbClr val="595959"/>
                </a:solidFill>
                <a:ea typeface="나눔바른고딕"/>
                <a:cs typeface="+mn-lt"/>
              </a:rPr>
              <a:t>문서를</a:t>
            </a:r>
            <a:r>
              <a:rPr lang="en-US" altLang="ko-KR" sz="1600" spc="-100">
                <a:solidFill>
                  <a:srgbClr val="595959"/>
                </a:solidFill>
                <a:ea typeface="나눔바른고딕"/>
                <a:cs typeface="+mn-lt"/>
              </a:rPr>
              <a:t> </a:t>
            </a:r>
            <a:r>
              <a:rPr lang="ko-KR" altLang="en-US" sz="1600" spc="-100">
                <a:solidFill>
                  <a:srgbClr val="595959"/>
                </a:solidFill>
                <a:ea typeface="나눔바른고딕"/>
                <a:cs typeface="+mn-lt"/>
              </a:rPr>
              <a:t>가져옴</a:t>
            </a:r>
            <a:r>
              <a:rPr lang="en-US" altLang="ko-KR" sz="1600" spc="-100">
                <a:solidFill>
                  <a:srgbClr val="595959"/>
                </a:solidFill>
                <a:ea typeface="나눔바른고딕"/>
                <a:cs typeface="+mn-lt"/>
              </a:rPr>
              <a:t>. Generator : query, doc</a:t>
            </a:r>
            <a:r>
              <a:rPr lang="ko-KR" altLang="en-US" sz="1600" spc="-100">
                <a:solidFill>
                  <a:srgbClr val="595959"/>
                </a:solidFill>
                <a:ea typeface="나눔바른고딕"/>
                <a:cs typeface="+mn-lt"/>
              </a:rPr>
              <a:t>을</a:t>
            </a:r>
            <a:r>
              <a:rPr lang="en-US" altLang="ko-KR" sz="1600" spc="-100">
                <a:solidFill>
                  <a:srgbClr val="595959"/>
                </a:solidFill>
                <a:ea typeface="나눔바른고딕"/>
                <a:cs typeface="+mn-lt"/>
              </a:rPr>
              <a:t> </a:t>
            </a:r>
            <a:r>
              <a:rPr lang="ko-KR" altLang="en-US" sz="1600" spc="-100">
                <a:solidFill>
                  <a:srgbClr val="595959"/>
                </a:solidFill>
                <a:ea typeface="나눔바른고딕"/>
                <a:cs typeface="+mn-lt"/>
              </a:rPr>
              <a:t>토대로</a:t>
            </a:r>
            <a:r>
              <a:rPr lang="en-US" altLang="ko-KR" sz="1600" spc="-100">
                <a:solidFill>
                  <a:srgbClr val="595959"/>
                </a:solidFill>
                <a:ea typeface="나눔바른고딕"/>
                <a:cs typeface="+mn-lt"/>
              </a:rPr>
              <a:t> output </a:t>
            </a:r>
            <a:r>
              <a:rPr lang="ko-KR" altLang="en-US" sz="1600" spc="-100">
                <a:solidFill>
                  <a:srgbClr val="595959"/>
                </a:solidFill>
                <a:ea typeface="나눔바른고딕"/>
                <a:cs typeface="+mn-lt"/>
              </a:rPr>
              <a:t>생성</a:t>
            </a:r>
            <a:r>
              <a:rPr lang="en-US" altLang="ko-KR" sz="1600" b="1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6295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Methods: Models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404065"/>
            <a:ext cx="813690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b="1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Retriever: DPR(bi-encoder, Bert)​ - P(z|x)</a:t>
            </a:r>
            <a:endParaRPr lang="en-US" sz="1600" b="1" spc="-1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나눔바른고딕" panose="020B0603020101020101" pitchFamily="50" charset="-127"/>
            </a:endParaRPr>
          </a:p>
          <a:p>
            <a:pPr marL="535940" lvl="1"/>
            <a:r>
              <a:rPr lang="en-US" sz="16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Input sequence : x, Retrieved passage(doc) z , Target sequence : y</a:t>
            </a:r>
            <a:endParaRPr 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나눔바른고딕"/>
            </a:endParaRPr>
          </a:p>
          <a:p>
            <a:pPr marL="535940" lvl="1"/>
            <a:r>
              <a:rPr 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1. Query Encoder : query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를</a:t>
            </a:r>
            <a:r>
              <a:rPr lang="en-US" sz="16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encoding </a:t>
            </a:r>
            <a:r>
              <a:rPr lang="ko-KR" altLang="en-US" sz="16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시킴</a:t>
            </a:r>
            <a:endParaRPr lang="ko-KR" altLang="en-US" sz="1600" spc="-1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나눔바른고딕" panose="020B0603020101020101" pitchFamily="50" charset="-127"/>
            </a:endParaRPr>
          </a:p>
          <a:p>
            <a:pPr marL="535940" lvl="1"/>
            <a:r>
              <a:rPr lang="en-US" sz="16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2. Doc Encoder : document</a:t>
            </a:r>
            <a:r>
              <a:rPr lang="ko-KR" altLang="en-US" sz="16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를</a:t>
            </a:r>
            <a:r>
              <a:rPr lang="en-US" altLang="ko-KR" sz="16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 encoding 시킴</a:t>
            </a:r>
            <a:endParaRPr 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5D5BCA-CAB6-4F2A-A10E-D16A6C7267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34"/>
          <a:stretch/>
        </p:blipFill>
        <p:spPr>
          <a:xfrm>
            <a:off x="1344656" y="2720043"/>
            <a:ext cx="6519733" cy="1993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46CE74-B700-4617-8A12-C9292D4AFB7B}"/>
              </a:ext>
            </a:extLst>
          </p:cNvPr>
          <p:cNvSpPr txBox="1"/>
          <p:nvPr/>
        </p:nvSpPr>
        <p:spPr>
          <a:xfrm>
            <a:off x="512868" y="-27384"/>
            <a:ext cx="9392909" cy="574167"/>
          </a:xfrm>
          <a:prstGeom prst="rect">
            <a:avLst/>
          </a:prstGeom>
          <a:noFill/>
        </p:spPr>
        <p:txBody>
          <a:bodyPr wrap="square" lIns="107287" tIns="53643" rIns="107287" bIns="53643" rtlCol="0" anchor="t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800" b="1" spc="-10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Retrieval-Augmented Generation for Knowledge-Intensive NLP Tasks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en-US" altLang="ko-KR" sz="1200" b="1" spc="-10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– Facebook AI, 2021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EEE7BE-58DF-441B-875B-FE33AF75E4AA}"/>
              </a:ext>
            </a:extLst>
          </p:cNvPr>
          <p:cNvSpPr txBox="1"/>
          <p:nvPr/>
        </p:nvSpPr>
        <p:spPr>
          <a:xfrm>
            <a:off x="1069215" y="4960740"/>
            <a:ext cx="813690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b="1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수순</a:t>
            </a:r>
            <a:endParaRPr lang="en-US" sz="1600" b="1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나눔바른고딕"/>
            </a:endParaRPr>
          </a:p>
          <a:p>
            <a:r>
              <a:rPr lang="en-US" sz="16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1). Query</a:t>
            </a:r>
            <a:r>
              <a:rPr lang="ko-KR" altLang="en-US" sz="16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가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</a:t>
            </a:r>
            <a:r>
              <a:rPr lang="ko-KR" altLang="en-US" sz="16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들어오면</a:t>
            </a:r>
            <a:r>
              <a:rPr lang="en-US" sz="16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, Query Encoding</a:t>
            </a:r>
            <a:r>
              <a:rPr lang="ko-KR" altLang="en-US" sz="16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을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만듦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.</a:t>
            </a:r>
            <a:endParaRPr lang="ko-KR" altLang="en-US" sz="1600" spc="-1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나눔바른고딕" panose="020B0603020101020101" pitchFamily="50" charset="-127"/>
            </a:endParaRPr>
          </a:p>
          <a:p>
            <a:r>
              <a:rPr lang="en-US" altLang="ko-KR" sz="16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2). Document Index와 비교해서 Top k개의 문서를 뽑음.</a:t>
            </a: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나눔바른고딕"/>
            </a:endParaRPr>
          </a:p>
          <a:p>
            <a:r>
              <a:rPr lang="en-US" altLang="ko-KR" sz="16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비교 방식 : 내적을 활용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나눔바른고딕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8A88AD9-D5F6-4A7D-956F-0C7F44D34A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237" r="61942"/>
          <a:stretch/>
        </p:blipFill>
        <p:spPr>
          <a:xfrm>
            <a:off x="3282959" y="5810687"/>
            <a:ext cx="2381498" cy="471996"/>
          </a:xfrm>
          <a:prstGeom prst="rect">
            <a:avLst/>
          </a:prstGeom>
        </p:spPr>
      </p:pic>
      <p:pic>
        <p:nvPicPr>
          <p:cNvPr id="7" name="그림 8">
            <a:extLst>
              <a:ext uri="{FF2B5EF4-FFF2-40B4-BE49-F238E27FC236}">
                <a16:creationId xmlns:a16="http://schemas.microsoft.com/office/drawing/2014/main" id="{A4AAA1E3-4B1B-414C-A74A-B377B975D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512" y="2140085"/>
            <a:ext cx="1241950" cy="288588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6A72B27E-965C-4FF8-84ED-AAF68C7629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471" y="1899934"/>
            <a:ext cx="1246004" cy="30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2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Methods: Models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6CE74-B700-4617-8A12-C9292D4AFB7B}"/>
              </a:ext>
            </a:extLst>
          </p:cNvPr>
          <p:cNvSpPr txBox="1"/>
          <p:nvPr/>
        </p:nvSpPr>
        <p:spPr>
          <a:xfrm>
            <a:off x="512868" y="-27384"/>
            <a:ext cx="9392909" cy="574167"/>
          </a:xfrm>
          <a:prstGeom prst="rect">
            <a:avLst/>
          </a:prstGeom>
          <a:noFill/>
        </p:spPr>
        <p:txBody>
          <a:bodyPr wrap="square" lIns="107287" tIns="53643" rIns="107287" bIns="53643" rtlCol="0" anchor="t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800" b="1" spc="-10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Retrieval-Augmented Generation for Knowledge-Intensive NLP Tasks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en-US" altLang="ko-KR" sz="1200" b="1" spc="-10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– Facebook AI, 2021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2BEF4F-4197-47F1-BAB8-AC43AF2846CF}"/>
              </a:ext>
            </a:extLst>
          </p:cNvPr>
          <p:cNvGrpSpPr/>
          <p:nvPr/>
        </p:nvGrpSpPr>
        <p:grpSpPr>
          <a:xfrm>
            <a:off x="751755" y="1260894"/>
            <a:ext cx="8116003" cy="2859377"/>
            <a:chOff x="751755" y="1260894"/>
            <a:chExt cx="8116003" cy="285937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55D5BCA-CAB6-4F2A-A10E-D16A6C7267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9834"/>
            <a:stretch/>
          </p:blipFill>
          <p:spPr>
            <a:xfrm>
              <a:off x="751755" y="1260894"/>
              <a:ext cx="8116003" cy="2486413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DC242F9-EDE0-4A4A-B98A-AA08BEB36E6A}"/>
                </a:ext>
              </a:extLst>
            </p:cNvPr>
            <p:cNvSpPr/>
            <p:nvPr/>
          </p:nvSpPr>
          <p:spPr>
            <a:xfrm>
              <a:off x="4778568" y="1913916"/>
              <a:ext cx="786699" cy="33986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F4E2E05-12F1-4545-B48C-F813C5065B51}"/>
                </a:ext>
              </a:extLst>
            </p:cNvPr>
            <p:cNvCxnSpPr/>
            <p:nvPr/>
          </p:nvCxnSpPr>
          <p:spPr>
            <a:xfrm>
              <a:off x="5158603" y="2248306"/>
              <a:ext cx="20489" cy="1871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36D74C3-D8C4-45DE-88FB-A3A987EE30B4}"/>
              </a:ext>
            </a:extLst>
          </p:cNvPr>
          <p:cNvSpPr txBox="1"/>
          <p:nvPr/>
        </p:nvSpPr>
        <p:spPr>
          <a:xfrm>
            <a:off x="683730" y="4124527"/>
            <a:ext cx="8535381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Document Index - 사전에 구축되어 있음 (FAISS의 HNSW index 활용) </a:t>
            </a:r>
            <a:endParaRPr lang="ko-KR" altLang="en-US" sz="10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나눔바른고딕"/>
            </a:endParaRPr>
          </a:p>
          <a:p>
            <a:r>
              <a:rPr lang="ko-KR" altLang="en-US" sz="1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- </a:t>
            </a:r>
            <a:r>
              <a:rPr lang="ko-KR" altLang="en-US" sz="10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Dense</a:t>
            </a:r>
            <a:r>
              <a:rPr lang="ko-KR" altLang="en-US" sz="1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</a:t>
            </a:r>
            <a:r>
              <a:rPr lang="ko-KR" altLang="en-US" sz="10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Passage</a:t>
            </a:r>
            <a:r>
              <a:rPr lang="ko-KR" altLang="en-US" sz="1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</a:t>
            </a:r>
            <a:r>
              <a:rPr lang="ko-KR" altLang="en-US" sz="10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Retrieval</a:t>
            </a:r>
            <a:r>
              <a:rPr lang="ko-KR" altLang="en-US" sz="1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</a:t>
            </a:r>
            <a:r>
              <a:rPr lang="ko-KR" altLang="en-US" sz="10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for</a:t>
            </a:r>
            <a:r>
              <a:rPr lang="ko-KR" altLang="en-US" sz="1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</a:t>
            </a:r>
            <a:r>
              <a:rPr lang="ko-KR" altLang="en-US" sz="10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Open</a:t>
            </a:r>
            <a:r>
              <a:rPr lang="ko-KR" altLang="en-US" sz="1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</a:t>
            </a:r>
            <a:r>
              <a:rPr lang="ko-KR" altLang="en-US" sz="10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domain</a:t>
            </a:r>
            <a:r>
              <a:rPr lang="ko-KR" altLang="en-US" sz="1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</a:t>
            </a:r>
            <a:r>
              <a:rPr lang="ko-KR" altLang="en-US" sz="10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Question</a:t>
            </a:r>
            <a:r>
              <a:rPr lang="ko-KR" altLang="en-US" sz="1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</a:t>
            </a:r>
            <a:r>
              <a:rPr lang="ko-KR" altLang="en-US" sz="10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Answering</a:t>
            </a:r>
            <a:r>
              <a:rPr lang="ko-KR" altLang="en-US" sz="1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– </a:t>
            </a:r>
            <a:r>
              <a:rPr lang="ko-KR" altLang="en-US" sz="10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Facebook</a:t>
            </a:r>
            <a:r>
              <a:rPr lang="ko-KR" altLang="en-US" sz="1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AI, 2020</a:t>
            </a:r>
          </a:p>
          <a:p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나눔바른고딕"/>
            </a:endParaRPr>
          </a:p>
          <a:p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Top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K의 문서를 뽑을 때 MIPS 활용 (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Maximum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Inner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Product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Search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)</a:t>
            </a:r>
          </a:p>
          <a:p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이 때 MIPS는 여러 종류가 있음 (Product Quantization, Sub linear LSH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technique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등)</a:t>
            </a:r>
          </a:p>
          <a:p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이 중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FAISS는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Product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Quantization을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쓰고,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GPU를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활용함. (FAISS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library에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 다른 종류도 많음)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나눔바른고딕"/>
            </a:endParaRPr>
          </a:p>
          <a:p>
            <a:r>
              <a:rPr lang="en-US" altLang="ko-KR" sz="10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나눔바른고딕"/>
              </a:rPr>
              <a:t>- Billion-scale similarity search with GPUs – Facebook AI 2017.</a:t>
            </a:r>
          </a:p>
          <a:p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146618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Methods: Models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404065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5D5BCA-CAB6-4F2A-A10E-D16A6C7267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34"/>
          <a:stretch/>
        </p:blipFill>
        <p:spPr>
          <a:xfrm>
            <a:off x="733513" y="1197057"/>
            <a:ext cx="8116003" cy="24864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647AE9-8A85-4AF5-8633-681047D2483A}"/>
              </a:ext>
            </a:extLst>
          </p:cNvPr>
          <p:cNvSpPr txBox="1"/>
          <p:nvPr/>
        </p:nvSpPr>
        <p:spPr>
          <a:xfrm>
            <a:off x="565648" y="3813804"/>
            <a:ext cx="8854250" cy="22775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Generator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: BART-large(seq2seq) - P(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y|x,z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/>
              </a:rPr>
              <a:t>)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Original input x + retrieved passage z (concatenation)</a:t>
            </a: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Context of the previous i−1 tokens </a:t>
            </a: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78AF20-731E-4D70-AC7B-9ECF93EC3B7E}"/>
              </a:ext>
            </a:extLst>
          </p:cNvPr>
          <p:cNvSpPr txBox="1"/>
          <p:nvPr/>
        </p:nvSpPr>
        <p:spPr>
          <a:xfrm>
            <a:off x="7456052" y="3729602"/>
            <a:ext cx="19638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－　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 sequence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　</a:t>
            </a:r>
            <a:r>
              <a:rPr lang="ko-KR" altLang="en-US" sz="14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ｘ</a:t>
            </a:r>
            <a:endParaRPr lang="en-US" altLang="ko-KR" sz="14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－　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Retrieved passage z</a:t>
            </a:r>
          </a:p>
          <a:p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－　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Target sequence y</a:t>
            </a:r>
            <a:endParaRPr lang="ko-KR" altLang="en-US" sz="14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EF8026-2BD0-4916-94D2-43077C747452}"/>
              </a:ext>
            </a:extLst>
          </p:cNvPr>
          <p:cNvSpPr txBox="1"/>
          <p:nvPr/>
        </p:nvSpPr>
        <p:spPr>
          <a:xfrm>
            <a:off x="5097016" y="5186245"/>
            <a:ext cx="35600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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Current token (with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parameters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θ)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C6EA7-4D04-4FBE-B793-0C377FF0C831}"/>
              </a:ext>
            </a:extLst>
          </p:cNvPr>
          <p:cNvSpPr txBox="1"/>
          <p:nvPr/>
        </p:nvSpPr>
        <p:spPr>
          <a:xfrm>
            <a:off x="512868" y="-27384"/>
            <a:ext cx="9392909" cy="574167"/>
          </a:xfrm>
          <a:prstGeom prst="rect">
            <a:avLst/>
          </a:prstGeom>
          <a:noFill/>
        </p:spPr>
        <p:txBody>
          <a:bodyPr wrap="square" lIns="107287" tIns="53643" rIns="107287" bIns="53643" rtlCol="0" anchor="t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800" b="1" spc="-10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Retrieval-Augmented Generation for Knowledge-Intensive NLP Tasks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en-US" altLang="ko-KR" sz="1200" b="1" spc="-10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– Facebook AI, 2021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3CC92A-7378-42C9-9CFA-BD5C6233A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940" y="4670493"/>
            <a:ext cx="2126119" cy="3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2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655272"/>
            <a:ext cx="6480720" cy="4099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Methods: Models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4528" y="1404065"/>
            <a:ext cx="8136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가지 모델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RAG-Sequence: 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문서를 사용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하여 개별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target token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예측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Sequence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RAG</a:t>
            </a:r>
          </a:p>
          <a:p>
            <a:pPr marL="285750" indent="-285750">
              <a:buFontTx/>
              <a:buChar char="-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RAG-Token: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문서를 사용하여 개별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target token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예측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Token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RAG </a:t>
            </a:r>
          </a:p>
          <a:p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b="0" i="0" dirty="0">
                <a:effectLst/>
                <a:latin typeface="Noto Sans KR"/>
              </a:rPr>
              <a:t>* </a:t>
            </a:r>
            <a:r>
              <a:rPr lang="en-US" altLang="ko-KR" sz="1400" spc="-1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RAG-Sequence ( length of target sequence = 1) = RAG-Token</a:t>
            </a:r>
            <a:endParaRPr lang="en-US" altLang="ko-KR" sz="1600" spc="-1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8DED18-DB1B-4F6E-8B51-155EE278C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95" y="2121721"/>
            <a:ext cx="6759526" cy="723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494046-AF1E-4A26-BF47-1D06535195A4}"/>
              </a:ext>
            </a:extLst>
          </p:cNvPr>
          <p:cNvSpPr txBox="1"/>
          <p:nvPr/>
        </p:nvSpPr>
        <p:spPr>
          <a:xfrm>
            <a:off x="512868" y="-27384"/>
            <a:ext cx="9392909" cy="574167"/>
          </a:xfrm>
          <a:prstGeom prst="rect">
            <a:avLst/>
          </a:prstGeom>
          <a:noFill/>
        </p:spPr>
        <p:txBody>
          <a:bodyPr wrap="square" lIns="107287" tIns="53643" rIns="107287" bIns="53643" rtlCol="0" anchor="t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800" b="1" spc="-10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Retrieval-Augmented Generation for Knowledge-Intensive NLP Tasks</a:t>
            </a:r>
            <a:r>
              <a:rPr lang="en-US" altLang="ko-KR" sz="1800" b="1" spc="-1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en-US" altLang="ko-KR" sz="1200" b="1" spc="-10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/>
              </a:rPr>
              <a:t>– Facebook AI, 2021</a:t>
            </a:r>
            <a:endParaRPr lang="en-US" altLang="ko-KR" sz="1600" b="1" spc="-1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541F9D-688F-4A35-814D-33DE15AC2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805" y="3563340"/>
            <a:ext cx="50863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2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3660</Words>
  <Application>Microsoft Office PowerPoint</Application>
  <PresentationFormat>A4 용지(210x297mm)</PresentationFormat>
  <Paragraphs>380</Paragraphs>
  <Slides>23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-apple-system</vt:lpstr>
      <vt:lpstr>Noto Sans Korean Bold</vt:lpstr>
      <vt:lpstr>Noto Sans Korean Medium</vt:lpstr>
      <vt:lpstr>Noto Sans KR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옥 창원</cp:lastModifiedBy>
  <cp:revision>318</cp:revision>
  <dcterms:created xsi:type="dcterms:W3CDTF">2014-08-30T22:01:36Z</dcterms:created>
  <dcterms:modified xsi:type="dcterms:W3CDTF">2021-10-25T09:14:05Z</dcterms:modified>
</cp:coreProperties>
</file>