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74" r:id="rId4"/>
    <p:sldId id="310" r:id="rId5"/>
    <p:sldId id="311" r:id="rId6"/>
    <p:sldId id="313" r:id="rId7"/>
    <p:sldId id="312" r:id="rId8"/>
    <p:sldId id="314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1" r:id="rId23"/>
    <p:sldId id="307" r:id="rId24"/>
    <p:sldId id="308" r:id="rId25"/>
    <p:sldId id="309" r:id="rId26"/>
    <p:sldId id="304" r:id="rId27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>
      <p:cViewPr>
        <p:scale>
          <a:sx n="75" d="100"/>
          <a:sy n="75" d="100"/>
        </p:scale>
        <p:origin x="1068" y="-4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4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4.04906.pdf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704528" y="2579565"/>
            <a:ext cx="738291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Retriever </a:t>
            </a:r>
            <a:r>
              <a:rPr lang="ko-KR" altLang="en-US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옥창원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314567"/>
            <a:ext cx="9073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 negative setting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 negative passage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 size : 128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비교적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dataset(NQ,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TriviaQA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 epoch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 epoch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Adam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lr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1e-5, linear scheduling with warm up and drop out rate 0.1)</a:t>
            </a:r>
          </a:p>
          <a:p>
            <a:pPr lvl="1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3D80F-3D83-4538-BEB0-98127C421827}"/>
              </a:ext>
            </a:extLst>
          </p:cNvPr>
          <p:cNvSpPr txBox="1"/>
          <p:nvPr/>
        </p:nvSpPr>
        <p:spPr>
          <a:xfrm>
            <a:off x="704528" y="3168192"/>
            <a:ext cx="907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 dataset encoder(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제외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 + DPR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결합 모델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초기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2000 passages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얻음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BM25, 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통해서 얻음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둘의 합집합에서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linear combination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가져옴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	                        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9FF138-258B-442D-9CD0-F7CE86E8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4186447"/>
            <a:ext cx="2160240" cy="252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DA47DC-558C-44F0-BDC9-11703615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09" y="4200115"/>
            <a:ext cx="691133" cy="2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907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Retrieval Accuracy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40671-4E10-489C-BB67-D018905838FD}"/>
              </a:ext>
            </a:extLst>
          </p:cNvPr>
          <p:cNvSpPr txBox="1"/>
          <p:nvPr/>
        </p:nvSpPr>
        <p:spPr>
          <a:xfrm>
            <a:off x="1208584" y="3533645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방식이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제외하곤 정확도 우수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둘을 같이 활용한 방식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(BM25+DPR)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제일 우수함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7C38E6-273D-4647-80DA-739D359DF07A}"/>
              </a:ext>
            </a:extLst>
          </p:cNvPr>
          <p:cNvGrpSpPr/>
          <p:nvPr/>
        </p:nvGrpSpPr>
        <p:grpSpPr>
          <a:xfrm>
            <a:off x="2363423" y="4058155"/>
            <a:ext cx="5256584" cy="1791491"/>
            <a:chOff x="928936" y="4253806"/>
            <a:chExt cx="5256584" cy="179149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8F8FE0-4284-468B-824A-EF588CA7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936" y="4253806"/>
              <a:ext cx="5256584" cy="179149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96953A-AFB3-4163-82D7-4B06BDD80367}"/>
                </a:ext>
              </a:extLst>
            </p:cNvPr>
            <p:cNvSpPr/>
            <p:nvPr/>
          </p:nvSpPr>
          <p:spPr>
            <a:xfrm>
              <a:off x="2219333" y="5006180"/>
              <a:ext cx="3744416" cy="1433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F621468-28D1-4461-93CF-6C5A825D6A01}"/>
                </a:ext>
              </a:extLst>
            </p:cNvPr>
            <p:cNvSpPr/>
            <p:nvPr/>
          </p:nvSpPr>
          <p:spPr>
            <a:xfrm>
              <a:off x="2219333" y="5293905"/>
              <a:ext cx="3744416" cy="1258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F1FB17-DD12-4E18-9F92-4DF87FFFB078}"/>
              </a:ext>
            </a:extLst>
          </p:cNvPr>
          <p:cNvGrpSpPr/>
          <p:nvPr/>
        </p:nvGrpSpPr>
        <p:grpSpPr>
          <a:xfrm>
            <a:off x="2344373" y="1604265"/>
            <a:ext cx="5256584" cy="1791491"/>
            <a:chOff x="928936" y="1637509"/>
            <a:chExt cx="5256584" cy="17914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42412C-8A9E-4D55-8D2D-F0B53FD2F463}"/>
                </a:ext>
              </a:extLst>
            </p:cNvPr>
            <p:cNvGrpSpPr/>
            <p:nvPr/>
          </p:nvGrpSpPr>
          <p:grpSpPr>
            <a:xfrm>
              <a:off x="928936" y="1637509"/>
              <a:ext cx="5256584" cy="1791491"/>
              <a:chOff x="928936" y="1637509"/>
              <a:chExt cx="5256584" cy="179149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DB52968-D50B-45A7-94F4-884537E83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8936" y="1637509"/>
                <a:ext cx="5256584" cy="1791491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7B6A545-8D56-40D1-B3F5-660BC693625F}"/>
                  </a:ext>
                </a:extLst>
              </p:cNvPr>
              <p:cNvSpPr/>
              <p:nvPr/>
            </p:nvSpPr>
            <p:spPr>
              <a:xfrm>
                <a:off x="2216696" y="2060847"/>
                <a:ext cx="3816424" cy="21293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8487F-810C-408B-8870-55B5E3DEC88E}"/>
                </a:ext>
              </a:extLst>
            </p:cNvPr>
            <p:cNvSpPr/>
            <p:nvPr/>
          </p:nvSpPr>
          <p:spPr>
            <a:xfrm>
              <a:off x="2212436" y="2234491"/>
              <a:ext cx="3816423" cy="167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CD05D3-CFBE-4BC4-801B-39B942238EFF}"/>
              </a:ext>
            </a:extLst>
          </p:cNvPr>
          <p:cNvSpPr txBox="1"/>
          <p:nvPr/>
        </p:nvSpPr>
        <p:spPr>
          <a:xfrm>
            <a:off x="1208584" y="5856672"/>
            <a:ext cx="900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 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경우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BM25+DPR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 우수해짐을 알 수 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7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907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고찰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보고나서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작성함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lexical overlap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높음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더 큰 우위를 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500+ Wikipedia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가지고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진행됬기에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분포가 매우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biased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F6C37-4DFD-4325-BBCD-8F47B8C95DA8}"/>
              </a:ext>
            </a:extLst>
          </p:cNvPr>
          <p:cNvSpPr txBox="1"/>
          <p:nvPr/>
        </p:nvSpPr>
        <p:spPr>
          <a:xfrm>
            <a:off x="776536" y="257557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Ablation Study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Efficiency 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수준의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있어도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높은 성능을 얻음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pretrained model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높은 품질의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representation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활용해서임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BA1B33-A98A-444A-BDE6-4E572AE8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32" y="3735899"/>
            <a:ext cx="2389533" cy="24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0F31B5-505F-4E16-A6ED-54A77B68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59" y="1979042"/>
            <a:ext cx="3058937" cy="30469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FCA5C0-6350-4954-BCD7-93BE99F204BF}"/>
              </a:ext>
            </a:extLst>
          </p:cNvPr>
          <p:cNvSpPr/>
          <p:nvPr/>
        </p:nvSpPr>
        <p:spPr>
          <a:xfrm>
            <a:off x="1646759" y="1977604"/>
            <a:ext cx="2952328" cy="7287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A1299-856C-4A53-B280-4B045BE86F69}"/>
              </a:ext>
            </a:extLst>
          </p:cNvPr>
          <p:cNvSpPr txBox="1"/>
          <p:nvPr/>
        </p:nvSpPr>
        <p:spPr>
          <a:xfrm>
            <a:off x="4783819" y="2059486"/>
            <a:ext cx="265104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전체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가져옴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211032-4A30-4A26-8D0F-90C43E29915B}"/>
              </a:ext>
            </a:extLst>
          </p:cNvPr>
          <p:cNvSpPr/>
          <p:nvPr/>
        </p:nvSpPr>
        <p:spPr>
          <a:xfrm>
            <a:off x="1646759" y="2739377"/>
            <a:ext cx="2952328" cy="4766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1494DE-E2FD-4C5F-B65B-8DB365E3C6CD}"/>
              </a:ext>
            </a:extLst>
          </p:cNvPr>
          <p:cNvSpPr txBox="1"/>
          <p:nvPr/>
        </p:nvSpPr>
        <p:spPr>
          <a:xfrm>
            <a:off x="4777703" y="2787618"/>
            <a:ext cx="43578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같은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 batch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가져옴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D1F0E-EC45-41CA-99B4-1DC901FA1A81}"/>
              </a:ext>
            </a:extLst>
          </p:cNvPr>
          <p:cNvSpPr/>
          <p:nvPr/>
        </p:nvSpPr>
        <p:spPr>
          <a:xfrm>
            <a:off x="1646759" y="3259926"/>
            <a:ext cx="2952328" cy="47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DC72-9D54-4AB9-A0BC-3DBF74209992}"/>
              </a:ext>
            </a:extLst>
          </p:cNvPr>
          <p:cNvSpPr txBox="1"/>
          <p:nvPr/>
        </p:nvSpPr>
        <p:spPr>
          <a:xfrm>
            <a:off x="4777703" y="3246853"/>
            <a:ext cx="4357888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같은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 batch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가져옴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대부분을 담고 있지만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담지 않은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가져옴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성능이 우수함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B700F4-6BC4-4190-A6AA-A696EC21560A}"/>
              </a:ext>
            </a:extLst>
          </p:cNvPr>
          <p:cNvSpPr txBox="1"/>
          <p:nvPr/>
        </p:nvSpPr>
        <p:spPr>
          <a:xfrm>
            <a:off x="704528" y="1287163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Ablation Study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17067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Ablation Study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 of gold passages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Natural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positive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 context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것으로 두는 지 아니면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내포하는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두는  지에 따른 실험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 context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방식이 더 좋았음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실험 방식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Similarity and loss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Similarity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Euclidean L2, Dot Product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결과적으로 기존에 쓴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Dot Product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성능이 제일 좋음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7E4E2-2D6F-4A86-851F-0CF91E0C4BF9}"/>
              </a:ext>
            </a:extLst>
          </p:cNvPr>
          <p:cNvGrpSpPr/>
          <p:nvPr/>
        </p:nvGrpSpPr>
        <p:grpSpPr>
          <a:xfrm>
            <a:off x="1883217" y="3945846"/>
            <a:ext cx="3096344" cy="2208026"/>
            <a:chOff x="1352600" y="3022269"/>
            <a:chExt cx="4476750" cy="3162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8D6C15-AB19-4EDE-8E79-9EA5ACABF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600" y="3022269"/>
              <a:ext cx="4476750" cy="31623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BD0D46-A63F-47CE-9C07-CDFCD3020AFC}"/>
                </a:ext>
              </a:extLst>
            </p:cNvPr>
            <p:cNvSpPr/>
            <p:nvPr/>
          </p:nvSpPr>
          <p:spPr>
            <a:xfrm>
              <a:off x="2720752" y="3861048"/>
              <a:ext cx="288032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0A5AFF-8D1F-4967-A78D-15334011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731" y="4452411"/>
            <a:ext cx="3008784" cy="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Ablation Study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 – dataset generalization</a:t>
            </a:r>
          </a:p>
          <a:p>
            <a:pPr marL="1358616" lvl="2" indent="-285750">
              <a:buFont typeface="Wingdings" panose="05000000000000000000" pitchFamily="2" charset="2"/>
              <a:buChar char="ü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다른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fine tuning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 적용하는 경우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보다 작은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WebQuestions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TREC 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적용한 결과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 line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뛰어남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데이터 셋에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 결과보단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3~5%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감소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895048" lvl="3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69.9 / 86.3 ~ 75.0 / 89.1 ( 55.0 / 70.9 )</a:t>
            </a: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Wingdings" panose="05000000000000000000" pitchFamily="2" charset="2"/>
              <a:buChar char="Ø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D6C15-AB19-4EDE-8E79-9EA5ACAB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3022269"/>
            <a:ext cx="4476750" cy="3162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BD0D46-A63F-47CE-9C07-CDFCD3020AFC}"/>
              </a:ext>
            </a:extLst>
          </p:cNvPr>
          <p:cNvSpPr/>
          <p:nvPr/>
        </p:nvSpPr>
        <p:spPr>
          <a:xfrm>
            <a:off x="2720752" y="3861048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0A5AFF-8D1F-4967-A78D-15334011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19" y="3141705"/>
            <a:ext cx="3008784" cy="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Qualitative Analysis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935C308A-9070-4390-8E2E-006313CC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66142"/>
              </p:ext>
            </p:extLst>
          </p:nvPr>
        </p:nvGraphicFramePr>
        <p:xfrm>
          <a:off x="1424608" y="1606812"/>
          <a:ext cx="66040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270438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25624846"/>
                    </a:ext>
                  </a:extLst>
                </a:gridCol>
              </a:tblGrid>
              <a:tr h="124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Term matching methods(BM25)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DPR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0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빈도수가 적은 </a:t>
                      </a:r>
                      <a:r>
                        <a:rPr lang="en-US" altLang="ko-KR" sz="1500" dirty="0"/>
                        <a:t>keyword, phrase</a:t>
                      </a:r>
                      <a:r>
                        <a:rPr lang="ko-KR" altLang="en-US" sz="1500" dirty="0"/>
                        <a:t>에도 잘 반응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빈도수가 적은 </a:t>
                      </a:r>
                      <a:r>
                        <a:rPr lang="en-US" altLang="ko-KR" sz="1500" dirty="0"/>
                        <a:t>keyword, phrase</a:t>
                      </a:r>
                      <a:r>
                        <a:rPr lang="ko-KR" altLang="en-US" sz="1500" dirty="0"/>
                        <a:t>에 대한 능력이 부족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Lexical variance, semantic relationship</a:t>
                      </a:r>
                      <a:r>
                        <a:rPr lang="ko-KR" altLang="en-US" sz="1500" dirty="0"/>
                        <a:t>에 대한 능력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Lexical variance, semantic relationship</a:t>
                      </a:r>
                      <a:r>
                        <a:rPr lang="ko-KR" altLang="en-US" sz="1500" dirty="0"/>
                        <a:t>에 대한 잘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6135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501FE81-CAB4-49A4-824B-5C152FA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84" y="3243079"/>
            <a:ext cx="6033120" cy="27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Retrieval Accuracy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 time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만드는 데 시간이 많이 소요되지만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Passage retrieval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비해 월등히 뛰어남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F57E00B-7794-4811-857B-9E5C50B64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42616"/>
              </p:ext>
            </p:extLst>
          </p:nvPr>
        </p:nvGraphicFramePr>
        <p:xfrm>
          <a:off x="1496616" y="1676892"/>
          <a:ext cx="660400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82151977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17820001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4133763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712339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DPR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BM25/Lucene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9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Passage retrieval speed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995 questions/second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23.7 question/second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Top 100 passages / questions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7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Building 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 Computing Passage Embeddings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8.8 hours on 8 GPUs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2. Building FAISS index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8.5 hours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 minutes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Question Answering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selection score  :  Top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선택될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 score : Passage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선택될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높은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 selection score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받은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높은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 score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받은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선택됨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600" spc="-100" baseline="-250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600" spc="-100" baseline="-250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start,i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(s) :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시작 지점 이 될 확률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600" spc="-100" baseline="-250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end,i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(t) :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끝 지점 이 될 확률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 score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600" spc="-100" baseline="-250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start,i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(s) x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600" spc="-100" baseline="-250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end,i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(t)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표현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확률의 곱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600" spc="-100" baseline="-250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selected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:k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선택될 확률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(Passage selection score)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B5652D-DAA3-4136-97DB-F3A3816E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44" y="3388633"/>
            <a:ext cx="3960440" cy="1689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EA8542-FB3D-4B35-B53F-DBA61B2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65" y="2963852"/>
            <a:ext cx="2550547" cy="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Question Answering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04528" y="1287163"/>
                <a:ext cx="8424936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Training</a:t>
                </a:r>
              </a:p>
              <a:p>
                <a:pPr marL="822183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positive passage 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spc="-100" dirty="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 spc="-100" dirty="0">
                            <a:gradFill flip="none" rotWithShape="1"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-1 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negative passage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 spc="-100" dirty="0">
                            <a:gradFill flip="none" rotWithShape="1"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 spc="-100" dirty="0">
                            <a:gradFill flip="none" rotWithShape="1"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= 24) 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100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retrieve passages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에서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sampling</a:t>
                </a:r>
              </a:p>
              <a:p>
                <a:pPr marL="822183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Positive passage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answer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내포하고 있는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passage, negative passage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answer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내포하지 않은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passage.</a:t>
                </a:r>
              </a:p>
              <a:p>
                <a:pPr marL="822183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학습은 선택된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positive passage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log likelihood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결합시킨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positive </a:t>
                </a:r>
                <a:r>
                  <a:rPr lang="en-US" altLang="ko-KR" sz="1600" spc="-100" dirty="0" err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passag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correct answer spans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marginal log likelihood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maximize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함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marL="822183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NQ, </a:t>
                </a:r>
                <a:r>
                  <a:rPr lang="en-US" altLang="ko-KR" sz="1600" spc="-100" dirty="0" err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TriviaQA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en-US" altLang="ko-KR" sz="1600" spc="-100" dirty="0" err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SQuAD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경우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batch size 16, TREC, WQ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경우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설정</a:t>
                </a:r>
                <a:endParaRPr lang="en-US" altLang="ko-KR" sz="1600" spc="-1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22183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Multi setting (DPR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다른 데이터셋을 포함해서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fine tuning 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시킨 결과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경우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</a:p>
              <a:p>
                <a:pPr lvl="1"/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TREC, WQ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경우 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Reader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NQ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fine tuning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시키고 다시금 각 각의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dataset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fine tune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시킴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marL="822183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모든 학습은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32GB GPU</a:t>
                </a:r>
                <a:r>
                  <a:rPr lang="ko-KR" altLang="en-US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학습을 진행함</a:t>
                </a:r>
                <a:r>
                  <a:rPr lang="en-US" altLang="ko-KR" sz="1600" spc="-100" dirty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1287163"/>
                <a:ext cx="8424936" cy="2800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2868" y="1124744"/>
            <a:ext cx="7248444" cy="107013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Open-Domain Question Answering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0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Dense Passage Retrieval for Open-Domain ... - arxiv.org</a:t>
            </a:r>
            <a:endParaRPr lang="en-US" altLang="ko-KR" sz="10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35EE-A0F0-4C3D-B518-E49A76CBA3A3}"/>
              </a:ext>
            </a:extLst>
          </p:cNvPr>
          <p:cNvSpPr txBox="1"/>
          <p:nvPr/>
        </p:nvSpPr>
        <p:spPr>
          <a:xfrm>
            <a:off x="560512" y="2397915"/>
            <a:ext cx="7176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 &amp; Introduction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&amp; </a:t>
            </a:r>
            <a:r>
              <a:rPr lang="ko-KR" altLang="en-US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 – Question Answering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B5F677-64AD-4DAD-AD06-F8987383CE05}"/>
              </a:ext>
            </a:extLst>
          </p:cNvPr>
          <p:cNvGrpSpPr/>
          <p:nvPr/>
        </p:nvGrpSpPr>
        <p:grpSpPr>
          <a:xfrm>
            <a:off x="2000250" y="1709737"/>
            <a:ext cx="5905500" cy="3438525"/>
            <a:chOff x="2000250" y="1709737"/>
            <a:chExt cx="5905500" cy="3438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73E432-7E6F-4728-8363-4022BAD25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0" y="1709737"/>
              <a:ext cx="5905500" cy="34385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978C43-BA2D-46B6-BCE5-6407F88394D1}"/>
                </a:ext>
              </a:extLst>
            </p:cNvPr>
            <p:cNvSpPr/>
            <p:nvPr/>
          </p:nvSpPr>
          <p:spPr>
            <a:xfrm>
              <a:off x="2360712" y="3356992"/>
              <a:ext cx="5256584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9334B41-D1B1-4CE9-A4DF-6B7554562C23}"/>
              </a:ext>
            </a:extLst>
          </p:cNvPr>
          <p:cNvSpPr txBox="1"/>
          <p:nvPr/>
        </p:nvSpPr>
        <p:spPr>
          <a:xfrm>
            <a:off x="1856656" y="5148262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to End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더 좋은 성능을 발휘함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pretrain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ORQA, REALM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TriviaQA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추가하고 조금만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pretrain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더 좋은 성능을 거둠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8D880-055F-480E-B7F7-3CA2817E6718}"/>
              </a:ext>
            </a:extLst>
          </p:cNvPr>
          <p:cNvSpPr/>
          <p:nvPr/>
        </p:nvSpPr>
        <p:spPr>
          <a:xfrm>
            <a:off x="2360712" y="2903781"/>
            <a:ext cx="5256584" cy="4532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2FB6D5-5184-4DBC-9920-BCB6450C4B3B}"/>
              </a:ext>
            </a:extLst>
          </p:cNvPr>
          <p:cNvSpPr/>
          <p:nvPr/>
        </p:nvSpPr>
        <p:spPr>
          <a:xfrm>
            <a:off x="2360712" y="2236610"/>
            <a:ext cx="5256584" cy="213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 &amp;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의문점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287163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Representation (BERT)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활용해서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 Representation(BM25)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성능이 더 우수하였음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성능이 더 우수한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 결과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Open Domain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더 우수한 결과를 도출함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의문점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to End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실험을 진행할 때에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활용하는 경우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Pi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(Passage Embedding)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1600" spc="-100" baseline="-250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쓰는 것이 아니라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쓰는 것인 지 궁금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wstart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wend,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wselected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나오는 데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BERT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가중치도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재학습시키는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것인 지 궁금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향상 방향으로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[CLS] token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쓰는 것이 아닌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 전체의 평균을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쓴다던가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SBERT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그것을 활용하는 것도 방법으로 보임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FAISS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때 어떤 식으로 만드는 지도 명확해 보이지 않음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구현된 코드를 보면서 파악해야 할 것 같음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0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1281207" y="2579565"/>
            <a:ext cx="738291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Appendix</a:t>
            </a:r>
            <a:endParaRPr lang="ko-KR" altLang="en-US" sz="40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Inverted index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Sparse Representation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05086-1467-4611-AD99-E5F1099D4283}"/>
              </a:ext>
            </a:extLst>
          </p:cNvPr>
          <p:cNvSpPr txBox="1"/>
          <p:nvPr/>
        </p:nvSpPr>
        <p:spPr>
          <a:xfrm>
            <a:off x="5673080" y="2802130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대응되는 </a:t>
            </a:r>
            <a:r>
              <a:rPr lang="en-US" altLang="ko-KR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docID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(Passage ID)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matching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이야기해 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 Document Matrix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생각하면 됨</a:t>
            </a:r>
            <a:endParaRPr lang="en-US" altLang="ko-KR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구글도 이런 방식으로 각 문서를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저장해둔다고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</a:t>
            </a:r>
            <a:endParaRPr lang="en-US" altLang="ko-KR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것을 구축하는 데에 오래 걸림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docID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형식으로 구현된다고 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F7490F-DAA3-4956-A050-85083117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9" y="1215701"/>
            <a:ext cx="5089403" cy="1205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ED519C-ACE5-4E3F-8A86-745A33A3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2" y="2621582"/>
            <a:ext cx="5000590" cy="1137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8F3E48-85EB-4790-BC83-7223E8FD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6" y="3971687"/>
            <a:ext cx="5044996" cy="2160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7B6CF1-B794-42A6-92A5-BAC6A2813C3F}"/>
              </a:ext>
            </a:extLst>
          </p:cNvPr>
          <p:cNvSpPr txBox="1"/>
          <p:nvPr/>
        </p:nvSpPr>
        <p:spPr>
          <a:xfrm>
            <a:off x="5673080" y="134979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색인 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문서를 </a:t>
            </a:r>
            <a:r>
              <a:rPr lang="ko-KR" altLang="en-US" sz="14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빠르게 검색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가능한 구조로 저장하는 것</a:t>
            </a:r>
            <a:endParaRPr lang="en-US" altLang="ko-KR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401DB6-B18A-48AC-A075-A2F2187C6B43}"/>
              </a:ext>
            </a:extLst>
          </p:cNvPr>
          <p:cNvCxnSpPr>
            <a:stCxn id="3" idx="2"/>
          </p:cNvCxnSpPr>
          <p:nvPr/>
        </p:nvCxnSpPr>
        <p:spPr>
          <a:xfrm flipH="1">
            <a:off x="2956760" y="2421086"/>
            <a:ext cx="1" cy="15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D0A7FC-F6B6-4DE7-8F51-00E6E1B2A37A}"/>
              </a:ext>
            </a:extLst>
          </p:cNvPr>
          <p:cNvCxnSpPr/>
          <p:nvPr/>
        </p:nvCxnSpPr>
        <p:spPr>
          <a:xfrm flipH="1">
            <a:off x="2956760" y="3724789"/>
            <a:ext cx="1" cy="15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117C6A-0875-42CD-AEE0-6DC7973DCAD4}"/>
              </a:ext>
            </a:extLst>
          </p:cNvPr>
          <p:cNvSpPr txBox="1"/>
          <p:nvPr/>
        </p:nvSpPr>
        <p:spPr>
          <a:xfrm>
            <a:off x="3194989" y="3739869"/>
            <a:ext cx="936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역색인화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57CFA1-37E7-4E0A-BC05-CF44B87F04CA}"/>
              </a:ext>
            </a:extLst>
          </p:cNvPr>
          <p:cNvSpPr txBox="1"/>
          <p:nvPr/>
        </p:nvSpPr>
        <p:spPr>
          <a:xfrm>
            <a:off x="3213677" y="2393095"/>
            <a:ext cx="936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토큰화</a:t>
            </a:r>
          </a:p>
        </p:txBody>
      </p:sp>
    </p:spTree>
    <p:extLst>
      <p:ext uri="{BB962C8B-B14F-4D97-AF65-F5344CB8AC3E}">
        <p14:creationId xmlns:p14="http://schemas.microsoft.com/office/powerpoint/2010/main" val="3915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TF IDF, BM 25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Sparse Representation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05086-1467-4611-AD99-E5F1099D4283}"/>
              </a:ext>
            </a:extLst>
          </p:cNvPr>
          <p:cNvSpPr txBox="1"/>
          <p:nvPr/>
        </p:nvSpPr>
        <p:spPr>
          <a:xfrm>
            <a:off x="581152" y="1314567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 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먹고 싶은 수박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먹고 싶은 멜론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길고 노란 바나나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과일이 싫어요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문장을 빈칸을 기준으로 토큰화 한다고 하자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d,t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특정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 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나오는 횟수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df(t)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 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나오는 문서의 개수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단어를 문서에 따라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정규화하는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)(n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문서의 개수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둘을 곱한다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5C7B6E8-F72D-45BD-BE0B-C3470C488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53022"/>
              </p:ext>
            </p:extLst>
          </p:nvPr>
        </p:nvGraphicFramePr>
        <p:xfrm>
          <a:off x="704528" y="4465428"/>
          <a:ext cx="6984777" cy="156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97">
                  <a:extLst>
                    <a:ext uri="{9D8B030D-6E8A-4147-A177-3AD203B41FA5}">
                      <a16:colId xmlns:a16="http://schemas.microsoft.com/office/drawing/2014/main" val="260139913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37430506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1494510636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1124496556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456044792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1277998328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4003130813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2479466070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2270749511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2398315374"/>
                    </a:ext>
                  </a:extLst>
                </a:gridCol>
                <a:gridCol w="633228">
                  <a:extLst>
                    <a:ext uri="{9D8B030D-6E8A-4147-A177-3AD203B41FA5}">
                      <a16:colId xmlns:a16="http://schemas.microsoft.com/office/drawing/2014/main" val="2381359524"/>
                    </a:ext>
                  </a:extLst>
                </a:gridCol>
              </a:tblGrid>
              <a:tr h="26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DTM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먹고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싶은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멜론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길고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바나나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저는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과일이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싫어요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328140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문장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500551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문장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634006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문장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042944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문장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46002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Log(4/3)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Log(4/3)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Log(4/2)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1069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4535C30-20CC-40EF-BBAA-C5115F49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3594892"/>
            <a:ext cx="1755652" cy="3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TF IDF, BM 25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Sparse Representation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05086-1467-4611-AD99-E5F1099D4283}"/>
              </a:ext>
            </a:extLst>
          </p:cNvPr>
          <p:cNvSpPr txBox="1"/>
          <p:nvPr/>
        </p:nvSpPr>
        <p:spPr>
          <a:xfrm>
            <a:off x="581152" y="131456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널리 사용되는 오픈소스 검색엔진인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Lucene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 중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(Lucene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활용하는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elastic search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최근 버전에서는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활용 중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D00249-D798-49D9-B1BF-014D10AF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0" y="2471455"/>
            <a:ext cx="3938024" cy="502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5207B-4FFA-448F-AD47-EF11A310AE88}"/>
              </a:ext>
            </a:extLst>
          </p:cNvPr>
          <p:cNvSpPr txBox="1"/>
          <p:nvPr/>
        </p:nvSpPr>
        <p:spPr>
          <a:xfrm>
            <a:off x="567670" y="3221117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Document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이뤄져 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(qi)</a:t>
            </a: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qi,D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document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 frequency</a:t>
            </a: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IDF(qi):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inverse document frequency</a:t>
            </a: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|D|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길이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집합의 평균 길이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K1 : parameter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많이 활용함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커질수록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빈도의 영향이 커짐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: parameters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활용함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커질수록 문서의 길이가 중요해짐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작아질수록 문서의 길이에 대한 부분 무시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AB8AAE-6C64-46E5-9BC2-E4EF97EBABE7}"/>
              </a:ext>
            </a:extLst>
          </p:cNvPr>
          <p:cNvSpPr/>
          <p:nvPr/>
        </p:nvSpPr>
        <p:spPr>
          <a:xfrm>
            <a:off x="1784648" y="2519790"/>
            <a:ext cx="504056" cy="23520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D30A50-82B6-4A46-89A6-58A3453CA6AA}"/>
              </a:ext>
            </a:extLst>
          </p:cNvPr>
          <p:cNvCxnSpPr>
            <a:stCxn id="8" idx="2"/>
          </p:cNvCxnSpPr>
          <p:nvPr/>
        </p:nvCxnSpPr>
        <p:spPr>
          <a:xfrm flipH="1">
            <a:off x="2000672" y="2754999"/>
            <a:ext cx="36004" cy="23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E0D5CF-8C4B-4F60-AB2E-DD7F3FD81175}"/>
              </a:ext>
            </a:extLst>
          </p:cNvPr>
          <p:cNvSpPr txBox="1"/>
          <p:nvPr/>
        </p:nvSpPr>
        <p:spPr>
          <a:xfrm>
            <a:off x="1154578" y="3001740"/>
            <a:ext cx="1692188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자주 등장하는 단어 </a:t>
            </a:r>
            <a:r>
              <a:rPr lang="en-US" altLang="ko-KR" sz="900" dirty="0"/>
              <a:t>penalize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5C39B0-D3C8-40B4-92E5-A740FD17CBB4}"/>
              </a:ext>
            </a:extLst>
          </p:cNvPr>
          <p:cNvSpPr/>
          <p:nvPr/>
        </p:nvSpPr>
        <p:spPr>
          <a:xfrm>
            <a:off x="4054528" y="2685286"/>
            <a:ext cx="360040" cy="342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116F-0416-4576-87E5-2F0F4AB77B4D}"/>
              </a:ext>
            </a:extLst>
          </p:cNvPr>
          <p:cNvCxnSpPr>
            <a:stCxn id="13" idx="4"/>
          </p:cNvCxnSpPr>
          <p:nvPr/>
        </p:nvCxnSpPr>
        <p:spPr>
          <a:xfrm>
            <a:off x="4234548" y="3027589"/>
            <a:ext cx="0" cy="193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85682C-1851-454E-8C76-E0803326A1E7}"/>
              </a:ext>
            </a:extLst>
          </p:cNvPr>
          <p:cNvSpPr txBox="1"/>
          <p:nvPr/>
        </p:nvSpPr>
        <p:spPr>
          <a:xfrm>
            <a:off x="3438630" y="3232572"/>
            <a:ext cx="187220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문서의 길이가 긴 경우 </a:t>
            </a:r>
            <a:r>
              <a:rPr lang="en-US" altLang="ko-KR" sz="900" dirty="0"/>
              <a:t>penalize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61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1281207" y="2579565"/>
            <a:ext cx="738291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 N D</a:t>
            </a:r>
            <a:endParaRPr lang="ko-KR" altLang="en-US" sz="40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Abstract &amp; Introduction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전통적인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 retrieval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 vector space model (Sparse representation)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활용했었음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논문에선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representation(BERT)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활용함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dual encoder frame work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형식으로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적은 수의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학습을 진행함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결과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top 20 passage retrieval accuracy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Lucene BM25 system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높은 성능을 발휘했고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end to end QA system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많은 부분에서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 of art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달성함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9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Abstract &amp; Introduction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domain Q&amp;A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two stage frame work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a. Context retriever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후보군을 추린다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내포하고 있는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</a:p>
          <a:p>
            <a:pPr marL="342900" indent="-342900">
              <a:buAutoNum type="alphaLcPeriod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b. Machine Reader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후보를 면밀히 검사한다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Retrieve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철저히 검사하고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있는 지를 파악함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Representation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47131A5-7C88-43A9-97DE-BB40B2BE5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99276"/>
              </p:ext>
            </p:extLst>
          </p:nvPr>
        </p:nvGraphicFramePr>
        <p:xfrm>
          <a:off x="2792760" y="3720272"/>
          <a:ext cx="37340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24">
                  <a:extLst>
                    <a:ext uri="{9D8B030D-6E8A-4147-A177-3AD203B41FA5}">
                      <a16:colId xmlns:a16="http://schemas.microsoft.com/office/drawing/2014/main" val="26832559"/>
                    </a:ext>
                  </a:extLst>
                </a:gridCol>
                <a:gridCol w="1867024">
                  <a:extLst>
                    <a:ext uri="{9D8B030D-6E8A-4147-A177-3AD203B41FA5}">
                      <a16:colId xmlns:a16="http://schemas.microsoft.com/office/drawing/2014/main" val="368713115"/>
                    </a:ext>
                  </a:extLst>
                </a:gridCol>
              </a:tblGrid>
              <a:tr h="238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Sparse Representation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Dense Representation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94116"/>
                  </a:ext>
                </a:extLst>
              </a:tr>
              <a:tr h="238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TF-IDF, BM25 </a:t>
                      </a:r>
                      <a:r>
                        <a:rPr lang="ko-KR" altLang="en-US" sz="10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BERT </a:t>
                      </a:r>
                      <a:r>
                        <a:rPr lang="ko-KR" altLang="en-US" sz="10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35076"/>
                  </a:ext>
                </a:extLst>
              </a:tr>
              <a:tr h="238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Keyword </a:t>
                      </a:r>
                      <a:r>
                        <a:rPr lang="ko-KR" altLang="en-US" sz="1000" dirty="0"/>
                        <a:t>기반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느리다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28812"/>
                  </a:ext>
                </a:extLst>
              </a:tr>
              <a:tr h="238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빠르다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유사어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동의어를 잘 찾음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3509"/>
                  </a:ext>
                </a:extLst>
              </a:tr>
              <a:tr h="238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유사어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동의어를 잘 </a:t>
                      </a:r>
                      <a:r>
                        <a:rPr lang="ko-KR" altLang="en-US" sz="1000" dirty="0" err="1"/>
                        <a:t>못찾음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12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541DD7-A6E5-4C5A-AADD-7735F53FE632}"/>
              </a:ext>
            </a:extLst>
          </p:cNvPr>
          <p:cNvSpPr txBox="1"/>
          <p:nvPr/>
        </p:nvSpPr>
        <p:spPr>
          <a:xfrm>
            <a:off x="704528" y="5061018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 : “Sala Baker is best known for portraying the villain Sauron in the Lord of the Rings trilogy.”</a:t>
            </a: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:“Who is the bad guy in lord  of the rings?” </a:t>
            </a: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Keyword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경우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villain – bad guy matching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잘 못함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반면에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Representation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잘 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7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Abstract &amp; Introduction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Representation</a:t>
            </a:r>
          </a:p>
          <a:p>
            <a:pPr marL="879333" lvl="1" indent="-34290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Representation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유사도 계산에 있어서 내적을 하기에 느림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79333" lvl="1" indent="-34290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대해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Maximum inner product search(MIPS) Algorithm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활용하면 빠르게 계산 가능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EFC8A-0732-49EA-89A9-AEBDBB2BB486}"/>
              </a:ext>
            </a:extLst>
          </p:cNvPr>
          <p:cNvSpPr txBox="1"/>
          <p:nvPr/>
        </p:nvSpPr>
        <p:spPr>
          <a:xfrm>
            <a:off x="619002" y="2580297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논문의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  <a:p>
            <a:pPr marL="879333" lvl="1" indent="-34290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상대적으로 적은 수의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– passage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만으로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question-passage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능가함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79333" lvl="1" indent="-34290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Domain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정밀한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retrieval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더 높은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to end QA accuracy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귀결된다는 것을 보임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3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Model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34076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Retriever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주어진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continuous, low dimensional space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시킴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 time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효과적으로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k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있음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 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 Encoder, Question Encoder 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BERT(dim = 768)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Representation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[CLS]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Inference :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 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 적용한 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FAISS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58616" lvl="2" indent="-285750"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주어지면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적용한 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가까운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k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DEB6E-D8D9-41C8-B4AB-A1376C72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24" y="3789040"/>
            <a:ext cx="5148795" cy="22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Training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314567"/>
            <a:ext cx="90730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 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관계가 있는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끼리 거리가 관계가 없는 경우들 보다 가깝게 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data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관계 있는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question, positive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관계 없는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log likelihood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822183" lvl="1" indent="-285750">
              <a:buFont typeface="Wingdings" panose="05000000000000000000" pitchFamily="2" charset="2"/>
              <a:buChar char="ü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Wingdings" panose="05000000000000000000" pitchFamily="2" charset="2"/>
              <a:buChar char="ü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Passages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Passage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잘 선택하는 것이 높은 수준의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수 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415766" lvl="2" indent="-342900">
              <a:buAutoNum type="arabicPeriod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: corpus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선택함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15766" lvl="2" indent="-342900">
              <a:buAutoNum type="arabicPeriod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 : 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갖고 있지는 않지만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passages</a:t>
            </a:r>
          </a:p>
          <a:p>
            <a:pPr marL="1415766" lvl="2" indent="-342900">
              <a:buAutoNum type="arabicPeriod"/>
            </a:pPr>
            <a:r>
              <a:rPr lang="en-US" altLang="ko-KR" sz="1600" b="1" spc="-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training 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다른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positive passage</a:t>
            </a:r>
          </a:p>
          <a:p>
            <a:pPr lvl="3"/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결과적으로 같은 </a:t>
            </a:r>
            <a:r>
              <a:rPr lang="en-US" altLang="ko-KR" sz="1600" u="sng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 batch </a:t>
            </a:r>
            <a:r>
              <a:rPr lang="ko-KR" altLang="en-US" sz="1600" u="sng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상의 </a:t>
            </a:r>
            <a:r>
              <a:rPr lang="en-US" altLang="ko-KR" sz="1600" u="sng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 passages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u="sng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u="sng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u="sng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 negative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좋은 성능을 발휘함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3"/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 batch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쓰는 것은 계산적으로도 효과적임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473A18-5E63-46F0-96CA-072F4F28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2004460"/>
            <a:ext cx="2005588" cy="2910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1A4AB3-0ED2-4142-9404-F42AE11E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71" y="2733931"/>
            <a:ext cx="2255525" cy="8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Training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314567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In-batch negatives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 batch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있다고 하자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행렬 곱을 한다고 했을 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positive pairs, B-1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pairs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Efficient Computation 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E675F-4AB6-45F4-B09D-83102B65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2377684"/>
            <a:ext cx="5666633" cy="26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Experiments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9392909" cy="59308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 Passage Retrieval for Open Domain Question Answering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Facebook AI, 2020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314567"/>
            <a:ext cx="90730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 – Wikipedia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일까지의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English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wikipedia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dump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DrQA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preprocessing code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적용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article(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단어로 구성된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쪼개 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retrieval unit)</a:t>
            </a: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21,015,324 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Wikipedia title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prepend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[SEP]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Answering datasets ( 5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Natural Questions(NQ) </a:t>
            </a: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to end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search queries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Wikipedia article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SQuAD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 1.1</a:t>
            </a: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 : Annotator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Wikipedia paragraph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보고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얻을 수 있는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만듦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TriviaQA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상식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 – answers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WebQuestions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(WQ)</a:t>
            </a: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suggest API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선택된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</a:p>
          <a:p>
            <a:pPr marL="1358616" lvl="2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Answers : Free base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entities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CuratedTREC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(TREC): open domain QA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466CF0-06D3-4276-AC41-F188757F71DB}"/>
              </a:ext>
            </a:extLst>
          </p:cNvPr>
          <p:cNvSpPr/>
          <p:nvPr/>
        </p:nvSpPr>
        <p:spPr>
          <a:xfrm>
            <a:off x="1208584" y="4797154"/>
            <a:ext cx="4320480" cy="1483157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DE7EA4-8057-4D59-890B-E1522572364F}"/>
              </a:ext>
            </a:extLst>
          </p:cNvPr>
          <p:cNvCxnSpPr/>
          <p:nvPr/>
        </p:nvCxnSpPr>
        <p:spPr>
          <a:xfrm>
            <a:off x="5529064" y="5543433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F32717-323E-4611-BFCF-BD5CA2E69512}"/>
              </a:ext>
            </a:extLst>
          </p:cNvPr>
          <p:cNvSpPr txBox="1"/>
          <p:nvPr/>
        </p:nvSpPr>
        <p:spPr>
          <a:xfrm>
            <a:off x="5964907" y="5081156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Context(Passage)</a:t>
            </a:r>
            <a:r>
              <a:rPr lang="ko-KR" altLang="en-US" sz="1200" b="1" dirty="0"/>
              <a:t>가 없는 </a:t>
            </a:r>
            <a:r>
              <a:rPr lang="en-US" altLang="ko-KR" sz="1200" b="1" dirty="0"/>
              <a:t>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BM25</a:t>
            </a:r>
            <a:r>
              <a:rPr lang="ko-KR" altLang="en-US" sz="1100" dirty="0"/>
              <a:t>를 활용해서 </a:t>
            </a:r>
            <a:r>
              <a:rPr lang="en-US" altLang="ko-KR" sz="1100" dirty="0"/>
              <a:t>answer</a:t>
            </a:r>
            <a:r>
              <a:rPr lang="ko-KR" altLang="en-US" sz="1100" dirty="0"/>
              <a:t>를 가지고 있는 </a:t>
            </a:r>
            <a:r>
              <a:rPr lang="en-US" altLang="ko-KR" sz="1100" dirty="0"/>
              <a:t>passage</a:t>
            </a:r>
            <a:r>
              <a:rPr lang="ko-KR" altLang="en-US" sz="1100" dirty="0"/>
              <a:t>를 </a:t>
            </a:r>
            <a:r>
              <a:rPr lang="en-US" altLang="ko-KR" sz="1100" dirty="0"/>
              <a:t>positive passage</a:t>
            </a:r>
            <a:r>
              <a:rPr lang="ko-KR" altLang="en-US" sz="1100" dirty="0"/>
              <a:t>로 설정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Top 100</a:t>
            </a:r>
            <a:r>
              <a:rPr lang="ko-KR" altLang="en-US" sz="1100" dirty="0"/>
              <a:t>개의 </a:t>
            </a:r>
            <a:r>
              <a:rPr lang="en-US" altLang="ko-KR" sz="1100" dirty="0"/>
              <a:t>retrieved passage </a:t>
            </a:r>
            <a:r>
              <a:rPr lang="ko-KR" altLang="en-US" sz="1100" dirty="0"/>
              <a:t>중에 </a:t>
            </a:r>
            <a:r>
              <a:rPr lang="en-US" altLang="ko-KR" sz="1100" dirty="0"/>
              <a:t>answer</a:t>
            </a:r>
            <a:r>
              <a:rPr lang="ko-KR" altLang="en-US" sz="1100" dirty="0"/>
              <a:t>가 없다면 해당 </a:t>
            </a:r>
            <a:r>
              <a:rPr lang="en-US" altLang="ko-KR" sz="1100" dirty="0"/>
              <a:t>question</a:t>
            </a:r>
            <a:r>
              <a:rPr lang="ko-KR" altLang="en-US" sz="1100" dirty="0"/>
              <a:t>은 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263401-0D7D-4469-8A70-D28DF07F4AFA}"/>
              </a:ext>
            </a:extLst>
          </p:cNvPr>
          <p:cNvSpPr/>
          <p:nvPr/>
        </p:nvSpPr>
        <p:spPr>
          <a:xfrm>
            <a:off x="1209664" y="3343700"/>
            <a:ext cx="8083445" cy="144139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92485-2EA6-4FF8-877A-50F81129208D}"/>
              </a:ext>
            </a:extLst>
          </p:cNvPr>
          <p:cNvCxnSpPr>
            <a:cxnSpLocks/>
          </p:cNvCxnSpPr>
          <p:nvPr/>
        </p:nvCxnSpPr>
        <p:spPr>
          <a:xfrm flipV="1">
            <a:off x="8697416" y="2996952"/>
            <a:ext cx="0" cy="346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5968C7-D94D-4F8B-879B-21E6B38CFBC0}"/>
              </a:ext>
            </a:extLst>
          </p:cNvPr>
          <p:cNvSpPr txBox="1"/>
          <p:nvPr/>
        </p:nvSpPr>
        <p:spPr>
          <a:xfrm>
            <a:off x="8073346" y="2530085"/>
            <a:ext cx="1872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버전의 </a:t>
            </a:r>
            <a:r>
              <a:rPr lang="en-US" altLang="ko-KR" sz="900" dirty="0"/>
              <a:t>Wikipedia </a:t>
            </a:r>
            <a:r>
              <a:rPr lang="ko-KR" altLang="en-US" sz="900" dirty="0"/>
              <a:t>또는 </a:t>
            </a:r>
            <a:r>
              <a:rPr lang="en-US" altLang="ko-KR" sz="900" dirty="0"/>
              <a:t>preprocessing</a:t>
            </a:r>
            <a:r>
              <a:rPr lang="ko-KR" altLang="en-US" sz="900" dirty="0"/>
              <a:t>으로 인해 버리는 </a:t>
            </a:r>
            <a:r>
              <a:rPr lang="en-US" altLang="ko-KR" sz="900" dirty="0"/>
              <a:t>question </a:t>
            </a:r>
            <a:r>
              <a:rPr lang="ko-KR" altLang="en-US" sz="900" dirty="0"/>
              <a:t>존재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73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2481</Words>
  <Application>Microsoft Office PowerPoint</Application>
  <PresentationFormat>A4 용지(210x297mm)</PresentationFormat>
  <Paragraphs>378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Noto Sans Korean Bold</vt:lpstr>
      <vt:lpstr>Noto Sans Korean Medium</vt:lpstr>
      <vt:lpstr>나눔바른고딕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옥 창원</cp:lastModifiedBy>
  <cp:revision>95</cp:revision>
  <dcterms:created xsi:type="dcterms:W3CDTF">2014-08-30T22:01:36Z</dcterms:created>
  <dcterms:modified xsi:type="dcterms:W3CDTF">2021-10-15T05:09:49Z</dcterms:modified>
</cp:coreProperties>
</file>