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67" r:id="rId2"/>
    <p:sldId id="270" r:id="rId3"/>
    <p:sldId id="272" r:id="rId4"/>
    <p:sldId id="273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 Grafelman" initials="AG" lastIdx="1" clrIdx="0"/>
  <p:cmAuthor id="2" name="Ann Grafelman" initials="AG [2]" lastIdx="1" clrIdx="1"/>
  <p:cmAuthor id="3" name="Ann Grafelman" initials="AG [3]" lastIdx="1" clrIdx="2"/>
  <p:cmAuthor id="4" name="Ann Grafelman" initials="AG [4]" lastIdx="1" clrIdx="3"/>
  <p:cmAuthor id="5" name="Ann Grafelman" initials="AG [5]" lastIdx="1" clrIdx="4"/>
  <p:cmAuthor id="6" name="Ann Grafelman" initials="AG [6]" lastIdx="1" clrIdx="5"/>
  <p:cmAuthor id="7" name="Ann Grafelman" initials="AG [7]" lastIdx="1" clrIdx="6"/>
  <p:cmAuthor id="8" name="Ann Grafelman" initials="AG [8]" lastIdx="1" clrIdx="7"/>
  <p:cmAuthor id="9" name="Ann Grafelman" initials="AG [9]" lastIdx="1" clrIdx="8"/>
  <p:cmAuthor id="10" name="Ann Grafelman" initials="AG [10]" lastIdx="1" clrIdx="9"/>
  <p:cmAuthor id="11" name="Ann Grafelman" initials="AG [11]" lastIdx="1" clrIdx="10"/>
  <p:cmAuthor id="12" name="Ann Grafelman" initials="AG [12]" lastIdx="1" clrIdx="11"/>
  <p:cmAuthor id="13" name="Ann Grafelman" initials="AG [13]" lastIdx="1" clrIdx="12"/>
  <p:cmAuthor id="14" name="Ann Grafelman" initials="AG [14]" lastIdx="1" clrIdx="13"/>
  <p:cmAuthor id="15" name="Ann Grafelman" initials="AG [15]" lastIdx="1" clrIdx="14"/>
  <p:cmAuthor id="16" name="Ann Grafelman" initials="AG [16]" lastIdx="1" clrIdx="15"/>
  <p:cmAuthor id="17" name="Ann Grafelman" initials="AG [17]" lastIdx="1" clrIdx="16"/>
  <p:cmAuthor id="18" name="Ann Grafelman" initials="AG [18]" lastIdx="1" clrIdx="17"/>
  <p:cmAuthor id="19" name="Ann Grafelman" initials="AG [19]" lastIdx="1" clrIdx="18"/>
  <p:cmAuthor id="20" name="Ann Grafelman" initials="AG [20]" lastIdx="1" clrIdx="19"/>
  <p:cmAuthor id="21" name="Ann Grafelman" initials="AG [12] [2]" lastIdx="1" clrIdx="20"/>
  <p:cmAuthor id="22" name="Ann Grafelman" initials="AG [12] [2] [2]" lastIdx="1" clrIdx="21"/>
  <p:cmAuthor id="23" name="Ann Grafelman" initials="AG [12] [2] [2] [2]" lastIdx="1" clrIdx="22"/>
  <p:cmAuthor id="24" name="Ann Grafelman" initials="AG [21]" lastIdx="1" clrIdx="2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5C2A"/>
    <a:srgbClr val="9BC84F"/>
    <a:srgbClr val="2A9EBC"/>
    <a:srgbClr val="2B9EBB"/>
    <a:srgbClr val="ABD5E1"/>
    <a:srgbClr val="E9E9E9"/>
    <a:srgbClr val="F55F53"/>
    <a:srgbClr val="F5536E"/>
    <a:srgbClr val="000000"/>
    <a:srgbClr val="F562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15" autoAdjust="0"/>
    <p:restoredTop sz="95856"/>
  </p:normalViewPr>
  <p:slideViewPr>
    <p:cSldViewPr snapToGrid="0">
      <p:cViewPr varScale="1">
        <p:scale>
          <a:sx n="103" d="100"/>
          <a:sy n="103" d="100"/>
        </p:scale>
        <p:origin x="150" y="354"/>
      </p:cViewPr>
      <p:guideLst>
        <p:guide orient="horz" pos="3336"/>
        <p:guide pos="3840"/>
      </p:guideLst>
    </p:cSldViewPr>
  </p:slideViewPr>
  <p:notesTextViewPr>
    <p:cViewPr>
      <p:scale>
        <a:sx n="1" d="1"/>
        <a:sy n="1" d="1"/>
      </p:scale>
      <p:origin x="0" y="-120"/>
    </p:cViewPr>
  </p:notesTextViewPr>
  <p:sorterViewPr>
    <p:cViewPr>
      <p:scale>
        <a:sx n="107" d="100"/>
        <a:sy n="107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07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olden days…</a:t>
            </a:r>
          </a:p>
          <a:p>
            <a:r>
              <a:rPr lang="en-US" dirty="0"/>
              <a:t>If you wanted to interact with data, how you did varied widely by the type of data</a:t>
            </a:r>
          </a:p>
          <a:p>
            <a:r>
              <a:rPr lang="en-US" dirty="0"/>
              <a:t>Microsoft wanted a unified syntax </a:t>
            </a:r>
            <a:r>
              <a:rPr lang="en-US"/>
              <a:t>and feature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24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28036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 Text and Three Item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988902" y="2798629"/>
            <a:ext cx="2730207" cy="164145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icon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725166"/>
            <a:ext cx="3296065" cy="352404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solidFill>
                  <a:schemeClr val="accent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705973" y="5186451"/>
            <a:ext cx="3296066" cy="123865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8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description text on these lines. Keep it short and simple.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4654523" y="2798629"/>
            <a:ext cx="2730207" cy="164145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icon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371595" y="4725166"/>
            <a:ext cx="3296065" cy="352404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solidFill>
                  <a:schemeClr val="accent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4371594" y="5186451"/>
            <a:ext cx="3296066" cy="123865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8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description text on these lines. Keep it short and simple.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322657" y="2798629"/>
            <a:ext cx="2730207" cy="164145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icon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8037215" y="4725166"/>
            <a:ext cx="3296065" cy="352404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solidFill>
                  <a:schemeClr val="accent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8037214" y="5186451"/>
            <a:ext cx="3296066" cy="123865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8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description text on these lines. Keep it short and simple.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705973" y="1310606"/>
            <a:ext cx="10779516" cy="1188658"/>
          </a:xfrm>
        </p:spPr>
        <p:txBody>
          <a:bodyPr lIns="182880" tIns="0" rIns="182880" bIns="0" anchor="ctr"/>
          <a:lstStyle>
            <a:lvl1pPr marL="0" indent="0" algn="l"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Add a short bit of description text in this area. Try keeping the text on a slide to a minimum. But sometimes we know descriptions are necessary.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150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or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image or icon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image or icon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3751018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or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32459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or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</p:spTree>
    <p:extLst>
      <p:ext uri="{BB962C8B-B14F-4D97-AF65-F5344CB8AC3E}">
        <p14:creationId xmlns:p14="http://schemas.microsoft.com/office/powerpoint/2010/main" val="11311072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Only Image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163932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icon only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68570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163932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icon only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37272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1336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icon only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3365945"/>
            <a:ext cx="3296065" cy="472978"/>
          </a:xfrm>
        </p:spPr>
        <p:txBody>
          <a:bodyPr lIns="182880" tIns="0" rIns="182880" bIns="0"/>
          <a:lstStyle>
            <a:lvl1pPr marL="0" indent="0" algn="ctr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443061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icon only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47699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01336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icon only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05974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4443061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icon only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8997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547072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845276" y="1828799"/>
            <a:ext cx="91440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16872" y="2025263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221399" y="1828799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845276" y="3258097"/>
            <a:ext cx="91440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716872" y="3454561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221399" y="3258097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1845276" y="4687395"/>
            <a:ext cx="91440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716872" y="4883859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221399" y="4687395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0" animBg="1"/>
      <p:bldP spid="1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0" grpId="0" animBg="1"/>
      <p:bldP spid="22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853514" y="1828800"/>
            <a:ext cx="87913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65858" y="1893322"/>
            <a:ext cx="785356" cy="785356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221399" y="1828800"/>
            <a:ext cx="9264090" cy="914400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47" name="Rectangle 46"/>
          <p:cNvSpPr/>
          <p:nvPr userDrawn="1"/>
        </p:nvSpPr>
        <p:spPr>
          <a:xfrm>
            <a:off x="1853514" y="2921619"/>
            <a:ext cx="87913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765858" y="2986141"/>
            <a:ext cx="785356" cy="785356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221399" y="2921619"/>
            <a:ext cx="9264090" cy="914400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1853514" y="4014438"/>
            <a:ext cx="87913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3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765858" y="4078960"/>
            <a:ext cx="785356" cy="785356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221399" y="4014438"/>
            <a:ext cx="9264090" cy="914400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Rectangle 54"/>
          <p:cNvSpPr/>
          <p:nvPr userDrawn="1"/>
        </p:nvSpPr>
        <p:spPr>
          <a:xfrm>
            <a:off x="1853514" y="5107257"/>
            <a:ext cx="87913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7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65858" y="5171779"/>
            <a:ext cx="785356" cy="785356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221399" y="5107257"/>
            <a:ext cx="9264090" cy="914400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7" grpId="0" animBg="1"/>
      <p:bldP spid="49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1" grpId="0" animBg="1"/>
      <p:bldP spid="5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5" grpId="0" animBg="1"/>
      <p:bldP spid="57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853514" y="1775814"/>
            <a:ext cx="87913" cy="7347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87742" y="1797139"/>
            <a:ext cx="685800" cy="685800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221399" y="1775814"/>
            <a:ext cx="9264090" cy="7347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47" name="Rectangle 46"/>
          <p:cNvSpPr/>
          <p:nvPr userDrawn="1"/>
        </p:nvSpPr>
        <p:spPr>
          <a:xfrm>
            <a:off x="1853514" y="2685999"/>
            <a:ext cx="87913" cy="7347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221399" y="2685999"/>
            <a:ext cx="9264090" cy="7347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1853514" y="3596184"/>
            <a:ext cx="87913" cy="7347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221399" y="3596184"/>
            <a:ext cx="9264090" cy="7347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Rectangle 54"/>
          <p:cNvSpPr/>
          <p:nvPr userDrawn="1"/>
        </p:nvSpPr>
        <p:spPr>
          <a:xfrm>
            <a:off x="1853514" y="4502162"/>
            <a:ext cx="87913" cy="7347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221399" y="4502162"/>
            <a:ext cx="9264090" cy="7347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1860408" y="5408140"/>
            <a:ext cx="87913" cy="7347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228293" y="5408140"/>
            <a:ext cx="9264090" cy="7347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87742" y="2710470"/>
            <a:ext cx="685800" cy="685800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1" name="Content Placeholder 11"/>
          <p:cNvSpPr>
            <a:spLocks noGrp="1"/>
          </p:cNvSpPr>
          <p:nvPr>
            <p:ph sz="quarter" idx="25" hasCustomPrompt="1"/>
          </p:nvPr>
        </p:nvSpPr>
        <p:spPr>
          <a:xfrm>
            <a:off x="887742" y="3623801"/>
            <a:ext cx="685800" cy="685800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887742" y="4529992"/>
            <a:ext cx="685800" cy="685800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3" name="Content Placeholder 11"/>
          <p:cNvSpPr>
            <a:spLocks noGrp="1"/>
          </p:cNvSpPr>
          <p:nvPr>
            <p:ph sz="quarter" idx="27" hasCustomPrompt="1"/>
          </p:nvPr>
        </p:nvSpPr>
        <p:spPr>
          <a:xfrm>
            <a:off x="887742" y="5432611"/>
            <a:ext cx="685800" cy="685800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7" grpId="0" animBg="1"/>
      <p:bldP spid="50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1" grpId="0" animBg="1"/>
      <p:bldP spid="5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5" grpId="0" animBg="1"/>
      <p:bldP spid="5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7" grpId="0" animBg="1"/>
      <p:bldP spid="1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7330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5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145390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339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706999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414537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hunking: Fiv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40125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780600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Title with Description and Tab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323987"/>
            <a:ext cx="12192000" cy="453401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1828800"/>
            <a:ext cx="4281714" cy="6531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2633472"/>
            <a:ext cx="11436096" cy="3740904"/>
          </a:xfrm>
        </p:spPr>
        <p:txBody>
          <a:bodyPr anchor="ctr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5" y="1160399"/>
            <a:ext cx="10778972" cy="369553"/>
          </a:xfrm>
        </p:spPr>
        <p:txBody>
          <a:bodyPr anchor="ctr"/>
          <a:lstStyle>
            <a:lvl1pPr algn="ctr">
              <a:defRPr sz="22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a line </a:t>
            </a:r>
            <a:r>
              <a:rPr lang="en-US"/>
              <a:t>of text here </a:t>
            </a:r>
            <a:r>
              <a:rPr lang="en-US" dirty="0"/>
              <a:t>if needed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374904" y="1938053"/>
            <a:ext cx="3696353" cy="447826"/>
          </a:xfr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Title with Description and Two Tabbed Sectio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" y="2323987"/>
            <a:ext cx="5932448" cy="453401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1828800"/>
            <a:ext cx="4281714" cy="6531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6483" y="2756014"/>
            <a:ext cx="5098766" cy="3618362"/>
          </a:xfrm>
        </p:spPr>
        <p:txBody>
          <a:bodyPr anchor="ctr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5" y="1160399"/>
            <a:ext cx="10778972" cy="369553"/>
          </a:xfrm>
        </p:spPr>
        <p:txBody>
          <a:bodyPr anchor="ctr"/>
          <a:lstStyle>
            <a:lvl1pPr algn="ctr">
              <a:defRPr sz="22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a line </a:t>
            </a:r>
            <a:r>
              <a:rPr lang="en-US"/>
              <a:t>of text here </a:t>
            </a:r>
            <a:r>
              <a:rPr lang="en-US" dirty="0"/>
              <a:t>if needed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76482" y="1934332"/>
            <a:ext cx="3626557" cy="442077"/>
          </a:xfr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Filename.here</a:t>
            </a:r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6259552" y="2323987"/>
            <a:ext cx="5932448" cy="453401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259551" y="1828800"/>
            <a:ext cx="4281714" cy="6531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624320" y="2755900"/>
            <a:ext cx="5212080" cy="3695700"/>
          </a:xfr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latin typeface="Roboto Mono" charset="0"/>
                <a:ea typeface="Roboto Mono" charset="0"/>
                <a:cs typeface="Roboto Mono" charset="0"/>
              </a:defRPr>
            </a:lvl1pPr>
          </a:lstStyle>
          <a:p>
            <a:pPr lvl="0"/>
            <a:r>
              <a:rPr lang="en-US"/>
              <a:t>Click to add code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6624638" y="1933575"/>
            <a:ext cx="3738562" cy="442913"/>
          </a:xfr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Filename.here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Half Page with Tab and Output 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899657" y="2323987"/>
            <a:ext cx="4281714" cy="45340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600992" y="2615862"/>
            <a:ext cx="3045576" cy="3758514"/>
          </a:xfrm>
        </p:spPr>
        <p:txBody>
          <a:bodyPr anchor="ctr" anchorCtr="0"/>
          <a:lstStyle>
            <a:lvl1pPr marL="0" indent="0">
              <a:buNone/>
              <a:defRPr sz="2000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Console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-1" y="2323987"/>
            <a:ext cx="7899657" cy="453401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1828800"/>
            <a:ext cx="4281714" cy="6531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2615862"/>
            <a:ext cx="7125929" cy="3758514"/>
          </a:xfrm>
        </p:spPr>
        <p:txBody>
          <a:bodyPr anchor="ctr" anchorCtr="0"/>
          <a:lstStyle>
            <a:lvl1pPr marL="0" indent="0">
              <a:buNone/>
              <a:defRPr sz="2000" baseline="0">
                <a:solidFill>
                  <a:schemeClr val="bg1">
                    <a:lumMod val="9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0" rIns="87919" bIns="0" rtlCol="0" anchor="ctr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Code Title-Output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5" y="1160399"/>
            <a:ext cx="10778972" cy="369553"/>
          </a:xfrm>
        </p:spPr>
        <p:txBody>
          <a:bodyPr anchor="ctr"/>
          <a:lstStyle>
            <a:lvl1pPr algn="ctr">
              <a:defRPr sz="22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a line </a:t>
            </a:r>
            <a:r>
              <a:rPr lang="en-US"/>
              <a:t>of text here </a:t>
            </a:r>
            <a:r>
              <a:rPr lang="en-US" dirty="0"/>
              <a:t>if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hasCustomPrompt="1"/>
          </p:nvPr>
        </p:nvSpPr>
        <p:spPr>
          <a:xfrm>
            <a:off x="365758" y="1934332"/>
            <a:ext cx="3606801" cy="442077"/>
          </a:xfr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Half Page Title Left and Tab R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460534" y="495187"/>
            <a:ext cx="7731465" cy="636281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460535" y="0"/>
            <a:ext cx="4281714" cy="6531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738586" y="787061"/>
            <a:ext cx="7038886" cy="5573397"/>
          </a:xfrm>
        </p:spPr>
        <p:txBody>
          <a:bodyPr anchor="ctr" anchorCtr="0"/>
          <a:lstStyle>
            <a:lvl1pPr marL="0" indent="0">
              <a:buNone/>
              <a:defRPr sz="2000" baseline="0">
                <a:solidFill>
                  <a:schemeClr val="bg1">
                    <a:lumMod val="9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64975" y="3022262"/>
            <a:ext cx="3526453" cy="635338"/>
          </a:xfrm>
          <a:prstGeom prst="rect">
            <a:avLst/>
          </a:prstGeom>
        </p:spPr>
        <p:txBody>
          <a:bodyPr vert="horz" lIns="0" tIns="0" rIns="87919" bIns="0" rtlCol="0" anchor="ctr" anchorCtr="0">
            <a:noAutofit/>
          </a:bodyPr>
          <a:lstStyle>
            <a:lvl1pPr algn="ctr">
              <a:defRPr sz="30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Code Title-side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738688" y="105531"/>
            <a:ext cx="3810952" cy="442077"/>
          </a:xfr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Full Page with Tab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95187"/>
            <a:ext cx="12192000" cy="636281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4281714" cy="6531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787061"/>
            <a:ext cx="11436096" cy="5699083"/>
          </a:xfrm>
        </p:spPr>
        <p:txBody>
          <a:bodyPr anchor="ctr" anchorCtr="0"/>
          <a:lstStyle>
            <a:lvl1pPr marL="0" indent="0">
              <a:buNone/>
              <a:defRPr sz="2000" baseline="0">
                <a:solidFill>
                  <a:schemeClr val="bg1">
                    <a:lumMod val="9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157116"/>
            <a:ext cx="3265547" cy="419592"/>
          </a:xfrm>
        </p:spPr>
        <p:txBody>
          <a:bodyPr anchor="ctr"/>
          <a:lstStyle>
            <a:lvl1pPr>
              <a:defRPr sz="16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err="1"/>
              <a:t>Filename.here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Dark Full Page with Title and Description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1458410"/>
            <a:ext cx="11414760" cy="4915966"/>
          </a:xfrm>
        </p:spPr>
        <p:txBody>
          <a:bodyPr anchor="ctr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4904" y="377071"/>
            <a:ext cx="11414760" cy="437131"/>
          </a:xfrm>
          <a:prstGeom prst="rect">
            <a:avLst/>
          </a:prstGeom>
        </p:spPr>
        <p:txBody>
          <a:bodyPr vert="horz" lIns="0" tIns="0" rIns="87919" bIns="0" rtlCol="0" anchor="ctr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Code Title-Output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374904" y="914953"/>
            <a:ext cx="11414759" cy="369553"/>
          </a:xfrm>
        </p:spPr>
        <p:txBody>
          <a:bodyPr anchor="ctr"/>
          <a:lstStyle>
            <a:lvl1pPr algn="ctr">
              <a:defRPr sz="22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a line </a:t>
            </a:r>
            <a:r>
              <a:rPr lang="en-US"/>
              <a:t>of text here </a:t>
            </a:r>
            <a:r>
              <a:rPr lang="en-US" dirty="0"/>
              <a:t>if needed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410073" y="541868"/>
            <a:ext cx="10070237" cy="2800626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Section Header in Title Case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11695" y="342900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83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Title Half Page with Tab and Output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642811"/>
            <a:ext cx="12192000" cy="22151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2149450"/>
            <a:ext cx="12192000" cy="260911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1654263"/>
            <a:ext cx="3980329" cy="6531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2441325"/>
            <a:ext cx="11402568" cy="2014928"/>
          </a:xfrm>
        </p:spPr>
        <p:txBody>
          <a:bodyPr anchor="ctr" anchorCtr="0"/>
          <a:lstStyle>
            <a:lvl1pPr marL="0" indent="0">
              <a:buNone/>
              <a:defRPr sz="2000" baseline="0">
                <a:solidFill>
                  <a:schemeClr val="bg1">
                    <a:lumMod val="9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80088" y="588391"/>
            <a:ext cx="11317222" cy="437131"/>
          </a:xfrm>
          <a:prstGeom prst="rect">
            <a:avLst/>
          </a:prstGeom>
        </p:spPr>
        <p:txBody>
          <a:bodyPr vert="horz" lIns="0" tIns="0" rIns="87919" bIns="0" rtlCol="0" anchor="ctr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Code Title Half Page-Output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74904" y="5124351"/>
            <a:ext cx="11402568" cy="1367856"/>
          </a:xfrm>
        </p:spPr>
        <p:txBody>
          <a:bodyPr anchor="t" anchorCtr="0"/>
          <a:lstStyle>
            <a:lvl1pPr marL="0" indent="0">
              <a:buNone/>
              <a:defRPr sz="2000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Code output or other items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365760" y="1811782"/>
            <a:ext cx="2915924" cy="419592"/>
          </a:xfrm>
        </p:spPr>
        <p:txBody>
          <a:bodyPr anchor="ctr"/>
          <a:lstStyle>
            <a:lvl1pPr>
              <a:defRPr sz="16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file name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374904" y="1160399"/>
            <a:ext cx="11322406" cy="369553"/>
          </a:xfrm>
        </p:spPr>
        <p:txBody>
          <a:bodyPr anchor="ctr"/>
          <a:lstStyle>
            <a:lvl1pPr algn="ctr">
              <a:defRPr sz="22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a line </a:t>
            </a:r>
            <a:r>
              <a:rPr lang="en-US"/>
              <a:t>of text here </a:t>
            </a:r>
            <a:r>
              <a:rPr lang="en-US" dirty="0"/>
              <a:t>if needed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Dark Half Page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560173"/>
            <a:ext cx="11390376" cy="3039761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4094207"/>
            <a:ext cx="11390376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374904" y="4737287"/>
            <a:ext cx="11390376" cy="1835981"/>
          </a:xfrm>
        </p:spPr>
        <p:txBody>
          <a:bodyPr anchor="t"/>
          <a:lstStyle>
            <a:lvl1pPr marL="0" indent="0">
              <a:defRPr sz="2200" baseline="0">
                <a:latin typeface="+mn-lt"/>
              </a:defRPr>
            </a:lvl1pPr>
            <a:lvl2pPr>
              <a:defRPr sz="22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2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2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41344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Page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560173"/>
            <a:ext cx="11390376" cy="3039761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4094207"/>
            <a:ext cx="11390376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374904" y="4737287"/>
            <a:ext cx="11390376" cy="1835981"/>
          </a:xfrm>
        </p:spPr>
        <p:txBody>
          <a:bodyPr anchor="t"/>
          <a:lstStyle>
            <a:lvl1pPr marL="0" indent="0">
              <a:defRPr sz="2200" baseline="0">
                <a:latin typeface="+mn-lt"/>
              </a:defRPr>
            </a:lvl1pPr>
            <a:lvl2pPr>
              <a:defRPr sz="22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2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2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794234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Dark Full Page with Title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1403173"/>
            <a:ext cx="11426952" cy="4971203"/>
          </a:xfrm>
        </p:spPr>
        <p:txBody>
          <a:bodyPr anchor="ctr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4904" y="588391"/>
            <a:ext cx="11426952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661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Full Page with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1403173"/>
            <a:ext cx="11426952" cy="4971203"/>
          </a:xfrm>
        </p:spPr>
        <p:txBody>
          <a:bodyPr anchor="ctr"/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4904" y="588391"/>
            <a:ext cx="11426952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98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Dark Half Page Vertical with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4904" y="487680"/>
            <a:ext cx="5306568" cy="588479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00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470904" y="487680"/>
            <a:ext cx="5269992" cy="588479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0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362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Vertical Page with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4904" y="487680"/>
            <a:ext cx="5306568" cy="588479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00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470904" y="487680"/>
            <a:ext cx="5269992" cy="588479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0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623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| Title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3528" y="426704"/>
            <a:ext cx="3518807" cy="5990425"/>
          </a:xfrm>
        </p:spPr>
        <p:txBody>
          <a:bodyPr anchor="ctr"/>
          <a:lstStyle>
            <a:lvl1pPr algn="r">
              <a:defRPr sz="2400">
                <a:solidFill>
                  <a:schemeClr val="accent1"/>
                </a:solidFill>
                <a:latin typeface="+mn-lt"/>
              </a:defRPr>
            </a:lvl1pPr>
            <a:lvl2pPr marL="586003" indent="-288930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096724" indent="-21364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096722" indent="0" algn="r">
              <a:buFont typeface="Myriad Pro" panose="020B0503030403020204" pitchFamily="34" charset="0"/>
              <a:buNone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69711" y="1598903"/>
            <a:ext cx="6273479" cy="3646025"/>
          </a:xfrm>
        </p:spPr>
        <p:txBody>
          <a:bodyPr anchor="ctr"/>
          <a:lstStyle>
            <a:lvl1pPr>
              <a:lnSpc>
                <a:spcPct val="100000"/>
              </a:lnSpc>
              <a:defRPr sz="36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03169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748145" y="1598903"/>
            <a:ext cx="3383892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9040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itle/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6518" y="583180"/>
            <a:ext cx="10778971" cy="437131"/>
          </a:xfrm>
        </p:spPr>
        <p:txBody>
          <a:bodyPr/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1570616"/>
            <a:ext cx="6776355" cy="4130938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1570616"/>
            <a:ext cx="0" cy="4130938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706518" y="1813071"/>
            <a:ext cx="3425519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28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or Click Icon 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70570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39396101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Edge Bleed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35499" cy="6858000"/>
          </a:xfrm>
          <a:solidFill>
            <a:schemeClr val="bg1"/>
          </a:solidFill>
        </p:spPr>
        <p:txBody>
          <a:bodyPr anchor="ctr"/>
          <a:lstStyle>
            <a:lvl1pPr algn="ctr">
              <a:defRPr>
                <a:latin typeface="+mj-lt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95856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6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7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819286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-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marL="0" marR="0" indent="0" algn="l" defTabSz="58600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200" b="0" i="0" smtClean="0">
                <a:effectLst/>
              </a:defRPr>
            </a:lvl1pPr>
          </a:lstStyle>
          <a:p>
            <a:r>
              <a:rPr lang="en-US" dirty="0"/>
              <a:t>“Life is trying things to see if </a:t>
            </a:r>
            <a:br>
              <a:rPr lang="en-US" dirty="0"/>
            </a:br>
            <a:r>
              <a:rPr lang="en-US" dirty="0"/>
              <a:t>they work.”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Ray Bradbury</a:t>
            </a:r>
          </a:p>
        </p:txBody>
      </p:sp>
    </p:spTree>
    <p:extLst>
      <p:ext uri="{BB962C8B-B14F-4D97-AF65-F5344CB8AC3E}">
        <p14:creationId xmlns:p14="http://schemas.microsoft.com/office/powerpoint/2010/main" val="33652917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-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745959"/>
            <a:ext cx="10070239" cy="3724308"/>
          </a:xfrm>
        </p:spPr>
        <p:txBody>
          <a:bodyPr anchor="b">
            <a:normAutofit/>
          </a:bodyPr>
          <a:lstStyle>
            <a:lvl1pPr marL="0" marR="0" indent="0" algn="l" defTabSz="58600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000" b="0" i="0" smtClean="0">
                <a:effectLst/>
              </a:defRPr>
            </a:lvl1pPr>
          </a:lstStyle>
          <a:p>
            <a:r>
              <a:rPr lang="en-US" dirty="0"/>
              <a:t>“It had long since come to my attention that people of accomplishment rarely sat back and let things happen to them. They went out and happened to things.”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4664744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Leonardo Da Vinci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4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2071871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Word to define</a:t>
            </a:r>
          </a:p>
        </p:txBody>
      </p:sp>
    </p:spTree>
    <p:extLst>
      <p:ext uri="{BB962C8B-B14F-4D97-AF65-F5344CB8AC3E}">
        <p14:creationId xmlns:p14="http://schemas.microsoft.com/office/powerpoint/2010/main" val="7609272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92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or Category with Large Icon-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00311" y="1913447"/>
            <a:ext cx="4572617" cy="1403345"/>
          </a:xfrm>
        </p:spPr>
        <p:txBody>
          <a:bodyPr lIns="91440"/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Topic or Title Introduction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085850" y="642938"/>
            <a:ext cx="3669602" cy="5572124"/>
          </a:xfrm>
        </p:spPr>
        <p:txBody>
          <a:bodyPr anchor="ctr"/>
          <a:lstStyle>
            <a:lvl1pPr algn="ctr">
              <a:defRPr sz="3200" baseline="0">
                <a:latin typeface="+mj-lt"/>
              </a:defRPr>
            </a:lvl1pPr>
          </a:lstStyle>
          <a:p>
            <a:r>
              <a:rPr lang="en-US" dirty="0"/>
              <a:t>Insert Icon Only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5900311" y="3653756"/>
            <a:ext cx="4572617" cy="1539466"/>
          </a:xfrm>
        </p:spPr>
        <p:txBody>
          <a:bodyPr lIns="91440" tIns="0" rIns="91440" bIns="0"/>
          <a:lstStyle>
            <a:lvl1pPr marL="0" indent="0" algn="l">
              <a:lnSpc>
                <a:spcPts val="2700"/>
              </a:lnSpc>
              <a:spcBef>
                <a:spcPts val="600"/>
              </a:spcBef>
              <a:buNone/>
              <a:defRPr sz="2000" b="0" i="0" baseline="0">
                <a:solidFill>
                  <a:schemeClr val="bg1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Add a short bit of description text in this area. This should be a quick intro slide to an idea without a lot of text. Stick to a few sentences.</a:t>
            </a:r>
          </a:p>
        </p:txBody>
      </p:sp>
    </p:spTree>
    <p:extLst>
      <p:ext uri="{BB962C8B-B14F-4D97-AF65-F5344CB8AC3E}">
        <p14:creationId xmlns:p14="http://schemas.microsoft.com/office/powerpoint/2010/main" val="158643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or Category with Large Icon-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23937" y="4113728"/>
            <a:ext cx="6744127" cy="744028"/>
          </a:xfrm>
        </p:spPr>
        <p:txBody>
          <a:bodyPr lIns="91440"/>
          <a:lstStyle>
            <a:lvl1pPr algn="ctr">
              <a:lnSpc>
                <a:spcPts val="5000"/>
              </a:lnSpc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Topic or Title Introduction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076104" y="714374"/>
            <a:ext cx="4039791" cy="3288903"/>
          </a:xfrm>
        </p:spPr>
        <p:txBody>
          <a:bodyPr anchor="ctr"/>
          <a:lstStyle>
            <a:lvl1pPr algn="ctr">
              <a:defRPr sz="3200" baseline="0">
                <a:latin typeface="+mj-lt"/>
              </a:defRPr>
            </a:lvl1pPr>
          </a:lstStyle>
          <a:p>
            <a:r>
              <a:rPr lang="en-US" dirty="0"/>
              <a:t>Insert Icon Only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2895387" y="4968206"/>
            <a:ext cx="6401227" cy="1218282"/>
          </a:xfrm>
        </p:spPr>
        <p:txBody>
          <a:bodyPr lIns="91440" tIns="0" rIns="91440" bIns="0"/>
          <a:lstStyle>
            <a:lvl1pPr marL="0" indent="0" algn="ctr">
              <a:lnSpc>
                <a:spcPts val="2700"/>
              </a:lnSpc>
              <a:spcBef>
                <a:spcPts val="600"/>
              </a:spcBef>
              <a:buNone/>
              <a:defRPr sz="2000" b="0" i="0" baseline="0">
                <a:solidFill>
                  <a:schemeClr val="bg1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Add a short bit of description text in this area. This should be a quick intro slide to an idea without a lot of text. Stick to a few sentences.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ix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6518" y="1904604"/>
            <a:ext cx="1097280" cy="1100432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064230" y="1828799"/>
            <a:ext cx="3793645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064230" y="3258097"/>
            <a:ext cx="3793645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64230" y="4687395"/>
            <a:ext cx="3793645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6" hasCustomPrompt="1"/>
          </p:nvPr>
        </p:nvSpPr>
        <p:spPr>
          <a:xfrm>
            <a:off x="717550" y="3335478"/>
            <a:ext cx="1097280" cy="1097280"/>
          </a:xfrm>
        </p:spPr>
        <p:txBody>
          <a:bodyPr anchor="ctr"/>
          <a:lstStyle>
            <a:lvl1pPr algn="ctr"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Content Placeholder 4"/>
          <p:cNvSpPr>
            <a:spLocks noGrp="1"/>
          </p:cNvSpPr>
          <p:nvPr>
            <p:ph sz="quarter" idx="27" hasCustomPrompt="1"/>
          </p:nvPr>
        </p:nvSpPr>
        <p:spPr>
          <a:xfrm>
            <a:off x="706518" y="4763200"/>
            <a:ext cx="1097280" cy="1097280"/>
          </a:xfrm>
        </p:spPr>
        <p:txBody>
          <a:bodyPr anchor="ctr"/>
          <a:lstStyle>
            <a:lvl1pPr algn="ctr"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5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6334132" y="1899050"/>
            <a:ext cx="1097280" cy="1100432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7691844" y="1823245"/>
            <a:ext cx="3793645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7691844" y="3252543"/>
            <a:ext cx="3793645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7691844" y="4681841"/>
            <a:ext cx="3793645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Content Placeholder 4"/>
          <p:cNvSpPr>
            <a:spLocks noGrp="1"/>
          </p:cNvSpPr>
          <p:nvPr>
            <p:ph sz="quarter" idx="32" hasCustomPrompt="1"/>
          </p:nvPr>
        </p:nvSpPr>
        <p:spPr>
          <a:xfrm>
            <a:off x="6345164" y="3329924"/>
            <a:ext cx="1097280" cy="1097280"/>
          </a:xfrm>
        </p:spPr>
        <p:txBody>
          <a:bodyPr anchor="ctr"/>
          <a:lstStyle>
            <a:lvl1pPr algn="ctr"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50" name="Content Placeholder 4"/>
          <p:cNvSpPr>
            <a:spLocks noGrp="1"/>
          </p:cNvSpPr>
          <p:nvPr>
            <p:ph sz="quarter" idx="33" hasCustomPrompt="1"/>
          </p:nvPr>
        </p:nvSpPr>
        <p:spPr>
          <a:xfrm>
            <a:off x="6334132" y="4757646"/>
            <a:ext cx="1097280" cy="1097280"/>
          </a:xfrm>
        </p:spPr>
        <p:txBody>
          <a:bodyPr anchor="ctr"/>
          <a:lstStyle>
            <a:lvl1pPr algn="ctr"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| Three Item Chunk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261347" y="1828799"/>
            <a:ext cx="4224142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7261347" y="3258097"/>
            <a:ext cx="4224142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7261347" y="4687395"/>
            <a:ext cx="4224142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706519" y="1633727"/>
            <a:ext cx="4353162" cy="459638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5860372" y="1904604"/>
            <a:ext cx="1097280" cy="1100432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5860372" y="3333902"/>
            <a:ext cx="1097280" cy="1100432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27" hasCustomPrompt="1"/>
          </p:nvPr>
        </p:nvSpPr>
        <p:spPr>
          <a:xfrm>
            <a:off x="5850018" y="4763200"/>
            <a:ext cx="1097280" cy="1100432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Right | Three Item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211045" y="1828799"/>
            <a:ext cx="4224142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211045" y="3258097"/>
            <a:ext cx="4224142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2211045" y="4687395"/>
            <a:ext cx="4224142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936631" y="1633727"/>
            <a:ext cx="4548858" cy="459638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716872" y="1904604"/>
            <a:ext cx="1131448" cy="1100432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16872" y="3333902"/>
            <a:ext cx="1131448" cy="1100432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27" hasCustomPrompt="1"/>
          </p:nvPr>
        </p:nvSpPr>
        <p:spPr>
          <a:xfrm>
            <a:off x="706518" y="4763200"/>
            <a:ext cx="1131448" cy="1100432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18" y="1430900"/>
            <a:ext cx="10778971" cy="494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18" y="505084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8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49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489" y="6149463"/>
            <a:ext cx="449824" cy="4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713" r:id="rId5"/>
    <p:sldLayoutId id="2147483717" r:id="rId6"/>
    <p:sldLayoutId id="2147483705" r:id="rId7"/>
    <p:sldLayoutId id="2147483715" r:id="rId8"/>
    <p:sldLayoutId id="2147483716" r:id="rId9"/>
    <p:sldLayoutId id="2147483701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85" r:id="rId16"/>
    <p:sldLayoutId id="2147483686" r:id="rId17"/>
    <p:sldLayoutId id="2147483687" r:id="rId18"/>
    <p:sldLayoutId id="2147483659" r:id="rId19"/>
    <p:sldLayoutId id="2147483660" r:id="rId20"/>
    <p:sldLayoutId id="2147483661" r:id="rId21"/>
    <p:sldLayoutId id="2147483662" r:id="rId22"/>
    <p:sldLayoutId id="2147483663" r:id="rId23"/>
    <p:sldLayoutId id="2147483683" r:id="rId24"/>
    <p:sldLayoutId id="2147483688" r:id="rId25"/>
    <p:sldLayoutId id="2147483690" r:id="rId26"/>
    <p:sldLayoutId id="2147483692" r:id="rId27"/>
    <p:sldLayoutId id="2147483694" r:id="rId28"/>
    <p:sldLayoutId id="2147483695" r:id="rId29"/>
    <p:sldLayoutId id="2147483697" r:id="rId30"/>
    <p:sldLayoutId id="2147483664" r:id="rId31"/>
    <p:sldLayoutId id="2147483665" r:id="rId32"/>
    <p:sldLayoutId id="2147483666" r:id="rId33"/>
    <p:sldLayoutId id="2147483667" r:id="rId34"/>
    <p:sldLayoutId id="2147483668" r:id="rId35"/>
    <p:sldLayoutId id="2147483669" r:id="rId36"/>
    <p:sldLayoutId id="2147483670" r:id="rId37"/>
    <p:sldLayoutId id="2147483671" r:id="rId38"/>
    <p:sldLayoutId id="2147483679" r:id="rId39"/>
    <p:sldLayoutId id="2147483678" r:id="rId40"/>
    <p:sldLayoutId id="2147483672" r:id="rId41"/>
    <p:sldLayoutId id="2147483673" r:id="rId42"/>
    <p:sldLayoutId id="2147483674" r:id="rId43"/>
    <p:sldLayoutId id="2147483699" r:id="rId44"/>
    <p:sldLayoutId id="2147483675" r:id="rId45"/>
    <p:sldLayoutId id="2147483676" r:id="rId4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ctr" defTabSz="586003" rtl="0" eaLnBrk="1" latinLnBrk="0" hangingPunct="1">
        <a:lnSpc>
          <a:spcPct val="85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57150" indent="-57150" algn="l" defTabSz="586003" rtl="0" eaLnBrk="1" latinLnBrk="0" hangingPunct="1">
        <a:lnSpc>
          <a:spcPct val="100000"/>
        </a:lnSpc>
        <a:spcBef>
          <a:spcPts val="1800"/>
        </a:spcBef>
        <a:buClrTx/>
        <a:buSzPct val="75000"/>
        <a:buFont typeface="Myriad Pro" panose="020B0503030403020204" pitchFamily="34" charset="0"/>
        <a:buChar char=" "/>
        <a:defRPr sz="24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586003" indent="-28893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-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883074" indent="-28689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•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200150" indent="-31750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Wingdings" panose="05000000000000000000" pitchFamily="2" charset="2"/>
        <a:buChar char="§"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371600" indent="-27463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Myriad Pro Light" panose="020B0403030403020204" pitchFamily="34" charset="0"/>
        <a:buChar char="-"/>
        <a:tabLst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719263" indent="-292100" algn="l" defTabSz="586003" rtl="0" eaLnBrk="1" latinLnBrk="0" hangingPunct="1">
        <a:spcBef>
          <a:spcPts val="448"/>
        </a:spcBef>
        <a:buClr>
          <a:schemeClr val="tx1"/>
        </a:buClr>
        <a:buSzPct val="70000"/>
        <a:buFont typeface="Montserrat"/>
        <a:buChar char=" "/>
        <a:defRPr lang="en-US" sz="24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003425" indent="-28892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286000" indent="-28257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2571750" indent="-285750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0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0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009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01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01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021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2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028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0694168-44FC-441C-9ACF-F8008E2A8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76" y="4656437"/>
            <a:ext cx="1663144" cy="1663144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838075" y="5488009"/>
            <a:ext cx="6038989" cy="64266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SOFTWARE ENGINEER</a:t>
            </a:r>
          </a:p>
          <a:p>
            <a:pPr>
              <a:spcBef>
                <a:spcPts val="0"/>
              </a:spcBef>
            </a:pPr>
            <a:r>
              <a:rPr lang="en-US" dirty="0"/>
              <a:t>Security/mitigations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Chuck Bates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See Also: </a:t>
            </a:r>
            <a:r>
              <a:rPr lang="en-US" i="1" dirty="0"/>
              <a:t>WIZARDRY, MAGIC, SORCERY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LINQ: Getting things you didn’t know you wanted, in ways that you don’t understand!</a:t>
            </a:r>
          </a:p>
        </p:txBody>
      </p:sp>
    </p:spTree>
    <p:extLst>
      <p:ext uri="{BB962C8B-B14F-4D97-AF65-F5344CB8AC3E}">
        <p14:creationId xmlns:p14="http://schemas.microsoft.com/office/powerpoint/2010/main" val="238455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History/Purpose of LINQ</a:t>
            </a:r>
          </a:p>
          <a:p>
            <a:r>
              <a:rPr lang="en-US" dirty="0"/>
              <a:t>Syntax</a:t>
            </a:r>
          </a:p>
          <a:p>
            <a:r>
              <a:rPr lang="en-US" dirty="0"/>
              <a:t>Common LINQ Operators</a:t>
            </a:r>
          </a:p>
          <a:p>
            <a:pPr lvl="1"/>
            <a:r>
              <a:rPr lang="en-US" sz="1800" dirty="0"/>
              <a:t>Filtering: </a:t>
            </a:r>
            <a:r>
              <a:rPr lang="en-US" sz="1800" i="1" dirty="0"/>
              <a:t>Where(), First(), </a:t>
            </a:r>
            <a:r>
              <a:rPr lang="en-US" sz="1800" i="1" dirty="0" err="1"/>
              <a:t>FirstOrDefault</a:t>
            </a:r>
            <a:r>
              <a:rPr lang="en-US" sz="1800" i="1" dirty="0"/>
              <a:t>(), etc.</a:t>
            </a:r>
          </a:p>
          <a:p>
            <a:pPr lvl="1"/>
            <a:r>
              <a:rPr lang="en-US" sz="1800" dirty="0"/>
              <a:t>Ordering: </a:t>
            </a:r>
            <a:r>
              <a:rPr lang="en-US" sz="1800" i="1" dirty="0" err="1"/>
              <a:t>OrderBy</a:t>
            </a:r>
            <a:r>
              <a:rPr lang="en-US" sz="1800" i="1" dirty="0"/>
              <a:t>(), </a:t>
            </a:r>
            <a:r>
              <a:rPr lang="en-US" sz="1800" i="1" dirty="0" err="1"/>
              <a:t>OrderByDescending</a:t>
            </a:r>
            <a:r>
              <a:rPr lang="en-US" sz="1800" i="1" dirty="0"/>
              <a:t>()</a:t>
            </a:r>
          </a:p>
          <a:p>
            <a:pPr lvl="1"/>
            <a:r>
              <a:rPr lang="en-US" sz="1800" dirty="0"/>
              <a:t>Quantifications: </a:t>
            </a:r>
            <a:r>
              <a:rPr lang="en-US" sz="1800" i="1" dirty="0"/>
              <a:t>Any(), All(), Contains(), etc.</a:t>
            </a:r>
          </a:p>
          <a:p>
            <a:pPr lvl="1"/>
            <a:r>
              <a:rPr lang="en-US" sz="1800" dirty="0"/>
              <a:t>Grouping: </a:t>
            </a:r>
            <a:r>
              <a:rPr lang="en-US" sz="1800" i="1" dirty="0" err="1"/>
              <a:t>GroupBy</a:t>
            </a:r>
            <a:r>
              <a:rPr lang="en-US" sz="1800" i="1" dirty="0"/>
              <a:t>()</a:t>
            </a:r>
          </a:p>
          <a:p>
            <a:pPr lvl="1"/>
            <a:r>
              <a:rPr lang="en-US" sz="1800" dirty="0"/>
              <a:t>Projecting: </a:t>
            </a:r>
            <a:r>
              <a:rPr lang="en-US" sz="1800" i="1" dirty="0"/>
              <a:t>Select()</a:t>
            </a:r>
          </a:p>
          <a:p>
            <a:pPr lvl="1"/>
            <a:r>
              <a:rPr lang="en-US" sz="1800" dirty="0"/>
              <a:t>Flatten: </a:t>
            </a:r>
            <a:r>
              <a:rPr lang="en-US" sz="1800" i="1" dirty="0" err="1"/>
              <a:t>SelectMany</a:t>
            </a:r>
            <a:r>
              <a:rPr lang="en-US" sz="1800" i="1" dirty="0"/>
              <a:t>()</a:t>
            </a:r>
            <a:endParaRPr lang="en-US" sz="1800" dirty="0"/>
          </a:p>
          <a:p>
            <a:r>
              <a:rPr lang="en-US" dirty="0"/>
              <a:t>Deferred Execution (Lazy vs. Eager)</a:t>
            </a:r>
          </a:p>
          <a:p>
            <a:r>
              <a:rPr lang="en-US" dirty="0"/>
              <a:t>Performance Comparisons (if time)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70222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0DDE8-2AEF-4EF0-898D-E0B0F4C2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LINQ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210D25-714A-43E2-9183-E15495C4FAA4}"/>
              </a:ext>
            </a:extLst>
          </p:cNvPr>
          <p:cNvSpPr txBox="1"/>
          <p:nvPr/>
        </p:nvSpPr>
        <p:spPr>
          <a:xfrm>
            <a:off x="4107795" y="1171073"/>
            <a:ext cx="3976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(Language Integrated Query)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BBADF5-63B7-422D-9733-DE14F31AA5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27" y="4811752"/>
            <a:ext cx="1198643" cy="11888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FA0CD8-5FAF-4052-959B-FB60D25F6E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21" y="3929839"/>
            <a:ext cx="1501191" cy="14763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187EAD-86D1-430A-8900-0DC7D364C4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897" y="3896334"/>
            <a:ext cx="1269081" cy="15098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7E9865-DD68-4FC7-AAC1-53CFFA4EFFE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482" y="1934190"/>
            <a:ext cx="1141033" cy="125727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2049D3-6C30-46E2-9E97-3C8A8E05324E}"/>
              </a:ext>
            </a:extLst>
          </p:cNvPr>
          <p:cNvCxnSpPr/>
          <p:nvPr/>
        </p:nvCxnSpPr>
        <p:spPr>
          <a:xfrm flipH="1">
            <a:off x="3216442" y="3191467"/>
            <a:ext cx="2165684" cy="1115838"/>
          </a:xfrm>
          <a:prstGeom prst="straightConnector1">
            <a:avLst/>
          </a:prstGeom>
          <a:ln>
            <a:solidFill>
              <a:srgbClr val="9BC84F"/>
            </a:solidFill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E9FB10-2144-41A9-8408-974CF956EF24}"/>
              </a:ext>
            </a:extLst>
          </p:cNvPr>
          <p:cNvCxnSpPr/>
          <p:nvPr/>
        </p:nvCxnSpPr>
        <p:spPr>
          <a:xfrm>
            <a:off x="6095998" y="3328737"/>
            <a:ext cx="0" cy="133927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EA860C-3EED-456F-807D-D9E0C31B43F8}"/>
              </a:ext>
            </a:extLst>
          </p:cNvPr>
          <p:cNvCxnSpPr/>
          <p:nvPr/>
        </p:nvCxnSpPr>
        <p:spPr>
          <a:xfrm>
            <a:off x="6780270" y="3191467"/>
            <a:ext cx="2257996" cy="1139901"/>
          </a:xfrm>
          <a:prstGeom prst="straightConnector1">
            <a:avLst/>
          </a:prstGeom>
          <a:ln>
            <a:solidFill>
              <a:srgbClr val="F75C2A"/>
            </a:solidFill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48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327FC-5C5D-447F-AA20-CCFF35CAC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CD8CF1-1066-40A4-8448-50E98384F676}"/>
              </a:ext>
            </a:extLst>
          </p:cNvPr>
          <p:cNvSpPr txBox="1"/>
          <p:nvPr/>
        </p:nvSpPr>
        <p:spPr>
          <a:xfrm>
            <a:off x="3083707" y="1371600"/>
            <a:ext cx="974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Query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E3C58F-BF4A-4ADC-9A26-54AD1A4CC30B}"/>
              </a:ext>
            </a:extLst>
          </p:cNvPr>
          <p:cNvSpPr txBox="1"/>
          <p:nvPr/>
        </p:nvSpPr>
        <p:spPr>
          <a:xfrm>
            <a:off x="8133347" y="1371600"/>
            <a:ext cx="218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Method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28F6B7-7F13-434F-BDA3-A04A6EB87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480" y="2540167"/>
            <a:ext cx="4343400" cy="1200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2FCE2B-7713-40AE-A36B-280964E2F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122" y="2540167"/>
            <a:ext cx="5257800" cy="733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E497DC-493F-4306-8792-32AEE223884B}"/>
              </a:ext>
            </a:extLst>
          </p:cNvPr>
          <p:cNvSpPr txBox="1"/>
          <p:nvPr/>
        </p:nvSpPr>
        <p:spPr>
          <a:xfrm>
            <a:off x="4730081" y="4042049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Semantically Identical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B4BF26-4FEA-419F-AD1D-6C0CA0E32C5D}"/>
              </a:ext>
            </a:extLst>
          </p:cNvPr>
          <p:cNvSpPr txBox="1"/>
          <p:nvPr/>
        </p:nvSpPr>
        <p:spPr>
          <a:xfrm>
            <a:off x="5683867" y="431300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312F9-0D5D-44EF-ACCD-A853A252B7B0}"/>
              </a:ext>
            </a:extLst>
          </p:cNvPr>
          <p:cNvSpPr txBox="1"/>
          <p:nvPr/>
        </p:nvSpPr>
        <p:spPr>
          <a:xfrm>
            <a:off x="2123629" y="5024735"/>
            <a:ext cx="7879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Some queries must be expressed as method calls!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493C76-363B-4633-86E5-96B9BCC723EB}"/>
              </a:ext>
            </a:extLst>
          </p:cNvPr>
          <p:cNvSpPr txBox="1"/>
          <p:nvPr/>
        </p:nvSpPr>
        <p:spPr>
          <a:xfrm>
            <a:off x="4691000" y="5486400"/>
            <a:ext cx="2810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and method syntax is faster…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293078-A288-411A-AA64-FE937B4EB0DB}"/>
              </a:ext>
            </a:extLst>
          </p:cNvPr>
          <p:cNvSpPr txBox="1"/>
          <p:nvPr/>
        </p:nvSpPr>
        <p:spPr>
          <a:xfrm>
            <a:off x="5244547" y="6097554"/>
            <a:ext cx="1637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and just better…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7E56E3-A0E5-4D33-87E0-90C4CA428800}"/>
              </a:ext>
            </a:extLst>
          </p:cNvPr>
          <p:cNvSpPr txBox="1"/>
          <p:nvPr/>
        </p:nvSpPr>
        <p:spPr>
          <a:xfrm>
            <a:off x="4993357" y="5791977"/>
            <a:ext cx="2139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and simpler to write…</a:t>
            </a:r>
          </a:p>
        </p:txBody>
      </p:sp>
    </p:spTree>
    <p:extLst>
      <p:ext uri="{BB962C8B-B14F-4D97-AF65-F5344CB8AC3E}">
        <p14:creationId xmlns:p14="http://schemas.microsoft.com/office/powerpoint/2010/main" val="317254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LOTS OF CODE</a:t>
            </a:r>
          </a:p>
        </p:txBody>
      </p:sp>
    </p:spTree>
    <p:extLst>
      <p:ext uri="{BB962C8B-B14F-4D97-AF65-F5344CB8AC3E}">
        <p14:creationId xmlns:p14="http://schemas.microsoft.com/office/powerpoint/2010/main" val="123513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luralsight_PowerPoint_Template_October_2018.pptx" id="{2BDDEC3B-8D55-4AFC-8ED3-6CAF26EBB31F}" vid="{514194D0-3BD3-4C1D-A418-B7BC0CB87A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Pluralsight_PowerPoint_Template_October_2018</Template>
  <TotalTime>32010</TotalTime>
  <Words>169</Words>
  <Application>Microsoft Office PowerPoint</Application>
  <PresentationFormat>Widescreen</PresentationFormat>
  <Paragraphs>34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Calibri</vt:lpstr>
      <vt:lpstr>Consolas</vt:lpstr>
      <vt:lpstr>Gotham Book</vt:lpstr>
      <vt:lpstr>Gotham Light</vt:lpstr>
      <vt:lpstr>Gotham Medium</vt:lpstr>
      <vt:lpstr>Lucida Grande</vt:lpstr>
      <vt:lpstr>Montserrat</vt:lpstr>
      <vt:lpstr>Myriad Pro</vt:lpstr>
      <vt:lpstr>Myriad Pro Light</vt:lpstr>
      <vt:lpstr>Roboto Mono</vt:lpstr>
      <vt:lpstr>Wingdings</vt:lpstr>
      <vt:lpstr>Wingdings 3</vt:lpstr>
      <vt:lpstr>Pluralsight default theme</vt:lpstr>
      <vt:lpstr>LINQ: Getting things you didn’t know you wanted, in ways that you don’t understand!</vt:lpstr>
      <vt:lpstr>PowerPoint Presentation</vt:lpstr>
      <vt:lpstr>History of LINQ</vt:lpstr>
      <vt:lpstr>Syntax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Chuck Bates</cp:lastModifiedBy>
  <cp:revision>1443</cp:revision>
  <dcterms:created xsi:type="dcterms:W3CDTF">2019-07-15T18:42:32Z</dcterms:created>
  <dcterms:modified xsi:type="dcterms:W3CDTF">2020-01-10T08:00:46Z</dcterms:modified>
</cp:coreProperties>
</file>