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notesMasterIdLst>
    <p:notesMasterId r:id="rId40"/>
  </p:notesMasterIdLst>
  <p:sldIdLst>
    <p:sldId id="256" r:id="rId2"/>
    <p:sldId id="261" r:id="rId3"/>
    <p:sldId id="271" r:id="rId4"/>
    <p:sldId id="311" r:id="rId5"/>
    <p:sldId id="273" r:id="rId6"/>
    <p:sldId id="310" r:id="rId7"/>
    <p:sldId id="312" r:id="rId8"/>
    <p:sldId id="318" r:id="rId9"/>
    <p:sldId id="313" r:id="rId10"/>
    <p:sldId id="314" r:id="rId11"/>
    <p:sldId id="315" r:id="rId12"/>
    <p:sldId id="316" r:id="rId13"/>
    <p:sldId id="317" r:id="rId14"/>
    <p:sldId id="270" r:id="rId15"/>
    <p:sldId id="286" r:id="rId16"/>
    <p:sldId id="319" r:id="rId17"/>
    <p:sldId id="320" r:id="rId18"/>
    <p:sldId id="322" r:id="rId19"/>
    <p:sldId id="321" r:id="rId20"/>
    <p:sldId id="346" r:id="rId21"/>
    <p:sldId id="279" r:id="rId22"/>
    <p:sldId id="323" r:id="rId23"/>
    <p:sldId id="325" r:id="rId24"/>
    <p:sldId id="324" r:id="rId25"/>
    <p:sldId id="336" r:id="rId26"/>
    <p:sldId id="326" r:id="rId27"/>
    <p:sldId id="327" r:id="rId28"/>
    <p:sldId id="328" r:id="rId29"/>
    <p:sldId id="334" r:id="rId30"/>
    <p:sldId id="329" r:id="rId31"/>
    <p:sldId id="335" r:id="rId32"/>
    <p:sldId id="339" r:id="rId33"/>
    <p:sldId id="340" r:id="rId34"/>
    <p:sldId id="341" r:id="rId35"/>
    <p:sldId id="342" r:id="rId36"/>
    <p:sldId id="344" r:id="rId37"/>
    <p:sldId id="345" r:id="rId38"/>
    <p:sldId id="26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6"/>
    <p:restoredTop sz="94681"/>
  </p:normalViewPr>
  <p:slideViewPr>
    <p:cSldViewPr snapToGrid="0" snapToObjects="1">
      <p:cViewPr varScale="1">
        <p:scale>
          <a:sx n="97" d="100"/>
          <a:sy n="97" d="100"/>
        </p:scale>
        <p:origin x="22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5A488-1AC6-B649-A88A-91D0E808665E}" type="datetimeFigureOut">
              <a:rPr lang="en-US" smtClean="0"/>
              <a:t>1/20/19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08049-2555-F34D-9DDA-D99A3A82B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2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0A6D75D2-0976-924B-BD46-10CA86BCD84B}" type="slidenum">
              <a:rPr lang="en-US" altLang="x-none">
                <a:latin typeface="Arial" charset="0"/>
              </a:rPr>
              <a:pPr/>
              <a:t>32</a:t>
            </a:fld>
            <a:endParaRPr lang="en-US" altLang="x-none" dirty="0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544829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7FFB0C9E-2CF3-214B-A086-725CECB3FBB7}" type="slidenum">
              <a:rPr lang="en-US" altLang="x-none">
                <a:latin typeface="Arial" charset="0"/>
              </a:rPr>
              <a:pPr/>
              <a:t>33</a:t>
            </a:fld>
            <a:endParaRPr lang="en-US" altLang="x-none" dirty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3857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02F8543D-5E71-AD43-A08C-46B2D0AFCF3A}" type="slidenum">
              <a:rPr lang="en-US" altLang="x-none">
                <a:latin typeface="Arial" charset="0"/>
              </a:rPr>
              <a:pPr/>
              <a:t>34</a:t>
            </a:fld>
            <a:endParaRPr lang="en-US" altLang="x-none" dirty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40689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4D3F12FB-9EC9-6144-899F-9EC29BA58882}" type="slidenum">
              <a:rPr lang="en-US" altLang="x-none">
                <a:latin typeface="Arial" charset="0"/>
              </a:rPr>
              <a:pPr/>
              <a:t>35</a:t>
            </a:fld>
            <a:endParaRPr lang="en-US" altLang="x-none" dirty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63517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8FEA22F8-3311-DC41-B41B-50C6371255AF}" type="slidenum">
              <a:rPr lang="en-US" altLang="x-none">
                <a:latin typeface="Arial" charset="0"/>
              </a:rPr>
              <a:pPr/>
              <a:t>36</a:t>
            </a:fld>
            <a:endParaRPr lang="en-US" altLang="x-none" dirty="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8467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7584" y="3726427"/>
            <a:ext cx="10756492" cy="121919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923" y="4945624"/>
            <a:ext cx="10776153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9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5991"/>
            <a:ext cx="5886643" cy="808348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439334"/>
            <a:ext cx="10974917" cy="461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6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8" y="240121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465008"/>
            <a:ext cx="10994760" cy="5018089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4597" y="591210"/>
            <a:ext cx="887814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375" y="1569915"/>
            <a:ext cx="8908028" cy="4681415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592" y="234378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010711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70C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64057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010711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70C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64057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6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tiff"/><Relationship Id="rId5" Type="http://schemas.openxmlformats.org/officeDocument/2006/relationships/image" Target="../media/image10.jpeg"/><Relationship Id="rId6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smtClean="0"/>
              <a:t>Mines, Minerals,</a:t>
            </a:r>
            <a:br>
              <a:rPr lang="en-US" cap="none" dirty="0" smtClean="0"/>
            </a:br>
            <a:r>
              <a:rPr lang="en-US" cap="none" dirty="0" smtClean="0"/>
              <a:t>and Minecraft</a:t>
            </a:r>
            <a:endParaRPr lang="en-US" cap="none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Dr. Charles “Chuck” Bell</a:t>
            </a:r>
          </a:p>
          <a:p>
            <a:r>
              <a:rPr lang="en-US" dirty="0" smtClean="0"/>
              <a:t>Lesson </a:t>
            </a:r>
            <a:r>
              <a:rPr lang="en-US" dirty="0" smtClean="0"/>
              <a:t>2: 23 </a:t>
            </a:r>
            <a:r>
              <a:rPr lang="en-US" dirty="0" smtClean="0"/>
              <a:t>January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Job was acquainted with the technical process of extracting iron from iron ore: "</a:t>
            </a:r>
            <a:r>
              <a:rPr lang="en-US" i="1" dirty="0"/>
              <a:t>iron is taken out of the earth</a:t>
            </a:r>
            <a:r>
              <a:rPr lang="en-US" dirty="0"/>
              <a:t>" (Job. 28:2). </a:t>
            </a:r>
            <a:endParaRPr lang="en-US" dirty="0" smtClean="0"/>
          </a:p>
          <a:p>
            <a:r>
              <a:rPr lang="en-US" dirty="0" smtClean="0"/>
              <a:t>Isaiah </a:t>
            </a:r>
            <a:r>
              <a:rPr lang="en-US" dirty="0"/>
              <a:t>described the smith's technique of working iron with the help of charcoal to produce steel suitable for making vessels (Isa. 54:16).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Bible </a:t>
            </a:r>
            <a:r>
              <a:rPr lang="en-US" dirty="0" smtClean="0"/>
              <a:t>mentions </a:t>
            </a:r>
            <a:r>
              <a:rPr lang="en-US" dirty="0"/>
              <a:t>Tubal-Cain as the first metalsmith (Gen. </a:t>
            </a:r>
            <a:r>
              <a:rPr lang="en-US" dirty="0" smtClean="0"/>
              <a:t>4:22).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scholars identify the family of Japheth, to whom Tubal-Cain was related, with peoples who inhabited the coast of the Black Sea. </a:t>
            </a:r>
            <a:endParaRPr lang="en-US" dirty="0" smtClean="0"/>
          </a:p>
          <a:p>
            <a:r>
              <a:rPr lang="en-US" dirty="0" smtClean="0"/>
              <a:t>Iron </a:t>
            </a:r>
            <a:r>
              <a:rPr lang="en-US" dirty="0"/>
              <a:t>was first exploited by the Hittites in Asia Minor and it was brought to Syria and Ereẓ Israel by Phoenician merchants. </a:t>
            </a:r>
            <a:endParaRPr lang="en-US" dirty="0" smtClean="0"/>
          </a:p>
          <a:p>
            <a:r>
              <a:rPr lang="en-US" dirty="0"/>
              <a:t>Iron often appears in figures of speech in the Bible, but it mainly symbolizes the material from which instruments of war were made. </a:t>
            </a:r>
          </a:p>
        </p:txBody>
      </p:sp>
    </p:spTree>
    <p:extLst>
      <p:ext uri="{BB962C8B-B14F-4D97-AF65-F5344CB8AC3E}">
        <p14:creationId xmlns:p14="http://schemas.microsoft.com/office/powerpoint/2010/main" val="14164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Tin was known to, and utilized by, the ancient Egyptians.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was an extensive international trade in tin that was alloyed with copper to make bronze – the copper of the Bible. </a:t>
            </a:r>
            <a:endParaRPr lang="en-US" dirty="0" smtClean="0"/>
          </a:p>
          <a:p>
            <a:r>
              <a:rPr lang="en-US" dirty="0" smtClean="0"/>
              <a:t>Tin </a:t>
            </a:r>
            <a:r>
              <a:rPr lang="en-US" dirty="0"/>
              <a:t>was mentioned by Ezekiel as one of the products imported by the Phoenicians from Tarshish (27:12).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appears in the Bible together with the other metals, gold, silver, copper, iron, and lead, for example, in connection with the laws of their purification after being captured as </a:t>
            </a:r>
            <a:r>
              <a:rPr lang="en-US" dirty="0" smtClean="0"/>
              <a:t>loot </a:t>
            </a:r>
            <a:r>
              <a:rPr lang="en-US" dirty="0"/>
              <a:t>(Num. 31:22). </a:t>
            </a:r>
            <a:endParaRPr lang="en-US" dirty="0" smtClean="0"/>
          </a:p>
          <a:p>
            <a:r>
              <a:rPr lang="en-US" dirty="0" smtClean="0"/>
              <a:t>Tin </a:t>
            </a:r>
            <a:r>
              <a:rPr lang="en-US" dirty="0"/>
              <a:t>is mentioned by Ezekiel as one of the components of the slag obtained by reducing silver from its ore (22:18–22) and by Isaiah: "</a:t>
            </a:r>
            <a:r>
              <a:rPr lang="en-US" i="1" dirty="0"/>
              <a:t>smelt away your dross as with lye, and remove all your tin</a:t>
            </a:r>
            <a:r>
              <a:rPr lang="en-US" dirty="0"/>
              <a:t>" (1:25). 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specific tin vessels are mentioned in the Bible.</a:t>
            </a:r>
          </a:p>
        </p:txBody>
      </p:sp>
    </p:spTree>
    <p:extLst>
      <p:ext uri="{BB962C8B-B14F-4D97-AF65-F5344CB8AC3E}">
        <p14:creationId xmlns:p14="http://schemas.microsoft.com/office/powerpoint/2010/main" val="9466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ancient sources of lead were Asia Minor and Syria, and it was included among the metals brought by the Phoenicians from Tarshish (Ezek. 27:12). </a:t>
            </a:r>
            <a:endParaRPr lang="en-US" dirty="0" smtClean="0"/>
          </a:p>
          <a:p>
            <a:r>
              <a:rPr lang="en-US" dirty="0" smtClean="0"/>
              <a:t>Lead </a:t>
            </a:r>
            <a:r>
              <a:rPr lang="en-US" dirty="0"/>
              <a:t>galena is found today at the foot of Mount Hermon; however, nothing is known of its extraction in antiquity.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of its high specific gravity, it served as weights for fishermen's nets – "</a:t>
            </a:r>
            <a:r>
              <a:rPr lang="en-US" i="1" dirty="0"/>
              <a:t>they sank like lead in the majestic waters</a:t>
            </a:r>
            <a:r>
              <a:rPr lang="en-US" dirty="0"/>
              <a:t>" (Ex. </a:t>
            </a:r>
            <a:r>
              <a:rPr lang="en-US" dirty="0" smtClean="0"/>
              <a:t>15:10). </a:t>
            </a:r>
          </a:p>
          <a:p>
            <a:r>
              <a:rPr lang="en-US" dirty="0" smtClean="0"/>
              <a:t>The </a:t>
            </a:r>
            <a:r>
              <a:rPr lang="en-US" dirty="0"/>
              <a:t>plumb line may also have been made of lead (Amos 7:7</a:t>
            </a:r>
            <a:r>
              <a:rPr lang="en-US" dirty="0" smtClean="0"/>
              <a:t>).</a:t>
            </a:r>
          </a:p>
          <a:p>
            <a:r>
              <a:rPr lang="en-US" dirty="0" smtClean="0"/>
              <a:t>Lead </a:t>
            </a:r>
            <a:r>
              <a:rPr lang="en-US" dirty="0"/>
              <a:t>served also as a cover of utensils because of its high specific gravity (Zech. 5:7–8).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verse, </a:t>
            </a:r>
            <a:r>
              <a:rPr lang="en-US" i="1" dirty="0"/>
              <a:t>"… that with an iron pen and lead they were graven in the rock for ever!</a:t>
            </a:r>
            <a:r>
              <a:rPr lang="en-US" dirty="0"/>
              <a:t>" (Job. 19:24), seems to indicate that as early as biblical times, lead was used for writing; because of the softness of lead, writing implements were made of stone filled </a:t>
            </a:r>
            <a:r>
              <a:rPr lang="en-US" dirty="0" smtClean="0"/>
              <a:t>lead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Lead</a:t>
            </a:r>
            <a:r>
              <a:rPr lang="en-US" dirty="0"/>
              <a:t>, or lead minerals, may have been used for cosmetics and dyes.</a:t>
            </a:r>
          </a:p>
        </p:txBody>
      </p:sp>
    </p:spTree>
    <p:extLst>
      <p:ext uri="{BB962C8B-B14F-4D97-AF65-F5344CB8AC3E}">
        <p14:creationId xmlns:p14="http://schemas.microsoft.com/office/powerpoint/2010/main" val="209417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Metals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</a:t>
            </a:r>
            <a:r>
              <a:rPr lang="en-US" dirty="0" smtClean="0"/>
              <a:t>alue </a:t>
            </a:r>
            <a:r>
              <a:rPr lang="en-US" dirty="0"/>
              <a:t>attached to metals can be seen from the pages concerning the Temple menorah (Men. 28b), where they are listed either in descending order – gold, silver, tin, lead – or ascending order – iron, tin, silver, gold. </a:t>
            </a:r>
            <a:endParaRPr lang="en-US" dirty="0" smtClean="0"/>
          </a:p>
          <a:p>
            <a:r>
              <a:rPr lang="en-US" dirty="0" smtClean="0"/>
              <a:t>Coins </a:t>
            </a:r>
            <a:r>
              <a:rPr lang="en-US" dirty="0"/>
              <a:t>made of less valuable metal being considered currency in relation to those of the more valuable one, which is then considered commodity but not currency (see BM 4:1; Mishnah lists gold, silver, and copper in descending order, whereas the same Mishnah in the Jerusalem Talmud (BM 4:1, 9c) puts silver before gold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Thus, in some cases silver was considered more valuable (think usable) than gold!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1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Raspberry 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 of the Raspberry 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8621" y="1465007"/>
            <a:ext cx="8779059" cy="5018089"/>
          </a:xfrm>
        </p:spPr>
        <p:txBody>
          <a:bodyPr/>
          <a:lstStyle/>
          <a:p>
            <a:r>
              <a:rPr lang="en-US" dirty="0" smtClean="0"/>
              <a:t>Early concepts started in 2006.</a:t>
            </a:r>
          </a:p>
          <a:p>
            <a:r>
              <a:rPr lang="en-US" dirty="0" smtClean="0"/>
              <a:t>Based on Atmel ATmega644.</a:t>
            </a:r>
          </a:p>
          <a:p>
            <a:r>
              <a:rPr lang="en-US" dirty="0" smtClean="0"/>
              <a:t>Officially launched in 2012.</a:t>
            </a:r>
          </a:p>
          <a:p>
            <a:r>
              <a:rPr lang="en-US" dirty="0" smtClean="0"/>
              <a:t>Inspired by Acorn’s BBC Micro from 1981. </a:t>
            </a:r>
            <a:endParaRPr lang="en-US" dirty="0"/>
          </a:p>
          <a:p>
            <a:r>
              <a:rPr lang="en-US" dirty="0" smtClean="0"/>
              <a:t>Original concept was to inspire and educate children in computers.</a:t>
            </a:r>
            <a:endParaRPr lang="en-US" dirty="0"/>
          </a:p>
        </p:txBody>
      </p:sp>
      <p:pic>
        <p:nvPicPr>
          <p:cNvPr id="6" name="Picture 4" descr="http://upload.wikimedia.org/wikipedia/en/thumb/c/cb/Raspberry_Pi_Logo.svg/1000px-Raspberry_Pi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77680" y="2317868"/>
            <a:ext cx="2622619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68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5" name="Picture 4" descr="http://core0.staticworld.net/images/article/2016/08/raspberry-pi-hardware-2016-14-100678899-gallery.id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733" y="2546437"/>
            <a:ext cx="3663727" cy="245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5020940" y="5428604"/>
            <a:ext cx="1827204" cy="5420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 connector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21065" y="4169618"/>
            <a:ext cx="1827204" cy="5040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255879" y="3004914"/>
            <a:ext cx="1827204" cy="5040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4x USB 2.0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454586" y="1954183"/>
            <a:ext cx="1827204" cy="5040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GPIO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695842" y="4299530"/>
            <a:ext cx="2276801" cy="5558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 USB for power (min. 5V/1A)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29767" y="5245295"/>
            <a:ext cx="1827204" cy="5040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HDMI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957269" y="4924548"/>
            <a:ext cx="3744416" cy="5040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3.5mm Audio/Video </a:t>
            </a:r>
            <a:r>
              <a:rPr lang="en-US" dirty="0" smtClean="0"/>
              <a:t>Jack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372874" y="4495491"/>
            <a:ext cx="504056" cy="484564"/>
          </a:xfrm>
          <a:prstGeom prst="ellipse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089610" y="3223652"/>
            <a:ext cx="504056" cy="1015349"/>
          </a:xfrm>
          <a:prstGeom prst="ellipse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213358" y="2635871"/>
            <a:ext cx="2321127" cy="353197"/>
          </a:xfrm>
          <a:prstGeom prst="ellipse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981752" y="4292333"/>
            <a:ext cx="811781" cy="658356"/>
          </a:xfrm>
          <a:prstGeom prst="ellipse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731829" y="2498144"/>
            <a:ext cx="1010631" cy="1517596"/>
          </a:xfrm>
          <a:prstGeom prst="ellipse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34486" y="4003163"/>
            <a:ext cx="1280856" cy="820939"/>
          </a:xfrm>
          <a:prstGeom prst="ellipse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793533" y="3943732"/>
            <a:ext cx="282018" cy="9558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>
            <a:stCxn id="21" idx="6"/>
            <a:endCxn id="11" idx="1"/>
          </p:cNvCxnSpPr>
          <p:nvPr/>
        </p:nvCxnSpPr>
        <p:spPr>
          <a:xfrm>
            <a:off x="7742460" y="3256942"/>
            <a:ext cx="513419" cy="0"/>
          </a:xfrm>
          <a:prstGeom prst="line">
            <a:avLst/>
          </a:prstGeom>
          <a:ln>
            <a:solidFill>
              <a:srgbClr val="EF33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6"/>
            <a:endCxn id="10" idx="1"/>
          </p:cNvCxnSpPr>
          <p:nvPr/>
        </p:nvCxnSpPr>
        <p:spPr>
          <a:xfrm>
            <a:off x="7815342" y="4413633"/>
            <a:ext cx="505723" cy="8013"/>
          </a:xfrm>
          <a:prstGeom prst="line">
            <a:avLst/>
          </a:prstGeom>
          <a:ln>
            <a:solidFill>
              <a:srgbClr val="EF33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107428" y="4043200"/>
            <a:ext cx="287631" cy="9558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>
            <a:stCxn id="19" idx="0"/>
            <a:endCxn id="12" idx="2"/>
          </p:cNvCxnSpPr>
          <p:nvPr/>
        </p:nvCxnSpPr>
        <p:spPr>
          <a:xfrm flipH="1" flipV="1">
            <a:off x="5368188" y="2458239"/>
            <a:ext cx="5734" cy="177632"/>
          </a:xfrm>
          <a:prstGeom prst="line">
            <a:avLst/>
          </a:prstGeom>
          <a:ln>
            <a:solidFill>
              <a:srgbClr val="EF33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3"/>
          </p:cNvCxnSpPr>
          <p:nvPr/>
        </p:nvCxnSpPr>
        <p:spPr>
          <a:xfrm flipV="1">
            <a:off x="3783405" y="3774585"/>
            <a:ext cx="295328" cy="15555"/>
          </a:xfrm>
          <a:prstGeom prst="line">
            <a:avLst/>
          </a:prstGeom>
          <a:ln>
            <a:solidFill>
              <a:srgbClr val="EF33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666568" y="2527465"/>
            <a:ext cx="2276801" cy="5040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MicroSD-slot</a:t>
            </a:r>
          </a:p>
          <a:p>
            <a:pPr algn="ctr"/>
            <a:r>
              <a:rPr lang="en-US" dirty="0" smtClean="0"/>
              <a:t>(underneath)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804969" y="3031521"/>
            <a:ext cx="1284641" cy="506591"/>
          </a:xfrm>
          <a:prstGeom prst="line">
            <a:avLst/>
          </a:prstGeom>
          <a:ln>
            <a:solidFill>
              <a:srgbClr val="EF33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6" idx="1"/>
          </p:cNvCxnSpPr>
          <p:nvPr/>
        </p:nvCxnSpPr>
        <p:spPr>
          <a:xfrm>
            <a:off x="6251244" y="4999029"/>
            <a:ext cx="706025" cy="177547"/>
          </a:xfrm>
          <a:prstGeom prst="line">
            <a:avLst/>
          </a:prstGeom>
          <a:ln>
            <a:solidFill>
              <a:srgbClr val="EF33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0"/>
            <a:endCxn id="17" idx="2"/>
          </p:cNvCxnSpPr>
          <p:nvPr/>
        </p:nvCxnSpPr>
        <p:spPr>
          <a:xfrm flipV="1">
            <a:off x="5934542" y="4899561"/>
            <a:ext cx="0" cy="529043"/>
          </a:xfrm>
          <a:prstGeom prst="line">
            <a:avLst/>
          </a:prstGeom>
          <a:ln>
            <a:solidFill>
              <a:srgbClr val="EF33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3"/>
            <a:endCxn id="20" idx="4"/>
          </p:cNvCxnSpPr>
          <p:nvPr/>
        </p:nvCxnSpPr>
        <p:spPr>
          <a:xfrm flipV="1">
            <a:off x="4856971" y="4950689"/>
            <a:ext cx="530672" cy="546634"/>
          </a:xfrm>
          <a:prstGeom prst="line">
            <a:avLst/>
          </a:prstGeom>
          <a:ln>
            <a:solidFill>
              <a:srgbClr val="EF33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3"/>
            <a:endCxn id="9" idx="2"/>
          </p:cNvCxnSpPr>
          <p:nvPr/>
        </p:nvCxnSpPr>
        <p:spPr>
          <a:xfrm>
            <a:off x="3972643" y="4577453"/>
            <a:ext cx="400231" cy="160320"/>
          </a:xfrm>
          <a:prstGeom prst="line">
            <a:avLst/>
          </a:prstGeom>
          <a:ln>
            <a:solidFill>
              <a:srgbClr val="EF33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Accessories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Supply : 5V</a:t>
            </a:r>
          </a:p>
          <a:p>
            <a:r>
              <a:rPr lang="en-US" dirty="0"/>
              <a:t>Video Out: HDMI cable and monitor</a:t>
            </a:r>
          </a:p>
          <a:p>
            <a:r>
              <a:rPr lang="en-US" dirty="0"/>
              <a:t>MicroSD recommend 8GB or greater.</a:t>
            </a:r>
          </a:p>
          <a:p>
            <a:r>
              <a:rPr lang="en-US" dirty="0"/>
              <a:t>Keyboard make sure to (US settings)</a:t>
            </a:r>
          </a:p>
          <a:p>
            <a:endParaRPr lang="en-US" dirty="0"/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0616" y="4859125"/>
            <a:ext cx="1100150" cy="839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6378" y="4744722"/>
            <a:ext cx="1570356" cy="1113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asted-image.tif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3239" y="4820219"/>
            <a:ext cx="1561217" cy="877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TRANSCEND-MICRO-SD-8gb-0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5032" y="4796059"/>
            <a:ext cx="1282443" cy="1197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tiff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3087" y="4820219"/>
            <a:ext cx="1585092" cy="11976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0292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the Raspberry Pi 3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use a host of different languages including C++, Java, and Python</a:t>
            </a:r>
          </a:p>
          <a:p>
            <a:r>
              <a:rPr lang="en-US" dirty="0" smtClean="0"/>
              <a:t>The “Pi” in the name refers to Python, which is the preferred programming language.</a:t>
            </a:r>
          </a:p>
          <a:p>
            <a:r>
              <a:rPr lang="en-US" dirty="0" smtClean="0"/>
              <a:t>Python is a scripting language that is eas</a:t>
            </a:r>
            <a:r>
              <a:rPr lang="en-US" dirty="0" smtClean="0"/>
              <a:t>y to learn.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smtClean="0"/>
              <a:t>Python to program </a:t>
            </a:r>
            <a:r>
              <a:rPr lang="en-US" dirty="0" smtClean="0"/>
              <a:t>Minecraft!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6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4844" y="3147061"/>
            <a:ext cx="10363200" cy="1362075"/>
          </a:xfrm>
        </p:spPr>
        <p:txBody>
          <a:bodyPr/>
          <a:lstStyle/>
          <a:p>
            <a:pPr algn="ctr"/>
            <a:r>
              <a:rPr lang="en-US" dirty="0" smtClean="0"/>
              <a:t>HARDWARE DEMONSTRATON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Bible </a:t>
            </a:r>
            <a:r>
              <a:rPr lang="en-US" dirty="0"/>
              <a:t>Study: 10-15 minutes</a:t>
            </a:r>
          </a:p>
          <a:p>
            <a:r>
              <a:rPr lang="en-US" dirty="0" smtClean="0"/>
              <a:t>The Raspberry Pi: 5-10 minutes</a:t>
            </a:r>
          </a:p>
          <a:p>
            <a:r>
              <a:rPr lang="en-US" dirty="0" smtClean="0"/>
              <a:t>Hacking Minecraft with Python: </a:t>
            </a:r>
            <a:r>
              <a:rPr lang="en-US" dirty="0"/>
              <a:t>30-45 </a:t>
            </a:r>
            <a:r>
              <a:rPr lang="en-US" dirty="0" smtClean="0"/>
              <a:t>minutes</a:t>
            </a:r>
          </a:p>
          <a:p>
            <a:pPr lvl="1"/>
            <a:r>
              <a:rPr lang="en-US" dirty="0" smtClean="0"/>
              <a:t>Introduction to Python Programming</a:t>
            </a:r>
          </a:p>
          <a:p>
            <a:pPr lvl="1"/>
            <a:r>
              <a:rPr lang="en-US" dirty="0" smtClean="0"/>
              <a:t>Example Project: Teleporting Steve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Raspberry 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Powering on the Raspberry Pi is easy!</a:t>
            </a:r>
          </a:p>
          <a:p>
            <a:pPr lvl="1"/>
            <a:r>
              <a:rPr lang="en-US" dirty="0" smtClean="0"/>
              <a:t>Connect the peripherals (monitor, keyboard, mouse)</a:t>
            </a:r>
          </a:p>
          <a:p>
            <a:pPr lvl="1"/>
            <a:r>
              <a:rPr lang="en-US" dirty="0" smtClean="0"/>
              <a:t>Power on the board</a:t>
            </a:r>
          </a:p>
          <a:p>
            <a:r>
              <a:rPr lang="en-US" dirty="0" smtClean="0"/>
              <a:t>You </a:t>
            </a:r>
            <a:r>
              <a:rPr lang="en-US" b="1" dirty="0" smtClean="0"/>
              <a:t>MUST </a:t>
            </a:r>
            <a:r>
              <a:rPr lang="en-US" dirty="0" smtClean="0"/>
              <a:t>shutdown the Raspberry Pi. </a:t>
            </a:r>
          </a:p>
          <a:p>
            <a:pPr lvl="1"/>
            <a:r>
              <a:rPr lang="en-US" sz="4800" b="1" dirty="0" smtClean="0">
                <a:solidFill>
                  <a:srgbClr val="FF0000"/>
                </a:solidFill>
              </a:rPr>
              <a:t>VERY IMPORTANT!!!</a:t>
            </a:r>
            <a:endParaRPr lang="en-US" sz="4800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Click on the menu and choose shutdown.</a:t>
            </a:r>
          </a:p>
          <a:p>
            <a:pPr lvl="1"/>
            <a:r>
              <a:rPr lang="en-US" dirty="0" smtClean="0"/>
              <a:t>Failure to do so may corrupt the SD card (hard drive)</a:t>
            </a:r>
          </a:p>
        </p:txBody>
      </p:sp>
    </p:spTree>
    <p:extLst>
      <p:ext uri="{BB962C8B-B14F-4D97-AF65-F5344CB8AC3E}">
        <p14:creationId xmlns:p14="http://schemas.microsoft.com/office/powerpoint/2010/main" val="1733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Hacking Minecraft with Python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0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Set…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You will need to arrange 2 program windows on your desktop</a:t>
            </a:r>
          </a:p>
          <a:p>
            <a:pPr lvl="1"/>
            <a:r>
              <a:rPr lang="en-GB" dirty="0" smtClean="0"/>
              <a:t>Minecraft Pi</a:t>
            </a:r>
          </a:p>
          <a:p>
            <a:pPr lvl="1"/>
            <a:r>
              <a:rPr lang="en-GB" dirty="0" smtClean="0"/>
              <a:t>Python </a:t>
            </a:r>
            <a:r>
              <a:rPr lang="en-GB" dirty="0" smtClean="0"/>
              <a:t>2</a:t>
            </a:r>
            <a:endParaRPr lang="en-GB" dirty="0" smtClean="0"/>
          </a:p>
          <a:p>
            <a:r>
              <a:rPr lang="en-GB" dirty="0" smtClean="0"/>
              <a:t>Python is a programming language you will use to interact with Minecraft (make buildings, show messages, etc</a:t>
            </a:r>
            <a:r>
              <a:rPr lang="en-GB" dirty="0" smtClean="0"/>
              <a:t>.)</a:t>
            </a:r>
            <a:endParaRPr lang="en-GB" dirty="0"/>
          </a:p>
          <a:p>
            <a:r>
              <a:rPr lang="en-GB" dirty="0" smtClean="0"/>
              <a:t>Load BOTH programs and arrange your screen like this…</a:t>
            </a:r>
          </a:p>
        </p:txBody>
      </p:sp>
    </p:spTree>
    <p:extLst>
      <p:ext uri="{BB962C8B-B14F-4D97-AF65-F5344CB8AC3E}">
        <p14:creationId xmlns:p14="http://schemas.microsoft.com/office/powerpoint/2010/main" val="17006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Minecraft &amp; Python Screens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68" y="1448038"/>
            <a:ext cx="9926704" cy="532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lded Corner 4"/>
          <p:cNvSpPr/>
          <p:nvPr/>
        </p:nvSpPr>
        <p:spPr>
          <a:xfrm rot="21242447">
            <a:off x="2353196" y="4063543"/>
            <a:ext cx="2448272" cy="1545649"/>
          </a:xfrm>
          <a:prstGeom prst="foldedCorner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6E461E"/>
                </a:solidFill>
              </a:rPr>
              <a:t>To enter your code, you click </a:t>
            </a:r>
            <a:r>
              <a:rPr lang="en-GB" sz="2000" b="1" dirty="0">
                <a:solidFill>
                  <a:srgbClr val="6E461E"/>
                </a:solidFill>
              </a:rPr>
              <a:t>FILE</a:t>
            </a:r>
            <a:r>
              <a:rPr lang="en-GB" sz="2000" dirty="0">
                <a:solidFill>
                  <a:srgbClr val="6E461E"/>
                </a:solidFill>
              </a:rPr>
              <a:t> and </a:t>
            </a:r>
            <a:r>
              <a:rPr lang="en-GB" sz="2000" b="1" dirty="0">
                <a:solidFill>
                  <a:srgbClr val="6E461E"/>
                </a:solidFill>
              </a:rPr>
              <a:t>NEW</a:t>
            </a:r>
            <a:r>
              <a:rPr lang="en-GB" sz="2000" dirty="0">
                <a:solidFill>
                  <a:srgbClr val="6E461E"/>
                </a:solidFill>
              </a:rPr>
              <a:t>…</a:t>
            </a:r>
            <a:endParaRPr lang="en-GB" sz="2000" dirty="0">
              <a:solidFill>
                <a:srgbClr val="6E461E"/>
              </a:solidFill>
            </a:endParaRP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1847529" y="1916832"/>
            <a:ext cx="1649569" cy="21508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 rot="21242447">
            <a:off x="6837993" y="4802031"/>
            <a:ext cx="2658116" cy="1151355"/>
          </a:xfrm>
          <a:prstGeom prst="foldedCorner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6E461E"/>
                </a:solidFill>
              </a:rPr>
              <a:t>To move the mouse out of Minecraft, press the TAB key first</a:t>
            </a:r>
            <a:endParaRPr lang="en-GB" sz="2000" dirty="0">
              <a:solidFill>
                <a:srgbClr val="6E46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the right Python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Python, you have the window to store the program code AND a window where it runs.  You need to type your code into this window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49"/>
          <a:stretch/>
        </p:blipFill>
        <p:spPr bwMode="auto">
          <a:xfrm>
            <a:off x="6460053" y="3342641"/>
            <a:ext cx="3546159" cy="276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77"/>
          <a:stretch/>
        </p:blipFill>
        <p:spPr bwMode="auto">
          <a:xfrm>
            <a:off x="2047573" y="3342641"/>
            <a:ext cx="3836533" cy="27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2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Minecraft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connect to Minecraft by using Python run externally.</a:t>
            </a:r>
          </a:p>
          <a:p>
            <a:r>
              <a:rPr lang="en-US" dirty="0" smtClean="0"/>
              <a:t>Uses the Python Minecraft application programming interface (API)</a:t>
            </a:r>
          </a:p>
          <a:p>
            <a:r>
              <a:rPr lang="en-US" dirty="0" smtClean="0"/>
              <a:t>We then write scripts (programs) that interact with the Minecraft environment.</a:t>
            </a:r>
          </a:p>
          <a:p>
            <a:r>
              <a:rPr lang="en-US" dirty="0" smtClean="0"/>
              <a:t>We can save them and replay them anytime.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7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Text Messages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Start a new Python window, by clicking ‘File’ and ‘New</a:t>
            </a:r>
            <a:r>
              <a:rPr lang="en-GB" dirty="0" smtClean="0"/>
              <a:t>.’</a:t>
            </a:r>
            <a:endParaRPr lang="en-GB" dirty="0" smtClean="0"/>
          </a:p>
          <a:p>
            <a:r>
              <a:rPr lang="en-GB" dirty="0" smtClean="0"/>
              <a:t>Click in your new </a:t>
            </a:r>
            <a:r>
              <a:rPr lang="en-GB" b="1" dirty="0" smtClean="0"/>
              <a:t>empty</a:t>
            </a:r>
            <a:r>
              <a:rPr lang="en-GB" dirty="0" smtClean="0"/>
              <a:t> Python window and type this code.</a:t>
            </a:r>
          </a:p>
          <a:p>
            <a:pPr marL="301943" lvl="1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1943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mcpi.minecraft as minecraft</a:t>
            </a:r>
          </a:p>
          <a:p>
            <a:pPr marL="301943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mc = minecraft.Minecraft.create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1943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msg = “Hello world”</a:t>
            </a:r>
          </a:p>
          <a:p>
            <a:pPr marL="301943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mc.postToChat(msg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01943" lvl="1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Click on File and save your </a:t>
            </a:r>
            <a:r>
              <a:rPr lang="en-GB" dirty="0" smtClean="0"/>
              <a:t>code in your</a:t>
            </a:r>
            <a:br>
              <a:rPr lang="en-GB" dirty="0" smtClean="0"/>
            </a:br>
            <a:r>
              <a:rPr lang="en-GB" dirty="0" smtClean="0"/>
              <a:t>Pi ‘Documents’ folder as </a:t>
            </a:r>
            <a:r>
              <a:rPr lang="en-GB" b="1" dirty="0" smtClean="0"/>
              <a:t>text.py</a:t>
            </a:r>
            <a:endParaRPr lang="en-GB" dirty="0"/>
          </a:p>
          <a:p>
            <a:r>
              <a:rPr lang="en-GB" dirty="0" smtClean="0"/>
              <a:t>Click Run -&gt; Run Module</a:t>
            </a:r>
          </a:p>
          <a:p>
            <a:r>
              <a:rPr lang="en-GB" dirty="0" smtClean="0"/>
              <a:t>Try </a:t>
            </a:r>
            <a:r>
              <a:rPr lang="en-GB" dirty="0" smtClean="0"/>
              <a:t>another few.  What happens with</a:t>
            </a:r>
            <a:br>
              <a:rPr lang="en-GB" dirty="0" smtClean="0"/>
            </a:br>
            <a:r>
              <a:rPr lang="en-GB" dirty="0" smtClean="0"/>
              <a:t>long sentences?</a:t>
            </a:r>
            <a:endParaRPr lang="en-GB" dirty="0"/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lded Corner 3"/>
          <p:cNvSpPr/>
          <p:nvPr/>
        </p:nvSpPr>
        <p:spPr>
          <a:xfrm rot="21242447">
            <a:off x="8239700" y="3840445"/>
            <a:ext cx="2448272" cy="1545649"/>
          </a:xfrm>
          <a:prstGeom prst="foldedCorner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6E461E"/>
                </a:solidFill>
              </a:rPr>
              <a:t>Capital letters and spaces MUST be correct, or your code won’t work</a:t>
            </a:r>
            <a:endParaRPr lang="en-GB" sz="2000" dirty="0">
              <a:solidFill>
                <a:srgbClr val="6E46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am I?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Graphs use X co-ordinates for left-right and Y co-ordinates for </a:t>
            </a:r>
            <a:r>
              <a:rPr lang="en-GB" dirty="0" smtClean="0"/>
              <a:t>up-down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 smtClean="0"/>
              <a:t>Minecraft is a 3D game, so also has forwards-backwards movement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 smtClean="0"/>
              <a:t>X = Left-Right</a:t>
            </a:r>
            <a:br>
              <a:rPr lang="en-GB" dirty="0" smtClean="0"/>
            </a:br>
            <a:r>
              <a:rPr lang="en-GB" dirty="0" smtClean="0"/>
              <a:t>Y = Up-Down</a:t>
            </a:r>
            <a:br>
              <a:rPr lang="en-GB" dirty="0" smtClean="0"/>
            </a:br>
            <a:r>
              <a:rPr lang="en-GB" dirty="0" smtClean="0"/>
              <a:t>Z = Forward-Backward</a:t>
            </a:r>
          </a:p>
          <a:p>
            <a:endParaRPr lang="en-GB" dirty="0"/>
          </a:p>
        </p:txBody>
      </p:sp>
      <p:pic>
        <p:nvPicPr>
          <p:cNvPr id="4098" name="Picture 2" descr="http://3.bp.blogspot.com/-QuFkAXMKZ3Y/UWRn6s4PX-I/AAAAAAAADTM/ycDhEHjrOyc/s1600/Minecraft+-+XY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3270839"/>
            <a:ext cx="3196744" cy="332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There I am!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Coordinates are shown in upper-left corner on screen.</a:t>
            </a:r>
            <a:endParaRPr lang="en-US" dirty="0"/>
          </a:p>
        </p:txBody>
      </p:sp>
      <p:pic>
        <p:nvPicPr>
          <p:cNvPr id="5122" name="Picture 2" descr="http://4.bp.blogspot.com/-0eZL8CJSHKA/UWRoIvkYEjI/AAAAAAAADT8/X_MNwyudpI4/s1600/minecraft-hellowor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386" y="2265508"/>
            <a:ext cx="7563148" cy="442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1940560" y="2631440"/>
            <a:ext cx="2001520" cy="1656080"/>
          </a:xfrm>
          <a:prstGeom prst="straightConnector1">
            <a:avLst/>
          </a:prstGeom>
          <a:ln w="920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75920" y="112474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( -3, 33, 97 )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50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get Steve’s position and display it in Python.</a:t>
            </a:r>
          </a:p>
          <a:p>
            <a:r>
              <a:rPr lang="en-US" dirty="0" smtClean="0"/>
              <a:t>Let’s try it now. Open a new file and enter this:</a:t>
            </a:r>
          </a:p>
          <a:p>
            <a:pPr marL="0" indent="0">
              <a:spcBef>
                <a:spcPts val="0"/>
              </a:spcBef>
              <a:buNone/>
            </a:pPr>
            <a:endParaRPr lang="en-US" sz="3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3000" dirty="0">
                <a:latin typeface="Courier New" charset="0"/>
                <a:ea typeface="Courier New" charset="0"/>
                <a:cs typeface="Courier New" charset="0"/>
              </a:rPr>
              <a:t>Connect to Minecraft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charset="0"/>
                <a:ea typeface="Courier New" charset="0"/>
                <a:cs typeface="Courier New" charset="0"/>
              </a:rPr>
              <a:t>from mcpi.minecraft import Minecraft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charset="0"/>
                <a:ea typeface="Courier New" charset="0"/>
                <a:cs typeface="Courier New" charset="0"/>
              </a:rPr>
              <a:t>mc = Minecraft.create()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charset="0"/>
                <a:ea typeface="Courier New" charset="0"/>
                <a:cs typeface="Courier New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charset="0"/>
                <a:ea typeface="Courier New" charset="0"/>
                <a:cs typeface="Courier New" charset="0"/>
              </a:rPr>
              <a:t># Get the player's position and display 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charset="0"/>
                <a:ea typeface="Courier New" charset="0"/>
                <a:cs typeface="Courier New" charset="0"/>
              </a:rPr>
              <a:t>pos = mc.player.getPos()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charset="0"/>
                <a:ea typeface="Courier New" charset="0"/>
                <a:cs typeface="Courier New" charset="0"/>
              </a:rPr>
              <a:t>print pos.x, pos.y, </a:t>
            </a:r>
            <a:r>
              <a:rPr lang="en-US" sz="3000" dirty="0" smtClean="0">
                <a:latin typeface="Courier New" charset="0"/>
                <a:ea typeface="Courier New" charset="0"/>
                <a:cs typeface="Courier New" charset="0"/>
              </a:rPr>
              <a:t>pos.z</a:t>
            </a:r>
          </a:p>
          <a:p>
            <a:pPr marL="0" indent="0">
              <a:spcBef>
                <a:spcPts val="0"/>
              </a:spcBef>
              <a:buNone/>
            </a:pPr>
            <a:endParaRPr lang="en-US" sz="3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Move Steve around and re-run the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6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Bible Study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Metals in the Bible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1981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Teleporting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Start a new Python window by clicking ‘File’ and ‘New’.  Click in this new window and type this code</a:t>
            </a:r>
            <a:r>
              <a:rPr lang="en-GB" dirty="0" smtClean="0"/>
              <a:t>.</a:t>
            </a:r>
            <a:endParaRPr lang="en-GB" dirty="0"/>
          </a:p>
          <a:p>
            <a:pPr marL="301943" lvl="1" indent="0">
              <a:spcBef>
                <a:spcPts val="0"/>
              </a:spcBef>
              <a:buNone/>
            </a:pPr>
            <a:endParaRPr lang="en-GB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1943" lvl="1" indent="0">
              <a:spcBef>
                <a:spcPts val="0"/>
              </a:spcBef>
              <a:buNone/>
            </a:pP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mcpi.minecraft as minecraft</a:t>
            </a:r>
          </a:p>
          <a:p>
            <a:pPr marL="301943" lvl="1" indent="0">
              <a:spcBef>
                <a:spcPts val="0"/>
              </a:spcBef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mport time</a:t>
            </a:r>
          </a:p>
          <a:p>
            <a:pPr marL="301943" lvl="1" indent="0">
              <a:spcBef>
                <a:spcPts val="0"/>
              </a:spcBef>
              <a:buNone/>
            </a:pP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1943" lvl="1" indent="0">
              <a:spcBef>
                <a:spcPts val="0"/>
              </a:spcBef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mc = minecraft.Minecraft.create()</a:t>
            </a:r>
          </a:p>
          <a:p>
            <a:pPr marL="301943" lvl="1" indent="0">
              <a:spcBef>
                <a:spcPts val="0"/>
              </a:spcBef>
              <a:buNone/>
            </a:pP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1943" lvl="1" indent="0">
              <a:spcBef>
                <a:spcPts val="0"/>
              </a:spcBef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time.sleep(1)</a:t>
            </a:r>
          </a:p>
          <a:p>
            <a:pPr marL="301943" lvl="1" indent="0">
              <a:spcBef>
                <a:spcPts val="0"/>
              </a:spcBef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os = mc.player.getPos()</a:t>
            </a:r>
          </a:p>
          <a:p>
            <a:pPr marL="301943" lvl="1" indent="0">
              <a:spcBef>
                <a:spcPts val="0"/>
              </a:spcBef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mc.postToChat(“You are located x=“ +str(pos.x) + “, </a:t>
            </a:r>
            <a:endParaRPr lang="en-GB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1943" lvl="1" indent="0">
              <a:spcBef>
                <a:spcPts val="0"/>
              </a:spcBef>
              <a:buNone/>
            </a:pP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=“ +str(pos.y) +”, 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=“ +str(pos.z))</a:t>
            </a:r>
          </a:p>
          <a:p>
            <a:pPr marL="301943" lvl="1" indent="0">
              <a:spcBef>
                <a:spcPts val="0"/>
              </a:spcBef>
              <a:buNone/>
            </a:pP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1943" lvl="1" indent="0">
              <a:spcBef>
                <a:spcPts val="0"/>
              </a:spcBef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time.sleep(2)</a:t>
            </a:r>
          </a:p>
          <a:p>
            <a:pPr marL="301943" lvl="1" indent="0">
              <a:spcBef>
                <a:spcPts val="0"/>
              </a:spcBef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mc.postToChat(“Get ready to fall from the sky!”)</a:t>
            </a:r>
          </a:p>
          <a:p>
            <a:pPr marL="301943" lvl="1" indent="0">
              <a:spcBef>
                <a:spcPts val="0"/>
              </a:spcBef>
              <a:buNone/>
            </a:pP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1943" lvl="1" indent="0">
              <a:spcBef>
                <a:spcPts val="0"/>
              </a:spcBef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time.sleep(5)</a:t>
            </a:r>
          </a:p>
          <a:p>
            <a:pPr marL="301943" lvl="1" indent="0">
              <a:spcBef>
                <a:spcPts val="0"/>
              </a:spcBef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mc.player.setPos(pos.x, pos.y + 60, pos.z)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Click </a:t>
            </a:r>
            <a:r>
              <a:rPr lang="en-GB" dirty="0"/>
              <a:t>on File and save your code in </a:t>
            </a:r>
            <a:r>
              <a:rPr lang="en-GB" dirty="0" smtClean="0"/>
              <a:t>your Pi </a:t>
            </a:r>
            <a:r>
              <a:rPr lang="en-GB" dirty="0"/>
              <a:t>‘Documents’ folder as </a:t>
            </a:r>
            <a:r>
              <a:rPr lang="en-GB" b="1" dirty="0" smtClean="0"/>
              <a:t>teleport.py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637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 to the Minecraft API</a:t>
            </a:r>
          </a:p>
          <a:p>
            <a:r>
              <a:rPr lang="en-US" dirty="0" smtClean="0"/>
              <a:t>Using API functions</a:t>
            </a:r>
          </a:p>
          <a:p>
            <a:r>
              <a:rPr lang="en-US" dirty="0" smtClean="0"/>
              <a:t>Using variables</a:t>
            </a:r>
          </a:p>
          <a:p>
            <a:r>
              <a:rPr lang="en-US" dirty="0" smtClean="0"/>
              <a:t>Printing 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7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Keywords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i="1" dirty="0" smtClean="0"/>
              <a:t>Keywords</a:t>
            </a:r>
            <a:r>
              <a:rPr lang="en-US" dirty="0" smtClean="0"/>
              <a:t> are reserved words that have special meaning in the Python language. Because they are reserved, they can not be used as identifiers. Examples of keywords are </a:t>
            </a:r>
            <a:r>
              <a:rPr lang="en-US" i="1" dirty="0" smtClean="0"/>
              <a:t>if, while, class, import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43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Variables in Python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3500" dirty="0"/>
              <a:t>A variable </a:t>
            </a:r>
            <a:r>
              <a:rPr lang="en-US" sz="3500" dirty="0" smtClean="0"/>
              <a:t>has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3200" dirty="0" smtClean="0"/>
              <a:t>A </a:t>
            </a:r>
            <a:r>
              <a:rPr lang="en-US" sz="3200" dirty="0"/>
              <a:t>name – </a:t>
            </a:r>
            <a:r>
              <a:rPr lang="en-US" sz="3200" dirty="0" smtClean="0"/>
              <a:t>identifier</a:t>
            </a:r>
          </a:p>
          <a:p>
            <a:pPr lvl="1">
              <a:lnSpc>
                <a:spcPct val="80000"/>
              </a:lnSpc>
              <a:defRPr/>
            </a:pPr>
            <a:r>
              <a:rPr lang="en-US" sz="3200" dirty="0" smtClean="0"/>
              <a:t>A </a:t>
            </a:r>
            <a:r>
              <a:rPr lang="en-US" sz="3200" dirty="0"/>
              <a:t>data type - int, float, strings, etc. (determined by context implicitly or converted explicitly)</a:t>
            </a:r>
          </a:p>
          <a:p>
            <a:pPr marL="1066774" lvl="3" indent="-457189">
              <a:lnSpc>
                <a:spcPct val="80000"/>
              </a:lnSpc>
              <a:defRPr/>
            </a:pPr>
            <a:r>
              <a:rPr lang="en-US" sz="3200" dirty="0"/>
              <a:t>num = 1 + 2</a:t>
            </a:r>
          </a:p>
          <a:p>
            <a:pPr marL="1066774" lvl="3" indent="-457189">
              <a:lnSpc>
                <a:spcPct val="80000"/>
              </a:lnSpc>
              <a:defRPr/>
            </a:pPr>
            <a:r>
              <a:rPr lang="en-US" sz="3200" dirty="0"/>
              <a:t>num = float(25) / </a:t>
            </a:r>
            <a:r>
              <a:rPr lang="en-US" sz="3200" dirty="0" smtClean="0"/>
              <a:t>2.5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59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Integer operators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SzTx/>
              <a:defRPr/>
            </a:pPr>
            <a:r>
              <a:rPr lang="en-US" sz="2800" dirty="0"/>
              <a:t>The operations for integers are: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800" dirty="0"/>
              <a:t>+ for addition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800" dirty="0"/>
              <a:t>- for subtraction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800" dirty="0"/>
              <a:t>* for multiplication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800" dirty="0"/>
              <a:t>/ for integer division: 14/5 = 2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800" dirty="0"/>
              <a:t>/ for floating point division: 14.0/5.0 = 2.8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800" dirty="0"/>
              <a:t>% for remainder: 14 % 5 = 4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*, /, % take precedence over +, -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800" dirty="0"/>
              <a:t>x + y * z will do y*z first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Use parentheses to dictate order you want.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800" dirty="0"/>
              <a:t>(x+y) * z will do x+y first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910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Python Assignment Statements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dirty="0"/>
              <a:t>In </a:t>
            </a:r>
            <a:r>
              <a:rPr lang="en-US" dirty="0"/>
              <a:t>Python, = is called the </a:t>
            </a:r>
            <a:r>
              <a:rPr lang="en-US" b="1" dirty="0"/>
              <a:t>assignment operator </a:t>
            </a:r>
            <a:r>
              <a:rPr lang="en-US" dirty="0"/>
              <a:t>and an assignment statement has the </a:t>
            </a:r>
            <a:r>
              <a:rPr lang="en-US" dirty="0" smtClean="0"/>
              <a:t>form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&lt;variable&gt; = &lt;expression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dirty="0"/>
              <a:t>Here, </a:t>
            </a:r>
            <a:r>
              <a:rPr lang="en-US" b="1" dirty="0"/>
              <a:t>&lt;</a:t>
            </a:r>
            <a:r>
              <a:rPr lang="en-US" b="1" dirty="0"/>
              <a:t>variable&gt; </a:t>
            </a:r>
            <a:r>
              <a:rPr lang="en-US" dirty="0"/>
              <a:t>would be replaced by an actual </a:t>
            </a:r>
            <a:r>
              <a:rPr lang="en-US" dirty="0"/>
              <a:t>variable and </a:t>
            </a:r>
            <a:r>
              <a:rPr lang="en-US" b="1" dirty="0"/>
              <a:t>&lt;</a:t>
            </a:r>
            <a:r>
              <a:rPr lang="en-US" b="1" dirty="0"/>
              <a:t>expression&gt;</a:t>
            </a:r>
            <a:r>
              <a:rPr lang="en-US" dirty="0"/>
              <a:t> would be replaced by an </a:t>
            </a:r>
            <a:r>
              <a:rPr lang="en-US" dirty="0"/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155693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Comments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sz="4800" dirty="0"/>
              <a:t>Often we want to put some documentation in our program. These are comments for explanation, but not executed by the computer.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4800" dirty="0"/>
              <a:t>If we have # anywhere on a line, everything following this on the line is a comment – ignored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4800" dirty="0"/>
              <a:t>It is always a good practice to document your code!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4800" dirty="0"/>
              <a:t>Not only to let others know what it does, but to remind yourself as well!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chemeClr val="accent4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This is a comment!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514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084" y="1542098"/>
            <a:ext cx="10363200" cy="1362075"/>
          </a:xfrm>
        </p:spPr>
        <p:txBody>
          <a:bodyPr/>
          <a:lstStyle/>
          <a:p>
            <a:pPr algn="ctr"/>
            <a:r>
              <a:rPr lang="en-US" dirty="0" smtClean="0"/>
              <a:t>LAB TIME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3084" y="2621281"/>
            <a:ext cx="10363200" cy="3403600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 the remainder of class to explore the teleport code. Try different values and see where Steve goes!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You can leave when you’re finished.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DO NOT DISTURB </a:t>
            </a:r>
            <a:r>
              <a:rPr lang="en-US" dirty="0" smtClean="0">
                <a:solidFill>
                  <a:schemeClr val="tx1"/>
                </a:solidFill>
              </a:rPr>
              <a:t>the other classes!</a:t>
            </a:r>
            <a:endParaRPr lang="en-US" b="1" dirty="0">
              <a:solidFill>
                <a:schemeClr val="tx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REMEMBER TO SHUTDOWN YOUR RASPBERRY PI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DO NOT POWER IT OFF UNTIL YOU SHUTDOWN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213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381693"/>
            <a:ext cx="10820400" cy="1174306"/>
          </a:xfrm>
        </p:spPr>
        <p:txBody>
          <a:bodyPr/>
          <a:lstStyle/>
          <a:p>
            <a:pPr algn="ctr"/>
            <a:r>
              <a:rPr lang="en-US" dirty="0" smtClean="0"/>
              <a:t>Questions or comments?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Metals in the Bible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Six metals are mentioned in the Bible and in many passages they are listed in the same order: gold, silver, copper, iron, tin, and lead. </a:t>
            </a:r>
            <a:endParaRPr lang="en-US" dirty="0" smtClean="0"/>
          </a:p>
          <a:p>
            <a:r>
              <a:rPr lang="en-US" dirty="0" smtClean="0"/>
              <a:t>God gave man the specialized skills for </a:t>
            </a:r>
            <a:r>
              <a:rPr lang="en-US" dirty="0"/>
              <a:t>the Tabernacle: "</a:t>
            </a:r>
            <a:r>
              <a:rPr lang="en-US" i="1" dirty="0"/>
              <a:t>I have endowed him with a divine spirit of skill, ability, and knowledge … to make designs for work, in gold, silver, and copper</a:t>
            </a:r>
            <a:r>
              <a:rPr lang="en-US" dirty="0"/>
              <a:t>" (Ex. 31:3–5</a:t>
            </a:r>
            <a:r>
              <a:rPr lang="en-US" dirty="0" smtClean="0"/>
              <a:t>), but not to the general layman (no professionals). </a:t>
            </a:r>
          </a:p>
          <a:p>
            <a:r>
              <a:rPr lang="en-US" dirty="0" smtClean="0"/>
              <a:t>The </a:t>
            </a:r>
            <a:r>
              <a:rPr lang="en-US" dirty="0"/>
              <a:t>Bible describes the Philistine monopoly of metalsmiths and their strategic importance: "</a:t>
            </a:r>
            <a:r>
              <a:rPr lang="en-US" i="1" dirty="0"/>
              <a:t>Now there was no smith to be found throughout all the land of Israel; for the Philistines said, 'Lest the Hebrews make themselves swords or spears</a:t>
            </a:r>
            <a:r>
              <a:rPr lang="en-US" dirty="0"/>
              <a:t>'" (I Sam. 13:19).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methods of working metal after its extraction varied according to the type of metal and the use to which it was put: casting, hammering, gilding, preparing metal, wires, etc.</a:t>
            </a:r>
          </a:p>
        </p:txBody>
      </p:sp>
    </p:spTree>
    <p:extLst>
      <p:ext uri="{BB962C8B-B14F-4D97-AF65-F5344CB8AC3E}">
        <p14:creationId xmlns:p14="http://schemas.microsoft.com/office/powerpoint/2010/main" val="76178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Mines and Minerals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Silver or Gold</a:t>
            </a:r>
          </a:p>
          <a:p>
            <a:pPr lvl="1"/>
            <a:r>
              <a:rPr lang="en-US" dirty="0" smtClean="0"/>
              <a:t>Which is more valuable today? Why?</a:t>
            </a:r>
          </a:p>
          <a:p>
            <a:pPr lvl="1"/>
            <a:r>
              <a:rPr lang="en-US" dirty="0" smtClean="0"/>
              <a:t>Which was more valuable in Bible times?</a:t>
            </a:r>
          </a:p>
          <a:p>
            <a:pPr lvl="1"/>
            <a:r>
              <a:rPr lang="en-US" dirty="0" smtClean="0"/>
              <a:t>Which is easier to mine?</a:t>
            </a:r>
          </a:p>
          <a:p>
            <a:pPr lvl="1"/>
            <a:r>
              <a:rPr lang="en-US" dirty="0" smtClean="0"/>
              <a:t>Which is easier to refine?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334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Gold is one of the rare metals found as an element in nature.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extracted from the earth by a process of collecting and washing. </a:t>
            </a:r>
            <a:endParaRPr lang="en-US" dirty="0" smtClean="0"/>
          </a:p>
          <a:p>
            <a:r>
              <a:rPr lang="en-US" dirty="0" smtClean="0"/>
              <a:t>Specialized </a:t>
            </a:r>
            <a:r>
              <a:rPr lang="en-US" dirty="0"/>
              <a:t>goldsmiths employed two methods in working gold. </a:t>
            </a:r>
            <a:endParaRPr lang="en-US" dirty="0" smtClean="0"/>
          </a:p>
          <a:p>
            <a:pPr lvl="1"/>
            <a:r>
              <a:rPr lang="en-US" dirty="0" smtClean="0"/>
              <a:t>Beating </a:t>
            </a:r>
            <a:r>
              <a:rPr lang="en-US" dirty="0"/>
              <a:t>it with a hammer into very thin sheets which was possible because of the gold's softness. The sheets were used for, among other things, gilding, and also for making gold wire: "</a:t>
            </a:r>
            <a:r>
              <a:rPr lang="en-US" i="1" dirty="0"/>
              <a:t>They hammered out sheets of gold and cut threads…</a:t>
            </a:r>
            <a:r>
              <a:rPr lang="en-US" dirty="0"/>
              <a:t>" (Ex. 39:3). </a:t>
            </a:r>
            <a:endParaRPr lang="en-US" dirty="0" smtClean="0"/>
          </a:p>
          <a:p>
            <a:pPr lvl="1"/>
            <a:r>
              <a:rPr lang="en-US" dirty="0" smtClean="0"/>
              <a:t>Melting </a:t>
            </a:r>
            <a:r>
              <a:rPr lang="en-US" dirty="0"/>
              <a:t>the gold and then casting it (Ex. 25:12). In the process of melting, the gold was also refined; refined gold, which was necessary for certain purposes (I Chron. 28:18), is apparently identical with "pure gold" (Ex. 25:17).</a:t>
            </a:r>
          </a:p>
        </p:txBody>
      </p:sp>
    </p:spTree>
    <p:extLst>
      <p:ext uri="{BB962C8B-B14F-4D97-AF65-F5344CB8AC3E}">
        <p14:creationId xmlns:p14="http://schemas.microsoft.com/office/powerpoint/2010/main" val="158683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main minerals in which silver appears </a:t>
            </a:r>
            <a:r>
              <a:rPr lang="en-US" dirty="0" smtClean="0"/>
              <a:t>are </a:t>
            </a:r>
            <a:r>
              <a:rPr lang="en-US" dirty="0"/>
              <a:t>natural silver and silver sulfides. </a:t>
            </a:r>
            <a:endParaRPr lang="en-US" dirty="0" smtClean="0"/>
          </a:p>
          <a:p>
            <a:r>
              <a:rPr lang="en-US" dirty="0" smtClean="0"/>
              <a:t>Silver </a:t>
            </a:r>
            <a:r>
              <a:rPr lang="en-US" dirty="0"/>
              <a:t>is commonly found in association with gold and copper, and sometimes </a:t>
            </a:r>
            <a:r>
              <a:rPr lang="en-US" dirty="0" smtClean="0"/>
              <a:t>lead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Silver </a:t>
            </a:r>
            <a:r>
              <a:rPr lang="en-US" dirty="0"/>
              <a:t>was known to man in earliest antiquity; articles of silver have been found in Ereẓ Israel from as early as the Middle Bronze 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Silver </a:t>
            </a:r>
            <a:r>
              <a:rPr lang="en-US" dirty="0"/>
              <a:t>mines in ancient times were located in Spain, Egypt, and Anatolia. </a:t>
            </a:r>
            <a:endParaRPr lang="en-US" dirty="0" smtClean="0"/>
          </a:p>
          <a:p>
            <a:r>
              <a:rPr lang="en-US" dirty="0" smtClean="0"/>
              <a:t>Silver </a:t>
            </a:r>
            <a:r>
              <a:rPr lang="en-US" dirty="0"/>
              <a:t>was extracted from its ore by smelting, with the use of bellows, and the slag containing lead was separated from the silver (Jer. 6:29–30).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24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Job </a:t>
            </a:r>
            <a:r>
              <a:rPr lang="en-US" dirty="0"/>
              <a:t>was acquainted with the technical process of extracting silver: </a:t>
            </a:r>
            <a:r>
              <a:rPr lang="en-US" i="1" dirty="0"/>
              <a:t>"Surely there is a mine for silver, and a place for gold which they refine</a:t>
            </a:r>
            <a:r>
              <a:rPr lang="en-US" dirty="0"/>
              <a:t>" (Job 28:1). </a:t>
            </a:r>
            <a:endParaRPr lang="en-US" dirty="0" smtClean="0"/>
          </a:p>
          <a:p>
            <a:r>
              <a:rPr lang="en-US" dirty="0" smtClean="0"/>
              <a:t>Ezekiel </a:t>
            </a:r>
            <a:r>
              <a:rPr lang="en-US" dirty="0"/>
              <a:t>also describes the method of extracting silver and mentions slag containing bronze, iron, lead, and tin (Ezek. 22:20–22</a:t>
            </a:r>
            <a:r>
              <a:rPr lang="en-US" dirty="0" smtClean="0"/>
              <a:t>).</a:t>
            </a:r>
          </a:p>
          <a:p>
            <a:r>
              <a:rPr lang="en-US" dirty="0" smtClean="0"/>
              <a:t>Because </a:t>
            </a:r>
            <a:r>
              <a:rPr lang="en-US" dirty="0"/>
              <a:t>of the high value of silver, it was used as a means of payment from earliest times, in preference to gold which was extremely soft</a:t>
            </a:r>
            <a:r>
              <a:rPr lang="en-US" dirty="0" smtClean="0"/>
              <a:t>.</a:t>
            </a:r>
          </a:p>
          <a:p>
            <a:r>
              <a:rPr lang="en-US" dirty="0"/>
              <a:t>Silver was also used for making vessels for the Tabernacle and the Temple. It was a symbol of wealth and </a:t>
            </a:r>
            <a:r>
              <a:rPr lang="en-US" dirty="0" smtClean="0"/>
              <a:t>position.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9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copper referred to in the Bible is not pure copper but an alloy of copper and tin. This alloy – bronze – was the most useful and important metal from the beginning of the third millennium B.C.E. to the 13th century B.C.E. when it began to be replaced by iron. </a:t>
            </a:r>
            <a:endParaRPr lang="en-US" dirty="0" smtClean="0"/>
          </a:p>
          <a:p>
            <a:r>
              <a:rPr lang="en-US" dirty="0" smtClean="0"/>
              <a:t>Copper </a:t>
            </a:r>
            <a:r>
              <a:rPr lang="en-US" dirty="0"/>
              <a:t>mines in the ancient Near East were located in Cyprus (from which the name copper is apparently derived), Sinai, and Egypt.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was the main metal extracted in Ereẓ Israel in antiquity and is the only one mined there today. </a:t>
            </a:r>
            <a:endParaRPr lang="en-US" dirty="0" smtClean="0"/>
          </a:p>
          <a:p>
            <a:r>
              <a:rPr lang="en-US" dirty="0" smtClean="0"/>
              <a:t>Copper </a:t>
            </a:r>
            <a:r>
              <a:rPr lang="en-US" dirty="0"/>
              <a:t>is usually extracted from sulfide minerals, and partly from silicates, and carbonates; very small amounts of native copper are also found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However, today copper is becoming more valuable due to low yield.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8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729-science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160729-science-template-16x9</Template>
  <TotalTime>395</TotalTime>
  <Words>2322</Words>
  <Application>Microsoft Macintosh PowerPoint</Application>
  <PresentationFormat>Widescreen</PresentationFormat>
  <Paragraphs>227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Calibri</vt:lpstr>
      <vt:lpstr>Courier New</vt:lpstr>
      <vt:lpstr>Arial</vt:lpstr>
      <vt:lpstr>160729-science-template-16x9</vt:lpstr>
      <vt:lpstr>Mines, Minerals, and Minecraft</vt:lpstr>
      <vt:lpstr>Agenda</vt:lpstr>
      <vt:lpstr>Bible Study</vt:lpstr>
      <vt:lpstr>Metals in the Bible</vt:lpstr>
      <vt:lpstr>Mines and Minerals</vt:lpstr>
      <vt:lpstr>Gold</vt:lpstr>
      <vt:lpstr>Silver</vt:lpstr>
      <vt:lpstr>Silver</vt:lpstr>
      <vt:lpstr>Copper</vt:lpstr>
      <vt:lpstr>Iron</vt:lpstr>
      <vt:lpstr>Tin</vt:lpstr>
      <vt:lpstr>Lead</vt:lpstr>
      <vt:lpstr>Value of Metals</vt:lpstr>
      <vt:lpstr>The Raspberry Pi</vt:lpstr>
      <vt:lpstr>History of the Raspberry Pi</vt:lpstr>
      <vt:lpstr>Review</vt:lpstr>
      <vt:lpstr>Required Accessories</vt:lpstr>
      <vt:lpstr>Programming the Raspberry Pi 3</vt:lpstr>
      <vt:lpstr>HARDWARE DEMONSTRATON </vt:lpstr>
      <vt:lpstr>Using a Raspberry Pi</vt:lpstr>
      <vt:lpstr>Hacking Minecraft with Python</vt:lpstr>
      <vt:lpstr>Get Set…</vt:lpstr>
      <vt:lpstr>Minecraft &amp; Python Screens</vt:lpstr>
      <vt:lpstr>Get the right Python</vt:lpstr>
      <vt:lpstr>Interacting with Minecraft</vt:lpstr>
      <vt:lpstr>Text Messages</vt:lpstr>
      <vt:lpstr>Where am I?</vt:lpstr>
      <vt:lpstr>There I am!</vt:lpstr>
      <vt:lpstr>Get Position</vt:lpstr>
      <vt:lpstr>Teleporting</vt:lpstr>
      <vt:lpstr>What we learned in Python</vt:lpstr>
      <vt:lpstr>Keywords</vt:lpstr>
      <vt:lpstr>Variables in Python</vt:lpstr>
      <vt:lpstr>Integer operators</vt:lpstr>
      <vt:lpstr>Python Assignment Statements</vt:lpstr>
      <vt:lpstr>Comments</vt:lpstr>
      <vt:lpstr>LAB TIME </vt:lpstr>
      <vt:lpstr>Questions or comments?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Parables and pythons</dc:title>
  <dc:creator>Chuck Bell</dc:creator>
  <cp:lastModifiedBy>Chuck Bell</cp:lastModifiedBy>
  <cp:revision>122</cp:revision>
  <dcterms:created xsi:type="dcterms:W3CDTF">2018-09-09T20:06:26Z</dcterms:created>
  <dcterms:modified xsi:type="dcterms:W3CDTF">2019-01-20T21:05:08Z</dcterms:modified>
</cp:coreProperties>
</file>