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4" r:id="rId1"/>
  </p:sldMasterIdLst>
  <p:notesMasterIdLst>
    <p:notesMasterId r:id="rId33"/>
  </p:notesMasterIdLst>
  <p:sldIdLst>
    <p:sldId id="256" r:id="rId2"/>
    <p:sldId id="261" r:id="rId3"/>
    <p:sldId id="271" r:id="rId4"/>
    <p:sldId id="379" r:id="rId5"/>
    <p:sldId id="380" r:id="rId6"/>
    <p:sldId id="381" r:id="rId7"/>
    <p:sldId id="382" r:id="rId8"/>
    <p:sldId id="383" r:id="rId9"/>
    <p:sldId id="384" r:id="rId10"/>
    <p:sldId id="270" r:id="rId11"/>
    <p:sldId id="373" r:id="rId12"/>
    <p:sldId id="393" r:id="rId13"/>
    <p:sldId id="374" r:id="rId14"/>
    <p:sldId id="375" r:id="rId15"/>
    <p:sldId id="376" r:id="rId16"/>
    <p:sldId id="377" r:id="rId17"/>
    <p:sldId id="378" r:id="rId18"/>
    <p:sldId id="394" r:id="rId19"/>
    <p:sldId id="395" r:id="rId20"/>
    <p:sldId id="397" r:id="rId21"/>
    <p:sldId id="279" r:id="rId22"/>
    <p:sldId id="396" r:id="rId23"/>
    <p:sldId id="385" r:id="rId24"/>
    <p:sldId id="386" r:id="rId25"/>
    <p:sldId id="387" r:id="rId26"/>
    <p:sldId id="389" r:id="rId27"/>
    <p:sldId id="390" r:id="rId28"/>
    <p:sldId id="391" r:id="rId29"/>
    <p:sldId id="388" r:id="rId30"/>
    <p:sldId id="345" r:id="rId31"/>
    <p:sldId id="26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89"/>
    <p:restoredTop sz="94681"/>
  </p:normalViewPr>
  <p:slideViewPr>
    <p:cSldViewPr snapToGrid="0" snapToObjects="1">
      <p:cViewPr varScale="1">
        <p:scale>
          <a:sx n="128" d="100"/>
          <a:sy n="128" d="100"/>
        </p:scale>
        <p:origin x="20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5A488-1AC6-B649-A88A-91D0E808665E}" type="datetimeFigureOut">
              <a:rPr lang="en-US" smtClean="0"/>
              <a:t>2/26/19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08049-2555-F34D-9DDA-D99A3A82B81E}" type="slidenum">
              <a:rPr lang="en-US" smtClean="0"/>
              <a:t>‹#›</a:t>
            </a:fld>
            <a:endParaRPr lang="en-US" dirty="0"/>
          </a:p>
        </p:txBody>
      </p:sp>
    </p:spTree>
    <p:extLst>
      <p:ext uri="{BB962C8B-B14F-4D97-AF65-F5344CB8AC3E}">
        <p14:creationId xmlns:p14="http://schemas.microsoft.com/office/powerpoint/2010/main" val="191902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3ABE5CCE-5475-8A4B-A7EC-AB763A7D6374}" type="slidenum">
              <a:rPr lang="en-US" altLang="x-none">
                <a:latin typeface="Arial" charset="0"/>
              </a:rPr>
              <a:pPr/>
              <a:t>12</a:t>
            </a:fld>
            <a:endParaRPr lang="en-US" altLang="x-none" dirty="0">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703646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0A6D75D2-0976-924B-BD46-10CA86BCD84B}" type="slidenum">
              <a:rPr lang="en-US" altLang="x-none">
                <a:latin typeface="Arial" charset="0"/>
              </a:rPr>
              <a:pPr/>
              <a:t>13</a:t>
            </a:fld>
            <a:endParaRPr lang="en-US" altLang="x-none" dirty="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1638422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7FFB0C9E-2CF3-214B-A086-725CECB3FBB7}" type="slidenum">
              <a:rPr lang="en-US" altLang="x-none">
                <a:latin typeface="Arial" charset="0"/>
              </a:rPr>
              <a:pPr/>
              <a:t>14</a:t>
            </a:fld>
            <a:endParaRPr lang="en-US" altLang="x-none" dirty="0">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1844095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02F8543D-5E71-AD43-A08C-46B2D0AFCF3A}" type="slidenum">
              <a:rPr lang="en-US" altLang="x-none">
                <a:latin typeface="Arial" charset="0"/>
              </a:rPr>
              <a:pPr/>
              <a:t>15</a:t>
            </a:fld>
            <a:endParaRPr lang="en-US" altLang="x-none" dirty="0">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1364566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4D3F12FB-9EC9-6144-899F-9EC29BA58882}" type="slidenum">
              <a:rPr lang="en-US" altLang="x-none">
                <a:latin typeface="Arial" charset="0"/>
              </a:rPr>
              <a:pPr/>
              <a:t>16</a:t>
            </a:fld>
            <a:endParaRPr lang="en-US" altLang="x-none" dirty="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24569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8FEA22F8-3311-DC41-B41B-50C6371255AF}" type="slidenum">
              <a:rPr lang="en-US" altLang="x-none">
                <a:latin typeface="Arial" charset="0"/>
              </a:rPr>
              <a:pPr/>
              <a:t>17</a:t>
            </a:fld>
            <a:endParaRPr lang="en-US" altLang="x-none" dirty="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1893308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7584" y="3726427"/>
            <a:ext cx="10756492" cy="1219197"/>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707923" y="4945624"/>
            <a:ext cx="10776153" cy="904568"/>
          </a:xfrm>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2/26/19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2/26/19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3196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yout 1">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09600" y="255991"/>
            <a:ext cx="5886643" cy="808348"/>
          </a:xfrm>
        </p:spPr>
        <p:txBody>
          <a:bodyPr/>
          <a:lstStyle>
            <a:lvl1pPr>
              <a:defRPr b="0"/>
            </a:lvl1pPr>
          </a:lstStyle>
          <a:p>
            <a:r>
              <a:rPr lang="en-US" dirty="0" smtClean="0"/>
              <a:t>CLICK TO EDIT MASTER TITLE STYLE</a:t>
            </a:r>
            <a:endParaRPr lang="en-US" dirty="0"/>
          </a:p>
        </p:txBody>
      </p:sp>
      <p:sp>
        <p:nvSpPr>
          <p:cNvPr id="5" name="Content Placeholder 3"/>
          <p:cNvSpPr>
            <a:spLocks noGrp="1"/>
          </p:cNvSpPr>
          <p:nvPr>
            <p:ph sz="quarter" idx="10"/>
          </p:nvPr>
        </p:nvSpPr>
        <p:spPr>
          <a:xfrm>
            <a:off x="609600" y="1439334"/>
            <a:ext cx="10974917" cy="461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3764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51575"/>
            <a:ext cx="2844800" cy="476250"/>
          </a:xfrm>
        </p:spPr>
        <p:txBody>
          <a:bodyPr/>
          <a:lstStyle>
            <a:lvl1pPr>
              <a:defRPr/>
            </a:lvl1pPr>
          </a:lstStyle>
          <a:p>
            <a:endParaRPr lang="en-US" altLang="x-none" dirty="0"/>
          </a:p>
        </p:txBody>
      </p:sp>
      <p:sp>
        <p:nvSpPr>
          <p:cNvPr id="7" name="Slide Number Placeholder 6"/>
          <p:cNvSpPr>
            <a:spLocks noGrp="1"/>
          </p:cNvSpPr>
          <p:nvPr>
            <p:ph type="sldNum" sz="quarter" idx="11"/>
          </p:nvPr>
        </p:nvSpPr>
        <p:spPr>
          <a:xfrm>
            <a:off x="8737600" y="6248400"/>
            <a:ext cx="2844800" cy="476250"/>
          </a:xfrm>
        </p:spPr>
        <p:txBody>
          <a:bodyPr/>
          <a:lstStyle>
            <a:lvl1pPr>
              <a:defRPr/>
            </a:lvl1pPr>
          </a:lstStyle>
          <a:p>
            <a:fld id="{5A028AE1-7106-AA4D-9011-A1E1E6F4A033}" type="slidenum">
              <a:rPr lang="en-US" altLang="x-none"/>
              <a:pPr/>
              <a:t>‹#›</a:t>
            </a:fld>
            <a:endParaRPr lang="en-US" altLang="x-none" dirty="0"/>
          </a:p>
        </p:txBody>
      </p:sp>
      <p:sp>
        <p:nvSpPr>
          <p:cNvPr id="8" name="Footer Placeholder 7"/>
          <p:cNvSpPr>
            <a:spLocks noGrp="1"/>
          </p:cNvSpPr>
          <p:nvPr>
            <p:ph type="ftr" sz="quarter" idx="12"/>
          </p:nvPr>
        </p:nvSpPr>
        <p:spPr>
          <a:xfrm>
            <a:off x="4165600" y="6248400"/>
            <a:ext cx="3860800" cy="476250"/>
          </a:xfrm>
        </p:spPr>
        <p:txBody>
          <a:bodyPr/>
          <a:lstStyle>
            <a:lvl1pPr>
              <a:defRPr/>
            </a:lvl1pPr>
          </a:lstStyle>
          <a:p>
            <a:endParaRPr lang="en-US" altLang="x-none" dirty="0"/>
          </a:p>
        </p:txBody>
      </p:sp>
    </p:spTree>
    <p:extLst>
      <p:ext uri="{BB962C8B-B14F-4D97-AF65-F5344CB8AC3E}">
        <p14:creationId xmlns:p14="http://schemas.microsoft.com/office/powerpoint/2010/main" val="44539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9768" y="240121"/>
            <a:ext cx="11012131" cy="1018035"/>
          </a:xfrm>
        </p:spPr>
        <p:txBody>
          <a:bodyPr>
            <a:normAutofit/>
          </a:bodyPr>
          <a:lstStyle>
            <a:lvl1pPr algn="r">
              <a:defRPr sz="4800" baseline="0">
                <a:solidFill>
                  <a:srgbClr val="FFFF0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98621" y="1465008"/>
            <a:ext cx="10994760" cy="5018089"/>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4597" y="591210"/>
            <a:ext cx="8878143" cy="967132"/>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2674375" y="1569915"/>
            <a:ext cx="8908028" cy="4681415"/>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2/26/19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0592" y="234378"/>
            <a:ext cx="10791153" cy="1018033"/>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15839" y="2010711"/>
            <a:ext cx="5386917" cy="639763"/>
          </a:xfrm>
        </p:spPr>
        <p:txBody>
          <a:bodyPr anchor="b"/>
          <a:lstStyle>
            <a:lvl1pPr marL="0" indent="0" algn="ctr">
              <a:buNone/>
              <a:defRPr sz="3200" b="1">
                <a:solidFill>
                  <a:srgbClr val="0070C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715839" y="2640573"/>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1" y="2010711"/>
            <a:ext cx="5389033" cy="639763"/>
          </a:xfrm>
        </p:spPr>
        <p:txBody>
          <a:bodyPr anchor="b"/>
          <a:lstStyle>
            <a:lvl1pPr marL="0" indent="0" algn="ctr">
              <a:buNone/>
              <a:defRPr sz="3200" b="1">
                <a:solidFill>
                  <a:srgbClr val="0070C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096001" y="2640573"/>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2/26/19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48A87A34-81AB-432B-8DAE-1953F412C126}" type="datetimeFigureOut">
              <a:rPr lang="en-US" smtClean="0"/>
              <a:pPr/>
              <a:t>2/26/19</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9466455"/>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cap="none" dirty="0" smtClean="0"/>
              <a:t>Mines, Minerals,</a:t>
            </a:r>
            <a:br>
              <a:rPr lang="en-US" cap="none" dirty="0" smtClean="0"/>
            </a:br>
            <a:r>
              <a:rPr lang="en-US" cap="none" dirty="0" smtClean="0"/>
              <a:t>and Minecraft</a:t>
            </a:r>
            <a:endParaRPr lang="en-US" cap="none" dirty="0"/>
          </a:p>
        </p:txBody>
      </p:sp>
      <p:sp>
        <p:nvSpPr>
          <p:cNvPr id="7" name="Subtitle 2"/>
          <p:cNvSpPr>
            <a:spLocks noGrp="1"/>
          </p:cNvSpPr>
          <p:nvPr>
            <p:ph type="subTitle" idx="1"/>
          </p:nvPr>
        </p:nvSpPr>
        <p:spPr/>
        <p:txBody>
          <a:bodyPr>
            <a:normAutofit fontScale="47500" lnSpcReduction="20000"/>
          </a:bodyPr>
          <a:lstStyle/>
          <a:p>
            <a:endParaRPr lang="en-US" dirty="0" smtClean="0"/>
          </a:p>
          <a:p>
            <a:r>
              <a:rPr lang="en-US" dirty="0" smtClean="0"/>
              <a:t>Dr. Charles “Chuck” Bell</a:t>
            </a:r>
          </a:p>
          <a:p>
            <a:r>
              <a:rPr lang="en-US" dirty="0" smtClean="0"/>
              <a:t>Lesson 5: 27 February 2019</a:t>
            </a:r>
            <a:endParaRPr lang="en-US" dirty="0"/>
          </a:p>
        </p:txBody>
      </p:sp>
    </p:spTree>
    <p:extLst>
      <p:ext uri="{BB962C8B-B14F-4D97-AF65-F5344CB8AC3E}">
        <p14:creationId xmlns:p14="http://schemas.microsoft.com/office/powerpoint/2010/main" val="929920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Raspberry Pi </a:t>
            </a:r>
            <a:r>
              <a:rPr lang="mr-IN" dirty="0" smtClean="0"/>
              <a:t>–</a:t>
            </a:r>
            <a:r>
              <a:rPr lang="en-US" dirty="0" smtClean="0"/>
              <a:t> Python Programming</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062721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learned in Python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learned a lot about Python without realizing it!</a:t>
            </a:r>
          </a:p>
          <a:p>
            <a:pPr lvl="1"/>
            <a:r>
              <a:rPr lang="en-US" dirty="0" smtClean="0"/>
              <a:t>Printing messages, connecting to the API, and running our programs!</a:t>
            </a:r>
          </a:p>
          <a:p>
            <a:r>
              <a:rPr lang="en-US" dirty="0" smtClean="0"/>
              <a:t>Let’s now look at some of the concepts in-depth</a:t>
            </a:r>
          </a:p>
          <a:p>
            <a:pPr lvl="1"/>
            <a:r>
              <a:rPr lang="en-US" dirty="0" smtClean="0"/>
              <a:t>Identifiers and Keywords</a:t>
            </a:r>
          </a:p>
          <a:p>
            <a:pPr lvl="1"/>
            <a:r>
              <a:rPr lang="en-US" dirty="0" smtClean="0"/>
              <a:t>Variables</a:t>
            </a:r>
          </a:p>
          <a:p>
            <a:pPr lvl="1"/>
            <a:r>
              <a:rPr lang="en-US" dirty="0" smtClean="0"/>
              <a:t>Assignment statement</a:t>
            </a:r>
          </a:p>
          <a:p>
            <a:pPr lvl="1"/>
            <a:r>
              <a:rPr lang="en-US" dirty="0" smtClean="0"/>
              <a:t>Comments</a:t>
            </a:r>
          </a:p>
          <a:p>
            <a:pPr lvl="1"/>
            <a:r>
              <a:rPr lang="en-US" dirty="0" smtClean="0"/>
              <a:t>Conditionals</a:t>
            </a:r>
          </a:p>
          <a:p>
            <a:pPr lvl="1"/>
            <a:r>
              <a:rPr lang="en-US" dirty="0" smtClean="0"/>
              <a:t>Using loops</a:t>
            </a:r>
            <a:endParaRPr lang="en-US" dirty="0"/>
          </a:p>
        </p:txBody>
      </p:sp>
    </p:spTree>
    <p:extLst>
      <p:ext uri="{BB962C8B-B14F-4D97-AF65-F5344CB8AC3E}">
        <p14:creationId xmlns:p14="http://schemas.microsoft.com/office/powerpoint/2010/main" val="1073167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dirty="0" smtClean="0"/>
              <a:t>Identifiers</a:t>
            </a:r>
          </a:p>
        </p:txBody>
      </p:sp>
      <p:sp>
        <p:nvSpPr>
          <p:cNvPr id="61443" name="Rectangle 3"/>
          <p:cNvSpPr>
            <a:spLocks noGrp="1" noChangeArrowheads="1"/>
          </p:cNvSpPr>
          <p:nvPr>
            <p:ph idx="1"/>
          </p:nvPr>
        </p:nvSpPr>
        <p:spPr/>
        <p:txBody>
          <a:bodyPr>
            <a:normAutofit/>
          </a:bodyPr>
          <a:lstStyle/>
          <a:p>
            <a:pPr eaLnBrk="1" hangingPunct="1">
              <a:lnSpc>
                <a:spcPct val="90000"/>
              </a:lnSpc>
              <a:buFont typeface="Arial" charset="0"/>
              <a:buChar char="•"/>
              <a:defRPr/>
            </a:pPr>
            <a:r>
              <a:rPr lang="en-US" sz="3200" i="1" dirty="0"/>
              <a:t>Identifiers</a:t>
            </a:r>
            <a:r>
              <a:rPr lang="en-US" sz="3200" dirty="0"/>
              <a:t> are names of various program elements in the code that uniquely identify the elements. They are the names of things like variables or functions to be performed. They're specified by the programmer and should have names that indicate their purpose</a:t>
            </a:r>
            <a:r>
              <a:rPr lang="en-US" sz="3200" dirty="0" smtClean="0"/>
              <a:t>.</a:t>
            </a:r>
          </a:p>
          <a:p>
            <a:pPr eaLnBrk="1" hangingPunct="1">
              <a:lnSpc>
                <a:spcPct val="90000"/>
              </a:lnSpc>
              <a:buFont typeface="Arial" charset="0"/>
              <a:buChar char="•"/>
              <a:defRPr/>
            </a:pPr>
            <a:r>
              <a:rPr lang="en-US" sz="3200" dirty="0" smtClean="0"/>
              <a:t>In </a:t>
            </a:r>
            <a:r>
              <a:rPr lang="en-US" sz="3200" dirty="0"/>
              <a:t>Python, identifiers </a:t>
            </a:r>
          </a:p>
          <a:p>
            <a:pPr lvl="1" eaLnBrk="1" hangingPunct="1">
              <a:lnSpc>
                <a:spcPct val="90000"/>
              </a:lnSpc>
              <a:buFont typeface="Arial" charset="0"/>
              <a:buChar char="•"/>
              <a:defRPr/>
            </a:pPr>
            <a:r>
              <a:rPr lang="en-US" sz="2800" dirty="0"/>
              <a:t>Are made of letters, digits and underscores</a:t>
            </a:r>
          </a:p>
          <a:p>
            <a:pPr lvl="1" eaLnBrk="1" hangingPunct="1">
              <a:lnSpc>
                <a:spcPct val="90000"/>
              </a:lnSpc>
              <a:buFont typeface="Arial" charset="0"/>
              <a:buChar char="•"/>
              <a:defRPr/>
            </a:pPr>
            <a:r>
              <a:rPr lang="en-US" sz="2800" dirty="0"/>
              <a:t>Must begin with a letter or an underscore</a:t>
            </a:r>
          </a:p>
          <a:p>
            <a:pPr lvl="1" eaLnBrk="1" hangingPunct="1">
              <a:lnSpc>
                <a:spcPct val="90000"/>
              </a:lnSpc>
              <a:buFont typeface="Arial" charset="0"/>
              <a:buChar char="•"/>
              <a:defRPr/>
            </a:pPr>
            <a:r>
              <a:rPr lang="en-US" sz="2800" dirty="0"/>
              <a:t>Examples:  temperature, myPayrate, </a:t>
            </a:r>
            <a:r>
              <a:rPr lang="en-US" sz="2800" dirty="0" smtClean="0"/>
              <a:t>_score2</a:t>
            </a:r>
            <a:endParaRPr lang="en-US" sz="2800" dirty="0"/>
          </a:p>
        </p:txBody>
      </p:sp>
    </p:spTree>
    <p:extLst>
      <p:ext uri="{BB962C8B-B14F-4D97-AF65-F5344CB8AC3E}">
        <p14:creationId xmlns:p14="http://schemas.microsoft.com/office/powerpoint/2010/main" val="1761906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smtClean="0"/>
              <a:t>Keywords</a:t>
            </a:r>
          </a:p>
        </p:txBody>
      </p:sp>
      <p:sp>
        <p:nvSpPr>
          <p:cNvPr id="82947" name="Rectangle 3"/>
          <p:cNvSpPr>
            <a:spLocks noGrp="1" noChangeArrowheads="1"/>
          </p:cNvSpPr>
          <p:nvPr>
            <p:ph idx="1"/>
          </p:nvPr>
        </p:nvSpPr>
        <p:spPr/>
        <p:txBody>
          <a:bodyPr/>
          <a:lstStyle/>
          <a:p>
            <a:pPr eaLnBrk="1" hangingPunct="1">
              <a:buFont typeface="Arial" charset="0"/>
              <a:buChar char="•"/>
              <a:defRPr/>
            </a:pPr>
            <a:r>
              <a:rPr lang="en-US" i="1" dirty="0" smtClean="0"/>
              <a:t>Keywords</a:t>
            </a:r>
            <a:r>
              <a:rPr lang="en-US" dirty="0" smtClean="0"/>
              <a:t> are reserved words that have special meaning in the Python language. Because they are reserved, they can not be used as identifiers. Examples of keywords are </a:t>
            </a:r>
            <a:r>
              <a:rPr lang="en-US" i="1" dirty="0" smtClean="0"/>
              <a:t>if, while, class, import</a:t>
            </a:r>
            <a:r>
              <a:rPr lang="en-US" dirty="0" smtClean="0"/>
              <a:t>. </a:t>
            </a:r>
          </a:p>
        </p:txBody>
      </p:sp>
    </p:spTree>
    <p:extLst>
      <p:ext uri="{BB962C8B-B14F-4D97-AF65-F5344CB8AC3E}">
        <p14:creationId xmlns:p14="http://schemas.microsoft.com/office/powerpoint/2010/main" val="19391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dirty="0" smtClean="0"/>
              <a:t>Variables in Python</a:t>
            </a:r>
          </a:p>
        </p:txBody>
      </p:sp>
      <p:sp>
        <p:nvSpPr>
          <p:cNvPr id="63491" name="Rectangle 3"/>
          <p:cNvSpPr>
            <a:spLocks noGrp="1" noChangeArrowheads="1"/>
          </p:cNvSpPr>
          <p:nvPr>
            <p:ph idx="1"/>
          </p:nvPr>
        </p:nvSpPr>
        <p:spPr/>
        <p:txBody>
          <a:bodyPr>
            <a:normAutofit/>
          </a:bodyPr>
          <a:lstStyle/>
          <a:p>
            <a:pPr>
              <a:lnSpc>
                <a:spcPct val="80000"/>
              </a:lnSpc>
              <a:defRPr/>
            </a:pPr>
            <a:r>
              <a:rPr lang="en-US" sz="3500" dirty="0"/>
              <a:t>A variable </a:t>
            </a:r>
            <a:r>
              <a:rPr lang="en-US" sz="3500" dirty="0" smtClean="0"/>
              <a:t>has</a:t>
            </a:r>
          </a:p>
          <a:p>
            <a:pPr lvl="1">
              <a:lnSpc>
                <a:spcPct val="80000"/>
              </a:lnSpc>
              <a:defRPr/>
            </a:pPr>
            <a:r>
              <a:rPr lang="en-US" sz="3200" dirty="0" smtClean="0"/>
              <a:t>A </a:t>
            </a:r>
            <a:r>
              <a:rPr lang="en-US" sz="3200" dirty="0"/>
              <a:t>name – </a:t>
            </a:r>
            <a:r>
              <a:rPr lang="en-US" sz="3200" dirty="0" smtClean="0"/>
              <a:t>identifier</a:t>
            </a:r>
          </a:p>
          <a:p>
            <a:pPr lvl="1">
              <a:lnSpc>
                <a:spcPct val="80000"/>
              </a:lnSpc>
              <a:defRPr/>
            </a:pPr>
            <a:r>
              <a:rPr lang="en-US" sz="3200" dirty="0" smtClean="0"/>
              <a:t>A </a:t>
            </a:r>
            <a:r>
              <a:rPr lang="en-US" sz="3200" dirty="0"/>
              <a:t>data type - int, float, strings, etc. (determined by context implicitly or converted explicitly)</a:t>
            </a:r>
          </a:p>
          <a:p>
            <a:pPr marL="1066774" lvl="3" indent="-457189">
              <a:lnSpc>
                <a:spcPct val="80000"/>
              </a:lnSpc>
              <a:defRPr/>
            </a:pPr>
            <a:r>
              <a:rPr lang="en-US" sz="3200" dirty="0"/>
              <a:t>num = 1 + 2</a:t>
            </a:r>
          </a:p>
          <a:p>
            <a:pPr marL="1066774" lvl="3" indent="-457189">
              <a:lnSpc>
                <a:spcPct val="80000"/>
              </a:lnSpc>
              <a:defRPr/>
            </a:pPr>
            <a:r>
              <a:rPr lang="en-US" sz="3200" dirty="0"/>
              <a:t>num = float(25) / </a:t>
            </a:r>
            <a:r>
              <a:rPr lang="en-US" sz="3200" dirty="0" smtClean="0"/>
              <a:t>2.5</a:t>
            </a:r>
            <a:endParaRPr lang="en-US" sz="3200" dirty="0"/>
          </a:p>
        </p:txBody>
      </p:sp>
    </p:spTree>
    <p:extLst>
      <p:ext uri="{BB962C8B-B14F-4D97-AF65-F5344CB8AC3E}">
        <p14:creationId xmlns:p14="http://schemas.microsoft.com/office/powerpoint/2010/main" val="1928845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smtClean="0"/>
              <a:t>Integer operators</a:t>
            </a:r>
          </a:p>
        </p:txBody>
      </p:sp>
      <p:sp>
        <p:nvSpPr>
          <p:cNvPr id="66563" name="Rectangle 3"/>
          <p:cNvSpPr>
            <a:spLocks noGrp="1" noChangeArrowheads="1"/>
          </p:cNvSpPr>
          <p:nvPr>
            <p:ph idx="1"/>
          </p:nvPr>
        </p:nvSpPr>
        <p:spPr/>
        <p:txBody>
          <a:bodyPr>
            <a:noAutofit/>
          </a:bodyPr>
          <a:lstStyle/>
          <a:p>
            <a:pPr>
              <a:lnSpc>
                <a:spcPct val="90000"/>
              </a:lnSpc>
              <a:buSzTx/>
              <a:defRPr/>
            </a:pPr>
            <a:r>
              <a:rPr lang="en-US" sz="2800" dirty="0"/>
              <a:t>The operations for integers are:</a:t>
            </a:r>
          </a:p>
          <a:p>
            <a:pPr lvl="1">
              <a:lnSpc>
                <a:spcPct val="90000"/>
              </a:lnSpc>
              <a:defRPr/>
            </a:pPr>
            <a:r>
              <a:rPr lang="en-US" sz="2800" dirty="0"/>
              <a:t>+ for addition</a:t>
            </a:r>
          </a:p>
          <a:p>
            <a:pPr lvl="1">
              <a:lnSpc>
                <a:spcPct val="90000"/>
              </a:lnSpc>
              <a:defRPr/>
            </a:pPr>
            <a:r>
              <a:rPr lang="en-US" sz="2800" dirty="0"/>
              <a:t>- for subtraction</a:t>
            </a:r>
          </a:p>
          <a:p>
            <a:pPr lvl="1">
              <a:lnSpc>
                <a:spcPct val="90000"/>
              </a:lnSpc>
              <a:defRPr/>
            </a:pPr>
            <a:r>
              <a:rPr lang="en-US" sz="2800" dirty="0"/>
              <a:t>* for multiplication</a:t>
            </a:r>
          </a:p>
          <a:p>
            <a:pPr lvl="1">
              <a:lnSpc>
                <a:spcPct val="90000"/>
              </a:lnSpc>
              <a:defRPr/>
            </a:pPr>
            <a:r>
              <a:rPr lang="en-US" sz="2800" dirty="0"/>
              <a:t>/ for integer division: 14/5 = 2</a:t>
            </a:r>
          </a:p>
          <a:p>
            <a:pPr lvl="1">
              <a:lnSpc>
                <a:spcPct val="90000"/>
              </a:lnSpc>
              <a:defRPr/>
            </a:pPr>
            <a:r>
              <a:rPr lang="en-US" sz="2800" dirty="0"/>
              <a:t>/ for floating point division: 14.0/5.0 = 2.8 </a:t>
            </a:r>
          </a:p>
          <a:p>
            <a:pPr lvl="1">
              <a:lnSpc>
                <a:spcPct val="90000"/>
              </a:lnSpc>
              <a:defRPr/>
            </a:pPr>
            <a:r>
              <a:rPr lang="en-US" sz="2800" dirty="0"/>
              <a:t>% for remainder: 14 % 5 = 4</a:t>
            </a:r>
          </a:p>
          <a:p>
            <a:pPr>
              <a:lnSpc>
                <a:spcPct val="90000"/>
              </a:lnSpc>
              <a:defRPr/>
            </a:pPr>
            <a:r>
              <a:rPr lang="en-US" sz="2800" dirty="0"/>
              <a:t>*, /, % take precedence over +, -</a:t>
            </a:r>
          </a:p>
          <a:p>
            <a:pPr lvl="1">
              <a:lnSpc>
                <a:spcPct val="90000"/>
              </a:lnSpc>
              <a:defRPr/>
            </a:pPr>
            <a:r>
              <a:rPr lang="en-US" sz="2800" dirty="0"/>
              <a:t>x + y * z will do y*z first</a:t>
            </a:r>
          </a:p>
          <a:p>
            <a:pPr>
              <a:lnSpc>
                <a:spcPct val="90000"/>
              </a:lnSpc>
              <a:defRPr/>
            </a:pPr>
            <a:r>
              <a:rPr lang="en-US" sz="2800" dirty="0"/>
              <a:t>Use parentheses to dictate order you want.</a:t>
            </a:r>
          </a:p>
          <a:p>
            <a:pPr lvl="1">
              <a:lnSpc>
                <a:spcPct val="90000"/>
              </a:lnSpc>
              <a:defRPr/>
            </a:pPr>
            <a:r>
              <a:rPr lang="en-US" sz="2800" dirty="0"/>
              <a:t>(x+y) * z will do x+y first</a:t>
            </a:r>
            <a:r>
              <a:rPr lang="en-US" sz="2800" dirty="0" smtClean="0"/>
              <a:t>.</a:t>
            </a:r>
            <a:endParaRPr lang="en-US" sz="2800" dirty="0"/>
          </a:p>
        </p:txBody>
      </p:sp>
    </p:spTree>
    <p:extLst>
      <p:ext uri="{BB962C8B-B14F-4D97-AF65-F5344CB8AC3E}">
        <p14:creationId xmlns:p14="http://schemas.microsoft.com/office/powerpoint/2010/main" val="1231814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dirty="0" smtClean="0"/>
              <a:t>Python Assignment Statements</a:t>
            </a:r>
          </a:p>
        </p:txBody>
      </p:sp>
      <p:sp>
        <p:nvSpPr>
          <p:cNvPr id="69635" name="Rectangle 3"/>
          <p:cNvSpPr>
            <a:spLocks noGrp="1" noChangeArrowheads="1"/>
          </p:cNvSpPr>
          <p:nvPr>
            <p:ph idx="1"/>
          </p:nvPr>
        </p:nvSpPr>
        <p:spPr/>
        <p:txBody>
          <a:bodyPr>
            <a:normAutofit/>
          </a:bodyPr>
          <a:lstStyle/>
          <a:p>
            <a:pPr>
              <a:lnSpc>
                <a:spcPct val="90000"/>
              </a:lnSpc>
              <a:buFont typeface="Arial" charset="0"/>
              <a:buChar char="•"/>
              <a:defRPr/>
            </a:pPr>
            <a:r>
              <a:rPr lang="en-US" dirty="0"/>
              <a:t>In Python, = is called the </a:t>
            </a:r>
            <a:r>
              <a:rPr lang="en-US" b="1" dirty="0"/>
              <a:t>assignment operator </a:t>
            </a:r>
            <a:r>
              <a:rPr lang="en-US" dirty="0"/>
              <a:t>and an assignment statement has the </a:t>
            </a:r>
            <a:r>
              <a:rPr lang="en-US" dirty="0" smtClean="0"/>
              <a:t>form</a:t>
            </a:r>
            <a:r>
              <a:rPr lang="en-US" dirty="0"/>
              <a:t/>
            </a:r>
            <a:br>
              <a:rPr lang="en-US" dirty="0"/>
            </a:br>
            <a:r>
              <a:rPr lang="en-US" dirty="0"/>
              <a:t>           </a:t>
            </a:r>
            <a:r>
              <a:rPr lang="en-US" dirty="0">
                <a:latin typeface="Courier New" charset="0"/>
                <a:ea typeface="Courier New" charset="0"/>
                <a:cs typeface="Courier New" charset="0"/>
              </a:rPr>
              <a:t>&lt;variable&gt; = &lt;expression&gt;</a:t>
            </a:r>
          </a:p>
          <a:p>
            <a:pPr>
              <a:lnSpc>
                <a:spcPct val="90000"/>
              </a:lnSpc>
              <a:buFont typeface="Arial" charset="0"/>
              <a:buChar char="•"/>
              <a:defRPr/>
            </a:pPr>
            <a:r>
              <a:rPr lang="en-US" dirty="0"/>
              <a:t>Here, </a:t>
            </a:r>
            <a:r>
              <a:rPr lang="en-US" b="1" dirty="0"/>
              <a:t>&lt;variable&gt; </a:t>
            </a:r>
            <a:r>
              <a:rPr lang="en-US" dirty="0"/>
              <a:t>would be replaced by an actual variable and </a:t>
            </a:r>
            <a:r>
              <a:rPr lang="en-US" b="1" dirty="0"/>
              <a:t>&lt;expression&gt;</a:t>
            </a:r>
            <a:r>
              <a:rPr lang="en-US" dirty="0"/>
              <a:t> would be replaced by an expression</a:t>
            </a:r>
          </a:p>
        </p:txBody>
      </p:sp>
    </p:spTree>
    <p:extLst>
      <p:ext uri="{BB962C8B-B14F-4D97-AF65-F5344CB8AC3E}">
        <p14:creationId xmlns:p14="http://schemas.microsoft.com/office/powerpoint/2010/main" val="1287584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dirty="0" smtClean="0"/>
              <a:t>Comments</a:t>
            </a:r>
          </a:p>
        </p:txBody>
      </p:sp>
      <p:sp>
        <p:nvSpPr>
          <p:cNvPr id="73731" name="Rectangle 3"/>
          <p:cNvSpPr>
            <a:spLocks noGrp="1" noChangeArrowheads="1"/>
          </p:cNvSpPr>
          <p:nvPr>
            <p:ph idx="1"/>
          </p:nvPr>
        </p:nvSpPr>
        <p:spPr/>
        <p:txBody>
          <a:bodyPr>
            <a:normAutofit fontScale="62500" lnSpcReduction="20000"/>
          </a:bodyPr>
          <a:lstStyle/>
          <a:p>
            <a:pPr eaLnBrk="1" hangingPunct="1">
              <a:buFont typeface="Arial" charset="0"/>
              <a:buChar char="•"/>
              <a:defRPr/>
            </a:pPr>
            <a:r>
              <a:rPr lang="en-US" sz="4800" dirty="0"/>
              <a:t>Often we want to put some documentation in our program. These are comments for explanation, but not executed by the computer.</a:t>
            </a:r>
          </a:p>
          <a:p>
            <a:pPr eaLnBrk="1" hangingPunct="1">
              <a:buFont typeface="Arial" charset="0"/>
              <a:buChar char="•"/>
              <a:defRPr/>
            </a:pPr>
            <a:r>
              <a:rPr lang="en-US" sz="4800" dirty="0"/>
              <a:t>If we have # anywhere on a line, everything following this on the line is a comment – ignored</a:t>
            </a:r>
          </a:p>
          <a:p>
            <a:pPr eaLnBrk="1" hangingPunct="1">
              <a:buFont typeface="Arial" charset="0"/>
              <a:buChar char="•"/>
              <a:defRPr/>
            </a:pPr>
            <a:r>
              <a:rPr lang="en-US" sz="4800" dirty="0"/>
              <a:t>It is always a good practice to document your code! </a:t>
            </a:r>
          </a:p>
          <a:p>
            <a:pPr eaLnBrk="1" hangingPunct="1">
              <a:buFont typeface="Arial" charset="0"/>
              <a:buChar char="•"/>
              <a:defRPr/>
            </a:pPr>
            <a:r>
              <a:rPr lang="en-US" sz="4800" dirty="0"/>
              <a:t>Not only to let others know what it does, but to remind yourself as well!</a:t>
            </a:r>
          </a:p>
          <a:p>
            <a:pPr marL="0" indent="0">
              <a:spcBef>
                <a:spcPts val="0"/>
              </a:spcBef>
              <a:buNone/>
            </a:pPr>
            <a:endParaRPr lang="en-US" dirty="0" smtClean="0">
              <a:solidFill>
                <a:schemeClr val="accent4">
                  <a:lumMod val="75000"/>
                </a:schemeClr>
              </a:solidFill>
              <a:latin typeface="Courier New" charset="0"/>
              <a:ea typeface="Courier New" charset="0"/>
              <a:cs typeface="Courier New" charset="0"/>
            </a:endParaRPr>
          </a:p>
          <a:p>
            <a:pPr marL="0" indent="0">
              <a:spcBef>
                <a:spcPts val="0"/>
              </a:spcBef>
              <a:buNone/>
            </a:pPr>
            <a:r>
              <a:rPr lang="en-US" dirty="0" smtClean="0">
                <a:solidFill>
                  <a:schemeClr val="accent4">
                    <a:lumMod val="75000"/>
                  </a:schemeClr>
                </a:solidFill>
                <a:latin typeface="Courier New" charset="0"/>
                <a:ea typeface="Courier New" charset="0"/>
                <a:cs typeface="Courier New" charset="0"/>
              </a:rPr>
              <a:t>#</a:t>
            </a:r>
            <a:endParaRPr lang="en-US" dirty="0">
              <a:solidFill>
                <a:schemeClr val="accent4">
                  <a:lumMod val="75000"/>
                </a:schemeClr>
              </a:solidFill>
              <a:latin typeface="Courier New" charset="0"/>
              <a:ea typeface="Courier New" charset="0"/>
              <a:cs typeface="Courier New" charset="0"/>
            </a:endParaRPr>
          </a:p>
          <a:p>
            <a:pPr marL="0" indent="0">
              <a:spcBef>
                <a:spcPts val="0"/>
              </a:spcBef>
              <a:buNone/>
            </a:pPr>
            <a:r>
              <a:rPr lang="en-US" dirty="0">
                <a:solidFill>
                  <a:schemeClr val="accent4">
                    <a:lumMod val="75000"/>
                  </a:schemeClr>
                </a:solidFill>
                <a:latin typeface="Courier New" charset="0"/>
                <a:ea typeface="Courier New" charset="0"/>
                <a:cs typeface="Courier New" charset="0"/>
              </a:rPr>
              <a:t># </a:t>
            </a:r>
            <a:r>
              <a:rPr lang="en-US" dirty="0" smtClean="0">
                <a:solidFill>
                  <a:schemeClr val="accent4">
                    <a:lumMod val="75000"/>
                  </a:schemeClr>
                </a:solidFill>
                <a:latin typeface="Courier New" charset="0"/>
                <a:ea typeface="Courier New" charset="0"/>
                <a:cs typeface="Courier New" charset="0"/>
              </a:rPr>
              <a:t>This is a comment!</a:t>
            </a:r>
            <a:endParaRPr lang="en-US" dirty="0">
              <a:solidFill>
                <a:schemeClr val="accent4">
                  <a:lumMod val="75000"/>
                </a:schemeClr>
              </a:solidFill>
              <a:latin typeface="Courier New" charset="0"/>
              <a:ea typeface="Courier New" charset="0"/>
              <a:cs typeface="Courier New" charset="0"/>
            </a:endParaRPr>
          </a:p>
          <a:p>
            <a:pPr marL="0" indent="0">
              <a:spcBef>
                <a:spcPts val="0"/>
              </a:spcBef>
              <a:buNone/>
            </a:pPr>
            <a:r>
              <a:rPr lang="en-US" dirty="0" smtClean="0">
                <a:solidFill>
                  <a:schemeClr val="accent4">
                    <a:lumMod val="75000"/>
                  </a:schemeClr>
                </a:solidFill>
                <a:latin typeface="Courier New" charset="0"/>
                <a:ea typeface="Courier New" charset="0"/>
                <a:cs typeface="Courier New" charset="0"/>
              </a:rPr>
              <a:t>#</a:t>
            </a:r>
            <a:r>
              <a:rPr lang="en-US" dirty="0" smtClean="0"/>
              <a:t/>
            </a:r>
            <a:br>
              <a:rPr lang="en-US" dirty="0" smtClean="0"/>
            </a:br>
            <a:endParaRPr lang="en-US" dirty="0" smtClean="0"/>
          </a:p>
        </p:txBody>
      </p:sp>
    </p:spTree>
    <p:extLst>
      <p:ext uri="{BB962C8B-B14F-4D97-AF65-F5344CB8AC3E}">
        <p14:creationId xmlns:p14="http://schemas.microsoft.com/office/powerpoint/2010/main" val="1933320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Conditional statements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Sometimes in a program, we may need to make decisions that change how the program reacts, produces output, identifies errors, warnings, etc.</a:t>
            </a:r>
          </a:p>
          <a:p>
            <a:r>
              <a:rPr lang="en-US" dirty="0" smtClean="0"/>
              <a:t>Recall from our last experiment we asked the user to enter a value between 1 and 6. How do we know whether the user did what was asked?</a:t>
            </a:r>
          </a:p>
          <a:p>
            <a:r>
              <a:rPr lang="en-US" dirty="0" smtClean="0"/>
              <a:t>We can use a conditional like this:</a:t>
            </a:r>
          </a:p>
          <a:p>
            <a:pPr marL="0" indent="0">
              <a:buNone/>
            </a:pPr>
            <a:r>
              <a:rPr lang="en-US" b="1" dirty="0" smtClean="0">
                <a:latin typeface="Courier New" charset="0"/>
                <a:ea typeface="Courier New" charset="0"/>
                <a:cs typeface="Courier New" charset="0"/>
              </a:rPr>
              <a:t>if &lt;something is true&gt; then</a:t>
            </a:r>
          </a:p>
          <a:p>
            <a:pPr marL="0" indent="0">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&lt;do operation A&gt;</a:t>
            </a:r>
          </a:p>
          <a:p>
            <a:pPr marL="0" indent="0">
              <a:buNone/>
            </a:pPr>
            <a:r>
              <a:rPr lang="en-US" b="1" dirty="0" smtClean="0">
                <a:latin typeface="Courier New" charset="0"/>
                <a:ea typeface="Courier New" charset="0"/>
                <a:cs typeface="Courier New" charset="0"/>
              </a:rPr>
              <a:t>else </a:t>
            </a:r>
          </a:p>
          <a:p>
            <a:pPr marL="0" indent="0">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&lt;do operation B&gt;</a:t>
            </a:r>
          </a:p>
          <a:p>
            <a:r>
              <a:rPr lang="en-US" dirty="0" smtClean="0"/>
              <a:t>Notice we do “A” when the condition (an expression is evaluated) is true.</a:t>
            </a:r>
          </a:p>
          <a:p>
            <a:r>
              <a:rPr lang="en-US" dirty="0" smtClean="0"/>
              <a:t>Otherwise, we do “B”.</a:t>
            </a:r>
          </a:p>
          <a:p>
            <a:r>
              <a:rPr lang="en-US" dirty="0" smtClean="0"/>
              <a:t>This is how programmers ’control’ the program flow (execution).</a:t>
            </a:r>
          </a:p>
          <a:p>
            <a:r>
              <a:rPr lang="en-US" dirty="0" smtClean="0"/>
              <a:t>Let’s try this in a more advanced example using the IDLE editor.</a:t>
            </a:r>
            <a:endParaRPr lang="en-US" dirty="0"/>
          </a:p>
        </p:txBody>
      </p:sp>
    </p:spTree>
    <p:extLst>
      <p:ext uri="{BB962C8B-B14F-4D97-AF65-F5344CB8AC3E}">
        <p14:creationId xmlns:p14="http://schemas.microsoft.com/office/powerpoint/2010/main" val="385732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the WHILE loop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Another type of loop is the while loop.</a:t>
            </a:r>
          </a:p>
          <a:p>
            <a:r>
              <a:rPr lang="en-US" dirty="0" smtClean="0"/>
              <a:t>The loop uses a condition such that as long as the expression evaluates to True, it will execute the body (code block) of the loop.</a:t>
            </a:r>
          </a:p>
          <a:p>
            <a:r>
              <a:rPr lang="en-US" dirty="0" smtClean="0"/>
              <a:t>The while loop goes like this:</a:t>
            </a:r>
          </a:p>
          <a:p>
            <a:pPr marL="0" indent="0">
              <a:buNone/>
            </a:pPr>
            <a:r>
              <a:rPr lang="en-US" b="1" dirty="0" smtClean="0">
                <a:latin typeface="Courier New" charset="0"/>
                <a:ea typeface="Courier New" charset="0"/>
                <a:cs typeface="Courier New" charset="0"/>
              </a:rPr>
              <a:t>while &lt;expression&gt;:</a:t>
            </a:r>
          </a:p>
          <a:p>
            <a:pPr marL="0" indent="0">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&lt;code to execute&gt;</a:t>
            </a:r>
          </a:p>
          <a:p>
            <a:r>
              <a:rPr lang="en-US" dirty="0" smtClean="0"/>
              <a:t>The expression can be any combination of inequalities and conditionals.</a:t>
            </a:r>
          </a:p>
          <a:p>
            <a:endParaRPr lang="en-US" dirty="0"/>
          </a:p>
        </p:txBody>
      </p:sp>
    </p:spTree>
    <p:extLst>
      <p:ext uri="{BB962C8B-B14F-4D97-AF65-F5344CB8AC3E}">
        <p14:creationId xmlns:p14="http://schemas.microsoft.com/office/powerpoint/2010/main" val="433494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Bible </a:t>
            </a:r>
            <a:r>
              <a:rPr lang="en-US" dirty="0"/>
              <a:t>Study: 10-15 minutes</a:t>
            </a:r>
          </a:p>
          <a:p>
            <a:r>
              <a:rPr lang="en-US" dirty="0" smtClean="0"/>
              <a:t>The Raspberry Pi: 5-10 minutes</a:t>
            </a:r>
          </a:p>
          <a:p>
            <a:r>
              <a:rPr lang="en-US" dirty="0" smtClean="0"/>
              <a:t>Hacking Minecraft with Python: </a:t>
            </a:r>
            <a:r>
              <a:rPr lang="en-US" dirty="0"/>
              <a:t>30-45 </a:t>
            </a:r>
            <a:r>
              <a:rPr lang="en-US" dirty="0" smtClean="0"/>
              <a:t>minutes</a:t>
            </a:r>
          </a:p>
          <a:p>
            <a:pPr lvl="1"/>
            <a:r>
              <a:rPr lang="en-US" dirty="0" smtClean="0"/>
              <a:t>Introduction to Python Programming</a:t>
            </a:r>
          </a:p>
          <a:p>
            <a:pPr lvl="1"/>
            <a:r>
              <a:rPr lang="en-US" dirty="0" smtClean="0"/>
              <a:t>Example Project: Building Ice Houses</a:t>
            </a:r>
            <a:endParaRPr lang="en-US" dirty="0"/>
          </a:p>
          <a:p>
            <a:endParaRPr lang="en-US" dirty="0"/>
          </a:p>
        </p:txBody>
      </p:sp>
    </p:spTree>
    <p:extLst>
      <p:ext uri="{BB962C8B-B14F-4D97-AF65-F5344CB8AC3E}">
        <p14:creationId xmlns:p14="http://schemas.microsoft.com/office/powerpoint/2010/main" val="261878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the for loop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Sometimes we need to do something in a program more than once. </a:t>
            </a:r>
          </a:p>
          <a:p>
            <a:r>
              <a:rPr lang="en-US" dirty="0" smtClean="0"/>
              <a:t>We may need to execute a set of statements several times.</a:t>
            </a:r>
          </a:p>
          <a:p>
            <a:r>
              <a:rPr lang="en-US" dirty="0" smtClean="0"/>
              <a:t>A common example is executing a code block a specific number of times.</a:t>
            </a:r>
          </a:p>
          <a:p>
            <a:r>
              <a:rPr lang="en-US" dirty="0" smtClean="0"/>
              <a:t>We have the “for” loop for executing a “for each value in” statement.</a:t>
            </a:r>
          </a:p>
          <a:p>
            <a:r>
              <a:rPr lang="en-US" dirty="0" smtClean="0"/>
              <a:t>Example: suppose we want to execute a code block 10 times.</a:t>
            </a:r>
          </a:p>
          <a:p>
            <a:r>
              <a:rPr lang="en-US" dirty="0" smtClean="0"/>
              <a:t>The for loop goes like this:</a:t>
            </a:r>
          </a:p>
          <a:p>
            <a:pPr marL="0" indent="0">
              <a:buNone/>
            </a:pPr>
            <a:r>
              <a:rPr lang="en-US" b="1" dirty="0" smtClean="0">
                <a:latin typeface="Courier New" charset="0"/>
                <a:ea typeface="Courier New" charset="0"/>
                <a:cs typeface="Courier New" charset="0"/>
              </a:rPr>
              <a:t>for &lt;variable&gt; in range(&lt;start&gt;, &lt;end&gt;):</a:t>
            </a:r>
          </a:p>
          <a:p>
            <a:pPr marL="0" indent="0">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&lt;code to execute&gt;</a:t>
            </a:r>
          </a:p>
          <a:p>
            <a:r>
              <a:rPr lang="en-US" dirty="0" smtClean="0"/>
              <a:t>Note: the range() function end is exclusive. So, if we want to do something 10 times, using (1, 10) won’t work. Why?</a:t>
            </a:r>
            <a:endParaRPr lang="en-US" dirty="0"/>
          </a:p>
        </p:txBody>
      </p:sp>
    </p:spTree>
    <p:extLst>
      <p:ext uri="{BB962C8B-B14F-4D97-AF65-F5344CB8AC3E}">
        <p14:creationId xmlns:p14="http://schemas.microsoft.com/office/powerpoint/2010/main" val="1742789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Hacking Minecraft with Python</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49404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first, let’s review</a:t>
            </a:r>
            <a:r>
              <a:rPr lang="mr-IN" dirty="0" smtClean="0"/>
              <a:t>…</a:t>
            </a:r>
            <a:endParaRPr lang="en-US" dirty="0"/>
          </a:p>
        </p:txBody>
      </p:sp>
      <p:sp>
        <p:nvSpPr>
          <p:cNvPr id="3" name="Content Placeholder 2"/>
          <p:cNvSpPr>
            <a:spLocks noGrp="1"/>
          </p:cNvSpPr>
          <p:nvPr>
            <p:ph idx="1"/>
          </p:nvPr>
        </p:nvSpPr>
        <p:spPr/>
        <p:txBody>
          <a:bodyPr>
            <a:normAutofit/>
          </a:bodyPr>
          <a:lstStyle/>
          <a:p>
            <a:r>
              <a:rPr lang="en-US" dirty="0"/>
              <a:t>File: </a:t>
            </a:r>
            <a:r>
              <a:rPr lang="en-US" dirty="0" smtClean="0"/>
              <a:t>iceman2.py</a:t>
            </a:r>
            <a:endParaRPr lang="en-US" dirty="0"/>
          </a:p>
          <a:p>
            <a:pPr marL="0" indent="0">
              <a:buNone/>
            </a:pPr>
            <a:r>
              <a:rPr lang="en-US" sz="2200" dirty="0">
                <a:latin typeface="Courier New" charset="0"/>
                <a:ea typeface="Courier New" charset="0"/>
                <a:cs typeface="Courier New" charset="0"/>
              </a:rPr>
              <a:t># iceman2.py – Set every tile Steve </a:t>
            </a:r>
            <a:r>
              <a:rPr lang="en-US" sz="2200" dirty="0" smtClean="0">
                <a:latin typeface="Courier New" charset="0"/>
                <a:ea typeface="Courier New" charset="0"/>
                <a:cs typeface="Courier New" charset="0"/>
              </a:rPr>
              <a:t>hits to </a:t>
            </a:r>
            <a:r>
              <a:rPr lang="en-US" sz="2200" dirty="0">
                <a:latin typeface="Courier New" charset="0"/>
                <a:ea typeface="Courier New" charset="0"/>
                <a:cs typeface="Courier New" charset="0"/>
              </a:rPr>
              <a:t>ice.</a:t>
            </a:r>
          </a:p>
          <a:p>
            <a:pPr marL="0" indent="0">
              <a:buNone/>
            </a:pPr>
            <a:r>
              <a:rPr lang="en-US" sz="2200" dirty="0">
                <a:latin typeface="Courier New" charset="0"/>
                <a:ea typeface="Courier New" charset="0"/>
                <a:cs typeface="Courier New" charset="0"/>
              </a:rPr>
              <a:t>from </a:t>
            </a:r>
            <a:r>
              <a:rPr lang="en-US" sz="2200" dirty="0" err="1">
                <a:latin typeface="Courier New" charset="0"/>
                <a:ea typeface="Courier New" charset="0"/>
                <a:cs typeface="Courier New" charset="0"/>
              </a:rPr>
              <a:t>mcpi.minecraft</a:t>
            </a:r>
            <a:r>
              <a:rPr lang="en-US" sz="2200" dirty="0">
                <a:latin typeface="Courier New" charset="0"/>
                <a:ea typeface="Courier New" charset="0"/>
                <a:cs typeface="Courier New" charset="0"/>
              </a:rPr>
              <a:t> import Minecraft </a:t>
            </a:r>
          </a:p>
          <a:p>
            <a:pPr marL="0" indent="0">
              <a:buNone/>
            </a:pPr>
            <a:r>
              <a:rPr lang="en-US" sz="2200" dirty="0">
                <a:latin typeface="Courier New" charset="0"/>
                <a:ea typeface="Courier New" charset="0"/>
                <a:cs typeface="Courier New" charset="0"/>
              </a:rPr>
              <a:t>from </a:t>
            </a:r>
            <a:r>
              <a:rPr lang="en-US" sz="2200" dirty="0" err="1">
                <a:latin typeface="Courier New" charset="0"/>
                <a:ea typeface="Courier New" charset="0"/>
                <a:cs typeface="Courier New" charset="0"/>
              </a:rPr>
              <a:t>mcpi</a:t>
            </a:r>
            <a:r>
              <a:rPr lang="en-US" sz="2200" dirty="0">
                <a:latin typeface="Courier New" charset="0"/>
                <a:ea typeface="Courier New" charset="0"/>
                <a:cs typeface="Courier New" charset="0"/>
              </a:rPr>
              <a:t> import block</a:t>
            </a:r>
          </a:p>
          <a:p>
            <a:pPr marL="0" indent="0">
              <a:buNone/>
            </a:pPr>
            <a:r>
              <a:rPr lang="en-US" sz="2200" dirty="0">
                <a:latin typeface="Courier New" charset="0"/>
                <a:ea typeface="Courier New" charset="0"/>
                <a:cs typeface="Courier New" charset="0"/>
              </a:rPr>
              <a:t>mc = </a:t>
            </a:r>
            <a:r>
              <a:rPr lang="en-US" sz="2200" dirty="0" err="1">
                <a:latin typeface="Courier New" charset="0"/>
                <a:ea typeface="Courier New" charset="0"/>
                <a:cs typeface="Courier New" charset="0"/>
              </a:rPr>
              <a:t>Minecraft.create</a:t>
            </a:r>
            <a:r>
              <a:rPr lang="en-US" sz="2200" dirty="0">
                <a:latin typeface="Courier New" charset="0"/>
                <a:ea typeface="Courier New" charset="0"/>
                <a:cs typeface="Courier New" charset="0"/>
              </a:rPr>
              <a:t>()</a:t>
            </a:r>
          </a:p>
          <a:p>
            <a:pPr marL="0" indent="0">
              <a:buNone/>
            </a:pPr>
            <a:r>
              <a:rPr lang="en-US" sz="2200" dirty="0">
                <a:latin typeface="Courier New" charset="0"/>
                <a:ea typeface="Courier New" charset="0"/>
                <a:cs typeface="Courier New" charset="0"/>
              </a:rPr>
              <a:t>while True:</a:t>
            </a:r>
          </a:p>
          <a:p>
            <a:pPr marL="0" indent="0">
              <a:buNone/>
            </a:pP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pos</a:t>
            </a:r>
            <a:r>
              <a:rPr lang="en-US" sz="2200" dirty="0">
                <a:latin typeface="Courier New" charset="0"/>
                <a:ea typeface="Courier New" charset="0"/>
                <a:cs typeface="Courier New" charset="0"/>
              </a:rPr>
              <a:t> = </a:t>
            </a:r>
            <a:r>
              <a:rPr lang="en-US" sz="2200" dirty="0" err="1">
                <a:latin typeface="Courier New" charset="0"/>
                <a:ea typeface="Courier New" charset="0"/>
                <a:cs typeface="Courier New" charset="0"/>
              </a:rPr>
              <a:t>mc.player.getTilePos</a:t>
            </a:r>
            <a:r>
              <a:rPr lang="en-US" sz="2200" dirty="0">
                <a:latin typeface="Courier New" charset="0"/>
                <a:ea typeface="Courier New" charset="0"/>
                <a:cs typeface="Courier New" charset="0"/>
              </a:rPr>
              <a:t>() </a:t>
            </a:r>
          </a:p>
          <a:p>
            <a:pPr marL="0" indent="0">
              <a:buNone/>
            </a:pP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mc.setBlock</a:t>
            </a:r>
            <a:r>
              <a:rPr lang="en-US" sz="2200" dirty="0">
                <a:latin typeface="Courier New" charset="0"/>
                <a:ea typeface="Courier New" charset="0"/>
                <a:cs typeface="Courier New" charset="0"/>
              </a:rPr>
              <a:t>(</a:t>
            </a:r>
            <a:r>
              <a:rPr lang="en-US" sz="2200" dirty="0" err="1">
                <a:latin typeface="Courier New" charset="0"/>
                <a:ea typeface="Courier New" charset="0"/>
                <a:cs typeface="Courier New" charset="0"/>
              </a:rPr>
              <a:t>pos.x</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pos.y</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pos.z</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block.SNOW</a:t>
            </a:r>
            <a:r>
              <a:rPr lang="en-US" sz="2200" dirty="0">
                <a:latin typeface="Courier New" charset="0"/>
                <a:ea typeface="Courier New" charset="0"/>
                <a:cs typeface="Courier New" charset="0"/>
              </a:rPr>
              <a:t>)</a:t>
            </a:r>
          </a:p>
          <a:p>
            <a:pPr marL="0" indent="0">
              <a:buNone/>
            </a:pPr>
            <a:r>
              <a:rPr lang="en-US" sz="2200" dirty="0">
                <a:latin typeface="Courier New" charset="0"/>
                <a:ea typeface="Courier New" charset="0"/>
                <a:cs typeface="Courier New" charset="0"/>
              </a:rPr>
              <a:t>    for hit in </a:t>
            </a:r>
            <a:r>
              <a:rPr lang="en-US" sz="2200" dirty="0" err="1">
                <a:latin typeface="Courier New" charset="0"/>
                <a:ea typeface="Courier New" charset="0"/>
                <a:cs typeface="Courier New" charset="0"/>
              </a:rPr>
              <a:t>mc.events.pollBlockHits</a:t>
            </a:r>
            <a:r>
              <a:rPr lang="en-US" sz="2200" dirty="0">
                <a:latin typeface="Courier New" charset="0"/>
                <a:ea typeface="Courier New" charset="0"/>
                <a:cs typeface="Courier New" charset="0"/>
              </a:rPr>
              <a:t>():</a:t>
            </a:r>
          </a:p>
          <a:p>
            <a:pPr marL="0" indent="0">
              <a:buNone/>
            </a:pP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mc.setBlock</a:t>
            </a:r>
            <a:r>
              <a:rPr lang="en-US" sz="2200" dirty="0">
                <a:latin typeface="Courier New" charset="0"/>
                <a:ea typeface="Courier New" charset="0"/>
                <a:cs typeface="Courier New" charset="0"/>
              </a:rPr>
              <a:t>(</a:t>
            </a:r>
            <a:r>
              <a:rPr lang="en-US" sz="2200" dirty="0" err="1">
                <a:latin typeface="Courier New" charset="0"/>
                <a:ea typeface="Courier New" charset="0"/>
                <a:cs typeface="Courier New" charset="0"/>
              </a:rPr>
              <a:t>hit.pos.x</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hit.pos.y</a:t>
            </a:r>
            <a:r>
              <a:rPr lang="en-US" sz="2200" dirty="0">
                <a:latin typeface="Courier New" charset="0"/>
                <a:ea typeface="Courier New" charset="0"/>
                <a:cs typeface="Courier New" charset="0"/>
              </a:rPr>
              <a:t>,</a:t>
            </a:r>
          </a:p>
          <a:p>
            <a:pPr marL="0" indent="0">
              <a:buNone/>
            </a:pP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hit.pos.z</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block.ICE</a:t>
            </a:r>
            <a:r>
              <a:rPr lang="en-US" sz="2200" dirty="0" smtClean="0">
                <a:latin typeface="Courier New" charset="0"/>
                <a:ea typeface="Courier New" charset="0"/>
                <a:cs typeface="Courier New" charset="0"/>
              </a:rPr>
              <a:t>)</a:t>
            </a:r>
            <a:endParaRPr lang="en-US" sz="2200" dirty="0">
              <a:latin typeface="Courier New" charset="0"/>
              <a:ea typeface="Courier New" charset="0"/>
              <a:cs typeface="Courier New" charset="0"/>
            </a:endParaRPr>
          </a:p>
        </p:txBody>
      </p:sp>
    </p:spTree>
    <p:extLst>
      <p:ext uri="{BB962C8B-B14F-4D97-AF65-F5344CB8AC3E}">
        <p14:creationId xmlns:p14="http://schemas.microsoft.com/office/powerpoint/2010/main" val="234911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Making an Ice House</a:t>
            </a:r>
            <a:endParaRPr lang="en-US" dirty="0"/>
          </a:p>
        </p:txBody>
      </p:sp>
      <p:sp>
        <p:nvSpPr>
          <p:cNvPr id="5" name="Content Placeholder 4"/>
          <p:cNvSpPr>
            <a:spLocks noGrp="1"/>
          </p:cNvSpPr>
          <p:nvPr>
            <p:ph idx="1"/>
          </p:nvPr>
        </p:nvSpPr>
        <p:spPr/>
        <p:txBody>
          <a:bodyPr>
            <a:normAutofit fontScale="92500"/>
          </a:bodyPr>
          <a:lstStyle/>
          <a:p>
            <a:r>
              <a:rPr lang="en-US" dirty="0" smtClean="0"/>
              <a:t>Now that we know we can set any block to ice, wouldn’t it be nice to be able to build things by programming them into existence?</a:t>
            </a:r>
          </a:p>
          <a:p>
            <a:r>
              <a:rPr lang="en-US" dirty="0"/>
              <a:t>When you want to create lots of blocks you can use the function setBlocks() which, when passed two positions, will fill the gap in between with any block you want. The quickest and easiest way to create buildings in Minecraft is by creating a cube and then hollowing it out by creating a cube of air in the middle.</a:t>
            </a:r>
          </a:p>
        </p:txBody>
      </p:sp>
    </p:spTree>
    <p:extLst>
      <p:ext uri="{BB962C8B-B14F-4D97-AF65-F5344CB8AC3E}">
        <p14:creationId xmlns:p14="http://schemas.microsoft.com/office/powerpoint/2010/main" val="1128654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 Ice  House</a:t>
            </a:r>
            <a:endParaRPr lang="en-US" dirty="0"/>
          </a:p>
        </p:txBody>
      </p:sp>
      <p:sp>
        <p:nvSpPr>
          <p:cNvPr id="3" name="Content Placeholder 2"/>
          <p:cNvSpPr>
            <a:spLocks noGrp="1"/>
          </p:cNvSpPr>
          <p:nvPr>
            <p:ph idx="1"/>
          </p:nvPr>
        </p:nvSpPr>
        <p:spPr/>
        <p:txBody>
          <a:bodyPr>
            <a:normAutofit fontScale="55000" lnSpcReduction="20000"/>
          </a:bodyPr>
          <a:lstStyle/>
          <a:p>
            <a:r>
              <a:rPr lang="en-US" dirty="0"/>
              <a:t>Open IDLE by clicking Menu &gt; Programming &gt; Python </a:t>
            </a:r>
            <a:r>
              <a:rPr lang="en-US" dirty="0" smtClean="0"/>
              <a:t>3. </a:t>
            </a:r>
          </a:p>
          <a:p>
            <a:r>
              <a:rPr lang="en-US" dirty="0" smtClean="0"/>
              <a:t>Use </a:t>
            </a:r>
            <a:r>
              <a:rPr lang="en-US" dirty="0"/>
              <a:t>File &gt; New Window to create a new program and save it </a:t>
            </a:r>
            <a:r>
              <a:rPr lang="en-US" dirty="0" smtClean="0"/>
              <a:t>as </a:t>
            </a:r>
            <a:r>
              <a:rPr lang="en-US" dirty="0" smtClean="0">
                <a:latin typeface="Courier New" charset="0"/>
                <a:ea typeface="Courier New" charset="0"/>
                <a:cs typeface="Courier New" charset="0"/>
              </a:rPr>
              <a:t>icehouse1.py</a:t>
            </a:r>
            <a:r>
              <a:rPr lang="en-US" dirty="0" smtClean="0"/>
              <a:t>.</a:t>
            </a:r>
          </a:p>
          <a:p>
            <a:r>
              <a:rPr lang="en-US" dirty="0" smtClean="0"/>
              <a:t>Import </a:t>
            </a:r>
            <a:r>
              <a:rPr lang="en-US" dirty="0"/>
              <a:t>the minecraft and block </a:t>
            </a:r>
            <a:r>
              <a:rPr lang="en-US" dirty="0" smtClean="0"/>
              <a:t>modules.</a:t>
            </a:r>
          </a:p>
          <a:p>
            <a:pPr marL="0" indent="0">
              <a:buNone/>
            </a:pPr>
            <a:r>
              <a:rPr lang="en-US" sz="3600" dirty="0" smtClean="0">
                <a:latin typeface="Courier New" charset="0"/>
                <a:ea typeface="Courier New" charset="0"/>
                <a:cs typeface="Courier New" charset="0"/>
              </a:rPr>
              <a:t>import </a:t>
            </a:r>
            <a:r>
              <a:rPr lang="en-US" sz="3600" dirty="0">
                <a:latin typeface="Courier New" charset="0"/>
                <a:ea typeface="Courier New" charset="0"/>
                <a:cs typeface="Courier New" charset="0"/>
              </a:rPr>
              <a:t>mcpi.minecraft as </a:t>
            </a:r>
            <a:r>
              <a:rPr lang="en-US" sz="3600" dirty="0" smtClean="0">
                <a:latin typeface="Courier New" charset="0"/>
                <a:ea typeface="Courier New" charset="0"/>
                <a:cs typeface="Courier New" charset="0"/>
              </a:rPr>
              <a:t>minecraft</a:t>
            </a:r>
          </a:p>
          <a:p>
            <a:pPr marL="0" indent="0">
              <a:buNone/>
            </a:pPr>
            <a:r>
              <a:rPr lang="en-US" sz="3600" dirty="0" smtClean="0">
                <a:latin typeface="Courier New" charset="0"/>
                <a:ea typeface="Courier New" charset="0"/>
                <a:cs typeface="Courier New" charset="0"/>
              </a:rPr>
              <a:t>import </a:t>
            </a:r>
            <a:r>
              <a:rPr lang="en-US" sz="3600" dirty="0">
                <a:latin typeface="Courier New" charset="0"/>
                <a:ea typeface="Courier New" charset="0"/>
                <a:cs typeface="Courier New" charset="0"/>
              </a:rPr>
              <a:t>mcpi.block as </a:t>
            </a:r>
            <a:r>
              <a:rPr lang="en-US" sz="3600" dirty="0" smtClean="0">
                <a:latin typeface="Courier New" charset="0"/>
                <a:ea typeface="Courier New" charset="0"/>
                <a:cs typeface="Courier New" charset="0"/>
              </a:rPr>
              <a:t>block</a:t>
            </a:r>
          </a:p>
          <a:p>
            <a:r>
              <a:rPr lang="en-US" dirty="0" smtClean="0"/>
              <a:t>Create </a:t>
            </a:r>
            <a:r>
              <a:rPr lang="en-US" dirty="0"/>
              <a:t>a connection from your program to Minecraft and call it mc</a:t>
            </a:r>
            <a:r>
              <a:rPr lang="en-US" dirty="0" smtClean="0"/>
              <a:t>.</a:t>
            </a:r>
          </a:p>
          <a:p>
            <a:pPr marL="0" indent="0">
              <a:buNone/>
            </a:pPr>
            <a:r>
              <a:rPr lang="en-US" sz="3600" dirty="0" smtClean="0">
                <a:latin typeface="Courier New" charset="0"/>
                <a:ea typeface="Courier New" charset="0"/>
                <a:cs typeface="Courier New" charset="0"/>
              </a:rPr>
              <a:t>mc </a:t>
            </a:r>
            <a:r>
              <a:rPr lang="en-US" sz="3600" dirty="0">
                <a:latin typeface="Courier New" charset="0"/>
                <a:ea typeface="Courier New" charset="0"/>
                <a:cs typeface="Courier New" charset="0"/>
              </a:rPr>
              <a:t>= minecraft.Minecraft.create</a:t>
            </a:r>
            <a:r>
              <a:rPr lang="en-US" sz="3600" dirty="0" smtClean="0">
                <a:latin typeface="Courier New" charset="0"/>
                <a:ea typeface="Courier New" charset="0"/>
                <a:cs typeface="Courier New" charset="0"/>
              </a:rPr>
              <a:t>()</a:t>
            </a:r>
            <a:endParaRPr lang="en-US" sz="3600" dirty="0">
              <a:latin typeface="Courier New" charset="0"/>
              <a:ea typeface="Courier New" charset="0"/>
              <a:cs typeface="Courier New" charset="0"/>
            </a:endParaRPr>
          </a:p>
          <a:p>
            <a:r>
              <a:rPr lang="en-US" dirty="0" smtClean="0"/>
              <a:t>Get </a:t>
            </a:r>
            <a:r>
              <a:rPr lang="en-US" dirty="0"/>
              <a:t>the player’s </a:t>
            </a:r>
            <a:r>
              <a:rPr lang="en-US" dirty="0" smtClean="0"/>
              <a:t>position.</a:t>
            </a:r>
          </a:p>
          <a:p>
            <a:pPr marL="0" indent="0">
              <a:buNone/>
            </a:pPr>
            <a:r>
              <a:rPr lang="en-US" sz="3600" dirty="0" smtClean="0">
                <a:latin typeface="Courier New" charset="0"/>
                <a:ea typeface="Courier New" charset="0"/>
                <a:cs typeface="Courier New" charset="0"/>
              </a:rPr>
              <a:t>p </a:t>
            </a:r>
            <a:r>
              <a:rPr lang="en-US" sz="3600" dirty="0">
                <a:latin typeface="Courier New" charset="0"/>
                <a:ea typeface="Courier New" charset="0"/>
                <a:cs typeface="Courier New" charset="0"/>
              </a:rPr>
              <a:t>= mc.player.getTilePos</a:t>
            </a:r>
            <a:r>
              <a:rPr lang="en-US" sz="3600" dirty="0" smtClean="0">
                <a:latin typeface="Courier New" charset="0"/>
                <a:ea typeface="Courier New" charset="0"/>
                <a:cs typeface="Courier New" charset="0"/>
              </a:rPr>
              <a:t>()</a:t>
            </a:r>
            <a:endParaRPr lang="en-US" sz="3600" dirty="0">
              <a:latin typeface="Courier New" charset="0"/>
              <a:ea typeface="Courier New" charset="0"/>
              <a:cs typeface="Courier New" charset="0"/>
            </a:endParaRPr>
          </a:p>
          <a:p>
            <a:r>
              <a:rPr lang="en-US" dirty="0" smtClean="0"/>
              <a:t>Use </a:t>
            </a:r>
            <a:r>
              <a:rPr lang="en-US" dirty="0"/>
              <a:t>the setBlocks() function to create a cube of ice next to </a:t>
            </a:r>
            <a:r>
              <a:rPr lang="en-US" dirty="0" smtClean="0"/>
              <a:t>Steve of </a:t>
            </a:r>
            <a:r>
              <a:rPr lang="en-US" dirty="0"/>
              <a:t>size 11 x 5 x </a:t>
            </a:r>
            <a:r>
              <a:rPr lang="en-US" dirty="0" smtClean="0"/>
              <a:t>11.</a:t>
            </a:r>
          </a:p>
          <a:p>
            <a:pPr marL="0" indent="0">
              <a:buNone/>
            </a:pPr>
            <a:r>
              <a:rPr lang="en-US" sz="3600" dirty="0" smtClean="0">
                <a:latin typeface="Courier New" charset="0"/>
                <a:ea typeface="Courier New" charset="0"/>
                <a:cs typeface="Courier New" charset="0"/>
              </a:rPr>
              <a:t>mc.setBlocks(p.x </a:t>
            </a:r>
            <a:r>
              <a:rPr lang="en-US" sz="3600" dirty="0">
                <a:latin typeface="Courier New" charset="0"/>
                <a:ea typeface="Courier New" charset="0"/>
                <a:cs typeface="Courier New" charset="0"/>
              </a:rPr>
              <a:t>+ 1, p.y, p.z + 1, </a:t>
            </a:r>
            <a:endParaRPr lang="en-US" sz="3600" dirty="0" smtClean="0">
              <a:latin typeface="Courier New" charset="0"/>
              <a:ea typeface="Courier New" charset="0"/>
              <a:cs typeface="Courier New" charset="0"/>
            </a:endParaRPr>
          </a:p>
          <a:p>
            <a:pPr marL="0" indent="0">
              <a:buNone/>
            </a:pPr>
            <a:r>
              <a:rPr lang="en-US" sz="3600" dirty="0">
                <a:latin typeface="Courier New" charset="0"/>
                <a:ea typeface="Courier New" charset="0"/>
                <a:cs typeface="Courier New" charset="0"/>
              </a:rPr>
              <a:t> </a:t>
            </a:r>
            <a:r>
              <a:rPr lang="en-US" sz="3600" dirty="0" smtClean="0">
                <a:latin typeface="Courier New" charset="0"/>
                <a:ea typeface="Courier New" charset="0"/>
                <a:cs typeface="Courier New" charset="0"/>
              </a:rPr>
              <a:t>            p.x </a:t>
            </a:r>
            <a:r>
              <a:rPr lang="en-US" sz="3600" dirty="0">
                <a:latin typeface="Courier New" charset="0"/>
                <a:ea typeface="Courier New" charset="0"/>
                <a:cs typeface="Courier New" charset="0"/>
              </a:rPr>
              <a:t>+ 10, p.y + 5, p.z + </a:t>
            </a:r>
            <a:r>
              <a:rPr lang="en-US" sz="3600" dirty="0" smtClean="0">
                <a:latin typeface="Courier New" charset="0"/>
                <a:ea typeface="Courier New" charset="0"/>
                <a:cs typeface="Courier New" charset="0"/>
              </a:rPr>
              <a:t>10,block.ICE)</a:t>
            </a:r>
          </a:p>
          <a:p>
            <a:r>
              <a:rPr lang="en-US" dirty="0" smtClean="0"/>
              <a:t>Create </a:t>
            </a:r>
            <a:r>
              <a:rPr lang="en-US" dirty="0"/>
              <a:t>a cube of air inside the ice, making it hollow: </a:t>
            </a:r>
          </a:p>
          <a:p>
            <a:pPr marL="0" indent="0">
              <a:buNone/>
            </a:pPr>
            <a:r>
              <a:rPr lang="en-US" sz="3400" dirty="0" smtClean="0">
                <a:latin typeface="Courier New" charset="0"/>
                <a:ea typeface="Courier New" charset="0"/>
                <a:cs typeface="Courier New" charset="0"/>
              </a:rPr>
              <a:t>mc.setBlocks(p.x </a:t>
            </a:r>
            <a:r>
              <a:rPr lang="en-US" sz="3400" dirty="0">
                <a:latin typeface="Courier New" charset="0"/>
                <a:ea typeface="Courier New" charset="0"/>
                <a:cs typeface="Courier New" charset="0"/>
              </a:rPr>
              <a:t>+ 2, p.y + 1, p.z + 2, </a:t>
            </a:r>
            <a:endParaRPr lang="en-US" sz="3400" dirty="0" smtClean="0">
              <a:latin typeface="Courier New" charset="0"/>
              <a:ea typeface="Courier New" charset="0"/>
              <a:cs typeface="Courier New" charset="0"/>
            </a:endParaRPr>
          </a:p>
          <a:p>
            <a:pPr marL="0" indent="0">
              <a:buNone/>
            </a:pPr>
            <a:r>
              <a:rPr lang="en-US" sz="3400" dirty="0" smtClean="0">
                <a:latin typeface="Courier New" charset="0"/>
                <a:ea typeface="Courier New" charset="0"/>
                <a:cs typeface="Courier New" charset="0"/>
              </a:rPr>
              <a:t>             p.x </a:t>
            </a:r>
            <a:r>
              <a:rPr lang="en-US" sz="3400" dirty="0">
                <a:latin typeface="Courier New" charset="0"/>
                <a:ea typeface="Courier New" charset="0"/>
                <a:cs typeface="Courier New" charset="0"/>
              </a:rPr>
              <a:t>+ 9, </a:t>
            </a:r>
            <a:r>
              <a:rPr lang="en-US" sz="3400" dirty="0" smtClean="0">
                <a:latin typeface="Courier New" charset="0"/>
                <a:ea typeface="Courier New" charset="0"/>
                <a:cs typeface="Courier New" charset="0"/>
              </a:rPr>
              <a:t>p.y </a:t>
            </a:r>
            <a:r>
              <a:rPr lang="en-US" sz="3400" dirty="0">
                <a:latin typeface="Courier New" charset="0"/>
                <a:ea typeface="Courier New" charset="0"/>
                <a:cs typeface="Courier New" charset="0"/>
              </a:rPr>
              <a:t>+ 4, p.z + </a:t>
            </a:r>
            <a:r>
              <a:rPr lang="en-US" sz="3400" dirty="0" smtClean="0">
                <a:latin typeface="Courier New" charset="0"/>
                <a:ea typeface="Courier New" charset="0"/>
                <a:cs typeface="Courier New" charset="0"/>
              </a:rPr>
              <a:t>9,block.AIR)</a:t>
            </a:r>
          </a:p>
          <a:p>
            <a:r>
              <a:rPr lang="en-US" dirty="0" smtClean="0"/>
              <a:t>Run </a:t>
            </a:r>
            <a:r>
              <a:rPr lang="en-US" dirty="0"/>
              <a:t>your program by clicking Run &gt; Run Module.</a:t>
            </a:r>
          </a:p>
        </p:txBody>
      </p:sp>
    </p:spTree>
    <p:extLst>
      <p:ext uri="{BB962C8B-B14F-4D97-AF65-F5344CB8AC3E}">
        <p14:creationId xmlns:p14="http://schemas.microsoft.com/office/powerpoint/2010/main" val="104629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 Ice House</a:t>
            </a:r>
            <a:endParaRPr lang="en-US" dirty="0"/>
          </a:p>
        </p:txBody>
      </p:sp>
      <p:sp>
        <p:nvSpPr>
          <p:cNvPr id="3" name="Content Placeholder 2"/>
          <p:cNvSpPr>
            <a:spLocks noGrp="1"/>
          </p:cNvSpPr>
          <p:nvPr>
            <p:ph idx="1"/>
          </p:nvPr>
        </p:nvSpPr>
        <p:spPr/>
        <p:txBody>
          <a:bodyPr/>
          <a:lstStyle/>
          <a:p>
            <a:r>
              <a:rPr lang="en-US" dirty="0"/>
              <a:t>A large cube of ice will appear next to Steve; if you break some of the ice blocks, you’ll see that it’s hollow and you can walk inside</a:t>
            </a:r>
            <a:r>
              <a:rPr lang="en-US" dirty="0" smtClean="0"/>
              <a:t>.</a:t>
            </a:r>
          </a:p>
          <a:p>
            <a:r>
              <a:rPr lang="en-US" dirty="0" smtClean="0"/>
              <a:t>The </a:t>
            </a:r>
            <a:r>
              <a:rPr lang="en-US" dirty="0"/>
              <a:t>ice house is still pretty basic and at the moment there’s no way to get in, so modify your program to create a door and put some carpet on the </a:t>
            </a:r>
            <a:r>
              <a:rPr lang="en-US" dirty="0" smtClean="0"/>
              <a:t>floor.</a:t>
            </a:r>
          </a:p>
          <a:p>
            <a:endParaRPr lang="en-US" dirty="0"/>
          </a:p>
        </p:txBody>
      </p:sp>
    </p:spTree>
    <p:extLst>
      <p:ext uri="{BB962C8B-B14F-4D97-AF65-F5344CB8AC3E}">
        <p14:creationId xmlns:p14="http://schemas.microsoft.com/office/powerpoint/2010/main" val="141335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 Ice House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Save your </a:t>
            </a:r>
            <a:r>
              <a:rPr lang="en-US" dirty="0" smtClean="0">
                <a:latin typeface="Courier New" charset="0"/>
                <a:ea typeface="Courier New" charset="0"/>
                <a:cs typeface="Courier New" charset="0"/>
              </a:rPr>
              <a:t>icehouse1.py</a:t>
            </a:r>
            <a:r>
              <a:rPr lang="en-US" dirty="0" smtClean="0"/>
              <a:t> file as </a:t>
            </a:r>
            <a:r>
              <a:rPr lang="en-US" dirty="0" smtClean="0">
                <a:latin typeface="Courier New" charset="0"/>
                <a:ea typeface="Courier New" charset="0"/>
                <a:cs typeface="Courier New" charset="0"/>
              </a:rPr>
              <a:t>icehouse2.py</a:t>
            </a:r>
            <a:r>
              <a:rPr lang="en-US" dirty="0" smtClean="0"/>
              <a:t>.</a:t>
            </a:r>
          </a:p>
          <a:p>
            <a:r>
              <a:rPr lang="en-US" dirty="0"/>
              <a:t>Add the code to your program to make a gap in the front of the ice cube for a </a:t>
            </a:r>
            <a:r>
              <a:rPr lang="en-US" dirty="0" smtClean="0"/>
              <a:t>door.</a:t>
            </a:r>
          </a:p>
          <a:p>
            <a:pPr marL="0" indent="0">
              <a:buNone/>
            </a:pPr>
            <a:r>
              <a:rPr lang="en-US" sz="3100" dirty="0" smtClean="0">
                <a:latin typeface="Courier New" charset="0"/>
                <a:ea typeface="Courier New" charset="0"/>
                <a:cs typeface="Courier New" charset="0"/>
              </a:rPr>
              <a:t>mc.setBlocks(p.x </a:t>
            </a:r>
            <a:r>
              <a:rPr lang="en-US" sz="3100" dirty="0">
                <a:latin typeface="Courier New" charset="0"/>
                <a:ea typeface="Courier New" charset="0"/>
                <a:cs typeface="Courier New" charset="0"/>
              </a:rPr>
              <a:t>+ 5, p.y + 1, p.z + 1</a:t>
            </a:r>
            <a:r>
              <a:rPr lang="en-US" sz="3100" dirty="0" smtClean="0">
                <a:latin typeface="Courier New" charset="0"/>
                <a:ea typeface="Courier New" charset="0"/>
                <a:cs typeface="Courier New" charset="0"/>
              </a:rPr>
              <a:t>,</a:t>
            </a:r>
          </a:p>
          <a:p>
            <a:pPr marL="0" indent="0">
              <a:buNone/>
            </a:pPr>
            <a:r>
              <a:rPr lang="en-US" sz="3100" dirty="0" smtClean="0">
                <a:latin typeface="Courier New" charset="0"/>
                <a:ea typeface="Courier New" charset="0"/>
                <a:cs typeface="Courier New" charset="0"/>
              </a:rPr>
              <a:t>             </a:t>
            </a:r>
            <a:r>
              <a:rPr lang="en-US" sz="3100" dirty="0">
                <a:latin typeface="Courier New" charset="0"/>
                <a:ea typeface="Courier New" charset="0"/>
                <a:cs typeface="Courier New" charset="0"/>
              </a:rPr>
              <a:t>p.x + 6, p.y + 3, p.z </a:t>
            </a:r>
            <a:r>
              <a:rPr lang="en-US" sz="3100" dirty="0" smtClean="0">
                <a:latin typeface="Courier New" charset="0"/>
                <a:ea typeface="Courier New" charset="0"/>
                <a:cs typeface="Courier New" charset="0"/>
              </a:rPr>
              <a:t>+ 1,</a:t>
            </a:r>
          </a:p>
          <a:p>
            <a:pPr marL="0" indent="0">
              <a:buNone/>
            </a:pPr>
            <a:r>
              <a:rPr lang="en-US" sz="3100" dirty="0">
                <a:latin typeface="Courier New" charset="0"/>
                <a:ea typeface="Courier New" charset="0"/>
                <a:cs typeface="Courier New" charset="0"/>
              </a:rPr>
              <a:t> </a:t>
            </a:r>
            <a:r>
              <a:rPr lang="en-US" sz="3100" dirty="0" smtClean="0">
                <a:latin typeface="Courier New" charset="0"/>
                <a:ea typeface="Courier New" charset="0"/>
                <a:cs typeface="Courier New" charset="0"/>
              </a:rPr>
              <a:t>            block.AIR)</a:t>
            </a:r>
          </a:p>
          <a:p>
            <a:r>
              <a:rPr lang="en-US" dirty="0" smtClean="0"/>
              <a:t>Use </a:t>
            </a:r>
            <a:r>
              <a:rPr lang="en-US" dirty="0"/>
              <a:t>setBlocks again to change the blocks on the floor to be </a:t>
            </a:r>
            <a:r>
              <a:rPr lang="en-US" dirty="0" smtClean="0"/>
              <a:t>made of </a:t>
            </a:r>
            <a:r>
              <a:rPr lang="en-US" dirty="0"/>
              <a:t>red </a:t>
            </a:r>
            <a:r>
              <a:rPr lang="en-US" dirty="0" smtClean="0"/>
              <a:t>wool.</a:t>
            </a:r>
          </a:p>
          <a:p>
            <a:pPr marL="0" indent="0">
              <a:buNone/>
            </a:pPr>
            <a:r>
              <a:rPr lang="en-US" sz="2800" dirty="0" smtClean="0">
                <a:latin typeface="Courier New" charset="0"/>
                <a:ea typeface="Courier New" charset="0"/>
                <a:cs typeface="Courier New" charset="0"/>
              </a:rPr>
              <a:t>mc.setBlocks(p.x </a:t>
            </a:r>
            <a:r>
              <a:rPr lang="en-US" sz="2800" dirty="0">
                <a:latin typeface="Courier New" charset="0"/>
                <a:ea typeface="Courier New" charset="0"/>
                <a:cs typeface="Courier New" charset="0"/>
              </a:rPr>
              <a:t>+ 2, p.y, p.z + </a:t>
            </a:r>
            <a:r>
              <a:rPr lang="en-US" sz="2800" dirty="0" smtClean="0">
                <a:latin typeface="Courier New" charset="0"/>
                <a:ea typeface="Courier New" charset="0"/>
                <a:cs typeface="Courier New" charset="0"/>
              </a:rPr>
              <a:t>2,</a:t>
            </a:r>
          </a:p>
          <a:p>
            <a:pPr marL="0" indent="0">
              <a:buNone/>
            </a:pPr>
            <a:r>
              <a:rPr lang="en-US" sz="2800" dirty="0" smtClean="0">
                <a:latin typeface="Courier New" charset="0"/>
                <a:ea typeface="Courier New" charset="0"/>
                <a:cs typeface="Courier New" charset="0"/>
              </a:rPr>
              <a:t>             p.x </a:t>
            </a:r>
            <a:r>
              <a:rPr lang="en-US" sz="2800" dirty="0">
                <a:latin typeface="Courier New" charset="0"/>
                <a:ea typeface="Courier New" charset="0"/>
                <a:cs typeface="Courier New" charset="0"/>
              </a:rPr>
              <a:t>+ 9, p.y, p.z + 9, </a:t>
            </a:r>
            <a:endParaRPr lang="en-US" sz="2800" dirty="0" smtClean="0">
              <a:latin typeface="Courier New" charset="0"/>
              <a:ea typeface="Courier New" charset="0"/>
              <a:cs typeface="Courier New" charset="0"/>
            </a:endParaRPr>
          </a:p>
          <a:p>
            <a:pPr marL="0" indent="0">
              <a:buNone/>
            </a:pP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block.WOOL.id</a:t>
            </a:r>
            <a:r>
              <a:rPr lang="en-US" sz="2800" dirty="0">
                <a:latin typeface="Courier New" charset="0"/>
                <a:ea typeface="Courier New" charset="0"/>
                <a:cs typeface="Courier New" charset="0"/>
              </a:rPr>
              <a:t>, 14</a:t>
            </a:r>
            <a:r>
              <a:rPr lang="en-US" sz="2800" dirty="0" smtClean="0">
                <a:latin typeface="Courier New" charset="0"/>
                <a:ea typeface="Courier New" charset="0"/>
                <a:cs typeface="Courier New" charset="0"/>
              </a:rPr>
              <a:t>)</a:t>
            </a:r>
          </a:p>
          <a:p>
            <a:r>
              <a:rPr lang="en-US" dirty="0"/>
              <a:t>Run your program by clicking Run &gt; Run Module.</a:t>
            </a:r>
          </a:p>
        </p:txBody>
      </p:sp>
    </p:spTree>
    <p:extLst>
      <p:ext uri="{BB962C8B-B14F-4D97-AF65-F5344CB8AC3E}">
        <p14:creationId xmlns:p14="http://schemas.microsoft.com/office/powerpoint/2010/main" val="1437880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 Ice House</a:t>
            </a:r>
            <a:endParaRPr lang="en-US" dirty="0"/>
          </a:p>
        </p:txBody>
      </p:sp>
      <p:sp>
        <p:nvSpPr>
          <p:cNvPr id="3" name="Content Placeholder 2"/>
          <p:cNvSpPr>
            <a:spLocks noGrp="1"/>
          </p:cNvSpPr>
          <p:nvPr>
            <p:ph idx="1"/>
          </p:nvPr>
        </p:nvSpPr>
        <p:spPr/>
        <p:txBody>
          <a:bodyPr/>
          <a:lstStyle/>
          <a:p>
            <a:r>
              <a:rPr lang="en-US" dirty="0"/>
              <a:t>A door will now appear in the ice house and a red wool carpet will be on the floor</a:t>
            </a:r>
            <a:r>
              <a:rPr lang="en-US" dirty="0" smtClean="0"/>
              <a:t>.</a:t>
            </a:r>
          </a:p>
          <a:p>
            <a:r>
              <a:rPr lang="en-US" dirty="0" smtClean="0"/>
              <a:t>The </a:t>
            </a:r>
            <a:r>
              <a:rPr lang="en-US" dirty="0"/>
              <a:t>number 14 on the line block.WOOL.id, 14 makes the wool red. </a:t>
            </a:r>
            <a:endParaRPr lang="en-US" dirty="0" smtClean="0"/>
          </a:p>
          <a:p>
            <a:r>
              <a:rPr lang="en-US" dirty="0" smtClean="0"/>
              <a:t>Try </a:t>
            </a:r>
            <a:r>
              <a:rPr lang="en-US" dirty="0"/>
              <a:t>changing it to a different number between 0 – 15 and running the program again, until you find a </a:t>
            </a:r>
            <a:r>
              <a:rPr lang="en-US" dirty="0" smtClean="0"/>
              <a:t>color </a:t>
            </a:r>
            <a:r>
              <a:rPr lang="en-US" dirty="0"/>
              <a:t>you like.</a:t>
            </a:r>
          </a:p>
        </p:txBody>
      </p:sp>
    </p:spTree>
    <p:extLst>
      <p:ext uri="{BB962C8B-B14F-4D97-AF65-F5344CB8AC3E}">
        <p14:creationId xmlns:p14="http://schemas.microsoft.com/office/powerpoint/2010/main" val="299251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icehouse2.py</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New" charset="0"/>
                <a:ea typeface="Courier New" charset="0"/>
                <a:cs typeface="Courier New" charset="0"/>
              </a:rPr>
              <a:t>from mcpi.minecraft import Minecraft </a:t>
            </a:r>
            <a:endParaRPr lang="en-US" dirty="0" smtClean="0">
              <a:latin typeface="Courier New" charset="0"/>
              <a:ea typeface="Courier New" charset="0"/>
              <a:cs typeface="Courier New" charset="0"/>
            </a:endParaRPr>
          </a:p>
          <a:p>
            <a:pPr marL="0" indent="0">
              <a:buNone/>
            </a:pPr>
            <a:r>
              <a:rPr lang="en-US" dirty="0" smtClean="0">
                <a:latin typeface="Courier New" charset="0"/>
                <a:ea typeface="Courier New" charset="0"/>
                <a:cs typeface="Courier New" charset="0"/>
              </a:rPr>
              <a:t>from </a:t>
            </a:r>
            <a:r>
              <a:rPr lang="en-US" dirty="0">
                <a:latin typeface="Courier New" charset="0"/>
                <a:ea typeface="Courier New" charset="0"/>
                <a:cs typeface="Courier New" charset="0"/>
              </a:rPr>
              <a:t>mcpi import </a:t>
            </a:r>
            <a:r>
              <a:rPr lang="en-US" dirty="0" smtClean="0">
                <a:latin typeface="Courier New" charset="0"/>
                <a:ea typeface="Courier New" charset="0"/>
                <a:cs typeface="Courier New" charset="0"/>
              </a:rPr>
              <a:t>block</a:t>
            </a:r>
          </a:p>
          <a:p>
            <a:pPr marL="0" indent="0">
              <a:buNone/>
            </a:pPr>
            <a:r>
              <a:rPr lang="en-US" dirty="0" smtClean="0">
                <a:latin typeface="Courier New" charset="0"/>
                <a:ea typeface="Courier New" charset="0"/>
                <a:cs typeface="Courier New" charset="0"/>
              </a:rPr>
              <a:t>mc </a:t>
            </a:r>
            <a:r>
              <a:rPr lang="en-US" dirty="0">
                <a:latin typeface="Courier New" charset="0"/>
                <a:ea typeface="Courier New" charset="0"/>
                <a:cs typeface="Courier New" charset="0"/>
              </a:rPr>
              <a:t>= Minecraft.create</a:t>
            </a:r>
            <a:r>
              <a:rPr lang="en-US" dirty="0" smtClean="0">
                <a:latin typeface="Courier New" charset="0"/>
                <a:ea typeface="Courier New" charset="0"/>
                <a:cs typeface="Courier New" charset="0"/>
              </a:rPr>
              <a:t>()</a:t>
            </a:r>
          </a:p>
          <a:p>
            <a:pPr marL="0" indent="0">
              <a:buNone/>
            </a:pPr>
            <a:r>
              <a:rPr lang="en-US" dirty="0" smtClean="0">
                <a:latin typeface="Courier New" charset="0"/>
                <a:ea typeface="Courier New" charset="0"/>
                <a:cs typeface="Courier New" charset="0"/>
              </a:rPr>
              <a:t>p </a:t>
            </a:r>
            <a:r>
              <a:rPr lang="en-US" dirty="0">
                <a:latin typeface="Courier New" charset="0"/>
                <a:ea typeface="Courier New" charset="0"/>
                <a:cs typeface="Courier New" charset="0"/>
              </a:rPr>
              <a:t>= mc.player.getTilePos</a:t>
            </a:r>
            <a:r>
              <a:rPr lang="en-US" dirty="0" smtClean="0">
                <a:latin typeface="Courier New" charset="0"/>
                <a:ea typeface="Courier New" charset="0"/>
                <a:cs typeface="Courier New" charset="0"/>
              </a:rPr>
              <a:t>()</a:t>
            </a:r>
          </a:p>
          <a:p>
            <a:pPr marL="0" indent="0">
              <a:buNone/>
            </a:pPr>
            <a:r>
              <a:rPr lang="en-US" dirty="0" smtClean="0">
                <a:latin typeface="Courier New" charset="0"/>
                <a:ea typeface="Courier New" charset="0"/>
                <a:cs typeface="Courier New" charset="0"/>
              </a:rPr>
              <a:t>mc.setBlocks(p.x </a:t>
            </a:r>
            <a:r>
              <a:rPr lang="en-US" dirty="0">
                <a:latin typeface="Courier New" charset="0"/>
                <a:ea typeface="Courier New" charset="0"/>
                <a:cs typeface="Courier New" charset="0"/>
              </a:rPr>
              <a:t>+ 1, p.y, p.z + 1</a:t>
            </a:r>
            <a:r>
              <a:rPr lang="en-US" dirty="0" smtClean="0">
                <a:latin typeface="Courier New" charset="0"/>
                <a:ea typeface="Courier New" charset="0"/>
                <a:cs typeface="Courier New" charset="0"/>
              </a:rPr>
              <a:t>,</a:t>
            </a: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p.x </a:t>
            </a:r>
            <a:r>
              <a:rPr lang="en-US" dirty="0">
                <a:latin typeface="Courier New" charset="0"/>
                <a:ea typeface="Courier New" charset="0"/>
                <a:cs typeface="Courier New" charset="0"/>
              </a:rPr>
              <a:t>+ 10, p.y + 5, p.z + 10,block.ICE</a:t>
            </a:r>
            <a:r>
              <a:rPr lang="en-US" dirty="0" smtClean="0">
                <a:latin typeface="Courier New" charset="0"/>
                <a:ea typeface="Courier New" charset="0"/>
                <a:cs typeface="Courier New" charset="0"/>
              </a:rPr>
              <a:t>)</a:t>
            </a:r>
          </a:p>
          <a:p>
            <a:pPr marL="0" indent="0">
              <a:buNone/>
            </a:pPr>
            <a:r>
              <a:rPr lang="en-US" dirty="0" smtClean="0">
                <a:latin typeface="Courier New" charset="0"/>
                <a:ea typeface="Courier New" charset="0"/>
                <a:cs typeface="Courier New" charset="0"/>
              </a:rPr>
              <a:t>mc.setBlocks(p.x </a:t>
            </a:r>
            <a:r>
              <a:rPr lang="en-US" dirty="0">
                <a:latin typeface="Courier New" charset="0"/>
                <a:ea typeface="Courier New" charset="0"/>
                <a:cs typeface="Courier New" charset="0"/>
              </a:rPr>
              <a:t>+ 2, p.y + 1, p.z + 2, </a:t>
            </a:r>
            <a:endParaRPr lang="en-US" dirty="0" smtClean="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p.x </a:t>
            </a:r>
            <a:r>
              <a:rPr lang="en-US" dirty="0">
                <a:latin typeface="Courier New" charset="0"/>
                <a:ea typeface="Courier New" charset="0"/>
                <a:cs typeface="Courier New" charset="0"/>
              </a:rPr>
              <a:t>+ 9, p.y + 4, p.z + 9,block.AIR</a:t>
            </a:r>
            <a:r>
              <a:rPr lang="en-US" dirty="0" smtClean="0">
                <a:latin typeface="Courier New" charset="0"/>
                <a:ea typeface="Courier New" charset="0"/>
                <a:cs typeface="Courier New" charset="0"/>
              </a:rPr>
              <a:t>)</a:t>
            </a:r>
          </a:p>
          <a:p>
            <a:pPr marL="0" indent="0">
              <a:buNone/>
            </a:pPr>
            <a:r>
              <a:rPr lang="en-US" dirty="0" smtClean="0">
                <a:latin typeface="Courier New" charset="0"/>
                <a:ea typeface="Courier New" charset="0"/>
                <a:cs typeface="Courier New" charset="0"/>
              </a:rPr>
              <a:t>mc.setBlocks(p.x </a:t>
            </a:r>
            <a:r>
              <a:rPr lang="en-US" dirty="0">
                <a:latin typeface="Courier New" charset="0"/>
                <a:ea typeface="Courier New" charset="0"/>
                <a:cs typeface="Courier New" charset="0"/>
              </a:rPr>
              <a:t>+ 5, p.y + 1, p.z + 1, </a:t>
            </a:r>
            <a:endParaRPr lang="en-US" dirty="0" smtClean="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p.x </a:t>
            </a:r>
            <a:r>
              <a:rPr lang="en-US" dirty="0">
                <a:latin typeface="Courier New" charset="0"/>
                <a:ea typeface="Courier New" charset="0"/>
                <a:cs typeface="Courier New" charset="0"/>
              </a:rPr>
              <a:t>+ 6, p.y + 3, p.z + 1,block.AIR</a:t>
            </a:r>
            <a:r>
              <a:rPr lang="en-US" dirty="0" smtClean="0">
                <a:latin typeface="Courier New" charset="0"/>
                <a:ea typeface="Courier New" charset="0"/>
                <a:cs typeface="Courier New" charset="0"/>
              </a:rPr>
              <a:t>)</a:t>
            </a:r>
          </a:p>
          <a:p>
            <a:pPr marL="0" indent="0">
              <a:buNone/>
            </a:pPr>
            <a:r>
              <a:rPr lang="en-US" dirty="0" smtClean="0">
                <a:latin typeface="Courier New" charset="0"/>
                <a:ea typeface="Courier New" charset="0"/>
                <a:cs typeface="Courier New" charset="0"/>
              </a:rPr>
              <a:t>mc.setBlocks(p.x </a:t>
            </a:r>
            <a:r>
              <a:rPr lang="en-US" dirty="0">
                <a:latin typeface="Courier New" charset="0"/>
                <a:ea typeface="Courier New" charset="0"/>
                <a:cs typeface="Courier New" charset="0"/>
              </a:rPr>
              <a:t>+ 2, p.y, p.z + 2, </a:t>
            </a:r>
            <a:endParaRPr lang="en-US" dirty="0" smtClean="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p.x </a:t>
            </a:r>
            <a:r>
              <a:rPr lang="en-US" dirty="0">
                <a:latin typeface="Courier New" charset="0"/>
                <a:ea typeface="Courier New" charset="0"/>
                <a:cs typeface="Courier New" charset="0"/>
              </a:rPr>
              <a:t>+ 9, p.y, p.z + 9,  </a:t>
            </a:r>
            <a:endParaRPr lang="en-US" dirty="0" smtClean="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block.WOOL.id</a:t>
            </a:r>
            <a:r>
              <a:rPr lang="en-US" dirty="0">
                <a:latin typeface="Courier New" charset="0"/>
                <a:ea typeface="Courier New" charset="0"/>
                <a:cs typeface="Courier New" charset="0"/>
              </a:rPr>
              <a:t>, 14)</a:t>
            </a:r>
          </a:p>
        </p:txBody>
      </p:sp>
    </p:spTree>
    <p:extLst>
      <p:ext uri="{BB962C8B-B14F-4D97-AF65-F5344CB8AC3E}">
        <p14:creationId xmlns:p14="http://schemas.microsoft.com/office/powerpoint/2010/main" val="1612712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 Ice House</a:t>
            </a:r>
            <a:endParaRPr lang="en-US" dirty="0"/>
          </a:p>
        </p:txBody>
      </p:sp>
      <p:pic>
        <p:nvPicPr>
          <p:cNvPr id="4" name="Content Placeholder 3"/>
          <p:cNvPicPr>
            <a:picLocks noGrp="1" noChangeAspect="1"/>
          </p:cNvPicPr>
          <p:nvPr>
            <p:ph idx="1"/>
          </p:nvPr>
        </p:nvPicPr>
        <p:blipFill>
          <a:blip r:embed="rId2"/>
          <a:stretch>
            <a:fillRect/>
          </a:stretch>
        </p:blipFill>
        <p:spPr>
          <a:xfrm>
            <a:off x="1968500" y="1593056"/>
            <a:ext cx="8255000" cy="4762500"/>
          </a:xfrm>
          <a:prstGeom prst="rect">
            <a:avLst/>
          </a:prstGeom>
        </p:spPr>
      </p:pic>
    </p:spTree>
    <p:extLst>
      <p:ext uri="{BB962C8B-B14F-4D97-AF65-F5344CB8AC3E}">
        <p14:creationId xmlns:p14="http://schemas.microsoft.com/office/powerpoint/2010/main" val="7327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Bible Study</a:t>
            </a:r>
            <a:endParaRPr lang="en-US" dirty="0"/>
          </a:p>
        </p:txBody>
      </p:sp>
      <p:sp>
        <p:nvSpPr>
          <p:cNvPr id="5" name="Text Placeholder 4"/>
          <p:cNvSpPr>
            <a:spLocks noGrp="1"/>
          </p:cNvSpPr>
          <p:nvPr>
            <p:ph type="body" sz="half" idx="2"/>
          </p:nvPr>
        </p:nvSpPr>
        <p:spPr/>
        <p:txBody>
          <a:bodyPr>
            <a:normAutofit/>
          </a:bodyPr>
          <a:lstStyle/>
          <a:p>
            <a:pPr algn="ctr"/>
            <a:r>
              <a:rPr lang="en-US" sz="4400" dirty="0" smtClean="0"/>
              <a:t>Gems in the Bible</a:t>
            </a:r>
            <a:endParaRPr lang="en-US" sz="4400" dirty="0"/>
          </a:p>
        </p:txBody>
      </p:sp>
    </p:spTree>
    <p:extLst>
      <p:ext uri="{BB962C8B-B14F-4D97-AF65-F5344CB8AC3E}">
        <p14:creationId xmlns:p14="http://schemas.microsoft.com/office/powerpoint/2010/main" val="9198175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084" y="1542098"/>
            <a:ext cx="10363200" cy="1362075"/>
          </a:xfrm>
        </p:spPr>
        <p:txBody>
          <a:bodyPr/>
          <a:lstStyle/>
          <a:p>
            <a:pPr algn="ctr"/>
            <a:r>
              <a:rPr lang="en-US" dirty="0" smtClean="0"/>
              <a:t>LAB TIME </a:t>
            </a:r>
            <a:endParaRPr lang="en-US" dirty="0"/>
          </a:p>
        </p:txBody>
      </p:sp>
      <p:sp>
        <p:nvSpPr>
          <p:cNvPr id="2" name="Text Placeholder 1"/>
          <p:cNvSpPr>
            <a:spLocks noGrp="1"/>
          </p:cNvSpPr>
          <p:nvPr>
            <p:ph type="body" idx="1"/>
          </p:nvPr>
        </p:nvSpPr>
        <p:spPr>
          <a:xfrm>
            <a:off x="963084" y="2621281"/>
            <a:ext cx="10363200" cy="3403600"/>
          </a:xfrm>
        </p:spPr>
        <p:txBody>
          <a:bodyPr>
            <a:normAutofit fontScale="92500" lnSpcReduction="10000"/>
          </a:bodyPr>
          <a:lstStyle/>
          <a:p>
            <a:pPr marL="457200" indent="-457200">
              <a:buFont typeface="Arial" charset="0"/>
              <a:buChar char="•"/>
            </a:pPr>
            <a:r>
              <a:rPr lang="en-US" dirty="0" smtClean="0">
                <a:solidFill>
                  <a:schemeClr val="tx1"/>
                </a:solidFill>
              </a:rPr>
              <a:t>Use the remainder of class to explore the ice house code. Try different values for the blocks and size of the house. Make as many houses as you want!</a:t>
            </a:r>
            <a:endParaRPr lang="en-US" dirty="0">
              <a:solidFill>
                <a:schemeClr val="tx1"/>
              </a:solidFill>
            </a:endParaRPr>
          </a:p>
          <a:p>
            <a:pPr marL="457200" indent="-457200">
              <a:buFont typeface="Arial" charset="0"/>
              <a:buChar char="•"/>
            </a:pPr>
            <a:r>
              <a:rPr lang="en-US" dirty="0" smtClean="0">
                <a:solidFill>
                  <a:schemeClr val="tx1"/>
                </a:solidFill>
              </a:rPr>
              <a:t>You can leave when you’re finished.</a:t>
            </a:r>
            <a:endParaRPr lang="en-US" dirty="0">
              <a:solidFill>
                <a:schemeClr val="tx1"/>
              </a:solidFill>
            </a:endParaRPr>
          </a:p>
          <a:p>
            <a:pPr marL="457200" indent="-457200">
              <a:buFont typeface="Arial" charset="0"/>
              <a:buChar char="•"/>
            </a:pPr>
            <a:r>
              <a:rPr lang="en-US" b="1" dirty="0" smtClean="0">
                <a:solidFill>
                  <a:schemeClr val="tx1"/>
                </a:solidFill>
              </a:rPr>
              <a:t>DO NOT DISTURB </a:t>
            </a:r>
            <a:r>
              <a:rPr lang="en-US" dirty="0" smtClean="0">
                <a:solidFill>
                  <a:schemeClr val="tx1"/>
                </a:solidFill>
              </a:rPr>
              <a:t>the other classes!</a:t>
            </a:r>
            <a:endParaRPr lang="en-US" b="1" dirty="0">
              <a:solidFill>
                <a:schemeClr val="tx1"/>
              </a:solidFill>
            </a:endParaRPr>
          </a:p>
          <a:p>
            <a:pPr marL="457200" indent="-457200">
              <a:buFont typeface="Arial" charset="0"/>
              <a:buChar char="•"/>
            </a:pPr>
            <a:endParaRPr lang="en-US" dirty="0" smtClean="0">
              <a:solidFill>
                <a:schemeClr val="tx1"/>
              </a:solidFill>
            </a:endParaRPr>
          </a:p>
          <a:p>
            <a:pPr algn="ctr"/>
            <a:r>
              <a:rPr lang="en-US" b="1" dirty="0" smtClean="0">
                <a:solidFill>
                  <a:srgbClr val="FF0000"/>
                </a:solidFill>
              </a:rPr>
              <a:t>REMEMBER TO SHUTDOWN YOUR RASPBERRY PI</a:t>
            </a:r>
          </a:p>
          <a:p>
            <a:pPr algn="ctr"/>
            <a:r>
              <a:rPr lang="en-US" b="1" dirty="0" smtClean="0">
                <a:solidFill>
                  <a:srgbClr val="FF0000"/>
                </a:solidFill>
              </a:rPr>
              <a:t>DO NOT POWER IT OFF UNTIL YOU SHUTDOWN</a:t>
            </a:r>
            <a:endParaRPr lang="en-US" b="1" dirty="0">
              <a:solidFill>
                <a:srgbClr val="FF0000"/>
              </a:solidFill>
            </a:endParaRPr>
          </a:p>
        </p:txBody>
      </p:sp>
    </p:spTree>
    <p:extLst>
      <p:ext uri="{BB962C8B-B14F-4D97-AF65-F5344CB8AC3E}">
        <p14:creationId xmlns:p14="http://schemas.microsoft.com/office/powerpoint/2010/main" val="2013213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381693"/>
            <a:ext cx="10820400" cy="1174306"/>
          </a:xfrm>
        </p:spPr>
        <p:txBody>
          <a:bodyPr/>
          <a:lstStyle/>
          <a:p>
            <a:pPr algn="ctr"/>
            <a:r>
              <a:rPr lang="en-US" dirty="0" smtClean="0"/>
              <a:t>Questions or comments?</a:t>
            </a:r>
            <a:endParaRPr lang="en-US" dirty="0"/>
          </a:p>
        </p:txBody>
      </p:sp>
    </p:spTree>
    <p:extLst>
      <p:ext uri="{BB962C8B-B14F-4D97-AF65-F5344CB8AC3E}">
        <p14:creationId xmlns:p14="http://schemas.microsoft.com/office/powerpoint/2010/main" val="408753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Gems in the Bible</a:t>
            </a:r>
            <a:endParaRPr lang="en-US" dirty="0"/>
          </a:p>
        </p:txBody>
      </p:sp>
      <p:sp>
        <p:nvSpPr>
          <p:cNvPr id="5" name="Content Placeholder 4"/>
          <p:cNvSpPr>
            <a:spLocks noGrp="1"/>
          </p:cNvSpPr>
          <p:nvPr>
            <p:ph idx="1"/>
          </p:nvPr>
        </p:nvSpPr>
        <p:spPr/>
        <p:txBody>
          <a:bodyPr>
            <a:normAutofit lnSpcReduction="10000"/>
          </a:bodyPr>
          <a:lstStyle/>
          <a:p>
            <a:r>
              <a:rPr lang="en-US" dirty="0"/>
              <a:t>Gemstones (precious stones) have, and will, play a vital and fascinating role in the Bible. </a:t>
            </a:r>
            <a:endParaRPr lang="en-US" dirty="0" smtClean="0"/>
          </a:p>
          <a:p>
            <a:r>
              <a:rPr lang="en-US" dirty="0" smtClean="0"/>
              <a:t>God, </a:t>
            </a:r>
            <a:r>
              <a:rPr lang="en-US" dirty="0"/>
              <a:t>long before man, used stones such as diamonds, rubies and emeralds to adorn one of the greatest beings he could create by fiat - Lucifer (Ezekiel 28:13). </a:t>
            </a:r>
            <a:endParaRPr lang="en-US" dirty="0" smtClean="0"/>
          </a:p>
          <a:p>
            <a:r>
              <a:rPr lang="en-US" dirty="0" smtClean="0"/>
              <a:t>Much </a:t>
            </a:r>
            <a:r>
              <a:rPr lang="en-US" dirty="0"/>
              <a:t>later, he commanded Moses to create a special breastplate for the nation's High Priest that contained twelve large gems that each represented one of the tribes of Israel (Exodus 28:17 - 20).</a:t>
            </a:r>
          </a:p>
        </p:txBody>
      </p:sp>
    </p:spTree>
    <p:extLst>
      <p:ext uri="{BB962C8B-B14F-4D97-AF65-F5344CB8AC3E}">
        <p14:creationId xmlns:p14="http://schemas.microsoft.com/office/powerpoint/2010/main" val="1669058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Gems in the Bible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Hebrews obtained gemstones from the Middle East, India, and Egypt. </a:t>
            </a:r>
            <a:endParaRPr lang="en-US" dirty="0" smtClean="0"/>
          </a:p>
          <a:p>
            <a:r>
              <a:rPr lang="en-US" dirty="0" smtClean="0"/>
              <a:t>At </a:t>
            </a:r>
            <a:r>
              <a:rPr lang="en-US" dirty="0"/>
              <a:t>the time of the Exodus, the Bible states that the Israelites took gemstones with </a:t>
            </a:r>
            <a:r>
              <a:rPr lang="en-US" dirty="0" smtClean="0"/>
              <a:t>them. </a:t>
            </a:r>
          </a:p>
          <a:p>
            <a:r>
              <a:rPr lang="en-US" dirty="0" smtClean="0"/>
              <a:t>When </a:t>
            </a:r>
            <a:r>
              <a:rPr lang="en-US" dirty="0"/>
              <a:t>they were settled in the Land of Israel they obtained gemstones from the merchant caravans travelling from Babylonia or Persia to Egypt and those from Saba and Raamah to Tyre </a:t>
            </a:r>
            <a:r>
              <a:rPr lang="en-US" dirty="0" smtClean="0"/>
              <a:t>(Ezekiel). </a:t>
            </a:r>
          </a:p>
          <a:p>
            <a:r>
              <a:rPr lang="en-US" dirty="0" smtClean="0"/>
              <a:t>King </a:t>
            </a:r>
            <a:r>
              <a:rPr lang="en-US" dirty="0"/>
              <a:t>Solomon even equipped a fleet which returned from Ophir laden with gems </a:t>
            </a:r>
            <a:r>
              <a:rPr lang="en-US" dirty="0" smtClean="0"/>
              <a:t>(Kings).</a:t>
            </a:r>
          </a:p>
          <a:p>
            <a:r>
              <a:rPr lang="en-US" dirty="0" smtClean="0"/>
              <a:t>Gemstones </a:t>
            </a:r>
            <a:r>
              <a:rPr lang="en-US" dirty="0"/>
              <a:t>are mentioned in connection with the breastplate of the High Priest of Israel </a:t>
            </a:r>
            <a:r>
              <a:rPr lang="en-US" dirty="0" smtClean="0"/>
              <a:t>(Exodus), </a:t>
            </a:r>
            <a:r>
              <a:rPr lang="en-US" dirty="0"/>
              <a:t>the treasure of the King of Tyre </a:t>
            </a:r>
            <a:r>
              <a:rPr lang="en-US" dirty="0" smtClean="0"/>
              <a:t>(Ezekiel), </a:t>
            </a:r>
            <a:r>
              <a:rPr lang="en-US" dirty="0"/>
              <a:t>and the foundations of the New Jerusalem </a:t>
            </a:r>
            <a:r>
              <a:rPr lang="en-US" dirty="0" smtClean="0"/>
              <a:t>(Revelation). </a:t>
            </a:r>
          </a:p>
        </p:txBody>
      </p:sp>
    </p:spTree>
    <p:extLst>
      <p:ext uri="{BB962C8B-B14F-4D97-AF65-F5344CB8AC3E}">
        <p14:creationId xmlns:p14="http://schemas.microsoft.com/office/powerpoint/2010/main" val="1291798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Gems in the Bible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twelve stones of the breastplate and the two stones of the shoulder-ornaments were considered by the Jews to be the most precious. </a:t>
            </a:r>
            <a:endParaRPr lang="en-US" dirty="0" smtClean="0"/>
          </a:p>
          <a:p>
            <a:r>
              <a:rPr lang="en-US" dirty="0" smtClean="0"/>
              <a:t>Both Ezekiel </a:t>
            </a:r>
            <a:r>
              <a:rPr lang="en-US" dirty="0"/>
              <a:t>and </a:t>
            </a:r>
            <a:r>
              <a:rPr lang="en-US" dirty="0" smtClean="0"/>
              <a:t>Revelation have gems as a major point and allude </a:t>
            </a:r>
            <a:r>
              <a:rPr lang="en-US" dirty="0"/>
              <a:t>to the Twelve Tribes of Israel</a:t>
            </a:r>
            <a:r>
              <a:rPr lang="en-US" dirty="0" smtClean="0"/>
              <a:t>.</a:t>
            </a:r>
          </a:p>
          <a:p>
            <a:r>
              <a:rPr lang="en-US" dirty="0" smtClean="0"/>
              <a:t>At </a:t>
            </a:r>
            <a:r>
              <a:rPr lang="en-US" dirty="0"/>
              <a:t>the time of the Septuagint translation, the stones to which the Hebrew names apply could no longer be identified, and translators used various Greek words. </a:t>
            </a:r>
            <a:endParaRPr lang="en-US" dirty="0" smtClean="0"/>
          </a:p>
          <a:p>
            <a:r>
              <a:rPr lang="en-US" dirty="0" smtClean="0"/>
              <a:t>Josephus (first Jewish scholar) claimed </a:t>
            </a:r>
            <a:r>
              <a:rPr lang="en-US" dirty="0"/>
              <a:t>he had seen the actual stones. </a:t>
            </a:r>
            <a:endParaRPr lang="en-US" dirty="0" smtClean="0"/>
          </a:p>
          <a:p>
            <a:endParaRPr lang="en-US" dirty="0"/>
          </a:p>
        </p:txBody>
      </p:sp>
    </p:spTree>
    <p:extLst>
      <p:ext uri="{BB962C8B-B14F-4D97-AF65-F5344CB8AC3E}">
        <p14:creationId xmlns:p14="http://schemas.microsoft.com/office/powerpoint/2010/main" val="923833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Gems in the Bible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ancients did not classify their gemstones by analyzing their composition and crystalline forms: names were given in accordance with their color, </a:t>
            </a:r>
            <a:r>
              <a:rPr lang="en-US" dirty="0" smtClean="0"/>
              <a:t>use, </a:t>
            </a:r>
            <a:r>
              <a:rPr lang="en-US" dirty="0"/>
              <a:t>or their country of origin. </a:t>
            </a:r>
          </a:p>
          <a:p>
            <a:r>
              <a:rPr lang="en-US" dirty="0"/>
              <a:t>Therefore, stones of the same or nearly the same </a:t>
            </a:r>
            <a:r>
              <a:rPr lang="en-US" dirty="0" smtClean="0"/>
              <a:t>color</a:t>
            </a:r>
            <a:r>
              <a:rPr lang="en-US" dirty="0"/>
              <a:t>, but of different composition or crystalline form, bear identical names. </a:t>
            </a:r>
            <a:endParaRPr lang="en-US" dirty="0" smtClean="0"/>
          </a:p>
          <a:p>
            <a:r>
              <a:rPr lang="en-US" dirty="0" smtClean="0"/>
              <a:t>Another </a:t>
            </a:r>
            <a:r>
              <a:rPr lang="en-US" dirty="0"/>
              <a:t>problem is nomenclature; names having changed in the course of time: thus the ancient chrysolite is topaz, sapphire is lazuli, etc</a:t>
            </a:r>
            <a:r>
              <a:rPr lang="en-US"/>
              <a:t>. </a:t>
            </a:r>
            <a:endParaRPr lang="en-US" smtClean="0"/>
          </a:p>
          <a:p>
            <a:r>
              <a:rPr lang="en-US" smtClean="0"/>
              <a:t>We’ve </a:t>
            </a:r>
            <a:r>
              <a:rPr lang="en-US" dirty="0" smtClean="0"/>
              <a:t>already learned there were 12 stones on the priest’s breastplate representing the 12 tribes, but in Revelation, there are also 12 stones we should consider.</a:t>
            </a:r>
            <a:endParaRPr lang="en-US" dirty="0"/>
          </a:p>
          <a:p>
            <a:endParaRPr lang="en-US" dirty="0"/>
          </a:p>
        </p:txBody>
      </p:sp>
    </p:spTree>
    <p:extLst>
      <p:ext uri="{BB962C8B-B14F-4D97-AF65-F5344CB8AC3E}">
        <p14:creationId xmlns:p14="http://schemas.microsoft.com/office/powerpoint/2010/main" val="1378581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Gems in the Bible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Revelation (21:19-21), we read a description of the foundations of New Jerusalem:</a:t>
            </a:r>
            <a:endParaRPr lang="en-US" dirty="0"/>
          </a:p>
          <a:p>
            <a:r>
              <a:rPr lang="en-US" i="1" dirty="0"/>
              <a:t>The foundations of the city walls were decorated with every kind of precious stone. The first foundation was jasper, the second sapphire, the third agate, the fourth emerald</a:t>
            </a:r>
            <a:r>
              <a:rPr lang="en-US" i="1" dirty="0" smtClean="0"/>
              <a:t>, </a:t>
            </a:r>
            <a:r>
              <a:rPr lang="en-US" i="1" dirty="0"/>
              <a:t>the fifth onyx, the sixth ruby, the seventh chrysolite, the eighth beryl, the ninth topaz, the tenth turquoise, the eleventh jacinth, and the twelfth </a:t>
            </a:r>
            <a:r>
              <a:rPr lang="en-US" i="1" dirty="0" smtClean="0"/>
              <a:t>amethyst. The </a:t>
            </a:r>
            <a:r>
              <a:rPr lang="en-US" i="1" dirty="0"/>
              <a:t>twelve gates were twelve pearls, each gate made of a single pearl. The great street of the city was of gold, as pure as transparent glass.</a:t>
            </a:r>
          </a:p>
        </p:txBody>
      </p:sp>
    </p:spTree>
    <p:extLst>
      <p:ext uri="{BB962C8B-B14F-4D97-AF65-F5344CB8AC3E}">
        <p14:creationId xmlns:p14="http://schemas.microsoft.com/office/powerpoint/2010/main" val="1039217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Gems in the Bible</a:t>
            </a:r>
            <a:endParaRPr lang="en-US" dirty="0"/>
          </a:p>
        </p:txBody>
      </p:sp>
      <p:sp>
        <p:nvSpPr>
          <p:cNvPr id="3" name="Content Placeholder 2"/>
          <p:cNvSpPr>
            <a:spLocks noGrp="1"/>
          </p:cNvSpPr>
          <p:nvPr>
            <p:ph idx="1"/>
          </p:nvPr>
        </p:nvSpPr>
        <p:spPr/>
        <p:txBody>
          <a:bodyPr/>
          <a:lstStyle/>
          <a:p>
            <a:r>
              <a:rPr lang="en-US" dirty="0" smtClean="0"/>
              <a:t>Clearly, gems are very important to God!</a:t>
            </a:r>
          </a:p>
          <a:p>
            <a:r>
              <a:rPr lang="en-US" dirty="0"/>
              <a:t>Other gemstones mentioned in the Bible include diamond, pearl, alabaster, flint, carbuncle and even malachite.</a:t>
            </a:r>
          </a:p>
        </p:txBody>
      </p:sp>
    </p:spTree>
    <p:extLst>
      <p:ext uri="{BB962C8B-B14F-4D97-AF65-F5344CB8AC3E}">
        <p14:creationId xmlns:p14="http://schemas.microsoft.com/office/powerpoint/2010/main" val="2109038429"/>
      </p:ext>
    </p:extLst>
  </p:cSld>
  <p:clrMapOvr>
    <a:masterClrMapping/>
  </p:clrMapOvr>
</p:sld>
</file>

<file path=ppt/theme/theme1.xml><?xml version="1.0" encoding="utf-8"?>
<a:theme xmlns:a="http://schemas.openxmlformats.org/drawingml/2006/main" name="160729-scienc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160729-science-template-16x9</Template>
  <TotalTime>746</TotalTime>
  <Words>2120</Words>
  <Application>Microsoft Macintosh PowerPoint</Application>
  <PresentationFormat>Widescreen</PresentationFormat>
  <Paragraphs>196</Paragraphs>
  <Slides>31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Courier New</vt:lpstr>
      <vt:lpstr>Mangal</vt:lpstr>
      <vt:lpstr>160729-science-template-16x9</vt:lpstr>
      <vt:lpstr>Mines, Minerals, and Minecraft</vt:lpstr>
      <vt:lpstr>Agenda</vt:lpstr>
      <vt:lpstr>Bible Study</vt:lpstr>
      <vt:lpstr>Gems in the Bible</vt:lpstr>
      <vt:lpstr>Gems in the Bible</vt:lpstr>
      <vt:lpstr>Gems in the Bible</vt:lpstr>
      <vt:lpstr>Gems in the Bible</vt:lpstr>
      <vt:lpstr>Gems in the Bible</vt:lpstr>
      <vt:lpstr>Gems in the Bible</vt:lpstr>
      <vt:lpstr>The Raspberry Pi – Python Programming</vt:lpstr>
      <vt:lpstr>What we have learned in Python</vt:lpstr>
      <vt:lpstr>Identifiers</vt:lpstr>
      <vt:lpstr>Keywords</vt:lpstr>
      <vt:lpstr>Variables in Python</vt:lpstr>
      <vt:lpstr>Integer operators</vt:lpstr>
      <vt:lpstr>Python Assignment Statements</vt:lpstr>
      <vt:lpstr>Comments</vt:lpstr>
      <vt:lpstr>Conditional statements</vt:lpstr>
      <vt:lpstr>Loops: the WHILE loop</vt:lpstr>
      <vt:lpstr>Loops: the for loop</vt:lpstr>
      <vt:lpstr>Hacking Minecraft with Python</vt:lpstr>
      <vt:lpstr>But first, let’s review…</vt:lpstr>
      <vt:lpstr>Making an Ice House</vt:lpstr>
      <vt:lpstr>Building an Ice  House</vt:lpstr>
      <vt:lpstr>Building an Ice House</vt:lpstr>
      <vt:lpstr>Building an Ice House</vt:lpstr>
      <vt:lpstr>Building an Ice House</vt:lpstr>
      <vt:lpstr>Code: icehouse2.py</vt:lpstr>
      <vt:lpstr>Building an Ice House</vt:lpstr>
      <vt:lpstr>LAB TIME </vt:lpstr>
      <vt:lpstr>Questions or comments?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Parables and pythons</dc:title>
  <dc:creator>Chuck Bell</dc:creator>
  <cp:lastModifiedBy>Chuck Bell</cp:lastModifiedBy>
  <cp:revision>200</cp:revision>
  <dcterms:created xsi:type="dcterms:W3CDTF">2018-09-09T20:06:26Z</dcterms:created>
  <dcterms:modified xsi:type="dcterms:W3CDTF">2019-02-26T23:23:38Z</dcterms:modified>
</cp:coreProperties>
</file>