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4" r:id="rId1"/>
  </p:sldMasterIdLst>
  <p:notesMasterIdLst>
    <p:notesMasterId r:id="rId20"/>
  </p:notesMasterIdLst>
  <p:sldIdLst>
    <p:sldId id="256" r:id="rId2"/>
    <p:sldId id="272" r:id="rId3"/>
    <p:sldId id="261" r:id="rId4"/>
    <p:sldId id="271" r:id="rId5"/>
    <p:sldId id="273" r:id="rId6"/>
    <p:sldId id="275" r:id="rId7"/>
    <p:sldId id="276" r:id="rId8"/>
    <p:sldId id="277" r:id="rId9"/>
    <p:sldId id="274" r:id="rId10"/>
    <p:sldId id="278" r:id="rId11"/>
    <p:sldId id="270" r:id="rId12"/>
    <p:sldId id="279" r:id="rId13"/>
    <p:sldId id="280" r:id="rId14"/>
    <p:sldId id="281" r:id="rId15"/>
    <p:sldId id="282" r:id="rId16"/>
    <p:sldId id="283" r:id="rId17"/>
    <p:sldId id="284"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p:restoredTop sz="94681"/>
  </p:normalViewPr>
  <p:slideViewPr>
    <p:cSldViewPr snapToGrid="0" snapToObjects="1">
      <p:cViewPr varScale="1">
        <p:scale>
          <a:sx n="120" d="100"/>
          <a:sy n="120" d="100"/>
        </p:scale>
        <p:origin x="200"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5A488-1AC6-B649-A88A-91D0E808665E}" type="datetimeFigureOut">
              <a:rPr lang="en-US" smtClean="0"/>
              <a:t>1/13/19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08049-2555-F34D-9DDA-D99A3A82B81E}" type="slidenum">
              <a:rPr lang="en-US" smtClean="0"/>
              <a:t>‹#›</a:t>
            </a:fld>
            <a:endParaRPr lang="en-US" dirty="0"/>
          </a:p>
        </p:txBody>
      </p:sp>
    </p:spTree>
    <p:extLst>
      <p:ext uri="{BB962C8B-B14F-4D97-AF65-F5344CB8AC3E}">
        <p14:creationId xmlns:p14="http://schemas.microsoft.com/office/powerpoint/2010/main" val="1919020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7584" y="3726427"/>
            <a:ext cx="10756492" cy="1219197"/>
          </a:xfrm>
          <a:noFill/>
          <a:effectLst>
            <a:outerShdw blurRad="50800" dist="38100" dir="2700000" algn="tl" rotWithShape="0">
              <a:prstClr val="black">
                <a:alpha val="40000"/>
              </a:prstClr>
            </a:outerShdw>
          </a:effectLst>
        </p:spPr>
        <p:txBody>
          <a:bodyPr>
            <a:normAutofit/>
          </a:bodyPr>
          <a:lstStyle>
            <a:lvl1pPr algn="r">
              <a:defRPr sz="48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707923" y="4945624"/>
            <a:ext cx="10776153" cy="904568"/>
          </a:xfrm>
        </p:spPr>
        <p:txBody>
          <a:bodyPr>
            <a:normAutofit/>
          </a:bodyPr>
          <a:lstStyle>
            <a:lvl1pPr marL="0" indent="0" algn="r">
              <a:buNone/>
              <a:defRPr sz="3733" b="0" i="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1/13/19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3196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9768" y="240121"/>
            <a:ext cx="11012131" cy="1018035"/>
          </a:xfrm>
        </p:spPr>
        <p:txBody>
          <a:bodyPr>
            <a:normAutofit/>
          </a:bodyPr>
          <a:lstStyle>
            <a:lvl1pPr algn="r">
              <a:defRPr sz="4800" baseline="0">
                <a:solidFill>
                  <a:schemeClr val="bg1"/>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598621" y="1465008"/>
            <a:ext cx="10994760" cy="5018089"/>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4597" y="591210"/>
            <a:ext cx="8878143" cy="967132"/>
          </a:xfrm>
        </p:spPr>
        <p:txBody>
          <a:bodyPr>
            <a:normAutofit/>
          </a:bodyPr>
          <a:lstStyle>
            <a:lvl1pPr algn="l">
              <a:defRPr sz="4800">
                <a:solidFill>
                  <a:srgbClr val="0070C0"/>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2674375" y="1569915"/>
            <a:ext cx="8908028" cy="4681415"/>
          </a:xfrm>
        </p:spPr>
        <p:txBody>
          <a:bodyPr/>
          <a:lstStyle>
            <a:lvl1pPr>
              <a:defRPr sz="3733">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1/13/19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0592" y="234378"/>
            <a:ext cx="10791153" cy="1018033"/>
          </a:xfrm>
        </p:spPr>
        <p:txBody>
          <a:bodyPr>
            <a:normAutofit/>
          </a:bodyPr>
          <a:lstStyle>
            <a:lvl1pPr algn="r">
              <a:defRPr sz="4800" baseline="0">
                <a:solidFill>
                  <a:schemeClr val="bg1"/>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15839" y="2010711"/>
            <a:ext cx="5386917" cy="639763"/>
          </a:xfrm>
        </p:spPr>
        <p:txBody>
          <a:bodyPr anchor="b"/>
          <a:lstStyle>
            <a:lvl1pPr marL="0" indent="0" algn="ctr">
              <a:buNone/>
              <a:defRPr sz="3200" b="1">
                <a:solidFill>
                  <a:srgbClr val="0070C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715839" y="2640573"/>
            <a:ext cx="5386917"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1" y="2010711"/>
            <a:ext cx="5389033" cy="639763"/>
          </a:xfrm>
        </p:spPr>
        <p:txBody>
          <a:bodyPr anchor="b"/>
          <a:lstStyle>
            <a:lvl1pPr marL="0" indent="0" algn="ctr">
              <a:buNone/>
              <a:defRPr sz="3200" b="1">
                <a:solidFill>
                  <a:srgbClr val="0070C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096001" y="2640573"/>
            <a:ext cx="5389033"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1/13/19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48A87A34-81AB-432B-8DAE-1953F412C126}" type="datetimeFigureOut">
              <a:rPr lang="en-US" smtClean="0"/>
              <a:pPr/>
              <a:t>1/13/19</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6D22F896-40B5-4ADD-8801-0D06FADFA095}" type="slidenum">
              <a:rPr lang="en-US" smtClean="0"/>
              <a:pPr/>
              <a:t>‹#›</a:t>
            </a:fld>
            <a:endParaRPr lang="en-US" dirty="0"/>
          </a:p>
        </p:txBody>
      </p:sp>
      <p:sp>
        <p:nvSpPr>
          <p:cNvPr id="7" name="TextBox 6">
            <a:extLst>
              <a:ext uri="{FF2B5EF4-FFF2-40B4-BE49-F238E27FC236}">
                <a16:creationId xmlns=""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609466455"/>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5" Type="http://schemas.openxmlformats.org/officeDocument/2006/relationships/image" Target="../media/image8.jpeg"/><Relationship Id="rId6" Type="http://schemas.openxmlformats.org/officeDocument/2006/relationships/image" Target="../media/image9.jpeg"/><Relationship Id="rId7" Type="http://schemas.openxmlformats.org/officeDocument/2006/relationships/image" Target="../media/image10.tiff"/><Relationship Id="rId8" Type="http://schemas.openxmlformats.org/officeDocument/2006/relationships/image" Target="../media/image11.tiff"/><Relationship Id="rId9"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cap="none" dirty="0" smtClean="0"/>
              <a:t>Mines, Minerals,</a:t>
            </a:r>
            <a:br>
              <a:rPr lang="en-US" cap="none" dirty="0" smtClean="0"/>
            </a:br>
            <a:r>
              <a:rPr lang="en-US" cap="none" dirty="0" smtClean="0"/>
              <a:t>and Minecraft</a:t>
            </a:r>
            <a:endParaRPr lang="en-US" cap="none" dirty="0"/>
          </a:p>
        </p:txBody>
      </p:sp>
      <p:sp>
        <p:nvSpPr>
          <p:cNvPr id="7" name="Subtitle 2"/>
          <p:cNvSpPr>
            <a:spLocks noGrp="1"/>
          </p:cNvSpPr>
          <p:nvPr>
            <p:ph type="subTitle" idx="1"/>
          </p:nvPr>
        </p:nvSpPr>
        <p:spPr/>
        <p:txBody>
          <a:bodyPr>
            <a:normAutofit fontScale="47500" lnSpcReduction="20000"/>
          </a:bodyPr>
          <a:lstStyle/>
          <a:p>
            <a:endParaRPr lang="en-US" dirty="0" smtClean="0"/>
          </a:p>
          <a:p>
            <a:r>
              <a:rPr lang="en-US" dirty="0" smtClean="0"/>
              <a:t>Dr. Charles “Chuck” Bell</a:t>
            </a:r>
          </a:p>
          <a:p>
            <a:r>
              <a:rPr lang="en-US" dirty="0" smtClean="0"/>
              <a:t>Lesson 1: 16 January 2019</a:t>
            </a:r>
            <a:endParaRPr lang="en-US" dirty="0"/>
          </a:p>
        </p:txBody>
      </p:sp>
    </p:spTree>
    <p:extLst>
      <p:ext uri="{BB962C8B-B14F-4D97-AF65-F5344CB8AC3E}">
        <p14:creationId xmlns:p14="http://schemas.microsoft.com/office/powerpoint/2010/main" val="929920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week</a:t>
            </a:r>
            <a:r>
              <a:rPr lang="mr-IN" dirty="0" smtClean="0"/>
              <a:t>…</a:t>
            </a:r>
            <a:endParaRPr lang="en-US" dirty="0"/>
          </a:p>
        </p:txBody>
      </p:sp>
      <p:sp>
        <p:nvSpPr>
          <p:cNvPr id="3" name="Content Placeholder 2"/>
          <p:cNvSpPr>
            <a:spLocks noGrp="1"/>
          </p:cNvSpPr>
          <p:nvPr>
            <p:ph idx="1"/>
          </p:nvPr>
        </p:nvSpPr>
        <p:spPr/>
        <p:txBody>
          <a:bodyPr/>
          <a:lstStyle/>
          <a:p>
            <a:r>
              <a:rPr lang="en-US" dirty="0" smtClean="0"/>
              <a:t>Next week, we will learn about the importance of the metals mentioned in the Bible.</a:t>
            </a:r>
          </a:p>
          <a:p>
            <a:pPr lvl="1"/>
            <a:r>
              <a:rPr lang="en-US" dirty="0" smtClean="0"/>
              <a:t>Does anyone know why God said the streets of Heaven will be paved with gold?</a:t>
            </a:r>
          </a:p>
        </p:txBody>
      </p:sp>
    </p:spTree>
    <p:extLst>
      <p:ext uri="{BB962C8B-B14F-4D97-AF65-F5344CB8AC3E}">
        <p14:creationId xmlns:p14="http://schemas.microsoft.com/office/powerpoint/2010/main" val="1229429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Raspberry Pi</a:t>
            </a:r>
            <a:endParaRPr lang="en-US" dirty="0"/>
          </a:p>
        </p:txBody>
      </p:sp>
      <p:sp>
        <p:nvSpPr>
          <p:cNvPr id="5" name="Text Placeholder 4"/>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062721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Hacking Minecraft with Python</a:t>
            </a:r>
            <a:endParaRPr lang="en-US" dirty="0"/>
          </a:p>
        </p:txBody>
      </p:sp>
      <p:sp>
        <p:nvSpPr>
          <p:cNvPr id="5" name="Text Placeholder 4"/>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449404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 </a:t>
            </a:r>
            <a:r>
              <a:rPr lang="en-US" dirty="0" smtClean="0"/>
              <a:t>Repository</a:t>
            </a:r>
            <a:endParaRPr lang="en-US" dirty="0"/>
          </a:p>
        </p:txBody>
      </p:sp>
      <p:sp>
        <p:nvSpPr>
          <p:cNvPr id="5" name="Content Placeholder 4"/>
          <p:cNvSpPr>
            <a:spLocks noGrp="1"/>
          </p:cNvSpPr>
          <p:nvPr>
            <p:ph idx="1"/>
          </p:nvPr>
        </p:nvSpPr>
        <p:spPr/>
        <p:txBody>
          <a:bodyPr/>
          <a:lstStyle/>
          <a:p>
            <a:r>
              <a:rPr lang="en-US" dirty="0" smtClean="0"/>
              <a:t>All of the class files will be saved online in a special repository that you can access from home.</a:t>
            </a:r>
          </a:p>
          <a:p>
            <a:r>
              <a:rPr lang="en-US" dirty="0" smtClean="0"/>
              <a:t>It uses a service called Github</a:t>
            </a:r>
          </a:p>
          <a:p>
            <a:r>
              <a:rPr lang="en-US" dirty="0"/>
              <a:t>URL: https://</a:t>
            </a:r>
            <a:r>
              <a:rPr lang="en-US" dirty="0" err="1"/>
              <a:t>github.com</a:t>
            </a:r>
            <a:r>
              <a:rPr lang="en-US" dirty="0"/>
              <a:t>/</a:t>
            </a:r>
            <a:r>
              <a:rPr lang="en-US" dirty="0" err="1"/>
              <a:t>ChuckBell</a:t>
            </a:r>
            <a:r>
              <a:rPr lang="en-US" dirty="0"/>
              <a:t>/Mines-Minerals-and-Minecraft</a:t>
            </a:r>
            <a:endParaRPr lang="en-US" dirty="0"/>
          </a:p>
        </p:txBody>
      </p:sp>
    </p:spTree>
    <p:extLst>
      <p:ext uri="{BB962C8B-B14F-4D97-AF65-F5344CB8AC3E}">
        <p14:creationId xmlns:p14="http://schemas.microsoft.com/office/powerpoint/2010/main" val="1395979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Using the Class Repository (Github)</a:t>
            </a:r>
            <a:endParaRPr lang="en-US" cap="none" dirty="0"/>
          </a:p>
        </p:txBody>
      </p:sp>
      <p:sp>
        <p:nvSpPr>
          <p:cNvPr id="3" name="Content Placeholder 2"/>
          <p:cNvSpPr>
            <a:spLocks noGrp="1"/>
          </p:cNvSpPr>
          <p:nvPr>
            <p:ph idx="1"/>
          </p:nvPr>
        </p:nvSpPr>
        <p:spPr/>
        <p:txBody>
          <a:bodyPr>
            <a:normAutofit fontScale="62500" lnSpcReduction="20000"/>
          </a:bodyPr>
          <a:lstStyle/>
          <a:p>
            <a:r>
              <a:rPr lang="en-US" dirty="0" smtClean="0"/>
              <a:t>What is Github?</a:t>
            </a:r>
          </a:p>
          <a:p>
            <a:pPr lvl="1"/>
            <a:r>
              <a:rPr lang="en-US" dirty="0"/>
              <a:t>Github is a </a:t>
            </a:r>
            <a:r>
              <a:rPr lang="en-US" dirty="0" smtClean="0"/>
              <a:t>code hosting and sharing website</a:t>
            </a:r>
            <a:endParaRPr lang="en-US" dirty="0"/>
          </a:p>
          <a:p>
            <a:pPr lvl="1"/>
            <a:r>
              <a:rPr lang="en-US" dirty="0"/>
              <a:t>Github, like many code hosting websites, allows for </a:t>
            </a:r>
            <a:r>
              <a:rPr lang="en-US" dirty="0" smtClean="0"/>
              <a:t>public access to code but private access to updates (can only update by invitation)</a:t>
            </a:r>
            <a:endParaRPr lang="en-US" dirty="0"/>
          </a:p>
          <a:p>
            <a:pPr lvl="1"/>
            <a:r>
              <a:rPr lang="en-US" dirty="0"/>
              <a:t>This allows for interested programmers to take part in furthering </a:t>
            </a:r>
            <a:r>
              <a:rPr lang="en-US" dirty="0" smtClean="0"/>
              <a:t>development</a:t>
            </a:r>
          </a:p>
          <a:p>
            <a:r>
              <a:rPr lang="en-US" dirty="0" smtClean="0"/>
              <a:t>Why use code sharing services?</a:t>
            </a:r>
          </a:p>
          <a:p>
            <a:pPr lvl="1"/>
            <a:r>
              <a:rPr lang="en-US" dirty="0"/>
              <a:t>Easy to distribute </a:t>
            </a:r>
            <a:r>
              <a:rPr lang="en-US" dirty="0" smtClean="0"/>
              <a:t>work</a:t>
            </a:r>
            <a:endParaRPr lang="en-US" dirty="0"/>
          </a:p>
          <a:p>
            <a:pPr lvl="1"/>
            <a:r>
              <a:rPr lang="en-US" dirty="0"/>
              <a:t>Easy to improve on the work of </a:t>
            </a:r>
            <a:r>
              <a:rPr lang="en-US" dirty="0" smtClean="0"/>
              <a:t>others</a:t>
            </a:r>
            <a:endParaRPr lang="en-US" dirty="0"/>
          </a:p>
          <a:p>
            <a:pPr lvl="1"/>
            <a:r>
              <a:rPr lang="en-US" dirty="0"/>
              <a:t>Easy to take help from </a:t>
            </a:r>
            <a:r>
              <a:rPr lang="en-US" dirty="0" smtClean="0"/>
              <a:t>others</a:t>
            </a:r>
          </a:p>
          <a:p>
            <a:r>
              <a:rPr lang="en-US" dirty="0" smtClean="0"/>
              <a:t>There are three ways to use Github.</a:t>
            </a:r>
          </a:p>
          <a:p>
            <a:pPr lvl="1"/>
            <a:r>
              <a:rPr lang="en-US" dirty="0" smtClean="0"/>
              <a:t>Browse to the files and download them individually and/or view the files.</a:t>
            </a:r>
          </a:p>
          <a:p>
            <a:pPr lvl="1"/>
            <a:r>
              <a:rPr lang="en-US" dirty="0" smtClean="0"/>
              <a:t>Download the files in a .zip file and extract it on your PC.</a:t>
            </a:r>
          </a:p>
          <a:p>
            <a:pPr lvl="1"/>
            <a:r>
              <a:rPr lang="en-US" dirty="0" smtClean="0"/>
              <a:t>Clone the repository (advanced)</a:t>
            </a:r>
            <a:endParaRPr lang="en-US" dirty="0"/>
          </a:p>
        </p:txBody>
      </p:sp>
    </p:spTree>
    <p:extLst>
      <p:ext uri="{BB962C8B-B14F-4D97-AF65-F5344CB8AC3E}">
        <p14:creationId xmlns:p14="http://schemas.microsoft.com/office/powerpoint/2010/main" val="9738904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github: download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5981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Cloning the </a:t>
            </a:r>
            <a:r>
              <a:rPr lang="en-US" dirty="0" smtClean="0"/>
              <a:t>Repository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best way to use a Github repository is to “clone” it. </a:t>
            </a:r>
          </a:p>
          <a:p>
            <a:r>
              <a:rPr lang="en-US" dirty="0" smtClean="0"/>
              <a:t>This keeps an active, read-only copy of the repository on your computer.</a:t>
            </a:r>
          </a:p>
          <a:p>
            <a:r>
              <a:rPr lang="en-US" dirty="0" smtClean="0"/>
              <a:t>Requires you to install “Git”, which can be downloaded </a:t>
            </a:r>
            <a:r>
              <a:rPr lang="en-US" dirty="0"/>
              <a:t>from https://</a:t>
            </a:r>
            <a:r>
              <a:rPr lang="en-US" dirty="0" smtClean="0"/>
              <a:t>git-scm.com/downloads</a:t>
            </a:r>
          </a:p>
          <a:p>
            <a:r>
              <a:rPr lang="en-US" dirty="0" smtClean="0"/>
              <a:t>Concepts</a:t>
            </a:r>
          </a:p>
          <a:p>
            <a:pPr lvl="1"/>
            <a:r>
              <a:rPr lang="en-US" dirty="0" smtClean="0"/>
              <a:t>Clone/cloning: make a read-only copy</a:t>
            </a:r>
          </a:p>
          <a:p>
            <a:pPr lvl="1"/>
            <a:r>
              <a:rPr lang="en-US" dirty="0" smtClean="0"/>
              <a:t>Pull: retrieve the latest changes</a:t>
            </a:r>
          </a:p>
          <a:p>
            <a:pPr lvl="1"/>
            <a:r>
              <a:rPr lang="en-US" dirty="0" smtClean="0"/>
              <a:t>Push: send changes to the repository (restricted)</a:t>
            </a:r>
            <a:endParaRPr lang="en-US" dirty="0"/>
          </a:p>
        </p:txBody>
      </p:sp>
    </p:spTree>
    <p:extLst>
      <p:ext uri="{BB962C8B-B14F-4D97-AF65-F5344CB8AC3E}">
        <p14:creationId xmlns:p14="http://schemas.microsoft.com/office/powerpoint/2010/main" val="290409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Cloning the </a:t>
            </a:r>
            <a:r>
              <a:rPr lang="en-US" dirty="0" smtClean="0"/>
              <a:t>Repository</a:t>
            </a:r>
            <a:endParaRPr lang="en-US" dirty="0"/>
          </a:p>
        </p:txBody>
      </p:sp>
      <p:sp>
        <p:nvSpPr>
          <p:cNvPr id="3" name="Content Placeholder 2"/>
          <p:cNvSpPr>
            <a:spLocks noGrp="1"/>
          </p:cNvSpPr>
          <p:nvPr>
            <p:ph idx="1"/>
          </p:nvPr>
        </p:nvSpPr>
        <p:spPr>
          <a:xfrm>
            <a:off x="297711" y="2194560"/>
            <a:ext cx="11759609" cy="4024125"/>
          </a:xfrm>
        </p:spPr>
        <p:txBody>
          <a:bodyPr>
            <a:normAutofit/>
          </a:bodyPr>
          <a:lstStyle/>
          <a:p>
            <a:pPr marL="0" indent="0">
              <a:spcBef>
                <a:spcPts val="0"/>
              </a:spcBef>
              <a:buNone/>
            </a:pPr>
            <a:r>
              <a:rPr lang="en-US" sz="2000" dirty="0">
                <a:solidFill>
                  <a:schemeClr val="accent4">
                    <a:lumMod val="75000"/>
                  </a:schemeClr>
                </a:solidFill>
                <a:latin typeface="Courier New" charset="0"/>
                <a:ea typeface="Courier New" charset="0"/>
                <a:cs typeface="Courier New" charset="0"/>
              </a:rPr>
              <a:t>MacBook-Pro:~ cbell$ </a:t>
            </a:r>
            <a:r>
              <a:rPr lang="en-US" sz="2000" b="1" dirty="0">
                <a:solidFill>
                  <a:schemeClr val="accent4">
                    <a:lumMod val="75000"/>
                  </a:schemeClr>
                </a:solidFill>
                <a:latin typeface="Courier New" charset="0"/>
                <a:ea typeface="Courier New" charset="0"/>
                <a:cs typeface="Courier New" charset="0"/>
              </a:rPr>
              <a:t>cd Documents/</a:t>
            </a:r>
          </a:p>
          <a:p>
            <a:pPr marL="0" indent="0">
              <a:spcBef>
                <a:spcPts val="0"/>
              </a:spcBef>
              <a:buNone/>
            </a:pPr>
            <a:r>
              <a:rPr lang="en-US" sz="2000" dirty="0">
                <a:solidFill>
                  <a:schemeClr val="accent4">
                    <a:lumMod val="75000"/>
                  </a:schemeClr>
                </a:solidFill>
                <a:latin typeface="Courier New" charset="0"/>
                <a:ea typeface="Courier New" charset="0"/>
                <a:cs typeface="Courier New" charset="0"/>
              </a:rPr>
              <a:t>MacBook-Pro:Documents cbell$ </a:t>
            </a:r>
            <a:r>
              <a:rPr lang="en-US" sz="2000" b="1" dirty="0">
                <a:solidFill>
                  <a:schemeClr val="accent4">
                    <a:lumMod val="75000"/>
                  </a:schemeClr>
                </a:solidFill>
                <a:latin typeface="Courier New" charset="0"/>
                <a:ea typeface="Courier New" charset="0"/>
                <a:cs typeface="Courier New" charset="0"/>
              </a:rPr>
              <a:t>mkdir class</a:t>
            </a:r>
          </a:p>
          <a:p>
            <a:pPr marL="0" indent="0">
              <a:spcBef>
                <a:spcPts val="0"/>
              </a:spcBef>
              <a:buNone/>
            </a:pPr>
            <a:r>
              <a:rPr lang="en-US" sz="2000" dirty="0">
                <a:solidFill>
                  <a:schemeClr val="accent4">
                    <a:lumMod val="75000"/>
                  </a:schemeClr>
                </a:solidFill>
                <a:latin typeface="Courier New" charset="0"/>
                <a:ea typeface="Courier New" charset="0"/>
                <a:cs typeface="Courier New" charset="0"/>
              </a:rPr>
              <a:t>MacBook-Pro:Documents cbell$ </a:t>
            </a:r>
            <a:r>
              <a:rPr lang="en-US" sz="2000" b="1" dirty="0">
                <a:solidFill>
                  <a:schemeClr val="accent4">
                    <a:lumMod val="75000"/>
                  </a:schemeClr>
                </a:solidFill>
                <a:latin typeface="Courier New" charset="0"/>
                <a:ea typeface="Courier New" charset="0"/>
                <a:cs typeface="Courier New" charset="0"/>
              </a:rPr>
              <a:t>cd class</a:t>
            </a:r>
          </a:p>
          <a:p>
            <a:pPr marL="0" indent="0">
              <a:spcBef>
                <a:spcPts val="0"/>
              </a:spcBef>
              <a:buNone/>
            </a:pPr>
            <a:r>
              <a:rPr lang="en-US" sz="2000" dirty="0" err="1" smtClean="0">
                <a:solidFill>
                  <a:schemeClr val="accent4">
                    <a:lumMod val="75000"/>
                  </a:schemeClr>
                </a:solidFill>
                <a:latin typeface="Courier New" charset="0"/>
                <a:ea typeface="Courier New" charset="0"/>
                <a:cs typeface="Courier New" charset="0"/>
              </a:rPr>
              <a:t>MacBook-Pro:class</a:t>
            </a:r>
            <a:r>
              <a:rPr lang="en-US" sz="2000" dirty="0" smtClean="0">
                <a:solidFill>
                  <a:schemeClr val="accent4">
                    <a:lumMod val="75000"/>
                  </a:schemeClr>
                </a:solidFill>
                <a:latin typeface="Courier New" charset="0"/>
                <a:ea typeface="Courier New" charset="0"/>
                <a:cs typeface="Courier New" charset="0"/>
              </a:rPr>
              <a:t> </a:t>
            </a:r>
            <a:r>
              <a:rPr lang="en-US" sz="2000" dirty="0" err="1">
                <a:solidFill>
                  <a:schemeClr val="accent4">
                    <a:lumMod val="75000"/>
                  </a:schemeClr>
                </a:solidFill>
                <a:latin typeface="Courier New" charset="0"/>
                <a:ea typeface="Courier New" charset="0"/>
                <a:cs typeface="Courier New" charset="0"/>
              </a:rPr>
              <a:t>cbell</a:t>
            </a:r>
            <a:r>
              <a:rPr lang="en-US" sz="2000" dirty="0">
                <a:solidFill>
                  <a:schemeClr val="accent4">
                    <a:lumMod val="75000"/>
                  </a:schemeClr>
                </a:solidFill>
                <a:latin typeface="Courier New" charset="0"/>
                <a:ea typeface="Courier New" charset="0"/>
                <a:cs typeface="Courier New" charset="0"/>
              </a:rPr>
              <a:t>$ </a:t>
            </a:r>
            <a:r>
              <a:rPr lang="en-US" sz="2000" dirty="0" err="1">
                <a:solidFill>
                  <a:schemeClr val="accent4">
                    <a:lumMod val="75000"/>
                  </a:schemeClr>
                </a:solidFill>
                <a:latin typeface="Courier New" charset="0"/>
                <a:ea typeface="Courier New" charset="0"/>
                <a:cs typeface="Courier New" charset="0"/>
              </a:rPr>
              <a:t>git</a:t>
            </a:r>
            <a:r>
              <a:rPr lang="en-US" sz="2000" dirty="0">
                <a:solidFill>
                  <a:schemeClr val="accent4">
                    <a:lumMod val="75000"/>
                  </a:schemeClr>
                </a:solidFill>
                <a:latin typeface="Courier New" charset="0"/>
                <a:ea typeface="Courier New" charset="0"/>
                <a:cs typeface="Courier New" charset="0"/>
              </a:rPr>
              <a:t> clone https://</a:t>
            </a:r>
            <a:r>
              <a:rPr lang="en-US" sz="2000" dirty="0" err="1" smtClean="0">
                <a:solidFill>
                  <a:schemeClr val="accent4">
                    <a:lumMod val="75000"/>
                  </a:schemeClr>
                </a:solidFill>
                <a:latin typeface="Courier New" charset="0"/>
                <a:ea typeface="Courier New" charset="0"/>
                <a:cs typeface="Courier New" charset="0"/>
              </a:rPr>
              <a:t>github.com</a:t>
            </a:r>
            <a:r>
              <a:rPr lang="en-US" sz="2000" dirty="0" smtClean="0">
                <a:solidFill>
                  <a:schemeClr val="accent4">
                    <a:lumMod val="75000"/>
                  </a:schemeClr>
                </a:solidFill>
                <a:latin typeface="Courier New" charset="0"/>
                <a:ea typeface="Courier New" charset="0"/>
                <a:cs typeface="Courier New" charset="0"/>
              </a:rPr>
              <a:t>/</a:t>
            </a:r>
            <a:r>
              <a:rPr lang="en-US" sz="2000" dirty="0" err="1" smtClean="0">
                <a:solidFill>
                  <a:schemeClr val="accent4">
                    <a:lumMod val="75000"/>
                  </a:schemeClr>
                </a:solidFill>
                <a:latin typeface="Courier New" charset="0"/>
                <a:ea typeface="Courier New" charset="0"/>
                <a:cs typeface="Courier New" charset="0"/>
              </a:rPr>
              <a:t>ChuckBell</a:t>
            </a:r>
            <a:r>
              <a:rPr lang="en-US" sz="2000" dirty="0" smtClean="0">
                <a:solidFill>
                  <a:schemeClr val="accent4">
                    <a:lumMod val="75000"/>
                  </a:schemeClr>
                </a:solidFill>
                <a:latin typeface="Courier New" charset="0"/>
                <a:ea typeface="Courier New" charset="0"/>
                <a:cs typeface="Courier New" charset="0"/>
              </a:rPr>
              <a:t>/Mines-Minerals-and-</a:t>
            </a:r>
            <a:r>
              <a:rPr lang="en-US" sz="2000" dirty="0" err="1" smtClean="0">
                <a:solidFill>
                  <a:schemeClr val="accent4">
                    <a:lumMod val="75000"/>
                  </a:schemeClr>
                </a:solidFill>
                <a:latin typeface="Courier New" charset="0"/>
                <a:ea typeface="Courier New" charset="0"/>
                <a:cs typeface="Courier New" charset="0"/>
              </a:rPr>
              <a:t>Minecraft.git</a:t>
            </a:r>
            <a:endParaRPr lang="en-US" sz="2000" dirty="0" smtClean="0">
              <a:solidFill>
                <a:schemeClr val="accent4">
                  <a:lumMod val="75000"/>
                </a:schemeClr>
              </a:solidFill>
              <a:latin typeface="Courier New" charset="0"/>
              <a:ea typeface="Courier New" charset="0"/>
              <a:cs typeface="Courier New" charset="0"/>
            </a:endParaRPr>
          </a:p>
          <a:p>
            <a:pPr marL="0" indent="0">
              <a:spcBef>
                <a:spcPts val="0"/>
              </a:spcBef>
              <a:buNone/>
            </a:pPr>
            <a:r>
              <a:rPr lang="en-US" sz="2000" dirty="0" smtClean="0">
                <a:solidFill>
                  <a:schemeClr val="accent4">
                    <a:lumMod val="75000"/>
                  </a:schemeClr>
                </a:solidFill>
                <a:latin typeface="Courier New" charset="0"/>
                <a:ea typeface="Courier New" charset="0"/>
                <a:cs typeface="Courier New" charset="0"/>
              </a:rPr>
              <a:t>Cloning </a:t>
            </a:r>
            <a:r>
              <a:rPr lang="en-US" sz="2000" dirty="0">
                <a:solidFill>
                  <a:schemeClr val="accent4">
                    <a:lumMod val="75000"/>
                  </a:schemeClr>
                </a:solidFill>
                <a:latin typeface="Courier New" charset="0"/>
                <a:ea typeface="Courier New" charset="0"/>
                <a:cs typeface="Courier New" charset="0"/>
              </a:rPr>
              <a:t>into 'Mines-Minerals-and-Minecraft</a:t>
            </a:r>
            <a:r>
              <a:rPr lang="en-US" sz="2000" dirty="0" smtClean="0">
                <a:solidFill>
                  <a:schemeClr val="accent4">
                    <a:lumMod val="75000"/>
                  </a:schemeClr>
                </a:solidFill>
                <a:latin typeface="Courier New" charset="0"/>
                <a:ea typeface="Courier New" charset="0"/>
                <a:cs typeface="Courier New" charset="0"/>
              </a:rPr>
              <a:t>'...</a:t>
            </a:r>
          </a:p>
          <a:p>
            <a:pPr marL="0" indent="0">
              <a:spcBef>
                <a:spcPts val="0"/>
              </a:spcBef>
              <a:buNone/>
            </a:pPr>
            <a:r>
              <a:rPr lang="en-US" sz="2000" dirty="0" smtClean="0">
                <a:solidFill>
                  <a:schemeClr val="accent4">
                    <a:lumMod val="75000"/>
                  </a:schemeClr>
                </a:solidFill>
                <a:latin typeface="Courier New" charset="0"/>
                <a:ea typeface="Courier New" charset="0"/>
                <a:cs typeface="Courier New" charset="0"/>
              </a:rPr>
              <a:t>remote</a:t>
            </a:r>
            <a:r>
              <a:rPr lang="en-US" sz="2000" dirty="0">
                <a:solidFill>
                  <a:schemeClr val="accent4">
                    <a:lumMod val="75000"/>
                  </a:schemeClr>
                </a:solidFill>
                <a:latin typeface="Courier New" charset="0"/>
                <a:ea typeface="Courier New" charset="0"/>
                <a:cs typeface="Courier New" charset="0"/>
              </a:rPr>
              <a:t>: Counting objects: 17, done.</a:t>
            </a:r>
          </a:p>
          <a:p>
            <a:pPr marL="0" indent="0">
              <a:spcBef>
                <a:spcPts val="0"/>
              </a:spcBef>
              <a:buNone/>
            </a:pPr>
            <a:r>
              <a:rPr lang="en-US" sz="2000" dirty="0">
                <a:solidFill>
                  <a:schemeClr val="accent4">
                    <a:lumMod val="75000"/>
                  </a:schemeClr>
                </a:solidFill>
                <a:latin typeface="Courier New" charset="0"/>
                <a:ea typeface="Courier New" charset="0"/>
                <a:cs typeface="Courier New" charset="0"/>
              </a:rPr>
              <a:t>remote: Compressing objects: 100% (14/14), done.</a:t>
            </a:r>
          </a:p>
          <a:p>
            <a:pPr marL="0" indent="0">
              <a:spcBef>
                <a:spcPts val="0"/>
              </a:spcBef>
              <a:buNone/>
            </a:pPr>
            <a:r>
              <a:rPr lang="en-US" sz="2000" dirty="0">
                <a:solidFill>
                  <a:schemeClr val="accent4">
                    <a:lumMod val="75000"/>
                  </a:schemeClr>
                </a:solidFill>
                <a:latin typeface="Courier New" charset="0"/>
                <a:ea typeface="Courier New" charset="0"/>
                <a:cs typeface="Courier New" charset="0"/>
              </a:rPr>
              <a:t>remote: Total 17 (delta 3), reused 7 (delta 1), pack-reused 0</a:t>
            </a:r>
          </a:p>
          <a:p>
            <a:pPr marL="0" indent="0">
              <a:spcBef>
                <a:spcPts val="0"/>
              </a:spcBef>
              <a:buNone/>
            </a:pPr>
            <a:r>
              <a:rPr lang="en-US" sz="2000" dirty="0">
                <a:solidFill>
                  <a:schemeClr val="accent4">
                    <a:lumMod val="75000"/>
                  </a:schemeClr>
                </a:solidFill>
                <a:latin typeface="Courier New" charset="0"/>
                <a:ea typeface="Courier New" charset="0"/>
                <a:cs typeface="Courier New" charset="0"/>
              </a:rPr>
              <a:t>Unpacking objects: 100% (17/17), done</a:t>
            </a:r>
            <a:r>
              <a:rPr lang="en-US" sz="2000" dirty="0" smtClean="0">
                <a:solidFill>
                  <a:schemeClr val="accent4">
                    <a:lumMod val="75000"/>
                  </a:schemeClr>
                </a:solidFill>
                <a:latin typeface="Courier New" charset="0"/>
                <a:ea typeface="Courier New" charset="0"/>
                <a:cs typeface="Courier New" charset="0"/>
              </a:rPr>
              <a:t>.</a:t>
            </a:r>
          </a:p>
          <a:p>
            <a:pPr marL="0" indent="0">
              <a:spcBef>
                <a:spcPts val="0"/>
              </a:spcBef>
              <a:buNone/>
            </a:pPr>
            <a:r>
              <a:rPr lang="en-US" sz="2000" dirty="0">
                <a:solidFill>
                  <a:schemeClr val="accent4">
                    <a:lumMod val="75000"/>
                  </a:schemeClr>
                </a:solidFill>
                <a:latin typeface="Courier New" charset="0"/>
                <a:ea typeface="Courier New" charset="0"/>
                <a:cs typeface="Courier New" charset="0"/>
              </a:rPr>
              <a:t>MacBook-Pro:class cbell$ cd </a:t>
            </a:r>
            <a:r>
              <a:rPr lang="en-US" sz="2000" dirty="0">
                <a:solidFill>
                  <a:schemeClr val="accent4">
                    <a:lumMod val="75000"/>
                  </a:schemeClr>
                </a:solidFill>
                <a:latin typeface="Courier New" charset="0"/>
                <a:ea typeface="Courier New" charset="0"/>
                <a:cs typeface="Courier New" charset="0"/>
              </a:rPr>
              <a:t>Mines-Minerals-and-Minecraft/</a:t>
            </a:r>
            <a:endParaRPr lang="en-US" sz="2000" dirty="0" smtClean="0">
              <a:solidFill>
                <a:schemeClr val="accent4">
                  <a:lumMod val="75000"/>
                </a:schemeClr>
              </a:solidFill>
              <a:latin typeface="Courier New" charset="0"/>
              <a:ea typeface="Courier New" charset="0"/>
              <a:cs typeface="Courier New" charset="0"/>
            </a:endParaRPr>
          </a:p>
          <a:p>
            <a:pPr marL="0" indent="0">
              <a:spcBef>
                <a:spcPts val="0"/>
              </a:spcBef>
              <a:buNone/>
            </a:pPr>
            <a:r>
              <a:rPr lang="en-US" sz="2000" dirty="0" err="1">
                <a:solidFill>
                  <a:schemeClr val="accent4">
                    <a:lumMod val="75000"/>
                  </a:schemeClr>
                </a:solidFill>
                <a:latin typeface="Courier New" charset="0"/>
                <a:ea typeface="Courier New" charset="0"/>
                <a:cs typeface="Courier New" charset="0"/>
              </a:rPr>
              <a:t>MacBook-Pro:Mines-Minerals-and-Minecraft</a:t>
            </a:r>
            <a:r>
              <a:rPr lang="en-US" sz="2000" dirty="0">
                <a:solidFill>
                  <a:schemeClr val="accent4">
                    <a:lumMod val="75000"/>
                  </a:schemeClr>
                </a:solidFill>
                <a:latin typeface="Courier New" charset="0"/>
                <a:ea typeface="Courier New" charset="0"/>
                <a:cs typeface="Courier New" charset="0"/>
              </a:rPr>
              <a:t> </a:t>
            </a:r>
            <a:r>
              <a:rPr lang="en-US" sz="2000" dirty="0">
                <a:solidFill>
                  <a:schemeClr val="accent4">
                    <a:lumMod val="75000"/>
                  </a:schemeClr>
                </a:solidFill>
                <a:latin typeface="Courier New" charset="0"/>
                <a:ea typeface="Courier New" charset="0"/>
                <a:cs typeface="Courier New" charset="0"/>
              </a:rPr>
              <a:t>cbell$ </a:t>
            </a:r>
          </a:p>
          <a:p>
            <a:endParaRPr lang="en-US" sz="2000" dirty="0"/>
          </a:p>
        </p:txBody>
      </p:sp>
    </p:spTree>
    <p:extLst>
      <p:ext uri="{BB962C8B-B14F-4D97-AF65-F5344CB8AC3E}">
        <p14:creationId xmlns:p14="http://schemas.microsoft.com/office/powerpoint/2010/main" val="1833032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381693"/>
            <a:ext cx="10820400" cy="1174306"/>
          </a:xfrm>
        </p:spPr>
        <p:txBody>
          <a:bodyPr/>
          <a:lstStyle/>
          <a:p>
            <a:pPr algn="ctr"/>
            <a:r>
              <a:rPr lang="en-US" dirty="0" smtClean="0"/>
              <a:t>Questions or comments?</a:t>
            </a:r>
            <a:endParaRPr lang="en-US" dirty="0"/>
          </a:p>
        </p:txBody>
      </p:sp>
    </p:spTree>
    <p:extLst>
      <p:ext uri="{BB962C8B-B14F-4D97-AF65-F5344CB8AC3E}">
        <p14:creationId xmlns:p14="http://schemas.microsoft.com/office/powerpoint/2010/main" val="408753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3191" y="242530"/>
            <a:ext cx="8610600" cy="1293028"/>
          </a:xfrm>
        </p:spPr>
        <p:txBody>
          <a:bodyPr/>
          <a:lstStyle/>
          <a:p>
            <a:r>
              <a:rPr lang="en-US" dirty="0" smtClean="0"/>
              <a:t>About the speaker</a:t>
            </a:r>
            <a:endParaRPr lang="en-US" dirty="0"/>
          </a:p>
        </p:txBody>
      </p:sp>
      <p:sp>
        <p:nvSpPr>
          <p:cNvPr id="3" name="Content Placeholder 2"/>
          <p:cNvSpPr>
            <a:spLocks noGrp="1"/>
          </p:cNvSpPr>
          <p:nvPr>
            <p:ph idx="1"/>
          </p:nvPr>
        </p:nvSpPr>
        <p:spPr>
          <a:xfrm>
            <a:off x="286196" y="1430290"/>
            <a:ext cx="9316401" cy="4318499"/>
          </a:xfrm>
        </p:spPr>
        <p:txBody>
          <a:bodyPr>
            <a:normAutofit/>
          </a:bodyPr>
          <a:lstStyle/>
          <a:p>
            <a:r>
              <a:rPr lang="en-US" sz="2400" dirty="0" smtClean="0"/>
              <a:t>Charles “Chuck” Bell, PhD Engineering</a:t>
            </a:r>
          </a:p>
          <a:p>
            <a:r>
              <a:rPr lang="en-US" sz="2400" dirty="0" smtClean="0"/>
              <a:t>Senior Developer, Oracle Corporation</a:t>
            </a:r>
          </a:p>
          <a:p>
            <a:r>
              <a:rPr lang="en-US" sz="2400" dirty="0" smtClean="0"/>
              <a:t>Author</a:t>
            </a:r>
          </a:p>
          <a:p>
            <a:pPr lvl="1"/>
            <a:r>
              <a:rPr lang="en-US" sz="2000" dirty="0" smtClean="0"/>
              <a:t>3D Printing</a:t>
            </a:r>
          </a:p>
          <a:p>
            <a:pPr lvl="1"/>
            <a:r>
              <a:rPr lang="en-US" sz="2000" dirty="0" smtClean="0"/>
              <a:t>Internet of Things</a:t>
            </a:r>
          </a:p>
          <a:p>
            <a:pPr lvl="1"/>
            <a:r>
              <a:rPr lang="en-US" sz="2000" dirty="0" smtClean="0"/>
              <a:t>MySQL </a:t>
            </a:r>
          </a:p>
          <a:p>
            <a:pPr lvl="1"/>
            <a:r>
              <a:rPr lang="en-US" sz="2000" dirty="0" smtClean="0"/>
              <a:t>Sensor Networks</a:t>
            </a:r>
          </a:p>
          <a:p>
            <a:pPr lvl="1"/>
            <a:r>
              <a:rPr lang="en-US" sz="2000" dirty="0" smtClean="0"/>
              <a:t>High Availability Database Systems</a:t>
            </a:r>
          </a:p>
          <a:p>
            <a:pPr lvl="1"/>
            <a:r>
              <a:rPr lang="en-US" sz="2000" dirty="0"/>
              <a:t>MySQL Document Store</a:t>
            </a:r>
          </a:p>
          <a:p>
            <a:pPr lvl="1"/>
            <a:r>
              <a:rPr lang="en-US" sz="2000" dirty="0"/>
              <a:t>Beginning </a:t>
            </a:r>
            <a:r>
              <a:rPr lang="en-US" sz="2000" dirty="0" err="1"/>
              <a:t>InnoDB</a:t>
            </a:r>
            <a:r>
              <a:rPr lang="en-US" sz="2000" dirty="0"/>
              <a:t> Cluster</a:t>
            </a:r>
          </a:p>
        </p:txBody>
      </p:sp>
      <p:grpSp>
        <p:nvGrpSpPr>
          <p:cNvPr id="22" name="Group 21"/>
          <p:cNvGrpSpPr/>
          <p:nvPr/>
        </p:nvGrpSpPr>
        <p:grpSpPr>
          <a:xfrm>
            <a:off x="5929738" y="2346906"/>
            <a:ext cx="6178819" cy="4385920"/>
            <a:chOff x="5879690" y="2326494"/>
            <a:chExt cx="6178819" cy="4385920"/>
          </a:xfrm>
        </p:grpSpPr>
        <p:pic>
          <p:nvPicPr>
            <p:cNvPr id="23" name="Picture 22"/>
            <p:cNvPicPr>
              <a:picLocks noChangeAspect="1"/>
            </p:cNvPicPr>
            <p:nvPr/>
          </p:nvPicPr>
          <p:blipFill>
            <a:blip r:embed="rId2"/>
            <a:stretch>
              <a:fillRect/>
            </a:stretch>
          </p:blipFill>
          <p:spPr>
            <a:xfrm>
              <a:off x="10622306" y="4601535"/>
              <a:ext cx="1391385" cy="2065114"/>
            </a:xfrm>
            <a:prstGeom prst="rect">
              <a:avLst/>
            </a:prstGeom>
            <a:ln w="57150">
              <a:solidFill>
                <a:schemeClr val="tx1"/>
              </a:solidFill>
            </a:ln>
          </p:spPr>
        </p:pic>
        <p:pic>
          <p:nvPicPr>
            <p:cNvPr id="25" name="Picture 24"/>
            <p:cNvPicPr>
              <a:picLocks noChangeAspect="1"/>
            </p:cNvPicPr>
            <p:nvPr/>
          </p:nvPicPr>
          <p:blipFill>
            <a:blip r:embed="rId3"/>
            <a:stretch>
              <a:fillRect/>
            </a:stretch>
          </p:blipFill>
          <p:spPr>
            <a:xfrm>
              <a:off x="10629391" y="2392050"/>
              <a:ext cx="1384300" cy="2161952"/>
            </a:xfrm>
            <a:prstGeom prst="rect">
              <a:avLst/>
            </a:prstGeom>
            <a:ln w="57150">
              <a:solidFill>
                <a:schemeClr val="tx1"/>
              </a:solidFill>
            </a:ln>
          </p:spPr>
        </p:pic>
        <p:pic>
          <p:nvPicPr>
            <p:cNvPr id="26" name="Picture 25" descr="9781484212943.jp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41628" y="2389641"/>
              <a:ext cx="1461877" cy="2190569"/>
            </a:xfrm>
            <a:prstGeom prst="rect">
              <a:avLst/>
            </a:prstGeom>
            <a:ln w="57150">
              <a:solidFill>
                <a:schemeClr val="tx1"/>
              </a:solidFill>
            </a:ln>
          </p:spPr>
        </p:pic>
        <p:pic>
          <p:nvPicPr>
            <p:cNvPr id="27" name="Picture 26" descr="9781484211748 LowRes.jp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43015" y="4612346"/>
              <a:ext cx="1454091" cy="2054301"/>
            </a:xfrm>
            <a:prstGeom prst="rect">
              <a:avLst/>
            </a:prstGeom>
            <a:ln w="57150">
              <a:solidFill>
                <a:schemeClr val="tx1"/>
              </a:solidFill>
            </a:ln>
          </p:spPr>
        </p:pic>
        <p:pic>
          <p:nvPicPr>
            <p:cNvPr id="28" name="Picture 27"/>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7526493" y="2395508"/>
              <a:ext cx="1559054" cy="2184703"/>
            </a:xfrm>
            <a:prstGeom prst="rect">
              <a:avLst/>
            </a:prstGeom>
            <a:noFill/>
            <a:ln w="57150">
              <a:solidFill>
                <a:schemeClr val="tx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 name="Picture 28" descr="front_cover.tiff"/>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915196" y="4565287"/>
              <a:ext cx="1554402" cy="2079505"/>
            </a:xfrm>
            <a:prstGeom prst="rect">
              <a:avLst/>
            </a:prstGeom>
            <a:ln w="57150">
              <a:solidFill>
                <a:schemeClr val="tx1"/>
              </a:solidFill>
            </a:ln>
          </p:spPr>
        </p:pic>
        <p:pic>
          <p:nvPicPr>
            <p:cNvPr id="30" name="Picture 29" descr="cover.tiff"/>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556897" y="4645511"/>
              <a:ext cx="1529481" cy="1999282"/>
            </a:xfrm>
            <a:prstGeom prst="rect">
              <a:avLst/>
            </a:prstGeom>
            <a:ln w="57150">
              <a:solidFill>
                <a:schemeClr val="tx1"/>
              </a:solidFill>
            </a:ln>
          </p:spPr>
        </p:pic>
        <p:pic>
          <p:nvPicPr>
            <p:cNvPr id="31" name="Picture 30"/>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942841" y="2392050"/>
              <a:ext cx="1498979" cy="2231635"/>
            </a:xfrm>
            <a:prstGeom prst="rect">
              <a:avLst/>
            </a:prstGeom>
            <a:ln w="57150">
              <a:solidFill>
                <a:schemeClr val="tx1"/>
              </a:solidFill>
            </a:ln>
          </p:spPr>
        </p:pic>
        <p:cxnSp>
          <p:nvCxnSpPr>
            <p:cNvPr id="32" name="Straight Connector 31"/>
            <p:cNvCxnSpPr/>
            <p:nvPr/>
          </p:nvCxnSpPr>
          <p:spPr>
            <a:xfrm>
              <a:off x="5895567" y="2348020"/>
              <a:ext cx="6162942" cy="21646"/>
            </a:xfrm>
            <a:prstGeom prst="line">
              <a:avLst/>
            </a:prstGeom>
            <a:ln w="57150"/>
          </p:spPr>
          <p:style>
            <a:lnRef idx="3">
              <a:schemeClr val="accent4"/>
            </a:lnRef>
            <a:fillRef idx="0">
              <a:schemeClr val="accent4"/>
            </a:fillRef>
            <a:effectRef idx="2">
              <a:schemeClr val="accent4"/>
            </a:effectRef>
            <a:fontRef idx="minor">
              <a:schemeClr val="tx1"/>
            </a:fontRef>
          </p:style>
        </p:cxnSp>
        <p:cxnSp>
          <p:nvCxnSpPr>
            <p:cNvPr id="33" name="Straight Connector 32"/>
            <p:cNvCxnSpPr/>
            <p:nvPr/>
          </p:nvCxnSpPr>
          <p:spPr>
            <a:xfrm>
              <a:off x="5879690" y="6698690"/>
              <a:ext cx="6178819" cy="13620"/>
            </a:xfrm>
            <a:prstGeom prst="line">
              <a:avLst/>
            </a:prstGeom>
            <a:ln w="57150"/>
          </p:spPr>
          <p:style>
            <a:lnRef idx="3">
              <a:schemeClr val="accent4"/>
            </a:lnRef>
            <a:fillRef idx="0">
              <a:schemeClr val="accent4"/>
            </a:fillRef>
            <a:effectRef idx="2">
              <a:schemeClr val="accent4"/>
            </a:effectRef>
            <a:fontRef idx="minor">
              <a:schemeClr val="tx1"/>
            </a:fontRef>
          </p:style>
        </p:cxnSp>
        <p:cxnSp>
          <p:nvCxnSpPr>
            <p:cNvPr id="34" name="Straight Connector 33"/>
            <p:cNvCxnSpPr/>
            <p:nvPr/>
          </p:nvCxnSpPr>
          <p:spPr>
            <a:xfrm>
              <a:off x="5884493" y="4557505"/>
              <a:ext cx="6174016" cy="54747"/>
            </a:xfrm>
            <a:prstGeom prst="line">
              <a:avLst/>
            </a:prstGeom>
            <a:ln w="57150"/>
          </p:spPr>
          <p:style>
            <a:lnRef idx="3">
              <a:schemeClr val="accent4"/>
            </a:lnRef>
            <a:fillRef idx="0">
              <a:schemeClr val="accent4"/>
            </a:fillRef>
            <a:effectRef idx="2">
              <a:schemeClr val="accent4"/>
            </a:effectRef>
            <a:fontRef idx="minor">
              <a:schemeClr val="tx1"/>
            </a:fontRef>
          </p:style>
        </p:cxnSp>
        <p:cxnSp>
          <p:nvCxnSpPr>
            <p:cNvPr id="35" name="Straight Connector 34"/>
            <p:cNvCxnSpPr/>
            <p:nvPr/>
          </p:nvCxnSpPr>
          <p:spPr>
            <a:xfrm>
              <a:off x="9122672" y="2357980"/>
              <a:ext cx="0" cy="4342749"/>
            </a:xfrm>
            <a:prstGeom prst="line">
              <a:avLst/>
            </a:prstGeom>
            <a:ln w="57150"/>
          </p:spPr>
          <p:style>
            <a:lnRef idx="3">
              <a:schemeClr val="accent4"/>
            </a:lnRef>
            <a:fillRef idx="0">
              <a:schemeClr val="accent4"/>
            </a:fillRef>
            <a:effectRef idx="2">
              <a:schemeClr val="accent4"/>
            </a:effectRef>
            <a:fontRef idx="minor">
              <a:schemeClr val="tx1"/>
            </a:fontRef>
          </p:style>
        </p:cxnSp>
        <p:cxnSp>
          <p:nvCxnSpPr>
            <p:cNvPr id="36" name="Straight Connector 35"/>
            <p:cNvCxnSpPr/>
            <p:nvPr/>
          </p:nvCxnSpPr>
          <p:spPr>
            <a:xfrm>
              <a:off x="5884493" y="2326494"/>
              <a:ext cx="1527" cy="4384195"/>
            </a:xfrm>
            <a:prstGeom prst="line">
              <a:avLst/>
            </a:prstGeom>
            <a:ln w="57150"/>
          </p:spPr>
          <p:style>
            <a:lnRef idx="3">
              <a:schemeClr val="accent4"/>
            </a:lnRef>
            <a:fillRef idx="0">
              <a:schemeClr val="accent4"/>
            </a:fillRef>
            <a:effectRef idx="2">
              <a:schemeClr val="accent4"/>
            </a:effectRef>
            <a:fontRef idx="minor">
              <a:schemeClr val="tx1"/>
            </a:fontRef>
          </p:style>
        </p:cxnSp>
        <p:cxnSp>
          <p:nvCxnSpPr>
            <p:cNvPr id="38" name="Straight Connector 37"/>
            <p:cNvCxnSpPr/>
            <p:nvPr/>
          </p:nvCxnSpPr>
          <p:spPr>
            <a:xfrm>
              <a:off x="7498045" y="2356376"/>
              <a:ext cx="0" cy="4342749"/>
            </a:xfrm>
            <a:prstGeom prst="line">
              <a:avLst/>
            </a:prstGeom>
            <a:ln w="57150"/>
          </p:spPr>
          <p:style>
            <a:lnRef idx="3">
              <a:schemeClr val="accent4"/>
            </a:lnRef>
            <a:fillRef idx="0">
              <a:schemeClr val="accent4"/>
            </a:fillRef>
            <a:effectRef idx="2">
              <a:schemeClr val="accent4"/>
            </a:effectRef>
            <a:fontRef idx="minor">
              <a:schemeClr val="tx1"/>
            </a:fontRef>
          </p:style>
        </p:cxnSp>
        <p:cxnSp>
          <p:nvCxnSpPr>
            <p:cNvPr id="39" name="Straight Connector 38"/>
            <p:cNvCxnSpPr/>
            <p:nvPr/>
          </p:nvCxnSpPr>
          <p:spPr>
            <a:xfrm>
              <a:off x="10609705" y="2369665"/>
              <a:ext cx="0" cy="4342749"/>
            </a:xfrm>
            <a:prstGeom prst="line">
              <a:avLst/>
            </a:prstGeom>
            <a:ln w="57150"/>
          </p:spPr>
          <p:style>
            <a:lnRef idx="3">
              <a:schemeClr val="accent4"/>
            </a:lnRef>
            <a:fillRef idx="0">
              <a:schemeClr val="accent4"/>
            </a:fillRef>
            <a:effectRef idx="2">
              <a:schemeClr val="accent4"/>
            </a:effectRef>
            <a:fontRef idx="minor">
              <a:schemeClr val="tx1"/>
            </a:fontRef>
          </p:style>
        </p:cxnSp>
        <p:cxnSp>
          <p:nvCxnSpPr>
            <p:cNvPr id="40" name="Straight Connector 39"/>
            <p:cNvCxnSpPr/>
            <p:nvPr/>
          </p:nvCxnSpPr>
          <p:spPr>
            <a:xfrm>
              <a:off x="12058509" y="2362999"/>
              <a:ext cx="0" cy="4342749"/>
            </a:xfrm>
            <a:prstGeom prst="line">
              <a:avLst/>
            </a:prstGeom>
            <a:ln w="57150"/>
          </p:spPr>
          <p:style>
            <a:lnRef idx="3">
              <a:schemeClr val="accent4"/>
            </a:lnRef>
            <a:fillRef idx="0">
              <a:schemeClr val="accent4"/>
            </a:fillRef>
            <a:effectRef idx="2">
              <a:schemeClr val="accent4"/>
            </a:effectRef>
            <a:fontRef idx="minor">
              <a:schemeClr val="tx1"/>
            </a:fontRef>
          </p:style>
        </p:cxnSp>
      </p:grpSp>
    </p:spTree>
    <p:extLst>
      <p:ext uri="{BB962C8B-B14F-4D97-AF65-F5344CB8AC3E}">
        <p14:creationId xmlns:p14="http://schemas.microsoft.com/office/powerpoint/2010/main" val="16134432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About the </a:t>
            </a:r>
            <a:r>
              <a:rPr lang="en-US" smtClean="0"/>
              <a:t>Class</a:t>
            </a:r>
            <a:endParaRPr lang="en-US" dirty="0"/>
          </a:p>
        </p:txBody>
      </p:sp>
      <p:sp>
        <p:nvSpPr>
          <p:cNvPr id="3" name="Content Placeholder 2"/>
          <p:cNvSpPr>
            <a:spLocks noGrp="1"/>
          </p:cNvSpPr>
          <p:nvPr>
            <p:ph idx="1"/>
          </p:nvPr>
        </p:nvSpPr>
        <p:spPr/>
        <p:txBody>
          <a:bodyPr>
            <a:normAutofit/>
          </a:bodyPr>
          <a:lstStyle/>
          <a:p>
            <a:r>
              <a:rPr lang="en-US" dirty="0"/>
              <a:t>Each Wednesday at 7:00 PM we will meet in the dock in the game room (this room</a:t>
            </a:r>
            <a:r>
              <a:rPr lang="en-US" dirty="0" smtClean="0"/>
              <a:t>).</a:t>
            </a:r>
          </a:p>
          <a:p>
            <a:r>
              <a:rPr lang="en-US" dirty="0" smtClean="0"/>
              <a:t>Class Agenda</a:t>
            </a:r>
            <a:endParaRPr lang="en-US" dirty="0"/>
          </a:p>
          <a:p>
            <a:pPr lvl="1"/>
            <a:r>
              <a:rPr lang="en-US" dirty="0" smtClean="0"/>
              <a:t>Bible </a:t>
            </a:r>
            <a:r>
              <a:rPr lang="en-US" dirty="0"/>
              <a:t>Study: 10-15 minutes</a:t>
            </a:r>
          </a:p>
          <a:p>
            <a:pPr lvl="1"/>
            <a:r>
              <a:rPr lang="en-US" dirty="0" smtClean="0"/>
              <a:t>The Raspberry Pi: 5-10 minutes</a:t>
            </a:r>
          </a:p>
          <a:p>
            <a:pPr lvl="1"/>
            <a:r>
              <a:rPr lang="en-US" dirty="0" smtClean="0"/>
              <a:t>Hacking Minecraft with Python: </a:t>
            </a:r>
            <a:r>
              <a:rPr lang="en-US" dirty="0"/>
              <a:t>30-45 minutes</a:t>
            </a:r>
          </a:p>
          <a:p>
            <a:endParaRPr lang="en-US" dirty="0"/>
          </a:p>
        </p:txBody>
      </p:sp>
    </p:spTree>
    <p:extLst>
      <p:ext uri="{BB962C8B-B14F-4D97-AF65-F5344CB8AC3E}">
        <p14:creationId xmlns:p14="http://schemas.microsoft.com/office/powerpoint/2010/main" val="261878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Bible </a:t>
            </a:r>
            <a:r>
              <a:rPr lang="en-US" dirty="0" smtClean="0"/>
              <a:t>Study</a:t>
            </a:r>
            <a:endParaRPr lang="en-US" dirty="0"/>
          </a:p>
        </p:txBody>
      </p:sp>
      <p:sp>
        <p:nvSpPr>
          <p:cNvPr id="5" name="Text Placeholder 4"/>
          <p:cNvSpPr>
            <a:spLocks noGrp="1"/>
          </p:cNvSpPr>
          <p:nvPr>
            <p:ph type="body" sz="half" idx="2"/>
          </p:nvPr>
        </p:nvSpPr>
        <p:spPr/>
        <p:txBody>
          <a:bodyPr>
            <a:normAutofit/>
          </a:bodyPr>
          <a:lstStyle/>
          <a:p>
            <a:pPr algn="ctr"/>
            <a:r>
              <a:rPr lang="en-US" sz="4400"/>
              <a:t>Mines and Minerals in the Bible</a:t>
            </a:r>
            <a:endParaRPr lang="en-US" sz="4400" dirty="0"/>
          </a:p>
        </p:txBody>
      </p:sp>
    </p:spTree>
    <p:extLst>
      <p:ext uri="{BB962C8B-B14F-4D97-AF65-F5344CB8AC3E}">
        <p14:creationId xmlns:p14="http://schemas.microsoft.com/office/powerpoint/2010/main" val="919817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Mines and Minerals</a:t>
            </a:r>
            <a:endParaRPr lang="en-US" dirty="0"/>
          </a:p>
        </p:txBody>
      </p:sp>
      <p:sp>
        <p:nvSpPr>
          <p:cNvPr id="5" name="Content Placeholder 4"/>
          <p:cNvSpPr>
            <a:spLocks noGrp="1"/>
          </p:cNvSpPr>
          <p:nvPr>
            <p:ph idx="1"/>
          </p:nvPr>
        </p:nvSpPr>
        <p:spPr/>
        <p:txBody>
          <a:bodyPr/>
          <a:lstStyle/>
          <a:p>
            <a:r>
              <a:rPr lang="en-US" dirty="0" smtClean="0"/>
              <a:t>Mining Definition (Webster's Dictionary)</a:t>
            </a:r>
          </a:p>
          <a:p>
            <a:pPr lvl="1"/>
            <a:r>
              <a:rPr lang="en-US" dirty="0" smtClean="0"/>
              <a:t>(</a:t>
            </a:r>
            <a:r>
              <a:rPr lang="en-US" dirty="0"/>
              <a:t>p. pr. &amp; vb. n.) of Mine</a:t>
            </a:r>
            <a:r>
              <a:rPr lang="en-US" dirty="0" smtClean="0"/>
              <a:t>.</a:t>
            </a:r>
          </a:p>
          <a:p>
            <a:pPr lvl="1"/>
            <a:r>
              <a:rPr lang="en-US" dirty="0" smtClean="0"/>
              <a:t>(</a:t>
            </a:r>
            <a:r>
              <a:rPr lang="en-US" dirty="0"/>
              <a:t>n.) The act or business of making mines or of working </a:t>
            </a:r>
            <a:r>
              <a:rPr lang="en-US" dirty="0" smtClean="0"/>
              <a:t>them.</a:t>
            </a:r>
          </a:p>
          <a:p>
            <a:pPr lvl="1"/>
            <a:r>
              <a:rPr lang="en-US" dirty="0" smtClean="0"/>
              <a:t>(a</a:t>
            </a:r>
            <a:r>
              <a:rPr lang="en-US" dirty="0"/>
              <a:t>.) of or pertaining to mines; as, mining engineer; mining machinery; a mining region.</a:t>
            </a:r>
          </a:p>
        </p:txBody>
      </p:sp>
    </p:spTree>
    <p:extLst>
      <p:ext uri="{BB962C8B-B14F-4D97-AF65-F5344CB8AC3E}">
        <p14:creationId xmlns:p14="http://schemas.microsoft.com/office/powerpoint/2010/main" val="1123342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Mines in the Bible</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There are very few references to mines in the Bible</a:t>
            </a:r>
            <a:r>
              <a:rPr lang="en-US" dirty="0" smtClean="0"/>
              <a:t>.</a:t>
            </a:r>
          </a:p>
          <a:p>
            <a:r>
              <a:rPr lang="en-US" dirty="0" smtClean="0"/>
              <a:t>Most of what we know about mining in the Bible comes from Job 28:1-11.</a:t>
            </a:r>
          </a:p>
          <a:p>
            <a:pPr lvl="1"/>
            <a:r>
              <a:rPr lang="en-US" dirty="0"/>
              <a:t>A highly-poetical description given by the author of the book of Job of the operations of mining as known in his day is the only record of the kind which we inherit from the ancient Hebrews.</a:t>
            </a:r>
          </a:p>
          <a:p>
            <a:r>
              <a:rPr lang="en-US" dirty="0" smtClean="0"/>
              <a:t>No </a:t>
            </a:r>
            <a:r>
              <a:rPr lang="en-US" dirty="0"/>
              <a:t>traces of ancient mines have yet been found in Palestine and Syria. </a:t>
            </a:r>
            <a:endParaRPr lang="en-US" dirty="0" smtClean="0"/>
          </a:p>
          <a:p>
            <a:r>
              <a:rPr lang="en-US" dirty="0" smtClean="0"/>
              <a:t>What </a:t>
            </a:r>
            <a:r>
              <a:rPr lang="en-US" dirty="0"/>
              <a:t>metals were taken out came from the superficial strata. </a:t>
            </a:r>
            <a:endParaRPr lang="en-US" dirty="0" smtClean="0"/>
          </a:p>
          <a:p>
            <a:r>
              <a:rPr lang="en-US" dirty="0" smtClean="0"/>
              <a:t>Travelers </a:t>
            </a:r>
            <a:r>
              <a:rPr lang="en-US" dirty="0"/>
              <a:t>in Northern Arabia and the Red Sea country have found there evidences of ancient mining operations</a:t>
            </a:r>
            <a:r>
              <a:rPr lang="en-US" dirty="0" smtClean="0"/>
              <a:t>.</a:t>
            </a:r>
            <a:endParaRPr lang="en-US" dirty="0"/>
          </a:p>
        </p:txBody>
      </p:sp>
    </p:spTree>
    <p:extLst>
      <p:ext uri="{BB962C8B-B14F-4D97-AF65-F5344CB8AC3E}">
        <p14:creationId xmlns:p14="http://schemas.microsoft.com/office/powerpoint/2010/main" val="226692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Mines in the Bible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dirty="0" err="1"/>
              <a:t>Wady</a:t>
            </a:r>
            <a:r>
              <a:rPr lang="en-US" dirty="0"/>
              <a:t> </a:t>
            </a:r>
            <a:r>
              <a:rPr lang="en-US" dirty="0" err="1" smtClean="0"/>
              <a:t>Magharah</a:t>
            </a:r>
            <a:r>
              <a:rPr lang="en-US" dirty="0" smtClean="0"/>
              <a:t> </a:t>
            </a:r>
            <a:r>
              <a:rPr lang="en-US" dirty="0"/>
              <a:t>"the valley of the </a:t>
            </a:r>
            <a:r>
              <a:rPr lang="en-US" dirty="0" smtClean="0"/>
              <a:t>cave”</a:t>
            </a:r>
          </a:p>
          <a:p>
            <a:pPr lvl="1"/>
            <a:r>
              <a:rPr lang="en-US" dirty="0" smtClean="0"/>
              <a:t>There </a:t>
            </a:r>
            <a:r>
              <a:rPr lang="en-US" dirty="0"/>
              <a:t>are still traces of the Egyptian colony of miners who settled there for the purpose of extracting copper from the freestone rocks, and left their hieroglyphic inscriptions upon the face of the cliff. </a:t>
            </a:r>
            <a:endParaRPr lang="en-US" dirty="0" smtClean="0"/>
          </a:p>
          <a:p>
            <a:pPr lvl="1"/>
            <a:r>
              <a:rPr lang="en-US" dirty="0" smtClean="0"/>
              <a:t>The </a:t>
            </a:r>
            <a:r>
              <a:rPr lang="en-US" dirty="0"/>
              <a:t>ancient furnaces are still to be seen, and on the coast of the Red Sea are found the piers and wharves whence the miners shipped their metal in the harbor of Abu </a:t>
            </a:r>
            <a:r>
              <a:rPr lang="en-US" dirty="0" err="1"/>
              <a:t>Zelimeh</a:t>
            </a:r>
            <a:r>
              <a:rPr lang="en-US" dirty="0"/>
              <a:t>. </a:t>
            </a:r>
            <a:endParaRPr lang="en-US" dirty="0" smtClean="0"/>
          </a:p>
          <a:p>
            <a:r>
              <a:rPr lang="en-US" dirty="0" smtClean="0"/>
              <a:t>Three </a:t>
            </a:r>
            <a:r>
              <a:rPr lang="en-US" dirty="0"/>
              <a:t>methods were employed for refining gold and silver: </a:t>
            </a:r>
            <a:endParaRPr lang="en-US" dirty="0" smtClean="0"/>
          </a:p>
          <a:p>
            <a:pPr lvl="1"/>
            <a:r>
              <a:rPr lang="en-US" dirty="0" smtClean="0"/>
              <a:t>by </a:t>
            </a:r>
            <a:r>
              <a:rPr lang="en-US" dirty="0"/>
              <a:t>exposing the fused metal to a current of </a:t>
            </a:r>
            <a:r>
              <a:rPr lang="en-US" dirty="0" smtClean="0"/>
              <a:t>air</a:t>
            </a:r>
            <a:endParaRPr lang="en-US" dirty="0"/>
          </a:p>
          <a:p>
            <a:pPr lvl="1"/>
            <a:r>
              <a:rPr lang="en-US" dirty="0" smtClean="0"/>
              <a:t>by </a:t>
            </a:r>
            <a:r>
              <a:rPr lang="en-US" dirty="0"/>
              <a:t>keeping the alloy in a state of fusion and throwing </a:t>
            </a:r>
            <a:r>
              <a:rPr lang="en-US" dirty="0" err="1"/>
              <a:t>nitre</a:t>
            </a:r>
            <a:r>
              <a:rPr lang="en-US" dirty="0"/>
              <a:t> upon </a:t>
            </a:r>
            <a:r>
              <a:rPr lang="en-US" dirty="0" smtClean="0"/>
              <a:t>it</a:t>
            </a:r>
            <a:endParaRPr lang="en-US" dirty="0"/>
          </a:p>
          <a:p>
            <a:pPr lvl="1"/>
            <a:r>
              <a:rPr lang="en-US" dirty="0" smtClean="0"/>
              <a:t>by </a:t>
            </a:r>
            <a:r>
              <a:rPr lang="en-US" dirty="0"/>
              <a:t>mixing the alloy with lead, exposing the whole to fusion upon a vessel of bone-ashes or earth, and blowing upon it with bellows or other blast. </a:t>
            </a:r>
            <a:endParaRPr lang="en-US" dirty="0" smtClean="0"/>
          </a:p>
        </p:txBody>
      </p:sp>
    </p:spTree>
    <p:extLst>
      <p:ext uri="{BB962C8B-B14F-4D97-AF65-F5344CB8AC3E}">
        <p14:creationId xmlns:p14="http://schemas.microsoft.com/office/powerpoint/2010/main" val="1473858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Mines in the Bible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chief supply of silver in the ancient world appears to have been brought from Spain. </a:t>
            </a:r>
            <a:endParaRPr lang="en-US" dirty="0" smtClean="0"/>
          </a:p>
          <a:p>
            <a:r>
              <a:rPr lang="en-US" dirty="0" smtClean="0"/>
              <a:t>The </a:t>
            </a:r>
            <a:r>
              <a:rPr lang="en-US" dirty="0"/>
              <a:t>Egyptians evidently possessed the art of working bronze in great perfection at a very early time, and much of the knowledge of metals which the Israelites had must have been acquired during their residence among them. </a:t>
            </a:r>
            <a:endParaRPr lang="en-US" dirty="0" smtClean="0"/>
          </a:p>
          <a:p>
            <a:r>
              <a:rPr lang="en-US" dirty="0" smtClean="0"/>
              <a:t>Of </a:t>
            </a:r>
            <a:r>
              <a:rPr lang="en-US" dirty="0"/>
              <a:t>tin there appears to have been no trace in Palestine. </a:t>
            </a:r>
            <a:endParaRPr lang="en-US" dirty="0" smtClean="0"/>
          </a:p>
          <a:p>
            <a:r>
              <a:rPr lang="en-US" dirty="0" smtClean="0"/>
              <a:t>The </a:t>
            </a:r>
            <a:r>
              <a:rPr lang="en-US" dirty="0"/>
              <a:t>hills of Palestine are rich in iron, and the mines are still worked there, though in a very simple, rude manner. </a:t>
            </a:r>
          </a:p>
        </p:txBody>
      </p:sp>
    </p:spTree>
    <p:extLst>
      <p:ext uri="{BB962C8B-B14F-4D97-AF65-F5344CB8AC3E}">
        <p14:creationId xmlns:p14="http://schemas.microsoft.com/office/powerpoint/2010/main" val="701863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Mines Egypt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a:t>usual Egyptian method of mining was to follow the vein from the surface as far as it was practicable with tools corresponding to our pick and hoe, hammer and chisel. </a:t>
            </a:r>
            <a:endParaRPr lang="en-US" dirty="0" smtClean="0"/>
          </a:p>
          <a:p>
            <a:r>
              <a:rPr lang="en-US" dirty="0" smtClean="0"/>
              <a:t>The </a:t>
            </a:r>
            <a:r>
              <a:rPr lang="en-US" dirty="0"/>
              <a:t>shafts frequently extended into the ground a distance of 180 to 200 ft. </a:t>
            </a:r>
            <a:endParaRPr lang="en-US" dirty="0" smtClean="0"/>
          </a:p>
          <a:p>
            <a:r>
              <a:rPr lang="en-US" dirty="0" smtClean="0"/>
              <a:t>The </a:t>
            </a:r>
            <a:r>
              <a:rPr lang="en-US" dirty="0"/>
              <a:t>rock when too hard to be dug out was first cracked by having fires built on it. </a:t>
            </a:r>
            <a:endParaRPr lang="en-US" dirty="0" smtClean="0"/>
          </a:p>
          <a:p>
            <a:r>
              <a:rPr lang="en-US" dirty="0" smtClean="0"/>
              <a:t>The </a:t>
            </a:r>
            <a:r>
              <a:rPr lang="en-US" dirty="0"/>
              <a:t>metal-bearing stone was carried in baskets to the surface, where the crushing and separating took place. </a:t>
            </a:r>
            <a:endParaRPr lang="en-US" dirty="0" smtClean="0"/>
          </a:p>
          <a:p>
            <a:r>
              <a:rPr lang="en-US" dirty="0" smtClean="0"/>
              <a:t>The </a:t>
            </a:r>
            <a:r>
              <a:rPr lang="en-US" dirty="0"/>
              <a:t>mining operations were performed by an army of slaves who were kept at their work day and night, driven with the lash until they died, when their places were taken by others.</a:t>
            </a:r>
          </a:p>
        </p:txBody>
      </p:sp>
    </p:spTree>
    <p:extLst>
      <p:ext uri="{BB962C8B-B14F-4D97-AF65-F5344CB8AC3E}">
        <p14:creationId xmlns:p14="http://schemas.microsoft.com/office/powerpoint/2010/main" val="97401943"/>
      </p:ext>
    </p:extLst>
  </p:cSld>
  <p:clrMapOvr>
    <a:masterClrMapping/>
  </p:clrMapOvr>
</p:sld>
</file>

<file path=ppt/theme/theme1.xml><?xml version="1.0" encoding="utf-8"?>
<a:theme xmlns:a="http://schemas.openxmlformats.org/drawingml/2006/main" name="160729-science-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160729-science-template-16x9</Template>
  <TotalTime>159</TotalTime>
  <Words>1006</Words>
  <Application>Microsoft Macintosh PowerPoint</Application>
  <PresentationFormat>Widescreen</PresentationFormat>
  <Paragraphs>98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Courier New</vt:lpstr>
      <vt:lpstr>Mangal</vt:lpstr>
      <vt:lpstr>Arial</vt:lpstr>
      <vt:lpstr>160729-science-template-16x9</vt:lpstr>
      <vt:lpstr>Mines, Minerals, and Minecraft</vt:lpstr>
      <vt:lpstr>About the speaker</vt:lpstr>
      <vt:lpstr>About the Class</vt:lpstr>
      <vt:lpstr>Bible Study</vt:lpstr>
      <vt:lpstr>Mines and Minerals</vt:lpstr>
      <vt:lpstr>Mines in the Bible</vt:lpstr>
      <vt:lpstr>Mines in the Bible</vt:lpstr>
      <vt:lpstr>Mines in the Bible</vt:lpstr>
      <vt:lpstr>Mines Egypt</vt:lpstr>
      <vt:lpstr>Next week…</vt:lpstr>
      <vt:lpstr>The Raspberry Pi</vt:lpstr>
      <vt:lpstr>Hacking Minecraft with Python</vt:lpstr>
      <vt:lpstr>Class Repository</vt:lpstr>
      <vt:lpstr>Using the Class Repository (Github)</vt:lpstr>
      <vt:lpstr>Using github: download</vt:lpstr>
      <vt:lpstr>Cloning the Repository</vt:lpstr>
      <vt:lpstr>Cloning the Repository</vt:lpstr>
      <vt:lpstr>Questions or comments?</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Parables and pythons</dc:title>
  <dc:creator>Chuck Bell</dc:creator>
  <cp:lastModifiedBy>Chuck Bell</cp:lastModifiedBy>
  <cp:revision>48</cp:revision>
  <dcterms:created xsi:type="dcterms:W3CDTF">2018-09-09T20:06:26Z</dcterms:created>
  <dcterms:modified xsi:type="dcterms:W3CDTF">2019-01-13T20:27:21Z</dcterms:modified>
</cp:coreProperties>
</file>