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61" r:id="rId3"/>
    <p:sldId id="271" r:id="rId4"/>
    <p:sldId id="358" r:id="rId5"/>
    <p:sldId id="357" r:id="rId6"/>
    <p:sldId id="359" r:id="rId7"/>
    <p:sldId id="360" r:id="rId8"/>
    <p:sldId id="361" r:id="rId9"/>
    <p:sldId id="362" r:id="rId10"/>
    <p:sldId id="363" r:id="rId11"/>
    <p:sldId id="364" r:id="rId12"/>
    <p:sldId id="270" r:id="rId13"/>
    <p:sldId id="257" r:id="rId14"/>
    <p:sldId id="269" r:id="rId15"/>
    <p:sldId id="346" r:id="rId16"/>
    <p:sldId id="351" r:id="rId17"/>
    <p:sldId id="365" r:id="rId18"/>
    <p:sldId id="366" r:id="rId19"/>
    <p:sldId id="367" r:id="rId20"/>
    <p:sldId id="368" r:id="rId21"/>
    <p:sldId id="369" r:id="rId22"/>
    <p:sldId id="374" r:id="rId23"/>
    <p:sldId id="370" r:id="rId24"/>
    <p:sldId id="371" r:id="rId25"/>
    <p:sldId id="372" r:id="rId26"/>
    <p:sldId id="280" r:id="rId27"/>
    <p:sldId id="281" r:id="rId28"/>
    <p:sldId id="356" r:id="rId29"/>
    <p:sldId id="267" r:id="rId30"/>
    <p:sldId id="26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4"/>
    <p:restoredTop sz="94681"/>
  </p:normalViewPr>
  <p:slideViewPr>
    <p:cSldViewPr snapToGrid="0" snapToObjects="1">
      <p:cViewPr>
        <p:scale>
          <a:sx n="125" d="100"/>
          <a:sy n="125" d="100"/>
        </p:scale>
        <p:origin x="-13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5A488-1AC6-B649-A88A-91D0E808665E}" type="datetimeFigureOut">
              <a:rPr lang="en-US" smtClean="0"/>
              <a:t>10/10/18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08049-2555-F34D-9DDA-D99A3A82B81E}" type="slidenum">
              <a:rPr lang="en-US" smtClean="0"/>
              <a:t>‹#›</a:t>
            </a:fld>
            <a:endParaRPr lang="en-US" dirty="0"/>
          </a:p>
        </p:txBody>
      </p:sp>
    </p:spTree>
    <p:extLst>
      <p:ext uri="{BB962C8B-B14F-4D97-AF65-F5344CB8AC3E}">
        <p14:creationId xmlns:p14="http://schemas.microsoft.com/office/powerpoint/2010/main" val="191902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08049-2555-F34D-9DDA-D99A3A82B81E}" type="slidenum">
              <a:rPr lang="en-US" smtClean="0"/>
              <a:t>23</a:t>
            </a:fld>
            <a:endParaRPr lang="en-US" dirty="0"/>
          </a:p>
        </p:txBody>
      </p:sp>
    </p:spTree>
    <p:extLst>
      <p:ext uri="{BB962C8B-B14F-4D97-AF65-F5344CB8AC3E}">
        <p14:creationId xmlns:p14="http://schemas.microsoft.com/office/powerpoint/2010/main" val="214390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a:t>10/10/18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10/10/18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10/10/18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a:pPr/>
              <a:t>10/10/18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10/10/18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10/10/18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10/10/18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a:pPr/>
              <a:t>10/10/18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10/10/18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10/10/18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10/10/18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10/10/18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10/10/18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10/10/18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pPr/>
              <a:t>10/10/18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smtClean="0"/>
              <a:t>Parables and Pythons</a:t>
            </a:r>
            <a:endParaRPr lang="en-US" cap="none" dirty="0"/>
          </a:p>
        </p:txBody>
      </p:sp>
      <p:sp>
        <p:nvSpPr>
          <p:cNvPr id="3" name="Subtitle 2"/>
          <p:cNvSpPr>
            <a:spLocks noGrp="1"/>
          </p:cNvSpPr>
          <p:nvPr>
            <p:ph type="subTitle" idx="1"/>
          </p:nvPr>
        </p:nvSpPr>
        <p:spPr>
          <a:xfrm>
            <a:off x="1371600" y="3632201"/>
            <a:ext cx="9448800" cy="1226878"/>
          </a:xfrm>
        </p:spPr>
        <p:txBody>
          <a:bodyPr>
            <a:normAutofit/>
          </a:bodyPr>
          <a:lstStyle/>
          <a:p>
            <a:endParaRPr lang="en-US" dirty="0" smtClean="0"/>
          </a:p>
          <a:p>
            <a:r>
              <a:rPr lang="en-US" dirty="0" smtClean="0"/>
              <a:t>Dr. Charles “Chuck” Bell</a:t>
            </a:r>
          </a:p>
          <a:p>
            <a:r>
              <a:rPr lang="en-US" dirty="0" smtClean="0"/>
              <a:t>Lesson 5: 10 October 2018</a:t>
            </a:r>
          </a:p>
          <a:p>
            <a:endParaRPr lang="en-US" dirty="0"/>
          </a:p>
        </p:txBody>
      </p:sp>
    </p:spTree>
    <p:extLst>
      <p:ext uri="{BB962C8B-B14F-4D97-AF65-F5344CB8AC3E}">
        <p14:creationId xmlns:p14="http://schemas.microsoft.com/office/powerpoint/2010/main" val="929920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Dichotomy</a:t>
            </a:r>
            <a:endParaRPr lang="en-US" dirty="0"/>
          </a:p>
        </p:txBody>
      </p:sp>
      <p:sp>
        <p:nvSpPr>
          <p:cNvPr id="5" name="Content Placeholder 4"/>
          <p:cNvSpPr>
            <a:spLocks noGrp="1"/>
          </p:cNvSpPr>
          <p:nvPr>
            <p:ph idx="1"/>
          </p:nvPr>
        </p:nvSpPr>
        <p:spPr/>
        <p:txBody>
          <a:bodyPr>
            <a:noAutofit/>
          </a:bodyPr>
          <a:lstStyle/>
          <a:p>
            <a:pPr marL="342900" lvl="1" indent="-342900"/>
            <a:r>
              <a:rPr lang="en-US" sz="1800" dirty="0" smtClean="0"/>
              <a:t>There are two things going on here that seem to be at odds. Forgiveness without consequences, without end and punishment for not forgiving someone</a:t>
            </a:r>
          </a:p>
          <a:p>
            <a:pPr marL="342900" lvl="1" indent="-342900"/>
            <a:r>
              <a:rPr lang="en-US" sz="1800" dirty="0" smtClean="0"/>
              <a:t>There is the instruction by Jesus for us to forgive each other “infinitely” (70 times 7).</a:t>
            </a:r>
          </a:p>
          <a:p>
            <a:pPr marL="342900" lvl="1" indent="-342900"/>
            <a:r>
              <a:rPr lang="en-US" sz="1800" dirty="0" smtClean="0"/>
              <a:t>There is the king in the story forgiving his servant (the $3B was meant to represent an insurmountable debt). </a:t>
            </a:r>
          </a:p>
          <a:p>
            <a:pPr marL="342900" lvl="1" indent="-342900"/>
            <a:r>
              <a:rPr lang="en-US" sz="1800" dirty="0" smtClean="0"/>
              <a:t>There is the servant </a:t>
            </a:r>
            <a:r>
              <a:rPr lang="en-US" sz="1800" b="1" dirty="0" smtClean="0"/>
              <a:t>not</a:t>
            </a:r>
            <a:r>
              <a:rPr lang="en-US" sz="1800" dirty="0" smtClean="0"/>
              <a:t> forgiving his debtor.</a:t>
            </a:r>
          </a:p>
          <a:p>
            <a:pPr marL="342900" lvl="1" indent="-342900"/>
            <a:r>
              <a:rPr lang="en-US" sz="1800" dirty="0" smtClean="0"/>
              <a:t>So, this gives us the dichotomy that while we expect God to forgive us, if we do not forgive each other, the consequences are torture.</a:t>
            </a:r>
          </a:p>
          <a:p>
            <a:pPr marL="342900" lvl="1" indent="-342900"/>
            <a:r>
              <a:rPr lang="en-US" sz="1800" dirty="0" smtClean="0"/>
              <a:t>Worse, the parable suggests that God will punish all if one of us doesn’t forgive another. </a:t>
            </a:r>
          </a:p>
          <a:p>
            <a:pPr marL="742950" lvl="2" indent="-342900"/>
            <a:r>
              <a:rPr lang="en-US" sz="1600" i="1" dirty="0"/>
              <a:t>“This is how my heavenly Father will treat each of you unless you forgive your brother or sister from your heart</a:t>
            </a:r>
            <a:r>
              <a:rPr lang="en-US" sz="1600" i="1" dirty="0" smtClean="0"/>
              <a:t>.”</a:t>
            </a:r>
          </a:p>
          <a:p>
            <a:pPr marL="742950" lvl="2" indent="-342900"/>
            <a:r>
              <a:rPr lang="en-US" sz="1600" dirty="0" smtClean="0"/>
              <a:t>This is a warning that should be heeded. </a:t>
            </a:r>
            <a:endParaRPr lang="en-US" sz="1600" dirty="0"/>
          </a:p>
        </p:txBody>
      </p:sp>
      <p:sp>
        <p:nvSpPr>
          <p:cNvPr id="2" name="Date Placeholder 1"/>
          <p:cNvSpPr>
            <a:spLocks noGrp="1"/>
          </p:cNvSpPr>
          <p:nvPr>
            <p:ph type="dt" sz="half" idx="10"/>
          </p:nvPr>
        </p:nvSpPr>
        <p:spPr/>
        <p:txBody>
          <a:bodyPr/>
          <a:lstStyle/>
          <a:p>
            <a:fld id="{B696ECFC-7A24-9D4D-A2F6-14E025D39F39}" type="datetime1">
              <a:rPr lang="en-US" smtClean="0"/>
              <a:t>10/10/18</a:t>
            </a:fld>
            <a:endParaRPr lang="en-US" dirty="0"/>
          </a:p>
        </p:txBody>
      </p:sp>
    </p:spTree>
    <p:extLst>
      <p:ext uri="{BB962C8B-B14F-4D97-AF65-F5344CB8AC3E}">
        <p14:creationId xmlns:p14="http://schemas.microsoft.com/office/powerpoint/2010/main" val="1197906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Conclusions</a:t>
            </a:r>
            <a:endParaRPr lang="en-US" dirty="0"/>
          </a:p>
        </p:txBody>
      </p:sp>
      <p:sp>
        <p:nvSpPr>
          <p:cNvPr id="5" name="Content Placeholder 4"/>
          <p:cNvSpPr>
            <a:spLocks noGrp="1"/>
          </p:cNvSpPr>
          <p:nvPr>
            <p:ph idx="1"/>
          </p:nvPr>
        </p:nvSpPr>
        <p:spPr/>
        <p:txBody>
          <a:bodyPr>
            <a:noAutofit/>
          </a:bodyPr>
          <a:lstStyle/>
          <a:p>
            <a:pPr marL="342900" lvl="1" indent="-342900"/>
            <a:r>
              <a:rPr lang="en-US" sz="1800" dirty="0" smtClean="0"/>
              <a:t>Most assume the parable is a reminder and a warning that we often don’t show the same mercy to others as God shows to us - and it is </a:t>
            </a:r>
            <a:r>
              <a:rPr lang="mr-IN" sz="1800" dirty="0" smtClean="0"/>
              <a:t>–</a:t>
            </a:r>
            <a:r>
              <a:rPr lang="en-US" sz="1800" dirty="0" smtClean="0"/>
              <a:t> but it is more than that!</a:t>
            </a:r>
          </a:p>
          <a:p>
            <a:pPr marL="342900" lvl="1" indent="-342900"/>
            <a:r>
              <a:rPr lang="en-US" sz="1800" dirty="0"/>
              <a:t>The parable uses the absurdity </a:t>
            </a:r>
            <a:r>
              <a:rPr lang="mr-IN" sz="1800" dirty="0"/>
              <a:t>–</a:t>
            </a:r>
            <a:r>
              <a:rPr lang="en-US" sz="1800" dirty="0"/>
              <a:t> more money than anyone could fathom </a:t>
            </a:r>
            <a:r>
              <a:rPr lang="mr-IN" sz="1800" dirty="0"/>
              <a:t>–</a:t>
            </a:r>
            <a:r>
              <a:rPr lang="en-US" sz="1800" dirty="0"/>
              <a:t> to show the value of God’s mercy and grace compared to our own. </a:t>
            </a:r>
            <a:endParaRPr lang="en-US" sz="1800" dirty="0" smtClean="0"/>
          </a:p>
          <a:p>
            <a:pPr marL="342900" lvl="1" indent="-342900"/>
            <a:r>
              <a:rPr lang="en-US" sz="1800" dirty="0" smtClean="0"/>
              <a:t>More importantly, we should strive to live in the full-time mercy of God by giving it back to others.</a:t>
            </a:r>
          </a:p>
          <a:p>
            <a:pPr marL="342900" lvl="1" indent="-342900"/>
            <a:r>
              <a:rPr lang="en-US" sz="1800" dirty="0"/>
              <a:t>The message is simply this: the way God forgives is forever. Forever</a:t>
            </a:r>
            <a:r>
              <a:rPr lang="en-US" sz="1800" dirty="0" smtClean="0"/>
              <a:t>. We should strive to do likewise.</a:t>
            </a:r>
            <a:endParaRPr lang="en-US" sz="1800" dirty="0"/>
          </a:p>
          <a:p>
            <a:pPr marL="342900" lvl="1" indent="-342900"/>
            <a:endParaRPr lang="en-US" sz="1800" dirty="0"/>
          </a:p>
        </p:txBody>
      </p:sp>
      <p:sp>
        <p:nvSpPr>
          <p:cNvPr id="2" name="Date Placeholder 1"/>
          <p:cNvSpPr>
            <a:spLocks noGrp="1"/>
          </p:cNvSpPr>
          <p:nvPr>
            <p:ph type="dt" sz="half" idx="10"/>
          </p:nvPr>
        </p:nvSpPr>
        <p:spPr/>
        <p:txBody>
          <a:bodyPr/>
          <a:lstStyle/>
          <a:p>
            <a:fld id="{B696ECFC-7A24-9D4D-A2F6-14E025D39F39}" type="datetime1">
              <a:rPr lang="en-US" smtClean="0"/>
              <a:t>10/10/18</a:t>
            </a:fld>
            <a:endParaRPr lang="en-US" dirty="0"/>
          </a:p>
        </p:txBody>
      </p:sp>
    </p:spTree>
    <p:extLst>
      <p:ext uri="{BB962C8B-B14F-4D97-AF65-F5344CB8AC3E}">
        <p14:creationId xmlns:p14="http://schemas.microsoft.com/office/powerpoint/2010/main" val="556749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golden age of British comedy</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062721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3080" y="6250614"/>
            <a:ext cx="10820400" cy="407165"/>
          </a:xfrm>
        </p:spPr>
        <p:txBody>
          <a:bodyPr/>
          <a:lstStyle/>
          <a:p>
            <a:r>
              <a:rPr lang="en-US" dirty="0"/>
              <a:t>https://www.youtube.com/watch?v=CIrBMt4eiRk</a:t>
            </a:r>
          </a:p>
        </p:txBody>
      </p:sp>
    </p:spTree>
    <p:extLst>
      <p:ext uri="{BB962C8B-B14F-4D97-AF65-F5344CB8AC3E}">
        <p14:creationId xmlns:p14="http://schemas.microsoft.com/office/powerpoint/2010/main" val="1944144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Computer Programming</a:t>
            </a:r>
            <a:endParaRPr lang="en-US" dirty="0"/>
          </a:p>
        </p:txBody>
      </p:sp>
      <p:sp>
        <p:nvSpPr>
          <p:cNvPr id="5" name="Text Placeholder 4"/>
          <p:cNvSpPr>
            <a:spLocks noGrp="1"/>
          </p:cNvSpPr>
          <p:nvPr>
            <p:ph type="body" sz="half" idx="2"/>
          </p:nvPr>
        </p:nvSpPr>
        <p:spPr/>
        <p:txBody>
          <a:bodyPr>
            <a:normAutofit/>
          </a:bodyPr>
          <a:lstStyle/>
          <a:p>
            <a:r>
              <a:rPr lang="en-US" sz="2000" dirty="0" smtClean="0"/>
              <a:t>Hands On Learning</a:t>
            </a:r>
            <a:endParaRPr lang="en-US" sz="2000" dirty="0"/>
          </a:p>
        </p:txBody>
      </p:sp>
    </p:spTree>
    <p:extLst>
      <p:ext uri="{BB962C8B-B14F-4D97-AF65-F5344CB8AC3E}">
        <p14:creationId xmlns:p14="http://schemas.microsoft.com/office/powerpoint/2010/main" val="1138432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280" y="764373"/>
            <a:ext cx="10154920" cy="1293028"/>
          </a:xfrm>
        </p:spPr>
        <p:txBody>
          <a:bodyPr>
            <a:normAutofit/>
          </a:bodyPr>
          <a:lstStyle/>
          <a:p>
            <a:r>
              <a:rPr lang="en-US" dirty="0" smtClean="0"/>
              <a:t>For Loop - review</a:t>
            </a:r>
            <a:endParaRPr lang="en-US" dirty="0"/>
          </a:p>
        </p:txBody>
      </p:sp>
      <p:sp>
        <p:nvSpPr>
          <p:cNvPr id="3" name="Content Placeholder 2"/>
          <p:cNvSpPr>
            <a:spLocks noGrp="1"/>
          </p:cNvSpPr>
          <p:nvPr>
            <p:ph idx="1"/>
          </p:nvPr>
        </p:nvSpPr>
        <p:spPr>
          <a:xfrm>
            <a:off x="685800" y="2194560"/>
            <a:ext cx="10820400" cy="4236720"/>
          </a:xfrm>
        </p:spPr>
        <p:txBody>
          <a:bodyPr>
            <a:normAutofit/>
          </a:bodyPr>
          <a:lstStyle/>
          <a:p>
            <a:r>
              <a:rPr lang="en-US" dirty="0" smtClean="0"/>
              <a:t>We </a:t>
            </a:r>
            <a:r>
              <a:rPr lang="en-US" dirty="0"/>
              <a:t>may need to execute a set of statements several times.</a:t>
            </a:r>
          </a:p>
          <a:p>
            <a:r>
              <a:rPr lang="en-US" dirty="0" smtClean="0"/>
              <a:t>We </a:t>
            </a:r>
            <a:r>
              <a:rPr lang="en-US" dirty="0"/>
              <a:t>have the “for” loop for executing a “for each value in” statement.</a:t>
            </a:r>
          </a:p>
          <a:p>
            <a:r>
              <a:rPr lang="en-US" dirty="0"/>
              <a:t>Example: suppose we want to execute a code block 10 times.</a:t>
            </a:r>
          </a:p>
          <a:p>
            <a:r>
              <a:rPr lang="en-US" dirty="0"/>
              <a:t>The for loop goes like this:</a:t>
            </a:r>
          </a:p>
          <a:p>
            <a:pPr marL="0" indent="0">
              <a:buNone/>
            </a:pPr>
            <a:r>
              <a:rPr lang="en-US" b="1" dirty="0">
                <a:solidFill>
                  <a:srgbClr val="FFFF00"/>
                </a:solidFill>
                <a:latin typeface="Courier New" charset="0"/>
                <a:ea typeface="Courier New" charset="0"/>
                <a:cs typeface="Courier New" charset="0"/>
              </a:rPr>
              <a:t>for &lt;variable&gt; in range(&lt;start&gt;, &lt;end&gt;):</a:t>
            </a:r>
          </a:p>
          <a:p>
            <a:pPr marL="0" indent="0">
              <a:buNone/>
            </a:pPr>
            <a:r>
              <a:rPr lang="en-US" b="1" dirty="0">
                <a:solidFill>
                  <a:srgbClr val="FFFF00"/>
                </a:solidFill>
                <a:latin typeface="Courier New" charset="0"/>
                <a:ea typeface="Courier New" charset="0"/>
                <a:cs typeface="Courier New" charset="0"/>
              </a:rPr>
              <a:t>    &lt;code to execute&gt;</a:t>
            </a:r>
          </a:p>
          <a:p>
            <a:r>
              <a:rPr lang="en-US" dirty="0"/>
              <a:t>Note: the range() function end is exclusive. So, if we want to do something 10 times, using (1, 10) won’t work. Why?</a:t>
            </a:r>
          </a:p>
        </p:txBody>
      </p:sp>
    </p:spTree>
    <p:extLst>
      <p:ext uri="{BB962C8B-B14F-4D97-AF65-F5344CB8AC3E}">
        <p14:creationId xmlns:p14="http://schemas.microsoft.com/office/powerpoint/2010/main" val="1968529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the WHILE loop</a:t>
            </a:r>
            <a:endParaRPr lang="en-US" dirty="0"/>
          </a:p>
        </p:txBody>
      </p:sp>
      <p:sp>
        <p:nvSpPr>
          <p:cNvPr id="3" name="Content Placeholder 2"/>
          <p:cNvSpPr>
            <a:spLocks noGrp="1"/>
          </p:cNvSpPr>
          <p:nvPr>
            <p:ph idx="1"/>
          </p:nvPr>
        </p:nvSpPr>
        <p:spPr/>
        <p:txBody>
          <a:bodyPr>
            <a:normAutofit/>
          </a:bodyPr>
          <a:lstStyle/>
          <a:p>
            <a:r>
              <a:rPr lang="en-US" dirty="0" smtClean="0"/>
              <a:t>Another type of loop is the while loop.</a:t>
            </a:r>
          </a:p>
          <a:p>
            <a:r>
              <a:rPr lang="en-US" dirty="0" smtClean="0"/>
              <a:t>The loop uses a condition such that as long as the expression evaluates to True, it will execute the body (code block) of the loop.</a:t>
            </a:r>
          </a:p>
          <a:p>
            <a:r>
              <a:rPr lang="en-US" dirty="0" smtClean="0"/>
              <a:t>The while loop goes like this:</a:t>
            </a:r>
          </a:p>
          <a:p>
            <a:pPr marL="0" indent="0">
              <a:buNone/>
            </a:pPr>
            <a:r>
              <a:rPr lang="en-US" b="1" dirty="0" smtClean="0">
                <a:solidFill>
                  <a:srgbClr val="FFFF00"/>
                </a:solidFill>
                <a:latin typeface="Courier New" charset="0"/>
                <a:ea typeface="Courier New" charset="0"/>
                <a:cs typeface="Courier New" charset="0"/>
              </a:rPr>
              <a:t>while &lt;expression&gt;:</a:t>
            </a:r>
          </a:p>
          <a:p>
            <a:pPr marL="0" indent="0">
              <a:buNone/>
            </a:pPr>
            <a:r>
              <a:rPr lang="en-US" b="1" dirty="0">
                <a:solidFill>
                  <a:srgbClr val="FFFF00"/>
                </a:solidFill>
                <a:latin typeface="Courier New" charset="0"/>
                <a:ea typeface="Courier New" charset="0"/>
                <a:cs typeface="Courier New" charset="0"/>
              </a:rPr>
              <a:t> </a:t>
            </a:r>
            <a:r>
              <a:rPr lang="en-US" b="1" dirty="0" smtClean="0">
                <a:solidFill>
                  <a:srgbClr val="FFFF00"/>
                </a:solidFill>
                <a:latin typeface="Courier New" charset="0"/>
                <a:ea typeface="Courier New" charset="0"/>
                <a:cs typeface="Courier New" charset="0"/>
              </a:rPr>
              <a:t>   &lt;code to execute&gt;</a:t>
            </a:r>
          </a:p>
          <a:p>
            <a:r>
              <a:rPr lang="en-US" dirty="0" smtClean="0"/>
              <a:t>The expression can be any combination of inequalities and conditionals.</a:t>
            </a:r>
          </a:p>
          <a:p>
            <a:endParaRPr lang="en-US" dirty="0"/>
          </a:p>
        </p:txBody>
      </p:sp>
    </p:spTree>
    <p:extLst>
      <p:ext uri="{BB962C8B-B14F-4D97-AF65-F5344CB8AC3E}">
        <p14:creationId xmlns:p14="http://schemas.microsoft.com/office/powerpoint/2010/main" val="415187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a:t>
            </a:r>
            <a:r>
              <a:rPr lang="mr-IN" dirty="0" smtClean="0"/>
              <a:t>–</a:t>
            </a:r>
            <a:r>
              <a:rPr lang="en-US" dirty="0" smtClean="0"/>
              <a:t> hands on</a:t>
            </a:r>
            <a:endParaRPr lang="en-US" dirty="0"/>
          </a:p>
        </p:txBody>
      </p:sp>
      <p:sp>
        <p:nvSpPr>
          <p:cNvPr id="3" name="Content Placeholder 2"/>
          <p:cNvSpPr>
            <a:spLocks noGrp="1"/>
          </p:cNvSpPr>
          <p:nvPr>
            <p:ph idx="1"/>
          </p:nvPr>
        </p:nvSpPr>
        <p:spPr>
          <a:xfrm>
            <a:off x="685800" y="1788160"/>
            <a:ext cx="10820400" cy="4430525"/>
          </a:xfrm>
        </p:spPr>
        <p:txBody>
          <a:bodyPr>
            <a:normAutofit/>
          </a:bodyPr>
          <a:lstStyle/>
          <a:p>
            <a:r>
              <a:rPr lang="en-US" sz="1800" dirty="0" smtClean="0"/>
              <a:t>This example is the home work challenge for the dice simulator.</a:t>
            </a:r>
          </a:p>
          <a:p>
            <a:r>
              <a:rPr lang="en-US" sz="1800" dirty="0" smtClean="0"/>
              <a:t>Open the dice simulator (dice_simulator1.py) and edit it as shown.</a:t>
            </a:r>
          </a:p>
          <a:p>
            <a:endParaRPr lang="en-US" sz="1800" dirty="0"/>
          </a:p>
        </p:txBody>
      </p:sp>
      <p:pic>
        <p:nvPicPr>
          <p:cNvPr id="4" name="Picture 3"/>
          <p:cNvPicPr>
            <a:picLocks noChangeAspect="1"/>
          </p:cNvPicPr>
          <p:nvPr/>
        </p:nvPicPr>
        <p:blipFill>
          <a:blip r:embed="rId2"/>
          <a:stretch>
            <a:fillRect/>
          </a:stretch>
        </p:blipFill>
        <p:spPr>
          <a:xfrm>
            <a:off x="1010920" y="2531673"/>
            <a:ext cx="7470140" cy="4167890"/>
          </a:xfrm>
          <a:prstGeom prst="rect">
            <a:avLst/>
          </a:prstGeom>
        </p:spPr>
      </p:pic>
    </p:spTree>
    <p:extLst>
      <p:ext uri="{BB962C8B-B14F-4D97-AF65-F5344CB8AC3E}">
        <p14:creationId xmlns:p14="http://schemas.microsoft.com/office/powerpoint/2010/main" val="1336163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 execution</a:t>
            </a:r>
            <a:endParaRPr lang="en-US" dirty="0"/>
          </a:p>
        </p:txBody>
      </p:sp>
      <p:sp>
        <p:nvSpPr>
          <p:cNvPr id="3" name="Content Placeholder 2"/>
          <p:cNvSpPr>
            <a:spLocks noGrp="1"/>
          </p:cNvSpPr>
          <p:nvPr>
            <p:ph idx="1"/>
          </p:nvPr>
        </p:nvSpPr>
        <p:spPr>
          <a:xfrm>
            <a:off x="685800" y="2194560"/>
            <a:ext cx="10820400" cy="4541520"/>
          </a:xfrm>
        </p:spPr>
        <p:txBody>
          <a:bodyPr>
            <a:normAutofit fontScale="92500" lnSpcReduction="20000"/>
          </a:bodyPr>
          <a:lstStyle/>
          <a:p>
            <a:pPr marL="0" indent="0">
              <a:spcBef>
                <a:spcPts val="0"/>
              </a:spcBef>
              <a:buNone/>
            </a:pPr>
            <a:r>
              <a:rPr lang="en-US" b="1" dirty="0">
                <a:solidFill>
                  <a:srgbClr val="92D050"/>
                </a:solidFill>
                <a:latin typeface="Courier New" charset="0"/>
                <a:ea typeface="Courier New" charset="0"/>
                <a:cs typeface="Courier New" charset="0"/>
              </a:rPr>
              <a:t>$ python3 ./dice_simulator2.py </a:t>
            </a:r>
            <a:endParaRPr lang="en-US" b="1" dirty="0" smtClean="0">
              <a:solidFill>
                <a:srgbClr val="92D050"/>
              </a:solidFill>
              <a:latin typeface="Courier New" charset="0"/>
              <a:ea typeface="Courier New" charset="0"/>
              <a:cs typeface="Courier New" charset="0"/>
            </a:endParaRPr>
          </a:p>
          <a:p>
            <a:pPr marL="0" indent="0">
              <a:spcBef>
                <a:spcPts val="0"/>
              </a:spcBef>
              <a:buNone/>
            </a:pPr>
            <a:r>
              <a:rPr lang="en-US" b="1" dirty="0" smtClean="0">
                <a:solidFill>
                  <a:srgbClr val="92D050"/>
                </a:solidFill>
                <a:latin typeface="Courier New" charset="0"/>
                <a:ea typeface="Courier New" charset="0"/>
                <a:cs typeface="Courier New" charset="0"/>
              </a:rPr>
              <a:t>Welcome </a:t>
            </a:r>
            <a:r>
              <a:rPr lang="en-US" b="1" dirty="0">
                <a:solidFill>
                  <a:srgbClr val="92D050"/>
                </a:solidFill>
                <a:latin typeface="Courier New" charset="0"/>
                <a:ea typeface="Courier New" charset="0"/>
                <a:cs typeface="Courier New" charset="0"/>
              </a:rPr>
              <a:t>to the dice simulator</a:t>
            </a:r>
            <a:r>
              <a:rPr lang="en-US" b="1" dirty="0" smtClean="0">
                <a:solidFill>
                  <a:srgbClr val="92D050"/>
                </a:solidFill>
                <a:latin typeface="Courier New" charset="0"/>
                <a:ea typeface="Courier New" charset="0"/>
                <a:cs typeface="Courier New" charset="0"/>
              </a:rPr>
              <a:t>!</a:t>
            </a:r>
          </a:p>
          <a:p>
            <a:pPr marL="0" indent="0">
              <a:spcBef>
                <a:spcPts val="0"/>
              </a:spcBef>
              <a:buNone/>
            </a:pPr>
            <a:r>
              <a:rPr lang="en-US" b="1" dirty="0" smtClean="0">
                <a:solidFill>
                  <a:srgbClr val="92D050"/>
                </a:solidFill>
                <a:latin typeface="Courier New" charset="0"/>
                <a:ea typeface="Courier New" charset="0"/>
                <a:cs typeface="Courier New" charset="0"/>
              </a:rPr>
              <a:t>What </a:t>
            </a:r>
            <a:r>
              <a:rPr lang="en-US" b="1" dirty="0">
                <a:solidFill>
                  <a:srgbClr val="92D050"/>
                </a:solidFill>
                <a:latin typeface="Courier New" charset="0"/>
                <a:ea typeface="Courier New" charset="0"/>
                <a:cs typeface="Courier New" charset="0"/>
              </a:rPr>
              <a:t>size dice do you want to use? </a:t>
            </a:r>
            <a:r>
              <a:rPr lang="en-US" b="1" dirty="0" smtClean="0">
                <a:solidFill>
                  <a:srgbClr val="92D050"/>
                </a:solidFill>
                <a:latin typeface="Courier New" charset="0"/>
                <a:ea typeface="Courier New" charset="0"/>
                <a:cs typeface="Courier New" charset="0"/>
              </a:rPr>
              <a:t>6</a:t>
            </a:r>
          </a:p>
          <a:p>
            <a:pPr marL="0" indent="0">
              <a:spcBef>
                <a:spcPts val="0"/>
              </a:spcBef>
              <a:buNone/>
            </a:pPr>
            <a:r>
              <a:rPr lang="en-US" b="1" dirty="0" smtClean="0">
                <a:solidFill>
                  <a:srgbClr val="92D050"/>
                </a:solidFill>
                <a:latin typeface="Courier New" charset="0"/>
                <a:ea typeface="Courier New" charset="0"/>
                <a:cs typeface="Courier New" charset="0"/>
              </a:rPr>
              <a:t>How </a:t>
            </a:r>
            <a:r>
              <a:rPr lang="en-US" b="1" dirty="0">
                <a:solidFill>
                  <a:srgbClr val="92D050"/>
                </a:solidFill>
                <a:latin typeface="Courier New" charset="0"/>
                <a:ea typeface="Courier New" charset="0"/>
                <a:cs typeface="Courier New" charset="0"/>
              </a:rPr>
              <a:t>many dice do you want to roll? </a:t>
            </a:r>
            <a:r>
              <a:rPr lang="en-US" b="1" dirty="0" smtClean="0">
                <a:solidFill>
                  <a:srgbClr val="92D050"/>
                </a:solidFill>
                <a:latin typeface="Courier New" charset="0"/>
                <a:ea typeface="Courier New" charset="0"/>
                <a:cs typeface="Courier New" charset="0"/>
              </a:rPr>
              <a:t>4</a:t>
            </a:r>
          </a:p>
          <a:p>
            <a:pPr marL="0" indent="0">
              <a:spcBef>
                <a:spcPts val="0"/>
              </a:spcBef>
              <a:buNone/>
            </a:pPr>
            <a:r>
              <a:rPr lang="en-US" b="1" dirty="0" smtClean="0">
                <a:solidFill>
                  <a:srgbClr val="92D050"/>
                </a:solidFill>
                <a:latin typeface="Courier New" charset="0"/>
                <a:ea typeface="Courier New" charset="0"/>
                <a:cs typeface="Courier New" charset="0"/>
              </a:rPr>
              <a:t>Roll</a:t>
            </a:r>
            <a:r>
              <a:rPr lang="en-US" b="1" dirty="0">
                <a:solidFill>
                  <a:srgbClr val="92D050"/>
                </a:solidFill>
                <a:latin typeface="Courier New" charset="0"/>
                <a:ea typeface="Courier New" charset="0"/>
                <a:cs typeface="Courier New" charset="0"/>
              </a:rPr>
              <a:t>: </a:t>
            </a:r>
            <a:r>
              <a:rPr lang="en-US" b="1" dirty="0" smtClean="0">
                <a:solidFill>
                  <a:srgbClr val="92D050"/>
                </a:solidFill>
                <a:latin typeface="Courier New" charset="0"/>
                <a:ea typeface="Courier New" charset="0"/>
                <a:cs typeface="Courier New" charset="0"/>
              </a:rPr>
              <a:t>3</a:t>
            </a:r>
          </a:p>
          <a:p>
            <a:pPr marL="0" indent="0">
              <a:spcBef>
                <a:spcPts val="0"/>
              </a:spcBef>
              <a:buNone/>
            </a:pPr>
            <a:r>
              <a:rPr lang="en-US" b="1" dirty="0" smtClean="0">
                <a:solidFill>
                  <a:srgbClr val="92D050"/>
                </a:solidFill>
                <a:latin typeface="Courier New" charset="0"/>
                <a:ea typeface="Courier New" charset="0"/>
                <a:cs typeface="Courier New" charset="0"/>
              </a:rPr>
              <a:t>Roll</a:t>
            </a:r>
            <a:r>
              <a:rPr lang="en-US" b="1" dirty="0">
                <a:solidFill>
                  <a:srgbClr val="92D050"/>
                </a:solidFill>
                <a:latin typeface="Courier New" charset="0"/>
                <a:ea typeface="Courier New" charset="0"/>
                <a:cs typeface="Courier New" charset="0"/>
              </a:rPr>
              <a:t>: </a:t>
            </a:r>
            <a:r>
              <a:rPr lang="en-US" b="1" dirty="0" smtClean="0">
                <a:solidFill>
                  <a:srgbClr val="92D050"/>
                </a:solidFill>
                <a:latin typeface="Courier New" charset="0"/>
                <a:ea typeface="Courier New" charset="0"/>
                <a:cs typeface="Courier New" charset="0"/>
              </a:rPr>
              <a:t>3</a:t>
            </a:r>
          </a:p>
          <a:p>
            <a:pPr marL="0" indent="0">
              <a:spcBef>
                <a:spcPts val="0"/>
              </a:spcBef>
              <a:buNone/>
            </a:pPr>
            <a:r>
              <a:rPr lang="en-US" b="1" dirty="0" smtClean="0">
                <a:solidFill>
                  <a:srgbClr val="92D050"/>
                </a:solidFill>
                <a:latin typeface="Courier New" charset="0"/>
                <a:ea typeface="Courier New" charset="0"/>
                <a:cs typeface="Courier New" charset="0"/>
              </a:rPr>
              <a:t>Roll</a:t>
            </a:r>
            <a:r>
              <a:rPr lang="en-US" b="1" dirty="0">
                <a:solidFill>
                  <a:srgbClr val="92D050"/>
                </a:solidFill>
                <a:latin typeface="Courier New" charset="0"/>
                <a:ea typeface="Courier New" charset="0"/>
                <a:cs typeface="Courier New" charset="0"/>
              </a:rPr>
              <a:t>: </a:t>
            </a:r>
            <a:r>
              <a:rPr lang="en-US" b="1" dirty="0" smtClean="0">
                <a:solidFill>
                  <a:srgbClr val="92D050"/>
                </a:solidFill>
                <a:latin typeface="Courier New" charset="0"/>
                <a:ea typeface="Courier New" charset="0"/>
                <a:cs typeface="Courier New" charset="0"/>
              </a:rPr>
              <a:t>6</a:t>
            </a:r>
          </a:p>
          <a:p>
            <a:pPr marL="0" indent="0">
              <a:spcBef>
                <a:spcPts val="0"/>
              </a:spcBef>
              <a:buNone/>
            </a:pPr>
            <a:r>
              <a:rPr lang="en-US" b="1" dirty="0" smtClean="0">
                <a:solidFill>
                  <a:srgbClr val="92D050"/>
                </a:solidFill>
                <a:latin typeface="Courier New" charset="0"/>
                <a:ea typeface="Courier New" charset="0"/>
                <a:cs typeface="Courier New" charset="0"/>
              </a:rPr>
              <a:t>Roll</a:t>
            </a:r>
            <a:r>
              <a:rPr lang="en-US" b="1" dirty="0">
                <a:solidFill>
                  <a:srgbClr val="92D050"/>
                </a:solidFill>
                <a:latin typeface="Courier New" charset="0"/>
                <a:ea typeface="Courier New" charset="0"/>
                <a:cs typeface="Courier New" charset="0"/>
              </a:rPr>
              <a:t>: </a:t>
            </a:r>
            <a:r>
              <a:rPr lang="en-US" b="1" dirty="0" smtClean="0">
                <a:solidFill>
                  <a:srgbClr val="92D050"/>
                </a:solidFill>
                <a:latin typeface="Courier New" charset="0"/>
                <a:ea typeface="Courier New" charset="0"/>
                <a:cs typeface="Courier New" charset="0"/>
              </a:rPr>
              <a:t>1</a:t>
            </a:r>
          </a:p>
          <a:p>
            <a:pPr marL="0" indent="0">
              <a:spcBef>
                <a:spcPts val="0"/>
              </a:spcBef>
              <a:buNone/>
            </a:pPr>
            <a:endParaRPr lang="en-US" b="1" dirty="0" smtClean="0">
              <a:solidFill>
                <a:srgbClr val="92D050"/>
              </a:solidFill>
              <a:latin typeface="Courier New" charset="0"/>
              <a:ea typeface="Courier New" charset="0"/>
              <a:cs typeface="Courier New" charset="0"/>
            </a:endParaRPr>
          </a:p>
          <a:p>
            <a:pPr marL="0" indent="0">
              <a:spcBef>
                <a:spcPts val="0"/>
              </a:spcBef>
              <a:buNone/>
            </a:pPr>
            <a:r>
              <a:rPr lang="en-US" b="1" dirty="0" smtClean="0">
                <a:solidFill>
                  <a:srgbClr val="92D050"/>
                </a:solidFill>
                <a:latin typeface="Courier New" charset="0"/>
                <a:ea typeface="Courier New" charset="0"/>
                <a:cs typeface="Courier New" charset="0"/>
              </a:rPr>
              <a:t>Roll </a:t>
            </a:r>
            <a:r>
              <a:rPr lang="en-US" b="1" dirty="0">
                <a:solidFill>
                  <a:srgbClr val="92D050"/>
                </a:solidFill>
                <a:latin typeface="Courier New" charset="0"/>
                <a:ea typeface="Courier New" charset="0"/>
                <a:cs typeface="Courier New" charset="0"/>
              </a:rPr>
              <a:t>again? [Y/N] </a:t>
            </a:r>
            <a:r>
              <a:rPr lang="en-US" b="1" dirty="0" smtClean="0">
                <a:solidFill>
                  <a:srgbClr val="92D050"/>
                </a:solidFill>
                <a:latin typeface="Courier New" charset="0"/>
                <a:ea typeface="Courier New" charset="0"/>
                <a:cs typeface="Courier New" charset="0"/>
              </a:rPr>
              <a:t>y</a:t>
            </a:r>
          </a:p>
          <a:p>
            <a:pPr marL="0" indent="0">
              <a:spcBef>
                <a:spcPts val="0"/>
              </a:spcBef>
              <a:buNone/>
            </a:pPr>
            <a:endParaRPr lang="en-US" b="1" dirty="0">
              <a:solidFill>
                <a:srgbClr val="92D050"/>
              </a:solidFill>
              <a:latin typeface="Courier New" charset="0"/>
              <a:ea typeface="Courier New" charset="0"/>
              <a:cs typeface="Courier New" charset="0"/>
            </a:endParaRPr>
          </a:p>
          <a:p>
            <a:pPr marL="0" indent="0">
              <a:spcBef>
                <a:spcPts val="0"/>
              </a:spcBef>
              <a:buNone/>
            </a:pPr>
            <a:r>
              <a:rPr lang="en-US" b="1" dirty="0" smtClean="0">
                <a:solidFill>
                  <a:srgbClr val="92D050"/>
                </a:solidFill>
                <a:latin typeface="Courier New" charset="0"/>
                <a:ea typeface="Courier New" charset="0"/>
                <a:cs typeface="Courier New" charset="0"/>
              </a:rPr>
              <a:t>Welcome </a:t>
            </a:r>
            <a:r>
              <a:rPr lang="en-US" b="1" dirty="0">
                <a:solidFill>
                  <a:srgbClr val="92D050"/>
                </a:solidFill>
                <a:latin typeface="Courier New" charset="0"/>
                <a:ea typeface="Courier New" charset="0"/>
                <a:cs typeface="Courier New" charset="0"/>
              </a:rPr>
              <a:t>to the dice simulator</a:t>
            </a:r>
            <a:r>
              <a:rPr lang="en-US" b="1" dirty="0" smtClean="0">
                <a:solidFill>
                  <a:srgbClr val="92D050"/>
                </a:solidFill>
                <a:latin typeface="Courier New" charset="0"/>
                <a:ea typeface="Courier New" charset="0"/>
                <a:cs typeface="Courier New" charset="0"/>
              </a:rPr>
              <a:t>!</a:t>
            </a:r>
          </a:p>
          <a:p>
            <a:pPr marL="0" indent="0">
              <a:spcBef>
                <a:spcPts val="0"/>
              </a:spcBef>
              <a:buNone/>
            </a:pPr>
            <a:r>
              <a:rPr lang="en-US" b="1" dirty="0" smtClean="0">
                <a:solidFill>
                  <a:srgbClr val="92D050"/>
                </a:solidFill>
                <a:latin typeface="Courier New" charset="0"/>
                <a:ea typeface="Courier New" charset="0"/>
                <a:cs typeface="Courier New" charset="0"/>
              </a:rPr>
              <a:t>What </a:t>
            </a:r>
            <a:r>
              <a:rPr lang="en-US" b="1" dirty="0">
                <a:solidFill>
                  <a:srgbClr val="92D050"/>
                </a:solidFill>
                <a:latin typeface="Courier New" charset="0"/>
                <a:ea typeface="Courier New" charset="0"/>
                <a:cs typeface="Courier New" charset="0"/>
              </a:rPr>
              <a:t>size dice do you want to use? </a:t>
            </a:r>
            <a:r>
              <a:rPr lang="en-US" b="1" dirty="0" smtClean="0">
                <a:solidFill>
                  <a:srgbClr val="92D050"/>
                </a:solidFill>
                <a:latin typeface="Courier New" charset="0"/>
                <a:ea typeface="Courier New" charset="0"/>
                <a:cs typeface="Courier New" charset="0"/>
              </a:rPr>
              <a:t>20</a:t>
            </a:r>
          </a:p>
          <a:p>
            <a:pPr marL="0" indent="0">
              <a:spcBef>
                <a:spcPts val="0"/>
              </a:spcBef>
              <a:buNone/>
            </a:pPr>
            <a:r>
              <a:rPr lang="en-US" b="1" dirty="0" smtClean="0">
                <a:solidFill>
                  <a:srgbClr val="92D050"/>
                </a:solidFill>
                <a:latin typeface="Courier New" charset="0"/>
                <a:ea typeface="Courier New" charset="0"/>
                <a:cs typeface="Courier New" charset="0"/>
              </a:rPr>
              <a:t>How </a:t>
            </a:r>
            <a:r>
              <a:rPr lang="en-US" b="1" dirty="0">
                <a:solidFill>
                  <a:srgbClr val="92D050"/>
                </a:solidFill>
                <a:latin typeface="Courier New" charset="0"/>
                <a:ea typeface="Courier New" charset="0"/>
                <a:cs typeface="Courier New" charset="0"/>
              </a:rPr>
              <a:t>many dice do you want to roll? </a:t>
            </a:r>
            <a:r>
              <a:rPr lang="en-US" b="1" dirty="0" smtClean="0">
                <a:solidFill>
                  <a:srgbClr val="92D050"/>
                </a:solidFill>
                <a:latin typeface="Courier New" charset="0"/>
                <a:ea typeface="Courier New" charset="0"/>
                <a:cs typeface="Courier New" charset="0"/>
              </a:rPr>
              <a:t>3</a:t>
            </a:r>
          </a:p>
          <a:p>
            <a:pPr marL="0" indent="0">
              <a:spcBef>
                <a:spcPts val="0"/>
              </a:spcBef>
              <a:buNone/>
            </a:pPr>
            <a:r>
              <a:rPr lang="en-US" b="1" dirty="0" smtClean="0">
                <a:solidFill>
                  <a:srgbClr val="92D050"/>
                </a:solidFill>
                <a:latin typeface="Courier New" charset="0"/>
                <a:ea typeface="Courier New" charset="0"/>
                <a:cs typeface="Courier New" charset="0"/>
              </a:rPr>
              <a:t>Roll</a:t>
            </a:r>
            <a:r>
              <a:rPr lang="en-US" b="1" dirty="0">
                <a:solidFill>
                  <a:srgbClr val="92D050"/>
                </a:solidFill>
                <a:latin typeface="Courier New" charset="0"/>
                <a:ea typeface="Courier New" charset="0"/>
                <a:cs typeface="Courier New" charset="0"/>
              </a:rPr>
              <a:t>: </a:t>
            </a:r>
            <a:r>
              <a:rPr lang="en-US" b="1" dirty="0" smtClean="0">
                <a:solidFill>
                  <a:srgbClr val="92D050"/>
                </a:solidFill>
                <a:latin typeface="Courier New" charset="0"/>
                <a:ea typeface="Courier New" charset="0"/>
                <a:cs typeface="Courier New" charset="0"/>
              </a:rPr>
              <a:t>20</a:t>
            </a:r>
          </a:p>
          <a:p>
            <a:pPr marL="0" indent="0">
              <a:spcBef>
                <a:spcPts val="0"/>
              </a:spcBef>
              <a:buNone/>
            </a:pPr>
            <a:r>
              <a:rPr lang="en-US" b="1" dirty="0" smtClean="0">
                <a:solidFill>
                  <a:srgbClr val="92D050"/>
                </a:solidFill>
                <a:latin typeface="Courier New" charset="0"/>
                <a:ea typeface="Courier New" charset="0"/>
                <a:cs typeface="Courier New" charset="0"/>
              </a:rPr>
              <a:t>Roll</a:t>
            </a:r>
            <a:r>
              <a:rPr lang="en-US" b="1" dirty="0">
                <a:solidFill>
                  <a:srgbClr val="92D050"/>
                </a:solidFill>
                <a:latin typeface="Courier New" charset="0"/>
                <a:ea typeface="Courier New" charset="0"/>
                <a:cs typeface="Courier New" charset="0"/>
              </a:rPr>
              <a:t>: </a:t>
            </a:r>
            <a:r>
              <a:rPr lang="en-US" b="1" dirty="0" smtClean="0">
                <a:solidFill>
                  <a:srgbClr val="92D050"/>
                </a:solidFill>
                <a:latin typeface="Courier New" charset="0"/>
                <a:ea typeface="Courier New" charset="0"/>
                <a:cs typeface="Courier New" charset="0"/>
              </a:rPr>
              <a:t>4</a:t>
            </a:r>
          </a:p>
          <a:p>
            <a:pPr marL="0" indent="0">
              <a:spcBef>
                <a:spcPts val="0"/>
              </a:spcBef>
              <a:buNone/>
            </a:pPr>
            <a:r>
              <a:rPr lang="en-US" b="1" dirty="0" smtClean="0">
                <a:solidFill>
                  <a:srgbClr val="92D050"/>
                </a:solidFill>
                <a:latin typeface="Courier New" charset="0"/>
                <a:ea typeface="Courier New" charset="0"/>
                <a:cs typeface="Courier New" charset="0"/>
              </a:rPr>
              <a:t>Roll</a:t>
            </a:r>
            <a:r>
              <a:rPr lang="en-US" b="1" dirty="0">
                <a:solidFill>
                  <a:srgbClr val="92D050"/>
                </a:solidFill>
                <a:latin typeface="Courier New" charset="0"/>
                <a:ea typeface="Courier New" charset="0"/>
                <a:cs typeface="Courier New" charset="0"/>
              </a:rPr>
              <a:t>: </a:t>
            </a:r>
            <a:r>
              <a:rPr lang="en-US" b="1" dirty="0" smtClean="0">
                <a:solidFill>
                  <a:srgbClr val="92D050"/>
                </a:solidFill>
                <a:latin typeface="Courier New" charset="0"/>
                <a:ea typeface="Courier New" charset="0"/>
                <a:cs typeface="Courier New" charset="0"/>
              </a:rPr>
              <a:t>4</a:t>
            </a:r>
          </a:p>
          <a:p>
            <a:pPr marL="0" indent="0">
              <a:spcBef>
                <a:spcPts val="0"/>
              </a:spcBef>
              <a:buNone/>
            </a:pPr>
            <a:endParaRPr lang="en-US" b="1" dirty="0" smtClean="0">
              <a:solidFill>
                <a:srgbClr val="92D050"/>
              </a:solidFill>
              <a:latin typeface="Courier New" charset="0"/>
              <a:ea typeface="Courier New" charset="0"/>
              <a:cs typeface="Courier New" charset="0"/>
            </a:endParaRPr>
          </a:p>
          <a:p>
            <a:pPr marL="0" indent="0">
              <a:spcBef>
                <a:spcPts val="0"/>
              </a:spcBef>
              <a:buNone/>
            </a:pPr>
            <a:r>
              <a:rPr lang="en-US" b="1" dirty="0" smtClean="0">
                <a:solidFill>
                  <a:srgbClr val="92D050"/>
                </a:solidFill>
                <a:latin typeface="Courier New" charset="0"/>
                <a:ea typeface="Courier New" charset="0"/>
                <a:cs typeface="Courier New" charset="0"/>
              </a:rPr>
              <a:t>Roll </a:t>
            </a:r>
            <a:r>
              <a:rPr lang="en-US" b="1" dirty="0">
                <a:solidFill>
                  <a:srgbClr val="92D050"/>
                </a:solidFill>
                <a:latin typeface="Courier New" charset="0"/>
                <a:ea typeface="Courier New" charset="0"/>
                <a:cs typeface="Courier New" charset="0"/>
              </a:rPr>
              <a:t>again? [Y/N] </a:t>
            </a:r>
            <a:r>
              <a:rPr lang="en-US" b="1" dirty="0" smtClean="0">
                <a:solidFill>
                  <a:srgbClr val="92D050"/>
                </a:solidFill>
                <a:latin typeface="Courier New" charset="0"/>
                <a:ea typeface="Courier New" charset="0"/>
                <a:cs typeface="Courier New" charset="0"/>
              </a:rPr>
              <a:t>n</a:t>
            </a:r>
          </a:p>
          <a:p>
            <a:pPr marL="0" indent="0">
              <a:spcBef>
                <a:spcPts val="0"/>
              </a:spcBef>
              <a:buNone/>
            </a:pPr>
            <a:r>
              <a:rPr lang="en-US" b="1" dirty="0" smtClean="0">
                <a:solidFill>
                  <a:srgbClr val="92D050"/>
                </a:solidFill>
                <a:latin typeface="Courier New" charset="0"/>
                <a:ea typeface="Courier New" charset="0"/>
                <a:cs typeface="Courier New" charset="0"/>
              </a:rPr>
              <a:t>bye</a:t>
            </a:r>
            <a:r>
              <a:rPr lang="en-US" b="1" dirty="0">
                <a:solidFill>
                  <a:srgbClr val="92D050"/>
                </a:solidFill>
                <a:latin typeface="Courier New" charset="0"/>
                <a:ea typeface="Courier New" charset="0"/>
                <a:cs typeface="Courier New" charset="0"/>
              </a:rPr>
              <a:t>!</a:t>
            </a:r>
            <a:endParaRPr lang="en-US" dirty="0"/>
          </a:p>
        </p:txBody>
      </p:sp>
    </p:spTree>
    <p:extLst>
      <p:ext uri="{BB962C8B-B14F-4D97-AF65-F5344CB8AC3E}">
        <p14:creationId xmlns:p14="http://schemas.microsoft.com/office/powerpoint/2010/main" val="661649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objects in Python</a:t>
            </a:r>
            <a:endParaRPr lang="en-US" dirty="0"/>
          </a:p>
        </p:txBody>
      </p:sp>
      <p:sp>
        <p:nvSpPr>
          <p:cNvPr id="3" name="Content Placeholder 2"/>
          <p:cNvSpPr>
            <a:spLocks noGrp="1"/>
          </p:cNvSpPr>
          <p:nvPr>
            <p:ph idx="1"/>
          </p:nvPr>
        </p:nvSpPr>
        <p:spPr/>
        <p:txBody>
          <a:bodyPr>
            <a:normAutofit/>
          </a:bodyPr>
          <a:lstStyle/>
          <a:p>
            <a:r>
              <a:rPr lang="en-US" sz="2000" dirty="0" smtClean="0"/>
              <a:t>So far, we’ve only used variables, which hold exactly one value.</a:t>
            </a:r>
          </a:p>
          <a:p>
            <a:r>
              <a:rPr lang="en-US" sz="2000" dirty="0" smtClean="0"/>
              <a:t>What if you need to store more than one value?</a:t>
            </a:r>
          </a:p>
          <a:p>
            <a:r>
              <a:rPr lang="en-US" sz="2000" dirty="0" smtClean="0"/>
              <a:t>Let’s start with the basics: a list.</a:t>
            </a:r>
          </a:p>
          <a:p>
            <a:pPr lvl="1"/>
            <a:r>
              <a:rPr lang="en-US" sz="1800" dirty="0"/>
              <a:t>The simplest </a:t>
            </a:r>
            <a:r>
              <a:rPr lang="en-US" sz="1800" dirty="0" smtClean="0"/>
              <a:t>list </a:t>
            </a:r>
            <a:r>
              <a:rPr lang="en-US" sz="1800" dirty="0"/>
              <a:t>is one we’ve already used: a character string! </a:t>
            </a:r>
            <a:endParaRPr lang="en-US" sz="1800" dirty="0" smtClean="0"/>
          </a:p>
          <a:p>
            <a:pPr lvl="1"/>
            <a:r>
              <a:rPr lang="en-US" sz="1800" dirty="0" smtClean="0"/>
              <a:t>A list is a contiguous segment of memory that stores a set of values.</a:t>
            </a:r>
          </a:p>
          <a:p>
            <a:pPr lvl="1"/>
            <a:r>
              <a:rPr lang="en-US" sz="1800" dirty="0" smtClean="0"/>
              <a:t>Lists are “counted” or “indexed” starting at 0.</a:t>
            </a:r>
          </a:p>
          <a:p>
            <a:pPr lvl="1"/>
            <a:r>
              <a:rPr lang="en-US" sz="1800" dirty="0" smtClean="0"/>
              <a:t>List indexes use the [n] syntax where n is the index (number).</a:t>
            </a:r>
          </a:p>
          <a:p>
            <a:pPr lvl="1"/>
            <a:r>
              <a:rPr lang="en-US" sz="1800" dirty="0" smtClean="0"/>
              <a:t>A list can hold any number of values.</a:t>
            </a:r>
          </a:p>
          <a:p>
            <a:pPr lvl="1"/>
            <a:r>
              <a:rPr lang="en-US" sz="1800" dirty="0" smtClean="0"/>
              <a:t>Lists have additional methods that we can use to manipulate the data (more on that next week)</a:t>
            </a:r>
          </a:p>
        </p:txBody>
      </p:sp>
      <p:grpSp>
        <p:nvGrpSpPr>
          <p:cNvPr id="21" name="Group 20"/>
          <p:cNvGrpSpPr/>
          <p:nvPr/>
        </p:nvGrpSpPr>
        <p:grpSpPr>
          <a:xfrm>
            <a:off x="3484880" y="5416044"/>
            <a:ext cx="4175760" cy="1259075"/>
            <a:chOff x="1249680" y="4511040"/>
            <a:chExt cx="2788920" cy="812800"/>
          </a:xfrm>
        </p:grpSpPr>
        <p:sp>
          <p:nvSpPr>
            <p:cNvPr id="4" name="Rectangle 3"/>
            <p:cNvSpPr/>
            <p:nvPr/>
          </p:nvSpPr>
          <p:spPr>
            <a:xfrm>
              <a:off x="124968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sp>
          <p:nvSpPr>
            <p:cNvPr id="5" name="Rectangle 4"/>
            <p:cNvSpPr/>
            <p:nvPr/>
          </p:nvSpPr>
          <p:spPr>
            <a:xfrm>
              <a:off x="173736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a:t>
              </a:r>
              <a:endParaRPr lang="en-US" sz="2800" dirty="0"/>
            </a:p>
          </p:txBody>
        </p:sp>
        <p:sp>
          <p:nvSpPr>
            <p:cNvPr id="6" name="Rectangle 5"/>
            <p:cNvSpPr/>
            <p:nvPr/>
          </p:nvSpPr>
          <p:spPr>
            <a:xfrm>
              <a:off x="220980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a:t>
              </a:r>
              <a:endParaRPr lang="en-US" sz="2800" dirty="0"/>
            </a:p>
          </p:txBody>
        </p:sp>
        <p:sp>
          <p:nvSpPr>
            <p:cNvPr id="7" name="Rectangle 6"/>
            <p:cNvSpPr/>
            <p:nvPr/>
          </p:nvSpPr>
          <p:spPr>
            <a:xfrm>
              <a:off x="268732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a:t>
              </a:r>
              <a:endParaRPr lang="en-US" sz="2800" dirty="0"/>
            </a:p>
          </p:txBody>
        </p:sp>
        <p:sp>
          <p:nvSpPr>
            <p:cNvPr id="8" name="Rectangle 7"/>
            <p:cNvSpPr/>
            <p:nvPr/>
          </p:nvSpPr>
          <p:spPr>
            <a:xfrm>
              <a:off x="316484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a:t>
              </a:r>
              <a:endParaRPr lang="en-US" sz="2800" dirty="0"/>
            </a:p>
          </p:txBody>
        </p:sp>
        <p:sp>
          <p:nvSpPr>
            <p:cNvPr id="9" name="Rectangle 8"/>
            <p:cNvSpPr/>
            <p:nvPr/>
          </p:nvSpPr>
          <p:spPr>
            <a:xfrm>
              <a:off x="364236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10" name="Rectangle 9"/>
            <p:cNvSpPr/>
            <p:nvPr/>
          </p:nvSpPr>
          <p:spPr>
            <a:xfrm>
              <a:off x="1249680" y="4511040"/>
              <a:ext cx="2788920" cy="2946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t>  0    1      2     3      4     5</a:t>
              </a:r>
              <a:endParaRPr lang="en-US" sz="2800" dirty="0"/>
            </a:p>
          </p:txBody>
        </p:sp>
        <p:grpSp>
          <p:nvGrpSpPr>
            <p:cNvPr id="20" name="Group 19"/>
            <p:cNvGrpSpPr/>
            <p:nvPr/>
          </p:nvGrpSpPr>
          <p:grpSpPr>
            <a:xfrm>
              <a:off x="1249680" y="4511040"/>
              <a:ext cx="2788920" cy="812800"/>
              <a:chOff x="1249680" y="4511040"/>
              <a:chExt cx="2788920" cy="812800"/>
            </a:xfrm>
          </p:grpSpPr>
          <p:sp>
            <p:nvSpPr>
              <p:cNvPr id="12" name="Rectangle 11"/>
              <p:cNvSpPr/>
              <p:nvPr/>
            </p:nvSpPr>
            <p:spPr>
              <a:xfrm>
                <a:off x="124968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sp>
            <p:nvSpPr>
              <p:cNvPr id="13" name="Rectangle 12"/>
              <p:cNvSpPr/>
              <p:nvPr/>
            </p:nvSpPr>
            <p:spPr>
              <a:xfrm>
                <a:off x="173736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a:t>
                </a:r>
                <a:endParaRPr lang="en-US" sz="2800" dirty="0"/>
              </a:p>
            </p:txBody>
          </p:sp>
          <p:sp>
            <p:nvSpPr>
              <p:cNvPr id="14" name="Rectangle 13"/>
              <p:cNvSpPr/>
              <p:nvPr/>
            </p:nvSpPr>
            <p:spPr>
              <a:xfrm>
                <a:off x="220980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a:t>
                </a:r>
                <a:endParaRPr lang="en-US" sz="2800" dirty="0"/>
              </a:p>
            </p:txBody>
          </p:sp>
          <p:sp>
            <p:nvSpPr>
              <p:cNvPr id="15" name="Rectangle 14"/>
              <p:cNvSpPr/>
              <p:nvPr/>
            </p:nvSpPr>
            <p:spPr>
              <a:xfrm>
                <a:off x="268732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a:t>
                </a:r>
                <a:endParaRPr lang="en-US" sz="2800" dirty="0"/>
              </a:p>
            </p:txBody>
          </p:sp>
          <p:sp>
            <p:nvSpPr>
              <p:cNvPr id="16" name="Rectangle 15"/>
              <p:cNvSpPr/>
              <p:nvPr/>
            </p:nvSpPr>
            <p:spPr>
              <a:xfrm>
                <a:off x="316484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a:t>
                </a:r>
                <a:endParaRPr lang="en-US" sz="2800" dirty="0"/>
              </a:p>
            </p:txBody>
          </p:sp>
          <p:sp>
            <p:nvSpPr>
              <p:cNvPr id="17" name="Rectangle 16"/>
              <p:cNvSpPr/>
              <p:nvPr/>
            </p:nvSpPr>
            <p:spPr>
              <a:xfrm>
                <a:off x="364236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18" name="Rectangle 17"/>
              <p:cNvSpPr/>
              <p:nvPr/>
            </p:nvSpPr>
            <p:spPr>
              <a:xfrm>
                <a:off x="1249680" y="4511040"/>
                <a:ext cx="2788920" cy="2946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t>  0    1      2     3      4     5</a:t>
                </a:r>
                <a:endParaRPr lang="en-US" sz="2800" dirty="0"/>
              </a:p>
            </p:txBody>
          </p:sp>
          <p:sp>
            <p:nvSpPr>
              <p:cNvPr id="19" name="TextBox 18"/>
              <p:cNvSpPr txBox="1"/>
              <p:nvPr/>
            </p:nvSpPr>
            <p:spPr>
              <a:xfrm>
                <a:off x="1422400" y="4663440"/>
                <a:ext cx="123379" cy="337766"/>
              </a:xfrm>
              <a:prstGeom prst="rect">
                <a:avLst/>
              </a:prstGeom>
              <a:noFill/>
            </p:spPr>
            <p:txBody>
              <a:bodyPr wrap="none" rtlCol="0">
                <a:spAutoFit/>
              </a:bodyPr>
              <a:lstStyle/>
              <a:p>
                <a:endParaRPr lang="en-US" sz="2800" dirty="0"/>
              </a:p>
            </p:txBody>
          </p:sp>
        </p:grpSp>
      </p:grpSp>
    </p:spTree>
    <p:extLst>
      <p:ext uri="{BB962C8B-B14F-4D97-AF65-F5344CB8AC3E}">
        <p14:creationId xmlns:p14="http://schemas.microsoft.com/office/powerpoint/2010/main" val="1248013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agenda</a:t>
            </a:r>
            <a:endParaRPr lang="en-US" dirty="0"/>
          </a:p>
        </p:txBody>
      </p:sp>
      <p:sp>
        <p:nvSpPr>
          <p:cNvPr id="3" name="Content Placeholder 2"/>
          <p:cNvSpPr>
            <a:spLocks noGrp="1"/>
          </p:cNvSpPr>
          <p:nvPr>
            <p:ph idx="1"/>
          </p:nvPr>
        </p:nvSpPr>
        <p:spPr>
          <a:xfrm>
            <a:off x="685800" y="2194560"/>
            <a:ext cx="10820400" cy="4287520"/>
          </a:xfrm>
        </p:spPr>
        <p:txBody>
          <a:bodyPr>
            <a:normAutofit/>
          </a:bodyPr>
          <a:lstStyle/>
          <a:p>
            <a:r>
              <a:rPr lang="en-US" dirty="0" smtClean="0"/>
              <a:t>Bible Study</a:t>
            </a:r>
          </a:p>
          <a:p>
            <a:pPr lvl="1"/>
            <a:r>
              <a:rPr lang="en-US" dirty="0" smtClean="0"/>
              <a:t>Unmerciful Servant</a:t>
            </a:r>
            <a:endParaRPr lang="en-US" dirty="0"/>
          </a:p>
          <a:p>
            <a:r>
              <a:rPr lang="en-US" dirty="0" smtClean="0"/>
              <a:t>The Golden Age of British Comedy</a:t>
            </a:r>
          </a:p>
          <a:p>
            <a:pPr lvl="1"/>
            <a:r>
              <a:rPr lang="en-US" dirty="0" smtClean="0"/>
              <a:t>It’s an ex-parrot!</a:t>
            </a:r>
            <a:endParaRPr lang="en-US" dirty="0"/>
          </a:p>
          <a:p>
            <a:r>
              <a:rPr lang="en-US" dirty="0" smtClean="0"/>
              <a:t>Computer Programming with Python</a:t>
            </a:r>
          </a:p>
          <a:p>
            <a:pPr lvl="1"/>
            <a:r>
              <a:rPr lang="en-US" dirty="0" smtClean="0"/>
              <a:t>New Concepts:</a:t>
            </a:r>
          </a:p>
          <a:p>
            <a:pPr lvl="2"/>
            <a:r>
              <a:rPr lang="en-US" dirty="0" smtClean="0"/>
              <a:t>(more) </a:t>
            </a:r>
            <a:r>
              <a:rPr lang="en-US" dirty="0" smtClean="0"/>
              <a:t>Loop </a:t>
            </a:r>
            <a:r>
              <a:rPr lang="en-US" dirty="0" smtClean="0"/>
              <a:t>Statements</a:t>
            </a:r>
          </a:p>
          <a:p>
            <a:pPr lvl="2"/>
            <a:r>
              <a:rPr lang="en-US" dirty="0" smtClean="0"/>
              <a:t>Lists</a:t>
            </a:r>
            <a:endParaRPr lang="en-US" dirty="0" smtClean="0"/>
          </a:p>
          <a:p>
            <a:pPr lvl="1"/>
            <a:r>
              <a:rPr lang="en-US" dirty="0"/>
              <a:t>Hands-On Practice</a:t>
            </a:r>
          </a:p>
          <a:p>
            <a:pPr lvl="2"/>
            <a:r>
              <a:rPr lang="en-US" dirty="0" smtClean="0"/>
              <a:t>While loop, lists</a:t>
            </a:r>
            <a:endParaRPr lang="en-US" dirty="0"/>
          </a:p>
          <a:p>
            <a:r>
              <a:rPr lang="en-US" dirty="0" smtClean="0"/>
              <a:t>Homework</a:t>
            </a:r>
          </a:p>
          <a:p>
            <a:endParaRPr lang="en-US" dirty="0"/>
          </a:p>
        </p:txBody>
      </p:sp>
    </p:spTree>
    <p:extLst>
      <p:ext uri="{BB962C8B-B14F-4D97-AF65-F5344CB8AC3E}">
        <p14:creationId xmlns:p14="http://schemas.microsoft.com/office/powerpoint/2010/main" val="261878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t>
            </a:r>
            <a:r>
              <a:rPr lang="mr-IN" dirty="0" smtClean="0"/>
              <a:t>–</a:t>
            </a:r>
            <a:r>
              <a:rPr lang="en-US" dirty="0" smtClean="0"/>
              <a:t> hands on example</a:t>
            </a:r>
            <a:endParaRPr lang="en-US" dirty="0"/>
          </a:p>
        </p:txBody>
      </p:sp>
      <p:sp>
        <p:nvSpPr>
          <p:cNvPr id="3" name="Content Placeholder 2"/>
          <p:cNvSpPr>
            <a:spLocks noGrp="1"/>
          </p:cNvSpPr>
          <p:nvPr>
            <p:ph idx="1"/>
          </p:nvPr>
        </p:nvSpPr>
        <p:spPr/>
        <p:txBody>
          <a:bodyPr/>
          <a:lstStyle/>
          <a:p>
            <a:r>
              <a:rPr lang="en-US" dirty="0" smtClean="0"/>
              <a:t>Open an editor and enter the following code.</a:t>
            </a:r>
          </a:p>
          <a:p>
            <a:pPr marL="0" indent="0">
              <a:buNone/>
            </a:pPr>
            <a:r>
              <a:rPr lang="en-US" b="1" dirty="0">
                <a:solidFill>
                  <a:srgbClr val="92D050"/>
                </a:solidFill>
                <a:latin typeface="Courier New" charset="0"/>
                <a:ea typeface="Courier New" charset="0"/>
                <a:cs typeface="Courier New" charset="0"/>
              </a:rPr>
              <a:t># Working with </a:t>
            </a:r>
            <a:r>
              <a:rPr lang="en-US" b="1" dirty="0" smtClean="0">
                <a:solidFill>
                  <a:srgbClr val="92D050"/>
                </a:solidFill>
                <a:latin typeface="Courier New" charset="0"/>
                <a:ea typeface="Courier New" charset="0"/>
                <a:cs typeface="Courier New" charset="0"/>
              </a:rPr>
              <a:t>lists.</a:t>
            </a:r>
          </a:p>
          <a:p>
            <a:pPr marL="0" indent="0">
              <a:buNone/>
            </a:pPr>
            <a:r>
              <a:rPr lang="en-US" b="1" dirty="0" smtClean="0">
                <a:solidFill>
                  <a:srgbClr val="92D050"/>
                </a:solidFill>
                <a:latin typeface="Courier New" charset="0"/>
                <a:ea typeface="Courier New" charset="0"/>
                <a:cs typeface="Courier New" charset="0"/>
              </a:rPr>
              <a:t>myString </a:t>
            </a:r>
            <a:r>
              <a:rPr lang="en-US" b="1" dirty="0">
                <a:solidFill>
                  <a:srgbClr val="92D050"/>
                </a:solidFill>
                <a:latin typeface="Courier New" charset="0"/>
                <a:ea typeface="Courier New" charset="0"/>
                <a:cs typeface="Courier New" charset="0"/>
              </a:rPr>
              <a:t>= "Hello, World</a:t>
            </a:r>
            <a:r>
              <a:rPr lang="en-US" b="1" dirty="0" smtClean="0">
                <a:solidFill>
                  <a:srgbClr val="92D050"/>
                </a:solidFill>
                <a:latin typeface="Courier New" charset="0"/>
                <a:ea typeface="Courier New" charset="0"/>
                <a:cs typeface="Courier New" charset="0"/>
              </a:rPr>
              <a:t>!”</a:t>
            </a:r>
          </a:p>
          <a:p>
            <a:pPr marL="0" indent="0">
              <a:buNone/>
            </a:pPr>
            <a:r>
              <a:rPr lang="en-US" b="1" dirty="0" smtClean="0">
                <a:solidFill>
                  <a:srgbClr val="92D050"/>
                </a:solidFill>
                <a:latin typeface="Courier New" charset="0"/>
                <a:ea typeface="Courier New" charset="0"/>
                <a:cs typeface="Courier New" charset="0"/>
              </a:rPr>
              <a:t># </a:t>
            </a:r>
            <a:r>
              <a:rPr lang="en-US" b="1" dirty="0">
                <a:solidFill>
                  <a:srgbClr val="92D050"/>
                </a:solidFill>
                <a:latin typeface="Courier New" charset="0"/>
                <a:ea typeface="Courier New" charset="0"/>
                <a:cs typeface="Courier New" charset="0"/>
              </a:rPr>
              <a:t>Example 1: print the </a:t>
            </a:r>
            <a:r>
              <a:rPr lang="en-US" b="1" dirty="0" smtClean="0">
                <a:solidFill>
                  <a:srgbClr val="92D050"/>
                </a:solidFill>
                <a:latin typeface="Courier New" charset="0"/>
                <a:ea typeface="Courier New" charset="0"/>
                <a:cs typeface="Courier New" charset="0"/>
              </a:rPr>
              <a:t>list </a:t>
            </a:r>
            <a:r>
              <a:rPr lang="en-US" b="1" dirty="0">
                <a:solidFill>
                  <a:srgbClr val="92D050"/>
                </a:solidFill>
                <a:latin typeface="Courier New" charset="0"/>
                <a:ea typeface="Courier New" charset="0"/>
                <a:cs typeface="Courier New" charset="0"/>
              </a:rPr>
              <a:t>one character at a time</a:t>
            </a:r>
            <a:r>
              <a:rPr lang="en-US" b="1" dirty="0" smtClean="0">
                <a:solidFill>
                  <a:srgbClr val="92D050"/>
                </a:solidFill>
                <a:latin typeface="Courier New" charset="0"/>
                <a:ea typeface="Courier New" charset="0"/>
                <a:cs typeface="Courier New" charset="0"/>
              </a:rPr>
              <a:t>.</a:t>
            </a:r>
          </a:p>
          <a:p>
            <a:pPr marL="0" indent="0">
              <a:buNone/>
            </a:pPr>
            <a:r>
              <a:rPr lang="en-US" b="1" dirty="0" smtClean="0">
                <a:solidFill>
                  <a:srgbClr val="92D050"/>
                </a:solidFill>
                <a:latin typeface="Courier New" charset="0"/>
                <a:ea typeface="Courier New" charset="0"/>
                <a:cs typeface="Courier New" charset="0"/>
              </a:rPr>
              <a:t>for </a:t>
            </a:r>
            <a:r>
              <a:rPr lang="en-US" b="1" dirty="0">
                <a:solidFill>
                  <a:srgbClr val="92D050"/>
                </a:solidFill>
                <a:latin typeface="Courier New" charset="0"/>
                <a:ea typeface="Courier New" charset="0"/>
                <a:cs typeface="Courier New" charset="0"/>
              </a:rPr>
              <a:t>i in range(0, len(myString</a:t>
            </a:r>
            <a:r>
              <a:rPr lang="en-US" b="1" dirty="0" smtClean="0">
                <a:solidFill>
                  <a:srgbClr val="92D050"/>
                </a:solidFill>
                <a:latin typeface="Courier New" charset="0"/>
                <a:ea typeface="Courier New" charset="0"/>
                <a:cs typeface="Courier New" charset="0"/>
              </a:rPr>
              <a:t>)):</a:t>
            </a:r>
          </a:p>
          <a:p>
            <a:pPr marL="0" indent="0">
              <a:buNone/>
            </a:pPr>
            <a:r>
              <a:rPr lang="en-US" b="1" dirty="0" smtClean="0">
                <a:solidFill>
                  <a:srgbClr val="92D050"/>
                </a:solidFill>
                <a:latin typeface="Courier New" charset="0"/>
                <a:ea typeface="Courier New" charset="0"/>
                <a:cs typeface="Courier New" charset="0"/>
              </a:rPr>
              <a:t>    </a:t>
            </a:r>
            <a:r>
              <a:rPr lang="en-US" b="1" dirty="0">
                <a:solidFill>
                  <a:srgbClr val="92D050"/>
                </a:solidFill>
                <a:latin typeface="Courier New" charset="0"/>
                <a:ea typeface="Courier New" charset="0"/>
                <a:cs typeface="Courier New" charset="0"/>
              </a:rPr>
              <a:t>print(myString[i], end</a:t>
            </a:r>
            <a:r>
              <a:rPr lang="en-US" b="1" dirty="0" smtClean="0">
                <a:solidFill>
                  <a:srgbClr val="92D050"/>
                </a:solidFill>
                <a:latin typeface="Courier New" charset="0"/>
                <a:ea typeface="Courier New" charset="0"/>
                <a:cs typeface="Courier New" charset="0"/>
              </a:rPr>
              <a:t>='')</a:t>
            </a:r>
          </a:p>
          <a:p>
            <a:pPr marL="0" indent="0">
              <a:buNone/>
            </a:pPr>
            <a:r>
              <a:rPr lang="en-US" b="1" dirty="0" smtClean="0">
                <a:solidFill>
                  <a:srgbClr val="92D050"/>
                </a:solidFill>
                <a:latin typeface="Courier New" charset="0"/>
                <a:ea typeface="Courier New" charset="0"/>
                <a:cs typeface="Courier New" charset="0"/>
              </a:rPr>
              <a:t>print</a:t>
            </a:r>
            <a:r>
              <a:rPr lang="en-US" b="1" dirty="0">
                <a:solidFill>
                  <a:srgbClr val="92D050"/>
                </a:solidFill>
                <a:latin typeface="Courier New" charset="0"/>
                <a:ea typeface="Courier New" charset="0"/>
                <a:cs typeface="Courier New" charset="0"/>
              </a:rPr>
              <a:t>()</a:t>
            </a:r>
            <a:endParaRPr lang="en-US" b="1" dirty="0" smtClean="0">
              <a:solidFill>
                <a:srgbClr val="92D050"/>
              </a:solidFill>
              <a:latin typeface="Courier New" charset="0"/>
              <a:ea typeface="Courier New" charset="0"/>
              <a:cs typeface="Courier New" charset="0"/>
            </a:endParaRPr>
          </a:p>
          <a:p>
            <a:endParaRPr lang="en-US" dirty="0"/>
          </a:p>
        </p:txBody>
      </p:sp>
    </p:spTree>
    <p:extLst>
      <p:ext uri="{BB962C8B-B14F-4D97-AF65-F5344CB8AC3E}">
        <p14:creationId xmlns:p14="http://schemas.microsoft.com/office/powerpoint/2010/main" val="626539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t>
            </a:r>
            <a:r>
              <a:rPr lang="mr-IN" dirty="0" smtClean="0"/>
              <a:t>–</a:t>
            </a:r>
            <a:r>
              <a:rPr lang="en-US" dirty="0" smtClean="0"/>
              <a:t> hands on exercise</a:t>
            </a:r>
            <a:endParaRPr lang="en-US" dirty="0"/>
          </a:p>
        </p:txBody>
      </p:sp>
      <p:sp>
        <p:nvSpPr>
          <p:cNvPr id="3" name="Content Placeholder 2"/>
          <p:cNvSpPr>
            <a:spLocks noGrp="1"/>
          </p:cNvSpPr>
          <p:nvPr>
            <p:ph idx="1"/>
          </p:nvPr>
        </p:nvSpPr>
        <p:spPr/>
        <p:txBody>
          <a:bodyPr>
            <a:normAutofit lnSpcReduction="10000"/>
          </a:bodyPr>
          <a:lstStyle/>
          <a:p>
            <a:r>
              <a:rPr lang="en-US" dirty="0"/>
              <a:t>We can also access parts of the </a:t>
            </a:r>
            <a:r>
              <a:rPr lang="en-US" dirty="0" smtClean="0"/>
              <a:t>list </a:t>
            </a:r>
            <a:r>
              <a:rPr lang="en-US" dirty="0"/>
              <a:t>using special subscript notation.</a:t>
            </a:r>
          </a:p>
          <a:p>
            <a:r>
              <a:rPr lang="en-US" dirty="0"/>
              <a:t>myString[&lt;start&gt;:&lt;end</a:t>
            </a:r>
            <a:r>
              <a:rPr lang="en-US" dirty="0" smtClean="0"/>
              <a:t>&gt;]</a:t>
            </a:r>
          </a:p>
          <a:p>
            <a:r>
              <a:rPr lang="en-US" dirty="0" smtClean="0"/>
              <a:t>Add these new examples to your file and execute them.</a:t>
            </a:r>
          </a:p>
          <a:p>
            <a:pPr marL="0" indent="0">
              <a:buNone/>
            </a:pPr>
            <a:r>
              <a:rPr lang="en-US" b="1" dirty="0">
                <a:solidFill>
                  <a:srgbClr val="92D050"/>
                </a:solidFill>
                <a:latin typeface="Courier New" charset="0"/>
                <a:ea typeface="Courier New" charset="0"/>
                <a:cs typeface="Courier New" charset="0"/>
              </a:rPr>
              <a:t># Example 2: print the 3 </a:t>
            </a:r>
            <a:r>
              <a:rPr lang="en-US" b="1" dirty="0" smtClean="0">
                <a:solidFill>
                  <a:srgbClr val="92D050"/>
                </a:solidFill>
                <a:latin typeface="Courier New" charset="0"/>
                <a:ea typeface="Courier New" charset="0"/>
                <a:cs typeface="Courier New" charset="0"/>
              </a:rPr>
              <a:t>characters </a:t>
            </a:r>
            <a:r>
              <a:rPr lang="en-US" b="1" dirty="0">
                <a:solidFill>
                  <a:srgbClr val="92D050"/>
                </a:solidFill>
                <a:latin typeface="Courier New" charset="0"/>
                <a:ea typeface="Courier New" charset="0"/>
                <a:cs typeface="Courier New" charset="0"/>
              </a:rPr>
              <a:t>in the middle of the </a:t>
            </a:r>
            <a:r>
              <a:rPr lang="en-US" b="1" dirty="0" smtClean="0">
                <a:solidFill>
                  <a:srgbClr val="92D050"/>
                </a:solidFill>
                <a:latin typeface="Courier New" charset="0"/>
                <a:ea typeface="Courier New" charset="0"/>
                <a:cs typeface="Courier New" charset="0"/>
              </a:rPr>
              <a:t>string</a:t>
            </a:r>
          </a:p>
          <a:p>
            <a:pPr marL="0" indent="0">
              <a:buNone/>
            </a:pPr>
            <a:r>
              <a:rPr lang="en-US" b="1" dirty="0" smtClean="0">
                <a:solidFill>
                  <a:srgbClr val="92D050"/>
                </a:solidFill>
                <a:latin typeface="Courier New" charset="0"/>
                <a:ea typeface="Courier New" charset="0"/>
                <a:cs typeface="Courier New" charset="0"/>
              </a:rPr>
              <a:t>num </a:t>
            </a:r>
            <a:r>
              <a:rPr lang="en-US" b="1" dirty="0">
                <a:solidFill>
                  <a:srgbClr val="92D050"/>
                </a:solidFill>
                <a:latin typeface="Courier New" charset="0"/>
                <a:ea typeface="Courier New" charset="0"/>
                <a:cs typeface="Courier New" charset="0"/>
              </a:rPr>
              <a:t>= int(len(myString) / 2</a:t>
            </a:r>
            <a:r>
              <a:rPr lang="en-US" b="1" dirty="0" smtClean="0">
                <a:solidFill>
                  <a:srgbClr val="92D050"/>
                </a:solidFill>
                <a:latin typeface="Courier New" charset="0"/>
                <a:ea typeface="Courier New" charset="0"/>
                <a:cs typeface="Courier New" charset="0"/>
              </a:rPr>
              <a:t>)</a:t>
            </a:r>
          </a:p>
          <a:p>
            <a:pPr marL="0" indent="0">
              <a:buNone/>
            </a:pPr>
            <a:r>
              <a:rPr lang="en-US" b="1" dirty="0" smtClean="0">
                <a:solidFill>
                  <a:srgbClr val="92D050"/>
                </a:solidFill>
                <a:latin typeface="Courier New" charset="0"/>
                <a:ea typeface="Courier New" charset="0"/>
                <a:cs typeface="Courier New" charset="0"/>
              </a:rPr>
              <a:t>print(myString[num-1:num+2])</a:t>
            </a:r>
          </a:p>
          <a:p>
            <a:pPr marL="0" indent="0">
              <a:buNone/>
            </a:pPr>
            <a:r>
              <a:rPr lang="en-US" b="1" dirty="0" smtClean="0">
                <a:solidFill>
                  <a:srgbClr val="92D050"/>
                </a:solidFill>
                <a:latin typeface="Courier New" charset="0"/>
                <a:ea typeface="Courier New" charset="0"/>
                <a:cs typeface="Courier New" charset="0"/>
              </a:rPr>
              <a:t># </a:t>
            </a:r>
            <a:r>
              <a:rPr lang="en-US" b="1" dirty="0">
                <a:solidFill>
                  <a:srgbClr val="92D050"/>
                </a:solidFill>
                <a:latin typeface="Courier New" charset="0"/>
                <a:ea typeface="Courier New" charset="0"/>
                <a:cs typeface="Courier New" charset="0"/>
              </a:rPr>
              <a:t>Example 3: print the first </a:t>
            </a:r>
            <a:r>
              <a:rPr lang="en-US" b="1" dirty="0" smtClean="0">
                <a:solidFill>
                  <a:srgbClr val="92D050"/>
                </a:solidFill>
                <a:latin typeface="Courier New" charset="0"/>
                <a:ea typeface="Courier New" charset="0"/>
                <a:cs typeface="Courier New" charset="0"/>
              </a:rPr>
              <a:t>word</a:t>
            </a:r>
          </a:p>
          <a:p>
            <a:pPr marL="0" indent="0">
              <a:buNone/>
            </a:pPr>
            <a:r>
              <a:rPr lang="en-US" b="1" dirty="0" smtClean="0">
                <a:solidFill>
                  <a:srgbClr val="92D050"/>
                </a:solidFill>
                <a:latin typeface="Courier New" charset="0"/>
                <a:ea typeface="Courier New" charset="0"/>
                <a:cs typeface="Courier New" charset="0"/>
              </a:rPr>
              <a:t>print(myString</a:t>
            </a:r>
            <a:r>
              <a:rPr lang="en-US" b="1" dirty="0">
                <a:solidFill>
                  <a:srgbClr val="92D050"/>
                </a:solidFill>
                <a:latin typeface="Courier New" charset="0"/>
                <a:ea typeface="Courier New" charset="0"/>
                <a:cs typeface="Courier New" charset="0"/>
              </a:rPr>
              <a:t>[:5</a:t>
            </a:r>
            <a:r>
              <a:rPr lang="en-US" b="1" dirty="0" smtClean="0">
                <a:solidFill>
                  <a:srgbClr val="92D050"/>
                </a:solidFill>
                <a:latin typeface="Courier New" charset="0"/>
                <a:ea typeface="Courier New" charset="0"/>
                <a:cs typeface="Courier New" charset="0"/>
              </a:rPr>
              <a:t>])</a:t>
            </a:r>
          </a:p>
          <a:p>
            <a:pPr marL="0" indent="0">
              <a:buNone/>
            </a:pPr>
            <a:r>
              <a:rPr lang="en-US" b="1" dirty="0" smtClean="0">
                <a:solidFill>
                  <a:srgbClr val="92D050"/>
                </a:solidFill>
                <a:latin typeface="Courier New" charset="0"/>
                <a:ea typeface="Courier New" charset="0"/>
                <a:cs typeface="Courier New" charset="0"/>
              </a:rPr>
              <a:t># </a:t>
            </a:r>
            <a:r>
              <a:rPr lang="en-US" b="1" dirty="0">
                <a:solidFill>
                  <a:srgbClr val="92D050"/>
                </a:solidFill>
                <a:latin typeface="Courier New" charset="0"/>
                <a:ea typeface="Courier New" charset="0"/>
                <a:cs typeface="Courier New" charset="0"/>
              </a:rPr>
              <a:t>Example 4: print the last word with start to end of </a:t>
            </a:r>
            <a:r>
              <a:rPr lang="en-US" b="1" dirty="0" smtClean="0">
                <a:solidFill>
                  <a:srgbClr val="92D050"/>
                </a:solidFill>
                <a:latin typeface="Courier New" charset="0"/>
                <a:ea typeface="Courier New" charset="0"/>
                <a:cs typeface="Courier New" charset="0"/>
              </a:rPr>
              <a:t>string</a:t>
            </a:r>
          </a:p>
          <a:p>
            <a:pPr marL="0" indent="0">
              <a:buNone/>
            </a:pPr>
            <a:r>
              <a:rPr lang="en-US" b="1" dirty="0" smtClean="0">
                <a:solidFill>
                  <a:srgbClr val="92D050"/>
                </a:solidFill>
                <a:latin typeface="Courier New" charset="0"/>
                <a:ea typeface="Courier New" charset="0"/>
                <a:cs typeface="Courier New" charset="0"/>
              </a:rPr>
              <a:t>print(myString[7</a:t>
            </a:r>
            <a:r>
              <a:rPr lang="en-US" b="1" dirty="0">
                <a:solidFill>
                  <a:srgbClr val="92D050"/>
                </a:solidFill>
                <a:latin typeface="Courier New" charset="0"/>
                <a:ea typeface="Courier New" charset="0"/>
                <a:cs typeface="Courier New" charset="0"/>
              </a:rPr>
              <a:t>:])</a:t>
            </a:r>
          </a:p>
        </p:txBody>
      </p:sp>
    </p:spTree>
    <p:extLst>
      <p:ext uri="{BB962C8B-B14F-4D97-AF65-F5344CB8AC3E}">
        <p14:creationId xmlns:p14="http://schemas.microsoft.com/office/powerpoint/2010/main" val="10943584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lists</a:t>
            </a:r>
            <a:endParaRPr lang="en-US" dirty="0"/>
          </a:p>
        </p:txBody>
      </p:sp>
      <p:sp>
        <p:nvSpPr>
          <p:cNvPr id="3" name="Content Placeholder 2"/>
          <p:cNvSpPr>
            <a:spLocks noGrp="1"/>
          </p:cNvSpPr>
          <p:nvPr>
            <p:ph idx="1"/>
          </p:nvPr>
        </p:nvSpPr>
        <p:spPr/>
        <p:txBody>
          <a:bodyPr/>
          <a:lstStyle/>
          <a:p>
            <a:r>
              <a:rPr lang="en-US" dirty="0" smtClean="0"/>
              <a:t>Strings are a special case of a list. </a:t>
            </a:r>
          </a:p>
          <a:p>
            <a:r>
              <a:rPr lang="en-US" dirty="0" smtClean="0"/>
              <a:t>To define a list in Python, say of integers, the [] syntax is as follows.</a:t>
            </a:r>
          </a:p>
          <a:p>
            <a:r>
              <a:rPr lang="en-US" dirty="0" smtClean="0"/>
              <a:t>Type this into your editor and run the example (list1.py)</a:t>
            </a:r>
          </a:p>
          <a:p>
            <a:pPr marL="0" indent="0">
              <a:buNone/>
            </a:pPr>
            <a:r>
              <a:rPr lang="en-US" b="1" dirty="0">
                <a:solidFill>
                  <a:srgbClr val="92D050"/>
                </a:solidFill>
                <a:latin typeface="Courier New" charset="0"/>
                <a:ea typeface="Courier New" charset="0"/>
                <a:cs typeface="Courier New" charset="0"/>
              </a:rPr>
              <a:t># Example 5: integer </a:t>
            </a:r>
            <a:r>
              <a:rPr lang="en-US" b="1" dirty="0" smtClean="0">
                <a:solidFill>
                  <a:srgbClr val="92D050"/>
                </a:solidFill>
                <a:latin typeface="Courier New" charset="0"/>
                <a:ea typeface="Courier New" charset="0"/>
                <a:cs typeface="Courier New" charset="0"/>
              </a:rPr>
              <a:t>list</a:t>
            </a:r>
          </a:p>
          <a:p>
            <a:pPr marL="0" indent="0">
              <a:buNone/>
            </a:pPr>
            <a:r>
              <a:rPr lang="en-US" b="1" dirty="0" smtClean="0">
                <a:solidFill>
                  <a:srgbClr val="92D050"/>
                </a:solidFill>
                <a:latin typeface="Courier New" charset="0"/>
                <a:ea typeface="Courier New" charset="0"/>
                <a:cs typeface="Courier New" charset="0"/>
              </a:rPr>
              <a:t>myInts </a:t>
            </a:r>
            <a:r>
              <a:rPr lang="en-US" b="1" dirty="0">
                <a:solidFill>
                  <a:srgbClr val="92D050"/>
                </a:solidFill>
                <a:latin typeface="Courier New" charset="0"/>
                <a:ea typeface="Courier New" charset="0"/>
                <a:cs typeface="Courier New" charset="0"/>
              </a:rPr>
              <a:t>= [1,2,3,4,5,6</a:t>
            </a:r>
            <a:r>
              <a:rPr lang="en-US" b="1" dirty="0" smtClean="0">
                <a:solidFill>
                  <a:srgbClr val="92D050"/>
                </a:solidFill>
                <a:latin typeface="Courier New" charset="0"/>
                <a:ea typeface="Courier New" charset="0"/>
                <a:cs typeface="Courier New" charset="0"/>
              </a:rPr>
              <a:t>]</a:t>
            </a:r>
          </a:p>
          <a:p>
            <a:pPr marL="0" indent="0">
              <a:buNone/>
            </a:pPr>
            <a:r>
              <a:rPr lang="en-US" b="1" dirty="0" smtClean="0">
                <a:solidFill>
                  <a:srgbClr val="92D050"/>
                </a:solidFill>
                <a:latin typeface="Courier New" charset="0"/>
                <a:ea typeface="Courier New" charset="0"/>
                <a:cs typeface="Courier New" charset="0"/>
              </a:rPr>
              <a:t>print(myInts)</a:t>
            </a:r>
          </a:p>
          <a:p>
            <a:pPr marL="0" indent="0">
              <a:buNone/>
            </a:pPr>
            <a:r>
              <a:rPr lang="en-US" b="1" dirty="0" smtClean="0">
                <a:solidFill>
                  <a:srgbClr val="92D050"/>
                </a:solidFill>
                <a:latin typeface="Courier New" charset="0"/>
                <a:ea typeface="Courier New" charset="0"/>
                <a:cs typeface="Courier New" charset="0"/>
              </a:rPr>
              <a:t>for </a:t>
            </a:r>
            <a:r>
              <a:rPr lang="en-US" b="1" dirty="0">
                <a:solidFill>
                  <a:srgbClr val="92D050"/>
                </a:solidFill>
                <a:latin typeface="Courier New" charset="0"/>
                <a:ea typeface="Courier New" charset="0"/>
                <a:cs typeface="Courier New" charset="0"/>
              </a:rPr>
              <a:t>i in range (0,3</a:t>
            </a:r>
            <a:r>
              <a:rPr lang="en-US" b="1" dirty="0" smtClean="0">
                <a:solidFill>
                  <a:srgbClr val="92D050"/>
                </a:solidFill>
                <a:latin typeface="Courier New" charset="0"/>
                <a:ea typeface="Courier New" charset="0"/>
                <a:cs typeface="Courier New" charset="0"/>
              </a:rPr>
              <a:t>):</a:t>
            </a:r>
          </a:p>
          <a:p>
            <a:pPr marL="0" indent="0">
              <a:buNone/>
            </a:pPr>
            <a:r>
              <a:rPr lang="en-US" b="1" dirty="0" smtClean="0">
                <a:solidFill>
                  <a:srgbClr val="92D050"/>
                </a:solidFill>
                <a:latin typeface="Courier New" charset="0"/>
                <a:ea typeface="Courier New" charset="0"/>
                <a:cs typeface="Courier New" charset="0"/>
              </a:rPr>
              <a:t>    </a:t>
            </a:r>
            <a:r>
              <a:rPr lang="en-US" b="1" dirty="0">
                <a:solidFill>
                  <a:srgbClr val="92D050"/>
                </a:solidFill>
                <a:latin typeface="Courier New" charset="0"/>
                <a:ea typeface="Courier New" charset="0"/>
                <a:cs typeface="Courier New" charset="0"/>
              </a:rPr>
              <a:t>print(myInts[i], end=' </a:t>
            </a:r>
            <a:r>
              <a:rPr lang="en-US" b="1" dirty="0" smtClean="0">
                <a:solidFill>
                  <a:srgbClr val="92D050"/>
                </a:solidFill>
                <a:latin typeface="Courier New" charset="0"/>
                <a:ea typeface="Courier New" charset="0"/>
                <a:cs typeface="Courier New" charset="0"/>
              </a:rPr>
              <a:t>')</a:t>
            </a:r>
          </a:p>
          <a:p>
            <a:pPr marL="0" indent="0">
              <a:buNone/>
            </a:pPr>
            <a:r>
              <a:rPr lang="en-US" b="1" dirty="0" smtClean="0">
                <a:solidFill>
                  <a:srgbClr val="92D050"/>
                </a:solidFill>
                <a:latin typeface="Courier New" charset="0"/>
                <a:ea typeface="Courier New" charset="0"/>
                <a:cs typeface="Courier New" charset="0"/>
              </a:rPr>
              <a:t>print</a:t>
            </a:r>
            <a:r>
              <a:rPr lang="en-US" b="1" dirty="0">
                <a:solidFill>
                  <a:srgbClr val="92D050"/>
                </a:solidFill>
                <a:latin typeface="Courier New" charset="0"/>
                <a:ea typeface="Courier New" charset="0"/>
                <a:cs typeface="Courier New" charset="0"/>
              </a:rPr>
              <a:t>()</a:t>
            </a:r>
          </a:p>
        </p:txBody>
      </p:sp>
    </p:spTree>
    <p:extLst>
      <p:ext uri="{BB962C8B-B14F-4D97-AF65-F5344CB8AC3E}">
        <p14:creationId xmlns:p14="http://schemas.microsoft.com/office/powerpoint/2010/main" val="1243171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data structures</a:t>
            </a:r>
            <a:endParaRPr lang="en-US" dirty="0"/>
          </a:p>
        </p:txBody>
      </p:sp>
      <p:sp>
        <p:nvSpPr>
          <p:cNvPr id="3" name="Content Placeholder 2"/>
          <p:cNvSpPr>
            <a:spLocks noGrp="1"/>
          </p:cNvSpPr>
          <p:nvPr>
            <p:ph idx="1"/>
          </p:nvPr>
        </p:nvSpPr>
        <p:spPr/>
        <p:txBody>
          <a:bodyPr/>
          <a:lstStyle/>
          <a:p>
            <a:r>
              <a:rPr lang="en-US" dirty="0" smtClean="0"/>
              <a:t>lists are great, but what if you need to store more than one value as a set of data?</a:t>
            </a:r>
          </a:p>
          <a:p>
            <a:pPr lvl="1"/>
            <a:r>
              <a:rPr lang="en-US" dirty="0" smtClean="0"/>
              <a:t>Example: first name, last name or address (street, city, state, zip)</a:t>
            </a:r>
          </a:p>
          <a:p>
            <a:r>
              <a:rPr lang="en-US" dirty="0" smtClean="0"/>
              <a:t>Python has other, very powerful data structures (ways to store data).</a:t>
            </a:r>
          </a:p>
          <a:p>
            <a:r>
              <a:rPr lang="en-US" dirty="0" smtClean="0"/>
              <a:t>These include:</a:t>
            </a:r>
          </a:p>
          <a:p>
            <a:pPr lvl="1"/>
            <a:r>
              <a:rPr lang="en-US" dirty="0"/>
              <a:t>Lists</a:t>
            </a:r>
          </a:p>
          <a:p>
            <a:pPr lvl="1"/>
            <a:r>
              <a:rPr lang="en-US" dirty="0" smtClean="0"/>
              <a:t>Tuples </a:t>
            </a:r>
          </a:p>
          <a:p>
            <a:pPr lvl="1"/>
            <a:r>
              <a:rPr lang="en-US" dirty="0" smtClean="0"/>
              <a:t>Set</a:t>
            </a:r>
          </a:p>
          <a:p>
            <a:pPr lvl="1"/>
            <a:r>
              <a:rPr lang="en-US" dirty="0" smtClean="0"/>
              <a:t>Dictionary</a:t>
            </a:r>
          </a:p>
          <a:p>
            <a:r>
              <a:rPr lang="en-US" dirty="0" smtClean="0"/>
              <a:t>We’ll talk about the first three tonight and learn more about them next week.</a:t>
            </a:r>
          </a:p>
        </p:txBody>
      </p:sp>
    </p:spTree>
    <p:extLst>
      <p:ext uri="{BB962C8B-B14F-4D97-AF65-F5344CB8AC3E}">
        <p14:creationId xmlns:p14="http://schemas.microsoft.com/office/powerpoint/2010/main" val="20956827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x-none" dirty="0"/>
              <a:t>Tuples</a:t>
            </a:r>
          </a:p>
        </p:txBody>
      </p:sp>
      <p:sp>
        <p:nvSpPr>
          <p:cNvPr id="3" name="Content Placeholder 2"/>
          <p:cNvSpPr>
            <a:spLocks noGrp="1"/>
          </p:cNvSpPr>
          <p:nvPr>
            <p:ph idx="1"/>
          </p:nvPr>
        </p:nvSpPr>
        <p:spPr>
          <a:xfrm>
            <a:off x="685800" y="1828800"/>
            <a:ext cx="10820400" cy="4551680"/>
          </a:xfrm>
        </p:spPr>
        <p:txBody>
          <a:bodyPr rtlCol="0">
            <a:normAutofit/>
          </a:bodyPr>
          <a:lstStyle/>
          <a:p>
            <a:pPr>
              <a:lnSpc>
                <a:spcPct val="100000"/>
              </a:lnSpc>
              <a:defRPr/>
            </a:pPr>
            <a:r>
              <a:rPr lang="en-US" sz="2600" dirty="0" smtClean="0"/>
              <a:t>A </a:t>
            </a:r>
            <a:r>
              <a:rPr lang="en-US" sz="2600" dirty="0"/>
              <a:t>number of values separated by commas</a:t>
            </a:r>
          </a:p>
          <a:p>
            <a:pPr>
              <a:lnSpc>
                <a:spcPct val="100000"/>
              </a:lnSpc>
              <a:defRPr/>
            </a:pPr>
            <a:r>
              <a:rPr lang="en-US" sz="2600" dirty="0"/>
              <a:t>Immutable</a:t>
            </a:r>
          </a:p>
          <a:p>
            <a:pPr lvl="1">
              <a:lnSpc>
                <a:spcPct val="100000"/>
              </a:lnSpc>
              <a:defRPr/>
            </a:pPr>
            <a:r>
              <a:rPr lang="en-US" sz="2600" dirty="0"/>
              <a:t>Cannot assign values to individual items  of a tuple</a:t>
            </a:r>
          </a:p>
          <a:p>
            <a:pPr lvl="1">
              <a:lnSpc>
                <a:spcPct val="100000"/>
              </a:lnSpc>
              <a:defRPr/>
            </a:pPr>
            <a:r>
              <a:rPr lang="en-US" sz="2600" dirty="0" smtClean="0"/>
              <a:t>However, </a:t>
            </a:r>
            <a:r>
              <a:rPr lang="en-US" sz="2600" dirty="0"/>
              <a:t>tuples can contain mutable objects such as lists</a:t>
            </a:r>
          </a:p>
          <a:p>
            <a:pPr lvl="2">
              <a:lnSpc>
                <a:spcPct val="100000"/>
              </a:lnSpc>
              <a:defRPr/>
            </a:pPr>
            <a:endParaRPr lang="en-US" sz="2400" dirty="0"/>
          </a:p>
          <a:p>
            <a:pPr lvl="2">
              <a:lnSpc>
                <a:spcPct val="100000"/>
              </a:lnSpc>
              <a:defRPr/>
            </a:pPr>
            <a:endParaRPr lang="en-US" sz="2400" dirty="0"/>
          </a:p>
          <a:p>
            <a:pPr lvl="2">
              <a:lnSpc>
                <a:spcPct val="100000"/>
              </a:lnSpc>
              <a:defRPr/>
            </a:pPr>
            <a:endParaRPr lang="en-US" sz="2400" dirty="0"/>
          </a:p>
          <a:p>
            <a:pPr lvl="2">
              <a:lnSpc>
                <a:spcPct val="100000"/>
              </a:lnSpc>
              <a:defRPr/>
            </a:pPr>
            <a:endParaRPr lang="en-US" sz="2400" dirty="0"/>
          </a:p>
          <a:p>
            <a:pPr lvl="2">
              <a:lnSpc>
                <a:spcPct val="100000"/>
              </a:lnSpc>
              <a:defRPr/>
            </a:pPr>
            <a:endParaRPr lang="en-US" sz="2400" dirty="0"/>
          </a:p>
          <a:p>
            <a:pPr lvl="1">
              <a:lnSpc>
                <a:spcPct val="100000"/>
              </a:lnSpc>
              <a:defRPr/>
            </a:pPr>
            <a:endParaRPr lang="en-US" sz="2400" dirty="0"/>
          </a:p>
          <a:p>
            <a:pPr lvl="1">
              <a:lnSpc>
                <a:spcPct val="100000"/>
              </a:lnSpc>
              <a:defRPr/>
            </a:pPr>
            <a:endParaRPr lang="en-US" sz="2400" dirty="0"/>
          </a:p>
          <a:p>
            <a:pPr lvl="1">
              <a:buFont typeface="Arial" pitchFamily="34" charset="0"/>
              <a:buChar char="–"/>
              <a:defRPr/>
            </a:pPr>
            <a:endParaRPr lang="en-US" dirty="0"/>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960" y="3870960"/>
            <a:ext cx="6266006" cy="250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4080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x-none" dirty="0"/>
              <a:t>Sets</a:t>
            </a:r>
          </a:p>
        </p:txBody>
      </p:sp>
      <p:sp>
        <p:nvSpPr>
          <p:cNvPr id="13315" name="Content Placeholder 2"/>
          <p:cNvSpPr>
            <a:spLocks noGrp="1"/>
          </p:cNvSpPr>
          <p:nvPr>
            <p:ph idx="1"/>
          </p:nvPr>
        </p:nvSpPr>
        <p:spPr/>
        <p:txBody>
          <a:bodyPr/>
          <a:lstStyle/>
          <a:p>
            <a:r>
              <a:rPr lang="en-US" altLang="x-none" dirty="0"/>
              <a:t>An unordered collection with no duplicate </a:t>
            </a:r>
            <a:r>
              <a:rPr lang="en-US" altLang="x-none" dirty="0" smtClean="0"/>
              <a:t>elements</a:t>
            </a:r>
          </a:p>
          <a:p>
            <a:r>
              <a:rPr lang="en-US" altLang="x-none" dirty="0" smtClean="0"/>
              <a:t>Sets cannot be changed and are often used as lookup or in expressions.</a:t>
            </a:r>
          </a:p>
          <a:p>
            <a:pPr lvl="1"/>
            <a:r>
              <a:rPr lang="en-US" altLang="x-none" dirty="0" smtClean="0"/>
              <a:t>Example: (myFruit in myFavoriteFruits)</a:t>
            </a:r>
            <a:endParaRPr lang="en-US" altLang="x-none" dirty="0"/>
          </a:p>
          <a:p>
            <a:pPr marL="0" indent="0">
              <a:buNone/>
            </a:pPr>
            <a:r>
              <a:rPr lang="en-US" altLang="x-none" b="1" dirty="0">
                <a:solidFill>
                  <a:srgbClr val="92D050"/>
                </a:solidFill>
                <a:latin typeface="Courier New" charset="0"/>
                <a:ea typeface="Courier New" charset="0"/>
                <a:cs typeface="Courier New" charset="0"/>
              </a:rPr>
              <a:t>myBasket = {'apple', 'orange', 'pear</a:t>
            </a:r>
            <a:r>
              <a:rPr lang="en-US" altLang="x-none" b="1" dirty="0" smtClean="0">
                <a:solidFill>
                  <a:srgbClr val="92D050"/>
                </a:solidFill>
                <a:latin typeface="Courier New" charset="0"/>
                <a:ea typeface="Courier New" charset="0"/>
                <a:cs typeface="Courier New" charset="0"/>
              </a:rPr>
              <a:t>'}</a:t>
            </a:r>
          </a:p>
          <a:p>
            <a:pPr marL="0" indent="0">
              <a:buNone/>
            </a:pPr>
            <a:r>
              <a:rPr lang="en-US" altLang="x-none" b="1" dirty="0" smtClean="0">
                <a:solidFill>
                  <a:srgbClr val="92D050"/>
                </a:solidFill>
                <a:latin typeface="Courier New" charset="0"/>
                <a:ea typeface="Courier New" charset="0"/>
                <a:cs typeface="Courier New" charset="0"/>
              </a:rPr>
              <a:t>print(myBasket)</a:t>
            </a:r>
          </a:p>
          <a:p>
            <a:pPr marL="0" indent="0">
              <a:buNone/>
            </a:pPr>
            <a:r>
              <a:rPr lang="en-US" altLang="x-none" b="1" dirty="0" smtClean="0">
                <a:solidFill>
                  <a:srgbClr val="92D050"/>
                </a:solidFill>
                <a:latin typeface="Courier New" charset="0"/>
                <a:ea typeface="Courier New" charset="0"/>
                <a:cs typeface="Courier New" charset="0"/>
              </a:rPr>
              <a:t>if </a:t>
            </a:r>
            <a:r>
              <a:rPr lang="en-US" altLang="x-none" b="1" dirty="0">
                <a:solidFill>
                  <a:srgbClr val="92D050"/>
                </a:solidFill>
                <a:latin typeface="Courier New" charset="0"/>
                <a:ea typeface="Courier New" charset="0"/>
                <a:cs typeface="Courier New" charset="0"/>
              </a:rPr>
              <a:t>('kiwi' not in myBasket</a:t>
            </a:r>
            <a:r>
              <a:rPr lang="en-US" altLang="x-none" b="1" dirty="0" smtClean="0">
                <a:solidFill>
                  <a:srgbClr val="92D050"/>
                </a:solidFill>
                <a:latin typeface="Courier New" charset="0"/>
                <a:ea typeface="Courier New" charset="0"/>
                <a:cs typeface="Courier New" charset="0"/>
              </a:rPr>
              <a:t>):</a:t>
            </a:r>
          </a:p>
          <a:p>
            <a:pPr marL="0" indent="0">
              <a:buNone/>
            </a:pPr>
            <a:r>
              <a:rPr lang="en-US" altLang="x-none" b="1" dirty="0" smtClean="0">
                <a:solidFill>
                  <a:srgbClr val="92D050"/>
                </a:solidFill>
                <a:latin typeface="Courier New" charset="0"/>
                <a:ea typeface="Courier New" charset="0"/>
                <a:cs typeface="Courier New" charset="0"/>
              </a:rPr>
              <a:t>    </a:t>
            </a:r>
            <a:r>
              <a:rPr lang="en-US" altLang="x-none" b="1" dirty="0">
                <a:solidFill>
                  <a:srgbClr val="92D050"/>
                </a:solidFill>
                <a:latin typeface="Courier New" charset="0"/>
                <a:ea typeface="Courier New" charset="0"/>
                <a:cs typeface="Courier New" charset="0"/>
              </a:rPr>
              <a:t>print("Sorry, no kiwi for you.")</a:t>
            </a:r>
          </a:p>
        </p:txBody>
      </p:sp>
    </p:spTree>
    <p:extLst>
      <p:ext uri="{BB962C8B-B14F-4D97-AF65-F5344CB8AC3E}">
        <p14:creationId xmlns:p14="http://schemas.microsoft.com/office/powerpoint/2010/main" val="1912476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Text Placeholder 4"/>
          <p:cNvSpPr>
            <a:spLocks noGrp="1"/>
          </p:cNvSpPr>
          <p:nvPr>
            <p:ph type="body" sz="half" idx="2"/>
          </p:nvPr>
        </p:nvSpPr>
        <p:spPr>
          <a:xfrm>
            <a:off x="685800" y="2939863"/>
            <a:ext cx="10760765" cy="1613983"/>
          </a:xfrm>
        </p:spPr>
        <p:txBody>
          <a:bodyPr>
            <a:normAutofit/>
          </a:bodyPr>
          <a:lstStyle/>
          <a:p>
            <a:r>
              <a:rPr lang="en-US" sz="2400" dirty="0" smtClean="0"/>
              <a:t>All homework assignments can be handed in on hardcopy (with your name at the top) or emailed to me at drcharlesbell@gmail.com.</a:t>
            </a:r>
            <a:endParaRPr lang="en-US" sz="2400" dirty="0"/>
          </a:p>
        </p:txBody>
      </p:sp>
    </p:spTree>
    <p:extLst>
      <p:ext uri="{BB962C8B-B14F-4D97-AF65-F5344CB8AC3E}">
        <p14:creationId xmlns:p14="http://schemas.microsoft.com/office/powerpoint/2010/main" val="15690257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a:t>
            </a:r>
            <a:r>
              <a:rPr lang="en-US" dirty="0" smtClean="0"/>
              <a:t>#3 </a:t>
            </a:r>
            <a:r>
              <a:rPr lang="en-US" dirty="0" smtClean="0"/>
              <a:t>- Review</a:t>
            </a:r>
            <a:endParaRPr lang="en-US" dirty="0"/>
          </a:p>
        </p:txBody>
      </p:sp>
      <p:sp>
        <p:nvSpPr>
          <p:cNvPr id="2" name="Content Placeholder 1"/>
          <p:cNvSpPr>
            <a:spLocks noGrp="1"/>
          </p:cNvSpPr>
          <p:nvPr>
            <p:ph idx="1"/>
          </p:nvPr>
        </p:nvSpPr>
        <p:spPr>
          <a:xfrm>
            <a:off x="685800" y="1838960"/>
            <a:ext cx="10820400" cy="4947920"/>
          </a:xfrm>
        </p:spPr>
        <p:txBody>
          <a:bodyPr>
            <a:normAutofit fontScale="85000" lnSpcReduction="20000"/>
          </a:bodyPr>
          <a:lstStyle/>
          <a:p>
            <a:r>
              <a:rPr lang="en-US" dirty="0" smtClean="0"/>
              <a:t>This is the correct solution to the modified dice simulator assignment:</a:t>
            </a:r>
          </a:p>
          <a:p>
            <a:pPr marL="0" indent="0">
              <a:spcBef>
                <a:spcPts val="0"/>
              </a:spcBef>
              <a:buNone/>
            </a:pPr>
            <a:r>
              <a:rPr lang="en-US" b="1" dirty="0">
                <a:solidFill>
                  <a:srgbClr val="92D050"/>
                </a:solidFill>
                <a:latin typeface="Courier New" charset="0"/>
                <a:ea typeface="Courier New" charset="0"/>
                <a:cs typeface="Courier New" charset="0"/>
              </a:rPr>
              <a:t>import random</a:t>
            </a:r>
          </a:p>
          <a:p>
            <a:pPr marL="0" indent="0">
              <a:spcBef>
                <a:spcPts val="0"/>
              </a:spcBef>
              <a:buNone/>
            </a:pPr>
            <a:r>
              <a:rPr lang="en-US" b="1" dirty="0">
                <a:solidFill>
                  <a:srgbClr val="92D050"/>
                </a:solidFill>
                <a:latin typeface="Courier New" charset="0"/>
                <a:ea typeface="Courier New" charset="0"/>
                <a:cs typeface="Courier New" charset="0"/>
              </a:rPr>
              <a:t>repeat = 'y'</a:t>
            </a:r>
          </a:p>
          <a:p>
            <a:pPr marL="0" indent="0">
              <a:spcBef>
                <a:spcPts val="0"/>
              </a:spcBef>
              <a:buNone/>
            </a:pPr>
            <a:r>
              <a:rPr lang="en-US" b="1" dirty="0">
                <a:solidFill>
                  <a:srgbClr val="92D050"/>
                </a:solidFill>
                <a:latin typeface="Courier New" charset="0"/>
                <a:ea typeface="Courier New" charset="0"/>
                <a:cs typeface="Courier New" charset="0"/>
              </a:rPr>
              <a:t>while (repeat == 'y') or (repeat == 'Y'):</a:t>
            </a:r>
          </a:p>
          <a:p>
            <a:pPr marL="0" indent="0">
              <a:spcBef>
                <a:spcPts val="0"/>
              </a:spcBef>
              <a:buNone/>
            </a:pPr>
            <a:r>
              <a:rPr lang="en-US" b="1" dirty="0">
                <a:solidFill>
                  <a:srgbClr val="92D050"/>
                </a:solidFill>
                <a:latin typeface="Courier New" charset="0"/>
                <a:ea typeface="Courier New" charset="0"/>
                <a:cs typeface="Courier New" charset="0"/>
              </a:rPr>
              <a:t>    print("Welcome to the dice simulator!")</a:t>
            </a:r>
          </a:p>
          <a:p>
            <a:pPr marL="0" indent="0">
              <a:spcBef>
                <a:spcPts val="0"/>
              </a:spcBef>
              <a:buNone/>
            </a:pPr>
            <a:r>
              <a:rPr lang="en-US" b="1" dirty="0">
                <a:solidFill>
                  <a:srgbClr val="92D050"/>
                </a:solidFill>
                <a:latin typeface="Courier New" charset="0"/>
                <a:ea typeface="Courier New" charset="0"/>
                <a:cs typeface="Courier New" charset="0"/>
              </a:rPr>
              <a:t>    numSides = int(input("What size dice do you want to use? "))</a:t>
            </a:r>
          </a:p>
          <a:p>
            <a:pPr marL="0" indent="0">
              <a:spcBef>
                <a:spcPts val="0"/>
              </a:spcBef>
              <a:buNone/>
            </a:pPr>
            <a:r>
              <a:rPr lang="en-US" b="1" dirty="0">
                <a:solidFill>
                  <a:srgbClr val="92D050"/>
                </a:solidFill>
                <a:latin typeface="Courier New" charset="0"/>
                <a:ea typeface="Courier New" charset="0"/>
                <a:cs typeface="Courier New" charset="0"/>
              </a:rPr>
              <a:t>    if (numSides % 2) == 1:</a:t>
            </a:r>
          </a:p>
          <a:p>
            <a:pPr marL="0" indent="0">
              <a:spcBef>
                <a:spcPts val="0"/>
              </a:spcBef>
              <a:buNone/>
            </a:pPr>
            <a:r>
              <a:rPr lang="en-US" b="1" dirty="0">
                <a:solidFill>
                  <a:srgbClr val="92D050"/>
                </a:solidFill>
                <a:latin typeface="Courier New" charset="0"/>
                <a:ea typeface="Courier New" charset="0"/>
                <a:cs typeface="Courier New" charset="0"/>
              </a:rPr>
              <a:t>        print("ERROR: you must use an even number!")</a:t>
            </a:r>
          </a:p>
          <a:p>
            <a:pPr marL="0" indent="0">
              <a:spcBef>
                <a:spcPts val="0"/>
              </a:spcBef>
              <a:buNone/>
            </a:pPr>
            <a:r>
              <a:rPr lang="en-US" b="1" dirty="0">
                <a:solidFill>
                  <a:srgbClr val="92D050"/>
                </a:solidFill>
                <a:latin typeface="Courier New" charset="0"/>
                <a:ea typeface="Courier New" charset="0"/>
                <a:cs typeface="Courier New" charset="0"/>
              </a:rPr>
              <a:t>    else:</a:t>
            </a:r>
          </a:p>
          <a:p>
            <a:pPr marL="0" indent="0">
              <a:spcBef>
                <a:spcPts val="0"/>
              </a:spcBef>
              <a:buNone/>
            </a:pPr>
            <a:r>
              <a:rPr lang="en-US" b="1" dirty="0">
                <a:solidFill>
                  <a:srgbClr val="92D050"/>
                </a:solidFill>
                <a:latin typeface="Courier New" charset="0"/>
                <a:ea typeface="Courier New" charset="0"/>
                <a:cs typeface="Courier New" charset="0"/>
              </a:rPr>
              <a:t>        numDice = int(input("How many dice do you want to roll? "))</a:t>
            </a:r>
          </a:p>
          <a:p>
            <a:pPr marL="0" indent="0">
              <a:spcBef>
                <a:spcPts val="0"/>
              </a:spcBef>
              <a:buNone/>
            </a:pPr>
            <a:r>
              <a:rPr lang="en-US" b="1" dirty="0">
                <a:solidFill>
                  <a:srgbClr val="92D050"/>
                </a:solidFill>
                <a:latin typeface="Courier New" charset="0"/>
                <a:ea typeface="Courier New" charset="0"/>
                <a:cs typeface="Courier New" charset="0"/>
              </a:rPr>
              <a:t>        for i in range(0,numDice,2):</a:t>
            </a:r>
          </a:p>
          <a:p>
            <a:pPr marL="0" indent="0">
              <a:spcBef>
                <a:spcPts val="0"/>
              </a:spcBef>
              <a:buNone/>
            </a:pPr>
            <a:r>
              <a:rPr lang="en-US" b="1" dirty="0">
                <a:solidFill>
                  <a:srgbClr val="92D050"/>
                </a:solidFill>
                <a:latin typeface="Courier New" charset="0"/>
                <a:ea typeface="Courier New" charset="0"/>
                <a:cs typeface="Courier New" charset="0"/>
              </a:rPr>
              <a:t>            diceVal1 = random.randint(1,numSides)</a:t>
            </a:r>
          </a:p>
          <a:p>
            <a:pPr marL="0" indent="0">
              <a:spcBef>
                <a:spcPts val="0"/>
              </a:spcBef>
              <a:buNone/>
            </a:pPr>
            <a:r>
              <a:rPr lang="en-US" b="1" dirty="0">
                <a:solidFill>
                  <a:srgbClr val="92D050"/>
                </a:solidFill>
                <a:latin typeface="Courier New" charset="0"/>
                <a:ea typeface="Courier New" charset="0"/>
                <a:cs typeface="Courier New" charset="0"/>
              </a:rPr>
              <a:t>            print("Roll: {0}".format(diceVal1), end='')</a:t>
            </a:r>
          </a:p>
          <a:p>
            <a:pPr marL="0" indent="0">
              <a:spcBef>
                <a:spcPts val="0"/>
              </a:spcBef>
              <a:buNone/>
            </a:pPr>
            <a:r>
              <a:rPr lang="en-US" b="1" dirty="0">
                <a:solidFill>
                  <a:srgbClr val="92D050"/>
                </a:solidFill>
                <a:latin typeface="Courier New" charset="0"/>
                <a:ea typeface="Courier New" charset="0"/>
                <a:cs typeface="Courier New" charset="0"/>
              </a:rPr>
              <a:t>            if (i &lt; numDice-1):</a:t>
            </a:r>
          </a:p>
          <a:p>
            <a:pPr marL="0" indent="0">
              <a:spcBef>
                <a:spcPts val="0"/>
              </a:spcBef>
              <a:buNone/>
            </a:pPr>
            <a:r>
              <a:rPr lang="en-US" b="1" dirty="0">
                <a:solidFill>
                  <a:srgbClr val="92D050"/>
                </a:solidFill>
                <a:latin typeface="Courier New" charset="0"/>
                <a:ea typeface="Courier New" charset="0"/>
                <a:cs typeface="Courier New" charset="0"/>
              </a:rPr>
              <a:t>                diceVal2 = random.randint(1,numSides)</a:t>
            </a:r>
          </a:p>
          <a:p>
            <a:pPr marL="0" indent="0">
              <a:spcBef>
                <a:spcPts val="0"/>
              </a:spcBef>
              <a:buNone/>
            </a:pPr>
            <a:r>
              <a:rPr lang="en-US" b="1" dirty="0">
                <a:solidFill>
                  <a:srgbClr val="92D050"/>
                </a:solidFill>
                <a:latin typeface="Courier New" charset="0"/>
                <a:ea typeface="Courier New" charset="0"/>
                <a:cs typeface="Courier New" charset="0"/>
              </a:rPr>
              <a:t>                print(", {0}".format(diceVal2))</a:t>
            </a:r>
          </a:p>
          <a:p>
            <a:pPr marL="0" indent="0">
              <a:spcBef>
                <a:spcPts val="0"/>
              </a:spcBef>
              <a:buNone/>
            </a:pPr>
            <a:r>
              <a:rPr lang="en-US" b="1" dirty="0">
                <a:solidFill>
                  <a:srgbClr val="92D050"/>
                </a:solidFill>
                <a:latin typeface="Courier New" charset="0"/>
                <a:ea typeface="Courier New" charset="0"/>
                <a:cs typeface="Courier New" charset="0"/>
              </a:rPr>
              <a:t>            else:</a:t>
            </a:r>
          </a:p>
          <a:p>
            <a:pPr marL="0" indent="0">
              <a:spcBef>
                <a:spcPts val="0"/>
              </a:spcBef>
              <a:buNone/>
            </a:pPr>
            <a:r>
              <a:rPr lang="en-US" b="1" dirty="0">
                <a:solidFill>
                  <a:srgbClr val="92D050"/>
                </a:solidFill>
                <a:latin typeface="Courier New" charset="0"/>
                <a:ea typeface="Courier New" charset="0"/>
                <a:cs typeface="Courier New" charset="0"/>
              </a:rPr>
              <a:t>                print()</a:t>
            </a:r>
          </a:p>
          <a:p>
            <a:pPr marL="0" indent="0">
              <a:spcBef>
                <a:spcPts val="0"/>
              </a:spcBef>
              <a:buNone/>
            </a:pPr>
            <a:r>
              <a:rPr lang="en-US" b="1" dirty="0">
                <a:solidFill>
                  <a:srgbClr val="92D050"/>
                </a:solidFill>
                <a:latin typeface="Courier New" charset="0"/>
                <a:ea typeface="Courier New" charset="0"/>
                <a:cs typeface="Courier New" charset="0"/>
              </a:rPr>
              <a:t>    print()</a:t>
            </a:r>
          </a:p>
          <a:p>
            <a:pPr marL="0" indent="0">
              <a:spcBef>
                <a:spcPts val="0"/>
              </a:spcBef>
              <a:buNone/>
            </a:pPr>
            <a:r>
              <a:rPr lang="en-US" b="1" dirty="0">
                <a:solidFill>
                  <a:srgbClr val="92D050"/>
                </a:solidFill>
                <a:latin typeface="Courier New" charset="0"/>
                <a:ea typeface="Courier New" charset="0"/>
                <a:cs typeface="Courier New" charset="0"/>
              </a:rPr>
              <a:t>    repeat = input("Roll again? [Y/N] ")</a:t>
            </a:r>
          </a:p>
          <a:p>
            <a:pPr marL="0" indent="0">
              <a:spcBef>
                <a:spcPts val="0"/>
              </a:spcBef>
              <a:buNone/>
            </a:pPr>
            <a:r>
              <a:rPr lang="en-US" b="1" dirty="0">
                <a:solidFill>
                  <a:srgbClr val="92D050"/>
                </a:solidFill>
                <a:latin typeface="Courier New" charset="0"/>
                <a:ea typeface="Courier New" charset="0"/>
                <a:cs typeface="Courier New" charset="0"/>
              </a:rPr>
              <a:t>    print()</a:t>
            </a:r>
          </a:p>
          <a:p>
            <a:pPr marL="0" indent="0">
              <a:spcBef>
                <a:spcPts val="0"/>
              </a:spcBef>
              <a:buNone/>
            </a:pPr>
            <a:r>
              <a:rPr lang="en-US" b="1" dirty="0">
                <a:solidFill>
                  <a:srgbClr val="92D050"/>
                </a:solidFill>
                <a:latin typeface="Courier New" charset="0"/>
                <a:ea typeface="Courier New" charset="0"/>
                <a:cs typeface="Courier New" charset="0"/>
              </a:rPr>
              <a:t>print("bye</a:t>
            </a:r>
            <a:r>
              <a:rPr lang="en-US" b="1" dirty="0" smtClean="0">
                <a:solidFill>
                  <a:srgbClr val="92D050"/>
                </a:solidFill>
                <a:latin typeface="Courier New" charset="0"/>
                <a:ea typeface="Courier New" charset="0"/>
                <a:cs typeface="Courier New" charset="0"/>
              </a:rPr>
              <a:t>!")</a:t>
            </a:r>
            <a:endParaRPr lang="en-US" b="1" dirty="0">
              <a:solidFill>
                <a:srgbClr val="92D050"/>
              </a:solidFill>
              <a:latin typeface="Courier New" charset="0"/>
              <a:ea typeface="Courier New" charset="0"/>
              <a:cs typeface="Courier New" charset="0"/>
            </a:endParaRPr>
          </a:p>
        </p:txBody>
      </p:sp>
    </p:spTree>
    <p:extLst>
      <p:ext uri="{BB962C8B-B14F-4D97-AF65-F5344CB8AC3E}">
        <p14:creationId xmlns:p14="http://schemas.microsoft.com/office/powerpoint/2010/main" val="2084002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a:t>
            </a:r>
            <a:r>
              <a:rPr lang="en-US" dirty="0" smtClean="0"/>
              <a:t>#3 </a:t>
            </a:r>
            <a:r>
              <a:rPr lang="en-US" dirty="0" smtClean="0"/>
              <a:t>- Review</a:t>
            </a:r>
            <a:endParaRPr lang="en-US" dirty="0"/>
          </a:p>
        </p:txBody>
      </p:sp>
      <p:sp>
        <p:nvSpPr>
          <p:cNvPr id="2" name="Content Placeholder 1"/>
          <p:cNvSpPr>
            <a:spLocks noGrp="1"/>
          </p:cNvSpPr>
          <p:nvPr>
            <p:ph idx="1"/>
          </p:nvPr>
        </p:nvSpPr>
        <p:spPr>
          <a:xfrm>
            <a:off x="685800" y="1910080"/>
            <a:ext cx="10820400" cy="4632960"/>
          </a:xfrm>
        </p:spPr>
        <p:txBody>
          <a:bodyPr>
            <a:normAutofit fontScale="77500" lnSpcReduction="20000"/>
          </a:bodyPr>
          <a:lstStyle/>
          <a:p>
            <a:pPr marL="0" indent="0">
              <a:spcBef>
                <a:spcPts val="400"/>
              </a:spcBef>
              <a:buNone/>
            </a:pPr>
            <a:r>
              <a:rPr lang="en-US" b="1" dirty="0" smtClean="0">
                <a:solidFill>
                  <a:srgbClr val="92D050"/>
                </a:solidFill>
              </a:rPr>
              <a:t>$ </a:t>
            </a:r>
            <a:r>
              <a:rPr lang="en-US" b="1" dirty="0">
                <a:solidFill>
                  <a:srgbClr val="92D050"/>
                </a:solidFill>
              </a:rPr>
              <a:t>python3 ./dice_simulator.py </a:t>
            </a:r>
          </a:p>
          <a:p>
            <a:pPr marL="0" indent="0">
              <a:spcBef>
                <a:spcPts val="400"/>
              </a:spcBef>
              <a:buNone/>
            </a:pPr>
            <a:r>
              <a:rPr lang="en-US" b="1" dirty="0">
                <a:solidFill>
                  <a:srgbClr val="92D050"/>
                </a:solidFill>
              </a:rPr>
              <a:t>Welcome to the dice simulator!</a:t>
            </a:r>
          </a:p>
          <a:p>
            <a:pPr marL="0" indent="0">
              <a:spcBef>
                <a:spcPts val="400"/>
              </a:spcBef>
              <a:buNone/>
            </a:pPr>
            <a:r>
              <a:rPr lang="en-US" b="1" dirty="0">
                <a:solidFill>
                  <a:srgbClr val="92D050"/>
                </a:solidFill>
              </a:rPr>
              <a:t>What size dice do you want to use? 6</a:t>
            </a:r>
          </a:p>
          <a:p>
            <a:pPr marL="0" indent="0">
              <a:spcBef>
                <a:spcPts val="400"/>
              </a:spcBef>
              <a:buNone/>
            </a:pPr>
            <a:r>
              <a:rPr lang="en-US" b="1" dirty="0">
                <a:solidFill>
                  <a:srgbClr val="92D050"/>
                </a:solidFill>
              </a:rPr>
              <a:t>How many dice do you want to roll? 4</a:t>
            </a:r>
          </a:p>
          <a:p>
            <a:pPr marL="0" indent="0">
              <a:spcBef>
                <a:spcPts val="400"/>
              </a:spcBef>
              <a:buNone/>
            </a:pPr>
            <a:r>
              <a:rPr lang="en-US" b="1" dirty="0">
                <a:solidFill>
                  <a:srgbClr val="92D050"/>
                </a:solidFill>
              </a:rPr>
              <a:t>Roll: 5, 6</a:t>
            </a:r>
          </a:p>
          <a:p>
            <a:pPr marL="0" indent="0">
              <a:spcBef>
                <a:spcPts val="400"/>
              </a:spcBef>
              <a:buNone/>
            </a:pPr>
            <a:r>
              <a:rPr lang="en-US" b="1" dirty="0">
                <a:solidFill>
                  <a:srgbClr val="92D050"/>
                </a:solidFill>
              </a:rPr>
              <a:t>Roll: 6, 4</a:t>
            </a:r>
          </a:p>
          <a:p>
            <a:pPr marL="0" indent="0">
              <a:spcBef>
                <a:spcPts val="400"/>
              </a:spcBef>
              <a:buNone/>
            </a:pPr>
            <a:endParaRPr lang="en-US" b="1" dirty="0">
              <a:solidFill>
                <a:srgbClr val="92D050"/>
              </a:solidFill>
            </a:endParaRPr>
          </a:p>
          <a:p>
            <a:pPr marL="0" indent="0">
              <a:spcBef>
                <a:spcPts val="400"/>
              </a:spcBef>
              <a:buNone/>
            </a:pPr>
            <a:r>
              <a:rPr lang="en-US" b="1" dirty="0">
                <a:solidFill>
                  <a:srgbClr val="92D050"/>
                </a:solidFill>
              </a:rPr>
              <a:t>Roll again? [Y/N] y</a:t>
            </a:r>
          </a:p>
          <a:p>
            <a:pPr marL="0" indent="0">
              <a:spcBef>
                <a:spcPts val="400"/>
              </a:spcBef>
              <a:buNone/>
            </a:pPr>
            <a:endParaRPr lang="en-US" b="1" dirty="0">
              <a:solidFill>
                <a:srgbClr val="92D050"/>
              </a:solidFill>
            </a:endParaRPr>
          </a:p>
          <a:p>
            <a:pPr marL="0" indent="0">
              <a:spcBef>
                <a:spcPts val="400"/>
              </a:spcBef>
              <a:buNone/>
            </a:pPr>
            <a:r>
              <a:rPr lang="en-US" b="1" dirty="0">
                <a:solidFill>
                  <a:srgbClr val="92D050"/>
                </a:solidFill>
              </a:rPr>
              <a:t>Welcome to the dice simulator!</a:t>
            </a:r>
          </a:p>
          <a:p>
            <a:pPr marL="0" indent="0">
              <a:spcBef>
                <a:spcPts val="400"/>
              </a:spcBef>
              <a:buNone/>
            </a:pPr>
            <a:r>
              <a:rPr lang="en-US" b="1" dirty="0">
                <a:solidFill>
                  <a:srgbClr val="92D050"/>
                </a:solidFill>
              </a:rPr>
              <a:t>What size dice do you want to use? 6</a:t>
            </a:r>
          </a:p>
          <a:p>
            <a:pPr marL="0" indent="0">
              <a:spcBef>
                <a:spcPts val="400"/>
              </a:spcBef>
              <a:buNone/>
            </a:pPr>
            <a:r>
              <a:rPr lang="en-US" b="1" dirty="0">
                <a:solidFill>
                  <a:srgbClr val="92D050"/>
                </a:solidFill>
              </a:rPr>
              <a:t>How many dice do you want to roll? 5</a:t>
            </a:r>
          </a:p>
          <a:p>
            <a:pPr marL="0" indent="0">
              <a:spcBef>
                <a:spcPts val="400"/>
              </a:spcBef>
              <a:buNone/>
            </a:pPr>
            <a:r>
              <a:rPr lang="en-US" b="1" dirty="0">
                <a:solidFill>
                  <a:srgbClr val="92D050"/>
                </a:solidFill>
              </a:rPr>
              <a:t>Roll: 5, 5</a:t>
            </a:r>
          </a:p>
          <a:p>
            <a:pPr marL="0" indent="0">
              <a:spcBef>
                <a:spcPts val="400"/>
              </a:spcBef>
              <a:buNone/>
            </a:pPr>
            <a:r>
              <a:rPr lang="en-US" b="1" dirty="0">
                <a:solidFill>
                  <a:srgbClr val="92D050"/>
                </a:solidFill>
              </a:rPr>
              <a:t>Roll: 4, 3</a:t>
            </a:r>
          </a:p>
          <a:p>
            <a:pPr marL="0" indent="0">
              <a:spcBef>
                <a:spcPts val="400"/>
              </a:spcBef>
              <a:buNone/>
            </a:pPr>
            <a:r>
              <a:rPr lang="en-US" b="1" dirty="0">
                <a:solidFill>
                  <a:srgbClr val="92D050"/>
                </a:solidFill>
              </a:rPr>
              <a:t>Roll: 4</a:t>
            </a:r>
          </a:p>
          <a:p>
            <a:pPr marL="0" indent="0">
              <a:spcBef>
                <a:spcPts val="400"/>
              </a:spcBef>
              <a:buNone/>
            </a:pPr>
            <a:endParaRPr lang="en-US" b="1" dirty="0">
              <a:solidFill>
                <a:srgbClr val="92D050"/>
              </a:solidFill>
            </a:endParaRPr>
          </a:p>
          <a:p>
            <a:pPr marL="0" indent="0">
              <a:spcBef>
                <a:spcPts val="400"/>
              </a:spcBef>
              <a:buNone/>
            </a:pPr>
            <a:r>
              <a:rPr lang="en-US" b="1" dirty="0">
                <a:solidFill>
                  <a:srgbClr val="92D050"/>
                </a:solidFill>
              </a:rPr>
              <a:t>Roll again? [Y/N] n</a:t>
            </a:r>
          </a:p>
          <a:p>
            <a:pPr marL="0" indent="0">
              <a:spcBef>
                <a:spcPts val="400"/>
              </a:spcBef>
              <a:buNone/>
            </a:pPr>
            <a:endParaRPr lang="en-US" b="1" dirty="0">
              <a:solidFill>
                <a:srgbClr val="92D050"/>
              </a:solidFill>
            </a:endParaRPr>
          </a:p>
          <a:p>
            <a:pPr marL="0" indent="0">
              <a:spcBef>
                <a:spcPts val="400"/>
              </a:spcBef>
              <a:buNone/>
            </a:pPr>
            <a:r>
              <a:rPr lang="en-US" b="1" dirty="0">
                <a:solidFill>
                  <a:srgbClr val="92D050"/>
                </a:solidFill>
              </a:rPr>
              <a:t>bye</a:t>
            </a:r>
            <a:r>
              <a:rPr lang="en-US" b="1" dirty="0" smtClean="0">
                <a:solidFill>
                  <a:srgbClr val="92D050"/>
                </a:solidFill>
              </a:rPr>
              <a:t>!</a:t>
            </a:r>
            <a:endParaRPr lang="en-US" b="1" dirty="0">
              <a:solidFill>
                <a:srgbClr val="92D050"/>
              </a:solidFill>
            </a:endParaRPr>
          </a:p>
        </p:txBody>
      </p:sp>
    </p:spTree>
    <p:extLst>
      <p:ext uri="{BB962C8B-B14F-4D97-AF65-F5344CB8AC3E}">
        <p14:creationId xmlns:p14="http://schemas.microsoft.com/office/powerpoint/2010/main" val="1989548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assignment #4</a:t>
            </a:r>
            <a:endParaRPr lang="en-US" dirty="0"/>
          </a:p>
        </p:txBody>
      </p:sp>
      <p:sp>
        <p:nvSpPr>
          <p:cNvPr id="3" name="Content Placeholder 2"/>
          <p:cNvSpPr>
            <a:spLocks noGrp="1"/>
          </p:cNvSpPr>
          <p:nvPr>
            <p:ph idx="1"/>
          </p:nvPr>
        </p:nvSpPr>
        <p:spPr/>
        <p:txBody>
          <a:bodyPr/>
          <a:lstStyle/>
          <a:p>
            <a:r>
              <a:rPr lang="en-US" dirty="0" smtClean="0"/>
              <a:t>(2 points) Make a Yahtzee simulator to roll (5) 6-sided die at one time.</a:t>
            </a:r>
          </a:p>
          <a:p>
            <a:pPr lvl="1"/>
            <a:r>
              <a:rPr lang="en-US" dirty="0"/>
              <a:t>https://</a:t>
            </a:r>
            <a:r>
              <a:rPr lang="en-US" dirty="0" smtClean="0"/>
              <a:t>en.wikipedia.org/wiki/Yahtzee</a:t>
            </a:r>
          </a:p>
          <a:p>
            <a:pPr lvl="1"/>
            <a:r>
              <a:rPr lang="en-US" dirty="0" smtClean="0"/>
              <a:t>Calculate all of the random values saving each to a list.</a:t>
            </a:r>
          </a:p>
          <a:p>
            <a:pPr lvl="1"/>
            <a:r>
              <a:rPr lang="en-US" dirty="0" smtClean="0"/>
              <a:t>Print the list of values.</a:t>
            </a:r>
          </a:p>
          <a:p>
            <a:pPr lvl="1"/>
            <a:r>
              <a:rPr lang="en-US" dirty="0" smtClean="0"/>
              <a:t>Hint: you need only one for loop.</a:t>
            </a:r>
          </a:p>
          <a:p>
            <a:pPr lvl="1"/>
            <a:r>
              <a:rPr lang="en-US" dirty="0" smtClean="0"/>
              <a:t>Hint: </a:t>
            </a:r>
          </a:p>
          <a:p>
            <a:pPr marL="457200" lvl="1" indent="0">
              <a:buNone/>
            </a:pPr>
            <a:r>
              <a:rPr lang="en-US" b="1" dirty="0">
                <a:solidFill>
                  <a:srgbClr val="92D050"/>
                </a:solidFill>
                <a:latin typeface="Courier New" charset="0"/>
                <a:ea typeface="Courier New" charset="0"/>
                <a:cs typeface="Courier New" charset="0"/>
              </a:rPr>
              <a:t>diceRolls = [0,0,0,0,0</a:t>
            </a:r>
            <a:r>
              <a:rPr lang="en-US" b="1" dirty="0" smtClean="0">
                <a:solidFill>
                  <a:srgbClr val="92D050"/>
                </a:solidFill>
                <a:latin typeface="Courier New" charset="0"/>
                <a:ea typeface="Courier New" charset="0"/>
                <a:cs typeface="Courier New" charset="0"/>
              </a:rPr>
              <a:t>]</a:t>
            </a:r>
          </a:p>
          <a:p>
            <a:pPr marL="457200" lvl="1" indent="0">
              <a:buNone/>
            </a:pPr>
            <a:r>
              <a:rPr lang="en-US" b="1" dirty="0" smtClean="0">
                <a:solidFill>
                  <a:srgbClr val="92D050"/>
                </a:solidFill>
                <a:latin typeface="Courier New" charset="0"/>
                <a:ea typeface="Courier New" charset="0"/>
                <a:cs typeface="Courier New" charset="0"/>
              </a:rPr>
              <a:t>diceRolls[3</a:t>
            </a:r>
            <a:r>
              <a:rPr lang="en-US" b="1" dirty="0">
                <a:solidFill>
                  <a:srgbClr val="92D050"/>
                </a:solidFill>
                <a:latin typeface="Courier New" charset="0"/>
                <a:ea typeface="Courier New" charset="0"/>
                <a:cs typeface="Courier New" charset="0"/>
              </a:rPr>
              <a:t>] = </a:t>
            </a:r>
            <a:r>
              <a:rPr lang="en-US" b="1" dirty="0" smtClean="0">
                <a:solidFill>
                  <a:srgbClr val="92D050"/>
                </a:solidFill>
                <a:latin typeface="Courier New" charset="0"/>
                <a:ea typeface="Courier New" charset="0"/>
                <a:cs typeface="Courier New" charset="0"/>
              </a:rPr>
              <a:t>99</a:t>
            </a:r>
          </a:p>
          <a:p>
            <a:pPr marL="457200" lvl="1" indent="0">
              <a:buNone/>
            </a:pPr>
            <a:r>
              <a:rPr lang="en-US" b="1" dirty="0" smtClean="0">
                <a:solidFill>
                  <a:srgbClr val="92D050"/>
                </a:solidFill>
                <a:latin typeface="Courier New" charset="0"/>
                <a:ea typeface="Courier New" charset="0"/>
                <a:cs typeface="Courier New" charset="0"/>
              </a:rPr>
              <a:t>print(diceRolls</a:t>
            </a:r>
            <a:r>
              <a:rPr lang="en-US" b="1" dirty="0">
                <a:solidFill>
                  <a:srgbClr val="92D050"/>
                </a:solidFill>
                <a:latin typeface="Courier New" charset="0"/>
                <a:ea typeface="Courier New" charset="0"/>
                <a:cs typeface="Courier New" charset="0"/>
              </a:rPr>
              <a:t>)</a:t>
            </a:r>
            <a:endParaRPr lang="en-US" b="1" dirty="0" smtClean="0">
              <a:solidFill>
                <a:srgbClr val="92D050"/>
              </a:solidFill>
              <a:latin typeface="Courier New" charset="0"/>
              <a:ea typeface="Courier New" charset="0"/>
              <a:cs typeface="Courier New" charset="0"/>
            </a:endParaRPr>
          </a:p>
          <a:p>
            <a:r>
              <a:rPr lang="en-US" dirty="0" smtClean="0"/>
              <a:t>(2 bonus points) Print out the dice rolls in ascending order (hint: you will need to sort the list).</a:t>
            </a:r>
          </a:p>
          <a:p>
            <a:endParaRPr lang="en-US" dirty="0"/>
          </a:p>
        </p:txBody>
      </p:sp>
    </p:spTree>
    <p:extLst>
      <p:ext uri="{BB962C8B-B14F-4D97-AF65-F5344CB8AC3E}">
        <p14:creationId xmlns:p14="http://schemas.microsoft.com/office/powerpoint/2010/main" val="1976886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Bible study: the parables of Jesus</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9198175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381693"/>
            <a:ext cx="10820400" cy="1174306"/>
          </a:xfrm>
        </p:spPr>
        <p:txBody>
          <a:bodyPr/>
          <a:lstStyle/>
          <a:p>
            <a:pPr algn="ctr"/>
            <a:r>
              <a:rPr lang="en-US" dirty="0" smtClean="0"/>
              <a:t>Questions or comments?</a:t>
            </a:r>
            <a:endParaRPr lang="en-US" dirty="0"/>
          </a:p>
        </p:txBody>
      </p:sp>
    </p:spTree>
    <p:extLst>
      <p:ext uri="{BB962C8B-B14F-4D97-AF65-F5344CB8AC3E}">
        <p14:creationId xmlns:p14="http://schemas.microsoft.com/office/powerpoint/2010/main" val="408753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Mathew 18:21-33</a:t>
            </a:r>
            <a:endParaRPr lang="en-US" dirty="0"/>
          </a:p>
        </p:txBody>
      </p:sp>
      <p:sp>
        <p:nvSpPr>
          <p:cNvPr id="5" name="Content Placeholder 4"/>
          <p:cNvSpPr>
            <a:spLocks noGrp="1"/>
          </p:cNvSpPr>
          <p:nvPr>
            <p:ph idx="1"/>
          </p:nvPr>
        </p:nvSpPr>
        <p:spPr/>
        <p:txBody>
          <a:bodyPr>
            <a:noAutofit/>
          </a:bodyPr>
          <a:lstStyle/>
          <a:p>
            <a:pPr marL="0" lvl="1" indent="0">
              <a:buNone/>
            </a:pPr>
            <a:r>
              <a:rPr lang="en-US" sz="2000" i="1" dirty="0"/>
              <a:t>Then Peter came to Jesus and asked, “Lord, how many times shall I forgive my brother or sister who sins against me? Up to seven times?” Jesus answered, “I tell you, not seven times, but seventy-seven times. </a:t>
            </a:r>
            <a:endParaRPr lang="en-US" sz="2000" i="1" dirty="0" smtClean="0"/>
          </a:p>
          <a:p>
            <a:pPr marL="0" lvl="1" indent="0">
              <a:buNone/>
            </a:pPr>
            <a:r>
              <a:rPr lang="en-US" sz="2000" i="1" dirty="0" smtClean="0"/>
              <a:t>“</a:t>
            </a:r>
            <a:r>
              <a:rPr lang="en-US" sz="2000" i="1" dirty="0"/>
              <a:t>Therefore, the kingdom of heaven is like a king who wanted to settle accounts with his servants. As he began the settlement, a man who owed him ten thousand bags of gold was brought to him. Since he was not able to pay, the master ordered that he and his wife and his children and all that he had be sold to repay the debt. “At this the servant fell on his knees before him. ‘Be patient with me,’ he begged, ‘and I will pay back everything.’ The servant’s master took pity on him, canceled the debt and let him go. </a:t>
            </a:r>
          </a:p>
        </p:txBody>
      </p:sp>
      <p:sp>
        <p:nvSpPr>
          <p:cNvPr id="2" name="Date Placeholder 1"/>
          <p:cNvSpPr>
            <a:spLocks noGrp="1"/>
          </p:cNvSpPr>
          <p:nvPr>
            <p:ph type="dt" sz="half" idx="10"/>
          </p:nvPr>
        </p:nvSpPr>
        <p:spPr/>
        <p:txBody>
          <a:bodyPr/>
          <a:lstStyle/>
          <a:p>
            <a:fld id="{B696ECFC-7A24-9D4D-A2F6-14E025D39F39}" type="datetime1">
              <a:rPr lang="en-US" smtClean="0"/>
              <a:t>10/10/18</a:t>
            </a:fld>
            <a:endParaRPr lang="en-US" dirty="0"/>
          </a:p>
        </p:txBody>
      </p:sp>
    </p:spTree>
    <p:extLst>
      <p:ext uri="{BB962C8B-B14F-4D97-AF65-F5344CB8AC3E}">
        <p14:creationId xmlns:p14="http://schemas.microsoft.com/office/powerpoint/2010/main" val="2050545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a:t>Unmerciful Servant</a:t>
            </a:r>
          </a:p>
        </p:txBody>
      </p:sp>
      <p:sp>
        <p:nvSpPr>
          <p:cNvPr id="5" name="Content Placeholder 4"/>
          <p:cNvSpPr>
            <a:spLocks noGrp="1"/>
          </p:cNvSpPr>
          <p:nvPr>
            <p:ph idx="1"/>
          </p:nvPr>
        </p:nvSpPr>
        <p:spPr/>
        <p:txBody>
          <a:bodyPr>
            <a:noAutofit/>
          </a:bodyPr>
          <a:lstStyle/>
          <a:p>
            <a:pPr marL="342900" lvl="1" indent="-342900"/>
            <a:r>
              <a:rPr lang="en-US" sz="1800" dirty="0"/>
              <a:t>Most people see or interpret this parable as how many times we are to forgive someone, but there is far more to the </a:t>
            </a:r>
            <a:r>
              <a:rPr lang="en-US" sz="1800" dirty="0" smtClean="0"/>
              <a:t>story.</a:t>
            </a:r>
            <a:endParaRPr lang="en-US" sz="1800" dirty="0"/>
          </a:p>
          <a:p>
            <a:pPr marL="342900" lvl="1" indent="-342900"/>
            <a:r>
              <a:rPr lang="en-US" sz="1800" dirty="0" smtClean="0"/>
              <a:t>If you remember this parable</a:t>
            </a:r>
            <a:r>
              <a:rPr lang="en-US" sz="1800" dirty="0"/>
              <a:t>, </a:t>
            </a:r>
            <a:r>
              <a:rPr lang="en-US" sz="1800" dirty="0" smtClean="0"/>
              <a:t>it begins </a:t>
            </a:r>
            <a:r>
              <a:rPr lang="en-US" sz="1800" dirty="0"/>
              <a:t>with Peter asking Jesus a seemingly simple question. </a:t>
            </a:r>
            <a:endParaRPr lang="en-US" sz="1800" dirty="0" smtClean="0"/>
          </a:p>
          <a:p>
            <a:pPr marL="342900" lvl="1" indent="-342900"/>
            <a:r>
              <a:rPr lang="en-US" sz="1800" dirty="0" smtClean="0"/>
              <a:t>Most people stop reading there, but it goes on to describe a servant who has his debts forgiven but fails to forgive someone who owes him money.</a:t>
            </a:r>
          </a:p>
          <a:p>
            <a:pPr marL="342900" lvl="1" indent="-342900"/>
            <a:r>
              <a:rPr lang="en-US" sz="1800" dirty="0"/>
              <a:t>Furthermore, most see the servant as representing the Israelites, who felt they were above reproach on financial matters and would never consider not paying their debts or expect punishment in the form of torture for violations of debt agreements </a:t>
            </a:r>
            <a:r>
              <a:rPr lang="mr-IN" sz="1800" dirty="0"/>
              <a:t>–</a:t>
            </a:r>
            <a:r>
              <a:rPr lang="en-US" sz="1800" dirty="0"/>
              <a:t> it just wasn’t done. </a:t>
            </a:r>
            <a:endParaRPr lang="en-US" sz="1800" dirty="0" smtClean="0"/>
          </a:p>
          <a:p>
            <a:pPr marL="342900" lvl="1" indent="-342900"/>
            <a:r>
              <a:rPr lang="en-US" sz="1800" dirty="0" smtClean="0"/>
              <a:t>If you listen carefully, you can detect an absurdity that would make it an unbelievable story.</a:t>
            </a:r>
          </a:p>
          <a:p>
            <a:pPr marL="342900" lvl="1" indent="-342900"/>
            <a:r>
              <a:rPr lang="en-US" sz="1800" dirty="0" smtClean="0"/>
              <a:t>In fact, there is a dichotomy in the story, which some believe is a contradiction. </a:t>
            </a:r>
          </a:p>
          <a:p>
            <a:pPr marL="342900" lvl="1" indent="-342900"/>
            <a:r>
              <a:rPr lang="en-US" sz="1800" dirty="0" smtClean="0"/>
              <a:t>But the dichotomy is intentional. See if you can spot it.</a:t>
            </a:r>
          </a:p>
        </p:txBody>
      </p:sp>
      <p:sp>
        <p:nvSpPr>
          <p:cNvPr id="2" name="Date Placeholder 1"/>
          <p:cNvSpPr>
            <a:spLocks noGrp="1"/>
          </p:cNvSpPr>
          <p:nvPr>
            <p:ph type="dt" sz="half" idx="10"/>
          </p:nvPr>
        </p:nvSpPr>
        <p:spPr/>
        <p:txBody>
          <a:bodyPr/>
          <a:lstStyle/>
          <a:p>
            <a:fld id="{B696ECFC-7A24-9D4D-A2F6-14E025D39F39}" type="datetime1">
              <a:rPr lang="en-US" smtClean="0"/>
              <a:t>10/10/18</a:t>
            </a:fld>
            <a:endParaRPr lang="en-US" dirty="0"/>
          </a:p>
        </p:txBody>
      </p:sp>
    </p:spTree>
    <p:extLst>
      <p:ext uri="{BB962C8B-B14F-4D97-AF65-F5344CB8AC3E}">
        <p14:creationId xmlns:p14="http://schemas.microsoft.com/office/powerpoint/2010/main" val="2049603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Mathew 18:21-33</a:t>
            </a:r>
            <a:endParaRPr lang="en-US" dirty="0"/>
          </a:p>
        </p:txBody>
      </p:sp>
      <p:sp>
        <p:nvSpPr>
          <p:cNvPr id="5" name="Content Placeholder 4"/>
          <p:cNvSpPr>
            <a:spLocks noGrp="1"/>
          </p:cNvSpPr>
          <p:nvPr>
            <p:ph idx="1"/>
          </p:nvPr>
        </p:nvSpPr>
        <p:spPr/>
        <p:txBody>
          <a:bodyPr>
            <a:noAutofit/>
          </a:bodyPr>
          <a:lstStyle/>
          <a:p>
            <a:pPr marL="0" lvl="1" indent="0">
              <a:buNone/>
            </a:pPr>
            <a:r>
              <a:rPr lang="en-US" sz="2000" i="1" dirty="0" smtClean="0"/>
              <a:t>“</a:t>
            </a:r>
            <a:r>
              <a:rPr lang="en-US" sz="2000" i="1" dirty="0"/>
              <a:t>But when that servant went out, he found one of his fellow servants who owed him a hundred silver coins. He grabbed him and began to choke him. ‘Pay back what you owe me!’ he demanded. “His fellow servant fell to his knees and begged him, ‘Be patient with me, and I will pay it back.’ “But he refused. Instead, he went off and had the man thrown into prison until he could pay the debt. When the other servants saw what had happened, they were outraged and went and told their master everything that had happened. “Then the master called the servant in. ‘You wicked servant,’ he said, ‘I canceled all that debt of yours because you begged me to. Shouldn’t you have had mercy on your fellow servant just as I had on you?’ In anger his master handed him over to the jailers to be tortured, until he should pay back all he owed. </a:t>
            </a:r>
            <a:endParaRPr lang="en-US" sz="2000" i="1" dirty="0" smtClean="0"/>
          </a:p>
          <a:p>
            <a:pPr marL="0" lvl="1" indent="0">
              <a:buNone/>
            </a:pPr>
            <a:r>
              <a:rPr lang="en-US" sz="2000" i="1" dirty="0" smtClean="0"/>
              <a:t>“</a:t>
            </a:r>
            <a:r>
              <a:rPr lang="en-US" sz="2000" i="1" dirty="0"/>
              <a:t>This is how my heavenly Father will treat each of you unless you forgive your brother or sister from your heart.”</a:t>
            </a:r>
          </a:p>
        </p:txBody>
      </p:sp>
      <p:sp>
        <p:nvSpPr>
          <p:cNvPr id="2" name="Date Placeholder 1"/>
          <p:cNvSpPr>
            <a:spLocks noGrp="1"/>
          </p:cNvSpPr>
          <p:nvPr>
            <p:ph type="dt" sz="half" idx="10"/>
          </p:nvPr>
        </p:nvSpPr>
        <p:spPr/>
        <p:txBody>
          <a:bodyPr/>
          <a:lstStyle/>
          <a:p>
            <a:fld id="{B696ECFC-7A24-9D4D-A2F6-14E025D39F39}" type="datetime1">
              <a:rPr lang="en-US" smtClean="0"/>
              <a:t>10/10/18</a:t>
            </a:fld>
            <a:endParaRPr lang="en-US" dirty="0"/>
          </a:p>
        </p:txBody>
      </p:sp>
    </p:spTree>
    <p:extLst>
      <p:ext uri="{BB962C8B-B14F-4D97-AF65-F5344CB8AC3E}">
        <p14:creationId xmlns:p14="http://schemas.microsoft.com/office/powerpoint/2010/main" val="694668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just happened?</a:t>
            </a:r>
            <a:endParaRPr lang="en-US" dirty="0"/>
          </a:p>
        </p:txBody>
      </p:sp>
      <p:sp>
        <p:nvSpPr>
          <p:cNvPr id="5" name="Content Placeholder 4"/>
          <p:cNvSpPr>
            <a:spLocks noGrp="1"/>
          </p:cNvSpPr>
          <p:nvPr>
            <p:ph idx="1"/>
          </p:nvPr>
        </p:nvSpPr>
        <p:spPr/>
        <p:txBody>
          <a:bodyPr>
            <a:noAutofit/>
          </a:bodyPr>
          <a:lstStyle/>
          <a:p>
            <a:pPr marL="342900" lvl="1" indent="-342900"/>
            <a:r>
              <a:rPr lang="en-US" sz="2000" dirty="0" smtClean="0"/>
              <a:t>We see that Peter’s question is indeed answered as not just 7, but 70 times 7.</a:t>
            </a:r>
          </a:p>
          <a:p>
            <a:pPr marL="342900" lvl="1" indent="-342900"/>
            <a:r>
              <a:rPr lang="en-US" sz="2000" dirty="0" smtClean="0"/>
              <a:t>We also see that Jesus tells a related story about a king who has a subject that owes a lot of money, but the king has mercy on him and grace by dismissing the dept.</a:t>
            </a:r>
          </a:p>
          <a:p>
            <a:pPr marL="342900" lvl="1" indent="-342900"/>
            <a:r>
              <a:rPr lang="en-US" sz="2000" dirty="0" smtClean="0"/>
              <a:t>However, we see right after that the subject then goes to his debtor, who owes far less, and does not forgive the debt.</a:t>
            </a:r>
          </a:p>
          <a:p>
            <a:pPr marL="342900" lvl="1" indent="-342900"/>
            <a:r>
              <a:rPr lang="en-US" sz="2000" dirty="0" smtClean="0"/>
              <a:t>Clearly, this is a warning and it seems the parable is quite straightforward. Or is it?</a:t>
            </a:r>
          </a:p>
        </p:txBody>
      </p:sp>
      <p:sp>
        <p:nvSpPr>
          <p:cNvPr id="2" name="Date Placeholder 1"/>
          <p:cNvSpPr>
            <a:spLocks noGrp="1"/>
          </p:cNvSpPr>
          <p:nvPr>
            <p:ph type="dt" sz="half" idx="10"/>
          </p:nvPr>
        </p:nvSpPr>
        <p:spPr/>
        <p:txBody>
          <a:bodyPr/>
          <a:lstStyle/>
          <a:p>
            <a:fld id="{B696ECFC-7A24-9D4D-A2F6-14E025D39F39}" type="datetime1">
              <a:rPr lang="en-US" smtClean="0"/>
              <a:t>10/10/18</a:t>
            </a:fld>
            <a:endParaRPr lang="en-US" dirty="0"/>
          </a:p>
        </p:txBody>
      </p:sp>
    </p:spTree>
    <p:extLst>
      <p:ext uri="{BB962C8B-B14F-4D97-AF65-F5344CB8AC3E}">
        <p14:creationId xmlns:p14="http://schemas.microsoft.com/office/powerpoint/2010/main" val="1566525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Analysis of the Numbers in the Parable</a:t>
            </a:r>
            <a:endParaRPr lang="en-US" dirty="0"/>
          </a:p>
        </p:txBody>
      </p:sp>
      <p:sp>
        <p:nvSpPr>
          <p:cNvPr id="5" name="Content Placeholder 4"/>
          <p:cNvSpPr>
            <a:spLocks noGrp="1"/>
          </p:cNvSpPr>
          <p:nvPr>
            <p:ph idx="1"/>
          </p:nvPr>
        </p:nvSpPr>
        <p:spPr/>
        <p:txBody>
          <a:bodyPr>
            <a:noAutofit/>
          </a:bodyPr>
          <a:lstStyle/>
          <a:p>
            <a:pPr marL="342900" lvl="1" indent="-342900"/>
            <a:r>
              <a:rPr lang="en-US" sz="1800" dirty="0" smtClean="0"/>
              <a:t>The number 7 means perfection or holy completeness. Thus, to forgive someone 7 times is to completely forgive.</a:t>
            </a:r>
          </a:p>
          <a:p>
            <a:pPr marL="342900" lvl="1" indent="-342900"/>
            <a:r>
              <a:rPr lang="en-US" sz="1800" dirty="0" smtClean="0"/>
              <a:t>The number 70 times 7 is a word picture for mathematical infinity. Thus, Jesus says to forgive someone as many times as necessary. In other words, always.</a:t>
            </a:r>
          </a:p>
          <a:p>
            <a:pPr marL="342900" lvl="1" indent="-342900"/>
            <a:r>
              <a:rPr lang="en-US" sz="1800" dirty="0" smtClean="0"/>
              <a:t>Consider the bags of gold. There were 10,000 of them! </a:t>
            </a:r>
          </a:p>
          <a:p>
            <a:pPr marL="742950" lvl="2" indent="-342900"/>
            <a:r>
              <a:rPr lang="en-US" sz="1600" dirty="0" smtClean="0"/>
              <a:t>It has been suggested Herod’s budget for Israel at the time was about 600 talents. </a:t>
            </a:r>
          </a:p>
          <a:p>
            <a:pPr marL="742950" lvl="2" indent="-342900"/>
            <a:r>
              <a:rPr lang="en-US" sz="1600" dirty="0"/>
              <a:t>If each bag contained a talent, which is roughly 6,000 denarii an each denarii about $48 today, that could equate to over $3 billion. Clearly, this sum of money was an absurd amount of money!</a:t>
            </a:r>
          </a:p>
          <a:p>
            <a:pPr marL="742950" lvl="2" indent="-342900"/>
            <a:r>
              <a:rPr lang="en-US" sz="1600" dirty="0" smtClean="0"/>
              <a:t>With this in mind, the story becomes one of a proof by absurdity. Imagine what would happen to our economy if the government forgave everyone's’ tax debt. </a:t>
            </a:r>
          </a:p>
          <a:p>
            <a:pPr marL="342900" lvl="1" indent="-342900"/>
            <a:r>
              <a:rPr lang="en-US" sz="1800" dirty="0" smtClean="0"/>
              <a:t>The servant’s debt he did not forgive was likely more like $3,000.00 today </a:t>
            </a:r>
            <a:r>
              <a:rPr lang="mr-IN" sz="1800" dirty="0" smtClean="0"/>
              <a:t>–</a:t>
            </a:r>
            <a:r>
              <a:rPr lang="en-US" sz="1800" dirty="0" smtClean="0"/>
              <a:t> something most people with even modest incomes could pay eventually.</a:t>
            </a:r>
          </a:p>
          <a:p>
            <a:pPr marL="342900" lvl="1" indent="-342900"/>
            <a:endParaRPr lang="en-US" sz="2000" dirty="0" smtClean="0"/>
          </a:p>
        </p:txBody>
      </p:sp>
      <p:sp>
        <p:nvSpPr>
          <p:cNvPr id="2" name="Date Placeholder 1"/>
          <p:cNvSpPr>
            <a:spLocks noGrp="1"/>
          </p:cNvSpPr>
          <p:nvPr>
            <p:ph type="dt" sz="half" idx="10"/>
          </p:nvPr>
        </p:nvSpPr>
        <p:spPr/>
        <p:txBody>
          <a:bodyPr/>
          <a:lstStyle/>
          <a:p>
            <a:fld id="{B696ECFC-7A24-9D4D-A2F6-14E025D39F39}" type="datetime1">
              <a:rPr lang="en-US" smtClean="0"/>
              <a:t>10/10/18</a:t>
            </a:fld>
            <a:endParaRPr lang="en-US" dirty="0"/>
          </a:p>
        </p:txBody>
      </p:sp>
    </p:spTree>
    <p:extLst>
      <p:ext uri="{BB962C8B-B14F-4D97-AF65-F5344CB8AC3E}">
        <p14:creationId xmlns:p14="http://schemas.microsoft.com/office/powerpoint/2010/main" val="445776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Review</a:t>
            </a:r>
            <a:endParaRPr lang="en-US" dirty="0"/>
          </a:p>
        </p:txBody>
      </p:sp>
      <p:sp>
        <p:nvSpPr>
          <p:cNvPr id="3" name="Content Placeholder 2"/>
          <p:cNvSpPr>
            <a:spLocks noGrp="1"/>
          </p:cNvSpPr>
          <p:nvPr>
            <p:ph idx="1"/>
          </p:nvPr>
        </p:nvSpPr>
        <p:spPr/>
        <p:txBody>
          <a:bodyPr/>
          <a:lstStyle/>
          <a:p>
            <a:r>
              <a:rPr lang="en-US" dirty="0" smtClean="0"/>
              <a:t>Given the huge amount of money, is the king in the story really trying to collect or does he know there is no hope for the debtor other than mercy and grace?</a:t>
            </a:r>
          </a:p>
          <a:p>
            <a:r>
              <a:rPr lang="en-US" dirty="0" smtClean="0"/>
              <a:t>Suppose you loaned someone a lot of money. Would you be so easy to forgive the debt if they begged you?</a:t>
            </a:r>
          </a:p>
          <a:p>
            <a:r>
              <a:rPr lang="en-US" dirty="0" smtClean="0"/>
              <a:t>If you borrowed money from a bank, would you think the bank manager would be lenient? Even it he were, would you expect cancellation of the debt?</a:t>
            </a:r>
          </a:p>
          <a:p>
            <a:r>
              <a:rPr lang="en-US" dirty="0" smtClean="0"/>
              <a:t>What about the servant? Was he seeing his debtor in a different light? Did he think the smaller sum accountable but his own insurmountable debt not accountable?</a:t>
            </a:r>
          </a:p>
          <a:p>
            <a:endParaRPr lang="en-US" dirty="0" smtClean="0"/>
          </a:p>
        </p:txBody>
      </p:sp>
      <p:sp>
        <p:nvSpPr>
          <p:cNvPr id="4" name="Date Placeholder 3"/>
          <p:cNvSpPr>
            <a:spLocks noGrp="1"/>
          </p:cNvSpPr>
          <p:nvPr>
            <p:ph type="dt" sz="half" idx="10"/>
          </p:nvPr>
        </p:nvSpPr>
        <p:spPr/>
        <p:txBody>
          <a:bodyPr/>
          <a:lstStyle/>
          <a:p>
            <a:fld id="{AADBF6E2-ED23-6249-9E50-3C95E48FBF25}" type="datetime1">
              <a:rPr lang="en-US" smtClean="0"/>
              <a:t>10/10/18</a:t>
            </a:fld>
            <a:endParaRPr lang="en-US" dirty="0"/>
          </a:p>
        </p:txBody>
      </p:sp>
    </p:spTree>
    <p:extLst>
      <p:ext uri="{BB962C8B-B14F-4D97-AF65-F5344CB8AC3E}">
        <p14:creationId xmlns:p14="http://schemas.microsoft.com/office/powerpoint/2010/main" val="1740725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684</TotalTime>
  <Words>2519</Words>
  <Application>Microsoft Macintosh PowerPoint</Application>
  <PresentationFormat>Widescreen</PresentationFormat>
  <Paragraphs>254</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Century Gothic</vt:lpstr>
      <vt:lpstr>Mangal</vt:lpstr>
      <vt:lpstr>Arial</vt:lpstr>
      <vt:lpstr>Calibri</vt:lpstr>
      <vt:lpstr>Courier New</vt:lpstr>
      <vt:lpstr>Vapor Trail</vt:lpstr>
      <vt:lpstr>Parables and Pythons</vt:lpstr>
      <vt:lpstr>Class agenda</vt:lpstr>
      <vt:lpstr>Bible study: the parables of Jesus</vt:lpstr>
      <vt:lpstr>Mathew 18:21-33</vt:lpstr>
      <vt:lpstr>The Unmerciful Servant</vt:lpstr>
      <vt:lpstr>Mathew 18:21-33</vt:lpstr>
      <vt:lpstr>What just happened?</vt:lpstr>
      <vt:lpstr>Analysis of the Numbers in the Parable</vt:lpstr>
      <vt:lpstr>Let’s Review</vt:lpstr>
      <vt:lpstr>The Dichotomy</vt:lpstr>
      <vt:lpstr>Conclusions</vt:lpstr>
      <vt:lpstr>The golden age of British comedy</vt:lpstr>
      <vt:lpstr>PowerPoint Presentation</vt:lpstr>
      <vt:lpstr>Computer Programming</vt:lpstr>
      <vt:lpstr>For Loop - review</vt:lpstr>
      <vt:lpstr>Loops: the WHILE loop</vt:lpstr>
      <vt:lpstr>WHILE LOOP – hands on</vt:lpstr>
      <vt:lpstr>While loop - execution</vt:lpstr>
      <vt:lpstr>Data objects in Python</vt:lpstr>
      <vt:lpstr>lists – hands on example</vt:lpstr>
      <vt:lpstr>lists – hands on exercise</vt:lpstr>
      <vt:lpstr>Declaring lists</vt:lpstr>
      <vt:lpstr>More data structures</vt:lpstr>
      <vt:lpstr>Tuples</vt:lpstr>
      <vt:lpstr>Sets</vt:lpstr>
      <vt:lpstr>Homework</vt:lpstr>
      <vt:lpstr>Homework #3 - Review</vt:lpstr>
      <vt:lpstr>Homework #3 - Review</vt:lpstr>
      <vt:lpstr>Homework assignment #4</vt:lpstr>
      <vt:lpstr>Questions or comments?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Parables and pythons</dc:title>
  <dc:creator>Chuck Bell</dc:creator>
  <cp:lastModifiedBy>Chuck Bell</cp:lastModifiedBy>
  <cp:revision>191</cp:revision>
  <dcterms:created xsi:type="dcterms:W3CDTF">2018-09-09T20:06:26Z</dcterms:created>
  <dcterms:modified xsi:type="dcterms:W3CDTF">2018-10-10T21:36:41Z</dcterms:modified>
</cp:coreProperties>
</file>