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61" r:id="rId3"/>
    <p:sldId id="271" r:id="rId4"/>
    <p:sldId id="357" r:id="rId5"/>
    <p:sldId id="358" r:id="rId6"/>
    <p:sldId id="359" r:id="rId7"/>
    <p:sldId id="360" r:id="rId8"/>
    <p:sldId id="361" r:id="rId9"/>
    <p:sldId id="362" r:id="rId10"/>
    <p:sldId id="270" r:id="rId11"/>
    <p:sldId id="257" r:id="rId12"/>
    <p:sldId id="269" r:id="rId13"/>
    <p:sldId id="346" r:id="rId14"/>
    <p:sldId id="350" r:id="rId15"/>
    <p:sldId id="352" r:id="rId16"/>
    <p:sldId id="351" r:id="rId17"/>
    <p:sldId id="353" r:id="rId18"/>
    <p:sldId id="354" r:id="rId19"/>
    <p:sldId id="355" r:id="rId20"/>
    <p:sldId id="280" r:id="rId21"/>
    <p:sldId id="281" r:id="rId22"/>
    <p:sldId id="356" r:id="rId23"/>
    <p:sldId id="267" r:id="rId24"/>
    <p:sldId id="26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51"/>
    <p:restoredTop sz="94663"/>
  </p:normalViewPr>
  <p:slideViewPr>
    <p:cSldViewPr snapToGrid="0" snapToObjects="1">
      <p:cViewPr>
        <p:scale>
          <a:sx n="125" d="100"/>
          <a:sy n="125" d="100"/>
        </p:scale>
        <p:origin x="144"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5A488-1AC6-B649-A88A-91D0E808665E}" type="datetimeFigureOut">
              <a:rPr lang="en-US" smtClean="0"/>
              <a:t>9/29/18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A08049-2555-F34D-9DDA-D99A3A82B81E}" type="slidenum">
              <a:rPr lang="en-US" smtClean="0"/>
              <a:t>‹#›</a:t>
            </a:fld>
            <a:endParaRPr lang="en-US" dirty="0"/>
          </a:p>
        </p:txBody>
      </p:sp>
    </p:spTree>
    <p:extLst>
      <p:ext uri="{BB962C8B-B14F-4D97-AF65-F5344CB8AC3E}">
        <p14:creationId xmlns:p14="http://schemas.microsoft.com/office/powerpoint/2010/main" val="1919020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a:t>9/29/18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9/29/18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a:pPr/>
              <a:t>9/29/18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a:pPr/>
              <a:t>9/29/18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a:pPr/>
              <a:t>9/29/18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a:t>9/29/18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Drag picture to placeholder or click icon to add</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Drag picture to placeholder or click icon to add</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Drag picture to placeholder or click icon to add</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a:t>9/29/18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9/29/18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a:pPr/>
              <a:t>9/29/18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9/29/18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a:pPr/>
              <a:t>9/29/18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a:t>9/29/18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a:t>9/29/18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a:t>9/29/18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a:t>9/29/18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9/29/18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9/29/18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a:pPr/>
              <a:t>9/29/18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cap="none" dirty="0" smtClean="0"/>
              <a:t>Parables and Pythons</a:t>
            </a:r>
            <a:endParaRPr lang="en-US" cap="none" dirty="0"/>
          </a:p>
        </p:txBody>
      </p:sp>
      <p:sp>
        <p:nvSpPr>
          <p:cNvPr id="3" name="Subtitle 2"/>
          <p:cNvSpPr>
            <a:spLocks noGrp="1"/>
          </p:cNvSpPr>
          <p:nvPr>
            <p:ph type="subTitle" idx="1"/>
          </p:nvPr>
        </p:nvSpPr>
        <p:spPr>
          <a:xfrm>
            <a:off x="1371600" y="3632201"/>
            <a:ext cx="9448800" cy="1226878"/>
          </a:xfrm>
        </p:spPr>
        <p:txBody>
          <a:bodyPr>
            <a:normAutofit/>
          </a:bodyPr>
          <a:lstStyle/>
          <a:p>
            <a:endParaRPr lang="en-US" dirty="0" smtClean="0"/>
          </a:p>
          <a:p>
            <a:r>
              <a:rPr lang="en-US" dirty="0" smtClean="0"/>
              <a:t>Dr. Charles “Chuck” Bell</a:t>
            </a:r>
          </a:p>
          <a:p>
            <a:r>
              <a:rPr lang="en-US" dirty="0" smtClean="0"/>
              <a:t>Lesson </a:t>
            </a:r>
            <a:r>
              <a:rPr lang="en-US" dirty="0" smtClean="0"/>
              <a:t>4: 03 October </a:t>
            </a:r>
            <a:r>
              <a:rPr lang="en-US" dirty="0" smtClean="0"/>
              <a:t>2018</a:t>
            </a:r>
          </a:p>
          <a:p>
            <a:endParaRPr lang="en-US" dirty="0"/>
          </a:p>
        </p:txBody>
      </p:sp>
    </p:spTree>
    <p:extLst>
      <p:ext uri="{BB962C8B-B14F-4D97-AF65-F5344CB8AC3E}">
        <p14:creationId xmlns:p14="http://schemas.microsoft.com/office/powerpoint/2010/main" val="9299207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golden age of British comedy</a:t>
            </a:r>
            <a:endParaRPr lang="en-US" dirty="0"/>
          </a:p>
        </p:txBody>
      </p:sp>
      <p:sp>
        <p:nvSpPr>
          <p:cNvPr id="5" name="Text Placeholder 4"/>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0627210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2080" y="3436294"/>
            <a:ext cx="8376920" cy="407165"/>
          </a:xfrm>
        </p:spPr>
        <p:txBody>
          <a:bodyPr/>
          <a:lstStyle/>
          <a:p>
            <a:r>
              <a:rPr lang="en-US" dirty="0"/>
              <a:t>https://www.youtube.com/watch?v=liIlW-ovx0Y</a:t>
            </a:r>
          </a:p>
        </p:txBody>
      </p:sp>
    </p:spTree>
    <p:extLst>
      <p:ext uri="{BB962C8B-B14F-4D97-AF65-F5344CB8AC3E}">
        <p14:creationId xmlns:p14="http://schemas.microsoft.com/office/powerpoint/2010/main" val="19441446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Computer Programming</a:t>
            </a:r>
            <a:endParaRPr lang="en-US" dirty="0"/>
          </a:p>
        </p:txBody>
      </p:sp>
      <p:sp>
        <p:nvSpPr>
          <p:cNvPr id="5" name="Text Placeholder 4"/>
          <p:cNvSpPr>
            <a:spLocks noGrp="1"/>
          </p:cNvSpPr>
          <p:nvPr>
            <p:ph type="body" sz="half" idx="2"/>
          </p:nvPr>
        </p:nvSpPr>
        <p:spPr/>
        <p:txBody>
          <a:bodyPr>
            <a:normAutofit/>
          </a:bodyPr>
          <a:lstStyle/>
          <a:p>
            <a:r>
              <a:rPr lang="en-US" sz="2000" dirty="0" smtClean="0"/>
              <a:t>Hands On Learning</a:t>
            </a:r>
            <a:endParaRPr lang="en-US" sz="2000" dirty="0"/>
          </a:p>
        </p:txBody>
      </p:sp>
    </p:spTree>
    <p:extLst>
      <p:ext uri="{BB962C8B-B14F-4D97-AF65-F5344CB8AC3E}">
        <p14:creationId xmlns:p14="http://schemas.microsoft.com/office/powerpoint/2010/main" val="11384320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280" y="764373"/>
            <a:ext cx="10154920" cy="1293028"/>
          </a:xfrm>
        </p:spPr>
        <p:txBody>
          <a:bodyPr>
            <a:normAutofit/>
          </a:bodyPr>
          <a:lstStyle/>
          <a:p>
            <a:r>
              <a:rPr lang="en-US" dirty="0" smtClean="0"/>
              <a:t>Conditional </a:t>
            </a:r>
            <a:r>
              <a:rPr lang="en-US" dirty="0" smtClean="0"/>
              <a:t>statements - review</a:t>
            </a:r>
            <a:endParaRPr lang="en-US" dirty="0"/>
          </a:p>
        </p:txBody>
      </p:sp>
      <p:sp>
        <p:nvSpPr>
          <p:cNvPr id="3" name="Content Placeholder 2"/>
          <p:cNvSpPr>
            <a:spLocks noGrp="1"/>
          </p:cNvSpPr>
          <p:nvPr>
            <p:ph idx="1"/>
          </p:nvPr>
        </p:nvSpPr>
        <p:spPr>
          <a:xfrm>
            <a:off x="685800" y="2194560"/>
            <a:ext cx="10820400" cy="4236720"/>
          </a:xfrm>
        </p:spPr>
        <p:txBody>
          <a:bodyPr>
            <a:normAutofit fontScale="85000" lnSpcReduction="20000"/>
          </a:bodyPr>
          <a:lstStyle/>
          <a:p>
            <a:r>
              <a:rPr lang="en-US" dirty="0" smtClean="0"/>
              <a:t>Sometimes in a program, we may need to make decisions that change how the program reacts, produces output, identifies errors, warnings, etc.</a:t>
            </a:r>
          </a:p>
          <a:p>
            <a:r>
              <a:rPr lang="en-US" dirty="0" smtClean="0"/>
              <a:t>Recall from our last experiment we asked the user to enter a value between 1 and 6. How do we know whether the user did what was asked?</a:t>
            </a:r>
          </a:p>
          <a:p>
            <a:r>
              <a:rPr lang="en-US" dirty="0" smtClean="0"/>
              <a:t>We can use a conditional like this:</a:t>
            </a:r>
          </a:p>
          <a:p>
            <a:pPr marL="0" indent="0">
              <a:buNone/>
            </a:pPr>
            <a:r>
              <a:rPr lang="en-US" b="1" dirty="0" smtClean="0">
                <a:solidFill>
                  <a:srgbClr val="FFFF00"/>
                </a:solidFill>
                <a:latin typeface="Courier New" charset="0"/>
                <a:ea typeface="Courier New" charset="0"/>
                <a:cs typeface="Courier New" charset="0"/>
              </a:rPr>
              <a:t>if &lt;something is true&gt; then</a:t>
            </a:r>
          </a:p>
          <a:p>
            <a:pPr marL="0" indent="0">
              <a:buNone/>
            </a:pPr>
            <a:r>
              <a:rPr lang="en-US" b="1" dirty="0">
                <a:solidFill>
                  <a:srgbClr val="FFFF00"/>
                </a:solidFill>
                <a:latin typeface="Courier New" charset="0"/>
                <a:ea typeface="Courier New" charset="0"/>
                <a:cs typeface="Courier New" charset="0"/>
              </a:rPr>
              <a:t> </a:t>
            </a:r>
            <a:r>
              <a:rPr lang="en-US" b="1" dirty="0" smtClean="0">
                <a:solidFill>
                  <a:srgbClr val="FFFF00"/>
                </a:solidFill>
                <a:latin typeface="Courier New" charset="0"/>
                <a:ea typeface="Courier New" charset="0"/>
                <a:cs typeface="Courier New" charset="0"/>
              </a:rPr>
              <a:t>   &lt;do operation A&gt;</a:t>
            </a:r>
          </a:p>
          <a:p>
            <a:pPr marL="0" indent="0">
              <a:buNone/>
            </a:pPr>
            <a:r>
              <a:rPr lang="en-US" b="1" dirty="0" smtClean="0">
                <a:solidFill>
                  <a:srgbClr val="FFFF00"/>
                </a:solidFill>
                <a:latin typeface="Courier New" charset="0"/>
                <a:ea typeface="Courier New" charset="0"/>
                <a:cs typeface="Courier New" charset="0"/>
              </a:rPr>
              <a:t>else </a:t>
            </a:r>
          </a:p>
          <a:p>
            <a:pPr marL="0" indent="0">
              <a:buNone/>
            </a:pPr>
            <a:r>
              <a:rPr lang="en-US" b="1" dirty="0">
                <a:solidFill>
                  <a:srgbClr val="FFFF00"/>
                </a:solidFill>
                <a:latin typeface="Courier New" charset="0"/>
                <a:ea typeface="Courier New" charset="0"/>
                <a:cs typeface="Courier New" charset="0"/>
              </a:rPr>
              <a:t> </a:t>
            </a:r>
            <a:r>
              <a:rPr lang="en-US" b="1" dirty="0" smtClean="0">
                <a:solidFill>
                  <a:srgbClr val="FFFF00"/>
                </a:solidFill>
                <a:latin typeface="Courier New" charset="0"/>
                <a:ea typeface="Courier New" charset="0"/>
                <a:cs typeface="Courier New" charset="0"/>
              </a:rPr>
              <a:t>   &lt;do operation B&gt;</a:t>
            </a:r>
          </a:p>
          <a:p>
            <a:r>
              <a:rPr lang="en-US" dirty="0" smtClean="0"/>
              <a:t>Notice we do “A” when the condition (an expression is evaluated) is true.</a:t>
            </a:r>
          </a:p>
          <a:p>
            <a:r>
              <a:rPr lang="en-US" dirty="0" smtClean="0"/>
              <a:t>Otherwise, we do “B”.</a:t>
            </a:r>
          </a:p>
          <a:p>
            <a:r>
              <a:rPr lang="en-US" dirty="0" smtClean="0"/>
              <a:t>This is how programmers ’control’ the program flow (execution).</a:t>
            </a:r>
          </a:p>
          <a:p>
            <a:r>
              <a:rPr lang="en-US" dirty="0" smtClean="0"/>
              <a:t>Let’s try this in a more advanced example using the IDLE editor.</a:t>
            </a:r>
            <a:endParaRPr lang="en-US" dirty="0"/>
          </a:p>
        </p:txBody>
      </p:sp>
    </p:spTree>
    <p:extLst>
      <p:ext uri="{BB962C8B-B14F-4D97-AF65-F5344CB8AC3E}">
        <p14:creationId xmlns:p14="http://schemas.microsoft.com/office/powerpoint/2010/main" val="19685291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280" y="764373"/>
            <a:ext cx="10154920" cy="1293028"/>
          </a:xfrm>
        </p:spPr>
        <p:txBody>
          <a:bodyPr>
            <a:normAutofit/>
          </a:bodyPr>
          <a:lstStyle/>
          <a:p>
            <a:r>
              <a:rPr lang="en-US" dirty="0" smtClean="0"/>
              <a:t>Advanced Conditional statements</a:t>
            </a:r>
            <a:endParaRPr lang="en-US" dirty="0"/>
          </a:p>
        </p:txBody>
      </p:sp>
      <p:sp>
        <p:nvSpPr>
          <p:cNvPr id="3" name="Content Placeholder 2"/>
          <p:cNvSpPr>
            <a:spLocks noGrp="1"/>
          </p:cNvSpPr>
          <p:nvPr>
            <p:ph idx="1"/>
          </p:nvPr>
        </p:nvSpPr>
        <p:spPr>
          <a:xfrm>
            <a:off x="685800" y="2194560"/>
            <a:ext cx="10820400" cy="4236720"/>
          </a:xfrm>
        </p:spPr>
        <p:txBody>
          <a:bodyPr>
            <a:normAutofit lnSpcReduction="10000"/>
          </a:bodyPr>
          <a:lstStyle/>
          <a:p>
            <a:r>
              <a:rPr lang="en-US" dirty="0" smtClean="0"/>
              <a:t>Sometimes you may need to make several choices. </a:t>
            </a:r>
          </a:p>
          <a:p>
            <a:r>
              <a:rPr lang="en-US" dirty="0" smtClean="0"/>
              <a:t>We can “chain” conditionals like this:</a:t>
            </a:r>
          </a:p>
          <a:p>
            <a:pPr marL="0" indent="0">
              <a:spcBef>
                <a:spcPts val="400"/>
              </a:spcBef>
              <a:buNone/>
            </a:pPr>
            <a:r>
              <a:rPr lang="en-US" b="1" dirty="0">
                <a:solidFill>
                  <a:srgbClr val="FFFF00"/>
                </a:solidFill>
                <a:latin typeface="Courier New" charset="0"/>
                <a:ea typeface="Courier New" charset="0"/>
                <a:cs typeface="Courier New" charset="0"/>
              </a:rPr>
              <a:t>if &lt;</a:t>
            </a:r>
            <a:r>
              <a:rPr lang="en-US" b="1" dirty="0" smtClean="0">
                <a:solidFill>
                  <a:srgbClr val="FFFF00"/>
                </a:solidFill>
                <a:latin typeface="Courier New" charset="0"/>
                <a:ea typeface="Courier New" charset="0"/>
                <a:cs typeface="Courier New" charset="0"/>
              </a:rPr>
              <a:t>something1 </a:t>
            </a:r>
            <a:r>
              <a:rPr lang="en-US" b="1" dirty="0">
                <a:solidFill>
                  <a:srgbClr val="FFFF00"/>
                </a:solidFill>
                <a:latin typeface="Courier New" charset="0"/>
                <a:ea typeface="Courier New" charset="0"/>
                <a:cs typeface="Courier New" charset="0"/>
              </a:rPr>
              <a:t>is true&gt; then</a:t>
            </a:r>
          </a:p>
          <a:p>
            <a:pPr marL="0" indent="0">
              <a:spcBef>
                <a:spcPts val="400"/>
              </a:spcBef>
              <a:buNone/>
            </a:pPr>
            <a:r>
              <a:rPr lang="en-US" b="1" dirty="0">
                <a:solidFill>
                  <a:srgbClr val="FFFF00"/>
                </a:solidFill>
                <a:latin typeface="Courier New" charset="0"/>
                <a:ea typeface="Courier New" charset="0"/>
                <a:cs typeface="Courier New" charset="0"/>
              </a:rPr>
              <a:t>    &lt;do operation A&gt;</a:t>
            </a:r>
          </a:p>
          <a:p>
            <a:pPr marL="0" indent="0">
              <a:spcBef>
                <a:spcPts val="400"/>
              </a:spcBef>
              <a:buNone/>
            </a:pPr>
            <a:r>
              <a:rPr lang="en-US" b="1" dirty="0" smtClean="0">
                <a:solidFill>
                  <a:srgbClr val="FFFF00"/>
                </a:solidFill>
                <a:latin typeface="Courier New" charset="0"/>
                <a:ea typeface="Courier New" charset="0"/>
                <a:cs typeface="Courier New" charset="0"/>
              </a:rPr>
              <a:t>elif </a:t>
            </a:r>
            <a:r>
              <a:rPr lang="en-US" b="1" dirty="0">
                <a:solidFill>
                  <a:srgbClr val="FFFF00"/>
                </a:solidFill>
                <a:latin typeface="Courier New" charset="0"/>
                <a:ea typeface="Courier New" charset="0"/>
                <a:cs typeface="Courier New" charset="0"/>
              </a:rPr>
              <a:t>&lt;</a:t>
            </a:r>
            <a:r>
              <a:rPr lang="en-US" b="1" dirty="0" smtClean="0">
                <a:solidFill>
                  <a:srgbClr val="FFFF00"/>
                </a:solidFill>
                <a:latin typeface="Courier New" charset="0"/>
                <a:ea typeface="Courier New" charset="0"/>
                <a:cs typeface="Courier New" charset="0"/>
              </a:rPr>
              <a:t>something2 </a:t>
            </a:r>
            <a:r>
              <a:rPr lang="en-US" b="1" dirty="0">
                <a:solidFill>
                  <a:srgbClr val="FFFF00"/>
                </a:solidFill>
                <a:latin typeface="Courier New" charset="0"/>
                <a:ea typeface="Courier New" charset="0"/>
                <a:cs typeface="Courier New" charset="0"/>
              </a:rPr>
              <a:t>is true&gt; then</a:t>
            </a:r>
          </a:p>
          <a:p>
            <a:pPr marL="0" indent="0">
              <a:spcBef>
                <a:spcPts val="400"/>
              </a:spcBef>
              <a:buNone/>
            </a:pPr>
            <a:r>
              <a:rPr lang="en-US" b="1" dirty="0">
                <a:solidFill>
                  <a:srgbClr val="FFFF00"/>
                </a:solidFill>
                <a:latin typeface="Courier New" charset="0"/>
                <a:ea typeface="Courier New" charset="0"/>
                <a:cs typeface="Courier New" charset="0"/>
              </a:rPr>
              <a:t>    &lt;do operation </a:t>
            </a:r>
            <a:r>
              <a:rPr lang="en-US" b="1" dirty="0" smtClean="0">
                <a:solidFill>
                  <a:srgbClr val="FFFF00"/>
                </a:solidFill>
                <a:latin typeface="Courier New" charset="0"/>
                <a:ea typeface="Courier New" charset="0"/>
                <a:cs typeface="Courier New" charset="0"/>
              </a:rPr>
              <a:t>B&gt;</a:t>
            </a:r>
            <a:endParaRPr lang="en-US" b="1" dirty="0">
              <a:solidFill>
                <a:srgbClr val="FFFF00"/>
              </a:solidFill>
              <a:latin typeface="Courier New" charset="0"/>
              <a:ea typeface="Courier New" charset="0"/>
              <a:cs typeface="Courier New" charset="0"/>
            </a:endParaRPr>
          </a:p>
          <a:p>
            <a:pPr marL="0" indent="0">
              <a:spcBef>
                <a:spcPts val="400"/>
              </a:spcBef>
              <a:buNone/>
            </a:pPr>
            <a:r>
              <a:rPr lang="en-US" b="1" dirty="0" smtClean="0">
                <a:solidFill>
                  <a:srgbClr val="FFFF00"/>
                </a:solidFill>
                <a:latin typeface="Courier New" charset="0"/>
                <a:ea typeface="Courier New" charset="0"/>
                <a:cs typeface="Courier New" charset="0"/>
              </a:rPr>
              <a:t>elif </a:t>
            </a:r>
            <a:r>
              <a:rPr lang="en-US" b="1" dirty="0">
                <a:solidFill>
                  <a:srgbClr val="FFFF00"/>
                </a:solidFill>
                <a:latin typeface="Courier New" charset="0"/>
                <a:ea typeface="Courier New" charset="0"/>
                <a:cs typeface="Courier New" charset="0"/>
              </a:rPr>
              <a:t>&lt;</a:t>
            </a:r>
            <a:r>
              <a:rPr lang="en-US" b="1" dirty="0" smtClean="0">
                <a:solidFill>
                  <a:srgbClr val="FFFF00"/>
                </a:solidFill>
                <a:latin typeface="Courier New" charset="0"/>
                <a:ea typeface="Courier New" charset="0"/>
                <a:cs typeface="Courier New" charset="0"/>
              </a:rPr>
              <a:t>something3 </a:t>
            </a:r>
            <a:r>
              <a:rPr lang="en-US" b="1" dirty="0">
                <a:solidFill>
                  <a:srgbClr val="FFFF00"/>
                </a:solidFill>
                <a:latin typeface="Courier New" charset="0"/>
                <a:ea typeface="Courier New" charset="0"/>
                <a:cs typeface="Courier New" charset="0"/>
              </a:rPr>
              <a:t>is true&gt; then</a:t>
            </a:r>
          </a:p>
          <a:p>
            <a:pPr marL="0" indent="0">
              <a:spcBef>
                <a:spcPts val="400"/>
              </a:spcBef>
              <a:buNone/>
            </a:pPr>
            <a:r>
              <a:rPr lang="en-US" b="1" dirty="0">
                <a:solidFill>
                  <a:srgbClr val="FFFF00"/>
                </a:solidFill>
                <a:latin typeface="Courier New" charset="0"/>
                <a:ea typeface="Courier New" charset="0"/>
                <a:cs typeface="Courier New" charset="0"/>
              </a:rPr>
              <a:t>    &lt;do operation </a:t>
            </a:r>
            <a:r>
              <a:rPr lang="en-US" b="1" dirty="0" smtClean="0">
                <a:solidFill>
                  <a:srgbClr val="FFFF00"/>
                </a:solidFill>
                <a:latin typeface="Courier New" charset="0"/>
                <a:ea typeface="Courier New" charset="0"/>
                <a:cs typeface="Courier New" charset="0"/>
              </a:rPr>
              <a:t>C&gt;</a:t>
            </a:r>
            <a:endParaRPr lang="en-US" b="1" dirty="0">
              <a:solidFill>
                <a:srgbClr val="FFFF00"/>
              </a:solidFill>
              <a:latin typeface="Courier New" charset="0"/>
              <a:ea typeface="Courier New" charset="0"/>
              <a:cs typeface="Courier New" charset="0"/>
            </a:endParaRPr>
          </a:p>
          <a:p>
            <a:pPr marL="0" indent="0">
              <a:spcBef>
                <a:spcPts val="400"/>
              </a:spcBef>
              <a:buNone/>
            </a:pPr>
            <a:r>
              <a:rPr lang="en-US" b="1" dirty="0" smtClean="0">
                <a:solidFill>
                  <a:srgbClr val="FFFF00"/>
                </a:solidFill>
                <a:latin typeface="Courier New" charset="0"/>
                <a:ea typeface="Courier New" charset="0"/>
                <a:cs typeface="Courier New" charset="0"/>
              </a:rPr>
              <a:t>else </a:t>
            </a:r>
          </a:p>
          <a:p>
            <a:pPr marL="0" indent="0">
              <a:spcBef>
                <a:spcPts val="400"/>
              </a:spcBef>
              <a:buNone/>
            </a:pPr>
            <a:r>
              <a:rPr lang="en-US" b="1" dirty="0">
                <a:solidFill>
                  <a:srgbClr val="FFFF00"/>
                </a:solidFill>
                <a:latin typeface="Courier New" charset="0"/>
                <a:ea typeface="Courier New" charset="0"/>
                <a:cs typeface="Courier New" charset="0"/>
              </a:rPr>
              <a:t> </a:t>
            </a:r>
            <a:r>
              <a:rPr lang="en-US" b="1" dirty="0" smtClean="0">
                <a:solidFill>
                  <a:srgbClr val="FFFF00"/>
                </a:solidFill>
                <a:latin typeface="Courier New" charset="0"/>
                <a:ea typeface="Courier New" charset="0"/>
                <a:cs typeface="Courier New" charset="0"/>
              </a:rPr>
              <a:t>   &lt;do operation D&gt;</a:t>
            </a:r>
          </a:p>
          <a:p>
            <a:r>
              <a:rPr lang="en-US" dirty="0" smtClean="0"/>
              <a:t>Notice we use “elif” for subsequent conditionals. This strange abbreviation is used instead of “else if”.</a:t>
            </a:r>
            <a:endParaRPr lang="en-US" dirty="0"/>
          </a:p>
        </p:txBody>
      </p:sp>
    </p:spTree>
    <p:extLst>
      <p:ext uri="{BB962C8B-B14F-4D97-AF65-F5344CB8AC3E}">
        <p14:creationId xmlns:p14="http://schemas.microsoft.com/office/powerpoint/2010/main" val="386240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blocks</a:t>
            </a:r>
            <a:endParaRPr lang="en-US" dirty="0"/>
          </a:p>
        </p:txBody>
      </p:sp>
      <p:sp>
        <p:nvSpPr>
          <p:cNvPr id="3" name="Content Placeholder 2"/>
          <p:cNvSpPr>
            <a:spLocks noGrp="1"/>
          </p:cNvSpPr>
          <p:nvPr>
            <p:ph idx="1"/>
          </p:nvPr>
        </p:nvSpPr>
        <p:spPr/>
        <p:txBody>
          <a:bodyPr>
            <a:normAutofit lnSpcReduction="10000"/>
          </a:bodyPr>
          <a:lstStyle/>
          <a:p>
            <a:r>
              <a:rPr lang="en-US" dirty="0" smtClean="0"/>
              <a:t>Did you notice the indentation in the conditional statement? </a:t>
            </a:r>
          </a:p>
          <a:p>
            <a:r>
              <a:rPr lang="en-US" dirty="0" smtClean="0"/>
              <a:t>This is how Python knows the code belongs to that condition.</a:t>
            </a:r>
          </a:p>
          <a:p>
            <a:r>
              <a:rPr lang="en-US" dirty="0" smtClean="0"/>
              <a:t>We call this a ”code block” and it can contain one or more statements so long as they are all indented the same number of spaces (or tabs).</a:t>
            </a:r>
          </a:p>
          <a:p>
            <a:r>
              <a:rPr lang="en-US" dirty="0" smtClean="0"/>
              <a:t>Example:</a:t>
            </a:r>
          </a:p>
          <a:p>
            <a:pPr marL="0" indent="0">
              <a:spcBef>
                <a:spcPts val="400"/>
              </a:spcBef>
              <a:buNone/>
            </a:pPr>
            <a:r>
              <a:rPr lang="en-US" b="1" dirty="0" smtClean="0">
                <a:solidFill>
                  <a:srgbClr val="FFFF00"/>
                </a:solidFill>
                <a:latin typeface="Courier New" charset="0"/>
                <a:ea typeface="Courier New" charset="0"/>
                <a:cs typeface="Courier New" charset="0"/>
              </a:rPr>
              <a:t>if (intValue == 2):</a:t>
            </a:r>
          </a:p>
          <a:p>
            <a:pPr marL="0" indent="0">
              <a:spcBef>
                <a:spcPts val="400"/>
              </a:spcBef>
              <a:buNone/>
            </a:pPr>
            <a:r>
              <a:rPr lang="en-US" b="1" dirty="0">
                <a:solidFill>
                  <a:srgbClr val="FFFF00"/>
                </a:solidFill>
                <a:latin typeface="Courier New" charset="0"/>
                <a:ea typeface="Courier New" charset="0"/>
                <a:cs typeface="Courier New" charset="0"/>
              </a:rPr>
              <a:t> </a:t>
            </a:r>
            <a:r>
              <a:rPr lang="en-US" b="1" dirty="0" smtClean="0">
                <a:solidFill>
                  <a:srgbClr val="FFFF00"/>
                </a:solidFill>
                <a:latin typeface="Courier New" charset="0"/>
                <a:ea typeface="Courier New" charset="0"/>
                <a:cs typeface="Courier New" charset="0"/>
              </a:rPr>
              <a:t>   k = intValue + 17</a:t>
            </a:r>
          </a:p>
          <a:p>
            <a:pPr marL="0" indent="0">
              <a:spcBef>
                <a:spcPts val="400"/>
              </a:spcBef>
              <a:buNone/>
            </a:pPr>
            <a:r>
              <a:rPr lang="en-US" b="1" dirty="0">
                <a:solidFill>
                  <a:srgbClr val="FFFF00"/>
                </a:solidFill>
                <a:latin typeface="Courier New" charset="0"/>
                <a:ea typeface="Courier New" charset="0"/>
                <a:cs typeface="Courier New" charset="0"/>
              </a:rPr>
              <a:t> </a:t>
            </a:r>
            <a:r>
              <a:rPr lang="en-US" b="1" dirty="0" smtClean="0">
                <a:solidFill>
                  <a:srgbClr val="FFFF00"/>
                </a:solidFill>
                <a:latin typeface="Courier New" charset="0"/>
                <a:ea typeface="Courier New" charset="0"/>
                <a:cs typeface="Courier New" charset="0"/>
              </a:rPr>
              <a:t>   y = k * 4</a:t>
            </a:r>
          </a:p>
          <a:p>
            <a:pPr marL="0" indent="0">
              <a:spcBef>
                <a:spcPts val="400"/>
              </a:spcBef>
              <a:buNone/>
            </a:pPr>
            <a:r>
              <a:rPr lang="en-US" b="1" dirty="0">
                <a:solidFill>
                  <a:srgbClr val="FFFF00"/>
                </a:solidFill>
                <a:latin typeface="Courier New" charset="0"/>
                <a:ea typeface="Courier New" charset="0"/>
                <a:cs typeface="Courier New" charset="0"/>
              </a:rPr>
              <a:t> </a:t>
            </a:r>
            <a:r>
              <a:rPr lang="en-US" b="1" dirty="0" smtClean="0">
                <a:solidFill>
                  <a:srgbClr val="FFFF00"/>
                </a:solidFill>
                <a:latin typeface="Courier New" charset="0"/>
                <a:ea typeface="Courier New" charset="0"/>
                <a:cs typeface="Courier New" charset="0"/>
              </a:rPr>
              <a:t>   print(</a:t>
            </a:r>
            <a:r>
              <a:rPr lang="en-US" b="1" dirty="0">
                <a:solidFill>
                  <a:srgbClr val="FFFF00"/>
                </a:solidFill>
                <a:latin typeface="Courier New" charset="0"/>
                <a:ea typeface="Courier New" charset="0"/>
                <a:cs typeface="Courier New" charset="0"/>
              </a:rPr>
              <a:t>"</a:t>
            </a:r>
            <a:r>
              <a:rPr lang="en-US" b="1" dirty="0" smtClean="0">
                <a:solidFill>
                  <a:srgbClr val="FFFF00"/>
                </a:solidFill>
                <a:latin typeface="Courier New" charset="0"/>
                <a:ea typeface="Courier New" charset="0"/>
                <a:cs typeface="Courier New" charset="0"/>
              </a:rPr>
              <a:t>k = {0}, y = {1}".format(k,y))</a:t>
            </a:r>
          </a:p>
          <a:p>
            <a:r>
              <a:rPr lang="en-US" dirty="0" smtClean="0"/>
              <a:t>Here, we see the three lines of code after the conditional (if) is a single code block.</a:t>
            </a:r>
            <a:endParaRPr lang="en-US" dirty="0"/>
          </a:p>
        </p:txBody>
      </p:sp>
    </p:spTree>
    <p:extLst>
      <p:ext uri="{BB962C8B-B14F-4D97-AF65-F5344CB8AC3E}">
        <p14:creationId xmlns:p14="http://schemas.microsoft.com/office/powerpoint/2010/main" val="1241578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 the for loop</a:t>
            </a:r>
            <a:endParaRPr lang="en-US" dirty="0"/>
          </a:p>
        </p:txBody>
      </p:sp>
      <p:sp>
        <p:nvSpPr>
          <p:cNvPr id="3" name="Content Placeholder 2"/>
          <p:cNvSpPr>
            <a:spLocks noGrp="1"/>
          </p:cNvSpPr>
          <p:nvPr>
            <p:ph idx="1"/>
          </p:nvPr>
        </p:nvSpPr>
        <p:spPr/>
        <p:txBody>
          <a:bodyPr>
            <a:normAutofit lnSpcReduction="10000"/>
          </a:bodyPr>
          <a:lstStyle/>
          <a:p>
            <a:r>
              <a:rPr lang="en-US" dirty="0" smtClean="0"/>
              <a:t>Sometimes we need to do something in a program more than once. </a:t>
            </a:r>
          </a:p>
          <a:p>
            <a:r>
              <a:rPr lang="en-US" dirty="0" smtClean="0"/>
              <a:t>We may need to execute a set of statements several times.</a:t>
            </a:r>
          </a:p>
          <a:p>
            <a:r>
              <a:rPr lang="en-US" dirty="0" smtClean="0"/>
              <a:t>A common example is executing a code block a specific number of times.</a:t>
            </a:r>
          </a:p>
          <a:p>
            <a:r>
              <a:rPr lang="en-US" dirty="0" smtClean="0"/>
              <a:t>We have the “for” loop for executing a “for each value in” statement.</a:t>
            </a:r>
          </a:p>
          <a:p>
            <a:r>
              <a:rPr lang="en-US" dirty="0" smtClean="0"/>
              <a:t>Example: suppose we want to execute a code block 10 times.</a:t>
            </a:r>
          </a:p>
          <a:p>
            <a:r>
              <a:rPr lang="en-US" dirty="0" smtClean="0"/>
              <a:t>The for loop goes like this:</a:t>
            </a:r>
          </a:p>
          <a:p>
            <a:pPr marL="0" indent="0">
              <a:buNone/>
            </a:pPr>
            <a:r>
              <a:rPr lang="en-US" b="1" dirty="0" smtClean="0">
                <a:solidFill>
                  <a:srgbClr val="FFFF00"/>
                </a:solidFill>
                <a:latin typeface="Courier New" charset="0"/>
                <a:ea typeface="Courier New" charset="0"/>
                <a:cs typeface="Courier New" charset="0"/>
              </a:rPr>
              <a:t>for &lt;variable&gt; in range(&lt;start&gt;, &lt;end&gt;):</a:t>
            </a:r>
          </a:p>
          <a:p>
            <a:pPr marL="0" indent="0">
              <a:buNone/>
            </a:pPr>
            <a:r>
              <a:rPr lang="en-US" b="1" dirty="0">
                <a:solidFill>
                  <a:srgbClr val="FFFF00"/>
                </a:solidFill>
                <a:latin typeface="Courier New" charset="0"/>
                <a:ea typeface="Courier New" charset="0"/>
                <a:cs typeface="Courier New" charset="0"/>
              </a:rPr>
              <a:t> </a:t>
            </a:r>
            <a:r>
              <a:rPr lang="en-US" b="1" dirty="0" smtClean="0">
                <a:solidFill>
                  <a:srgbClr val="FFFF00"/>
                </a:solidFill>
                <a:latin typeface="Courier New" charset="0"/>
                <a:ea typeface="Courier New" charset="0"/>
                <a:cs typeface="Courier New" charset="0"/>
              </a:rPr>
              <a:t>   &lt;code to execute&gt;</a:t>
            </a:r>
          </a:p>
          <a:p>
            <a:r>
              <a:rPr lang="en-US" dirty="0" smtClean="0"/>
              <a:t>Note: the range() function end is exclusive. So, if we want to do something 10 times, using (1, 10) won’t work. Why?</a:t>
            </a:r>
            <a:endParaRPr lang="en-US" dirty="0"/>
          </a:p>
        </p:txBody>
      </p:sp>
    </p:spTree>
    <p:extLst>
      <p:ext uri="{BB962C8B-B14F-4D97-AF65-F5344CB8AC3E}">
        <p14:creationId xmlns:p14="http://schemas.microsoft.com/office/powerpoint/2010/main" val="415187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280" y="764373"/>
            <a:ext cx="10154920" cy="1293028"/>
          </a:xfrm>
        </p:spPr>
        <p:txBody>
          <a:bodyPr>
            <a:normAutofit/>
          </a:bodyPr>
          <a:lstStyle/>
          <a:p>
            <a:r>
              <a:rPr lang="en-US" dirty="0"/>
              <a:t>Hands on experiment </a:t>
            </a:r>
            <a:r>
              <a:rPr lang="en-US" dirty="0" smtClean="0"/>
              <a:t>#6</a:t>
            </a:r>
            <a:r>
              <a:rPr lang="en-US" dirty="0"/>
              <a:t/>
            </a:r>
            <a:br>
              <a:rPr lang="en-US" dirty="0"/>
            </a:br>
            <a:r>
              <a:rPr lang="en-US" dirty="0" smtClean="0"/>
              <a:t>using the for loop</a:t>
            </a:r>
            <a:endParaRPr lang="en-US" dirty="0"/>
          </a:p>
        </p:txBody>
      </p:sp>
      <p:sp>
        <p:nvSpPr>
          <p:cNvPr id="3" name="Content Placeholder 2"/>
          <p:cNvSpPr>
            <a:spLocks noGrp="1"/>
          </p:cNvSpPr>
          <p:nvPr>
            <p:ph idx="1"/>
          </p:nvPr>
        </p:nvSpPr>
        <p:spPr>
          <a:xfrm>
            <a:off x="685800" y="2194560"/>
            <a:ext cx="10820400" cy="4236720"/>
          </a:xfrm>
        </p:spPr>
        <p:txBody>
          <a:bodyPr>
            <a:normAutofit fontScale="77500" lnSpcReduction="20000"/>
          </a:bodyPr>
          <a:lstStyle/>
          <a:p>
            <a:r>
              <a:rPr lang="en-US" dirty="0" smtClean="0"/>
              <a:t>Let’s modify the last experiment a bit.</a:t>
            </a:r>
          </a:p>
          <a:p>
            <a:r>
              <a:rPr lang="en-US" dirty="0" smtClean="0"/>
              <a:t>Create a new file and enter these lines of code and save it as experiment6.py.</a:t>
            </a:r>
          </a:p>
          <a:p>
            <a:pPr marL="0" indent="0">
              <a:spcBef>
                <a:spcPts val="400"/>
              </a:spcBef>
              <a:buNone/>
            </a:pPr>
            <a:r>
              <a:rPr lang="en-US" b="1" dirty="0">
                <a:solidFill>
                  <a:srgbClr val="FFFF00"/>
                </a:solidFill>
                <a:latin typeface="Courier New" charset="0"/>
                <a:ea typeface="Courier New" charset="0"/>
                <a:cs typeface="Courier New" charset="0"/>
              </a:rPr>
              <a:t>chosenValue = input("Please enter a number between 1 and 6: ")</a:t>
            </a:r>
          </a:p>
          <a:p>
            <a:pPr marL="0" indent="0">
              <a:spcBef>
                <a:spcPts val="400"/>
              </a:spcBef>
              <a:buNone/>
            </a:pPr>
            <a:r>
              <a:rPr lang="en-US" b="1" dirty="0">
                <a:solidFill>
                  <a:srgbClr val="FFFF00"/>
                </a:solidFill>
                <a:latin typeface="Courier New" charset="0"/>
                <a:ea typeface="Courier New" charset="0"/>
                <a:cs typeface="Courier New" charset="0"/>
              </a:rPr>
              <a:t>intValue = int(chosenValue)</a:t>
            </a:r>
          </a:p>
          <a:p>
            <a:pPr marL="0" indent="0">
              <a:spcBef>
                <a:spcPts val="400"/>
              </a:spcBef>
              <a:buNone/>
            </a:pPr>
            <a:r>
              <a:rPr lang="en-US" b="1" dirty="0">
                <a:solidFill>
                  <a:srgbClr val="FFFF00"/>
                </a:solidFill>
                <a:latin typeface="Courier New" charset="0"/>
                <a:ea typeface="Courier New" charset="0"/>
                <a:cs typeface="Courier New" charset="0"/>
              </a:rPr>
              <a:t>for i in range(0,intValue):</a:t>
            </a:r>
          </a:p>
          <a:p>
            <a:pPr marL="0" indent="0">
              <a:spcBef>
                <a:spcPts val="400"/>
              </a:spcBef>
              <a:buNone/>
            </a:pPr>
            <a:r>
              <a:rPr lang="en-US" b="1" dirty="0">
                <a:solidFill>
                  <a:srgbClr val="FFFF00"/>
                </a:solidFill>
                <a:latin typeface="Courier New" charset="0"/>
                <a:ea typeface="Courier New" charset="0"/>
                <a:cs typeface="Courier New" charset="0"/>
              </a:rPr>
              <a:t>    if (i == 0):</a:t>
            </a:r>
          </a:p>
          <a:p>
            <a:pPr marL="0" indent="0">
              <a:spcBef>
                <a:spcPts val="400"/>
              </a:spcBef>
              <a:buNone/>
            </a:pPr>
            <a:r>
              <a:rPr lang="en-US" b="1" dirty="0">
                <a:solidFill>
                  <a:srgbClr val="FFFF00"/>
                </a:solidFill>
                <a:latin typeface="Courier New" charset="0"/>
                <a:ea typeface="Courier New" charset="0"/>
                <a:cs typeface="Courier New" charset="0"/>
              </a:rPr>
              <a:t>        iterStr = "first"</a:t>
            </a:r>
          </a:p>
          <a:p>
            <a:pPr marL="0" indent="0">
              <a:spcBef>
                <a:spcPts val="400"/>
              </a:spcBef>
              <a:buNone/>
            </a:pPr>
            <a:r>
              <a:rPr lang="en-US" b="1" dirty="0">
                <a:solidFill>
                  <a:srgbClr val="FFFF00"/>
                </a:solidFill>
                <a:latin typeface="Courier New" charset="0"/>
                <a:ea typeface="Courier New" charset="0"/>
                <a:cs typeface="Courier New" charset="0"/>
              </a:rPr>
              <a:t>    elif (i == 1):</a:t>
            </a:r>
          </a:p>
          <a:p>
            <a:pPr marL="0" indent="0">
              <a:spcBef>
                <a:spcPts val="400"/>
              </a:spcBef>
              <a:buNone/>
            </a:pPr>
            <a:r>
              <a:rPr lang="en-US" b="1" dirty="0">
                <a:solidFill>
                  <a:srgbClr val="FFFF00"/>
                </a:solidFill>
                <a:latin typeface="Courier New" charset="0"/>
                <a:ea typeface="Courier New" charset="0"/>
                <a:cs typeface="Courier New" charset="0"/>
              </a:rPr>
              <a:t>        iterStr = "second"</a:t>
            </a:r>
          </a:p>
          <a:p>
            <a:pPr marL="0" indent="0">
              <a:spcBef>
                <a:spcPts val="400"/>
              </a:spcBef>
              <a:buNone/>
            </a:pPr>
            <a:r>
              <a:rPr lang="en-US" b="1" dirty="0">
                <a:solidFill>
                  <a:srgbClr val="FFFF00"/>
                </a:solidFill>
                <a:latin typeface="Courier New" charset="0"/>
                <a:ea typeface="Courier New" charset="0"/>
                <a:cs typeface="Courier New" charset="0"/>
              </a:rPr>
              <a:t>    elif (i == 2):</a:t>
            </a:r>
          </a:p>
          <a:p>
            <a:pPr marL="0" indent="0">
              <a:spcBef>
                <a:spcPts val="400"/>
              </a:spcBef>
              <a:buNone/>
            </a:pPr>
            <a:r>
              <a:rPr lang="en-US" b="1" dirty="0">
                <a:solidFill>
                  <a:srgbClr val="FFFF00"/>
                </a:solidFill>
                <a:latin typeface="Courier New" charset="0"/>
                <a:ea typeface="Courier New" charset="0"/>
                <a:cs typeface="Courier New" charset="0"/>
              </a:rPr>
              <a:t>        iterStr = "third"</a:t>
            </a:r>
          </a:p>
          <a:p>
            <a:pPr marL="0" indent="0">
              <a:spcBef>
                <a:spcPts val="400"/>
              </a:spcBef>
              <a:buNone/>
            </a:pPr>
            <a:r>
              <a:rPr lang="en-US" b="1" dirty="0">
                <a:solidFill>
                  <a:srgbClr val="FFFF00"/>
                </a:solidFill>
                <a:latin typeface="Courier New" charset="0"/>
                <a:ea typeface="Courier New" charset="0"/>
                <a:cs typeface="Courier New" charset="0"/>
              </a:rPr>
              <a:t>    else:</a:t>
            </a:r>
          </a:p>
          <a:p>
            <a:pPr marL="0" indent="0">
              <a:spcBef>
                <a:spcPts val="400"/>
              </a:spcBef>
              <a:buNone/>
            </a:pPr>
            <a:r>
              <a:rPr lang="en-US" b="1" dirty="0">
                <a:solidFill>
                  <a:srgbClr val="FFFF00"/>
                </a:solidFill>
                <a:latin typeface="Courier New" charset="0"/>
                <a:ea typeface="Courier New" charset="0"/>
                <a:cs typeface="Courier New" charset="0"/>
              </a:rPr>
              <a:t>        iterStr = "{0}th".format(i+1)</a:t>
            </a:r>
          </a:p>
          <a:p>
            <a:pPr marL="0" indent="0">
              <a:spcBef>
                <a:spcPts val="400"/>
              </a:spcBef>
              <a:buNone/>
            </a:pPr>
            <a:r>
              <a:rPr lang="en-US" b="1" dirty="0">
                <a:solidFill>
                  <a:srgbClr val="FFFF00"/>
                </a:solidFill>
                <a:latin typeface="Courier New" charset="0"/>
                <a:ea typeface="Courier New" charset="0"/>
                <a:cs typeface="Courier New" charset="0"/>
              </a:rPr>
              <a:t>    print("This is the {0} execution.".format(iterStr</a:t>
            </a:r>
            <a:r>
              <a:rPr lang="en-US" b="1" dirty="0" smtClean="0">
                <a:solidFill>
                  <a:srgbClr val="FFFF00"/>
                </a:solidFill>
                <a:latin typeface="Courier New" charset="0"/>
                <a:ea typeface="Courier New" charset="0"/>
                <a:cs typeface="Courier New" charset="0"/>
              </a:rPr>
              <a:t>))</a:t>
            </a:r>
          </a:p>
          <a:p>
            <a:r>
              <a:rPr lang="en-US" dirty="0" smtClean="0"/>
              <a:t>Next, run the script again using the Run | Run Module menu.</a:t>
            </a:r>
          </a:p>
          <a:p>
            <a:r>
              <a:rPr lang="en-US" dirty="0" smtClean="0"/>
              <a:t>What do you see?</a:t>
            </a:r>
          </a:p>
        </p:txBody>
      </p:sp>
    </p:spTree>
    <p:extLst>
      <p:ext uri="{BB962C8B-B14F-4D97-AF65-F5344CB8AC3E}">
        <p14:creationId xmlns:p14="http://schemas.microsoft.com/office/powerpoint/2010/main" val="1432759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all together:</a:t>
            </a:r>
            <a:br>
              <a:rPr lang="en-US" dirty="0" smtClean="0"/>
            </a:br>
            <a:r>
              <a:rPr lang="en-US" dirty="0" smtClean="0"/>
              <a:t>the dice simulator</a:t>
            </a:r>
            <a:endParaRPr lang="en-US" dirty="0"/>
          </a:p>
        </p:txBody>
      </p:sp>
      <p:sp>
        <p:nvSpPr>
          <p:cNvPr id="3" name="Content Placeholder 2"/>
          <p:cNvSpPr>
            <a:spLocks noGrp="1"/>
          </p:cNvSpPr>
          <p:nvPr>
            <p:ph idx="1"/>
          </p:nvPr>
        </p:nvSpPr>
        <p:spPr/>
        <p:txBody>
          <a:bodyPr>
            <a:normAutofit lnSpcReduction="10000"/>
          </a:bodyPr>
          <a:lstStyle/>
          <a:p>
            <a:r>
              <a:rPr lang="en-US" dirty="0" smtClean="0"/>
              <a:t>Now, let’s put everything we learned together and write a dice simulator.</a:t>
            </a:r>
          </a:p>
          <a:p>
            <a:r>
              <a:rPr lang="en-US" dirty="0" smtClean="0"/>
              <a:t>The program should:</a:t>
            </a:r>
          </a:p>
          <a:p>
            <a:pPr lvl="1"/>
            <a:r>
              <a:rPr lang="en-US" dirty="0" smtClean="0"/>
              <a:t>Ask the user for the dice (number of sides)</a:t>
            </a:r>
          </a:p>
          <a:p>
            <a:pPr lvl="1"/>
            <a:r>
              <a:rPr lang="en-US" dirty="0" smtClean="0"/>
              <a:t>Ask the user for the number of dice to simulate</a:t>
            </a:r>
          </a:p>
          <a:p>
            <a:pPr lvl="1"/>
            <a:r>
              <a:rPr lang="en-US" dirty="0" smtClean="0"/>
              <a:t>Use the random number generator function to produce a value for each dice.</a:t>
            </a:r>
          </a:p>
          <a:p>
            <a:pPr lvl="1"/>
            <a:r>
              <a:rPr lang="en-US" dirty="0" smtClean="0"/>
              <a:t>Print out the values as they are generated.</a:t>
            </a:r>
          </a:p>
          <a:p>
            <a:r>
              <a:rPr lang="en-US" dirty="0" smtClean="0"/>
              <a:t>Random number generator works like this:</a:t>
            </a:r>
          </a:p>
          <a:p>
            <a:pPr marL="0" indent="0">
              <a:buNone/>
            </a:pPr>
            <a:r>
              <a:rPr lang="en-US" b="1" dirty="0" smtClean="0">
                <a:solidFill>
                  <a:srgbClr val="FFFF00"/>
                </a:solidFill>
                <a:latin typeface="Courier New" charset="0"/>
                <a:ea typeface="Courier New" charset="0"/>
                <a:cs typeface="Courier New" charset="0"/>
              </a:rPr>
              <a:t>import random</a:t>
            </a:r>
          </a:p>
          <a:p>
            <a:pPr marL="0" indent="0">
              <a:buNone/>
            </a:pPr>
            <a:r>
              <a:rPr lang="en-US" b="1" dirty="0" smtClean="0">
                <a:solidFill>
                  <a:srgbClr val="FFFF00"/>
                </a:solidFill>
                <a:latin typeface="Courier New" charset="0"/>
                <a:ea typeface="Courier New" charset="0"/>
                <a:cs typeface="Courier New" charset="0"/>
              </a:rPr>
              <a:t>valD6 = random.randint(1, 6)</a:t>
            </a:r>
          </a:p>
          <a:p>
            <a:r>
              <a:rPr lang="en-US" dirty="0" smtClean="0"/>
              <a:t>This tells the random number generator class to call the </a:t>
            </a:r>
            <a:r>
              <a:rPr lang="en-US" b="1" dirty="0" smtClean="0">
                <a:solidFill>
                  <a:srgbClr val="FFFF00"/>
                </a:solidFill>
                <a:latin typeface="Courier New" charset="0"/>
                <a:ea typeface="Courier New" charset="0"/>
                <a:cs typeface="Courier New" charset="0"/>
              </a:rPr>
              <a:t>randint()</a:t>
            </a:r>
            <a:r>
              <a:rPr lang="en-US" dirty="0" smtClean="0"/>
              <a:t> function to return an integer (whole number) between 1 and 6.</a:t>
            </a:r>
            <a:endParaRPr lang="en-US" dirty="0"/>
          </a:p>
        </p:txBody>
      </p:sp>
    </p:spTree>
    <p:extLst>
      <p:ext uri="{BB962C8B-B14F-4D97-AF65-F5344CB8AC3E}">
        <p14:creationId xmlns:p14="http://schemas.microsoft.com/office/powerpoint/2010/main" val="648668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280" y="764373"/>
            <a:ext cx="10154920" cy="1293028"/>
          </a:xfrm>
        </p:spPr>
        <p:txBody>
          <a:bodyPr>
            <a:normAutofit/>
          </a:bodyPr>
          <a:lstStyle/>
          <a:p>
            <a:r>
              <a:rPr lang="en-US" dirty="0"/>
              <a:t>Hands on experiment </a:t>
            </a:r>
            <a:r>
              <a:rPr lang="en-US" dirty="0" smtClean="0"/>
              <a:t>#7</a:t>
            </a:r>
            <a:r>
              <a:rPr lang="en-US" dirty="0"/>
              <a:t/>
            </a:r>
            <a:br>
              <a:rPr lang="en-US" dirty="0"/>
            </a:br>
            <a:r>
              <a:rPr lang="en-US" dirty="0" smtClean="0"/>
              <a:t>Dice simulator</a:t>
            </a:r>
            <a:endParaRPr lang="en-US" dirty="0"/>
          </a:p>
        </p:txBody>
      </p:sp>
      <p:sp>
        <p:nvSpPr>
          <p:cNvPr id="3" name="Content Placeholder 2"/>
          <p:cNvSpPr>
            <a:spLocks noGrp="1"/>
          </p:cNvSpPr>
          <p:nvPr>
            <p:ph idx="1"/>
          </p:nvPr>
        </p:nvSpPr>
        <p:spPr>
          <a:xfrm>
            <a:off x="685800" y="2194560"/>
            <a:ext cx="10820400" cy="4236720"/>
          </a:xfrm>
        </p:spPr>
        <p:txBody>
          <a:bodyPr>
            <a:normAutofit fontScale="92500" lnSpcReduction="20000"/>
          </a:bodyPr>
          <a:lstStyle/>
          <a:p>
            <a:r>
              <a:rPr lang="en-US" dirty="0" smtClean="0"/>
              <a:t>Create a new file and enter these lines of code and save it as dice_simulator1.py.</a:t>
            </a:r>
          </a:p>
          <a:p>
            <a:pPr marL="0" indent="0">
              <a:spcBef>
                <a:spcPts val="400"/>
              </a:spcBef>
              <a:buNone/>
            </a:pPr>
            <a:r>
              <a:rPr lang="en-US" b="1" dirty="0">
                <a:solidFill>
                  <a:srgbClr val="FFFF00"/>
                </a:solidFill>
                <a:latin typeface="Courier New" charset="0"/>
                <a:ea typeface="Courier New" charset="0"/>
                <a:cs typeface="Courier New" charset="0"/>
              </a:rPr>
              <a:t>import random</a:t>
            </a:r>
          </a:p>
          <a:p>
            <a:pPr marL="0" indent="0">
              <a:spcBef>
                <a:spcPts val="400"/>
              </a:spcBef>
              <a:buNone/>
            </a:pPr>
            <a:r>
              <a:rPr lang="en-US" b="1" dirty="0">
                <a:solidFill>
                  <a:srgbClr val="FFFF00"/>
                </a:solidFill>
                <a:latin typeface="Courier New" charset="0"/>
                <a:ea typeface="Courier New" charset="0"/>
                <a:cs typeface="Courier New" charset="0"/>
              </a:rPr>
              <a:t>numSides = int(input("What size dice do you want to use? "))</a:t>
            </a:r>
          </a:p>
          <a:p>
            <a:pPr marL="0" indent="0">
              <a:spcBef>
                <a:spcPts val="400"/>
              </a:spcBef>
              <a:buNone/>
            </a:pPr>
            <a:r>
              <a:rPr lang="en-US" b="1" dirty="0">
                <a:solidFill>
                  <a:srgbClr val="FFFF00"/>
                </a:solidFill>
                <a:latin typeface="Courier New" charset="0"/>
                <a:ea typeface="Courier New" charset="0"/>
                <a:cs typeface="Courier New" charset="0"/>
              </a:rPr>
              <a:t>if (numSides % 2) == 1:</a:t>
            </a:r>
          </a:p>
          <a:p>
            <a:pPr marL="0" indent="0">
              <a:spcBef>
                <a:spcPts val="400"/>
              </a:spcBef>
              <a:buNone/>
            </a:pPr>
            <a:r>
              <a:rPr lang="en-US" b="1" dirty="0">
                <a:solidFill>
                  <a:srgbClr val="FFFF00"/>
                </a:solidFill>
                <a:latin typeface="Courier New" charset="0"/>
                <a:ea typeface="Courier New" charset="0"/>
                <a:cs typeface="Courier New" charset="0"/>
              </a:rPr>
              <a:t>    print("ERROR: you must use an even number!")</a:t>
            </a:r>
          </a:p>
          <a:p>
            <a:pPr marL="0" indent="0">
              <a:spcBef>
                <a:spcPts val="400"/>
              </a:spcBef>
              <a:buNone/>
            </a:pPr>
            <a:r>
              <a:rPr lang="en-US" b="1" dirty="0">
                <a:solidFill>
                  <a:srgbClr val="FFFF00"/>
                </a:solidFill>
                <a:latin typeface="Courier New" charset="0"/>
                <a:ea typeface="Courier New" charset="0"/>
                <a:cs typeface="Courier New" charset="0"/>
              </a:rPr>
              <a:t>else:</a:t>
            </a:r>
          </a:p>
          <a:p>
            <a:pPr marL="0" indent="0">
              <a:spcBef>
                <a:spcPts val="400"/>
              </a:spcBef>
              <a:buNone/>
            </a:pPr>
            <a:r>
              <a:rPr lang="en-US" b="1" dirty="0">
                <a:solidFill>
                  <a:srgbClr val="FFFF00"/>
                </a:solidFill>
                <a:latin typeface="Courier New" charset="0"/>
                <a:ea typeface="Courier New" charset="0"/>
                <a:cs typeface="Courier New" charset="0"/>
              </a:rPr>
              <a:t>    numDice = int(input("How many dice do you want to roll? "))</a:t>
            </a:r>
          </a:p>
          <a:p>
            <a:pPr marL="0" indent="0">
              <a:spcBef>
                <a:spcPts val="400"/>
              </a:spcBef>
              <a:buNone/>
            </a:pPr>
            <a:r>
              <a:rPr lang="en-US" b="1" dirty="0">
                <a:solidFill>
                  <a:srgbClr val="FFFF00"/>
                </a:solidFill>
                <a:latin typeface="Courier New" charset="0"/>
                <a:ea typeface="Courier New" charset="0"/>
                <a:cs typeface="Courier New" charset="0"/>
              </a:rPr>
              <a:t>    for i in range(0,numDice):</a:t>
            </a:r>
          </a:p>
          <a:p>
            <a:pPr marL="0" indent="0">
              <a:spcBef>
                <a:spcPts val="400"/>
              </a:spcBef>
              <a:buNone/>
            </a:pPr>
            <a:r>
              <a:rPr lang="en-US" b="1" dirty="0">
                <a:solidFill>
                  <a:srgbClr val="FFFF00"/>
                </a:solidFill>
                <a:latin typeface="Courier New" charset="0"/>
                <a:ea typeface="Courier New" charset="0"/>
                <a:cs typeface="Courier New" charset="0"/>
              </a:rPr>
              <a:t>        diceVal = random.randint(1</a:t>
            </a:r>
            <a:r>
              <a:rPr lang="en-US" b="1" dirty="0" smtClean="0">
                <a:solidFill>
                  <a:srgbClr val="FFFF00"/>
                </a:solidFill>
                <a:latin typeface="Courier New" charset="0"/>
                <a:ea typeface="Courier New" charset="0"/>
                <a:cs typeface="Courier New" charset="0"/>
              </a:rPr>
              <a:t>, numSides</a:t>
            </a:r>
            <a:r>
              <a:rPr lang="en-US" b="1" dirty="0">
                <a:solidFill>
                  <a:srgbClr val="FFFF00"/>
                </a:solidFill>
                <a:latin typeface="Courier New" charset="0"/>
                <a:ea typeface="Courier New" charset="0"/>
                <a:cs typeface="Courier New" charset="0"/>
              </a:rPr>
              <a:t>)</a:t>
            </a:r>
          </a:p>
          <a:p>
            <a:pPr marL="0" indent="0">
              <a:spcBef>
                <a:spcPts val="400"/>
              </a:spcBef>
              <a:buNone/>
            </a:pPr>
            <a:r>
              <a:rPr lang="en-US" b="1" dirty="0">
                <a:solidFill>
                  <a:srgbClr val="FFFF00"/>
                </a:solidFill>
                <a:latin typeface="Courier New" charset="0"/>
                <a:ea typeface="Courier New" charset="0"/>
                <a:cs typeface="Courier New" charset="0"/>
              </a:rPr>
              <a:t>        print("Roll: {0}".format(diceVal</a:t>
            </a:r>
            <a:r>
              <a:rPr lang="en-US" b="1" dirty="0" smtClean="0">
                <a:solidFill>
                  <a:srgbClr val="FFFF00"/>
                </a:solidFill>
                <a:latin typeface="Courier New" charset="0"/>
                <a:ea typeface="Courier New" charset="0"/>
                <a:cs typeface="Courier New" charset="0"/>
              </a:rPr>
              <a:t>))</a:t>
            </a:r>
          </a:p>
          <a:p>
            <a:r>
              <a:rPr lang="en-US" dirty="0" smtClean="0"/>
              <a:t>Next, run the script using the Run | Run Module menu.</a:t>
            </a:r>
          </a:p>
          <a:p>
            <a:r>
              <a:rPr lang="en-US" dirty="0" smtClean="0"/>
              <a:t>What do you see?</a:t>
            </a:r>
          </a:p>
          <a:p>
            <a:r>
              <a:rPr lang="en-US" dirty="0" smtClean="0"/>
              <a:t>Try an odd number for the size dice and see what happens.</a:t>
            </a:r>
          </a:p>
          <a:p>
            <a:r>
              <a:rPr lang="en-US" dirty="0" smtClean="0"/>
              <a:t>Play with this until you’re satisfied it works.</a:t>
            </a:r>
          </a:p>
        </p:txBody>
      </p:sp>
    </p:spTree>
    <p:extLst>
      <p:ext uri="{BB962C8B-B14F-4D97-AF65-F5344CB8AC3E}">
        <p14:creationId xmlns:p14="http://schemas.microsoft.com/office/powerpoint/2010/main" val="167846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smtClean="0"/>
              <a:t>agenda</a:t>
            </a:r>
            <a:endParaRPr lang="en-US" dirty="0"/>
          </a:p>
        </p:txBody>
      </p:sp>
      <p:sp>
        <p:nvSpPr>
          <p:cNvPr id="3" name="Content Placeholder 2"/>
          <p:cNvSpPr>
            <a:spLocks noGrp="1"/>
          </p:cNvSpPr>
          <p:nvPr>
            <p:ph idx="1"/>
          </p:nvPr>
        </p:nvSpPr>
        <p:spPr>
          <a:xfrm>
            <a:off x="685800" y="2194560"/>
            <a:ext cx="10820400" cy="4287520"/>
          </a:xfrm>
        </p:spPr>
        <p:txBody>
          <a:bodyPr>
            <a:normAutofit/>
          </a:bodyPr>
          <a:lstStyle/>
          <a:p>
            <a:r>
              <a:rPr lang="en-US" dirty="0" smtClean="0"/>
              <a:t>Bible Study</a:t>
            </a:r>
          </a:p>
          <a:p>
            <a:pPr lvl="1"/>
            <a:r>
              <a:rPr lang="en-US" dirty="0" smtClean="0"/>
              <a:t>test</a:t>
            </a:r>
            <a:endParaRPr lang="en-US" dirty="0"/>
          </a:p>
          <a:p>
            <a:r>
              <a:rPr lang="en-US" dirty="0" smtClean="0"/>
              <a:t>The Golden Age of British Comedy</a:t>
            </a:r>
          </a:p>
          <a:p>
            <a:pPr lvl="1"/>
            <a:r>
              <a:rPr lang="en-US" dirty="0" smtClean="0"/>
              <a:t>You’ve got two empty halves of coconuts and you’re banging them together!</a:t>
            </a:r>
            <a:endParaRPr lang="en-US" dirty="0"/>
          </a:p>
          <a:p>
            <a:r>
              <a:rPr lang="en-US" dirty="0" smtClean="0"/>
              <a:t>Computer Programming with Python</a:t>
            </a:r>
          </a:p>
          <a:p>
            <a:pPr lvl="1"/>
            <a:r>
              <a:rPr lang="en-US" dirty="0" smtClean="0"/>
              <a:t>New </a:t>
            </a:r>
            <a:r>
              <a:rPr lang="en-US" dirty="0" smtClean="0"/>
              <a:t>Concepts:</a:t>
            </a:r>
          </a:p>
          <a:p>
            <a:pPr lvl="2"/>
            <a:r>
              <a:rPr lang="en-US" dirty="0" smtClean="0"/>
              <a:t>(more) Conditional </a:t>
            </a:r>
            <a:r>
              <a:rPr lang="en-US" dirty="0" smtClean="0"/>
              <a:t>Statements</a:t>
            </a:r>
          </a:p>
          <a:p>
            <a:pPr lvl="2"/>
            <a:r>
              <a:rPr lang="en-US" dirty="0" smtClean="0"/>
              <a:t>For loops</a:t>
            </a:r>
          </a:p>
          <a:p>
            <a:pPr lvl="1"/>
            <a:r>
              <a:rPr lang="en-US" dirty="0"/>
              <a:t>Hands-On Practice</a:t>
            </a:r>
          </a:p>
          <a:p>
            <a:pPr lvl="2"/>
            <a:r>
              <a:rPr lang="en-US" dirty="0" smtClean="0"/>
              <a:t>Input, output, conditional, and for loop statements</a:t>
            </a:r>
            <a:endParaRPr lang="en-US" dirty="0"/>
          </a:p>
          <a:p>
            <a:r>
              <a:rPr lang="en-US" dirty="0" smtClean="0"/>
              <a:t>Homework</a:t>
            </a:r>
          </a:p>
          <a:p>
            <a:endParaRPr lang="en-US" dirty="0"/>
          </a:p>
        </p:txBody>
      </p:sp>
    </p:spTree>
    <p:extLst>
      <p:ext uri="{BB962C8B-B14F-4D97-AF65-F5344CB8AC3E}">
        <p14:creationId xmlns:p14="http://schemas.microsoft.com/office/powerpoint/2010/main" val="2618789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a:t>
            </a:r>
            <a:endParaRPr lang="en-US" dirty="0"/>
          </a:p>
        </p:txBody>
      </p:sp>
      <p:sp>
        <p:nvSpPr>
          <p:cNvPr id="5" name="Text Placeholder 4"/>
          <p:cNvSpPr>
            <a:spLocks noGrp="1"/>
          </p:cNvSpPr>
          <p:nvPr>
            <p:ph type="body" sz="half" idx="2"/>
          </p:nvPr>
        </p:nvSpPr>
        <p:spPr>
          <a:xfrm>
            <a:off x="685800" y="2939863"/>
            <a:ext cx="10760765" cy="1613983"/>
          </a:xfrm>
        </p:spPr>
        <p:txBody>
          <a:bodyPr>
            <a:normAutofit/>
          </a:bodyPr>
          <a:lstStyle/>
          <a:p>
            <a:r>
              <a:rPr lang="en-US" sz="2400" dirty="0" smtClean="0"/>
              <a:t>All homework assignments can be handed in on hardcopy (with your name at the top) or emailed to me at drcharlesbell@gmail.com.</a:t>
            </a:r>
            <a:endParaRPr lang="en-US" sz="2400" dirty="0"/>
          </a:p>
        </p:txBody>
      </p:sp>
    </p:spTree>
    <p:extLst>
      <p:ext uri="{BB962C8B-B14F-4D97-AF65-F5344CB8AC3E}">
        <p14:creationId xmlns:p14="http://schemas.microsoft.com/office/powerpoint/2010/main" val="15690257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#2 - Review</a:t>
            </a:r>
            <a:endParaRPr lang="en-US" dirty="0"/>
          </a:p>
        </p:txBody>
      </p:sp>
      <p:sp>
        <p:nvSpPr>
          <p:cNvPr id="2" name="Content Placeholder 1"/>
          <p:cNvSpPr>
            <a:spLocks noGrp="1"/>
          </p:cNvSpPr>
          <p:nvPr>
            <p:ph idx="1"/>
          </p:nvPr>
        </p:nvSpPr>
        <p:spPr/>
        <p:txBody>
          <a:bodyPr>
            <a:normAutofit fontScale="92500" lnSpcReduction="10000"/>
          </a:bodyPr>
          <a:lstStyle/>
          <a:p>
            <a:r>
              <a:rPr lang="en-US" dirty="0" smtClean="0"/>
              <a:t>This is the correct solution to the Celsius to Fahrenheit assignment:</a:t>
            </a:r>
          </a:p>
          <a:p>
            <a:pPr marL="0" indent="0">
              <a:spcBef>
                <a:spcPts val="400"/>
              </a:spcBef>
              <a:buNone/>
            </a:pPr>
            <a:r>
              <a:rPr lang="en-US" b="1" dirty="0">
                <a:solidFill>
                  <a:srgbClr val="FFFF00"/>
                </a:solidFill>
              </a:rPr>
              <a:t>#</a:t>
            </a:r>
          </a:p>
          <a:p>
            <a:pPr marL="0" indent="0">
              <a:spcBef>
                <a:spcPts val="400"/>
              </a:spcBef>
              <a:buNone/>
            </a:pPr>
            <a:r>
              <a:rPr lang="en-US" b="1" dirty="0">
                <a:solidFill>
                  <a:srgbClr val="FFFF00"/>
                </a:solidFill>
              </a:rPr>
              <a:t># Parables and Pythons</a:t>
            </a:r>
          </a:p>
          <a:p>
            <a:pPr marL="0" indent="0">
              <a:spcBef>
                <a:spcPts val="400"/>
              </a:spcBef>
              <a:buNone/>
            </a:pPr>
            <a:r>
              <a:rPr lang="en-US" b="1" dirty="0">
                <a:solidFill>
                  <a:srgbClr val="FFFF00"/>
                </a:solidFill>
              </a:rPr>
              <a:t>#</a:t>
            </a:r>
          </a:p>
          <a:p>
            <a:pPr marL="0" indent="0">
              <a:spcBef>
                <a:spcPts val="400"/>
              </a:spcBef>
              <a:buNone/>
            </a:pPr>
            <a:r>
              <a:rPr lang="en-US" b="1" dirty="0">
                <a:solidFill>
                  <a:srgbClr val="FFFF00"/>
                </a:solidFill>
              </a:rPr>
              <a:t># Homework 2: Celsius to Fahrenheit</a:t>
            </a:r>
          </a:p>
          <a:p>
            <a:pPr marL="0" indent="0">
              <a:spcBef>
                <a:spcPts val="400"/>
              </a:spcBef>
              <a:buNone/>
            </a:pPr>
            <a:r>
              <a:rPr lang="en-US" b="1" dirty="0">
                <a:solidFill>
                  <a:srgbClr val="FFFF00"/>
                </a:solidFill>
              </a:rPr>
              <a:t>#</a:t>
            </a:r>
          </a:p>
          <a:p>
            <a:pPr marL="0" indent="0">
              <a:spcBef>
                <a:spcPts val="400"/>
              </a:spcBef>
              <a:buNone/>
            </a:pPr>
            <a:r>
              <a:rPr lang="en-US" b="1" dirty="0">
                <a:solidFill>
                  <a:srgbClr val="FFFF00"/>
                </a:solidFill>
              </a:rPr>
              <a:t># This script reads a value from the user in Celsius and converts it</a:t>
            </a:r>
          </a:p>
          <a:p>
            <a:pPr marL="0" indent="0">
              <a:spcBef>
                <a:spcPts val="400"/>
              </a:spcBef>
              <a:buNone/>
            </a:pPr>
            <a:r>
              <a:rPr lang="en-US" b="1" dirty="0">
                <a:solidFill>
                  <a:srgbClr val="FFFF00"/>
                </a:solidFill>
              </a:rPr>
              <a:t># to Fahrenheit.</a:t>
            </a:r>
          </a:p>
          <a:p>
            <a:pPr marL="0" indent="0">
              <a:spcBef>
                <a:spcPts val="400"/>
              </a:spcBef>
              <a:buNone/>
            </a:pPr>
            <a:r>
              <a:rPr lang="en-US" b="1" dirty="0">
                <a:solidFill>
                  <a:srgbClr val="FFFF00"/>
                </a:solidFill>
              </a:rPr>
              <a:t>#</a:t>
            </a:r>
          </a:p>
          <a:p>
            <a:pPr marL="0" indent="0">
              <a:spcBef>
                <a:spcPts val="400"/>
              </a:spcBef>
              <a:buNone/>
            </a:pPr>
            <a:r>
              <a:rPr lang="en-US" b="1" dirty="0">
                <a:solidFill>
                  <a:srgbClr val="FFFF00"/>
                </a:solidFill>
              </a:rPr>
              <a:t>celsius = input("Please enter a temperature in Celsius: ")</a:t>
            </a:r>
          </a:p>
          <a:p>
            <a:pPr marL="0" indent="0">
              <a:spcBef>
                <a:spcPts val="400"/>
              </a:spcBef>
              <a:buNone/>
            </a:pPr>
            <a:r>
              <a:rPr lang="en-US" b="1" dirty="0">
                <a:solidFill>
                  <a:srgbClr val="FFFF00"/>
                </a:solidFill>
              </a:rPr>
              <a:t>fahrenheit = 9.0/5.0 * float(celsius) + 32.0</a:t>
            </a:r>
          </a:p>
          <a:p>
            <a:pPr marL="0" indent="0">
              <a:spcBef>
                <a:spcPts val="400"/>
              </a:spcBef>
              <a:buNone/>
            </a:pPr>
            <a:r>
              <a:rPr lang="en-US" b="1" dirty="0">
                <a:solidFill>
                  <a:srgbClr val="FFFF00"/>
                </a:solidFill>
              </a:rPr>
              <a:t>print("{0}C == {1:.2f}F".format(celsius, fahrenheit))</a:t>
            </a:r>
          </a:p>
          <a:p>
            <a:pPr marL="0" indent="0">
              <a:spcBef>
                <a:spcPts val="400"/>
              </a:spcBef>
              <a:buNone/>
            </a:pPr>
            <a:r>
              <a:rPr lang="en-US" b="1" dirty="0">
                <a:solidFill>
                  <a:srgbClr val="FFFF00"/>
                </a:solidFill>
              </a:rPr>
              <a:t>print("bye!")</a:t>
            </a:r>
          </a:p>
          <a:p>
            <a:pPr marL="0" indent="0">
              <a:buNone/>
            </a:pPr>
            <a:endParaRPr lang="en-US" dirty="0"/>
          </a:p>
        </p:txBody>
      </p:sp>
    </p:spTree>
    <p:extLst>
      <p:ext uri="{BB962C8B-B14F-4D97-AF65-F5344CB8AC3E}">
        <p14:creationId xmlns:p14="http://schemas.microsoft.com/office/powerpoint/2010/main" val="20840021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#2 - Review</a:t>
            </a:r>
            <a:endParaRPr lang="en-US" dirty="0"/>
          </a:p>
        </p:txBody>
      </p:sp>
      <p:sp>
        <p:nvSpPr>
          <p:cNvPr id="2" name="Content Placeholder 1"/>
          <p:cNvSpPr>
            <a:spLocks noGrp="1"/>
          </p:cNvSpPr>
          <p:nvPr>
            <p:ph idx="1"/>
          </p:nvPr>
        </p:nvSpPr>
        <p:spPr/>
        <p:txBody>
          <a:bodyPr>
            <a:normAutofit fontScale="92500" lnSpcReduction="10000"/>
          </a:bodyPr>
          <a:lstStyle/>
          <a:p>
            <a:r>
              <a:rPr lang="en-US" dirty="0" smtClean="0"/>
              <a:t>Example execution:</a:t>
            </a:r>
          </a:p>
          <a:p>
            <a:pPr marL="0" indent="0">
              <a:spcBef>
                <a:spcPts val="400"/>
              </a:spcBef>
              <a:buNone/>
            </a:pPr>
            <a:r>
              <a:rPr lang="en-US" b="1" dirty="0">
                <a:solidFill>
                  <a:srgbClr val="FFFF00"/>
                </a:solidFill>
              </a:rPr>
              <a:t>RESTART: /Users/cbell/Documents/RCofC/Teaching/Parables and Pythons/homework/celsius_to_fahrenheit.py </a:t>
            </a:r>
          </a:p>
          <a:p>
            <a:pPr marL="0" indent="0">
              <a:spcBef>
                <a:spcPts val="400"/>
              </a:spcBef>
              <a:buNone/>
            </a:pPr>
            <a:r>
              <a:rPr lang="en-US" b="1" dirty="0">
                <a:solidFill>
                  <a:srgbClr val="FFFF00"/>
                </a:solidFill>
              </a:rPr>
              <a:t>Please enter a temperature in Celsius: 30</a:t>
            </a:r>
          </a:p>
          <a:p>
            <a:pPr marL="0" indent="0">
              <a:spcBef>
                <a:spcPts val="400"/>
              </a:spcBef>
              <a:buNone/>
            </a:pPr>
            <a:r>
              <a:rPr lang="en-US" b="1" dirty="0">
                <a:solidFill>
                  <a:srgbClr val="FFFF00"/>
                </a:solidFill>
              </a:rPr>
              <a:t>30C == 86.00F</a:t>
            </a:r>
          </a:p>
          <a:p>
            <a:pPr marL="0" indent="0">
              <a:spcBef>
                <a:spcPts val="400"/>
              </a:spcBef>
              <a:buNone/>
            </a:pPr>
            <a:r>
              <a:rPr lang="en-US" b="1" dirty="0">
                <a:solidFill>
                  <a:srgbClr val="FFFF00"/>
                </a:solidFill>
              </a:rPr>
              <a:t>bye!</a:t>
            </a:r>
          </a:p>
          <a:p>
            <a:pPr marL="0" indent="0">
              <a:spcBef>
                <a:spcPts val="400"/>
              </a:spcBef>
              <a:buNone/>
            </a:pPr>
            <a:r>
              <a:rPr lang="en-US" b="1" dirty="0">
                <a:solidFill>
                  <a:srgbClr val="FFFF00"/>
                </a:solidFill>
              </a:rPr>
              <a:t>&gt;&gt;&gt; </a:t>
            </a:r>
          </a:p>
          <a:p>
            <a:pPr marL="0" indent="0">
              <a:spcBef>
                <a:spcPts val="400"/>
              </a:spcBef>
              <a:buNone/>
            </a:pPr>
            <a:r>
              <a:rPr lang="en-US" b="1" dirty="0">
                <a:solidFill>
                  <a:srgbClr val="FFFF00"/>
                </a:solidFill>
              </a:rPr>
              <a:t> RESTART: /Users/cbell/Documents/RCofC/Teaching/Parables and Pythons/github/Parables-and-Pythons/examples/fahrenheit_to_celsius.py </a:t>
            </a:r>
          </a:p>
          <a:p>
            <a:pPr marL="0" indent="0">
              <a:spcBef>
                <a:spcPts val="400"/>
              </a:spcBef>
              <a:buNone/>
            </a:pPr>
            <a:r>
              <a:rPr lang="en-US" b="1" dirty="0">
                <a:solidFill>
                  <a:srgbClr val="FFFF00"/>
                </a:solidFill>
              </a:rPr>
              <a:t>Please enter a temperature in Fahrenheit: 86</a:t>
            </a:r>
          </a:p>
          <a:p>
            <a:pPr marL="0" indent="0">
              <a:spcBef>
                <a:spcPts val="400"/>
              </a:spcBef>
              <a:buNone/>
            </a:pPr>
            <a:r>
              <a:rPr lang="en-US" b="1" dirty="0">
                <a:solidFill>
                  <a:srgbClr val="FFFF00"/>
                </a:solidFill>
              </a:rPr>
              <a:t>86F == 30.00C</a:t>
            </a:r>
          </a:p>
          <a:p>
            <a:pPr marL="0" indent="0">
              <a:spcBef>
                <a:spcPts val="400"/>
              </a:spcBef>
              <a:buNone/>
            </a:pPr>
            <a:r>
              <a:rPr lang="en-US" b="1" dirty="0">
                <a:solidFill>
                  <a:srgbClr val="FFFF00"/>
                </a:solidFill>
              </a:rPr>
              <a:t>bye!</a:t>
            </a:r>
          </a:p>
          <a:p>
            <a:pPr marL="0" indent="0">
              <a:spcBef>
                <a:spcPts val="400"/>
              </a:spcBef>
              <a:buNone/>
            </a:pPr>
            <a:r>
              <a:rPr lang="en-US" b="1" dirty="0">
                <a:solidFill>
                  <a:srgbClr val="FFFF00"/>
                </a:solidFill>
              </a:rPr>
              <a:t>&gt;&gt;&gt;</a:t>
            </a:r>
          </a:p>
          <a:p>
            <a:pPr marL="0" indent="0">
              <a:buNone/>
            </a:pPr>
            <a:endParaRPr lang="en-US" dirty="0"/>
          </a:p>
        </p:txBody>
      </p:sp>
    </p:spTree>
    <p:extLst>
      <p:ext uri="{BB962C8B-B14F-4D97-AF65-F5344CB8AC3E}">
        <p14:creationId xmlns:p14="http://schemas.microsoft.com/office/powerpoint/2010/main" val="1989548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assignment #3</a:t>
            </a:r>
            <a:endParaRPr lang="en-US" dirty="0"/>
          </a:p>
        </p:txBody>
      </p:sp>
      <p:sp>
        <p:nvSpPr>
          <p:cNvPr id="3" name="Content Placeholder 2"/>
          <p:cNvSpPr>
            <a:spLocks noGrp="1"/>
          </p:cNvSpPr>
          <p:nvPr>
            <p:ph idx="1"/>
          </p:nvPr>
        </p:nvSpPr>
        <p:spPr/>
        <p:txBody>
          <a:bodyPr/>
          <a:lstStyle/>
          <a:p>
            <a:r>
              <a:rPr lang="en-US" dirty="0" smtClean="0"/>
              <a:t>(2 points) Change the example dice simulator to simulate rolling two dice at the same time.</a:t>
            </a:r>
          </a:p>
          <a:p>
            <a:pPr lvl="1"/>
            <a:r>
              <a:rPr lang="en-US" dirty="0" smtClean="0"/>
              <a:t>Ask the user for the size of each die (number of sides).</a:t>
            </a:r>
          </a:p>
          <a:p>
            <a:pPr lvl="1"/>
            <a:r>
              <a:rPr lang="en-US" dirty="0" smtClean="0"/>
              <a:t>Ask the user for the number of times to roll both dice.</a:t>
            </a:r>
          </a:p>
          <a:p>
            <a:pPr lvl="1"/>
            <a:r>
              <a:rPr lang="en-US" dirty="0" smtClean="0"/>
              <a:t>Print out the results for each roll.</a:t>
            </a:r>
          </a:p>
          <a:p>
            <a:pPr lvl="1"/>
            <a:r>
              <a:rPr lang="en-US" dirty="0" smtClean="0"/>
              <a:t>Hint: “You rolled a 6 and a 3.”</a:t>
            </a:r>
          </a:p>
          <a:p>
            <a:r>
              <a:rPr lang="en-US" dirty="0" smtClean="0"/>
              <a:t>(2 bonus points) Make the program run until the user is finished.</a:t>
            </a:r>
          </a:p>
          <a:p>
            <a:pPr lvl="1"/>
            <a:r>
              <a:rPr lang="en-US" dirty="0" smtClean="0"/>
              <a:t>Hint: use a for loop with a prompt after the simulation.</a:t>
            </a:r>
          </a:p>
          <a:p>
            <a:r>
              <a:rPr lang="en-US" dirty="0" smtClean="0"/>
              <a:t>(2 bonus points) Do the first bonus using a While loop.</a:t>
            </a:r>
          </a:p>
          <a:p>
            <a:endParaRPr lang="en-US" dirty="0"/>
          </a:p>
        </p:txBody>
      </p:sp>
    </p:spTree>
    <p:extLst>
      <p:ext uri="{BB962C8B-B14F-4D97-AF65-F5344CB8AC3E}">
        <p14:creationId xmlns:p14="http://schemas.microsoft.com/office/powerpoint/2010/main" val="19768864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2381693"/>
            <a:ext cx="10820400" cy="1174306"/>
          </a:xfrm>
        </p:spPr>
        <p:txBody>
          <a:bodyPr/>
          <a:lstStyle/>
          <a:p>
            <a:pPr algn="ctr"/>
            <a:r>
              <a:rPr lang="en-US" dirty="0" smtClean="0"/>
              <a:t>Questions or comments?</a:t>
            </a:r>
            <a:endParaRPr lang="en-US" dirty="0"/>
          </a:p>
        </p:txBody>
      </p:sp>
    </p:spTree>
    <p:extLst>
      <p:ext uri="{BB962C8B-B14F-4D97-AF65-F5344CB8AC3E}">
        <p14:creationId xmlns:p14="http://schemas.microsoft.com/office/powerpoint/2010/main" val="4087532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Bible study: the parables of Jesus</a:t>
            </a:r>
            <a:endParaRPr lang="en-US" dirty="0"/>
          </a:p>
        </p:txBody>
      </p:sp>
      <p:sp>
        <p:nvSpPr>
          <p:cNvPr id="5" name="Text Placeholder 4"/>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9198175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Three </a:t>
            </a:r>
            <a:r>
              <a:rPr lang="en-US" dirty="0" smtClean="0"/>
              <a:t>Misunderstood Parables</a:t>
            </a:r>
            <a:endParaRPr lang="en-US" dirty="0"/>
          </a:p>
        </p:txBody>
      </p:sp>
      <p:sp>
        <p:nvSpPr>
          <p:cNvPr id="5" name="Content Placeholder 4"/>
          <p:cNvSpPr>
            <a:spLocks noGrp="1"/>
          </p:cNvSpPr>
          <p:nvPr>
            <p:ph idx="1"/>
          </p:nvPr>
        </p:nvSpPr>
        <p:spPr/>
        <p:txBody>
          <a:bodyPr>
            <a:noAutofit/>
          </a:bodyPr>
          <a:lstStyle/>
          <a:p>
            <a:pPr marL="342900" lvl="1" indent="-342900"/>
            <a:r>
              <a:rPr lang="en-US" sz="2000" dirty="0" smtClean="0"/>
              <a:t>There are several well known and some lesser known parables that are often misunderstood.</a:t>
            </a:r>
          </a:p>
          <a:p>
            <a:pPr marL="742950" lvl="2" indent="-342900"/>
            <a:r>
              <a:rPr lang="en-US" sz="1800" dirty="0" smtClean="0"/>
              <a:t>Not so much about the “moral” of the story, but what the symbols mean, interpretation in general, or application to our lives.</a:t>
            </a:r>
          </a:p>
          <a:p>
            <a:pPr marL="742950" lvl="2" indent="-342900"/>
            <a:r>
              <a:rPr lang="en-US" sz="1800" dirty="0" smtClean="0"/>
              <a:t>Sometimes people read what they want to read.</a:t>
            </a:r>
          </a:p>
          <a:p>
            <a:pPr marL="342900" lvl="1" indent="-342900"/>
            <a:r>
              <a:rPr lang="en-US" sz="2000" dirty="0" smtClean="0"/>
              <a:t>These </a:t>
            </a:r>
            <a:r>
              <a:rPr lang="en-US" sz="2000" dirty="0" smtClean="0"/>
              <a:t>three </a:t>
            </a:r>
            <a:r>
              <a:rPr lang="en-US" sz="2000" dirty="0" smtClean="0"/>
              <a:t>are often misunderstood:</a:t>
            </a:r>
          </a:p>
          <a:p>
            <a:pPr marL="742950" lvl="2" indent="-342900"/>
            <a:r>
              <a:rPr lang="en-US" sz="1800" dirty="0" smtClean="0"/>
              <a:t>Good Samaritan (</a:t>
            </a:r>
            <a:r>
              <a:rPr lang="mr-IN" sz="1800" dirty="0" smtClean="0"/>
              <a:t>Luke</a:t>
            </a:r>
            <a:r>
              <a:rPr lang="en-US" sz="1800" dirty="0" smtClean="0"/>
              <a:t> </a:t>
            </a:r>
            <a:r>
              <a:rPr lang="mr-IN" sz="1800" dirty="0" smtClean="0"/>
              <a:t>10:25-37</a:t>
            </a:r>
            <a:r>
              <a:rPr lang="en-US" sz="1800" dirty="0" smtClean="0"/>
              <a:t>)</a:t>
            </a:r>
          </a:p>
          <a:p>
            <a:pPr marL="742950" lvl="2" indent="-342900"/>
            <a:r>
              <a:rPr lang="en-US" sz="1800" dirty="0"/>
              <a:t>Laborers in the Vineyard (Matthew 20:1-16)</a:t>
            </a:r>
            <a:endParaRPr lang="en-US" sz="1800" dirty="0" smtClean="0"/>
          </a:p>
          <a:p>
            <a:pPr marL="742950" lvl="2" indent="-342900"/>
            <a:r>
              <a:rPr lang="en-US" sz="1800" dirty="0"/>
              <a:t>Pearl of Great Price (Matthew 13:45-46</a:t>
            </a:r>
            <a:r>
              <a:rPr lang="en-US" sz="1800" dirty="0" smtClean="0"/>
              <a:t>)</a:t>
            </a:r>
            <a:endParaRPr lang="en-US" sz="1800" dirty="0" smtClean="0"/>
          </a:p>
        </p:txBody>
      </p:sp>
      <p:sp>
        <p:nvSpPr>
          <p:cNvPr id="2" name="Date Placeholder 1"/>
          <p:cNvSpPr>
            <a:spLocks noGrp="1"/>
          </p:cNvSpPr>
          <p:nvPr>
            <p:ph type="dt" sz="half" idx="10"/>
          </p:nvPr>
        </p:nvSpPr>
        <p:spPr/>
        <p:txBody>
          <a:bodyPr/>
          <a:lstStyle/>
          <a:p>
            <a:fld id="{B696ECFC-7A24-9D4D-A2F6-14E025D39F39}" type="datetime1">
              <a:rPr lang="en-US" smtClean="0"/>
              <a:t>9/29/18</a:t>
            </a:fld>
            <a:endParaRPr lang="en-US" dirty="0"/>
          </a:p>
        </p:txBody>
      </p:sp>
    </p:spTree>
    <p:extLst>
      <p:ext uri="{BB962C8B-B14F-4D97-AF65-F5344CB8AC3E}">
        <p14:creationId xmlns:p14="http://schemas.microsoft.com/office/powerpoint/2010/main" val="12834618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Good Samaritan (Luke 10:25-37)</a:t>
            </a:r>
          </a:p>
        </p:txBody>
      </p:sp>
      <p:sp>
        <p:nvSpPr>
          <p:cNvPr id="5" name="Content Placeholder 4"/>
          <p:cNvSpPr>
            <a:spLocks noGrp="1"/>
          </p:cNvSpPr>
          <p:nvPr>
            <p:ph idx="1"/>
          </p:nvPr>
        </p:nvSpPr>
        <p:spPr/>
        <p:txBody>
          <a:bodyPr>
            <a:noAutofit/>
          </a:bodyPr>
          <a:lstStyle/>
          <a:p>
            <a:pPr marL="342900" lvl="1" indent="-342900"/>
            <a:r>
              <a:rPr lang="en-US" sz="2000" dirty="0" smtClean="0"/>
              <a:t>You remember this story </a:t>
            </a:r>
            <a:r>
              <a:rPr lang="mr-IN" sz="2000" dirty="0" smtClean="0"/>
              <a:t>–</a:t>
            </a:r>
            <a:r>
              <a:rPr lang="en-US" sz="2000" dirty="0" smtClean="0"/>
              <a:t> it’s about a man who is injured but a priest (a member of the Jewish religious hierarchy) and Levite ignore him passing by on the other side of the street, but a non-Jew (a Samaritan) stops, treats the man and takes care of him.</a:t>
            </a:r>
          </a:p>
          <a:p>
            <a:pPr marL="342900" lvl="1" indent="-342900"/>
            <a:r>
              <a:rPr lang="en-US" sz="2000" dirty="0" smtClean="0"/>
              <a:t>Our </a:t>
            </a:r>
            <a:r>
              <a:rPr lang="en-US" sz="2000" dirty="0"/>
              <a:t>usual understanding of this famous story goes astray in several ways. </a:t>
            </a:r>
            <a:endParaRPr lang="en-US" sz="2000" dirty="0" smtClean="0"/>
          </a:p>
          <a:p>
            <a:pPr marL="742950" lvl="2" indent="-342900"/>
            <a:r>
              <a:rPr lang="en-US" sz="1800" dirty="0" smtClean="0"/>
              <a:t>The wounded man was avoided because he was unclean.</a:t>
            </a:r>
          </a:p>
          <a:p>
            <a:pPr marL="742950" lvl="2" indent="-342900"/>
            <a:r>
              <a:rPr lang="en-US" sz="1800" dirty="0" smtClean="0"/>
              <a:t>The Levite and priest are bad people.</a:t>
            </a:r>
          </a:p>
          <a:p>
            <a:pPr marL="742950" lvl="2" indent="-342900"/>
            <a:r>
              <a:rPr lang="en-US" sz="1800" dirty="0" smtClean="0"/>
              <a:t>The Samaritan is a traitor to his own people. </a:t>
            </a:r>
          </a:p>
          <a:p>
            <a:pPr marL="742950" lvl="2" indent="-342900"/>
            <a:r>
              <a:rPr lang="en-US" sz="1800" dirty="0" smtClean="0"/>
              <a:t>The wounded man represents the oppressed or in modern times the minorities.</a:t>
            </a:r>
            <a:endParaRPr lang="en-US" sz="1800" dirty="0"/>
          </a:p>
        </p:txBody>
      </p:sp>
      <p:sp>
        <p:nvSpPr>
          <p:cNvPr id="2" name="Date Placeholder 1"/>
          <p:cNvSpPr>
            <a:spLocks noGrp="1"/>
          </p:cNvSpPr>
          <p:nvPr>
            <p:ph type="dt" sz="half" idx="10"/>
          </p:nvPr>
        </p:nvSpPr>
        <p:spPr/>
        <p:txBody>
          <a:bodyPr/>
          <a:lstStyle/>
          <a:p>
            <a:fld id="{B696ECFC-7A24-9D4D-A2F6-14E025D39F39}" type="datetime1">
              <a:rPr lang="en-US" smtClean="0"/>
              <a:t>9/29/18</a:t>
            </a:fld>
            <a:endParaRPr lang="en-US" dirty="0"/>
          </a:p>
        </p:txBody>
      </p:sp>
    </p:spTree>
    <p:extLst>
      <p:ext uri="{BB962C8B-B14F-4D97-AF65-F5344CB8AC3E}">
        <p14:creationId xmlns:p14="http://schemas.microsoft.com/office/powerpoint/2010/main" val="18172935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Good Samaritan (Luke 10:25-37)</a:t>
            </a:r>
          </a:p>
        </p:txBody>
      </p:sp>
      <p:sp>
        <p:nvSpPr>
          <p:cNvPr id="5" name="Content Placeholder 4"/>
          <p:cNvSpPr>
            <a:spLocks noGrp="1"/>
          </p:cNvSpPr>
          <p:nvPr>
            <p:ph idx="1"/>
          </p:nvPr>
        </p:nvSpPr>
        <p:spPr/>
        <p:txBody>
          <a:bodyPr>
            <a:noAutofit/>
          </a:bodyPr>
          <a:lstStyle/>
          <a:p>
            <a:pPr marL="342900" lvl="1" indent="-342900"/>
            <a:r>
              <a:rPr lang="en-US" sz="1800" dirty="0" smtClean="0"/>
              <a:t>Some suggest the </a:t>
            </a:r>
            <a:r>
              <a:rPr lang="en-US" sz="1800" dirty="0"/>
              <a:t>priest and Levite bypass the wounded man because they are attempting to avoid becoming “unclean.” </a:t>
            </a:r>
            <a:endParaRPr lang="en-US" sz="1800" dirty="0" smtClean="0"/>
          </a:p>
          <a:p>
            <a:pPr marL="742950" lvl="2" indent="-342900"/>
            <a:r>
              <a:rPr lang="en-US" sz="1600" dirty="0" smtClean="0"/>
              <a:t>Nonsense! All </a:t>
            </a:r>
            <a:r>
              <a:rPr lang="en-US" sz="1600" dirty="0"/>
              <a:t>this interpretation does is make Jewish Law look bad. </a:t>
            </a:r>
            <a:endParaRPr lang="en-US" sz="1600" dirty="0" smtClean="0"/>
          </a:p>
          <a:p>
            <a:pPr marL="742950" lvl="2" indent="-342900"/>
            <a:r>
              <a:rPr lang="en-US" sz="1600" dirty="0" smtClean="0"/>
              <a:t>The </a:t>
            </a:r>
            <a:r>
              <a:rPr lang="en-US" sz="1600" dirty="0"/>
              <a:t>priest is not going up to Jerusalem where purity would be a concern – he is “going down” to Jericho</a:t>
            </a:r>
            <a:r>
              <a:rPr lang="en-US" sz="1600" dirty="0" smtClean="0"/>
              <a:t>. </a:t>
            </a:r>
          </a:p>
          <a:p>
            <a:pPr marL="742950" lvl="2" indent="-342900"/>
            <a:r>
              <a:rPr lang="en-US" sz="1600" dirty="0" smtClean="0"/>
              <a:t>No </a:t>
            </a:r>
            <a:r>
              <a:rPr lang="en-US" sz="1600" dirty="0"/>
              <a:t>law prevents Levites from touching corpses, and there are numerous other reasons why ritual purity is not relevant here</a:t>
            </a:r>
            <a:r>
              <a:rPr lang="en-US" sz="1600" dirty="0" smtClean="0"/>
              <a:t>. </a:t>
            </a:r>
          </a:p>
          <a:p>
            <a:pPr marL="742950" lvl="2" indent="-342900"/>
            <a:r>
              <a:rPr lang="en-US" sz="1600" dirty="0" smtClean="0"/>
              <a:t>Jesus </a:t>
            </a:r>
            <a:r>
              <a:rPr lang="en-US" sz="1600" dirty="0"/>
              <a:t>mentions </a:t>
            </a:r>
            <a:r>
              <a:rPr lang="en-US" sz="1600" dirty="0" smtClean="0"/>
              <a:t>the priest </a:t>
            </a:r>
            <a:r>
              <a:rPr lang="en-US" sz="1600" dirty="0"/>
              <a:t>and Levite because they set up a third category: Israelite. To mention the first two is to invoke the third</a:t>
            </a:r>
            <a:r>
              <a:rPr lang="en-US" sz="1600" dirty="0" smtClean="0"/>
              <a:t>.</a:t>
            </a:r>
          </a:p>
          <a:p>
            <a:pPr marL="742950" lvl="2" indent="-342900"/>
            <a:r>
              <a:rPr lang="en-US" sz="1600" dirty="0" smtClean="0"/>
              <a:t>If </a:t>
            </a:r>
            <a:r>
              <a:rPr lang="en-US" sz="1600" dirty="0"/>
              <a:t>I say, “Larry, Moe …” you will say “Curly.” However, to go from priest to Levite to Samaritan is like going from Larry to Moe to Osama bin Laden</a:t>
            </a:r>
            <a:r>
              <a:rPr lang="en-US" sz="1600" dirty="0" smtClean="0"/>
              <a:t>.</a:t>
            </a:r>
          </a:p>
          <a:p>
            <a:pPr marL="742950" lvl="2" indent="-342900"/>
            <a:r>
              <a:rPr lang="en-US" sz="1600" dirty="0" smtClean="0"/>
              <a:t>This </a:t>
            </a:r>
            <a:r>
              <a:rPr lang="en-US" sz="1600" dirty="0"/>
              <a:t>analogy leads us to </a:t>
            </a:r>
            <a:r>
              <a:rPr lang="en-US" sz="1600" dirty="0" smtClean="0"/>
              <a:t>another misunderstanding.</a:t>
            </a:r>
            <a:endParaRPr lang="en-US" sz="1600" dirty="0"/>
          </a:p>
        </p:txBody>
      </p:sp>
      <p:sp>
        <p:nvSpPr>
          <p:cNvPr id="2" name="Date Placeholder 1"/>
          <p:cNvSpPr>
            <a:spLocks noGrp="1"/>
          </p:cNvSpPr>
          <p:nvPr>
            <p:ph type="dt" sz="half" idx="10"/>
          </p:nvPr>
        </p:nvSpPr>
        <p:spPr/>
        <p:txBody>
          <a:bodyPr/>
          <a:lstStyle/>
          <a:p>
            <a:fld id="{B696ECFC-7A24-9D4D-A2F6-14E025D39F39}" type="datetime1">
              <a:rPr lang="en-US" smtClean="0"/>
              <a:t>9/29/18</a:t>
            </a:fld>
            <a:endParaRPr lang="en-US" dirty="0"/>
          </a:p>
        </p:txBody>
      </p:sp>
    </p:spTree>
    <p:extLst>
      <p:ext uri="{BB962C8B-B14F-4D97-AF65-F5344CB8AC3E}">
        <p14:creationId xmlns:p14="http://schemas.microsoft.com/office/powerpoint/2010/main" val="17406033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Good Samaritan (Luke 10:25-37)</a:t>
            </a:r>
          </a:p>
        </p:txBody>
      </p:sp>
      <p:sp>
        <p:nvSpPr>
          <p:cNvPr id="5" name="Content Placeholder 4"/>
          <p:cNvSpPr>
            <a:spLocks noGrp="1"/>
          </p:cNvSpPr>
          <p:nvPr>
            <p:ph idx="1"/>
          </p:nvPr>
        </p:nvSpPr>
        <p:spPr/>
        <p:txBody>
          <a:bodyPr>
            <a:noAutofit/>
          </a:bodyPr>
          <a:lstStyle/>
          <a:p>
            <a:pPr marL="342900" lvl="1" indent="-342900"/>
            <a:r>
              <a:rPr lang="en-US" sz="1800" dirty="0" smtClean="0"/>
              <a:t>The </a:t>
            </a:r>
            <a:r>
              <a:rPr lang="en-US" sz="1800" dirty="0"/>
              <a:t>parable is often seen as a story of how the oppressed minority – immigrants, gay people, people on parole – are “nice” and therefore we should check our </a:t>
            </a:r>
            <a:r>
              <a:rPr lang="en-US" sz="1800" dirty="0" smtClean="0"/>
              <a:t>prejudices.</a:t>
            </a:r>
          </a:p>
          <a:p>
            <a:pPr marL="742950" lvl="2" indent="-342900"/>
            <a:r>
              <a:rPr lang="en-US" sz="1600" dirty="0" smtClean="0"/>
              <a:t>Samaritans</a:t>
            </a:r>
            <a:r>
              <a:rPr lang="en-US" sz="1600" dirty="0"/>
              <a:t>, then, were not the oppressed minority: </a:t>
            </a:r>
            <a:r>
              <a:rPr lang="en-US" sz="1600" dirty="0" smtClean="0"/>
              <a:t>they </a:t>
            </a:r>
            <a:r>
              <a:rPr lang="en-US" sz="1600" dirty="0"/>
              <a:t>were the enemy. We know this not only from the historian Josephus, but also from </a:t>
            </a:r>
            <a:r>
              <a:rPr lang="en-US" sz="1600" dirty="0" smtClean="0"/>
              <a:t>Luke.</a:t>
            </a:r>
          </a:p>
          <a:p>
            <a:pPr marL="742950" lvl="2" indent="-342900"/>
            <a:r>
              <a:rPr lang="en-US" sz="1600" dirty="0" smtClean="0"/>
              <a:t>Just </a:t>
            </a:r>
            <a:r>
              <a:rPr lang="en-US" sz="1600" dirty="0"/>
              <a:t>one chapter before our parable, Jesus seeks lodging in a Samaritan village, but they refuse him hospitality</a:t>
            </a:r>
            <a:r>
              <a:rPr lang="en-US" sz="1600" dirty="0" smtClean="0"/>
              <a:t>.</a:t>
            </a:r>
          </a:p>
          <a:p>
            <a:pPr marL="742950" lvl="2" indent="-342900"/>
            <a:r>
              <a:rPr lang="en-US" sz="1600" dirty="0" smtClean="0"/>
              <a:t>Moreover</a:t>
            </a:r>
            <a:r>
              <a:rPr lang="en-US" sz="1600" dirty="0"/>
              <a:t>, Samaria had another name: Shechem. At Shechem, Jacob’s daughter Dinah is raped or seduced by the local prince. At Shechem, the murderous judge Abimelech is based</a:t>
            </a:r>
            <a:r>
              <a:rPr lang="en-US" sz="1600" dirty="0" smtClean="0"/>
              <a:t>.</a:t>
            </a:r>
          </a:p>
          <a:p>
            <a:pPr marL="342900" lvl="1" indent="-342900"/>
            <a:r>
              <a:rPr lang="en-US" sz="1800" dirty="0" smtClean="0"/>
              <a:t>Consider this:</a:t>
            </a:r>
          </a:p>
          <a:p>
            <a:pPr marL="742950" lvl="2" indent="-342900"/>
            <a:r>
              <a:rPr lang="en-US" sz="1600" dirty="0" smtClean="0"/>
              <a:t>We </a:t>
            </a:r>
            <a:r>
              <a:rPr lang="en-US" sz="1600" dirty="0"/>
              <a:t>are the person in the ditch, and we see the Samaritan. Our first thought: “He’s going to rape me. He’s going to murder me</a:t>
            </a:r>
            <a:r>
              <a:rPr lang="en-US" sz="1600" dirty="0" smtClean="0"/>
              <a:t>.”</a:t>
            </a:r>
          </a:p>
          <a:p>
            <a:pPr marL="742950" lvl="2" indent="-342900"/>
            <a:r>
              <a:rPr lang="en-US" sz="1600" dirty="0" smtClean="0"/>
              <a:t>Then </a:t>
            </a:r>
            <a:r>
              <a:rPr lang="en-US" sz="1600" dirty="0"/>
              <a:t>we realize: Our enemy may be the very person who will save us. Indeed, if we simply ask “where is Samaria today</a:t>
            </a:r>
            <a:r>
              <a:rPr lang="en-US" sz="1600" dirty="0" smtClean="0"/>
              <a:t>?”</a:t>
            </a:r>
            <a:endParaRPr lang="en-US" sz="1600" dirty="0"/>
          </a:p>
        </p:txBody>
      </p:sp>
      <p:sp>
        <p:nvSpPr>
          <p:cNvPr id="2" name="Date Placeholder 1"/>
          <p:cNvSpPr>
            <a:spLocks noGrp="1"/>
          </p:cNvSpPr>
          <p:nvPr>
            <p:ph type="dt" sz="half" idx="10"/>
          </p:nvPr>
        </p:nvSpPr>
        <p:spPr/>
        <p:txBody>
          <a:bodyPr/>
          <a:lstStyle/>
          <a:p>
            <a:fld id="{B696ECFC-7A24-9D4D-A2F6-14E025D39F39}" type="datetime1">
              <a:rPr lang="en-US" smtClean="0"/>
              <a:t>9/29/18</a:t>
            </a:fld>
            <a:endParaRPr lang="en-US" dirty="0"/>
          </a:p>
        </p:txBody>
      </p:sp>
    </p:spTree>
    <p:extLst>
      <p:ext uri="{BB962C8B-B14F-4D97-AF65-F5344CB8AC3E}">
        <p14:creationId xmlns:p14="http://schemas.microsoft.com/office/powerpoint/2010/main" val="12983648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Laborers in the Vineyard (Matthew 20:1-16)</a:t>
            </a:r>
          </a:p>
        </p:txBody>
      </p:sp>
      <p:sp>
        <p:nvSpPr>
          <p:cNvPr id="5" name="Content Placeholder 4"/>
          <p:cNvSpPr>
            <a:spLocks noGrp="1"/>
          </p:cNvSpPr>
          <p:nvPr>
            <p:ph idx="1"/>
          </p:nvPr>
        </p:nvSpPr>
        <p:spPr/>
        <p:txBody>
          <a:bodyPr>
            <a:noAutofit/>
          </a:bodyPr>
          <a:lstStyle/>
          <a:p>
            <a:pPr marL="342900" lvl="1" indent="-342900"/>
            <a:r>
              <a:rPr lang="en-US" sz="1800" dirty="0" smtClean="0"/>
              <a:t>This parable is about a landowner who hires workers for his vineyard. The story explains how he pays each worker the same regardless of how long he worked that day </a:t>
            </a:r>
            <a:r>
              <a:rPr lang="mr-IN" sz="1800" dirty="0" smtClean="0"/>
              <a:t>–</a:t>
            </a:r>
            <a:r>
              <a:rPr lang="en-US" sz="1800" dirty="0" smtClean="0"/>
              <a:t> much to the consternation of those who worked all day.</a:t>
            </a:r>
          </a:p>
          <a:p>
            <a:pPr marL="342900" lvl="1" indent="-342900"/>
            <a:r>
              <a:rPr lang="en-US" sz="1800" dirty="0" smtClean="0"/>
              <a:t>The </a:t>
            </a:r>
            <a:r>
              <a:rPr lang="en-US" sz="1800" dirty="0"/>
              <a:t>parable is sometimes read with an anti-Jewish lens, so that the first-hired are the “Jews” who resent the gentiles or the sinners entering into God’s vineyard. Nonsense </a:t>
            </a:r>
            <a:r>
              <a:rPr lang="en-US" sz="1800" dirty="0" smtClean="0"/>
              <a:t>again!</a:t>
            </a:r>
          </a:p>
          <a:p>
            <a:pPr marL="742950" lvl="2" indent="-342900"/>
            <a:r>
              <a:rPr lang="en-US" sz="1600" dirty="0" smtClean="0"/>
              <a:t>Jesus</a:t>
            </a:r>
            <a:r>
              <a:rPr lang="en-US" sz="1600" dirty="0"/>
              <a:t>’ first listeners heard not a parable about salvation in the afterlife but about economics in </a:t>
            </a:r>
            <a:r>
              <a:rPr lang="en-US" sz="1600" dirty="0" smtClean="0"/>
              <a:t>the present</a:t>
            </a:r>
            <a:r>
              <a:rPr lang="en-US" sz="1600" dirty="0"/>
              <a:t>. They heard a lesson about how the employed must speak on behalf of those who lack a daily wage</a:t>
            </a:r>
            <a:r>
              <a:rPr lang="en-US" sz="1600" dirty="0" smtClean="0"/>
              <a:t>.</a:t>
            </a:r>
          </a:p>
          <a:p>
            <a:pPr marL="742950" lvl="2" indent="-342900"/>
            <a:r>
              <a:rPr lang="en-US" sz="1600" dirty="0" smtClean="0"/>
              <a:t>They </a:t>
            </a:r>
            <a:r>
              <a:rPr lang="en-US" sz="1600" dirty="0"/>
              <a:t>also discovered a prompt for people with resources: </a:t>
            </a:r>
            <a:r>
              <a:rPr lang="en-US" sz="1600" dirty="0" smtClean="0"/>
              <a:t>attend </a:t>
            </a:r>
            <a:r>
              <a:rPr lang="en-US" sz="1600" dirty="0"/>
              <a:t>to those who do not have jobs, and make sure everyone has what is needed</a:t>
            </a:r>
            <a:r>
              <a:rPr lang="en-US" sz="1600" dirty="0" smtClean="0"/>
              <a:t>.</a:t>
            </a:r>
          </a:p>
          <a:p>
            <a:pPr marL="742950" lvl="2" indent="-342900"/>
            <a:r>
              <a:rPr lang="en-US" sz="1600" dirty="0" smtClean="0"/>
              <a:t>Jesus </a:t>
            </a:r>
            <a:r>
              <a:rPr lang="en-US" sz="1600" dirty="0"/>
              <a:t>does not invent this idea of advocating for the unemployed and sharing resources. The same concerns occur in Jewish tradition from King David onward. </a:t>
            </a:r>
          </a:p>
        </p:txBody>
      </p:sp>
      <p:sp>
        <p:nvSpPr>
          <p:cNvPr id="2" name="Date Placeholder 1"/>
          <p:cNvSpPr>
            <a:spLocks noGrp="1"/>
          </p:cNvSpPr>
          <p:nvPr>
            <p:ph type="dt" sz="half" idx="10"/>
          </p:nvPr>
        </p:nvSpPr>
        <p:spPr/>
        <p:txBody>
          <a:bodyPr/>
          <a:lstStyle/>
          <a:p>
            <a:fld id="{B696ECFC-7A24-9D4D-A2F6-14E025D39F39}" type="datetime1">
              <a:rPr lang="en-US" smtClean="0"/>
              <a:t>9/29/18</a:t>
            </a:fld>
            <a:endParaRPr lang="en-US" dirty="0"/>
          </a:p>
        </p:txBody>
      </p:sp>
    </p:spTree>
    <p:extLst>
      <p:ext uri="{BB962C8B-B14F-4D97-AF65-F5344CB8AC3E}">
        <p14:creationId xmlns:p14="http://schemas.microsoft.com/office/powerpoint/2010/main" val="10368312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Pearl of Great Price (Matthew 13:45-46)</a:t>
            </a:r>
          </a:p>
        </p:txBody>
      </p:sp>
      <p:sp>
        <p:nvSpPr>
          <p:cNvPr id="5" name="Content Placeholder 4"/>
          <p:cNvSpPr>
            <a:spLocks noGrp="1"/>
          </p:cNvSpPr>
          <p:nvPr>
            <p:ph idx="1"/>
          </p:nvPr>
        </p:nvSpPr>
        <p:spPr/>
        <p:txBody>
          <a:bodyPr>
            <a:noAutofit/>
          </a:bodyPr>
          <a:lstStyle/>
          <a:p>
            <a:pPr marL="342900" lvl="1" indent="-342900"/>
            <a:r>
              <a:rPr lang="en-US" sz="1800" dirty="0"/>
              <a:t>This parable describes a man who sells everything in order to obtain his prized pearl. It is usually allegorized to tell us about the centrality of faith, or the church, or Jesus, or the Kingdom of Heaven. </a:t>
            </a:r>
            <a:r>
              <a:rPr lang="en-US" sz="1800" dirty="0" smtClean="0"/>
              <a:t>However, there are debates about what </a:t>
            </a:r>
            <a:r>
              <a:rPr lang="en-US" sz="1800" dirty="0"/>
              <a:t>the pearl represents</a:t>
            </a:r>
            <a:r>
              <a:rPr lang="en-US" sz="1800" dirty="0" smtClean="0"/>
              <a:t>. </a:t>
            </a:r>
          </a:p>
          <a:p>
            <a:pPr marL="742950" lvl="2" indent="-342900"/>
            <a:r>
              <a:rPr lang="en-US" sz="1600" dirty="0" smtClean="0"/>
              <a:t>We </a:t>
            </a:r>
            <a:r>
              <a:rPr lang="en-US" sz="1600" dirty="0"/>
              <a:t>don’t recognize the parable’s initial absurdity today – the merchant (a wholesaler who sells us what we don’t need at a price we cannot afford) sells everything he has for a pearl</a:t>
            </a:r>
            <a:r>
              <a:rPr lang="en-US" sz="1600" dirty="0" smtClean="0"/>
              <a:t>.</a:t>
            </a:r>
          </a:p>
          <a:p>
            <a:pPr marL="742950" lvl="2" indent="-342900"/>
            <a:r>
              <a:rPr lang="en-US" sz="1600" dirty="0" smtClean="0"/>
              <a:t>He </a:t>
            </a:r>
            <a:r>
              <a:rPr lang="en-US" sz="1600" dirty="0"/>
              <a:t>can’t eat it, or sit on it; it will not cover much if it’s all he wears. But, he thinks this pearl will fulfill him</a:t>
            </a:r>
            <a:r>
              <a:rPr lang="en-US" sz="1600" dirty="0" smtClean="0"/>
              <a:t>.</a:t>
            </a:r>
          </a:p>
          <a:p>
            <a:pPr marL="742950" lvl="2" indent="-342900"/>
            <a:r>
              <a:rPr lang="en-US" sz="1600" dirty="0" smtClean="0"/>
              <a:t>What </a:t>
            </a:r>
            <a:r>
              <a:rPr lang="en-US" sz="1600" dirty="0"/>
              <a:t>if the parable challenges us to determine our own pearl of great price? If we know our ultimate concern, we should be less acquisitive. We won’t sweat the small stuff</a:t>
            </a:r>
            <a:r>
              <a:rPr lang="en-US" sz="1600" dirty="0" smtClean="0"/>
              <a:t>.</a:t>
            </a:r>
          </a:p>
          <a:p>
            <a:pPr marL="742950" lvl="2" indent="-342900"/>
            <a:r>
              <a:rPr lang="en-US" sz="1600" dirty="0" smtClean="0"/>
              <a:t>More</a:t>
            </a:r>
            <a:r>
              <a:rPr lang="en-US" sz="1600" dirty="0"/>
              <a:t>, we become better able to love our neighbors, because we will know what is most important to them</a:t>
            </a:r>
            <a:r>
              <a:rPr lang="en-US" sz="1600" dirty="0" smtClean="0"/>
              <a:t>.</a:t>
            </a:r>
          </a:p>
          <a:p>
            <a:pPr marL="742950" lvl="2" indent="-342900"/>
            <a:r>
              <a:rPr lang="en-US" sz="1600" dirty="0" smtClean="0"/>
              <a:t>Jesus</a:t>
            </a:r>
            <a:r>
              <a:rPr lang="en-US" sz="1600" dirty="0"/>
              <a:t>’ short stories provoke us because they tell us </a:t>
            </a:r>
            <a:r>
              <a:rPr lang="en-US" sz="1600" dirty="0" smtClean="0"/>
              <a:t>what </a:t>
            </a:r>
            <a:r>
              <a:rPr lang="en-US" sz="1600" dirty="0"/>
              <a:t>we already know to be true, but don’t want to </a:t>
            </a:r>
            <a:r>
              <a:rPr lang="en-US" sz="1600" dirty="0" smtClean="0"/>
              <a:t>admit.</a:t>
            </a:r>
            <a:endParaRPr lang="en-US" sz="1200" dirty="0"/>
          </a:p>
        </p:txBody>
      </p:sp>
      <p:sp>
        <p:nvSpPr>
          <p:cNvPr id="2" name="Date Placeholder 1"/>
          <p:cNvSpPr>
            <a:spLocks noGrp="1"/>
          </p:cNvSpPr>
          <p:nvPr>
            <p:ph type="dt" sz="half" idx="10"/>
          </p:nvPr>
        </p:nvSpPr>
        <p:spPr/>
        <p:txBody>
          <a:bodyPr/>
          <a:lstStyle/>
          <a:p>
            <a:fld id="{B696ECFC-7A24-9D4D-A2F6-14E025D39F39}" type="datetime1">
              <a:rPr lang="en-US" smtClean="0"/>
              <a:t>9/29/18</a:t>
            </a:fld>
            <a:endParaRPr lang="en-US" dirty="0"/>
          </a:p>
        </p:txBody>
      </p:sp>
    </p:spTree>
    <p:extLst>
      <p:ext uri="{BB962C8B-B14F-4D97-AF65-F5344CB8AC3E}">
        <p14:creationId xmlns:p14="http://schemas.microsoft.com/office/powerpoint/2010/main" val="1340322115"/>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595</TotalTime>
  <Words>2155</Words>
  <Application>Microsoft Macintosh PowerPoint</Application>
  <PresentationFormat>Widescreen</PresentationFormat>
  <Paragraphs>196</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Calibri</vt:lpstr>
      <vt:lpstr>Century Gothic</vt:lpstr>
      <vt:lpstr>Courier New</vt:lpstr>
      <vt:lpstr>Mangal</vt:lpstr>
      <vt:lpstr>Arial</vt:lpstr>
      <vt:lpstr>Vapor Trail</vt:lpstr>
      <vt:lpstr>Parables and Pythons</vt:lpstr>
      <vt:lpstr>Class agenda</vt:lpstr>
      <vt:lpstr>Bible study: the parables of Jesus</vt:lpstr>
      <vt:lpstr>Three Misunderstood Parables</vt:lpstr>
      <vt:lpstr>Good Samaritan (Luke 10:25-37)</vt:lpstr>
      <vt:lpstr>Good Samaritan (Luke 10:25-37)</vt:lpstr>
      <vt:lpstr>Good Samaritan (Luke 10:25-37)</vt:lpstr>
      <vt:lpstr>Laborers in the Vineyard (Matthew 20:1-16)</vt:lpstr>
      <vt:lpstr>Pearl of Great Price (Matthew 13:45-46)</vt:lpstr>
      <vt:lpstr>The golden age of British comedy</vt:lpstr>
      <vt:lpstr>PowerPoint Presentation</vt:lpstr>
      <vt:lpstr>Computer Programming</vt:lpstr>
      <vt:lpstr>Conditional statements - review</vt:lpstr>
      <vt:lpstr>Advanced Conditional statements</vt:lpstr>
      <vt:lpstr>Code blocks</vt:lpstr>
      <vt:lpstr>Loops: the for loop</vt:lpstr>
      <vt:lpstr>Hands on experiment #6 using the for loop</vt:lpstr>
      <vt:lpstr>Putting it all together: the dice simulator</vt:lpstr>
      <vt:lpstr>Hands on experiment #7 Dice simulator</vt:lpstr>
      <vt:lpstr>Homework</vt:lpstr>
      <vt:lpstr>Homework #2 - Review</vt:lpstr>
      <vt:lpstr>Homework #2 - Review</vt:lpstr>
      <vt:lpstr>Homework assignment #3</vt:lpstr>
      <vt:lpstr>Questions or comments?</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Parables and pythons</dc:title>
  <dc:creator>Chuck Bell</dc:creator>
  <cp:lastModifiedBy>Chuck Bell</cp:lastModifiedBy>
  <cp:revision>167</cp:revision>
  <dcterms:created xsi:type="dcterms:W3CDTF">2018-09-09T20:06:26Z</dcterms:created>
  <dcterms:modified xsi:type="dcterms:W3CDTF">2018-09-30T00:04:51Z</dcterms:modified>
</cp:coreProperties>
</file>