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2" r:id="rId3"/>
    <p:sldId id="260" r:id="rId4"/>
    <p:sldId id="261" r:id="rId5"/>
    <p:sldId id="271" r:id="rId6"/>
    <p:sldId id="265" r:id="rId7"/>
    <p:sldId id="270" r:id="rId8"/>
    <p:sldId id="257" r:id="rId9"/>
    <p:sldId id="263" r:id="rId10"/>
    <p:sldId id="269" r:id="rId11"/>
    <p:sldId id="259" r:id="rId12"/>
    <p:sldId id="258" r:id="rId13"/>
    <p:sldId id="266" r:id="rId14"/>
    <p:sldId id="268" r:id="rId15"/>
    <p:sldId id="267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81"/>
  </p:normalViewPr>
  <p:slideViewPr>
    <p:cSldViewPr snapToGrid="0" snapToObjects="1">
      <p:cViewPr varScale="1">
        <p:scale>
          <a:sx n="120" d="100"/>
          <a:sy n="120" d="100"/>
        </p:scale>
        <p:origin x="18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5A488-1AC6-B649-A88A-91D0E808665E}" type="datetimeFigureOut">
              <a:rPr lang="en-US" smtClean="0"/>
              <a:t>9/13/18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08049-2555-F34D-9DDA-D99A3A82B8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020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/>
              <a:t>9/13/18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/>
              <a:pPr/>
              <a:t>9/13/18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/>
              <a:pPr/>
              <a:t>9/13/18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/>
              <a:pPr/>
              <a:t>9/13/18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/>
              <a:pPr/>
              <a:t>9/13/18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/>
              <a:pPr/>
              <a:t>9/13/18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9/13/18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shell/" TargetMode="Externa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ython.or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tiff"/><Relationship Id="rId8" Type="http://schemas.openxmlformats.org/officeDocument/2006/relationships/image" Target="../media/image9.tiff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Parables and Pythons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Dr. Charles “Chuck” Bell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92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Programming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43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en-US" cap="none" dirty="0" smtClean="0"/>
              <a:t>ython</a:t>
            </a:r>
            <a:r>
              <a:rPr lang="en-US" dirty="0" smtClean="0"/>
              <a:t>? </a:t>
            </a:r>
            <a:r>
              <a:rPr lang="en-US" cap="none" dirty="0" smtClean="0"/>
              <a:t>Isn’t that a snake?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082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Python was developed by Guido van Rossum from the late 1980's to early 1990's </a:t>
            </a: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Netherlands. </a:t>
            </a:r>
          </a:p>
          <a:p>
            <a:r>
              <a:rPr lang="en-US" dirty="0" smtClean="0"/>
              <a:t>It </a:t>
            </a:r>
            <a:r>
              <a:rPr lang="en-US" dirty="0"/>
              <a:t>was derived from and influenced by many </a:t>
            </a:r>
            <a:r>
              <a:rPr lang="en-US" dirty="0" smtClean="0"/>
              <a:t>programming languages </a:t>
            </a:r>
            <a:r>
              <a:rPr lang="en-US" dirty="0"/>
              <a:t>including Modula-3, C, C++, and even Unix shell scripting languages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Fourth generation scripting language.</a:t>
            </a:r>
          </a:p>
          <a:p>
            <a:r>
              <a:rPr lang="en-US" dirty="0" smtClean="0"/>
              <a:t>Used by many developers for systems operations and application (devops), scripting, and more.</a:t>
            </a:r>
          </a:p>
          <a:p>
            <a:r>
              <a:rPr lang="en-US" dirty="0" smtClean="0"/>
              <a:t>Is one of the “P”s in LAMP stack (Linux, Apache, MySQL, Python/Perl/PHP)</a:t>
            </a:r>
            <a:endParaRPr lang="en-US" dirty="0"/>
          </a:p>
          <a:p>
            <a:r>
              <a:rPr lang="en-US" dirty="0"/>
              <a:t>A fascinating fact about Python is it was named after the BBC show, “Monty Python's Flying Circus” and has nothing to do with the reptile by the same </a:t>
            </a:r>
            <a:r>
              <a:rPr lang="en-US" dirty="0" smtClean="0"/>
              <a:t>name.</a:t>
            </a:r>
          </a:p>
          <a:p>
            <a:r>
              <a:rPr lang="en-US" dirty="0" smtClean="0"/>
              <a:t>In fact, quoting </a:t>
            </a:r>
            <a:r>
              <a:rPr lang="en-US" dirty="0"/>
              <a:t>Monty Python in source code documentation (and even a humorous diversion for error messages) is very common and while some professional developers may cringe at the insinuation, it's considered by Pythonistas </a:t>
            </a:r>
            <a:r>
              <a:rPr lang="en-US" dirty="0" smtClean="0"/>
              <a:t>as </a:t>
            </a:r>
            <a:r>
              <a:rPr lang="en-US" dirty="0"/>
              <a:t>showing your Python street cred. </a:t>
            </a:r>
          </a:p>
        </p:txBody>
      </p:sp>
    </p:spTree>
    <p:extLst>
      <p:ext uri="{BB962C8B-B14F-4D97-AF65-F5344CB8AC3E}">
        <p14:creationId xmlns:p14="http://schemas.microsoft.com/office/powerpoint/2010/main" val="105920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65006"/>
            <a:ext cx="10820400" cy="4453680"/>
          </a:xfrm>
        </p:spPr>
        <p:txBody>
          <a:bodyPr/>
          <a:lstStyle/>
          <a:p>
            <a:r>
              <a:rPr lang="en-US" dirty="0"/>
              <a:t>Python comes pre-installed with Mac OS X and </a:t>
            </a:r>
            <a:r>
              <a:rPr lang="en-US" dirty="0" smtClean="0"/>
              <a:t>Linux</a:t>
            </a:r>
          </a:p>
          <a:p>
            <a:r>
              <a:rPr lang="en-US" dirty="0" smtClean="0"/>
              <a:t>For Windows, you </a:t>
            </a:r>
            <a:r>
              <a:rPr lang="en-US" dirty="0"/>
              <a:t>can download Python from</a:t>
            </a:r>
            <a:r>
              <a:rPr lang="en-US" dirty="0" smtClean="0"/>
              <a:t> </a:t>
            </a:r>
            <a:r>
              <a:rPr lang="en-US" dirty="0">
                <a:hlinkClick r:id="rId2"/>
              </a:rPr>
              <a:t>http://python.org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You can also use an online </a:t>
            </a:r>
            <a:r>
              <a:rPr lang="en-US" dirty="0"/>
              <a:t>Python from </a:t>
            </a:r>
            <a:r>
              <a:rPr lang="en-US" dirty="0">
                <a:hlinkClick r:id="rId3"/>
              </a:rPr>
              <a:t>https://www.python.org/shell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You can use either Python 2.7+ or 3.4+.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785" y="3531358"/>
            <a:ext cx="8386430" cy="313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6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interpreter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Interactive interface </a:t>
            </a:r>
            <a:r>
              <a:rPr lang="en-US" dirty="0"/>
              <a:t>to </a:t>
            </a:r>
            <a:r>
              <a:rPr lang="en-US" dirty="0" smtClean="0"/>
              <a:t>Python</a:t>
            </a:r>
          </a:p>
          <a:p>
            <a:r>
              <a:rPr lang="en-US" dirty="0" smtClean="0"/>
              <a:t>Just open a terminal and type ”python” or “python3”</a:t>
            </a:r>
          </a:p>
          <a:p>
            <a:r>
              <a:rPr lang="en-US" dirty="0" smtClean="0"/>
              <a:t>Python </a:t>
            </a:r>
            <a:r>
              <a:rPr lang="en-US" dirty="0"/>
              <a:t>interpreter evaluates </a:t>
            </a:r>
            <a:r>
              <a:rPr lang="en-US" dirty="0" smtClean="0"/>
              <a:t>inputs interactively</a:t>
            </a:r>
          </a:p>
          <a:p>
            <a:r>
              <a:rPr lang="en-US" dirty="0" smtClean="0"/>
              <a:t>To </a:t>
            </a:r>
            <a:r>
              <a:rPr lang="en-US" dirty="0"/>
              <a:t>exit </a:t>
            </a:r>
            <a:r>
              <a:rPr lang="en-US" dirty="0" smtClean="0"/>
              <a:t>the interpreter, press CTRL-D or enter quit()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solidFill>
                <a:srgbClr val="00B05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python3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Python 3.6.0 (v3.6.0:41df79263a11, Dec 22 2016, 17:23:13)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[GCC 4.2.1 (Apple Inc. build 5666) (dot 3)] on darwin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Type "help", "copyright", "credits" or "license" for more information.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print("Hello, World! My name is Chuck.")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Hello, World! My name is Chuck.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quit</a:t>
            </a:r>
            <a:r>
              <a:rPr lang="en-US" b="1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  <a:endParaRPr lang="en-US" b="1" dirty="0">
              <a:solidFill>
                <a:srgbClr val="00B05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07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Python interpreter can also process files (called scripts) and execute them.</a:t>
            </a:r>
          </a:p>
          <a:p>
            <a:r>
              <a:rPr lang="en-US" dirty="0" smtClean="0"/>
              <a:t>File are named with a .py extension.</a:t>
            </a:r>
          </a:p>
          <a:p>
            <a:r>
              <a:rPr lang="en-US" dirty="0" smtClean="0"/>
              <a:t>Script files are not interactive.</a:t>
            </a:r>
          </a:p>
          <a:p>
            <a:r>
              <a:rPr lang="en-US" dirty="0" smtClean="0"/>
              <a:t>Example: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solidFill>
                <a:srgbClr val="00B05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python3 ./sqrt.py </a:t>
            </a:r>
            <a:endParaRPr lang="en-US" dirty="0" smtClean="0">
              <a:solidFill>
                <a:srgbClr val="00B05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Please </a:t>
            </a:r>
            <a:r>
              <a:rPr lang="en-US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enter a number: </a:t>
            </a:r>
            <a:r>
              <a:rPr lang="en-US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25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The </a:t>
            </a:r>
            <a:r>
              <a:rPr lang="en-US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square root of 25 is 5.0.</a:t>
            </a:r>
          </a:p>
        </p:txBody>
      </p:sp>
    </p:spTree>
    <p:extLst>
      <p:ext uri="{BB962C8B-B14F-4D97-AF65-F5344CB8AC3E}">
        <p14:creationId xmlns:p14="http://schemas.microsoft.com/office/powerpoint/2010/main" val="39030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Python on your laptop.</a:t>
            </a:r>
          </a:p>
          <a:p>
            <a:r>
              <a:rPr lang="en-US" dirty="0" smtClean="0"/>
              <a:t>Start the Python interpreter and enter the following lines of code.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num = input("Please enter a number: </a:t>
            </a:r>
            <a:r>
              <a:rPr lang="en-US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num_sqrt </a:t>
            </a:r>
            <a:r>
              <a:rPr lang="en-US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= float(num) ** </a:t>
            </a:r>
            <a:r>
              <a:rPr lang="en-US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0.5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en-US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("The square root of {0} is {1}.".format(num, num_sqrt))</a:t>
            </a:r>
          </a:p>
          <a:p>
            <a:r>
              <a:rPr lang="en-US" dirty="0" smtClean="0"/>
              <a:t>Print out your screen and turn it in for (1) bonus point for the programming tournament.</a:t>
            </a:r>
          </a:p>
          <a:p>
            <a:pPr lvl="1"/>
            <a:r>
              <a:rPr lang="en-US" dirty="0" smtClean="0"/>
              <a:t>Use these values: [-1, 13, 25, and 12312313]</a:t>
            </a:r>
          </a:p>
          <a:p>
            <a:r>
              <a:rPr lang="en-US" dirty="0"/>
              <a:t>For an extra point, save the code to a file and run it as a script and printout a transcript.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8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381693"/>
            <a:ext cx="10820400" cy="1174306"/>
          </a:xfrm>
        </p:spPr>
        <p:txBody>
          <a:bodyPr/>
          <a:lstStyle/>
          <a:p>
            <a:pPr algn="ctr"/>
            <a:r>
              <a:rPr lang="en-US" dirty="0" smtClean="0"/>
              <a:t>Questions or comments?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191" y="242530"/>
            <a:ext cx="8610600" cy="1293028"/>
          </a:xfrm>
        </p:spPr>
        <p:txBody>
          <a:bodyPr/>
          <a:lstStyle/>
          <a:p>
            <a:r>
              <a:rPr lang="en-US" dirty="0" smtClean="0"/>
              <a:t>About the speaker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196" y="1430290"/>
            <a:ext cx="9316401" cy="43184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Charles “Chuck” Bell, PhD Engineering</a:t>
            </a:r>
          </a:p>
          <a:p>
            <a:r>
              <a:rPr lang="en-US" sz="2400" dirty="0" smtClean="0"/>
              <a:t>Senior Developer, Oracle Corporation</a:t>
            </a:r>
          </a:p>
          <a:p>
            <a:r>
              <a:rPr lang="en-US" sz="2400" dirty="0" smtClean="0"/>
              <a:t>Author</a:t>
            </a:r>
          </a:p>
          <a:p>
            <a:pPr lvl="1"/>
            <a:r>
              <a:rPr lang="en-US" sz="2000" dirty="0" smtClean="0"/>
              <a:t>3D Printing</a:t>
            </a:r>
          </a:p>
          <a:p>
            <a:pPr lvl="1"/>
            <a:r>
              <a:rPr lang="en-US" sz="2000" dirty="0" smtClean="0"/>
              <a:t>Internet of Things</a:t>
            </a:r>
          </a:p>
          <a:p>
            <a:pPr lvl="1"/>
            <a:r>
              <a:rPr lang="en-US" sz="2000" dirty="0" smtClean="0"/>
              <a:t>MySQL </a:t>
            </a:r>
          </a:p>
          <a:p>
            <a:pPr lvl="1"/>
            <a:r>
              <a:rPr lang="en-US" sz="2000" dirty="0" smtClean="0"/>
              <a:t>Sensor Networks</a:t>
            </a:r>
          </a:p>
          <a:p>
            <a:pPr lvl="1"/>
            <a:r>
              <a:rPr lang="en-US" sz="2000" dirty="0" smtClean="0"/>
              <a:t>High Availability Database Systems</a:t>
            </a:r>
          </a:p>
          <a:p>
            <a:pPr lvl="1"/>
            <a:r>
              <a:rPr lang="en-US" dirty="0" smtClean="0"/>
              <a:t>MySQL Document Store</a:t>
            </a:r>
          </a:p>
          <a:p>
            <a:pPr lvl="1"/>
            <a:r>
              <a:rPr lang="en-US" dirty="0" smtClean="0"/>
              <a:t>Beginning </a:t>
            </a:r>
            <a:r>
              <a:rPr lang="en-US" dirty="0" err="1" smtClean="0"/>
              <a:t>InnoDB</a:t>
            </a:r>
            <a:r>
              <a:rPr lang="en-US" dirty="0" smtClean="0"/>
              <a:t> Cluster</a:t>
            </a:r>
            <a:endParaRPr lang="en-US" sz="2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5929738" y="2346906"/>
            <a:ext cx="6178819" cy="4385920"/>
            <a:chOff x="5879690" y="2326494"/>
            <a:chExt cx="6178819" cy="438592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22306" y="4601535"/>
              <a:ext cx="1391385" cy="2065114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29391" y="2392050"/>
              <a:ext cx="1384300" cy="2161952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</p:pic>
        <p:pic>
          <p:nvPicPr>
            <p:cNvPr id="5" name="Picture 4" descr="9781484212943.jp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41628" y="2389641"/>
              <a:ext cx="1461877" cy="2190569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</p:pic>
        <p:pic>
          <p:nvPicPr>
            <p:cNvPr id="6" name="Picture 5" descr="9781484211748 LowRes.jp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43015" y="4612346"/>
              <a:ext cx="1454091" cy="2054301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6493" y="2395508"/>
              <a:ext cx="1559054" cy="218470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 descr="front_cover.tiff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15196" y="4565287"/>
              <a:ext cx="1554402" cy="2079505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</p:pic>
        <p:pic>
          <p:nvPicPr>
            <p:cNvPr id="9" name="Picture 8" descr="cover.tiff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56897" y="4645511"/>
              <a:ext cx="1529481" cy="1999282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42841" y="2392050"/>
              <a:ext cx="1498979" cy="2231635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</p:pic>
        <p:cxnSp>
          <p:nvCxnSpPr>
            <p:cNvPr id="11" name="Straight Connector 10"/>
            <p:cNvCxnSpPr/>
            <p:nvPr/>
          </p:nvCxnSpPr>
          <p:spPr>
            <a:xfrm>
              <a:off x="5895567" y="2348020"/>
              <a:ext cx="6162942" cy="21646"/>
            </a:xfrm>
            <a:prstGeom prst="line">
              <a:avLst/>
            </a:prstGeom>
            <a:ln w="5715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879690" y="6698690"/>
              <a:ext cx="6178819" cy="13620"/>
            </a:xfrm>
            <a:prstGeom prst="line">
              <a:avLst/>
            </a:prstGeom>
            <a:ln w="5715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884493" y="4557505"/>
              <a:ext cx="6174016" cy="54747"/>
            </a:xfrm>
            <a:prstGeom prst="line">
              <a:avLst/>
            </a:prstGeom>
            <a:ln w="5715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9122672" y="2357980"/>
              <a:ext cx="0" cy="4342749"/>
            </a:xfrm>
            <a:prstGeom prst="line">
              <a:avLst/>
            </a:prstGeom>
            <a:ln w="5715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884493" y="2326494"/>
              <a:ext cx="1527" cy="4384195"/>
            </a:xfrm>
            <a:prstGeom prst="line">
              <a:avLst/>
            </a:prstGeom>
            <a:ln w="5715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498045" y="2356376"/>
              <a:ext cx="0" cy="4342749"/>
            </a:xfrm>
            <a:prstGeom prst="line">
              <a:avLst/>
            </a:prstGeom>
            <a:ln w="5715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0609705" y="2369665"/>
              <a:ext cx="0" cy="4342749"/>
            </a:xfrm>
            <a:prstGeom prst="line">
              <a:avLst/>
            </a:prstGeom>
            <a:ln w="5715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2058509" y="2362999"/>
              <a:ext cx="0" cy="4342749"/>
            </a:xfrm>
            <a:prstGeom prst="line">
              <a:avLst/>
            </a:prstGeom>
            <a:ln w="5715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344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Wednesday we will meet in the dock for a short group session.</a:t>
            </a:r>
          </a:p>
          <a:p>
            <a:r>
              <a:rPr lang="en-US" dirty="0" smtClean="0"/>
              <a:t>When we break out, we will be in this portion of the dock. </a:t>
            </a:r>
          </a:p>
          <a:p>
            <a:r>
              <a:rPr lang="en-US" dirty="0" smtClean="0"/>
              <a:t>Please bring your laptops every night.</a:t>
            </a:r>
          </a:p>
          <a:p>
            <a:r>
              <a:rPr lang="en-US" dirty="0" smtClean="0"/>
              <a:t>On the last day of class, we will have a programming contest to showcase your new talent.</a:t>
            </a:r>
          </a:p>
          <a:p>
            <a:pPr lvl="1"/>
            <a:r>
              <a:rPr lang="en-US" dirty="0" smtClean="0"/>
              <a:t>There will be two or more categories with each challenge graded and points awarded for completeness and accuracy</a:t>
            </a:r>
          </a:p>
          <a:p>
            <a:pPr lvl="1"/>
            <a:r>
              <a:rPr lang="en-US" dirty="0" smtClean="0"/>
              <a:t>You will have chances to earn bonus points to be applied to your score</a:t>
            </a:r>
          </a:p>
          <a:p>
            <a:pPr lvl="1"/>
            <a:r>
              <a:rPr lang="en-US" dirty="0" smtClean="0"/>
              <a:t>For example, doing the homework and turning it in the following week (ON TIME) will result in 1 or more bonus points.</a:t>
            </a:r>
          </a:p>
          <a:p>
            <a:pPr lvl="1"/>
            <a:r>
              <a:rPr lang="en-US" dirty="0" smtClean="0"/>
              <a:t>The winner of the contest will be the student with the most points earned (with bonus points applied)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53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Bible </a:t>
            </a:r>
            <a:r>
              <a:rPr lang="en-US" dirty="0"/>
              <a:t>Study: 10-15 minutes</a:t>
            </a:r>
          </a:p>
          <a:p>
            <a:r>
              <a:rPr lang="en-US" dirty="0" smtClean="0"/>
              <a:t>The Golden Age of British Comedy: </a:t>
            </a:r>
            <a:r>
              <a:rPr lang="en-US" dirty="0"/>
              <a:t>2-3 minutes</a:t>
            </a:r>
          </a:p>
          <a:p>
            <a:r>
              <a:rPr lang="en-US" dirty="0" smtClean="0"/>
              <a:t>Computer Programming with Python: </a:t>
            </a:r>
            <a:r>
              <a:rPr lang="en-US" dirty="0"/>
              <a:t>30-45 minutes</a:t>
            </a:r>
          </a:p>
          <a:p>
            <a:r>
              <a:rPr lang="en-US" dirty="0"/>
              <a:t>You will be assigned homework each class, but participation is </a:t>
            </a:r>
            <a:r>
              <a:rPr lang="en-US" dirty="0" smtClean="0"/>
              <a:t>voluntary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follows is a brief example of the class agenda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7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Bible study: the parables of Jesus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81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parables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270035"/>
          </a:xfrm>
        </p:spPr>
        <p:txBody>
          <a:bodyPr>
            <a:noAutofit/>
          </a:bodyPr>
          <a:lstStyle/>
          <a:p>
            <a:pPr marL="342900" lvl="1" indent="-342900"/>
            <a:r>
              <a:rPr lang="en-US" sz="2000" dirty="0" smtClean="0"/>
              <a:t>Everyone who has attended church for any length of time has heard many of the parables in the Bible.</a:t>
            </a:r>
          </a:p>
          <a:p>
            <a:pPr marL="342900" lvl="1" indent="-342900"/>
            <a:r>
              <a:rPr lang="en-US" sz="2000" dirty="0" smtClean="0"/>
              <a:t>Parables have contributed to our vocabulary and have made certain words and phrases common-place.</a:t>
            </a:r>
          </a:p>
          <a:p>
            <a:pPr marL="742950" lvl="2" indent="-342900"/>
            <a:r>
              <a:rPr lang="en-US" sz="1800" dirty="0" smtClean="0"/>
              <a:t>Good Samaritan</a:t>
            </a:r>
          </a:p>
          <a:p>
            <a:pPr marL="742950" lvl="2" indent="-342900"/>
            <a:r>
              <a:rPr lang="en-US" sz="1800" dirty="0" smtClean="0"/>
              <a:t>Talent</a:t>
            </a:r>
          </a:p>
          <a:p>
            <a:pPr marL="742950" lvl="2" indent="-342900"/>
            <a:r>
              <a:rPr lang="en-US" sz="1800" dirty="0" smtClean="0"/>
              <a:t>Prodigal Son</a:t>
            </a:r>
          </a:p>
          <a:p>
            <a:pPr marL="342900" lvl="1" indent="-342900"/>
            <a:r>
              <a:rPr lang="en-US" sz="2000" dirty="0" smtClean="0"/>
              <a:t>Parables are often the source of sermons and Bible lessons year-round.</a:t>
            </a:r>
          </a:p>
          <a:p>
            <a:pPr marL="342900" lvl="1" indent="-342900"/>
            <a:r>
              <a:rPr lang="en-US" sz="2000" dirty="0" smtClean="0"/>
              <a:t>Parables have been allegorized, psychologized, and reduced to bullet points for moral behavior.</a:t>
            </a:r>
          </a:p>
          <a:p>
            <a:pPr marL="342900" lvl="1" indent="-342900"/>
            <a:r>
              <a:rPr lang="en-US" sz="2000" dirty="0" smtClean="0"/>
              <a:t>But they are far more than that! </a:t>
            </a:r>
          </a:p>
          <a:p>
            <a:pPr marL="800100" lvl="2" indent="-342900"/>
            <a:r>
              <a:rPr lang="en-US" sz="1800" dirty="0" smtClean="0"/>
              <a:t>There are moral, political, social issues addressed by the parables.</a:t>
            </a:r>
          </a:p>
          <a:p>
            <a:pPr marL="342900" lvl="1" indent="-342900"/>
            <a:r>
              <a:rPr lang="en-US" sz="2000" dirty="0" smtClean="0"/>
              <a:t>We’ll learn much more about parables </a:t>
            </a:r>
            <a:r>
              <a:rPr lang="en-US" dirty="0" smtClean="0"/>
              <a:t>starting next week.</a:t>
            </a:r>
            <a:endParaRPr lang="en-US" sz="2000" dirty="0" smtClean="0"/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i="1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ECFC-7A24-9D4D-A2F6-14E025D39F39}" type="datetime1">
              <a:rPr lang="en-US" smtClean="0"/>
              <a:t>9/13/18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golden age of British comedy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2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958101"/>
          </a:xfrm>
        </p:spPr>
        <p:txBody>
          <a:bodyPr>
            <a:normAutofit/>
          </a:bodyPr>
          <a:lstStyle/>
          <a:p>
            <a:r>
              <a:rPr lang="en-US" sz="3600" cap="none" dirty="0" smtClean="0"/>
              <a:t>And now for something completely different</a:t>
            </a:r>
            <a:r>
              <a:rPr lang="mr-IN" sz="3600" cap="none" dirty="0" smtClean="0"/>
              <a:t>…</a:t>
            </a:r>
            <a:endParaRPr lang="en-US" sz="36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264195"/>
            <a:ext cx="10820400" cy="531628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=122jTAEsEOk</a:t>
            </a:r>
          </a:p>
        </p:txBody>
      </p:sp>
    </p:spTree>
    <p:extLst>
      <p:ext uri="{BB962C8B-B14F-4D97-AF65-F5344CB8AC3E}">
        <p14:creationId xmlns:p14="http://schemas.microsoft.com/office/powerpoint/2010/main" val="194414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(what) is Monty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13860"/>
            <a:ext cx="10820400" cy="47102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Monty Python </a:t>
            </a:r>
            <a:r>
              <a:rPr lang="en-US" dirty="0" smtClean="0"/>
              <a:t>were </a:t>
            </a:r>
            <a:r>
              <a:rPr lang="en-US" dirty="0"/>
              <a:t>a </a:t>
            </a:r>
            <a:r>
              <a:rPr lang="en-US" dirty="0" smtClean="0"/>
              <a:t>British </a:t>
            </a:r>
            <a:r>
              <a:rPr lang="en-US" dirty="0"/>
              <a:t>surreal comedy group who created </a:t>
            </a:r>
            <a:r>
              <a:rPr lang="en-US" i="1" dirty="0" smtClean="0"/>
              <a:t>Monty </a:t>
            </a:r>
            <a:r>
              <a:rPr lang="en-US" i="1" dirty="0"/>
              <a:t>Python's Flying Circus</a:t>
            </a:r>
            <a:r>
              <a:rPr lang="en-US" dirty="0"/>
              <a:t>, which first aired on the BBC in </a:t>
            </a:r>
            <a:r>
              <a:rPr lang="en-US" dirty="0" smtClean="0"/>
              <a:t>1969 featuring a series of short skits (sketches). Does that sound familiar?</a:t>
            </a:r>
          </a:p>
          <a:p>
            <a:r>
              <a:rPr lang="en-US" dirty="0" smtClean="0"/>
              <a:t>Members include </a:t>
            </a:r>
            <a:r>
              <a:rPr lang="en-US" dirty="0"/>
              <a:t>Graham Chapman, John Cleese, Terry Gilliam, Eric Idle, Terry Jones, and Michael </a:t>
            </a:r>
            <a:r>
              <a:rPr lang="en-US" dirty="0" smtClean="0"/>
              <a:t>Palin</a:t>
            </a:r>
          </a:p>
          <a:p>
            <a:r>
              <a:rPr lang="en-US" dirty="0" smtClean="0"/>
              <a:t>The show ran from 1969 to 1974</a:t>
            </a:r>
          </a:p>
          <a:p>
            <a:r>
              <a:rPr lang="en-US" dirty="0" smtClean="0"/>
              <a:t>The troupe also made several movies including </a:t>
            </a:r>
            <a:r>
              <a:rPr lang="en-US" i="1" dirty="0" smtClean="0"/>
              <a:t>And Now for Something Completely Different</a:t>
            </a:r>
            <a:r>
              <a:rPr lang="en-US" dirty="0" smtClean="0"/>
              <a:t>, </a:t>
            </a:r>
            <a:r>
              <a:rPr lang="en-US" i="1" dirty="0" smtClean="0"/>
              <a:t>Holy Grail</a:t>
            </a:r>
            <a:r>
              <a:rPr lang="en-US" dirty="0" smtClean="0"/>
              <a:t>, </a:t>
            </a:r>
            <a:r>
              <a:rPr lang="en-US" i="1" dirty="0" smtClean="0"/>
              <a:t>Life of Brian</a:t>
            </a:r>
            <a:r>
              <a:rPr lang="en-US" dirty="0" smtClean="0"/>
              <a:t>, </a:t>
            </a:r>
            <a:r>
              <a:rPr lang="en-US" i="1" dirty="0" smtClean="0"/>
              <a:t>Live at the Hollywood Bowl</a:t>
            </a:r>
            <a:r>
              <a:rPr lang="en-US" dirty="0" smtClean="0"/>
              <a:t>, and </a:t>
            </a:r>
            <a:r>
              <a:rPr lang="en-US" i="1" dirty="0" smtClean="0"/>
              <a:t>Meaning of Life</a:t>
            </a:r>
          </a:p>
          <a:p>
            <a:r>
              <a:rPr lang="en-US" dirty="0" smtClean="0"/>
              <a:t>Also performed on Broadway (and film) called </a:t>
            </a:r>
            <a:r>
              <a:rPr lang="en-US" i="1" dirty="0" smtClean="0"/>
              <a:t>Spamalot</a:t>
            </a:r>
            <a:r>
              <a:rPr lang="en-US" dirty="0" smtClean="0"/>
              <a:t> (named after one of their skits)</a:t>
            </a:r>
          </a:p>
          <a:p>
            <a:r>
              <a:rPr lang="en-US" dirty="0" smtClean="0"/>
              <a:t>Considered by many to be “intellectual” humor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Note Some content may be inappropriate for young adults (and younger). Seek your parents’ permission before viewing Monty Python material.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36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118</TotalTime>
  <Words>990</Words>
  <Application>Microsoft Macintosh PowerPoint</Application>
  <PresentationFormat>Widescreen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Courier New</vt:lpstr>
      <vt:lpstr>Mangal</vt:lpstr>
      <vt:lpstr>Vapor Trail</vt:lpstr>
      <vt:lpstr>Parables and Pythons</vt:lpstr>
      <vt:lpstr>About the speaker</vt:lpstr>
      <vt:lpstr>About the class</vt:lpstr>
      <vt:lpstr>Class agenda</vt:lpstr>
      <vt:lpstr>Bible study: the parables of Jesus</vt:lpstr>
      <vt:lpstr>Introduction to parables</vt:lpstr>
      <vt:lpstr>The golden age of British comedy</vt:lpstr>
      <vt:lpstr>And now for something completely different…</vt:lpstr>
      <vt:lpstr>who (what) is Monty python?</vt:lpstr>
      <vt:lpstr>Computer Programming</vt:lpstr>
      <vt:lpstr>python? Isn’t that a snake?</vt:lpstr>
      <vt:lpstr>Getting started</vt:lpstr>
      <vt:lpstr>Python interpreter</vt:lpstr>
      <vt:lpstr>Python scripts</vt:lpstr>
      <vt:lpstr>Homework assignment</vt:lpstr>
      <vt:lpstr>Questions or comments?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Parables and pythons</dc:title>
  <dc:creator>Chuck Bell</dc:creator>
  <cp:lastModifiedBy>Chuck Bell</cp:lastModifiedBy>
  <cp:revision>37</cp:revision>
  <dcterms:created xsi:type="dcterms:W3CDTF">2018-09-09T20:06:26Z</dcterms:created>
  <dcterms:modified xsi:type="dcterms:W3CDTF">2018-09-14T00:46:23Z</dcterms:modified>
</cp:coreProperties>
</file>