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61" r:id="rId3"/>
    <p:sldId id="271" r:id="rId4"/>
    <p:sldId id="403" r:id="rId5"/>
    <p:sldId id="404" r:id="rId6"/>
    <p:sldId id="405" r:id="rId7"/>
    <p:sldId id="406" r:id="rId8"/>
    <p:sldId id="407" r:id="rId9"/>
    <p:sldId id="408" r:id="rId10"/>
    <p:sldId id="409" r:id="rId11"/>
    <p:sldId id="410" r:id="rId12"/>
    <p:sldId id="411" r:id="rId13"/>
    <p:sldId id="270" r:id="rId14"/>
    <p:sldId id="402" r:id="rId15"/>
    <p:sldId id="257" r:id="rId16"/>
    <p:sldId id="269" r:id="rId17"/>
    <p:sldId id="391" r:id="rId18"/>
    <p:sldId id="392" r:id="rId19"/>
    <p:sldId id="412" r:id="rId20"/>
    <p:sldId id="413" r:id="rId21"/>
    <p:sldId id="414" r:id="rId22"/>
    <p:sldId id="415" r:id="rId23"/>
    <p:sldId id="416" r:id="rId24"/>
    <p:sldId id="417" r:id="rId25"/>
    <p:sldId id="418" r:id="rId26"/>
    <p:sldId id="419" r:id="rId27"/>
    <p:sldId id="420" r:id="rId28"/>
    <p:sldId id="421" r:id="rId29"/>
    <p:sldId id="422" r:id="rId30"/>
    <p:sldId id="280" r:id="rId31"/>
    <p:sldId id="281" r:id="rId32"/>
    <p:sldId id="356" r:id="rId33"/>
    <p:sldId id="267" r:id="rId34"/>
    <p:sldId id="262"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42"/>
    <p:restoredTop sz="94681"/>
  </p:normalViewPr>
  <p:slideViewPr>
    <p:cSldViewPr snapToGrid="0" snapToObjects="1">
      <p:cViewPr>
        <p:scale>
          <a:sx n="125" d="100"/>
          <a:sy n="125" d="100"/>
        </p:scale>
        <p:origin x="112"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5A488-1AC6-B649-A88A-91D0E808665E}" type="datetimeFigureOut">
              <a:rPr lang="en-US" smtClean="0"/>
              <a:t>10/21/18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A08049-2555-F34D-9DDA-D99A3A82B81E}" type="slidenum">
              <a:rPr lang="en-US" smtClean="0"/>
              <a:t>‹#›</a:t>
            </a:fld>
            <a:endParaRPr lang="en-US" dirty="0"/>
          </a:p>
        </p:txBody>
      </p:sp>
    </p:spTree>
    <p:extLst>
      <p:ext uri="{BB962C8B-B14F-4D97-AF65-F5344CB8AC3E}">
        <p14:creationId xmlns:p14="http://schemas.microsoft.com/office/powerpoint/2010/main" val="1919020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The Parables of Jesus - The Good Shepherd</a:t>
            </a:r>
            <a:endParaRPr lang="en-US" dirty="0"/>
          </a:p>
        </p:txBody>
      </p:sp>
      <p:sp>
        <p:nvSpPr>
          <p:cNvPr id="5" name="Slide Number Placeholder 4"/>
          <p:cNvSpPr>
            <a:spLocks noGrp="1"/>
          </p:cNvSpPr>
          <p:nvPr>
            <p:ph type="sldNum" sz="quarter" idx="11"/>
          </p:nvPr>
        </p:nvSpPr>
        <p:spPr/>
        <p:txBody>
          <a:bodyPr/>
          <a:lstStyle/>
          <a:p>
            <a:fld id="{2390C09B-283D-4531-96FF-DE2BB725FEB4}" type="slidenum">
              <a:rPr lang="en-US" smtClean="0"/>
              <a:t>10</a:t>
            </a:fld>
            <a:endParaRPr lang="en-US" dirty="0"/>
          </a:p>
        </p:txBody>
      </p:sp>
    </p:spTree>
    <p:extLst>
      <p:ext uri="{BB962C8B-B14F-4D97-AF65-F5344CB8AC3E}">
        <p14:creationId xmlns:p14="http://schemas.microsoft.com/office/powerpoint/2010/main" val="978190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The Parables of Jesus - The Good Shepherd</a:t>
            </a:r>
            <a:endParaRPr lang="en-US" dirty="0"/>
          </a:p>
        </p:txBody>
      </p:sp>
      <p:sp>
        <p:nvSpPr>
          <p:cNvPr id="5" name="Slide Number Placeholder 4"/>
          <p:cNvSpPr>
            <a:spLocks noGrp="1"/>
          </p:cNvSpPr>
          <p:nvPr>
            <p:ph type="sldNum" sz="quarter" idx="11"/>
          </p:nvPr>
        </p:nvSpPr>
        <p:spPr/>
        <p:txBody>
          <a:bodyPr/>
          <a:lstStyle/>
          <a:p>
            <a:fld id="{2390C09B-283D-4531-96FF-DE2BB725FEB4}" type="slidenum">
              <a:rPr lang="en-US" smtClean="0"/>
              <a:t>11</a:t>
            </a:fld>
            <a:endParaRPr lang="en-US" dirty="0"/>
          </a:p>
        </p:txBody>
      </p:sp>
    </p:spTree>
    <p:extLst>
      <p:ext uri="{BB962C8B-B14F-4D97-AF65-F5344CB8AC3E}">
        <p14:creationId xmlns:p14="http://schemas.microsoft.com/office/powerpoint/2010/main" val="1864468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a:t>10/21/18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10/21/18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a:pPr/>
              <a:t>10/21/18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a:pPr/>
              <a:t>10/21/18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a:pPr/>
              <a:t>10/21/18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a:t>10/21/18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Drag picture to placeholder or click icon to add</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Drag picture to placeholder or click icon to add</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Drag picture to placeholder or click icon to add</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a:t>10/21/18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10/21/18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a:pPr/>
              <a:t>10/21/18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10/21/18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a:pPr/>
              <a:t>10/21/18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a:t>10/21/18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a:t>10/21/18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a:t>10/21/18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a:t>10/21/18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10/21/18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10/21/18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a:pPr/>
              <a:t>10/21/18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cap="none" dirty="0" smtClean="0"/>
              <a:t>Parables and Pythons</a:t>
            </a:r>
            <a:endParaRPr lang="en-US" cap="none" dirty="0"/>
          </a:p>
        </p:txBody>
      </p:sp>
      <p:sp>
        <p:nvSpPr>
          <p:cNvPr id="3" name="Subtitle 2"/>
          <p:cNvSpPr>
            <a:spLocks noGrp="1"/>
          </p:cNvSpPr>
          <p:nvPr>
            <p:ph type="subTitle" idx="1"/>
          </p:nvPr>
        </p:nvSpPr>
        <p:spPr>
          <a:xfrm>
            <a:off x="1371600" y="3632201"/>
            <a:ext cx="9448800" cy="1226878"/>
          </a:xfrm>
        </p:spPr>
        <p:txBody>
          <a:bodyPr>
            <a:normAutofit/>
          </a:bodyPr>
          <a:lstStyle/>
          <a:p>
            <a:endParaRPr lang="en-US" dirty="0" smtClean="0"/>
          </a:p>
          <a:p>
            <a:r>
              <a:rPr lang="en-US" dirty="0" smtClean="0"/>
              <a:t>Dr. Charles “Chuck” Bell</a:t>
            </a:r>
          </a:p>
          <a:p>
            <a:r>
              <a:rPr lang="en-US" dirty="0" smtClean="0"/>
              <a:t>Lesson 7: 24 October 2018</a:t>
            </a:r>
          </a:p>
          <a:p>
            <a:endParaRPr lang="en-US" dirty="0"/>
          </a:p>
        </p:txBody>
      </p:sp>
    </p:spTree>
    <p:extLst>
      <p:ext uri="{BB962C8B-B14F-4D97-AF65-F5344CB8AC3E}">
        <p14:creationId xmlns:p14="http://schemas.microsoft.com/office/powerpoint/2010/main" val="9299207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Problem (verses 10–12)</a:t>
            </a:r>
            <a:endParaRPr lang="en-US" dirty="0"/>
          </a:p>
        </p:txBody>
      </p:sp>
      <p:sp>
        <p:nvSpPr>
          <p:cNvPr id="5" name="Content Placeholder 4"/>
          <p:cNvSpPr>
            <a:spLocks noGrp="1"/>
          </p:cNvSpPr>
          <p:nvPr>
            <p:ph idx="1"/>
          </p:nvPr>
        </p:nvSpPr>
        <p:spPr/>
        <p:txBody>
          <a:bodyPr>
            <a:noAutofit/>
          </a:bodyPr>
          <a:lstStyle/>
          <a:p>
            <a:pPr marL="342900" lvl="1" indent="-342900"/>
            <a:r>
              <a:rPr lang="en-US" sz="2000" b="1" dirty="0"/>
              <a:t>Problem</a:t>
            </a:r>
            <a:r>
              <a:rPr lang="en-US" sz="2000" dirty="0"/>
              <a:t> (verse 10): Note: “The door was shut.” God gave the people in Noah’s day time to prepare—Gen. 6:3. Some day the door will be closed (see Prov. 29:1; Isa. 55:6</a:t>
            </a:r>
            <a:r>
              <a:rPr lang="en-US" sz="2000" dirty="0" smtClean="0"/>
              <a:t>).</a:t>
            </a:r>
          </a:p>
          <a:p>
            <a:pPr marL="342900" lvl="1" indent="-342900"/>
            <a:r>
              <a:rPr lang="en-US" sz="2000" b="1" dirty="0" smtClean="0"/>
              <a:t>Plea</a:t>
            </a:r>
            <a:r>
              <a:rPr lang="en-US" sz="2000" dirty="0" smtClean="0"/>
              <a:t> </a:t>
            </a:r>
            <a:r>
              <a:rPr lang="en-US" sz="2000" dirty="0"/>
              <a:t>(verse 11): “Open to us.” The wise could not open the door. Only Christ can open the door—John 14:6</a:t>
            </a:r>
            <a:r>
              <a:rPr lang="en-US" sz="2000" dirty="0" smtClean="0"/>
              <a:t>.</a:t>
            </a:r>
          </a:p>
          <a:p>
            <a:pPr marL="342900" lvl="1" indent="-342900"/>
            <a:r>
              <a:rPr lang="en-US" sz="2000" b="1" dirty="0" smtClean="0"/>
              <a:t>Punishment</a:t>
            </a:r>
            <a:r>
              <a:rPr lang="en-US" sz="2000" dirty="0" smtClean="0"/>
              <a:t> </a:t>
            </a:r>
            <a:r>
              <a:rPr lang="en-US" sz="2000" dirty="0"/>
              <a:t>(verse 12): Note: “I know you not.” Only those who are born again will gain entrance—John 3:1–8; Mark 16:16.</a:t>
            </a:r>
            <a:endParaRPr lang="en-US" sz="1800" i="1" dirty="0"/>
          </a:p>
        </p:txBody>
      </p:sp>
      <p:sp>
        <p:nvSpPr>
          <p:cNvPr id="2" name="Date Placeholder 1"/>
          <p:cNvSpPr>
            <a:spLocks noGrp="1"/>
          </p:cNvSpPr>
          <p:nvPr>
            <p:ph type="dt" sz="half" idx="10"/>
          </p:nvPr>
        </p:nvSpPr>
        <p:spPr/>
        <p:txBody>
          <a:bodyPr/>
          <a:lstStyle/>
          <a:p>
            <a:fld id="{8AD2CF83-C176-F74A-9EC4-3C377F126B29}" type="datetime1">
              <a:rPr lang="en-US" smtClean="0"/>
              <a:t>10/21/18</a:t>
            </a:fld>
            <a:endParaRPr lang="en-US" dirty="0"/>
          </a:p>
        </p:txBody>
      </p:sp>
    </p:spTree>
    <p:extLst>
      <p:ext uri="{BB962C8B-B14F-4D97-AF65-F5344CB8AC3E}">
        <p14:creationId xmlns:p14="http://schemas.microsoft.com/office/powerpoint/2010/main" val="4094434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Preparation (verse 13)</a:t>
            </a:r>
            <a:endParaRPr lang="en-US" dirty="0"/>
          </a:p>
        </p:txBody>
      </p:sp>
      <p:sp>
        <p:nvSpPr>
          <p:cNvPr id="5" name="Content Placeholder 4"/>
          <p:cNvSpPr>
            <a:spLocks noGrp="1"/>
          </p:cNvSpPr>
          <p:nvPr>
            <p:ph idx="1"/>
          </p:nvPr>
        </p:nvSpPr>
        <p:spPr/>
        <p:txBody>
          <a:bodyPr>
            <a:noAutofit/>
          </a:bodyPr>
          <a:lstStyle/>
          <a:p>
            <a:pPr marL="342900" lvl="1" indent="-342900"/>
            <a:r>
              <a:rPr lang="en-US" sz="2000" dirty="0"/>
              <a:t>Prepare by watching</a:t>
            </a:r>
            <a:r>
              <a:rPr lang="en-US" sz="2000" dirty="0" smtClean="0"/>
              <a:t>!</a:t>
            </a:r>
          </a:p>
          <a:p>
            <a:pPr marL="342900" lvl="1" indent="-342900"/>
            <a:r>
              <a:rPr lang="en-US" sz="1800" b="1" dirty="0"/>
              <a:t>Watch your character </a:t>
            </a:r>
            <a:r>
              <a:rPr lang="en-US" sz="1800" dirty="0"/>
              <a:t>(I Cor. 7:1): You are developing good or bad habits. It takes a lifetime to build good Christian character</a:t>
            </a:r>
            <a:r>
              <a:rPr lang="en-US" sz="1800" dirty="0" smtClean="0"/>
              <a:t>.</a:t>
            </a:r>
          </a:p>
          <a:p>
            <a:pPr marL="342900" lvl="1" indent="-342900"/>
            <a:r>
              <a:rPr lang="en-US" sz="1800" b="1" dirty="0" smtClean="0"/>
              <a:t>Watch </a:t>
            </a:r>
            <a:r>
              <a:rPr lang="en-US" sz="1800" b="1" dirty="0"/>
              <a:t>your consecration</a:t>
            </a:r>
            <a:r>
              <a:rPr lang="en-US" sz="1800" dirty="0"/>
              <a:t> (Rom. 12:1-2): Caleb, though 85 years old, could say that he had fully followed the Lord—Deut. 1:36. God wants full surrender, full dedication</a:t>
            </a:r>
            <a:r>
              <a:rPr lang="en-US" sz="1800" dirty="0" smtClean="0"/>
              <a:t>.</a:t>
            </a:r>
          </a:p>
          <a:p>
            <a:pPr marL="342900" lvl="1" indent="-342900"/>
            <a:r>
              <a:rPr lang="en-US" sz="1800" b="1" dirty="0" smtClean="0"/>
              <a:t>Watch </a:t>
            </a:r>
            <a:r>
              <a:rPr lang="en-US" sz="1800" b="1" dirty="0"/>
              <a:t>your companions</a:t>
            </a:r>
            <a:r>
              <a:rPr lang="en-US" sz="1800" dirty="0"/>
              <a:t> (II Cor. 6:17): You are known by your associations. Choose Christian friends—Amos 3:3.</a:t>
            </a:r>
          </a:p>
        </p:txBody>
      </p:sp>
      <p:sp>
        <p:nvSpPr>
          <p:cNvPr id="2" name="Date Placeholder 1"/>
          <p:cNvSpPr>
            <a:spLocks noGrp="1"/>
          </p:cNvSpPr>
          <p:nvPr>
            <p:ph type="dt" sz="half" idx="10"/>
          </p:nvPr>
        </p:nvSpPr>
        <p:spPr/>
        <p:txBody>
          <a:bodyPr/>
          <a:lstStyle/>
          <a:p>
            <a:fld id="{8AD2CF83-C176-F74A-9EC4-3C377F126B29}" type="datetime1">
              <a:rPr lang="en-US" smtClean="0"/>
              <a:t>10/21/18</a:t>
            </a:fld>
            <a:endParaRPr lang="en-US" dirty="0"/>
          </a:p>
        </p:txBody>
      </p:sp>
    </p:spTree>
    <p:extLst>
      <p:ext uri="{BB962C8B-B14F-4D97-AF65-F5344CB8AC3E}">
        <p14:creationId xmlns:p14="http://schemas.microsoft.com/office/powerpoint/2010/main" val="1456213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Conclusions</a:t>
            </a:r>
            <a:endParaRPr lang="en-US" dirty="0"/>
          </a:p>
        </p:txBody>
      </p:sp>
      <p:sp>
        <p:nvSpPr>
          <p:cNvPr id="5" name="Content Placeholder 4"/>
          <p:cNvSpPr>
            <a:spLocks noGrp="1"/>
          </p:cNvSpPr>
          <p:nvPr>
            <p:ph idx="1"/>
          </p:nvPr>
        </p:nvSpPr>
        <p:spPr/>
        <p:txBody>
          <a:bodyPr>
            <a:noAutofit/>
          </a:bodyPr>
          <a:lstStyle/>
          <a:p>
            <a:pPr marL="342900" lvl="1" indent="-342900"/>
            <a:r>
              <a:rPr lang="en-US" sz="2000" dirty="0"/>
              <a:t>Are you awake</a:t>
            </a:r>
            <a:r>
              <a:rPr lang="en-US" sz="2000" dirty="0" smtClean="0"/>
              <a:t>?</a:t>
            </a:r>
          </a:p>
          <a:p>
            <a:pPr marL="742950" lvl="2" indent="-342900"/>
            <a:r>
              <a:rPr lang="en-US" sz="1800" dirty="0" smtClean="0"/>
              <a:t>Are you actively watching? </a:t>
            </a:r>
          </a:p>
          <a:p>
            <a:pPr marL="342900" lvl="1" indent="-342900"/>
            <a:r>
              <a:rPr lang="en-US" sz="2000" dirty="0" smtClean="0"/>
              <a:t>Do </a:t>
            </a:r>
            <a:r>
              <a:rPr lang="en-US" sz="2000" dirty="0"/>
              <a:t>you have enough oil? </a:t>
            </a:r>
            <a:endParaRPr lang="en-US" sz="2000" dirty="0" smtClean="0"/>
          </a:p>
          <a:p>
            <a:pPr marL="742950" lvl="2" indent="-342900"/>
            <a:r>
              <a:rPr lang="en-US" sz="1800" dirty="0" smtClean="0"/>
              <a:t>The </a:t>
            </a:r>
            <a:r>
              <a:rPr lang="en-US" sz="1800" dirty="0"/>
              <a:t>oil is a symbol of the Holy Spirit. Paul tell us to be filled with the Spirit—Eph. 5:18. </a:t>
            </a:r>
            <a:endParaRPr lang="en-US" sz="1800" dirty="0" smtClean="0"/>
          </a:p>
          <a:p>
            <a:pPr marL="342900" lvl="1" indent="-342900"/>
            <a:r>
              <a:rPr lang="en-US" sz="2000" dirty="0" smtClean="0"/>
              <a:t>Don’t </a:t>
            </a:r>
            <a:r>
              <a:rPr lang="en-US" sz="2000" dirty="0"/>
              <a:t>depend on past experiences or blessings. </a:t>
            </a:r>
            <a:endParaRPr lang="en-US" sz="2000" dirty="0" smtClean="0"/>
          </a:p>
          <a:p>
            <a:pPr marL="742950" lvl="2" indent="-342900"/>
            <a:r>
              <a:rPr lang="en-US" sz="1800" dirty="0" smtClean="0"/>
              <a:t>Each </a:t>
            </a:r>
            <a:r>
              <a:rPr lang="en-US" sz="1800" dirty="0"/>
              <a:t>day, renew the touch of God upon your life. </a:t>
            </a:r>
            <a:endParaRPr lang="en-US" sz="1800" dirty="0" smtClean="0"/>
          </a:p>
          <a:p>
            <a:pPr marL="342900" lvl="1" indent="-342900"/>
            <a:r>
              <a:rPr lang="en-US" sz="2000" dirty="0" smtClean="0"/>
              <a:t>Learn </a:t>
            </a:r>
            <a:r>
              <a:rPr lang="en-US" sz="2000" dirty="0"/>
              <a:t>to walk in the Spirit . . . pray in the Spirit . . . live in the Spirit. </a:t>
            </a:r>
            <a:endParaRPr lang="en-US" sz="2000" dirty="0" smtClean="0"/>
          </a:p>
          <a:p>
            <a:pPr marL="742950" lvl="2" indent="-342900"/>
            <a:r>
              <a:rPr lang="en-US" sz="1800" dirty="0" smtClean="0"/>
              <a:t>As </a:t>
            </a:r>
            <a:r>
              <a:rPr lang="en-US" sz="1800" dirty="0"/>
              <a:t>the Holy Spirit controls your life, you will be ready when the bridegroom comes</a:t>
            </a:r>
            <a:r>
              <a:rPr lang="en-US" sz="1800" dirty="0" smtClean="0"/>
              <a:t>.</a:t>
            </a:r>
          </a:p>
          <a:p>
            <a:pPr marL="342900" lvl="1" indent="-342900"/>
            <a:r>
              <a:rPr lang="en-US" sz="2000" b="1" dirty="0" smtClean="0"/>
              <a:t>More importantly: be prepared for Christ’s return. </a:t>
            </a:r>
          </a:p>
          <a:p>
            <a:pPr marL="742950" lvl="2" indent="-342900"/>
            <a:r>
              <a:rPr lang="en-US" sz="1800" dirty="0" smtClean="0"/>
              <a:t>Do put off until tomorrow what you need to do today because tomorrow may be too late.</a:t>
            </a:r>
            <a:endParaRPr lang="en-US" sz="1800" dirty="0"/>
          </a:p>
        </p:txBody>
      </p:sp>
      <p:sp>
        <p:nvSpPr>
          <p:cNvPr id="2" name="Date Placeholder 1"/>
          <p:cNvSpPr>
            <a:spLocks noGrp="1"/>
          </p:cNvSpPr>
          <p:nvPr>
            <p:ph type="dt" sz="half" idx="10"/>
          </p:nvPr>
        </p:nvSpPr>
        <p:spPr/>
        <p:txBody>
          <a:bodyPr/>
          <a:lstStyle/>
          <a:p>
            <a:fld id="{B696ECFC-7A24-9D4D-A2F6-14E025D39F39}" type="datetime1">
              <a:rPr lang="en-US" smtClean="0"/>
              <a:t>10/21/18</a:t>
            </a:fld>
            <a:endParaRPr lang="en-US" dirty="0"/>
          </a:p>
        </p:txBody>
      </p:sp>
    </p:spTree>
    <p:extLst>
      <p:ext uri="{BB962C8B-B14F-4D97-AF65-F5344CB8AC3E}">
        <p14:creationId xmlns:p14="http://schemas.microsoft.com/office/powerpoint/2010/main" val="414251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golden age of British comedy</a:t>
            </a:r>
            <a:endParaRPr lang="en-US" dirty="0"/>
          </a:p>
        </p:txBody>
      </p:sp>
      <p:sp>
        <p:nvSpPr>
          <p:cNvPr id="5" name="Text Placeholder 4"/>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0627210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lated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43944" y="1249680"/>
            <a:ext cx="9283980" cy="5222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94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13200" y="853320"/>
            <a:ext cx="7807976" cy="5710039"/>
          </a:xfrm>
          <a:prstGeom prst="rect">
            <a:avLst/>
          </a:prstGeom>
        </p:spPr>
      </p:pic>
    </p:spTree>
    <p:extLst>
      <p:ext uri="{BB962C8B-B14F-4D97-AF65-F5344CB8AC3E}">
        <p14:creationId xmlns:p14="http://schemas.microsoft.com/office/powerpoint/2010/main" val="1944144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Computer Programming</a:t>
            </a:r>
            <a:endParaRPr lang="en-US" dirty="0"/>
          </a:p>
        </p:txBody>
      </p:sp>
      <p:sp>
        <p:nvSpPr>
          <p:cNvPr id="5" name="Text Placeholder 4"/>
          <p:cNvSpPr>
            <a:spLocks noGrp="1"/>
          </p:cNvSpPr>
          <p:nvPr>
            <p:ph type="body" sz="half" idx="2"/>
          </p:nvPr>
        </p:nvSpPr>
        <p:spPr/>
        <p:txBody>
          <a:bodyPr>
            <a:normAutofit/>
          </a:bodyPr>
          <a:lstStyle/>
          <a:p>
            <a:r>
              <a:rPr lang="en-US" sz="2000" dirty="0" smtClean="0"/>
              <a:t>Hands On Learning</a:t>
            </a:r>
            <a:endParaRPr lang="en-US" sz="2000" dirty="0"/>
          </a:p>
        </p:txBody>
      </p:sp>
    </p:spTree>
    <p:extLst>
      <p:ext uri="{BB962C8B-B14F-4D97-AF65-F5344CB8AC3E}">
        <p14:creationId xmlns:p14="http://schemas.microsoft.com/office/powerpoint/2010/main" val="11384320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x-none" dirty="0" smtClean="0"/>
              <a:t>Review: methods</a:t>
            </a:r>
            <a:endParaRPr lang="en-US" altLang="x-none" dirty="0"/>
          </a:p>
        </p:txBody>
      </p:sp>
      <p:sp>
        <p:nvSpPr>
          <p:cNvPr id="28675" name="Rectangle 3"/>
          <p:cNvSpPr>
            <a:spLocks noGrp="1" noChangeArrowheads="1"/>
          </p:cNvSpPr>
          <p:nvPr>
            <p:ph idx="1"/>
          </p:nvPr>
        </p:nvSpPr>
        <p:spPr/>
        <p:txBody>
          <a:bodyPr/>
          <a:lstStyle/>
          <a:p>
            <a:pPr eaLnBrk="1" hangingPunct="1">
              <a:buFont typeface="Wingdings" charset="2"/>
              <a:buNone/>
            </a:pPr>
            <a:r>
              <a:rPr lang="en-US" altLang="x-none" b="1" dirty="0" err="1">
                <a:solidFill>
                  <a:srgbClr val="92D050"/>
                </a:solidFill>
                <a:latin typeface="Courier New" charset="0"/>
              </a:rPr>
              <a:t>my_list</a:t>
            </a:r>
            <a:r>
              <a:rPr lang="en-US" altLang="x-none" b="1" dirty="0">
                <a:solidFill>
                  <a:srgbClr val="92D050"/>
                </a:solidFill>
                <a:latin typeface="Courier New" charset="0"/>
              </a:rPr>
              <a:t> = [</a:t>
            </a:r>
            <a:r>
              <a:rPr lang="fr-FR" altLang="x-none" b="1" dirty="0">
                <a:solidFill>
                  <a:srgbClr val="92D050"/>
                </a:solidFill>
                <a:latin typeface="Courier New" charset="0"/>
              </a:rPr>
              <a:t>'</a:t>
            </a:r>
            <a:r>
              <a:rPr lang="en-US" altLang="x-none" b="1" dirty="0">
                <a:solidFill>
                  <a:srgbClr val="92D050"/>
                </a:solidFill>
                <a:latin typeface="Courier New" charset="0"/>
              </a:rPr>
              <a:t>a</a:t>
            </a:r>
            <a:r>
              <a:rPr lang="fr-FR" altLang="x-none" b="1" dirty="0">
                <a:solidFill>
                  <a:srgbClr val="92D050"/>
                </a:solidFill>
                <a:latin typeface="Courier New" charset="0"/>
              </a:rPr>
              <a:t>'</a:t>
            </a:r>
            <a:r>
              <a:rPr lang="en-US" altLang="x-none" b="1" dirty="0">
                <a:solidFill>
                  <a:srgbClr val="92D050"/>
                </a:solidFill>
                <a:latin typeface="Courier New" charset="0"/>
              </a:rPr>
              <a:t>,1,True]</a:t>
            </a:r>
          </a:p>
          <a:p>
            <a:pPr eaLnBrk="1" hangingPunct="1">
              <a:buFont typeface="Wingdings" charset="2"/>
              <a:buNone/>
            </a:pPr>
            <a:r>
              <a:rPr lang="en-US" altLang="x-none" b="1" dirty="0" err="1">
                <a:solidFill>
                  <a:srgbClr val="92D050"/>
                </a:solidFill>
                <a:latin typeface="Courier New" charset="0"/>
              </a:rPr>
              <a:t>my_list.append</a:t>
            </a:r>
            <a:r>
              <a:rPr lang="en-US" altLang="x-none" b="1" dirty="0">
                <a:solidFill>
                  <a:srgbClr val="92D050"/>
                </a:solidFill>
                <a:latin typeface="Courier New" charset="0"/>
              </a:rPr>
              <a:t>(</a:t>
            </a:r>
            <a:r>
              <a:rPr lang="fr-FR" altLang="x-none" b="1" dirty="0">
                <a:solidFill>
                  <a:srgbClr val="92D050"/>
                </a:solidFill>
                <a:latin typeface="Courier New" charset="0"/>
              </a:rPr>
              <a:t>'</a:t>
            </a:r>
            <a:r>
              <a:rPr lang="en-US" altLang="x-none" b="1" dirty="0">
                <a:solidFill>
                  <a:srgbClr val="92D050"/>
                </a:solidFill>
                <a:latin typeface="Courier New" charset="0"/>
              </a:rPr>
              <a:t>z</a:t>
            </a:r>
            <a:r>
              <a:rPr lang="fr-FR" altLang="x-none" b="1" dirty="0">
                <a:solidFill>
                  <a:srgbClr val="92D050"/>
                </a:solidFill>
                <a:latin typeface="Courier New" charset="0"/>
              </a:rPr>
              <a:t>'</a:t>
            </a:r>
            <a:r>
              <a:rPr lang="en-US" altLang="x-none" b="1" dirty="0">
                <a:solidFill>
                  <a:srgbClr val="92D050"/>
                </a:solidFill>
                <a:latin typeface="Courier New" charset="0"/>
              </a:rPr>
              <a:t>)</a:t>
            </a:r>
          </a:p>
        </p:txBody>
      </p:sp>
      <p:sp>
        <p:nvSpPr>
          <p:cNvPr id="28676" name="Line 4"/>
          <p:cNvSpPr>
            <a:spLocks noChangeShapeType="1"/>
          </p:cNvSpPr>
          <p:nvPr/>
        </p:nvSpPr>
        <p:spPr bwMode="auto">
          <a:xfrm flipV="1">
            <a:off x="1410286" y="2932332"/>
            <a:ext cx="228600" cy="990600"/>
          </a:xfrm>
          <a:prstGeom prst="line">
            <a:avLst/>
          </a:prstGeom>
          <a:noFill/>
          <a:ln w="38100">
            <a:solidFill>
              <a:schemeClr val="tx1"/>
            </a:solidFill>
            <a:round/>
            <a:headEn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28677" name="Text Box 5"/>
          <p:cNvSpPr txBox="1">
            <a:spLocks noChangeArrowheads="1"/>
          </p:cNvSpPr>
          <p:nvPr/>
        </p:nvSpPr>
        <p:spPr bwMode="auto">
          <a:xfrm>
            <a:off x="861012" y="3970557"/>
            <a:ext cx="198002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a:t>the object that</a:t>
            </a:r>
          </a:p>
          <a:p>
            <a:pPr eaLnBrk="1" hangingPunct="1"/>
            <a:r>
              <a:rPr lang="en-US" altLang="x-none"/>
              <a:t>we are calling the</a:t>
            </a:r>
          </a:p>
          <a:p>
            <a:pPr eaLnBrk="1" hangingPunct="1"/>
            <a:r>
              <a:rPr lang="en-US" altLang="x-none"/>
              <a:t>method with</a:t>
            </a:r>
          </a:p>
        </p:txBody>
      </p:sp>
      <p:sp>
        <p:nvSpPr>
          <p:cNvPr id="28678" name="Text Box 6"/>
          <p:cNvSpPr txBox="1">
            <a:spLocks noChangeArrowheads="1"/>
          </p:cNvSpPr>
          <p:nvPr/>
        </p:nvSpPr>
        <p:spPr bwMode="auto">
          <a:xfrm>
            <a:off x="3489327" y="4227733"/>
            <a:ext cx="14670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dirty="0"/>
              <a:t>the name of </a:t>
            </a:r>
          </a:p>
          <a:p>
            <a:pPr eaLnBrk="1" hangingPunct="1"/>
            <a:r>
              <a:rPr lang="en-US" altLang="x-none" dirty="0"/>
              <a:t>the method</a:t>
            </a:r>
          </a:p>
        </p:txBody>
      </p:sp>
      <p:sp>
        <p:nvSpPr>
          <p:cNvPr id="28679" name="Line 7"/>
          <p:cNvSpPr>
            <a:spLocks noChangeShapeType="1"/>
          </p:cNvSpPr>
          <p:nvPr/>
        </p:nvSpPr>
        <p:spPr bwMode="auto">
          <a:xfrm flipH="1" flipV="1">
            <a:off x="3032127" y="2932332"/>
            <a:ext cx="533400" cy="1143000"/>
          </a:xfrm>
          <a:prstGeom prst="line">
            <a:avLst/>
          </a:prstGeom>
          <a:noFill/>
          <a:ln w="38100">
            <a:solidFill>
              <a:schemeClr val="tx1"/>
            </a:solidFill>
            <a:round/>
            <a:headEn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28680" name="Text Box 8"/>
          <p:cNvSpPr txBox="1">
            <a:spLocks noChangeArrowheads="1"/>
          </p:cNvSpPr>
          <p:nvPr/>
        </p:nvSpPr>
        <p:spPr bwMode="auto">
          <a:xfrm>
            <a:off x="6700109" y="4075332"/>
            <a:ext cx="15311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a:t>arguments to</a:t>
            </a:r>
          </a:p>
          <a:p>
            <a:pPr eaLnBrk="1" hangingPunct="1"/>
            <a:r>
              <a:rPr lang="en-US" altLang="x-none" dirty="0"/>
              <a:t>the method</a:t>
            </a:r>
          </a:p>
        </p:txBody>
      </p:sp>
      <p:sp>
        <p:nvSpPr>
          <p:cNvPr id="28681" name="Line 9"/>
          <p:cNvSpPr>
            <a:spLocks noChangeShapeType="1"/>
          </p:cNvSpPr>
          <p:nvPr/>
        </p:nvSpPr>
        <p:spPr bwMode="auto">
          <a:xfrm flipH="1" flipV="1">
            <a:off x="3756612" y="2932331"/>
            <a:ext cx="3548426" cy="1158241"/>
          </a:xfrm>
          <a:prstGeom prst="line">
            <a:avLst/>
          </a:prstGeom>
          <a:noFill/>
          <a:ln w="38100">
            <a:solidFill>
              <a:schemeClr val="tx1"/>
            </a:solidFill>
            <a:round/>
            <a:headEn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0845330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x-none" dirty="0" smtClean="0"/>
              <a:t>Review: List </a:t>
            </a:r>
            <a:r>
              <a:rPr lang="en-US" altLang="x-none" dirty="0"/>
              <a:t>methods</a:t>
            </a:r>
          </a:p>
        </p:txBody>
      </p:sp>
      <p:sp>
        <p:nvSpPr>
          <p:cNvPr id="29699" name="Rectangle 3"/>
          <p:cNvSpPr>
            <a:spLocks noGrp="1" noChangeArrowheads="1"/>
          </p:cNvSpPr>
          <p:nvPr>
            <p:ph idx="1"/>
          </p:nvPr>
        </p:nvSpPr>
        <p:spPr/>
        <p:txBody>
          <a:bodyPr/>
          <a:lstStyle/>
          <a:p>
            <a:pPr eaLnBrk="1" hangingPunct="1"/>
            <a:r>
              <a:rPr lang="en-US" altLang="x-none" dirty="0"/>
              <a:t>A list is mutable and can change:</a:t>
            </a:r>
          </a:p>
          <a:p>
            <a:pPr marL="457200" lvl="1" indent="0" eaLnBrk="1" hangingPunct="1">
              <a:buNone/>
            </a:pPr>
            <a:r>
              <a:rPr lang="en-US" altLang="x-none" b="1" dirty="0" err="1">
                <a:solidFill>
                  <a:srgbClr val="92D050"/>
                </a:solidFill>
                <a:latin typeface="Courier New" charset="0"/>
              </a:rPr>
              <a:t>my_list</a:t>
            </a:r>
            <a:r>
              <a:rPr lang="en-US" altLang="x-none" b="1" dirty="0">
                <a:solidFill>
                  <a:srgbClr val="92D050"/>
                </a:solidFill>
                <a:latin typeface="Courier New" charset="0"/>
              </a:rPr>
              <a:t>[0]=</a:t>
            </a:r>
            <a:r>
              <a:rPr lang="fr-FR" altLang="x-none" b="1" dirty="0">
                <a:solidFill>
                  <a:srgbClr val="92D050"/>
                </a:solidFill>
                <a:latin typeface="Courier New" charset="0"/>
              </a:rPr>
              <a:t>'</a:t>
            </a:r>
            <a:r>
              <a:rPr lang="en-US" altLang="x-none" b="1" dirty="0">
                <a:solidFill>
                  <a:srgbClr val="92D050"/>
                </a:solidFill>
                <a:latin typeface="Courier New" charset="0"/>
              </a:rPr>
              <a:t>a</a:t>
            </a:r>
            <a:r>
              <a:rPr lang="fr-FR" altLang="x-none" b="1" dirty="0">
                <a:solidFill>
                  <a:srgbClr val="92D050"/>
                </a:solidFill>
                <a:latin typeface="Courier New" charset="0"/>
              </a:rPr>
              <a:t>'</a:t>
            </a:r>
            <a:r>
              <a:rPr lang="en-US" altLang="x-none" b="1" dirty="0">
                <a:solidFill>
                  <a:srgbClr val="92D050"/>
                </a:solidFill>
                <a:latin typeface="Courier New" charset="0"/>
              </a:rPr>
              <a:t>  #index assignment</a:t>
            </a:r>
          </a:p>
          <a:p>
            <a:pPr marL="457200" lvl="1" indent="0" eaLnBrk="1" hangingPunct="1">
              <a:buNone/>
            </a:pPr>
            <a:r>
              <a:rPr lang="en-US" altLang="x-none" b="1" dirty="0" err="1">
                <a:solidFill>
                  <a:srgbClr val="92D050"/>
                </a:solidFill>
                <a:latin typeface="Courier New" charset="0"/>
              </a:rPr>
              <a:t>my_list.append</a:t>
            </a:r>
            <a:r>
              <a:rPr lang="en-US" altLang="x-none" b="1" dirty="0">
                <a:solidFill>
                  <a:srgbClr val="92D050"/>
                </a:solidFill>
                <a:latin typeface="Courier New" charset="0"/>
              </a:rPr>
              <a:t>(), </a:t>
            </a:r>
            <a:r>
              <a:rPr lang="en-US" altLang="x-none" b="1" dirty="0" err="1">
                <a:solidFill>
                  <a:srgbClr val="92D050"/>
                </a:solidFill>
                <a:latin typeface="Courier New" charset="0"/>
              </a:rPr>
              <a:t>my_list.extend</a:t>
            </a:r>
            <a:r>
              <a:rPr lang="en-US" altLang="x-none" b="1" dirty="0">
                <a:solidFill>
                  <a:srgbClr val="92D050"/>
                </a:solidFill>
                <a:latin typeface="Courier New" charset="0"/>
              </a:rPr>
              <a:t>()</a:t>
            </a:r>
          </a:p>
          <a:p>
            <a:pPr marL="457200" lvl="1" indent="0" eaLnBrk="1" hangingPunct="1">
              <a:buNone/>
            </a:pPr>
            <a:r>
              <a:rPr lang="en-US" altLang="x-none" b="1" dirty="0" err="1">
                <a:solidFill>
                  <a:srgbClr val="92D050"/>
                </a:solidFill>
                <a:latin typeface="Courier New" charset="0"/>
              </a:rPr>
              <a:t>my_list.pop</a:t>
            </a:r>
            <a:r>
              <a:rPr lang="en-US" altLang="x-none" b="1" dirty="0">
                <a:solidFill>
                  <a:srgbClr val="92D050"/>
                </a:solidFill>
                <a:latin typeface="Courier New" charset="0"/>
              </a:rPr>
              <a:t>()</a:t>
            </a:r>
          </a:p>
          <a:p>
            <a:pPr marL="457200" lvl="1" indent="0" eaLnBrk="1" hangingPunct="1">
              <a:buNone/>
            </a:pPr>
            <a:r>
              <a:rPr lang="en-US" altLang="x-none" b="1" dirty="0" err="1">
                <a:solidFill>
                  <a:srgbClr val="92D050"/>
                </a:solidFill>
                <a:latin typeface="Courier New" charset="0"/>
              </a:rPr>
              <a:t>my_list.insert</a:t>
            </a:r>
            <a:r>
              <a:rPr lang="en-US" altLang="x-none" b="1" dirty="0">
                <a:solidFill>
                  <a:srgbClr val="92D050"/>
                </a:solidFill>
                <a:latin typeface="Courier New" charset="0"/>
              </a:rPr>
              <a:t>(), </a:t>
            </a:r>
            <a:r>
              <a:rPr lang="en-US" altLang="x-none" b="1" dirty="0" err="1">
                <a:solidFill>
                  <a:srgbClr val="92D050"/>
                </a:solidFill>
                <a:latin typeface="Courier New" charset="0"/>
              </a:rPr>
              <a:t>my_list.remove</a:t>
            </a:r>
            <a:r>
              <a:rPr lang="en-US" altLang="x-none" b="1" dirty="0">
                <a:solidFill>
                  <a:srgbClr val="92D050"/>
                </a:solidFill>
                <a:latin typeface="Courier New" charset="0"/>
              </a:rPr>
              <a:t>()</a:t>
            </a:r>
          </a:p>
          <a:p>
            <a:pPr marL="457200" lvl="1" indent="0" eaLnBrk="1" hangingPunct="1">
              <a:buNone/>
            </a:pPr>
            <a:r>
              <a:rPr lang="en-US" altLang="x-none" b="1" dirty="0" err="1">
                <a:solidFill>
                  <a:srgbClr val="92D050"/>
                </a:solidFill>
                <a:latin typeface="Courier New" charset="0"/>
              </a:rPr>
              <a:t>my_list.sort</a:t>
            </a:r>
            <a:r>
              <a:rPr lang="en-US" altLang="x-none" b="1" dirty="0">
                <a:solidFill>
                  <a:srgbClr val="92D050"/>
                </a:solidFill>
                <a:latin typeface="Courier New" charset="0"/>
              </a:rPr>
              <a:t>()</a:t>
            </a:r>
          </a:p>
          <a:p>
            <a:pPr marL="457200" lvl="1" indent="0" eaLnBrk="1" hangingPunct="1">
              <a:buNone/>
            </a:pPr>
            <a:r>
              <a:rPr lang="en-US" altLang="x-none" b="1" dirty="0" err="1">
                <a:solidFill>
                  <a:srgbClr val="92D050"/>
                </a:solidFill>
                <a:latin typeface="Courier New" charset="0"/>
              </a:rPr>
              <a:t>my_list.reverse</a:t>
            </a:r>
            <a:r>
              <a:rPr lang="en-US" altLang="x-none" b="1" dirty="0" smtClean="0">
                <a:solidFill>
                  <a:srgbClr val="92D050"/>
                </a:solidFill>
                <a:latin typeface="Courier New" charset="0"/>
              </a:rPr>
              <a:t>()</a:t>
            </a:r>
          </a:p>
          <a:p>
            <a:r>
              <a:rPr lang="en-US" altLang="x-none" dirty="0"/>
              <a:t>Most of these methods </a:t>
            </a:r>
            <a:r>
              <a:rPr lang="en-US" altLang="x-none" b="1" i="1" dirty="0"/>
              <a:t>do not return a value</a:t>
            </a:r>
          </a:p>
          <a:p>
            <a:r>
              <a:rPr lang="en-US" altLang="x-none" dirty="0"/>
              <a:t>This is because lists are mutable, so the methods modify the list directly. No need to return anything.</a:t>
            </a:r>
          </a:p>
          <a:p>
            <a:pPr lvl="1"/>
            <a:endParaRPr lang="en-US" altLang="x-none" b="1" dirty="0" smtClean="0">
              <a:solidFill>
                <a:srgbClr val="92D050"/>
              </a:solidFill>
              <a:latin typeface="Courier New" charset="0"/>
            </a:endParaRPr>
          </a:p>
        </p:txBody>
      </p:sp>
    </p:spTree>
    <p:extLst>
      <p:ext uri="{BB962C8B-B14F-4D97-AF65-F5344CB8AC3E}">
        <p14:creationId xmlns:p14="http://schemas.microsoft.com/office/powerpoint/2010/main" val="6990062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ltLang="en-US" dirty="0" smtClean="0"/>
              <a:t>Dictionaries</a:t>
            </a:r>
            <a:endParaRPr lang="en-US" altLang="en-US" dirty="0"/>
          </a:p>
        </p:txBody>
      </p:sp>
      <p:sp>
        <p:nvSpPr>
          <p:cNvPr id="131075" name="Rectangle 3"/>
          <p:cNvSpPr>
            <a:spLocks noGrp="1" noChangeArrowheads="1"/>
          </p:cNvSpPr>
          <p:nvPr>
            <p:ph idx="1"/>
          </p:nvPr>
        </p:nvSpPr>
        <p:spPr/>
        <p:txBody>
          <a:bodyPr/>
          <a:lstStyle/>
          <a:p>
            <a:r>
              <a:rPr lang="en-US" altLang="en-US" dirty="0"/>
              <a:t>Store</a:t>
            </a:r>
            <a:r>
              <a:rPr lang="en-US" altLang="en-US" b="1" dirty="0"/>
              <a:t> </a:t>
            </a:r>
            <a:r>
              <a:rPr lang="en-US" altLang="en-US" b="1" i="1" dirty="0"/>
              <a:t>pair</a:t>
            </a:r>
            <a:r>
              <a:rPr lang="en-US" altLang="en-US" b="1" dirty="0"/>
              <a:t>s</a:t>
            </a:r>
            <a:r>
              <a:rPr lang="en-US" altLang="en-US" dirty="0"/>
              <a:t> of entries called </a:t>
            </a:r>
            <a:r>
              <a:rPr lang="en-US" altLang="en-US" b="1" i="1" dirty="0"/>
              <a:t>items</a:t>
            </a:r>
            <a:br>
              <a:rPr lang="en-US" altLang="en-US" b="1" i="1" dirty="0"/>
            </a:br>
            <a:r>
              <a:rPr lang="en-US" altLang="en-US" b="1" dirty="0"/>
              <a:t>{ 'CS' : '743-713-3350', 'UHPD' : '713-743-3333'}</a:t>
            </a:r>
          </a:p>
          <a:p>
            <a:r>
              <a:rPr lang="en-US" altLang="en-US" dirty="0"/>
              <a:t>Each pair of entries contains</a:t>
            </a:r>
          </a:p>
          <a:p>
            <a:pPr lvl="1"/>
            <a:r>
              <a:rPr lang="en-US" altLang="en-US" dirty="0"/>
              <a:t>A </a:t>
            </a:r>
            <a:r>
              <a:rPr lang="en-US" altLang="en-US" b="1" i="1" dirty="0"/>
              <a:t>key </a:t>
            </a:r>
          </a:p>
          <a:p>
            <a:pPr lvl="1"/>
            <a:r>
              <a:rPr lang="en-US" altLang="en-US" b="1" i="1" dirty="0"/>
              <a:t>A value</a:t>
            </a:r>
          </a:p>
          <a:p>
            <a:r>
              <a:rPr lang="en-US" altLang="en-US" dirty="0"/>
              <a:t>Key and values are separated by a colon </a:t>
            </a:r>
          </a:p>
          <a:p>
            <a:r>
              <a:rPr lang="en-US" altLang="en-US" dirty="0"/>
              <a:t>Paris of entries are separated by commas</a:t>
            </a:r>
          </a:p>
          <a:p>
            <a:r>
              <a:rPr lang="en-US" altLang="en-US" dirty="0"/>
              <a:t>Dictionary is enclosed within curly braces </a:t>
            </a:r>
          </a:p>
        </p:txBody>
      </p:sp>
    </p:spTree>
    <p:extLst>
      <p:ext uri="{BB962C8B-B14F-4D97-AF65-F5344CB8AC3E}">
        <p14:creationId xmlns:p14="http://schemas.microsoft.com/office/powerpoint/2010/main" val="4313529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smtClean="0"/>
              <a:t>agenda</a:t>
            </a:r>
            <a:endParaRPr lang="en-US" dirty="0"/>
          </a:p>
        </p:txBody>
      </p:sp>
      <p:sp>
        <p:nvSpPr>
          <p:cNvPr id="3" name="Content Placeholder 2"/>
          <p:cNvSpPr>
            <a:spLocks noGrp="1"/>
          </p:cNvSpPr>
          <p:nvPr>
            <p:ph idx="1"/>
          </p:nvPr>
        </p:nvSpPr>
        <p:spPr>
          <a:xfrm>
            <a:off x="685800" y="2194560"/>
            <a:ext cx="10820400" cy="4287520"/>
          </a:xfrm>
        </p:spPr>
        <p:txBody>
          <a:bodyPr>
            <a:normAutofit/>
          </a:bodyPr>
          <a:lstStyle/>
          <a:p>
            <a:r>
              <a:rPr lang="en-US" b="1" dirty="0" smtClean="0">
                <a:solidFill>
                  <a:srgbClr val="FFC000"/>
                </a:solidFill>
              </a:rPr>
              <a:t>NOTICE: No class next week, but services will be </a:t>
            </a:r>
            <a:r>
              <a:rPr lang="en-US" b="1" smtClean="0">
                <a:solidFill>
                  <a:srgbClr val="FFC000"/>
                </a:solidFill>
              </a:rPr>
              <a:t>held in the dock!</a:t>
            </a:r>
            <a:endParaRPr lang="en-US" b="1" dirty="0" smtClean="0">
              <a:solidFill>
                <a:srgbClr val="FFC000"/>
              </a:solidFill>
            </a:endParaRPr>
          </a:p>
          <a:p>
            <a:r>
              <a:rPr lang="en-US" dirty="0" smtClean="0"/>
              <a:t>Bible Study</a:t>
            </a:r>
          </a:p>
          <a:p>
            <a:pPr lvl="1"/>
            <a:r>
              <a:rPr lang="en-US" dirty="0"/>
              <a:t>The wise and foolish virgins and the closed </a:t>
            </a:r>
            <a:r>
              <a:rPr lang="en-US" dirty="0" smtClean="0"/>
              <a:t>door</a:t>
            </a:r>
          </a:p>
          <a:p>
            <a:r>
              <a:rPr lang="en-US" dirty="0" smtClean="0"/>
              <a:t>The Golden Age of British Comedy</a:t>
            </a:r>
          </a:p>
          <a:p>
            <a:pPr lvl="1"/>
            <a:r>
              <a:rPr lang="en-US" dirty="0" smtClean="0"/>
              <a:t>‘tis but a scratch</a:t>
            </a:r>
            <a:endParaRPr lang="en-US" dirty="0"/>
          </a:p>
          <a:p>
            <a:r>
              <a:rPr lang="en-US" dirty="0" smtClean="0"/>
              <a:t>Computer Programming with Python</a:t>
            </a:r>
          </a:p>
          <a:p>
            <a:pPr lvl="1"/>
            <a:r>
              <a:rPr lang="en-US" dirty="0" smtClean="0"/>
              <a:t>Review:</a:t>
            </a:r>
          </a:p>
          <a:p>
            <a:pPr lvl="2"/>
            <a:r>
              <a:rPr lang="en-US" dirty="0" smtClean="0"/>
              <a:t>List Methods</a:t>
            </a:r>
          </a:p>
          <a:p>
            <a:pPr lvl="1"/>
            <a:r>
              <a:rPr lang="en-US" dirty="0"/>
              <a:t>Hands-On Practice</a:t>
            </a:r>
          </a:p>
          <a:p>
            <a:pPr lvl="2"/>
            <a:r>
              <a:rPr lang="en-US" dirty="0" smtClean="0"/>
              <a:t>Dictionaries</a:t>
            </a:r>
            <a:endParaRPr lang="en-US" dirty="0"/>
          </a:p>
          <a:p>
            <a:r>
              <a:rPr lang="en-US" dirty="0" smtClean="0"/>
              <a:t>Homework</a:t>
            </a:r>
          </a:p>
          <a:p>
            <a:endParaRPr lang="en-US" dirty="0"/>
          </a:p>
        </p:txBody>
      </p:sp>
    </p:spTree>
    <p:extLst>
      <p:ext uri="{BB962C8B-B14F-4D97-AF65-F5344CB8AC3E}">
        <p14:creationId xmlns:p14="http://schemas.microsoft.com/office/powerpoint/2010/main" val="2618789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ltLang="en-US" dirty="0" smtClean="0"/>
              <a:t>Use</a:t>
            </a:r>
            <a:endParaRPr lang="en-US" altLang="en-US" dirty="0"/>
          </a:p>
        </p:txBody>
      </p:sp>
      <p:sp>
        <p:nvSpPr>
          <p:cNvPr id="132099" name="Rectangle 3"/>
          <p:cNvSpPr>
            <a:spLocks noGrp="1" noChangeArrowheads="1"/>
          </p:cNvSpPr>
          <p:nvPr>
            <p:ph idx="1"/>
          </p:nvPr>
        </p:nvSpPr>
        <p:spPr/>
        <p:txBody>
          <a:bodyPr/>
          <a:lstStyle/>
          <a:p>
            <a:r>
              <a:rPr lang="en-US" altLang="en-US"/>
              <a:t>Keys must be </a:t>
            </a:r>
            <a:r>
              <a:rPr lang="en-US" altLang="en-US" b="1" i="1"/>
              <a:t>unique</a:t>
            </a:r>
            <a:r>
              <a:rPr lang="en-US" altLang="en-US"/>
              <a:t> within a dictionary</a:t>
            </a:r>
          </a:p>
          <a:p>
            <a:pPr lvl="1"/>
            <a:r>
              <a:rPr lang="en-US" altLang="en-US"/>
              <a:t>No </a:t>
            </a:r>
            <a:r>
              <a:rPr lang="en-US" altLang="en-US" b="1" i="1"/>
              <a:t>duplicates</a:t>
            </a:r>
          </a:p>
          <a:p>
            <a:r>
              <a:rPr lang="en-US" altLang="en-US"/>
              <a:t>If we have</a:t>
            </a:r>
            <a:br>
              <a:rPr lang="en-US" altLang="en-US"/>
            </a:br>
            <a:r>
              <a:rPr lang="en-US" altLang="en-US"/>
              <a:t>	</a:t>
            </a:r>
            <a:r>
              <a:rPr lang="en-US" altLang="en-US" b="1"/>
              <a:t>age = {'Alice' : 25, 'Bob' :28}</a:t>
            </a:r>
            <a:br>
              <a:rPr lang="en-US" altLang="en-US" b="1"/>
            </a:br>
            <a:r>
              <a:rPr lang="en-US" altLang="en-US"/>
              <a:t>then</a:t>
            </a:r>
            <a:r>
              <a:rPr lang="en-US" altLang="en-US" b="1"/>
              <a:t/>
            </a:r>
            <a:br>
              <a:rPr lang="en-US" altLang="en-US" b="1"/>
            </a:br>
            <a:r>
              <a:rPr lang="en-US" altLang="en-US" b="1"/>
              <a:t>	age['Alice']</a:t>
            </a:r>
            <a:r>
              <a:rPr lang="en-US" altLang="en-US"/>
              <a:t> is</a:t>
            </a:r>
            <a:r>
              <a:rPr lang="en-US" altLang="en-US" b="1"/>
              <a:t> 25</a:t>
            </a:r>
            <a:br>
              <a:rPr lang="en-US" altLang="en-US" b="1"/>
            </a:br>
            <a:r>
              <a:rPr lang="en-US" altLang="en-US"/>
              <a:t>and</a:t>
            </a:r>
            <a:br>
              <a:rPr lang="en-US" altLang="en-US"/>
            </a:br>
            <a:r>
              <a:rPr lang="en-US" altLang="en-US" b="1"/>
              <a:t>	age[Bob']</a:t>
            </a:r>
            <a:r>
              <a:rPr lang="en-US" altLang="en-US"/>
              <a:t> is  </a:t>
            </a:r>
            <a:r>
              <a:rPr lang="en-US" altLang="en-US" b="1"/>
              <a:t>28</a:t>
            </a:r>
          </a:p>
        </p:txBody>
      </p:sp>
    </p:spTree>
    <p:extLst>
      <p:ext uri="{BB962C8B-B14F-4D97-AF65-F5344CB8AC3E}">
        <p14:creationId xmlns:p14="http://schemas.microsoft.com/office/powerpoint/2010/main" val="19909825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ltLang="en-US"/>
              <a:t>Dictionaries are mutable</a:t>
            </a:r>
          </a:p>
        </p:txBody>
      </p:sp>
      <p:sp>
        <p:nvSpPr>
          <p:cNvPr id="133123" name="Rectangle 3"/>
          <p:cNvSpPr>
            <a:spLocks noGrp="1" noChangeArrowheads="1"/>
          </p:cNvSpPr>
          <p:nvPr>
            <p:ph idx="1"/>
          </p:nvPr>
        </p:nvSpPr>
        <p:spPr/>
        <p:txBody>
          <a:bodyPr/>
          <a:lstStyle/>
          <a:p>
            <a:r>
              <a:rPr lang="en-US" altLang="en-US" b="1"/>
              <a:t>&gt;&gt;&gt; age = {'Alice' : 25, 'Bob' : 28}</a:t>
            </a:r>
          </a:p>
          <a:p>
            <a:r>
              <a:rPr lang="en-US" altLang="en-US" b="1"/>
              <a:t>&gt;&gt;&gt; saved = age</a:t>
            </a:r>
          </a:p>
          <a:p>
            <a:r>
              <a:rPr lang="en-US" altLang="en-US" b="1"/>
              <a:t>&gt;&gt;&gt; age['Bob'] = 29</a:t>
            </a:r>
          </a:p>
          <a:p>
            <a:r>
              <a:rPr lang="en-US" altLang="en-US" b="1"/>
              <a:t>&gt;&gt;&gt; age</a:t>
            </a:r>
            <a:br>
              <a:rPr lang="en-US" altLang="en-US" b="1"/>
            </a:br>
            <a:r>
              <a:rPr lang="en-US" altLang="en-US" b="1"/>
              <a:t>{'Bob': 29, 'Alice': 25}</a:t>
            </a:r>
          </a:p>
          <a:p>
            <a:r>
              <a:rPr lang="en-US" altLang="en-US" b="1"/>
              <a:t>&gt;&gt;&gt; saved</a:t>
            </a:r>
            <a:br>
              <a:rPr lang="en-US" altLang="en-US" b="1"/>
            </a:br>
            <a:r>
              <a:rPr lang="en-US" altLang="en-US" b="1"/>
              <a:t>{'Bob': 29, 'Alice': 25}</a:t>
            </a:r>
          </a:p>
        </p:txBody>
      </p:sp>
    </p:spTree>
    <p:extLst>
      <p:ext uri="{BB962C8B-B14F-4D97-AF65-F5344CB8AC3E}">
        <p14:creationId xmlns:p14="http://schemas.microsoft.com/office/powerpoint/2010/main" val="3529756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ltLang="en-US"/>
              <a:t>Keys must be unique</a:t>
            </a:r>
          </a:p>
        </p:txBody>
      </p:sp>
      <p:sp>
        <p:nvSpPr>
          <p:cNvPr id="134147" name="Rectangle 3"/>
          <p:cNvSpPr>
            <a:spLocks noGrp="1" noChangeArrowheads="1"/>
          </p:cNvSpPr>
          <p:nvPr>
            <p:ph idx="1"/>
          </p:nvPr>
        </p:nvSpPr>
        <p:spPr/>
        <p:txBody>
          <a:bodyPr/>
          <a:lstStyle/>
          <a:p>
            <a:r>
              <a:rPr lang="en-US" altLang="en-US" b="1"/>
              <a:t>&gt;&gt;&gt; age = {'Alice' : 25, 'Bob' : 28, 'Alice' : 26}</a:t>
            </a:r>
          </a:p>
          <a:p>
            <a:r>
              <a:rPr lang="en-US" altLang="en-US" b="1"/>
              <a:t>&gt;&gt;&gt; age</a:t>
            </a:r>
            <a:br>
              <a:rPr lang="en-US" altLang="en-US" b="1"/>
            </a:br>
            <a:r>
              <a:rPr lang="en-US" altLang="en-US" b="1"/>
              <a:t>{'Bob': 28, 'Alice': 26}</a:t>
            </a:r>
          </a:p>
        </p:txBody>
      </p:sp>
    </p:spTree>
    <p:extLst>
      <p:ext uri="{BB962C8B-B14F-4D97-AF65-F5344CB8AC3E}">
        <p14:creationId xmlns:p14="http://schemas.microsoft.com/office/powerpoint/2010/main" val="11121686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ltLang="en-US"/>
              <a:t>Displaying contents</a:t>
            </a:r>
          </a:p>
        </p:txBody>
      </p:sp>
      <p:sp>
        <p:nvSpPr>
          <p:cNvPr id="135171" name="Rectangle 3"/>
          <p:cNvSpPr>
            <a:spLocks noGrp="1" noChangeArrowheads="1"/>
          </p:cNvSpPr>
          <p:nvPr>
            <p:ph idx="1"/>
          </p:nvPr>
        </p:nvSpPr>
        <p:spPr/>
        <p:txBody>
          <a:bodyPr/>
          <a:lstStyle/>
          <a:p>
            <a:r>
              <a:rPr lang="en-US" altLang="en-US" b="1"/>
              <a:t>&gt;&gt;&gt; age = {'Alice' : 25, 'Carol': 'twenty-two'}</a:t>
            </a:r>
          </a:p>
          <a:p>
            <a:r>
              <a:rPr lang="en-US" altLang="en-US" b="1"/>
              <a:t>&gt;&gt;&gt; age.items()</a:t>
            </a:r>
            <a:br>
              <a:rPr lang="en-US" altLang="en-US" b="1"/>
            </a:br>
            <a:r>
              <a:rPr lang="en-US" altLang="en-US" b="1"/>
              <a:t>dict_items([ ('Alice', 25), ('Carol', 'twenty-two')])</a:t>
            </a:r>
          </a:p>
          <a:p>
            <a:r>
              <a:rPr lang="en-US" altLang="en-US" b="1"/>
              <a:t>&gt;&gt;&gt; age.keys()</a:t>
            </a:r>
            <a:br>
              <a:rPr lang="en-US" altLang="en-US" b="1"/>
            </a:br>
            <a:r>
              <a:rPr lang="en-US" altLang="en-US" b="1"/>
              <a:t>dict_keys([ 'Alice', 'Carol'])</a:t>
            </a:r>
          </a:p>
          <a:p>
            <a:r>
              <a:rPr lang="en-US" altLang="en-US" b="1"/>
              <a:t> age.values()</a:t>
            </a:r>
            <a:br>
              <a:rPr lang="en-US" altLang="en-US" b="1"/>
            </a:br>
            <a:r>
              <a:rPr lang="en-US" altLang="en-US" b="1"/>
              <a:t>dict_values([28, 25, 'twenty-two'])</a:t>
            </a:r>
          </a:p>
        </p:txBody>
      </p:sp>
    </p:spTree>
    <p:extLst>
      <p:ext uri="{BB962C8B-B14F-4D97-AF65-F5344CB8AC3E}">
        <p14:creationId xmlns:p14="http://schemas.microsoft.com/office/powerpoint/2010/main" val="5206857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ltLang="en-US"/>
              <a:t>Updating directories</a:t>
            </a:r>
          </a:p>
        </p:txBody>
      </p:sp>
      <p:sp>
        <p:nvSpPr>
          <p:cNvPr id="136195" name="Rectangle 3"/>
          <p:cNvSpPr>
            <a:spLocks noGrp="1" noChangeArrowheads="1"/>
          </p:cNvSpPr>
          <p:nvPr>
            <p:ph idx="1"/>
          </p:nvPr>
        </p:nvSpPr>
        <p:spPr/>
        <p:txBody>
          <a:bodyPr/>
          <a:lstStyle/>
          <a:p>
            <a:r>
              <a:rPr lang="en-US" altLang="en-US" b="1"/>
              <a:t>&gt;&gt;&gt; age = {'Alice': 26 , 'Carol' : 22}</a:t>
            </a:r>
          </a:p>
          <a:p>
            <a:r>
              <a:rPr lang="en-US" altLang="en-US" b="1"/>
              <a:t>&gt;&gt;&gt; age.update({'Bob' : 29})</a:t>
            </a:r>
          </a:p>
          <a:p>
            <a:r>
              <a:rPr lang="en-US" altLang="en-US" b="1"/>
              <a:t>&gt;&gt;&gt; age</a:t>
            </a:r>
            <a:br>
              <a:rPr lang="en-US" altLang="en-US" b="1"/>
            </a:br>
            <a:r>
              <a:rPr lang="en-US" altLang="en-US" b="1"/>
              <a:t>{</a:t>
            </a:r>
            <a:r>
              <a:rPr lang="en-US" altLang="en-US" b="1" u="sng"/>
              <a:t>'Bob': 29</a:t>
            </a:r>
            <a:r>
              <a:rPr lang="en-US" altLang="en-US" b="1"/>
              <a:t>, 'Carol': 22, 'Alice': 26}</a:t>
            </a:r>
          </a:p>
          <a:p>
            <a:r>
              <a:rPr lang="en-US" altLang="en-US" b="1"/>
              <a:t>&gt;&gt;&gt; age.update({'Carol' : 23})</a:t>
            </a:r>
          </a:p>
          <a:p>
            <a:r>
              <a:rPr lang="en-US" altLang="en-US" b="1"/>
              <a:t>&gt;&gt;&gt; age</a:t>
            </a:r>
            <a:br>
              <a:rPr lang="en-US" altLang="en-US" b="1"/>
            </a:br>
            <a:r>
              <a:rPr lang="en-US" altLang="en-US" b="1"/>
              <a:t>{'Bob': 29, 'Carol': </a:t>
            </a:r>
            <a:r>
              <a:rPr lang="en-US" altLang="en-US" b="1" u="sng"/>
              <a:t>23</a:t>
            </a:r>
            <a:r>
              <a:rPr lang="en-US" altLang="en-US" b="1"/>
              <a:t>, 'Alice': 26}</a:t>
            </a:r>
          </a:p>
        </p:txBody>
      </p:sp>
    </p:spTree>
    <p:extLst>
      <p:ext uri="{BB962C8B-B14F-4D97-AF65-F5344CB8AC3E}">
        <p14:creationId xmlns:p14="http://schemas.microsoft.com/office/powerpoint/2010/main" val="1703622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ltLang="en-US"/>
              <a:t>Returning a value</a:t>
            </a:r>
          </a:p>
        </p:txBody>
      </p:sp>
      <p:sp>
        <p:nvSpPr>
          <p:cNvPr id="137219" name="Rectangle 3"/>
          <p:cNvSpPr>
            <a:spLocks noGrp="1" noChangeArrowheads="1"/>
          </p:cNvSpPr>
          <p:nvPr>
            <p:ph idx="1"/>
          </p:nvPr>
        </p:nvSpPr>
        <p:spPr/>
        <p:txBody>
          <a:bodyPr/>
          <a:lstStyle/>
          <a:p>
            <a:r>
              <a:rPr lang="en-US" altLang="en-US" b="1"/>
              <a:t>&gt;&gt;&gt; age = {'Bob': 29, 'Carol': 23, 'Alice': 26}</a:t>
            </a:r>
          </a:p>
          <a:p>
            <a:r>
              <a:rPr lang="en-US" altLang="en-US" b="1"/>
              <a:t>&gt;&gt;&gt; age.get('Bob')</a:t>
            </a:r>
            <a:br>
              <a:rPr lang="en-US" altLang="en-US" b="1"/>
            </a:br>
            <a:r>
              <a:rPr lang="en-US" altLang="en-US" b="1"/>
              <a:t>29</a:t>
            </a:r>
          </a:p>
          <a:p>
            <a:r>
              <a:rPr lang="en-US" altLang="en-US" b="1"/>
              <a:t>&gt;&gt;&gt; age['Bob']</a:t>
            </a:r>
            <a:br>
              <a:rPr lang="en-US" altLang="en-US" b="1"/>
            </a:br>
            <a:r>
              <a:rPr lang="en-US" altLang="en-US" b="1"/>
              <a:t>29</a:t>
            </a:r>
          </a:p>
        </p:txBody>
      </p:sp>
    </p:spTree>
    <p:extLst>
      <p:ext uri="{BB962C8B-B14F-4D97-AF65-F5344CB8AC3E}">
        <p14:creationId xmlns:p14="http://schemas.microsoft.com/office/powerpoint/2010/main" val="6829368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en-US" dirty="0"/>
              <a:t>Removing a specific item </a:t>
            </a:r>
          </a:p>
        </p:txBody>
      </p:sp>
      <p:sp>
        <p:nvSpPr>
          <p:cNvPr id="138243" name="Rectangle 3"/>
          <p:cNvSpPr>
            <a:spLocks noGrp="1" noChangeArrowheads="1"/>
          </p:cNvSpPr>
          <p:nvPr>
            <p:ph idx="1"/>
          </p:nvPr>
        </p:nvSpPr>
        <p:spPr/>
        <p:txBody>
          <a:bodyPr/>
          <a:lstStyle/>
          <a:p>
            <a:r>
              <a:rPr lang="en-US" altLang="en-US" b="1"/>
              <a:t>&gt;&gt;&gt; a = {'Alice' : 26, 'Carol' : 'twenty-two'}</a:t>
            </a:r>
          </a:p>
          <a:p>
            <a:r>
              <a:rPr lang="en-US" altLang="en-US" b="1"/>
              <a:t>&gt;&gt;&gt; a</a:t>
            </a:r>
            <a:br>
              <a:rPr lang="en-US" altLang="en-US" b="1"/>
            </a:br>
            <a:r>
              <a:rPr lang="en-US" altLang="en-US" b="1"/>
              <a:t>{'Carol': 'twenty-two', 'Alice': 26}</a:t>
            </a:r>
          </a:p>
          <a:p>
            <a:r>
              <a:rPr lang="en-US" altLang="en-US" b="1"/>
              <a:t>&gt;&gt;&gt; a.pop('Carol’)</a:t>
            </a:r>
            <a:br>
              <a:rPr lang="en-US" altLang="en-US" b="1"/>
            </a:br>
            <a:r>
              <a:rPr lang="en-US" altLang="en-US" b="1"/>
              <a:t>'twenty-two'</a:t>
            </a:r>
          </a:p>
          <a:p>
            <a:r>
              <a:rPr lang="en-US" altLang="en-US" b="1"/>
              <a:t>&gt;&gt;&gt; a</a:t>
            </a:r>
            <a:br>
              <a:rPr lang="en-US" altLang="en-US" b="1"/>
            </a:br>
            <a:r>
              <a:rPr lang="en-US" altLang="en-US" b="1"/>
              <a:t>{'Alice': 26}</a:t>
            </a:r>
          </a:p>
        </p:txBody>
      </p:sp>
    </p:spTree>
    <p:extLst>
      <p:ext uri="{BB962C8B-B14F-4D97-AF65-F5344CB8AC3E}">
        <p14:creationId xmlns:p14="http://schemas.microsoft.com/office/powerpoint/2010/main" val="1966608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ltLang="en-US" dirty="0"/>
              <a:t>Removing a specific item </a:t>
            </a:r>
          </a:p>
        </p:txBody>
      </p:sp>
      <p:sp>
        <p:nvSpPr>
          <p:cNvPr id="139267" name="Rectangle 3"/>
          <p:cNvSpPr>
            <a:spLocks noGrp="1" noChangeArrowheads="1"/>
          </p:cNvSpPr>
          <p:nvPr>
            <p:ph idx="1"/>
          </p:nvPr>
        </p:nvSpPr>
        <p:spPr/>
        <p:txBody>
          <a:bodyPr/>
          <a:lstStyle/>
          <a:p>
            <a:r>
              <a:rPr lang="en-US" altLang="en-US" b="1"/>
              <a:t>&gt;&gt;&gt; a.pop('Alice')</a:t>
            </a:r>
            <a:br>
              <a:rPr lang="en-US" altLang="en-US" b="1"/>
            </a:br>
            <a:r>
              <a:rPr lang="en-US" altLang="en-US" b="1"/>
              <a:t>26</a:t>
            </a:r>
          </a:p>
          <a:p>
            <a:r>
              <a:rPr lang="en-US" altLang="en-US" b="1"/>
              <a:t>&gt;&gt;&gt; a</a:t>
            </a:r>
            <a:br>
              <a:rPr lang="en-US" altLang="en-US" b="1"/>
            </a:br>
            <a:r>
              <a:rPr lang="en-US" altLang="en-US" b="1"/>
              <a:t>{}</a:t>
            </a:r>
          </a:p>
          <a:p>
            <a:r>
              <a:rPr lang="en-US" altLang="en-US" b="1"/>
              <a:t>&gt;&gt;&gt; </a:t>
            </a:r>
          </a:p>
        </p:txBody>
      </p:sp>
    </p:spTree>
    <p:extLst>
      <p:ext uri="{BB962C8B-B14F-4D97-AF65-F5344CB8AC3E}">
        <p14:creationId xmlns:p14="http://schemas.microsoft.com/office/powerpoint/2010/main" val="863324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ltLang="en-US"/>
              <a:t>Remove a random item</a:t>
            </a:r>
          </a:p>
        </p:txBody>
      </p:sp>
      <p:sp>
        <p:nvSpPr>
          <p:cNvPr id="140291" name="Rectangle 3"/>
          <p:cNvSpPr>
            <a:spLocks noGrp="1" noChangeArrowheads="1"/>
          </p:cNvSpPr>
          <p:nvPr>
            <p:ph idx="1"/>
          </p:nvPr>
        </p:nvSpPr>
        <p:spPr/>
        <p:txBody>
          <a:bodyPr/>
          <a:lstStyle/>
          <a:p>
            <a:pPr>
              <a:spcBef>
                <a:spcPct val="0"/>
              </a:spcBef>
            </a:pPr>
            <a:r>
              <a:rPr lang="en-US" altLang="en-US" b="1"/>
              <a:t>&gt;&gt;&gt; age = {'Bob': 29, 'Carol': 23, 'Alice': 26}</a:t>
            </a:r>
          </a:p>
          <a:p>
            <a:pPr>
              <a:spcBef>
                <a:spcPct val="0"/>
              </a:spcBef>
            </a:pPr>
            <a:r>
              <a:rPr lang="en-US" altLang="en-US" b="1"/>
              <a:t>&gt;&gt;&gt; age.popitem()</a:t>
            </a:r>
            <a:br>
              <a:rPr lang="en-US" altLang="en-US" b="1"/>
            </a:br>
            <a:r>
              <a:rPr lang="en-US" altLang="en-US" b="1"/>
              <a:t>('Bob', 29)</a:t>
            </a:r>
          </a:p>
          <a:p>
            <a:pPr>
              <a:spcBef>
                <a:spcPct val="0"/>
              </a:spcBef>
            </a:pPr>
            <a:r>
              <a:rPr lang="en-US" altLang="en-US" b="1"/>
              <a:t>&gt;&gt;&gt; age</a:t>
            </a:r>
          </a:p>
          <a:p>
            <a:pPr>
              <a:spcBef>
                <a:spcPct val="0"/>
              </a:spcBef>
            </a:pPr>
            <a:r>
              <a:rPr lang="en-US" altLang="en-US" b="1"/>
              <a:t>{'Carol': 23, 'Alice': 26}</a:t>
            </a:r>
          </a:p>
          <a:p>
            <a:pPr>
              <a:spcBef>
                <a:spcPct val="0"/>
              </a:spcBef>
            </a:pPr>
            <a:r>
              <a:rPr lang="en-US" altLang="en-US" b="1"/>
              <a:t>&gt;&gt;&gt; age.popitem()</a:t>
            </a:r>
            <a:br>
              <a:rPr lang="en-US" altLang="en-US" b="1"/>
            </a:br>
            <a:r>
              <a:rPr lang="en-US" altLang="en-US" b="1"/>
              <a:t>('Carol', 23)</a:t>
            </a:r>
          </a:p>
          <a:p>
            <a:pPr>
              <a:spcBef>
                <a:spcPct val="0"/>
              </a:spcBef>
            </a:pPr>
            <a:r>
              <a:rPr lang="en-US" altLang="en-US" b="1"/>
              <a:t>&gt;&gt;&gt; age</a:t>
            </a:r>
            <a:br>
              <a:rPr lang="en-US" altLang="en-US" b="1"/>
            </a:br>
            <a:r>
              <a:rPr lang="en-US" altLang="en-US" b="1"/>
              <a:t>{'Alice': 26}</a:t>
            </a:r>
          </a:p>
        </p:txBody>
      </p:sp>
    </p:spTree>
    <p:extLst>
      <p:ext uri="{BB962C8B-B14F-4D97-AF65-F5344CB8AC3E}">
        <p14:creationId xmlns:p14="http://schemas.microsoft.com/office/powerpoint/2010/main" val="14881589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ltLang="en-US"/>
              <a:t>Summary</a:t>
            </a:r>
          </a:p>
        </p:txBody>
      </p:sp>
      <p:sp>
        <p:nvSpPr>
          <p:cNvPr id="141315" name="Rectangle 3"/>
          <p:cNvSpPr>
            <a:spLocks noGrp="1" noChangeArrowheads="1"/>
          </p:cNvSpPr>
          <p:nvPr>
            <p:ph idx="1"/>
          </p:nvPr>
        </p:nvSpPr>
        <p:spPr/>
        <p:txBody>
          <a:bodyPr/>
          <a:lstStyle/>
          <a:p>
            <a:r>
              <a:rPr lang="en-US" altLang="en-US"/>
              <a:t>Strings, lists, tuples, sets and dictionaries all deal with aggregates </a:t>
            </a:r>
          </a:p>
          <a:p>
            <a:r>
              <a:rPr lang="en-US" altLang="en-US"/>
              <a:t>Two big differences</a:t>
            </a:r>
          </a:p>
          <a:p>
            <a:pPr lvl="1"/>
            <a:r>
              <a:rPr lang="en-US" altLang="en-US" b="1" i="1"/>
              <a:t>Lists</a:t>
            </a:r>
            <a:r>
              <a:rPr lang="en-US" altLang="en-US"/>
              <a:t> and </a:t>
            </a:r>
            <a:r>
              <a:rPr lang="en-US" altLang="en-US" b="1" i="1"/>
              <a:t>dictionaries</a:t>
            </a:r>
            <a:r>
              <a:rPr lang="en-US" altLang="en-US"/>
              <a:t> are </a:t>
            </a:r>
            <a:r>
              <a:rPr lang="en-US" altLang="en-US" b="1" i="1"/>
              <a:t>mutable</a:t>
            </a:r>
          </a:p>
          <a:p>
            <a:pPr lvl="2"/>
            <a:r>
              <a:rPr lang="en-US" altLang="en-US"/>
              <a:t>Unlike strings, tuples and sets</a:t>
            </a:r>
          </a:p>
          <a:p>
            <a:pPr lvl="1"/>
            <a:r>
              <a:rPr lang="en-US" altLang="en-US" b="1" i="1"/>
              <a:t>Strings</a:t>
            </a:r>
            <a:r>
              <a:rPr lang="en-US" altLang="en-US"/>
              <a:t>, </a:t>
            </a:r>
            <a:r>
              <a:rPr lang="en-US" altLang="en-US" b="1" i="1"/>
              <a:t>lists</a:t>
            </a:r>
            <a:r>
              <a:rPr lang="en-US" altLang="en-US"/>
              <a:t> and </a:t>
            </a:r>
            <a:r>
              <a:rPr lang="en-US" altLang="en-US" b="1" i="1"/>
              <a:t>tuples</a:t>
            </a:r>
            <a:r>
              <a:rPr lang="en-US" altLang="en-US" b="1"/>
              <a:t> </a:t>
            </a:r>
            <a:r>
              <a:rPr lang="en-US" altLang="en-US"/>
              <a:t>are </a:t>
            </a:r>
            <a:r>
              <a:rPr lang="en-US" altLang="en-US" b="1" i="1"/>
              <a:t>ordered</a:t>
            </a:r>
            <a:endParaRPr lang="en-US" altLang="en-US"/>
          </a:p>
          <a:p>
            <a:pPr lvl="2"/>
            <a:r>
              <a:rPr lang="en-US" altLang="en-US"/>
              <a:t>Unlike sets and dictionaries</a:t>
            </a:r>
            <a:endParaRPr lang="en-US" altLang="en-US" b="1" i="1"/>
          </a:p>
        </p:txBody>
      </p:sp>
    </p:spTree>
    <p:extLst>
      <p:ext uri="{BB962C8B-B14F-4D97-AF65-F5344CB8AC3E}">
        <p14:creationId xmlns:p14="http://schemas.microsoft.com/office/powerpoint/2010/main" val="1893289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Bible study: the parables of Jesus</a:t>
            </a:r>
            <a:endParaRPr lang="en-US" dirty="0"/>
          </a:p>
        </p:txBody>
      </p:sp>
      <p:sp>
        <p:nvSpPr>
          <p:cNvPr id="5" name="Text Placeholder 4"/>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9198175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a:t>
            </a:r>
            <a:endParaRPr lang="en-US" dirty="0"/>
          </a:p>
        </p:txBody>
      </p:sp>
      <p:sp>
        <p:nvSpPr>
          <p:cNvPr id="5" name="Text Placeholder 4"/>
          <p:cNvSpPr>
            <a:spLocks noGrp="1"/>
          </p:cNvSpPr>
          <p:nvPr>
            <p:ph type="body" sz="half" idx="2"/>
          </p:nvPr>
        </p:nvSpPr>
        <p:spPr>
          <a:xfrm>
            <a:off x="685800" y="2939863"/>
            <a:ext cx="10760765" cy="1613983"/>
          </a:xfrm>
        </p:spPr>
        <p:txBody>
          <a:bodyPr>
            <a:normAutofit/>
          </a:bodyPr>
          <a:lstStyle/>
          <a:p>
            <a:r>
              <a:rPr lang="en-US" sz="2400" dirty="0" smtClean="0"/>
              <a:t>All homework assignments can be handed in on hardcopy (with your name at the top) or emailed to me at drcharlesbell@gmail.com.</a:t>
            </a:r>
            <a:endParaRPr lang="en-US" sz="2400" dirty="0"/>
          </a:p>
        </p:txBody>
      </p:sp>
    </p:spTree>
    <p:extLst>
      <p:ext uri="{BB962C8B-B14F-4D97-AF65-F5344CB8AC3E}">
        <p14:creationId xmlns:p14="http://schemas.microsoft.com/office/powerpoint/2010/main" val="15690257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#5 - Review</a:t>
            </a:r>
            <a:endParaRPr lang="en-US" dirty="0"/>
          </a:p>
        </p:txBody>
      </p:sp>
      <p:sp>
        <p:nvSpPr>
          <p:cNvPr id="2" name="Content Placeholder 1"/>
          <p:cNvSpPr>
            <a:spLocks noGrp="1"/>
          </p:cNvSpPr>
          <p:nvPr>
            <p:ph idx="1"/>
          </p:nvPr>
        </p:nvSpPr>
        <p:spPr>
          <a:xfrm>
            <a:off x="685800" y="1838960"/>
            <a:ext cx="10820400" cy="4947920"/>
          </a:xfrm>
        </p:spPr>
        <p:txBody>
          <a:bodyPr>
            <a:normAutofit fontScale="77500" lnSpcReduction="20000"/>
          </a:bodyPr>
          <a:lstStyle/>
          <a:p>
            <a:r>
              <a:rPr lang="en-US" dirty="0" smtClean="0"/>
              <a:t>This is the correct solution to the modified dice simulator assignment:</a:t>
            </a:r>
          </a:p>
          <a:p>
            <a:pPr marL="0" indent="0">
              <a:spcBef>
                <a:spcPts val="0"/>
              </a:spcBef>
              <a:buNone/>
            </a:pPr>
            <a:r>
              <a:rPr lang="en-US" b="1" dirty="0">
                <a:solidFill>
                  <a:srgbClr val="92D050"/>
                </a:solidFill>
                <a:latin typeface="Courier New" charset="0"/>
                <a:ea typeface="Courier New" charset="0"/>
                <a:cs typeface="Courier New" charset="0"/>
              </a:rPr>
              <a:t>import random</a:t>
            </a:r>
          </a:p>
          <a:p>
            <a:pPr marL="0" indent="0">
              <a:spcBef>
                <a:spcPts val="0"/>
              </a:spcBef>
              <a:buNone/>
            </a:pPr>
            <a:r>
              <a:rPr lang="en-US" b="1" dirty="0">
                <a:solidFill>
                  <a:srgbClr val="92D050"/>
                </a:solidFill>
                <a:latin typeface="Courier New" charset="0"/>
                <a:ea typeface="Courier New" charset="0"/>
                <a:cs typeface="Courier New" charset="0"/>
              </a:rPr>
              <a:t>print("Welcome to the Yahtzee dice roller!")</a:t>
            </a:r>
          </a:p>
          <a:p>
            <a:pPr marL="0" indent="0">
              <a:spcBef>
                <a:spcPts val="0"/>
              </a:spcBef>
              <a:buNone/>
            </a:pPr>
            <a:r>
              <a:rPr lang="en-US" b="1" dirty="0" err="1">
                <a:solidFill>
                  <a:srgbClr val="92D050"/>
                </a:solidFill>
                <a:latin typeface="Courier New" charset="0"/>
                <a:ea typeface="Courier New" charset="0"/>
                <a:cs typeface="Courier New" charset="0"/>
              </a:rPr>
              <a:t>dice_stack</a:t>
            </a:r>
            <a:r>
              <a:rPr lang="en-US" b="1" dirty="0">
                <a:solidFill>
                  <a:srgbClr val="92D050"/>
                </a:solidFill>
                <a:latin typeface="Courier New" charset="0"/>
                <a:ea typeface="Courier New" charset="0"/>
                <a:cs typeface="Courier New" charset="0"/>
              </a:rPr>
              <a:t> = []</a:t>
            </a:r>
          </a:p>
          <a:p>
            <a:pPr marL="0" indent="0">
              <a:spcBef>
                <a:spcPts val="0"/>
              </a:spcBef>
              <a:buNone/>
            </a:pPr>
            <a:r>
              <a:rPr lang="en-US" b="1" dirty="0" err="1">
                <a:solidFill>
                  <a:srgbClr val="92D050"/>
                </a:solidFill>
                <a:latin typeface="Courier New" charset="0"/>
                <a:ea typeface="Courier New" charset="0"/>
                <a:cs typeface="Courier New" charset="0"/>
              </a:rPr>
              <a:t>dice_queue</a:t>
            </a:r>
            <a:r>
              <a:rPr lang="en-US" b="1" dirty="0">
                <a:solidFill>
                  <a:srgbClr val="92D050"/>
                </a:solidFill>
                <a:latin typeface="Courier New" charset="0"/>
                <a:ea typeface="Courier New" charset="0"/>
                <a:cs typeface="Courier New" charset="0"/>
              </a:rPr>
              <a:t> = []</a:t>
            </a:r>
          </a:p>
          <a:p>
            <a:pPr marL="0" indent="0">
              <a:spcBef>
                <a:spcPts val="0"/>
              </a:spcBef>
              <a:buNone/>
            </a:pPr>
            <a:r>
              <a:rPr lang="en-US" b="1" dirty="0" err="1">
                <a:solidFill>
                  <a:srgbClr val="92D050"/>
                </a:solidFill>
                <a:latin typeface="Courier New" charset="0"/>
                <a:ea typeface="Courier New" charset="0"/>
                <a:cs typeface="Courier New" charset="0"/>
              </a:rPr>
              <a:t>roll_number</a:t>
            </a:r>
            <a:r>
              <a:rPr lang="en-US" b="1" dirty="0">
                <a:solidFill>
                  <a:srgbClr val="92D050"/>
                </a:solidFill>
                <a:latin typeface="Courier New" charset="0"/>
                <a:ea typeface="Courier New" charset="0"/>
                <a:cs typeface="Courier New" charset="0"/>
              </a:rPr>
              <a:t> = 1</a:t>
            </a:r>
          </a:p>
          <a:p>
            <a:pPr marL="0" indent="0">
              <a:spcBef>
                <a:spcPts val="0"/>
              </a:spcBef>
              <a:buNone/>
            </a:pPr>
            <a:r>
              <a:rPr lang="en-US" b="1" dirty="0">
                <a:solidFill>
                  <a:srgbClr val="92D050"/>
                </a:solidFill>
                <a:latin typeface="Courier New" charset="0"/>
                <a:ea typeface="Courier New" charset="0"/>
                <a:cs typeface="Courier New" charset="0"/>
              </a:rPr>
              <a:t>repeat = 'y'</a:t>
            </a:r>
          </a:p>
          <a:p>
            <a:pPr marL="0" indent="0">
              <a:spcBef>
                <a:spcPts val="0"/>
              </a:spcBef>
              <a:buNone/>
            </a:pPr>
            <a:r>
              <a:rPr lang="en-US" b="1" dirty="0">
                <a:solidFill>
                  <a:srgbClr val="92D050"/>
                </a:solidFill>
                <a:latin typeface="Courier New" charset="0"/>
                <a:ea typeface="Courier New" charset="0"/>
                <a:cs typeface="Courier New" charset="0"/>
              </a:rPr>
              <a:t>while (repeat == 'y') or (repeat == 'Y'):</a:t>
            </a:r>
          </a:p>
          <a:p>
            <a:pPr marL="0" indent="0">
              <a:spcBef>
                <a:spcPts val="0"/>
              </a:spcBef>
              <a:buNone/>
            </a:pPr>
            <a:r>
              <a:rPr lang="en-US" b="1" dirty="0">
                <a:solidFill>
                  <a:srgbClr val="92D050"/>
                </a:solidFill>
                <a:latin typeface="Courier New" charset="0"/>
                <a:ea typeface="Courier New" charset="0"/>
                <a:cs typeface="Courier New" charset="0"/>
              </a:rPr>
              <a:t>    dice = [0,0,0,0,0]</a:t>
            </a:r>
          </a:p>
          <a:p>
            <a:pPr marL="0" indent="0">
              <a:spcBef>
                <a:spcPts val="0"/>
              </a:spcBef>
              <a:buNone/>
            </a:pPr>
            <a:r>
              <a:rPr lang="en-US" b="1" dirty="0">
                <a:solidFill>
                  <a:srgbClr val="92D050"/>
                </a:solidFill>
                <a:latin typeface="Courier New" charset="0"/>
                <a:ea typeface="Courier New" charset="0"/>
                <a:cs typeface="Courier New" charset="0"/>
              </a:rPr>
              <a:t>    print("Rolling the dice...")</a:t>
            </a:r>
          </a:p>
          <a:p>
            <a:pPr marL="0" indent="0">
              <a:spcBef>
                <a:spcPts val="0"/>
              </a:spcBef>
              <a:buNone/>
            </a:pPr>
            <a:r>
              <a:rPr lang="en-US" b="1" dirty="0">
                <a:solidFill>
                  <a:srgbClr val="92D050"/>
                </a:solidFill>
                <a:latin typeface="Courier New" charset="0"/>
                <a:ea typeface="Courier New" charset="0"/>
                <a:cs typeface="Courier New" charset="0"/>
              </a:rPr>
              <a:t>    for </a:t>
            </a:r>
            <a:r>
              <a:rPr lang="en-US" b="1" dirty="0" err="1">
                <a:solidFill>
                  <a:srgbClr val="92D050"/>
                </a:solidFill>
                <a:latin typeface="Courier New" charset="0"/>
                <a:ea typeface="Courier New" charset="0"/>
                <a:cs typeface="Courier New" charset="0"/>
              </a:rPr>
              <a:t>i</a:t>
            </a:r>
            <a:r>
              <a:rPr lang="en-US" b="1" dirty="0">
                <a:solidFill>
                  <a:srgbClr val="92D050"/>
                </a:solidFill>
                <a:latin typeface="Courier New" charset="0"/>
                <a:ea typeface="Courier New" charset="0"/>
                <a:cs typeface="Courier New" charset="0"/>
              </a:rPr>
              <a:t> in range(0, 5):</a:t>
            </a:r>
          </a:p>
          <a:p>
            <a:pPr marL="0" indent="0">
              <a:spcBef>
                <a:spcPts val="0"/>
              </a:spcBef>
              <a:buNone/>
            </a:pPr>
            <a:r>
              <a:rPr lang="en-US" b="1" dirty="0">
                <a:solidFill>
                  <a:srgbClr val="92D050"/>
                </a:solidFill>
                <a:latin typeface="Courier New" charset="0"/>
                <a:ea typeface="Courier New" charset="0"/>
                <a:cs typeface="Courier New" charset="0"/>
              </a:rPr>
              <a:t>        dice[</a:t>
            </a:r>
            <a:r>
              <a:rPr lang="en-US" b="1" dirty="0" err="1">
                <a:solidFill>
                  <a:srgbClr val="92D050"/>
                </a:solidFill>
                <a:latin typeface="Courier New" charset="0"/>
                <a:ea typeface="Courier New" charset="0"/>
                <a:cs typeface="Courier New" charset="0"/>
              </a:rPr>
              <a:t>i</a:t>
            </a:r>
            <a:r>
              <a:rPr lang="en-US" b="1" dirty="0">
                <a:solidFill>
                  <a:srgbClr val="92D050"/>
                </a:solidFill>
                <a:latin typeface="Courier New" charset="0"/>
                <a:ea typeface="Courier New" charset="0"/>
                <a:cs typeface="Courier New" charset="0"/>
              </a:rPr>
              <a:t>] = </a:t>
            </a:r>
            <a:r>
              <a:rPr lang="en-US" b="1" dirty="0" err="1">
                <a:solidFill>
                  <a:srgbClr val="92D050"/>
                </a:solidFill>
                <a:latin typeface="Courier New" charset="0"/>
                <a:ea typeface="Courier New" charset="0"/>
                <a:cs typeface="Courier New" charset="0"/>
              </a:rPr>
              <a:t>random.randint</a:t>
            </a:r>
            <a:r>
              <a:rPr lang="en-US" b="1" dirty="0">
                <a:solidFill>
                  <a:srgbClr val="92D050"/>
                </a:solidFill>
                <a:latin typeface="Courier New" charset="0"/>
                <a:ea typeface="Courier New" charset="0"/>
                <a:cs typeface="Courier New" charset="0"/>
              </a:rPr>
              <a:t>(1, 6)</a:t>
            </a:r>
          </a:p>
          <a:p>
            <a:pPr marL="0" indent="0">
              <a:spcBef>
                <a:spcPts val="0"/>
              </a:spcBef>
              <a:buNone/>
            </a:pPr>
            <a:r>
              <a:rPr lang="en-US" b="1" dirty="0">
                <a:solidFill>
                  <a:srgbClr val="92D050"/>
                </a:solidFill>
                <a:latin typeface="Courier New" charset="0"/>
                <a:ea typeface="Courier New" charset="0"/>
                <a:cs typeface="Courier New" charset="0"/>
              </a:rPr>
              <a:t>    print("You rolled the following dice:")</a:t>
            </a:r>
          </a:p>
          <a:p>
            <a:pPr marL="0" indent="0">
              <a:spcBef>
                <a:spcPts val="0"/>
              </a:spcBef>
              <a:buNone/>
            </a:pPr>
            <a:r>
              <a:rPr lang="en-US" b="1" dirty="0">
                <a:solidFill>
                  <a:srgbClr val="92D050"/>
                </a:solidFill>
                <a:latin typeface="Courier New" charset="0"/>
                <a:ea typeface="Courier New" charset="0"/>
                <a:cs typeface="Courier New" charset="0"/>
              </a:rPr>
              <a:t>    </a:t>
            </a:r>
            <a:r>
              <a:rPr lang="en-US" b="1" dirty="0" err="1">
                <a:solidFill>
                  <a:srgbClr val="92D050"/>
                </a:solidFill>
                <a:latin typeface="Courier New" charset="0"/>
                <a:ea typeface="Courier New" charset="0"/>
                <a:cs typeface="Courier New" charset="0"/>
              </a:rPr>
              <a:t>dice.sort</a:t>
            </a:r>
            <a:r>
              <a:rPr lang="en-US" b="1" dirty="0">
                <a:solidFill>
                  <a:srgbClr val="92D050"/>
                </a:solidFill>
                <a:latin typeface="Courier New" charset="0"/>
                <a:ea typeface="Courier New" charset="0"/>
                <a:cs typeface="Courier New" charset="0"/>
              </a:rPr>
              <a:t>()</a:t>
            </a:r>
          </a:p>
          <a:p>
            <a:pPr marL="0" indent="0">
              <a:spcBef>
                <a:spcPts val="0"/>
              </a:spcBef>
              <a:buNone/>
            </a:pPr>
            <a:r>
              <a:rPr lang="en-US" b="1" dirty="0">
                <a:solidFill>
                  <a:srgbClr val="92D050"/>
                </a:solidFill>
                <a:latin typeface="Courier New" charset="0"/>
                <a:ea typeface="Courier New" charset="0"/>
                <a:cs typeface="Courier New" charset="0"/>
              </a:rPr>
              <a:t>    print(dice)</a:t>
            </a:r>
          </a:p>
          <a:p>
            <a:pPr marL="0" indent="0">
              <a:spcBef>
                <a:spcPts val="0"/>
              </a:spcBef>
              <a:buNone/>
            </a:pPr>
            <a:r>
              <a:rPr lang="en-US" b="1" dirty="0">
                <a:solidFill>
                  <a:srgbClr val="92D050"/>
                </a:solidFill>
                <a:latin typeface="Courier New" charset="0"/>
                <a:ea typeface="Courier New" charset="0"/>
                <a:cs typeface="Courier New" charset="0"/>
              </a:rPr>
              <a:t>    print()</a:t>
            </a:r>
          </a:p>
          <a:p>
            <a:pPr marL="0" indent="0">
              <a:spcBef>
                <a:spcPts val="0"/>
              </a:spcBef>
              <a:buNone/>
            </a:pPr>
            <a:r>
              <a:rPr lang="en-US" b="1" dirty="0">
                <a:solidFill>
                  <a:srgbClr val="92D050"/>
                </a:solidFill>
                <a:latin typeface="Courier New" charset="0"/>
                <a:ea typeface="Courier New" charset="0"/>
                <a:cs typeface="Courier New" charset="0"/>
              </a:rPr>
              <a:t>    </a:t>
            </a:r>
            <a:r>
              <a:rPr lang="en-US" b="1" dirty="0" err="1">
                <a:solidFill>
                  <a:srgbClr val="92D050"/>
                </a:solidFill>
                <a:latin typeface="Courier New" charset="0"/>
                <a:ea typeface="Courier New" charset="0"/>
                <a:cs typeface="Courier New" charset="0"/>
              </a:rPr>
              <a:t>dice_stack.insert</a:t>
            </a:r>
            <a:r>
              <a:rPr lang="en-US" b="1" dirty="0">
                <a:solidFill>
                  <a:srgbClr val="92D050"/>
                </a:solidFill>
                <a:latin typeface="Courier New" charset="0"/>
                <a:ea typeface="Courier New" charset="0"/>
                <a:cs typeface="Courier New" charset="0"/>
              </a:rPr>
              <a:t>(0, (</a:t>
            </a:r>
            <a:r>
              <a:rPr lang="en-US" b="1" dirty="0" err="1">
                <a:solidFill>
                  <a:srgbClr val="92D050"/>
                </a:solidFill>
                <a:latin typeface="Courier New" charset="0"/>
                <a:ea typeface="Courier New" charset="0"/>
                <a:cs typeface="Courier New" charset="0"/>
              </a:rPr>
              <a:t>roll_number</a:t>
            </a:r>
            <a:r>
              <a:rPr lang="en-US" b="1" dirty="0">
                <a:solidFill>
                  <a:srgbClr val="92D050"/>
                </a:solidFill>
                <a:latin typeface="Courier New" charset="0"/>
                <a:ea typeface="Courier New" charset="0"/>
                <a:cs typeface="Courier New" charset="0"/>
              </a:rPr>
              <a:t>, dice))</a:t>
            </a:r>
          </a:p>
          <a:p>
            <a:pPr marL="0" indent="0">
              <a:spcBef>
                <a:spcPts val="0"/>
              </a:spcBef>
              <a:buNone/>
            </a:pPr>
            <a:r>
              <a:rPr lang="en-US" b="1" dirty="0">
                <a:solidFill>
                  <a:srgbClr val="92D050"/>
                </a:solidFill>
                <a:latin typeface="Courier New" charset="0"/>
                <a:ea typeface="Courier New" charset="0"/>
                <a:cs typeface="Courier New" charset="0"/>
              </a:rPr>
              <a:t>    </a:t>
            </a:r>
            <a:r>
              <a:rPr lang="en-US" b="1" dirty="0" err="1">
                <a:solidFill>
                  <a:srgbClr val="92D050"/>
                </a:solidFill>
                <a:latin typeface="Courier New" charset="0"/>
                <a:ea typeface="Courier New" charset="0"/>
                <a:cs typeface="Courier New" charset="0"/>
              </a:rPr>
              <a:t>dice_queue.append</a:t>
            </a:r>
            <a:r>
              <a:rPr lang="en-US" b="1" dirty="0">
                <a:solidFill>
                  <a:srgbClr val="92D050"/>
                </a:solidFill>
                <a:latin typeface="Courier New" charset="0"/>
                <a:ea typeface="Courier New" charset="0"/>
                <a:cs typeface="Courier New" charset="0"/>
              </a:rPr>
              <a:t>((</a:t>
            </a:r>
            <a:r>
              <a:rPr lang="en-US" b="1" dirty="0" err="1">
                <a:solidFill>
                  <a:srgbClr val="92D050"/>
                </a:solidFill>
                <a:latin typeface="Courier New" charset="0"/>
                <a:ea typeface="Courier New" charset="0"/>
                <a:cs typeface="Courier New" charset="0"/>
              </a:rPr>
              <a:t>roll_number</a:t>
            </a:r>
            <a:r>
              <a:rPr lang="en-US" b="1" dirty="0">
                <a:solidFill>
                  <a:srgbClr val="92D050"/>
                </a:solidFill>
                <a:latin typeface="Courier New" charset="0"/>
                <a:ea typeface="Courier New" charset="0"/>
                <a:cs typeface="Courier New" charset="0"/>
              </a:rPr>
              <a:t>, dice))</a:t>
            </a:r>
          </a:p>
          <a:p>
            <a:pPr marL="0" indent="0">
              <a:spcBef>
                <a:spcPts val="0"/>
              </a:spcBef>
              <a:buNone/>
            </a:pPr>
            <a:r>
              <a:rPr lang="en-US" b="1" dirty="0">
                <a:solidFill>
                  <a:srgbClr val="92D050"/>
                </a:solidFill>
                <a:latin typeface="Courier New" charset="0"/>
                <a:ea typeface="Courier New" charset="0"/>
                <a:cs typeface="Courier New" charset="0"/>
              </a:rPr>
              <a:t>    repeat = input("Would you like to roll again? [Y/n]: ")</a:t>
            </a:r>
          </a:p>
          <a:p>
            <a:pPr marL="0" indent="0">
              <a:spcBef>
                <a:spcPts val="0"/>
              </a:spcBef>
              <a:buNone/>
            </a:pPr>
            <a:r>
              <a:rPr lang="en-US" b="1" dirty="0">
                <a:solidFill>
                  <a:srgbClr val="92D050"/>
                </a:solidFill>
                <a:latin typeface="Courier New" charset="0"/>
                <a:ea typeface="Courier New" charset="0"/>
                <a:cs typeface="Courier New" charset="0"/>
              </a:rPr>
              <a:t>    print()</a:t>
            </a:r>
          </a:p>
          <a:p>
            <a:pPr marL="0" indent="0">
              <a:spcBef>
                <a:spcPts val="0"/>
              </a:spcBef>
              <a:buNone/>
            </a:pPr>
            <a:r>
              <a:rPr lang="en-US" b="1" dirty="0">
                <a:solidFill>
                  <a:srgbClr val="92D050"/>
                </a:solidFill>
                <a:latin typeface="Courier New" charset="0"/>
                <a:ea typeface="Courier New" charset="0"/>
                <a:cs typeface="Courier New" charset="0"/>
              </a:rPr>
              <a:t>    </a:t>
            </a:r>
            <a:r>
              <a:rPr lang="en-US" b="1" dirty="0" err="1">
                <a:solidFill>
                  <a:srgbClr val="92D050"/>
                </a:solidFill>
                <a:latin typeface="Courier New" charset="0"/>
                <a:ea typeface="Courier New" charset="0"/>
                <a:cs typeface="Courier New" charset="0"/>
              </a:rPr>
              <a:t>roll_number</a:t>
            </a:r>
            <a:r>
              <a:rPr lang="en-US" b="1" dirty="0">
                <a:solidFill>
                  <a:srgbClr val="92D050"/>
                </a:solidFill>
                <a:latin typeface="Courier New" charset="0"/>
                <a:ea typeface="Courier New" charset="0"/>
                <a:cs typeface="Courier New" charset="0"/>
              </a:rPr>
              <a:t> = </a:t>
            </a:r>
            <a:r>
              <a:rPr lang="en-US" b="1" dirty="0" err="1">
                <a:solidFill>
                  <a:srgbClr val="92D050"/>
                </a:solidFill>
                <a:latin typeface="Courier New" charset="0"/>
                <a:ea typeface="Courier New" charset="0"/>
                <a:cs typeface="Courier New" charset="0"/>
              </a:rPr>
              <a:t>roll_number</a:t>
            </a:r>
            <a:r>
              <a:rPr lang="en-US" b="1" dirty="0">
                <a:solidFill>
                  <a:srgbClr val="92D050"/>
                </a:solidFill>
                <a:latin typeface="Courier New" charset="0"/>
                <a:ea typeface="Courier New" charset="0"/>
                <a:cs typeface="Courier New" charset="0"/>
              </a:rPr>
              <a:t> + 1    </a:t>
            </a:r>
          </a:p>
          <a:p>
            <a:pPr marL="0" indent="0">
              <a:spcBef>
                <a:spcPts val="0"/>
              </a:spcBef>
              <a:buNone/>
            </a:pPr>
            <a:r>
              <a:rPr lang="en-US" b="1" dirty="0">
                <a:solidFill>
                  <a:srgbClr val="92D050"/>
                </a:solidFill>
                <a:latin typeface="Courier New" charset="0"/>
                <a:ea typeface="Courier New" charset="0"/>
                <a:cs typeface="Courier New" charset="0"/>
              </a:rPr>
              <a:t>print("Stack:\n{0}".format(</a:t>
            </a:r>
            <a:r>
              <a:rPr lang="en-US" b="1" dirty="0" err="1">
                <a:solidFill>
                  <a:srgbClr val="92D050"/>
                </a:solidFill>
                <a:latin typeface="Courier New" charset="0"/>
                <a:ea typeface="Courier New" charset="0"/>
                <a:cs typeface="Courier New" charset="0"/>
              </a:rPr>
              <a:t>dice_stack</a:t>
            </a:r>
            <a:r>
              <a:rPr lang="en-US" b="1" dirty="0">
                <a:solidFill>
                  <a:srgbClr val="92D050"/>
                </a:solidFill>
                <a:latin typeface="Courier New" charset="0"/>
                <a:ea typeface="Courier New" charset="0"/>
                <a:cs typeface="Courier New" charset="0"/>
              </a:rPr>
              <a:t>))</a:t>
            </a:r>
          </a:p>
          <a:p>
            <a:pPr marL="0" indent="0">
              <a:spcBef>
                <a:spcPts val="0"/>
              </a:spcBef>
              <a:buNone/>
            </a:pPr>
            <a:r>
              <a:rPr lang="en-US" b="1" dirty="0">
                <a:solidFill>
                  <a:srgbClr val="92D050"/>
                </a:solidFill>
                <a:latin typeface="Courier New" charset="0"/>
                <a:ea typeface="Courier New" charset="0"/>
                <a:cs typeface="Courier New" charset="0"/>
              </a:rPr>
              <a:t>print("Queue:\n{0}".format(</a:t>
            </a:r>
            <a:r>
              <a:rPr lang="en-US" b="1" dirty="0" err="1">
                <a:solidFill>
                  <a:srgbClr val="92D050"/>
                </a:solidFill>
                <a:latin typeface="Courier New" charset="0"/>
                <a:ea typeface="Courier New" charset="0"/>
                <a:cs typeface="Courier New" charset="0"/>
              </a:rPr>
              <a:t>dice_queue</a:t>
            </a:r>
            <a:r>
              <a:rPr lang="en-US" b="1" dirty="0">
                <a:solidFill>
                  <a:srgbClr val="92D050"/>
                </a:solidFill>
                <a:latin typeface="Courier New" charset="0"/>
                <a:ea typeface="Courier New" charset="0"/>
                <a:cs typeface="Courier New" charset="0"/>
              </a:rPr>
              <a:t>))</a:t>
            </a:r>
          </a:p>
          <a:p>
            <a:pPr marL="0" indent="0">
              <a:spcBef>
                <a:spcPts val="0"/>
              </a:spcBef>
              <a:buNone/>
            </a:pPr>
            <a:r>
              <a:rPr lang="en-US" b="1" dirty="0">
                <a:solidFill>
                  <a:srgbClr val="92D050"/>
                </a:solidFill>
                <a:latin typeface="Courier New" charset="0"/>
                <a:ea typeface="Courier New" charset="0"/>
                <a:cs typeface="Courier New" charset="0"/>
              </a:rPr>
              <a:t>print("bye!")</a:t>
            </a:r>
          </a:p>
        </p:txBody>
      </p:sp>
    </p:spTree>
    <p:extLst>
      <p:ext uri="{BB962C8B-B14F-4D97-AF65-F5344CB8AC3E}">
        <p14:creationId xmlns:p14="http://schemas.microsoft.com/office/powerpoint/2010/main" val="20840021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#5 - Review</a:t>
            </a:r>
            <a:endParaRPr lang="en-US" dirty="0"/>
          </a:p>
        </p:txBody>
      </p:sp>
      <p:sp>
        <p:nvSpPr>
          <p:cNvPr id="2" name="Content Placeholder 1"/>
          <p:cNvSpPr>
            <a:spLocks noGrp="1"/>
          </p:cNvSpPr>
          <p:nvPr>
            <p:ph idx="1"/>
          </p:nvPr>
        </p:nvSpPr>
        <p:spPr>
          <a:xfrm>
            <a:off x="685800" y="1910080"/>
            <a:ext cx="10820400" cy="4632960"/>
          </a:xfrm>
        </p:spPr>
        <p:txBody>
          <a:bodyPr>
            <a:normAutofit fontScale="77500" lnSpcReduction="20000"/>
          </a:bodyPr>
          <a:lstStyle/>
          <a:p>
            <a:pPr marL="0" indent="0">
              <a:spcBef>
                <a:spcPts val="400"/>
              </a:spcBef>
              <a:buNone/>
            </a:pPr>
            <a:r>
              <a:rPr lang="en-US" b="1" dirty="0">
                <a:solidFill>
                  <a:srgbClr val="92D050"/>
                </a:solidFill>
              </a:rPr>
              <a:t>$ python3 ./yahtzee2.py </a:t>
            </a:r>
          </a:p>
          <a:p>
            <a:pPr marL="0" indent="0">
              <a:spcBef>
                <a:spcPts val="400"/>
              </a:spcBef>
              <a:buNone/>
            </a:pPr>
            <a:r>
              <a:rPr lang="en-US" b="1" dirty="0">
                <a:solidFill>
                  <a:srgbClr val="92D050"/>
                </a:solidFill>
              </a:rPr>
              <a:t>Welcome to the Yahtzee dice roller!</a:t>
            </a:r>
          </a:p>
          <a:p>
            <a:pPr marL="0" indent="0">
              <a:spcBef>
                <a:spcPts val="400"/>
              </a:spcBef>
              <a:buNone/>
            </a:pPr>
            <a:r>
              <a:rPr lang="en-US" b="1" dirty="0">
                <a:solidFill>
                  <a:srgbClr val="92D050"/>
                </a:solidFill>
              </a:rPr>
              <a:t>Rolling the dice...</a:t>
            </a:r>
          </a:p>
          <a:p>
            <a:pPr marL="0" indent="0">
              <a:spcBef>
                <a:spcPts val="400"/>
              </a:spcBef>
              <a:buNone/>
            </a:pPr>
            <a:r>
              <a:rPr lang="en-US" b="1" dirty="0">
                <a:solidFill>
                  <a:srgbClr val="92D050"/>
                </a:solidFill>
              </a:rPr>
              <a:t>You rolled the following dice:</a:t>
            </a:r>
          </a:p>
          <a:p>
            <a:pPr marL="0" indent="0">
              <a:spcBef>
                <a:spcPts val="400"/>
              </a:spcBef>
              <a:buNone/>
            </a:pPr>
            <a:r>
              <a:rPr lang="en-US" b="1" dirty="0">
                <a:solidFill>
                  <a:srgbClr val="92D050"/>
                </a:solidFill>
              </a:rPr>
              <a:t>[1, 2, 3, 4, 6]</a:t>
            </a:r>
          </a:p>
          <a:p>
            <a:pPr marL="0" indent="0">
              <a:spcBef>
                <a:spcPts val="400"/>
              </a:spcBef>
              <a:buNone/>
            </a:pPr>
            <a:r>
              <a:rPr lang="en-US" b="1" dirty="0">
                <a:solidFill>
                  <a:srgbClr val="92D050"/>
                </a:solidFill>
              </a:rPr>
              <a:t>Would you like to roll again? [Y/n]: y</a:t>
            </a:r>
          </a:p>
          <a:p>
            <a:pPr marL="0" indent="0">
              <a:spcBef>
                <a:spcPts val="400"/>
              </a:spcBef>
              <a:buNone/>
            </a:pPr>
            <a:r>
              <a:rPr lang="en-US" b="1" dirty="0">
                <a:solidFill>
                  <a:srgbClr val="92D050"/>
                </a:solidFill>
              </a:rPr>
              <a:t>Rolling the dice...</a:t>
            </a:r>
          </a:p>
          <a:p>
            <a:pPr marL="0" indent="0">
              <a:spcBef>
                <a:spcPts val="400"/>
              </a:spcBef>
              <a:buNone/>
            </a:pPr>
            <a:r>
              <a:rPr lang="en-US" b="1" dirty="0">
                <a:solidFill>
                  <a:srgbClr val="92D050"/>
                </a:solidFill>
              </a:rPr>
              <a:t>You rolled the following dice:</a:t>
            </a:r>
          </a:p>
          <a:p>
            <a:pPr marL="0" indent="0">
              <a:spcBef>
                <a:spcPts val="400"/>
              </a:spcBef>
              <a:buNone/>
            </a:pPr>
            <a:r>
              <a:rPr lang="en-US" b="1" dirty="0">
                <a:solidFill>
                  <a:srgbClr val="92D050"/>
                </a:solidFill>
              </a:rPr>
              <a:t>[1, 2, 4, 4, 5]</a:t>
            </a:r>
          </a:p>
          <a:p>
            <a:pPr marL="0" indent="0">
              <a:spcBef>
                <a:spcPts val="400"/>
              </a:spcBef>
              <a:buNone/>
            </a:pPr>
            <a:r>
              <a:rPr lang="en-US" b="1" dirty="0">
                <a:solidFill>
                  <a:srgbClr val="92D050"/>
                </a:solidFill>
              </a:rPr>
              <a:t>Would you like to roll again? [Y/n]: y</a:t>
            </a:r>
          </a:p>
          <a:p>
            <a:pPr marL="0" indent="0">
              <a:spcBef>
                <a:spcPts val="400"/>
              </a:spcBef>
              <a:buNone/>
            </a:pPr>
            <a:r>
              <a:rPr lang="en-US" b="1" dirty="0">
                <a:solidFill>
                  <a:srgbClr val="92D050"/>
                </a:solidFill>
              </a:rPr>
              <a:t>Rolling the dice...</a:t>
            </a:r>
          </a:p>
          <a:p>
            <a:pPr marL="0" indent="0">
              <a:spcBef>
                <a:spcPts val="400"/>
              </a:spcBef>
              <a:buNone/>
            </a:pPr>
            <a:r>
              <a:rPr lang="en-US" b="1" dirty="0">
                <a:solidFill>
                  <a:srgbClr val="92D050"/>
                </a:solidFill>
              </a:rPr>
              <a:t>You rolled the following dice:</a:t>
            </a:r>
          </a:p>
          <a:p>
            <a:pPr marL="0" indent="0">
              <a:spcBef>
                <a:spcPts val="400"/>
              </a:spcBef>
              <a:buNone/>
            </a:pPr>
            <a:r>
              <a:rPr lang="en-US" b="1" dirty="0">
                <a:solidFill>
                  <a:srgbClr val="92D050"/>
                </a:solidFill>
              </a:rPr>
              <a:t>[1, 4, 4, 4, 5]</a:t>
            </a:r>
          </a:p>
          <a:p>
            <a:pPr marL="0" indent="0">
              <a:spcBef>
                <a:spcPts val="400"/>
              </a:spcBef>
              <a:buNone/>
            </a:pPr>
            <a:r>
              <a:rPr lang="en-US" b="1" dirty="0">
                <a:solidFill>
                  <a:srgbClr val="92D050"/>
                </a:solidFill>
              </a:rPr>
              <a:t>Would you like to roll again? [Y/n]: n</a:t>
            </a:r>
          </a:p>
          <a:p>
            <a:pPr marL="0" indent="0">
              <a:spcBef>
                <a:spcPts val="400"/>
              </a:spcBef>
              <a:buNone/>
            </a:pPr>
            <a:r>
              <a:rPr lang="en-US" b="1" dirty="0">
                <a:solidFill>
                  <a:srgbClr val="92D050"/>
                </a:solidFill>
              </a:rPr>
              <a:t>Stack:</a:t>
            </a:r>
          </a:p>
          <a:p>
            <a:pPr marL="0" indent="0">
              <a:spcBef>
                <a:spcPts val="400"/>
              </a:spcBef>
              <a:buNone/>
            </a:pPr>
            <a:r>
              <a:rPr lang="en-US" b="1" dirty="0">
                <a:solidFill>
                  <a:srgbClr val="92D050"/>
                </a:solidFill>
              </a:rPr>
              <a:t>[(3, [1, 4, 4, 4, 5]), (2, [1, 2, 4, 4, 5]), (1, [1, 2, 3, 4, 6])]</a:t>
            </a:r>
          </a:p>
          <a:p>
            <a:pPr marL="0" indent="0">
              <a:spcBef>
                <a:spcPts val="400"/>
              </a:spcBef>
              <a:buNone/>
            </a:pPr>
            <a:r>
              <a:rPr lang="en-US" b="1" dirty="0">
                <a:solidFill>
                  <a:srgbClr val="92D050"/>
                </a:solidFill>
              </a:rPr>
              <a:t>Queue:</a:t>
            </a:r>
          </a:p>
          <a:p>
            <a:pPr marL="0" indent="0">
              <a:spcBef>
                <a:spcPts val="400"/>
              </a:spcBef>
              <a:buNone/>
            </a:pPr>
            <a:r>
              <a:rPr lang="en-US" b="1" dirty="0">
                <a:solidFill>
                  <a:srgbClr val="92D050"/>
                </a:solidFill>
              </a:rPr>
              <a:t>[(1, [1, 2, 3, 4, 6]), (2, [1, 2, 4, 4, 5]), (3, [1, 4, 4, 4, 5])]</a:t>
            </a:r>
          </a:p>
          <a:p>
            <a:pPr marL="0" indent="0">
              <a:spcBef>
                <a:spcPts val="400"/>
              </a:spcBef>
              <a:buNone/>
            </a:pPr>
            <a:r>
              <a:rPr lang="en-US" b="1" dirty="0">
                <a:solidFill>
                  <a:srgbClr val="92D050"/>
                </a:solidFill>
              </a:rPr>
              <a:t>bye!</a:t>
            </a:r>
          </a:p>
        </p:txBody>
      </p:sp>
    </p:spTree>
    <p:extLst>
      <p:ext uri="{BB962C8B-B14F-4D97-AF65-F5344CB8AC3E}">
        <p14:creationId xmlns:p14="http://schemas.microsoft.com/office/powerpoint/2010/main" val="1989548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assignment #6</a:t>
            </a:r>
            <a:endParaRPr lang="en-US" dirty="0"/>
          </a:p>
        </p:txBody>
      </p:sp>
      <p:sp>
        <p:nvSpPr>
          <p:cNvPr id="3" name="Content Placeholder 2"/>
          <p:cNvSpPr>
            <a:spLocks noGrp="1"/>
          </p:cNvSpPr>
          <p:nvPr>
            <p:ph idx="1"/>
          </p:nvPr>
        </p:nvSpPr>
        <p:spPr/>
        <p:txBody>
          <a:bodyPr>
            <a:normAutofit fontScale="92500"/>
          </a:bodyPr>
          <a:lstStyle/>
          <a:p>
            <a:r>
              <a:rPr lang="en-US" dirty="0" smtClean="0"/>
              <a:t>(2 points) Create a script named ‘rolodex1.py’ that prompts the user for the name, address, and phone number for at least 5 entries. Print out the </a:t>
            </a:r>
            <a:r>
              <a:rPr lang="en-US" dirty="0" smtClean="0"/>
              <a:t>dictionary</a:t>
            </a:r>
            <a:r>
              <a:rPr lang="en-US" dirty="0" smtClean="0"/>
              <a:t>.</a:t>
            </a:r>
          </a:p>
          <a:p>
            <a:pPr lvl="1"/>
            <a:r>
              <a:rPr lang="en-US" b="1" dirty="0" smtClean="0">
                <a:solidFill>
                  <a:srgbClr val="92D050"/>
                </a:solidFill>
                <a:latin typeface="Courier New" charset="0"/>
                <a:ea typeface="Courier New" charset="0"/>
                <a:cs typeface="Courier New" charset="0"/>
              </a:rPr>
              <a:t>Hint: you will need a dictionary with at least 7 fields (</a:t>
            </a:r>
            <a:r>
              <a:rPr lang="en-US" b="1" dirty="0" err="1" smtClean="0">
                <a:solidFill>
                  <a:srgbClr val="92D050"/>
                </a:solidFill>
                <a:latin typeface="Courier New" charset="0"/>
                <a:ea typeface="Courier New" charset="0"/>
                <a:cs typeface="Courier New" charset="0"/>
              </a:rPr>
              <a:t>first_name</a:t>
            </a:r>
            <a:r>
              <a:rPr lang="en-US" b="1" dirty="0" smtClean="0">
                <a:solidFill>
                  <a:srgbClr val="92D050"/>
                </a:solidFill>
                <a:latin typeface="Courier New" charset="0"/>
                <a:ea typeface="Courier New" charset="0"/>
                <a:cs typeface="Courier New" charset="0"/>
              </a:rPr>
              <a:t>, </a:t>
            </a:r>
            <a:r>
              <a:rPr lang="en-US" b="1" dirty="0" err="1" smtClean="0">
                <a:solidFill>
                  <a:srgbClr val="92D050"/>
                </a:solidFill>
                <a:latin typeface="Courier New" charset="0"/>
                <a:ea typeface="Courier New" charset="0"/>
                <a:cs typeface="Courier New" charset="0"/>
              </a:rPr>
              <a:t>last_name</a:t>
            </a:r>
            <a:r>
              <a:rPr lang="en-US" b="1" dirty="0" smtClean="0">
                <a:solidFill>
                  <a:srgbClr val="92D050"/>
                </a:solidFill>
                <a:latin typeface="Courier New" charset="0"/>
                <a:ea typeface="Courier New" charset="0"/>
                <a:cs typeface="Courier New" charset="0"/>
              </a:rPr>
              <a:t>, street, city, state, zip, phone)</a:t>
            </a:r>
          </a:p>
          <a:p>
            <a:pPr lvl="1"/>
            <a:r>
              <a:rPr lang="en-US" b="1" dirty="0" smtClean="0">
                <a:solidFill>
                  <a:srgbClr val="92D050"/>
                </a:solidFill>
                <a:latin typeface="Courier New" charset="0"/>
                <a:ea typeface="Courier New" charset="0"/>
                <a:cs typeface="Courier New" charset="0"/>
              </a:rPr>
              <a:t>Hint: each entry in the rolodex is a dictionary, but the rolodex can be a list.</a:t>
            </a:r>
          </a:p>
          <a:p>
            <a:r>
              <a:rPr lang="en-US" dirty="0" smtClean="0"/>
              <a:t>(2 bonus points) Print </a:t>
            </a:r>
            <a:r>
              <a:rPr lang="en-US" dirty="0" smtClean="0"/>
              <a:t>the names in the </a:t>
            </a:r>
            <a:r>
              <a:rPr lang="en-US" dirty="0" smtClean="0"/>
              <a:t>dictionary in last name, first name order. Note: entering the data in order does not count towards these bonus points.</a:t>
            </a:r>
          </a:p>
          <a:p>
            <a:r>
              <a:rPr lang="en-US" dirty="0" smtClean="0"/>
              <a:t>(1 bonus point) Make the address a dictionary.</a:t>
            </a:r>
          </a:p>
          <a:p>
            <a:r>
              <a:rPr lang="en-US" dirty="0" smtClean="0"/>
              <a:t>(4 bonus points) Permit the user to enter more than one phone number and store them in the dictionary. Show a printout of the dictionary.</a:t>
            </a:r>
          </a:p>
          <a:p>
            <a:pPr lvl="1"/>
            <a:r>
              <a:rPr lang="en-US" b="1" dirty="0" smtClean="0">
                <a:solidFill>
                  <a:srgbClr val="92D050"/>
                </a:solidFill>
                <a:latin typeface="Courier New" charset="0"/>
                <a:ea typeface="Courier New" charset="0"/>
                <a:cs typeface="Courier New" charset="0"/>
              </a:rPr>
              <a:t>print(rolodex)</a:t>
            </a:r>
          </a:p>
          <a:p>
            <a:endParaRPr lang="en-US" dirty="0"/>
          </a:p>
        </p:txBody>
      </p:sp>
    </p:spTree>
    <p:extLst>
      <p:ext uri="{BB962C8B-B14F-4D97-AF65-F5344CB8AC3E}">
        <p14:creationId xmlns:p14="http://schemas.microsoft.com/office/powerpoint/2010/main" val="19768864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381693"/>
            <a:ext cx="10820400" cy="1174306"/>
          </a:xfrm>
        </p:spPr>
        <p:txBody>
          <a:bodyPr/>
          <a:lstStyle/>
          <a:p>
            <a:pPr algn="ctr"/>
            <a:r>
              <a:rPr lang="en-US" dirty="0" smtClean="0"/>
              <a:t>Questions or comments?</a:t>
            </a:r>
            <a:endParaRPr lang="en-US" dirty="0"/>
          </a:p>
        </p:txBody>
      </p:sp>
    </p:spTree>
    <p:extLst>
      <p:ext uri="{BB962C8B-B14F-4D97-AF65-F5344CB8AC3E}">
        <p14:creationId xmlns:p14="http://schemas.microsoft.com/office/powerpoint/2010/main" val="408753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WISE AND FOOLISH </a:t>
            </a:r>
            <a:r>
              <a:rPr lang="en-US" dirty="0" smtClean="0"/>
              <a:t>VIRGINS </a:t>
            </a:r>
            <a:r>
              <a:rPr lang="fi-FI" dirty="0"/>
              <a:t>Matthew 25:1–13</a:t>
            </a:r>
            <a:endParaRPr lang="en-US" dirty="0"/>
          </a:p>
        </p:txBody>
      </p:sp>
      <p:sp>
        <p:nvSpPr>
          <p:cNvPr id="5" name="Content Placeholder 4"/>
          <p:cNvSpPr>
            <a:spLocks noGrp="1"/>
          </p:cNvSpPr>
          <p:nvPr>
            <p:ph idx="1"/>
          </p:nvPr>
        </p:nvSpPr>
        <p:spPr/>
        <p:txBody>
          <a:bodyPr>
            <a:noAutofit/>
          </a:bodyPr>
          <a:lstStyle/>
          <a:p>
            <a:pPr marL="0" lvl="1" indent="0">
              <a:buNone/>
            </a:pPr>
            <a:r>
              <a:rPr lang="en-US" sz="2400" i="1" dirty="0"/>
              <a:t>“At that time the kingdom of heaven will be like ten virgins who took their lamps and went out to meet the bridegroom. Five of them were foolish and five were wise. The foolish ones took their lamps but did not take any oil with them. The wise ones, however, took oil in jars along with their lamps. The bridegroom was a long time in coming, and they all became drowsy and fell asleep. “At midnight the cry rang out: ‘Here’s the bridegroom! Come out to meet him!’ “Then all the virgins woke up and trimmed their lamps. The foolish ones said to the wise, ‘Give us some of your oil; our lamps are going out</a:t>
            </a:r>
            <a:r>
              <a:rPr lang="en-US" sz="2400" i="1" dirty="0" smtClean="0"/>
              <a:t>.’</a:t>
            </a:r>
            <a:endParaRPr lang="en-US" sz="1800" i="1" dirty="0" smtClean="0"/>
          </a:p>
        </p:txBody>
      </p:sp>
      <p:sp>
        <p:nvSpPr>
          <p:cNvPr id="2" name="Date Placeholder 1"/>
          <p:cNvSpPr>
            <a:spLocks noGrp="1"/>
          </p:cNvSpPr>
          <p:nvPr>
            <p:ph type="dt" sz="half" idx="10"/>
          </p:nvPr>
        </p:nvSpPr>
        <p:spPr/>
        <p:txBody>
          <a:bodyPr/>
          <a:lstStyle/>
          <a:p>
            <a:fld id="{B696ECFC-7A24-9D4D-A2F6-14E025D39F39}" type="datetime1">
              <a:rPr lang="en-US" smtClean="0"/>
              <a:t>10/21/18</a:t>
            </a:fld>
            <a:endParaRPr lang="en-US" dirty="0"/>
          </a:p>
        </p:txBody>
      </p:sp>
    </p:spTree>
    <p:extLst>
      <p:ext uri="{BB962C8B-B14F-4D97-AF65-F5344CB8AC3E}">
        <p14:creationId xmlns:p14="http://schemas.microsoft.com/office/powerpoint/2010/main" val="5635566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WISE AND FOOLISH </a:t>
            </a:r>
            <a:r>
              <a:rPr lang="en-US" dirty="0" smtClean="0"/>
              <a:t>VIRGINS </a:t>
            </a:r>
            <a:r>
              <a:rPr lang="fi-FI" dirty="0"/>
              <a:t>Matthew 25:1–13</a:t>
            </a:r>
            <a:endParaRPr lang="en-US" dirty="0"/>
          </a:p>
        </p:txBody>
      </p:sp>
      <p:sp>
        <p:nvSpPr>
          <p:cNvPr id="5" name="Content Placeholder 4"/>
          <p:cNvSpPr>
            <a:spLocks noGrp="1"/>
          </p:cNvSpPr>
          <p:nvPr>
            <p:ph idx="1"/>
          </p:nvPr>
        </p:nvSpPr>
        <p:spPr/>
        <p:txBody>
          <a:bodyPr>
            <a:noAutofit/>
          </a:bodyPr>
          <a:lstStyle/>
          <a:p>
            <a:pPr marL="0" lvl="1" indent="0">
              <a:buNone/>
            </a:pPr>
            <a:r>
              <a:rPr lang="en-US" sz="2400" i="1" dirty="0" smtClean="0"/>
              <a:t>“‘</a:t>
            </a:r>
            <a:r>
              <a:rPr lang="en-US" sz="2400" i="1" dirty="0"/>
              <a:t>No,’ they replied, ‘there may not be enough for both us and you. Instead, go to those who sell oil and buy some for yourselves.’ “But while they were on their way to buy the oil, the bridegroom arrived. The virgins who were ready went in with him to the wedding banquet. And the door was shut. “Later the others also came. ‘Lord, Lord,’ they said, ‘open the door for us!’ “But he replied, ‘Truly I tell you, I don’t know you.’ “Therefore keep watch, because you do not know the day or the hour.</a:t>
            </a:r>
            <a:endParaRPr lang="en-US" sz="1800" i="1" dirty="0" smtClean="0"/>
          </a:p>
        </p:txBody>
      </p:sp>
      <p:sp>
        <p:nvSpPr>
          <p:cNvPr id="2" name="Date Placeholder 1"/>
          <p:cNvSpPr>
            <a:spLocks noGrp="1"/>
          </p:cNvSpPr>
          <p:nvPr>
            <p:ph type="dt" sz="half" idx="10"/>
          </p:nvPr>
        </p:nvSpPr>
        <p:spPr/>
        <p:txBody>
          <a:bodyPr/>
          <a:lstStyle/>
          <a:p>
            <a:fld id="{B696ECFC-7A24-9D4D-A2F6-14E025D39F39}" type="datetime1">
              <a:rPr lang="en-US" smtClean="0"/>
              <a:t>10/21/18</a:t>
            </a:fld>
            <a:endParaRPr lang="en-US" dirty="0"/>
          </a:p>
        </p:txBody>
      </p:sp>
    </p:spTree>
    <p:extLst>
      <p:ext uri="{BB962C8B-B14F-4D97-AF65-F5344CB8AC3E}">
        <p14:creationId xmlns:p14="http://schemas.microsoft.com/office/powerpoint/2010/main" val="12937837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a:t>
            </a:r>
            <a:r>
              <a:rPr lang="en-US" dirty="0" smtClean="0"/>
              <a:t>CLOSED DOOR </a:t>
            </a:r>
            <a:r>
              <a:rPr lang="fi-FI" dirty="0" smtClean="0"/>
              <a:t>Luke 13:25</a:t>
            </a:r>
            <a:endParaRPr lang="en-US" dirty="0"/>
          </a:p>
        </p:txBody>
      </p:sp>
      <p:sp>
        <p:nvSpPr>
          <p:cNvPr id="5" name="Content Placeholder 4"/>
          <p:cNvSpPr>
            <a:spLocks noGrp="1"/>
          </p:cNvSpPr>
          <p:nvPr>
            <p:ph idx="1"/>
          </p:nvPr>
        </p:nvSpPr>
        <p:spPr/>
        <p:txBody>
          <a:bodyPr>
            <a:noAutofit/>
          </a:bodyPr>
          <a:lstStyle/>
          <a:p>
            <a:pPr marL="0" lvl="1" indent="0">
              <a:buNone/>
            </a:pPr>
            <a:r>
              <a:rPr lang="en-US" sz="2400" i="1" dirty="0"/>
              <a:t>Once the owner of the house gets up and closes the door, you will stand outside knocking and pleading, ‘Sir, open the door for </a:t>
            </a:r>
            <a:r>
              <a:rPr lang="en-US" sz="2400" i="1" dirty="0" smtClean="0"/>
              <a:t>us.' "But </a:t>
            </a:r>
            <a:r>
              <a:rPr lang="en-US" sz="2400" i="1" dirty="0"/>
              <a:t>he will answer, ‘I don’t know you or where you come from.’</a:t>
            </a:r>
            <a:endParaRPr lang="en-US" sz="1800" i="1" dirty="0" smtClean="0"/>
          </a:p>
        </p:txBody>
      </p:sp>
      <p:sp>
        <p:nvSpPr>
          <p:cNvPr id="2" name="Date Placeholder 1"/>
          <p:cNvSpPr>
            <a:spLocks noGrp="1"/>
          </p:cNvSpPr>
          <p:nvPr>
            <p:ph type="dt" sz="half" idx="10"/>
          </p:nvPr>
        </p:nvSpPr>
        <p:spPr/>
        <p:txBody>
          <a:bodyPr/>
          <a:lstStyle/>
          <a:p>
            <a:fld id="{B696ECFC-7A24-9D4D-A2F6-14E025D39F39}" type="datetime1">
              <a:rPr lang="en-US" smtClean="0"/>
              <a:t>10/21/18</a:t>
            </a:fld>
            <a:endParaRPr lang="en-US" dirty="0"/>
          </a:p>
        </p:txBody>
      </p:sp>
    </p:spTree>
    <p:extLst>
      <p:ext uri="{BB962C8B-B14F-4D97-AF65-F5344CB8AC3E}">
        <p14:creationId xmlns:p14="http://schemas.microsoft.com/office/powerpoint/2010/main" val="13507368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story about?</a:t>
            </a:r>
          </a:p>
        </p:txBody>
      </p:sp>
      <p:sp>
        <p:nvSpPr>
          <p:cNvPr id="3" name="Content Placeholder 2"/>
          <p:cNvSpPr>
            <a:spLocks noGrp="1"/>
          </p:cNvSpPr>
          <p:nvPr>
            <p:ph idx="1"/>
          </p:nvPr>
        </p:nvSpPr>
        <p:spPr/>
        <p:txBody>
          <a:bodyPr>
            <a:normAutofit/>
          </a:bodyPr>
          <a:lstStyle/>
          <a:p>
            <a:r>
              <a:rPr lang="en-US" sz="2000" dirty="0" smtClean="0"/>
              <a:t>The parable in Mathew 25:1-13 and Luke 13:25 are the same moral teaching. </a:t>
            </a:r>
          </a:p>
          <a:p>
            <a:pPr lvl="1"/>
            <a:r>
              <a:rPr lang="en-US" dirty="0" smtClean="0"/>
              <a:t>One has more story and relates to societal situations of the times (and present day).</a:t>
            </a:r>
          </a:p>
          <a:p>
            <a:pPr lvl="1"/>
            <a:r>
              <a:rPr lang="en-US" dirty="0" smtClean="0"/>
              <a:t>The other has a more pointed story (and much shorter) but teaches the same.</a:t>
            </a:r>
          </a:p>
          <a:p>
            <a:r>
              <a:rPr lang="en-US" sz="2000" dirty="0" smtClean="0"/>
              <a:t>This </a:t>
            </a:r>
            <a:r>
              <a:rPr lang="en-US" sz="2000" dirty="0"/>
              <a:t>parable stresses the importance of being ready for the coming of Christ. He will come again—John 14:1–6. </a:t>
            </a:r>
            <a:endParaRPr lang="en-US" sz="2000" dirty="0" smtClean="0"/>
          </a:p>
          <a:p>
            <a:r>
              <a:rPr lang="en-US" sz="2000" dirty="0" smtClean="0"/>
              <a:t>All </a:t>
            </a:r>
            <a:r>
              <a:rPr lang="en-US" sz="2000" dirty="0"/>
              <a:t>the prophecies in Matt. 24 concerning His coming are in the process of being fulfilled. </a:t>
            </a:r>
            <a:endParaRPr lang="en-US" sz="2000" dirty="0" smtClean="0"/>
          </a:p>
          <a:p>
            <a:r>
              <a:rPr lang="en-US" sz="2000" dirty="0" smtClean="0"/>
              <a:t>He </a:t>
            </a:r>
            <a:r>
              <a:rPr lang="en-US" sz="2000" dirty="0"/>
              <a:t>wants His people to be awake and alert. Satan seeks to put God’s people to sleep spiritually, so they will not be ready</a:t>
            </a:r>
            <a:r>
              <a:rPr lang="en-US" sz="2000" dirty="0" smtClean="0"/>
              <a:t>.</a:t>
            </a:r>
          </a:p>
          <a:p>
            <a:r>
              <a:rPr lang="en-US" sz="2000" dirty="0" smtClean="0"/>
              <a:t>Let’s </a:t>
            </a:r>
            <a:r>
              <a:rPr lang="en-US" sz="2000" dirty="0"/>
              <a:t>take the parable apart verse-by-verse</a:t>
            </a:r>
            <a:r>
              <a:rPr lang="mr-IN" sz="2000" dirty="0" smtClean="0"/>
              <a:t>…</a:t>
            </a:r>
            <a:r>
              <a:rPr lang="en-US" sz="2000" dirty="0" smtClean="0"/>
              <a:t>plus a little more to the story.</a:t>
            </a:r>
            <a:endParaRPr lang="en-US" sz="2000" dirty="0"/>
          </a:p>
          <a:p>
            <a:endParaRPr lang="en-US" dirty="0"/>
          </a:p>
        </p:txBody>
      </p:sp>
      <p:sp>
        <p:nvSpPr>
          <p:cNvPr id="4" name="Date Placeholder 3"/>
          <p:cNvSpPr>
            <a:spLocks noGrp="1"/>
          </p:cNvSpPr>
          <p:nvPr>
            <p:ph type="dt" sz="half" idx="10"/>
          </p:nvPr>
        </p:nvSpPr>
        <p:spPr/>
        <p:txBody>
          <a:bodyPr/>
          <a:lstStyle/>
          <a:p>
            <a:fld id="{AADBF6E2-ED23-6249-9E50-3C95E48FBF25}" type="datetime1">
              <a:rPr lang="en-US" smtClean="0"/>
              <a:t>10/21/18</a:t>
            </a:fld>
            <a:endParaRPr lang="en-US" dirty="0"/>
          </a:p>
        </p:txBody>
      </p:sp>
    </p:spTree>
    <p:extLst>
      <p:ext uri="{BB962C8B-B14F-4D97-AF65-F5344CB8AC3E}">
        <p14:creationId xmlns:p14="http://schemas.microsoft.com/office/powerpoint/2010/main" val="7843029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People (verses 1–5)</a:t>
            </a:r>
            <a:endParaRPr lang="en-US" dirty="0"/>
          </a:p>
        </p:txBody>
      </p:sp>
      <p:sp>
        <p:nvSpPr>
          <p:cNvPr id="5" name="Content Placeholder 4"/>
          <p:cNvSpPr>
            <a:spLocks noGrp="1"/>
          </p:cNvSpPr>
          <p:nvPr>
            <p:ph idx="1"/>
          </p:nvPr>
        </p:nvSpPr>
        <p:spPr/>
        <p:txBody>
          <a:bodyPr>
            <a:noAutofit/>
          </a:bodyPr>
          <a:lstStyle/>
          <a:p>
            <a:pPr marL="342900" lvl="1" indent="-342900"/>
            <a:r>
              <a:rPr lang="en-US" sz="2000" b="1" dirty="0"/>
              <a:t>S</a:t>
            </a:r>
            <a:r>
              <a:rPr lang="en-US" sz="2000" b="1" dirty="0" smtClean="0"/>
              <a:t>tory</a:t>
            </a:r>
            <a:r>
              <a:rPr lang="en-US" sz="2000" dirty="0" smtClean="0"/>
              <a:t> </a:t>
            </a:r>
            <a:r>
              <a:rPr lang="en-US" sz="2000" dirty="0"/>
              <a:t>(verse 1): A parable to teach us readiness</a:t>
            </a:r>
            <a:r>
              <a:rPr lang="en-US" sz="2000" dirty="0" smtClean="0"/>
              <a:t>.</a:t>
            </a:r>
          </a:p>
          <a:p>
            <a:pPr marL="342900" lvl="1" indent="-342900"/>
            <a:r>
              <a:rPr lang="en-US" sz="2000" b="1" dirty="0" smtClean="0"/>
              <a:t>Symbols</a:t>
            </a:r>
            <a:r>
              <a:rPr lang="en-US" sz="2000" dirty="0" smtClean="0"/>
              <a:t> </a:t>
            </a:r>
            <a:r>
              <a:rPr lang="en-US" sz="2000" dirty="0"/>
              <a:t>(verses 2–4</a:t>
            </a:r>
            <a:r>
              <a:rPr lang="en-US" sz="2000" dirty="0" smtClean="0"/>
              <a:t>)</a:t>
            </a:r>
          </a:p>
          <a:p>
            <a:pPr marL="742950" lvl="2" indent="-342900"/>
            <a:r>
              <a:rPr lang="en-US" sz="1800" b="1" dirty="0" smtClean="0"/>
              <a:t>The </a:t>
            </a:r>
            <a:r>
              <a:rPr lang="en-US" sz="1800" b="1" dirty="0"/>
              <a:t>foolish.</a:t>
            </a:r>
            <a:r>
              <a:rPr lang="en-US" sz="1800" dirty="0"/>
              <a:t> They took no extra oil, thinking that they had plenty (cf. Rev. 3:17</a:t>
            </a:r>
            <a:r>
              <a:rPr lang="en-US" sz="1800" dirty="0" smtClean="0"/>
              <a:t>).</a:t>
            </a:r>
          </a:p>
          <a:p>
            <a:pPr marL="742950" lvl="2" indent="-342900"/>
            <a:r>
              <a:rPr lang="en-US" sz="1800" b="1" dirty="0" smtClean="0"/>
              <a:t>The </a:t>
            </a:r>
            <a:r>
              <a:rPr lang="en-US" sz="1800" b="1" dirty="0"/>
              <a:t>wise.</a:t>
            </a:r>
            <a:r>
              <a:rPr lang="en-US" sz="1800" dirty="0"/>
              <a:t> They were prepared with an extra supply of oil. They did not depend upon past resources</a:t>
            </a:r>
            <a:r>
              <a:rPr lang="en-US" sz="1800" dirty="0" smtClean="0"/>
              <a:t>.</a:t>
            </a:r>
          </a:p>
          <a:p>
            <a:pPr marL="342900" lvl="1" indent="-342900"/>
            <a:r>
              <a:rPr lang="en-US" sz="2000" b="1" dirty="0" smtClean="0"/>
              <a:t>Sleeping</a:t>
            </a:r>
            <a:r>
              <a:rPr lang="en-US" sz="2000" dirty="0" smtClean="0"/>
              <a:t> (verse 5): </a:t>
            </a:r>
            <a:r>
              <a:rPr lang="en-US" sz="2000" dirty="0"/>
              <a:t>While waiting for the wedding, they all slept. The wise went to sleep prepared, the foolish, unprepared (cf. Prov. 27:1). </a:t>
            </a:r>
            <a:endParaRPr lang="en-US" sz="2000" dirty="0" smtClean="0"/>
          </a:p>
        </p:txBody>
      </p:sp>
      <p:sp>
        <p:nvSpPr>
          <p:cNvPr id="2" name="Date Placeholder 1"/>
          <p:cNvSpPr>
            <a:spLocks noGrp="1"/>
          </p:cNvSpPr>
          <p:nvPr>
            <p:ph type="dt" sz="half" idx="10"/>
          </p:nvPr>
        </p:nvSpPr>
        <p:spPr/>
        <p:txBody>
          <a:bodyPr/>
          <a:lstStyle/>
          <a:p>
            <a:fld id="{B696ECFC-7A24-9D4D-A2F6-14E025D39F39}" type="datetime1">
              <a:rPr lang="en-US" smtClean="0"/>
              <a:t>10/21/18</a:t>
            </a:fld>
            <a:endParaRPr lang="en-US" dirty="0"/>
          </a:p>
        </p:txBody>
      </p:sp>
    </p:spTree>
    <p:extLst>
      <p:ext uri="{BB962C8B-B14F-4D97-AF65-F5344CB8AC3E}">
        <p14:creationId xmlns:p14="http://schemas.microsoft.com/office/powerpoint/2010/main" val="5256772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Plan (verses 6–9)</a:t>
            </a:r>
            <a:endParaRPr lang="en-US" dirty="0"/>
          </a:p>
        </p:txBody>
      </p:sp>
      <p:sp>
        <p:nvSpPr>
          <p:cNvPr id="5" name="Content Placeholder 4"/>
          <p:cNvSpPr>
            <a:spLocks noGrp="1"/>
          </p:cNvSpPr>
          <p:nvPr>
            <p:ph idx="1"/>
          </p:nvPr>
        </p:nvSpPr>
        <p:spPr/>
        <p:txBody>
          <a:bodyPr>
            <a:noAutofit/>
          </a:bodyPr>
          <a:lstStyle/>
          <a:p>
            <a:pPr marL="342900" lvl="1" indent="-342900"/>
            <a:r>
              <a:rPr lang="en-US" sz="1800" b="1" dirty="0"/>
              <a:t>Preparation</a:t>
            </a:r>
            <a:r>
              <a:rPr lang="en-US" sz="1800" dirty="0"/>
              <a:t> (verses 6–7): “The bridegroom cometh; go ye out to meet him.” They trimmed their lamps. We, as Christians, must trim our spiritual lives in readiness for His coming—Matt. 24:44</a:t>
            </a:r>
            <a:r>
              <a:rPr lang="en-US" sz="1800" dirty="0" smtClean="0"/>
              <a:t>.</a:t>
            </a:r>
          </a:p>
          <a:p>
            <a:pPr marL="342900" lvl="1" indent="-342900"/>
            <a:r>
              <a:rPr lang="en-US" sz="1800" b="1" dirty="0" smtClean="0"/>
              <a:t>Pleading</a:t>
            </a:r>
            <a:r>
              <a:rPr lang="en-US" sz="1800" dirty="0" smtClean="0"/>
              <a:t> </a:t>
            </a:r>
            <a:r>
              <a:rPr lang="en-US" sz="1800" dirty="0"/>
              <a:t>(verse 8): The foolish asked the wise to give them some of their oil. They were dependent on others for entrance to the wedding feast. Each person must have a personal relationship with Jesus Christ</a:t>
            </a:r>
            <a:r>
              <a:rPr lang="en-US" sz="1800" dirty="0" smtClean="0"/>
              <a:t>.</a:t>
            </a:r>
          </a:p>
          <a:p>
            <a:pPr marL="342900" lvl="1" indent="-342900"/>
            <a:r>
              <a:rPr lang="en-US" sz="1800" b="1" dirty="0" smtClean="0"/>
              <a:t>Personal </a:t>
            </a:r>
            <a:r>
              <a:rPr lang="en-US" sz="1800" dirty="0"/>
              <a:t>(verse 9): The wise told the foolish to go and buy oil for themselves. No one can accept Christ for you. Each person must be born again—John 3:1–8.</a:t>
            </a:r>
            <a:endParaRPr lang="en-US" i="1" dirty="0" smtClean="0"/>
          </a:p>
        </p:txBody>
      </p:sp>
      <p:sp>
        <p:nvSpPr>
          <p:cNvPr id="2" name="Date Placeholder 1"/>
          <p:cNvSpPr>
            <a:spLocks noGrp="1"/>
          </p:cNvSpPr>
          <p:nvPr>
            <p:ph type="dt" sz="half" idx="10"/>
          </p:nvPr>
        </p:nvSpPr>
        <p:spPr/>
        <p:txBody>
          <a:bodyPr/>
          <a:lstStyle/>
          <a:p>
            <a:fld id="{B696ECFC-7A24-9D4D-A2F6-14E025D39F39}" type="datetime1">
              <a:rPr lang="en-US" smtClean="0"/>
              <a:t>10/21/18</a:t>
            </a:fld>
            <a:endParaRPr lang="en-US" dirty="0"/>
          </a:p>
        </p:txBody>
      </p:sp>
    </p:spTree>
    <p:extLst>
      <p:ext uri="{BB962C8B-B14F-4D97-AF65-F5344CB8AC3E}">
        <p14:creationId xmlns:p14="http://schemas.microsoft.com/office/powerpoint/2010/main" val="309363203"/>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969</TotalTime>
  <Words>1990</Words>
  <Application>Microsoft Macintosh PowerPoint</Application>
  <PresentationFormat>Widescreen</PresentationFormat>
  <Paragraphs>212</Paragraphs>
  <Slides>34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Calibri</vt:lpstr>
      <vt:lpstr>Century Gothic</vt:lpstr>
      <vt:lpstr>Courier New</vt:lpstr>
      <vt:lpstr>Mangal</vt:lpstr>
      <vt:lpstr>ＭＳ Ｐゴシック</vt:lpstr>
      <vt:lpstr>Wingdings</vt:lpstr>
      <vt:lpstr>Arial</vt:lpstr>
      <vt:lpstr>Vapor Trail</vt:lpstr>
      <vt:lpstr>Parables and Pythons</vt:lpstr>
      <vt:lpstr>Class agenda</vt:lpstr>
      <vt:lpstr>Bible study: the parables of Jesus</vt:lpstr>
      <vt:lpstr>THE WISE AND FOOLISH VIRGINS Matthew 25:1–13</vt:lpstr>
      <vt:lpstr>THE WISE AND FOOLISH VIRGINS Matthew 25:1–13</vt:lpstr>
      <vt:lpstr>THE CLOSED DOOR Luke 13:25</vt:lpstr>
      <vt:lpstr>What is the story about?</vt:lpstr>
      <vt:lpstr>People (verses 1–5)</vt:lpstr>
      <vt:lpstr>Plan (verses 6–9)</vt:lpstr>
      <vt:lpstr>Problem (verses 10–12)</vt:lpstr>
      <vt:lpstr>Preparation (verse 13)</vt:lpstr>
      <vt:lpstr>Conclusions</vt:lpstr>
      <vt:lpstr>The golden age of British comedy</vt:lpstr>
      <vt:lpstr>PowerPoint Presentation</vt:lpstr>
      <vt:lpstr>PowerPoint Presentation</vt:lpstr>
      <vt:lpstr>Computer Programming</vt:lpstr>
      <vt:lpstr>Review: methods</vt:lpstr>
      <vt:lpstr>Review: List methods</vt:lpstr>
      <vt:lpstr>Dictionaries</vt:lpstr>
      <vt:lpstr>Use</vt:lpstr>
      <vt:lpstr>Dictionaries are mutable</vt:lpstr>
      <vt:lpstr>Keys must be unique</vt:lpstr>
      <vt:lpstr>Displaying contents</vt:lpstr>
      <vt:lpstr>Updating directories</vt:lpstr>
      <vt:lpstr>Returning a value</vt:lpstr>
      <vt:lpstr>Removing a specific item </vt:lpstr>
      <vt:lpstr>Removing a specific item </vt:lpstr>
      <vt:lpstr>Remove a random item</vt:lpstr>
      <vt:lpstr>Summary</vt:lpstr>
      <vt:lpstr>Homework</vt:lpstr>
      <vt:lpstr>Homework #5 - Review</vt:lpstr>
      <vt:lpstr>Homework #5 - Review</vt:lpstr>
      <vt:lpstr>Homework assignment #6</vt:lpstr>
      <vt:lpstr>Questions or comments?</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Parables and pythons</dc:title>
  <dc:creator>Chuck Bell</dc:creator>
  <cp:lastModifiedBy>Chuck Bell</cp:lastModifiedBy>
  <cp:revision>235</cp:revision>
  <dcterms:created xsi:type="dcterms:W3CDTF">2018-09-09T20:06:26Z</dcterms:created>
  <dcterms:modified xsi:type="dcterms:W3CDTF">2018-10-22T01:15:27Z</dcterms:modified>
</cp:coreProperties>
</file>