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61" r:id="rId3"/>
    <p:sldId id="271" r:id="rId4"/>
    <p:sldId id="377" r:id="rId5"/>
    <p:sldId id="375" r:id="rId6"/>
    <p:sldId id="376" r:id="rId7"/>
    <p:sldId id="378" r:id="rId8"/>
    <p:sldId id="379" r:id="rId9"/>
    <p:sldId id="380" r:id="rId10"/>
    <p:sldId id="384" r:id="rId11"/>
    <p:sldId id="270" r:id="rId12"/>
    <p:sldId id="402" r:id="rId13"/>
    <p:sldId id="257" r:id="rId14"/>
    <p:sldId id="269" r:id="rId15"/>
    <p:sldId id="351" r:id="rId16"/>
    <p:sldId id="367" r:id="rId17"/>
    <p:sldId id="385" r:id="rId18"/>
    <p:sldId id="386" r:id="rId19"/>
    <p:sldId id="387" r:id="rId20"/>
    <p:sldId id="389" r:id="rId21"/>
    <p:sldId id="390" r:id="rId22"/>
    <p:sldId id="391" r:id="rId23"/>
    <p:sldId id="392" r:id="rId24"/>
    <p:sldId id="394" r:id="rId25"/>
    <p:sldId id="396" r:id="rId26"/>
    <p:sldId id="397" r:id="rId27"/>
    <p:sldId id="399" r:id="rId28"/>
    <p:sldId id="400" r:id="rId29"/>
    <p:sldId id="280" r:id="rId30"/>
    <p:sldId id="281" r:id="rId31"/>
    <p:sldId id="356" r:id="rId32"/>
    <p:sldId id="267" r:id="rId33"/>
    <p:sldId id="26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64"/>
    <p:restoredTop sz="94660"/>
  </p:normalViewPr>
  <p:slideViewPr>
    <p:cSldViewPr snapToGrid="0" snapToObjects="1">
      <p:cViewPr>
        <p:scale>
          <a:sx n="125" d="100"/>
          <a:sy n="125" d="100"/>
        </p:scale>
        <p:origin x="936"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5A488-1AC6-B649-A88A-91D0E808665E}" type="datetimeFigureOut">
              <a:rPr lang="en-US" smtClean="0"/>
              <a:t>10/17/18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A08049-2555-F34D-9DDA-D99A3A82B81E}" type="slidenum">
              <a:rPr lang="en-US" smtClean="0"/>
              <a:t>‹#›</a:t>
            </a:fld>
            <a:endParaRPr lang="en-US" dirty="0"/>
          </a:p>
        </p:txBody>
      </p:sp>
    </p:spTree>
    <p:extLst>
      <p:ext uri="{BB962C8B-B14F-4D97-AF65-F5344CB8AC3E}">
        <p14:creationId xmlns:p14="http://schemas.microsoft.com/office/powerpoint/2010/main" val="1919020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a:t>10/17/18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10/17/18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a:pPr/>
              <a:t>10/17/18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a:pPr/>
              <a:t>10/17/18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a:pPr/>
              <a:t>10/17/18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a:t>10/17/18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Drag picture to placeholder or click icon to add</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Drag picture to placeholder or click icon to add</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Drag picture to placeholder or click icon to add</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a:t>10/17/18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10/17/18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a:pPr/>
              <a:t>10/17/18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10/17/18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a:pPr/>
              <a:t>10/17/18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a:t>10/17/18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a:t>10/17/18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a:t>10/17/18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a:t>10/17/18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10/17/18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10/17/18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a:pPr/>
              <a:t>10/17/18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cap="none" dirty="0" smtClean="0"/>
              <a:t>Parables and Pythons</a:t>
            </a:r>
            <a:endParaRPr lang="en-US" cap="none" dirty="0"/>
          </a:p>
        </p:txBody>
      </p:sp>
      <p:sp>
        <p:nvSpPr>
          <p:cNvPr id="3" name="Subtitle 2"/>
          <p:cNvSpPr>
            <a:spLocks noGrp="1"/>
          </p:cNvSpPr>
          <p:nvPr>
            <p:ph type="subTitle" idx="1"/>
          </p:nvPr>
        </p:nvSpPr>
        <p:spPr>
          <a:xfrm>
            <a:off x="1371600" y="3632201"/>
            <a:ext cx="9448800" cy="1226878"/>
          </a:xfrm>
        </p:spPr>
        <p:txBody>
          <a:bodyPr>
            <a:normAutofit/>
          </a:bodyPr>
          <a:lstStyle/>
          <a:p>
            <a:endParaRPr lang="en-US" dirty="0" smtClean="0"/>
          </a:p>
          <a:p>
            <a:r>
              <a:rPr lang="en-US" dirty="0" smtClean="0"/>
              <a:t>Dr. Charles “Chuck” Bell</a:t>
            </a:r>
          </a:p>
          <a:p>
            <a:r>
              <a:rPr lang="en-US" dirty="0" smtClean="0"/>
              <a:t>Lesson 6: 17 October 2018</a:t>
            </a:r>
          </a:p>
          <a:p>
            <a:endParaRPr lang="en-US" dirty="0"/>
          </a:p>
        </p:txBody>
      </p:sp>
    </p:spTree>
    <p:extLst>
      <p:ext uri="{BB962C8B-B14F-4D97-AF65-F5344CB8AC3E}">
        <p14:creationId xmlns:p14="http://schemas.microsoft.com/office/powerpoint/2010/main" val="9299207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Conclusions</a:t>
            </a:r>
            <a:endParaRPr lang="en-US" dirty="0"/>
          </a:p>
        </p:txBody>
      </p:sp>
      <p:sp>
        <p:nvSpPr>
          <p:cNvPr id="5" name="Content Placeholder 4"/>
          <p:cNvSpPr>
            <a:spLocks noGrp="1"/>
          </p:cNvSpPr>
          <p:nvPr>
            <p:ph idx="1"/>
          </p:nvPr>
        </p:nvSpPr>
        <p:spPr/>
        <p:txBody>
          <a:bodyPr>
            <a:noAutofit/>
          </a:bodyPr>
          <a:lstStyle/>
          <a:p>
            <a:pPr marL="342900" lvl="1" indent="-342900"/>
            <a:r>
              <a:rPr lang="en-US" sz="2000" dirty="0"/>
              <a:t>God wants all Christians to be like the seed falling upon the good ground. His Word </a:t>
            </a:r>
            <a:r>
              <a:rPr lang="en-US" sz="2000" dirty="0" smtClean="0"/>
              <a:t>will:</a:t>
            </a:r>
          </a:p>
          <a:p>
            <a:pPr marL="742950" lvl="2" indent="-342900"/>
            <a:r>
              <a:rPr lang="en-US" sz="1800" dirty="0"/>
              <a:t>E</a:t>
            </a:r>
            <a:r>
              <a:rPr lang="en-US" sz="1800" dirty="0" smtClean="0"/>
              <a:t>stablish us (I </a:t>
            </a:r>
            <a:r>
              <a:rPr lang="en-US" sz="1800" dirty="0"/>
              <a:t>Peter </a:t>
            </a:r>
            <a:r>
              <a:rPr lang="en-US" sz="1800" dirty="0" smtClean="0"/>
              <a:t>3:15)</a:t>
            </a:r>
          </a:p>
          <a:p>
            <a:pPr marL="742950" lvl="2" indent="-342900"/>
            <a:r>
              <a:rPr lang="en-US" sz="1800" dirty="0" smtClean="0"/>
              <a:t>Instruct us (II </a:t>
            </a:r>
            <a:r>
              <a:rPr lang="en-US" sz="1800" dirty="0"/>
              <a:t>Tim. </a:t>
            </a:r>
            <a:r>
              <a:rPr lang="en-US" sz="1800" dirty="0" smtClean="0"/>
              <a:t>2:15)</a:t>
            </a:r>
          </a:p>
          <a:p>
            <a:pPr marL="742950" lvl="2" indent="-342900"/>
            <a:r>
              <a:rPr lang="en-US" sz="1800" dirty="0" smtClean="0"/>
              <a:t>Cleanse us (Ps</a:t>
            </a:r>
            <a:r>
              <a:rPr lang="en-US" sz="1800" dirty="0"/>
              <a:t>. </a:t>
            </a:r>
            <a:r>
              <a:rPr lang="en-US" sz="1800" dirty="0" smtClean="0"/>
              <a:t>119:9)</a:t>
            </a:r>
          </a:p>
          <a:p>
            <a:pPr marL="742950" lvl="2" indent="-342900"/>
            <a:r>
              <a:rPr lang="en-US" sz="1800" dirty="0"/>
              <a:t>K</a:t>
            </a:r>
            <a:r>
              <a:rPr lang="en-US" sz="1800" dirty="0" smtClean="0"/>
              <a:t>eep </a:t>
            </a:r>
            <a:r>
              <a:rPr lang="en-US" sz="1800" dirty="0"/>
              <a:t>us from </a:t>
            </a:r>
            <a:r>
              <a:rPr lang="en-US" sz="1800" dirty="0" smtClean="0"/>
              <a:t>sin (Ps</a:t>
            </a:r>
            <a:r>
              <a:rPr lang="en-US" sz="1800" dirty="0"/>
              <a:t>. </a:t>
            </a:r>
            <a:r>
              <a:rPr lang="en-US" sz="1800" dirty="0" smtClean="0"/>
              <a:t>119:11)</a:t>
            </a:r>
          </a:p>
          <a:p>
            <a:pPr marL="342900" lvl="1" indent="-342900"/>
            <a:r>
              <a:rPr lang="en-US" sz="2000" dirty="0" smtClean="0"/>
              <a:t>Allow </a:t>
            </a:r>
            <a:r>
              <a:rPr lang="en-US" sz="2000" dirty="0"/>
              <a:t>His Word to grow within you, to be an active part of your daily </a:t>
            </a:r>
            <a:r>
              <a:rPr lang="en-US" sz="2000" dirty="0" smtClean="0"/>
              <a:t>life (James 1:22).</a:t>
            </a:r>
          </a:p>
          <a:p>
            <a:pPr marL="342900" lvl="1" indent="-342900"/>
            <a:r>
              <a:rPr lang="en-US" sz="2000" b="1" dirty="0" smtClean="0"/>
              <a:t>Most importantly</a:t>
            </a:r>
            <a:r>
              <a:rPr lang="en-US" sz="2000" dirty="0" smtClean="0"/>
              <a:t>: allow the seed to grow on the fertile ground of a mind focused on Christ devoted completely to serving Him above all others. Do this and nothing with wither or be choked by thorns.</a:t>
            </a:r>
            <a:endParaRPr lang="en-US" dirty="0"/>
          </a:p>
        </p:txBody>
      </p:sp>
      <p:sp>
        <p:nvSpPr>
          <p:cNvPr id="2" name="Date Placeholder 1"/>
          <p:cNvSpPr>
            <a:spLocks noGrp="1"/>
          </p:cNvSpPr>
          <p:nvPr>
            <p:ph type="dt" sz="half" idx="10"/>
          </p:nvPr>
        </p:nvSpPr>
        <p:spPr/>
        <p:txBody>
          <a:bodyPr/>
          <a:lstStyle/>
          <a:p>
            <a:fld id="{B696ECFC-7A24-9D4D-A2F6-14E025D39F39}" type="datetime1">
              <a:rPr lang="en-US" smtClean="0"/>
              <a:t>10/17/18</a:t>
            </a:fld>
            <a:endParaRPr lang="en-US" dirty="0"/>
          </a:p>
        </p:txBody>
      </p:sp>
    </p:spTree>
    <p:extLst>
      <p:ext uri="{BB962C8B-B14F-4D97-AF65-F5344CB8AC3E}">
        <p14:creationId xmlns:p14="http://schemas.microsoft.com/office/powerpoint/2010/main" val="4608506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golden age of British comedy</a:t>
            </a:r>
            <a:endParaRPr lang="en-US" dirty="0"/>
          </a:p>
        </p:txBody>
      </p:sp>
      <p:sp>
        <p:nvSpPr>
          <p:cNvPr id="5" name="Text Placeholder 4"/>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062721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Lyrics</a:t>
            </a:r>
            <a:endParaRPr lang="en-US" dirty="0"/>
          </a:p>
        </p:txBody>
      </p:sp>
      <p:sp>
        <p:nvSpPr>
          <p:cNvPr id="3" name="Content Placeholder 2"/>
          <p:cNvSpPr>
            <a:spLocks noGrp="1"/>
          </p:cNvSpPr>
          <p:nvPr>
            <p:ph sz="half" idx="1"/>
          </p:nvPr>
        </p:nvSpPr>
        <p:spPr/>
        <p:txBody>
          <a:bodyPr/>
          <a:lstStyle/>
          <a:p>
            <a:pPr marL="0" indent="0">
              <a:buNone/>
            </a:pPr>
            <a:r>
              <a:rPr lang="en-US" b="1" dirty="0" smtClean="0">
                <a:solidFill>
                  <a:srgbClr val="FFFF00"/>
                </a:solidFill>
              </a:rPr>
              <a:t>Latin</a:t>
            </a:r>
          </a:p>
          <a:p>
            <a:pPr marL="0" indent="0">
              <a:buNone/>
            </a:pPr>
            <a:r>
              <a:rPr lang="en-US" dirty="0" smtClean="0"/>
              <a:t>Pie </a:t>
            </a:r>
            <a:r>
              <a:rPr lang="en-US" dirty="0" err="1"/>
              <a:t>Iesu</a:t>
            </a:r>
            <a:r>
              <a:rPr lang="en-US" dirty="0"/>
              <a:t> </a:t>
            </a:r>
            <a:r>
              <a:rPr lang="en-US" dirty="0" err="1"/>
              <a:t>domine</a:t>
            </a:r>
            <a:r>
              <a:rPr lang="en-US" dirty="0"/>
              <a:t>, </a:t>
            </a:r>
            <a:r>
              <a:rPr lang="en-US" dirty="0" err="1"/>
              <a:t>dona</a:t>
            </a:r>
            <a:r>
              <a:rPr lang="en-US" dirty="0"/>
              <a:t> </a:t>
            </a:r>
            <a:r>
              <a:rPr lang="en-US" dirty="0" err="1"/>
              <a:t>eis</a:t>
            </a:r>
            <a:r>
              <a:rPr lang="en-US" dirty="0"/>
              <a:t> </a:t>
            </a:r>
            <a:r>
              <a:rPr lang="en-US" dirty="0" smtClean="0"/>
              <a:t>requiem.</a:t>
            </a:r>
          </a:p>
          <a:p>
            <a:pPr marL="0" indent="0">
              <a:buNone/>
            </a:pPr>
            <a:r>
              <a:rPr lang="en-US" dirty="0" smtClean="0"/>
              <a:t>Pie </a:t>
            </a:r>
            <a:r>
              <a:rPr lang="en-US" dirty="0" err="1"/>
              <a:t>Iesu</a:t>
            </a:r>
            <a:r>
              <a:rPr lang="en-US" dirty="0"/>
              <a:t> </a:t>
            </a:r>
            <a:r>
              <a:rPr lang="en-US" dirty="0" err="1"/>
              <a:t>domine</a:t>
            </a:r>
            <a:r>
              <a:rPr lang="en-US" dirty="0"/>
              <a:t>, </a:t>
            </a:r>
            <a:r>
              <a:rPr lang="en-US" dirty="0" err="1"/>
              <a:t>dona</a:t>
            </a:r>
            <a:r>
              <a:rPr lang="en-US" dirty="0"/>
              <a:t> </a:t>
            </a:r>
            <a:r>
              <a:rPr lang="en-US" dirty="0" err="1"/>
              <a:t>eis</a:t>
            </a:r>
            <a:r>
              <a:rPr lang="en-US" dirty="0"/>
              <a:t> requiem. </a:t>
            </a:r>
            <a:endParaRPr lang="en-US" dirty="0" smtClean="0"/>
          </a:p>
          <a:p>
            <a:pPr marL="0" indent="0">
              <a:buNone/>
            </a:pPr>
            <a:r>
              <a:rPr lang="en-US" dirty="0" smtClean="0"/>
              <a:t>Pie </a:t>
            </a:r>
            <a:r>
              <a:rPr lang="en-US" dirty="0" err="1"/>
              <a:t>Iesu</a:t>
            </a:r>
            <a:r>
              <a:rPr lang="en-US" dirty="0"/>
              <a:t> </a:t>
            </a:r>
            <a:r>
              <a:rPr lang="en-US" dirty="0" err="1"/>
              <a:t>domine</a:t>
            </a:r>
            <a:r>
              <a:rPr lang="en-US" dirty="0"/>
              <a:t>, </a:t>
            </a:r>
            <a:r>
              <a:rPr lang="en-US" dirty="0" err="1"/>
              <a:t>dona</a:t>
            </a:r>
            <a:r>
              <a:rPr lang="en-US" dirty="0"/>
              <a:t> </a:t>
            </a:r>
            <a:r>
              <a:rPr lang="en-US" dirty="0" err="1"/>
              <a:t>eis</a:t>
            </a:r>
            <a:r>
              <a:rPr lang="en-US" dirty="0"/>
              <a:t> requiem. </a:t>
            </a:r>
            <a:endParaRPr lang="en-US" dirty="0" smtClean="0"/>
          </a:p>
          <a:p>
            <a:pPr marL="0" indent="0">
              <a:buNone/>
            </a:pPr>
            <a:r>
              <a:rPr lang="en-US" dirty="0" smtClean="0"/>
              <a:t>Pie </a:t>
            </a:r>
            <a:r>
              <a:rPr lang="en-US" dirty="0" err="1"/>
              <a:t>Iesu</a:t>
            </a:r>
            <a:r>
              <a:rPr lang="en-US" dirty="0"/>
              <a:t> </a:t>
            </a:r>
            <a:r>
              <a:rPr lang="en-US" dirty="0" err="1"/>
              <a:t>domine</a:t>
            </a:r>
            <a:r>
              <a:rPr lang="en-US" dirty="0"/>
              <a:t>, </a:t>
            </a:r>
            <a:r>
              <a:rPr lang="en-US" dirty="0" err="1"/>
              <a:t>dona</a:t>
            </a:r>
            <a:r>
              <a:rPr lang="en-US" dirty="0"/>
              <a:t> </a:t>
            </a:r>
            <a:r>
              <a:rPr lang="en-US" dirty="0" err="1"/>
              <a:t>eis</a:t>
            </a:r>
            <a:r>
              <a:rPr lang="en-US" dirty="0"/>
              <a:t> </a:t>
            </a:r>
            <a:r>
              <a:rPr lang="en-US" dirty="0" smtClean="0"/>
              <a:t>requiem.</a:t>
            </a:r>
            <a:endParaRPr lang="en-US" dirty="0"/>
          </a:p>
        </p:txBody>
      </p:sp>
      <p:sp>
        <p:nvSpPr>
          <p:cNvPr id="4" name="Content Placeholder 3"/>
          <p:cNvSpPr>
            <a:spLocks noGrp="1"/>
          </p:cNvSpPr>
          <p:nvPr>
            <p:ph sz="half" idx="2"/>
          </p:nvPr>
        </p:nvSpPr>
        <p:spPr/>
        <p:txBody>
          <a:bodyPr/>
          <a:lstStyle/>
          <a:p>
            <a:pPr marL="0" indent="0">
              <a:buNone/>
            </a:pPr>
            <a:r>
              <a:rPr lang="en-US" b="1" dirty="0" smtClean="0">
                <a:solidFill>
                  <a:srgbClr val="FFFF00"/>
                </a:solidFill>
              </a:rPr>
              <a:t>English</a:t>
            </a:r>
          </a:p>
          <a:p>
            <a:pPr marL="0" indent="0">
              <a:buNone/>
            </a:pPr>
            <a:r>
              <a:rPr lang="en-US" dirty="0" smtClean="0"/>
              <a:t>Gentle Lord Jesus, grant them rest.</a:t>
            </a:r>
          </a:p>
          <a:p>
            <a:pPr marL="0" indent="0">
              <a:buNone/>
            </a:pPr>
            <a:r>
              <a:rPr lang="en-US" dirty="0"/>
              <a:t>Gentle Lord Jesus, grant them rest</a:t>
            </a:r>
            <a:r>
              <a:rPr lang="en-US" dirty="0" smtClean="0"/>
              <a:t>.</a:t>
            </a:r>
          </a:p>
          <a:p>
            <a:pPr marL="0" indent="0">
              <a:buNone/>
            </a:pPr>
            <a:r>
              <a:rPr lang="en-US" dirty="0"/>
              <a:t>Gentle Lord Jesus, grant them rest</a:t>
            </a:r>
            <a:r>
              <a:rPr lang="en-US" dirty="0" smtClean="0"/>
              <a:t>.</a:t>
            </a:r>
          </a:p>
          <a:p>
            <a:pPr marL="0" indent="0">
              <a:buNone/>
            </a:pPr>
            <a:r>
              <a:rPr lang="en-US" dirty="0"/>
              <a:t>Gentle Lord Jesus, grant them rest.</a:t>
            </a:r>
          </a:p>
        </p:txBody>
      </p:sp>
    </p:spTree>
    <p:extLst>
      <p:ext uri="{BB962C8B-B14F-4D97-AF65-F5344CB8AC3E}">
        <p14:creationId xmlns:p14="http://schemas.microsoft.com/office/powerpoint/2010/main" val="85494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3080" y="6250614"/>
            <a:ext cx="10820400" cy="407165"/>
          </a:xfrm>
        </p:spPr>
        <p:txBody>
          <a:bodyPr/>
          <a:lstStyle/>
          <a:p>
            <a:r>
              <a:rPr lang="en-US" dirty="0"/>
              <a:t>https://</a:t>
            </a:r>
            <a:r>
              <a:rPr lang="en-US" dirty="0" err="1"/>
              <a:t>www.youtube.com</a:t>
            </a:r>
            <a:r>
              <a:rPr lang="en-US" dirty="0"/>
              <a:t>/</a:t>
            </a:r>
            <a:r>
              <a:rPr lang="en-US" dirty="0" err="1"/>
              <a:t>watch?v</a:t>
            </a:r>
            <a:r>
              <a:rPr lang="en-US" dirty="0"/>
              <a:t>=ashgP4YMdJw</a:t>
            </a:r>
          </a:p>
        </p:txBody>
      </p:sp>
    </p:spTree>
    <p:extLst>
      <p:ext uri="{BB962C8B-B14F-4D97-AF65-F5344CB8AC3E}">
        <p14:creationId xmlns:p14="http://schemas.microsoft.com/office/powerpoint/2010/main" val="1944144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Computer Programming</a:t>
            </a:r>
            <a:endParaRPr lang="en-US" dirty="0"/>
          </a:p>
        </p:txBody>
      </p:sp>
      <p:sp>
        <p:nvSpPr>
          <p:cNvPr id="5" name="Text Placeholder 4"/>
          <p:cNvSpPr>
            <a:spLocks noGrp="1"/>
          </p:cNvSpPr>
          <p:nvPr>
            <p:ph type="body" sz="half" idx="2"/>
          </p:nvPr>
        </p:nvSpPr>
        <p:spPr/>
        <p:txBody>
          <a:bodyPr>
            <a:normAutofit/>
          </a:bodyPr>
          <a:lstStyle/>
          <a:p>
            <a:r>
              <a:rPr lang="en-US" sz="2000" dirty="0" smtClean="0"/>
              <a:t>Hands On Learning</a:t>
            </a:r>
            <a:endParaRPr lang="en-US" sz="2000" dirty="0"/>
          </a:p>
        </p:txBody>
      </p:sp>
    </p:spTree>
    <p:extLst>
      <p:ext uri="{BB962C8B-B14F-4D97-AF65-F5344CB8AC3E}">
        <p14:creationId xmlns:p14="http://schemas.microsoft.com/office/powerpoint/2010/main" val="11384320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 - Review</a:t>
            </a:r>
            <a:endParaRPr lang="en-US" dirty="0"/>
          </a:p>
        </p:txBody>
      </p:sp>
      <p:sp>
        <p:nvSpPr>
          <p:cNvPr id="3" name="Content Placeholder 2"/>
          <p:cNvSpPr>
            <a:spLocks noGrp="1"/>
          </p:cNvSpPr>
          <p:nvPr>
            <p:ph idx="1"/>
          </p:nvPr>
        </p:nvSpPr>
        <p:spPr/>
        <p:txBody>
          <a:bodyPr>
            <a:normAutofit/>
          </a:bodyPr>
          <a:lstStyle/>
          <a:p>
            <a:r>
              <a:rPr lang="en-US" dirty="0" smtClean="0"/>
              <a:t>Another type of loop is the while loop.</a:t>
            </a:r>
          </a:p>
          <a:p>
            <a:r>
              <a:rPr lang="en-US" dirty="0" smtClean="0"/>
              <a:t>The loop uses a condition such that as long as the expression evaluates to True, it will execute the body (code block) of the loop.</a:t>
            </a:r>
          </a:p>
          <a:p>
            <a:r>
              <a:rPr lang="en-US" dirty="0" smtClean="0"/>
              <a:t>The while loop goes like this:</a:t>
            </a:r>
          </a:p>
          <a:p>
            <a:pPr marL="0" indent="0">
              <a:buNone/>
            </a:pPr>
            <a:r>
              <a:rPr lang="en-US" b="1" dirty="0" smtClean="0">
                <a:solidFill>
                  <a:srgbClr val="FFFF00"/>
                </a:solidFill>
                <a:latin typeface="Courier New" charset="0"/>
                <a:ea typeface="Courier New" charset="0"/>
                <a:cs typeface="Courier New" charset="0"/>
              </a:rPr>
              <a:t>while &lt;expression&gt;:</a:t>
            </a:r>
          </a:p>
          <a:p>
            <a:pPr marL="0" indent="0">
              <a:buNone/>
            </a:pPr>
            <a:r>
              <a:rPr lang="en-US" b="1" dirty="0">
                <a:solidFill>
                  <a:srgbClr val="FFFF00"/>
                </a:solidFill>
                <a:latin typeface="Courier New" charset="0"/>
                <a:ea typeface="Courier New" charset="0"/>
                <a:cs typeface="Courier New" charset="0"/>
              </a:rPr>
              <a:t> </a:t>
            </a:r>
            <a:r>
              <a:rPr lang="en-US" b="1" dirty="0" smtClean="0">
                <a:solidFill>
                  <a:srgbClr val="FFFF00"/>
                </a:solidFill>
                <a:latin typeface="Courier New" charset="0"/>
                <a:ea typeface="Courier New" charset="0"/>
                <a:cs typeface="Courier New" charset="0"/>
              </a:rPr>
              <a:t>   &lt;code to execute&gt;</a:t>
            </a:r>
          </a:p>
          <a:p>
            <a:r>
              <a:rPr lang="en-US" dirty="0" smtClean="0"/>
              <a:t>The expression can be any combination of inequalities and conditionals.</a:t>
            </a:r>
          </a:p>
          <a:p>
            <a:endParaRPr lang="en-US" dirty="0"/>
          </a:p>
        </p:txBody>
      </p:sp>
    </p:spTree>
    <p:extLst>
      <p:ext uri="{BB962C8B-B14F-4D97-AF65-F5344CB8AC3E}">
        <p14:creationId xmlns:p14="http://schemas.microsoft.com/office/powerpoint/2010/main" val="4151879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 </a:t>
            </a:r>
            <a:r>
              <a:rPr lang="en-US" dirty="0" err="1" smtClean="0"/>
              <a:t>REview</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simplest </a:t>
            </a:r>
            <a:r>
              <a:rPr lang="en-US" dirty="0" smtClean="0"/>
              <a:t>list </a:t>
            </a:r>
            <a:r>
              <a:rPr lang="en-US" dirty="0"/>
              <a:t>is one we’ve already used: a character string! </a:t>
            </a:r>
            <a:endParaRPr lang="en-US" dirty="0" smtClean="0"/>
          </a:p>
          <a:p>
            <a:r>
              <a:rPr lang="en-US" dirty="0" smtClean="0"/>
              <a:t>A list is a contiguous segment of memory that stores a set of values.</a:t>
            </a:r>
          </a:p>
          <a:p>
            <a:r>
              <a:rPr lang="en-US" dirty="0" smtClean="0"/>
              <a:t>Lists are “counted” or “indexed” starting at 0.</a:t>
            </a:r>
          </a:p>
          <a:p>
            <a:r>
              <a:rPr lang="en-US" dirty="0" smtClean="0"/>
              <a:t>List indexes use the [n] syntax where n is the index (number).</a:t>
            </a:r>
          </a:p>
          <a:p>
            <a:r>
              <a:rPr lang="en-US" dirty="0" smtClean="0"/>
              <a:t>A list can hold any number of values.</a:t>
            </a:r>
          </a:p>
          <a:p>
            <a:r>
              <a:rPr lang="en-US" dirty="0" smtClean="0"/>
              <a:t>Lists have additional methods that we can use to manipulate the data.</a:t>
            </a:r>
          </a:p>
        </p:txBody>
      </p:sp>
      <p:grpSp>
        <p:nvGrpSpPr>
          <p:cNvPr id="21" name="Group 20"/>
          <p:cNvGrpSpPr/>
          <p:nvPr/>
        </p:nvGrpSpPr>
        <p:grpSpPr>
          <a:xfrm>
            <a:off x="3474720" y="4959610"/>
            <a:ext cx="4175760" cy="1259075"/>
            <a:chOff x="1249680" y="4511040"/>
            <a:chExt cx="2788920" cy="812800"/>
          </a:xfrm>
        </p:grpSpPr>
        <p:sp>
          <p:nvSpPr>
            <p:cNvPr id="4" name="Rectangle 3"/>
            <p:cNvSpPr/>
            <p:nvPr/>
          </p:nvSpPr>
          <p:spPr>
            <a:xfrm>
              <a:off x="1249680" y="4886960"/>
              <a:ext cx="396240" cy="41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a:t>
              </a:r>
              <a:endParaRPr lang="en-US" sz="2800" dirty="0"/>
            </a:p>
          </p:txBody>
        </p:sp>
        <p:sp>
          <p:nvSpPr>
            <p:cNvPr id="5" name="Rectangle 4"/>
            <p:cNvSpPr/>
            <p:nvPr/>
          </p:nvSpPr>
          <p:spPr>
            <a:xfrm>
              <a:off x="1737360" y="4886960"/>
              <a:ext cx="396240" cy="41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e</a:t>
              </a:r>
              <a:endParaRPr lang="en-US" sz="2800" dirty="0"/>
            </a:p>
          </p:txBody>
        </p:sp>
        <p:sp>
          <p:nvSpPr>
            <p:cNvPr id="6" name="Rectangle 5"/>
            <p:cNvSpPr/>
            <p:nvPr/>
          </p:nvSpPr>
          <p:spPr>
            <a:xfrm>
              <a:off x="2209800" y="4886960"/>
              <a:ext cx="396240" cy="41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l</a:t>
              </a:r>
              <a:endParaRPr lang="en-US" sz="2800" dirty="0"/>
            </a:p>
          </p:txBody>
        </p:sp>
        <p:sp>
          <p:nvSpPr>
            <p:cNvPr id="7" name="Rectangle 6"/>
            <p:cNvSpPr/>
            <p:nvPr/>
          </p:nvSpPr>
          <p:spPr>
            <a:xfrm>
              <a:off x="2687320" y="4886960"/>
              <a:ext cx="396240" cy="41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l</a:t>
              </a:r>
              <a:endParaRPr lang="en-US" sz="2800" dirty="0"/>
            </a:p>
          </p:txBody>
        </p:sp>
        <p:sp>
          <p:nvSpPr>
            <p:cNvPr id="8" name="Rectangle 7"/>
            <p:cNvSpPr/>
            <p:nvPr/>
          </p:nvSpPr>
          <p:spPr>
            <a:xfrm>
              <a:off x="3164840" y="4886960"/>
              <a:ext cx="396240" cy="41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o</a:t>
              </a:r>
              <a:endParaRPr lang="en-US" sz="2800" dirty="0"/>
            </a:p>
          </p:txBody>
        </p:sp>
        <p:sp>
          <p:nvSpPr>
            <p:cNvPr id="9" name="Rectangle 8"/>
            <p:cNvSpPr/>
            <p:nvPr/>
          </p:nvSpPr>
          <p:spPr>
            <a:xfrm>
              <a:off x="3642360" y="4886960"/>
              <a:ext cx="396240" cy="41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sp>
          <p:nvSpPr>
            <p:cNvPr id="10" name="Rectangle 9"/>
            <p:cNvSpPr/>
            <p:nvPr/>
          </p:nvSpPr>
          <p:spPr>
            <a:xfrm>
              <a:off x="1249680" y="4511040"/>
              <a:ext cx="2788920" cy="29464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t>  0    1      2     3      4     5</a:t>
              </a:r>
              <a:endParaRPr lang="en-US" sz="2800" dirty="0"/>
            </a:p>
          </p:txBody>
        </p:sp>
        <p:grpSp>
          <p:nvGrpSpPr>
            <p:cNvPr id="20" name="Group 19"/>
            <p:cNvGrpSpPr/>
            <p:nvPr/>
          </p:nvGrpSpPr>
          <p:grpSpPr>
            <a:xfrm>
              <a:off x="1249680" y="4511040"/>
              <a:ext cx="2788920" cy="812800"/>
              <a:chOff x="1249680" y="4511040"/>
              <a:chExt cx="2788920" cy="812800"/>
            </a:xfrm>
          </p:grpSpPr>
          <p:sp>
            <p:nvSpPr>
              <p:cNvPr id="12" name="Rectangle 11"/>
              <p:cNvSpPr/>
              <p:nvPr/>
            </p:nvSpPr>
            <p:spPr>
              <a:xfrm>
                <a:off x="1249680" y="4907280"/>
                <a:ext cx="396240" cy="41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a:t>
                </a:r>
                <a:endParaRPr lang="en-US" sz="2800" dirty="0"/>
              </a:p>
            </p:txBody>
          </p:sp>
          <p:sp>
            <p:nvSpPr>
              <p:cNvPr id="13" name="Rectangle 12"/>
              <p:cNvSpPr/>
              <p:nvPr/>
            </p:nvSpPr>
            <p:spPr>
              <a:xfrm>
                <a:off x="1737360" y="4907280"/>
                <a:ext cx="396240" cy="41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e</a:t>
                </a:r>
                <a:endParaRPr lang="en-US" sz="2800" dirty="0"/>
              </a:p>
            </p:txBody>
          </p:sp>
          <p:sp>
            <p:nvSpPr>
              <p:cNvPr id="14" name="Rectangle 13"/>
              <p:cNvSpPr/>
              <p:nvPr/>
            </p:nvSpPr>
            <p:spPr>
              <a:xfrm>
                <a:off x="2209800" y="4907280"/>
                <a:ext cx="396240" cy="41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l</a:t>
                </a:r>
                <a:endParaRPr lang="en-US" sz="2800" dirty="0"/>
              </a:p>
            </p:txBody>
          </p:sp>
          <p:sp>
            <p:nvSpPr>
              <p:cNvPr id="15" name="Rectangle 14"/>
              <p:cNvSpPr/>
              <p:nvPr/>
            </p:nvSpPr>
            <p:spPr>
              <a:xfrm>
                <a:off x="2687320" y="4907280"/>
                <a:ext cx="396240" cy="41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l</a:t>
                </a:r>
                <a:endParaRPr lang="en-US" sz="2800" dirty="0"/>
              </a:p>
            </p:txBody>
          </p:sp>
          <p:sp>
            <p:nvSpPr>
              <p:cNvPr id="16" name="Rectangle 15"/>
              <p:cNvSpPr/>
              <p:nvPr/>
            </p:nvSpPr>
            <p:spPr>
              <a:xfrm>
                <a:off x="3164840" y="4907280"/>
                <a:ext cx="396240" cy="41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o</a:t>
                </a:r>
                <a:endParaRPr lang="en-US" sz="2800" dirty="0"/>
              </a:p>
            </p:txBody>
          </p:sp>
          <p:sp>
            <p:nvSpPr>
              <p:cNvPr id="17" name="Rectangle 16"/>
              <p:cNvSpPr/>
              <p:nvPr/>
            </p:nvSpPr>
            <p:spPr>
              <a:xfrm>
                <a:off x="3642360" y="4907280"/>
                <a:ext cx="396240" cy="41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sp>
            <p:nvSpPr>
              <p:cNvPr id="18" name="Rectangle 17"/>
              <p:cNvSpPr/>
              <p:nvPr/>
            </p:nvSpPr>
            <p:spPr>
              <a:xfrm>
                <a:off x="1249680" y="4511040"/>
                <a:ext cx="2788920" cy="29464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t>  0    1      2     3      4     5</a:t>
                </a:r>
                <a:endParaRPr lang="en-US" sz="2800" dirty="0"/>
              </a:p>
            </p:txBody>
          </p:sp>
          <p:sp>
            <p:nvSpPr>
              <p:cNvPr id="19" name="TextBox 18"/>
              <p:cNvSpPr txBox="1"/>
              <p:nvPr/>
            </p:nvSpPr>
            <p:spPr>
              <a:xfrm>
                <a:off x="1422400" y="4663440"/>
                <a:ext cx="123379" cy="337766"/>
              </a:xfrm>
              <a:prstGeom prst="rect">
                <a:avLst/>
              </a:prstGeom>
              <a:noFill/>
            </p:spPr>
            <p:txBody>
              <a:bodyPr wrap="none" rtlCol="0">
                <a:spAutoFit/>
              </a:bodyPr>
              <a:lstStyle/>
              <a:p>
                <a:endParaRPr lang="en-US" sz="2800" dirty="0"/>
              </a:p>
            </p:txBody>
          </p:sp>
        </p:grpSp>
      </p:grpSp>
    </p:spTree>
    <p:extLst>
      <p:ext uri="{BB962C8B-B14F-4D97-AF65-F5344CB8AC3E}">
        <p14:creationId xmlns:p14="http://schemas.microsoft.com/office/powerpoint/2010/main" val="1248013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x-none" dirty="0"/>
              <a:t>List </a:t>
            </a:r>
            <a:r>
              <a:rPr lang="en-US" altLang="x-none" dirty="0" smtClean="0"/>
              <a:t>Functions </a:t>
            </a:r>
            <a:r>
              <a:rPr lang="mr-IN" altLang="x-none" dirty="0" smtClean="0"/>
              <a:t>–</a:t>
            </a:r>
            <a:r>
              <a:rPr lang="en-US" altLang="x-none" dirty="0" smtClean="0"/>
              <a:t> counting</a:t>
            </a:r>
            <a:endParaRPr lang="en-US" altLang="x-none" dirty="0"/>
          </a:p>
        </p:txBody>
      </p:sp>
      <p:sp>
        <p:nvSpPr>
          <p:cNvPr id="22531" name="Content Placeholder 2"/>
          <p:cNvSpPr>
            <a:spLocks noGrp="1"/>
          </p:cNvSpPr>
          <p:nvPr>
            <p:ph idx="1"/>
          </p:nvPr>
        </p:nvSpPr>
        <p:spPr/>
        <p:txBody>
          <a:bodyPr/>
          <a:lstStyle/>
          <a:p>
            <a:pPr eaLnBrk="1" hangingPunct="1"/>
            <a:r>
              <a:rPr lang="en-US" altLang="x-none" dirty="0" err="1" smtClean="0">
                <a:solidFill>
                  <a:srgbClr val="92D050"/>
                </a:solidFill>
                <a:latin typeface="Courier New" charset="0"/>
                <a:ea typeface="Courier New" charset="0"/>
                <a:cs typeface="Courier New" charset="0"/>
              </a:rPr>
              <a:t>len</a:t>
            </a:r>
            <a:r>
              <a:rPr lang="en-US" altLang="x-none" dirty="0" smtClean="0">
                <a:solidFill>
                  <a:srgbClr val="92D050"/>
                </a:solidFill>
                <a:latin typeface="Courier New" charset="0"/>
                <a:ea typeface="Courier New" charset="0"/>
                <a:cs typeface="Courier New" charset="0"/>
              </a:rPr>
              <a:t>(</a:t>
            </a:r>
            <a:r>
              <a:rPr lang="en-US" altLang="x-none" dirty="0" err="1" smtClean="0">
                <a:solidFill>
                  <a:srgbClr val="92D050"/>
                </a:solidFill>
                <a:latin typeface="Courier New" charset="0"/>
                <a:ea typeface="Courier New" charset="0"/>
                <a:cs typeface="Courier New" charset="0"/>
              </a:rPr>
              <a:t>myList</a:t>
            </a:r>
            <a:r>
              <a:rPr lang="en-US" altLang="x-none" dirty="0" smtClean="0">
                <a:solidFill>
                  <a:srgbClr val="92D050"/>
                </a:solidFill>
                <a:latin typeface="Courier New" charset="0"/>
                <a:ea typeface="Courier New" charset="0"/>
                <a:cs typeface="Courier New" charset="0"/>
              </a:rPr>
              <a:t>)</a:t>
            </a:r>
            <a:r>
              <a:rPr lang="en-US" altLang="x-none" dirty="0" smtClean="0"/>
              <a:t>: </a:t>
            </a:r>
            <a:r>
              <a:rPr lang="en-US" altLang="x-none" dirty="0"/>
              <a:t>number of elements in list (top level). </a:t>
            </a:r>
            <a:endParaRPr lang="en-US" altLang="x-none" dirty="0" smtClean="0"/>
          </a:p>
          <a:p>
            <a:pPr eaLnBrk="1" hangingPunct="1"/>
            <a:r>
              <a:rPr lang="en-US" altLang="x-none" dirty="0" smtClean="0">
                <a:solidFill>
                  <a:srgbClr val="92D050"/>
                </a:solidFill>
                <a:latin typeface="Courier New" charset="0"/>
                <a:ea typeface="Courier New" charset="0"/>
                <a:cs typeface="Courier New" charset="0"/>
                <a:sym typeface="Symbol" charset="2"/>
              </a:rPr>
              <a:t>min(</a:t>
            </a:r>
            <a:r>
              <a:rPr lang="en-US" altLang="x-none" dirty="0" err="1" smtClean="0">
                <a:solidFill>
                  <a:srgbClr val="92D050"/>
                </a:solidFill>
                <a:latin typeface="Courier New" charset="0"/>
                <a:ea typeface="Courier New" charset="0"/>
                <a:cs typeface="Courier New" charset="0"/>
                <a:sym typeface="Symbol" charset="2"/>
              </a:rPr>
              <a:t>myList</a:t>
            </a:r>
            <a:r>
              <a:rPr lang="en-US" altLang="x-none" dirty="0" smtClean="0">
                <a:solidFill>
                  <a:srgbClr val="92D050"/>
                </a:solidFill>
                <a:latin typeface="Courier New" charset="0"/>
                <a:ea typeface="Courier New" charset="0"/>
                <a:cs typeface="Courier New" charset="0"/>
                <a:sym typeface="Symbol" charset="2"/>
              </a:rPr>
              <a:t>)</a:t>
            </a:r>
            <a:r>
              <a:rPr lang="en-US" altLang="x-none" dirty="0" smtClean="0">
                <a:sym typeface="Symbol" charset="2"/>
              </a:rPr>
              <a:t>: </a:t>
            </a:r>
            <a:r>
              <a:rPr lang="en-US" altLang="x-none" dirty="0">
                <a:sym typeface="Symbol" charset="2"/>
              </a:rPr>
              <a:t>smallest element. Must all be the same type!</a:t>
            </a:r>
          </a:p>
          <a:p>
            <a:pPr eaLnBrk="1" hangingPunct="1"/>
            <a:r>
              <a:rPr lang="en-US" altLang="x-none" dirty="0" smtClean="0">
                <a:solidFill>
                  <a:srgbClr val="92D050"/>
                </a:solidFill>
                <a:latin typeface="Courier New" charset="0"/>
                <a:ea typeface="Courier New" charset="0"/>
                <a:cs typeface="Courier New" charset="0"/>
                <a:sym typeface="Symbol" charset="2"/>
              </a:rPr>
              <a:t>max(</a:t>
            </a:r>
            <a:r>
              <a:rPr lang="en-US" altLang="x-none" dirty="0" err="1" smtClean="0">
                <a:solidFill>
                  <a:srgbClr val="92D050"/>
                </a:solidFill>
                <a:latin typeface="Courier New" charset="0"/>
                <a:ea typeface="Courier New" charset="0"/>
                <a:cs typeface="Courier New" charset="0"/>
                <a:sym typeface="Symbol" charset="2"/>
              </a:rPr>
              <a:t>myList</a:t>
            </a:r>
            <a:r>
              <a:rPr lang="en-US" altLang="x-none" dirty="0" smtClean="0">
                <a:solidFill>
                  <a:srgbClr val="92D050"/>
                </a:solidFill>
                <a:latin typeface="Courier New" charset="0"/>
                <a:ea typeface="Courier New" charset="0"/>
                <a:cs typeface="Courier New" charset="0"/>
                <a:sym typeface="Symbol" charset="2"/>
              </a:rPr>
              <a:t>)</a:t>
            </a:r>
            <a:r>
              <a:rPr lang="en-US" altLang="x-none" dirty="0" smtClean="0">
                <a:sym typeface="Symbol" charset="2"/>
              </a:rPr>
              <a:t>: </a:t>
            </a:r>
            <a:r>
              <a:rPr lang="en-US" altLang="x-none" dirty="0">
                <a:sym typeface="Symbol" charset="2"/>
              </a:rPr>
              <a:t>largest element, again all must be the same type</a:t>
            </a:r>
          </a:p>
          <a:p>
            <a:pPr eaLnBrk="1" hangingPunct="1"/>
            <a:r>
              <a:rPr lang="en-US" altLang="x-none" dirty="0" smtClean="0">
                <a:solidFill>
                  <a:srgbClr val="92D050"/>
                </a:solidFill>
                <a:latin typeface="Courier New" charset="0"/>
                <a:ea typeface="Courier New" charset="0"/>
                <a:cs typeface="Courier New" charset="0"/>
                <a:sym typeface="Symbol" charset="2"/>
              </a:rPr>
              <a:t>sum(</a:t>
            </a:r>
            <a:r>
              <a:rPr lang="en-US" altLang="x-none" dirty="0" err="1" smtClean="0">
                <a:solidFill>
                  <a:srgbClr val="92D050"/>
                </a:solidFill>
                <a:latin typeface="Courier New" charset="0"/>
                <a:ea typeface="Courier New" charset="0"/>
                <a:cs typeface="Courier New" charset="0"/>
                <a:sym typeface="Symbol" charset="2"/>
              </a:rPr>
              <a:t>myList</a:t>
            </a:r>
            <a:r>
              <a:rPr lang="en-US" altLang="x-none" dirty="0" smtClean="0">
                <a:solidFill>
                  <a:srgbClr val="92D050"/>
                </a:solidFill>
                <a:latin typeface="Courier New" charset="0"/>
                <a:ea typeface="Courier New" charset="0"/>
                <a:cs typeface="Courier New" charset="0"/>
                <a:sym typeface="Symbol" charset="2"/>
              </a:rPr>
              <a:t>)</a:t>
            </a:r>
            <a:r>
              <a:rPr lang="en-US" altLang="x-none" dirty="0" smtClean="0">
                <a:sym typeface="Symbol" charset="2"/>
              </a:rPr>
              <a:t>: </a:t>
            </a:r>
            <a:r>
              <a:rPr lang="en-US" altLang="x-none" dirty="0">
                <a:sym typeface="Symbol" charset="2"/>
              </a:rPr>
              <a:t>sum of the elements, numeric only </a:t>
            </a:r>
          </a:p>
          <a:p>
            <a:pPr eaLnBrk="1" hangingPunct="1"/>
            <a:endParaRPr lang="en-US" altLang="x-none" dirty="0">
              <a:solidFill>
                <a:srgbClr val="2D2D8A"/>
              </a:solidFill>
            </a:endParaRPr>
          </a:p>
        </p:txBody>
      </p:sp>
    </p:spTree>
    <p:extLst>
      <p:ext uri="{BB962C8B-B14F-4D97-AF65-F5344CB8AC3E}">
        <p14:creationId xmlns:p14="http://schemas.microsoft.com/office/powerpoint/2010/main" val="14110020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Functions </a:t>
            </a:r>
            <a:r>
              <a:rPr lang="mr-IN" dirty="0" smtClean="0"/>
              <a:t>–</a:t>
            </a:r>
            <a:r>
              <a:rPr lang="en-US" dirty="0" smtClean="0"/>
              <a:t> hands on</a:t>
            </a:r>
            <a:endParaRPr lang="en-US" dirty="0"/>
          </a:p>
        </p:txBody>
      </p:sp>
      <p:sp>
        <p:nvSpPr>
          <p:cNvPr id="3" name="Content Placeholder 2"/>
          <p:cNvSpPr>
            <a:spLocks noGrp="1"/>
          </p:cNvSpPr>
          <p:nvPr>
            <p:ph idx="1"/>
          </p:nvPr>
        </p:nvSpPr>
        <p:spPr/>
        <p:txBody>
          <a:bodyPr/>
          <a:lstStyle/>
          <a:p>
            <a:r>
              <a:rPr lang="en-US" dirty="0" smtClean="0"/>
              <a:t>Open the file “lists2.py” and observe the code.</a:t>
            </a:r>
          </a:p>
          <a:p>
            <a:pPr lvl="1"/>
            <a:r>
              <a:rPr lang="en-US" dirty="0" smtClean="0"/>
              <a:t>Or, open a new file and type this code.</a:t>
            </a:r>
          </a:p>
          <a:p>
            <a:pPr marL="0" indent="0">
              <a:buNone/>
            </a:pPr>
            <a:r>
              <a:rPr lang="en-US" sz="1800" b="1" dirty="0">
                <a:solidFill>
                  <a:srgbClr val="92D050"/>
                </a:solidFill>
                <a:latin typeface="Courier New" charset="0"/>
                <a:ea typeface="Courier New" charset="0"/>
                <a:cs typeface="Courier New" charset="0"/>
              </a:rPr>
              <a:t># Working with lists - part </a:t>
            </a:r>
            <a:r>
              <a:rPr lang="en-US" sz="1800" b="1" dirty="0" smtClean="0">
                <a:solidFill>
                  <a:srgbClr val="92D050"/>
                </a:solidFill>
                <a:latin typeface="Courier New" charset="0"/>
                <a:ea typeface="Courier New" charset="0"/>
                <a:cs typeface="Courier New" charset="0"/>
              </a:rPr>
              <a:t>2</a:t>
            </a:r>
          </a:p>
          <a:p>
            <a:pPr marL="0" indent="0">
              <a:buNone/>
            </a:pPr>
            <a:r>
              <a:rPr lang="en-US" sz="1800" b="1" dirty="0" err="1" smtClean="0">
                <a:solidFill>
                  <a:srgbClr val="92D050"/>
                </a:solidFill>
                <a:latin typeface="Courier New" charset="0"/>
                <a:ea typeface="Courier New" charset="0"/>
                <a:cs typeface="Courier New" charset="0"/>
              </a:rPr>
              <a:t>myList</a:t>
            </a:r>
            <a:r>
              <a:rPr lang="en-US" sz="1800" b="1" dirty="0" smtClean="0">
                <a:solidFill>
                  <a:srgbClr val="92D050"/>
                </a:solidFill>
                <a:latin typeface="Courier New" charset="0"/>
                <a:ea typeface="Courier New" charset="0"/>
                <a:cs typeface="Courier New" charset="0"/>
              </a:rPr>
              <a:t> </a:t>
            </a:r>
            <a:r>
              <a:rPr lang="en-US" sz="1800" b="1" dirty="0">
                <a:solidFill>
                  <a:srgbClr val="92D050"/>
                </a:solidFill>
                <a:latin typeface="Courier New" charset="0"/>
                <a:ea typeface="Courier New" charset="0"/>
                <a:cs typeface="Courier New" charset="0"/>
              </a:rPr>
              <a:t>= [123, 800, 0.25</a:t>
            </a:r>
            <a:r>
              <a:rPr lang="en-US" sz="1800" b="1" dirty="0" smtClean="0">
                <a:solidFill>
                  <a:srgbClr val="92D050"/>
                </a:solidFill>
                <a:latin typeface="Courier New" charset="0"/>
                <a:ea typeface="Courier New" charset="0"/>
                <a:cs typeface="Courier New" charset="0"/>
              </a:rPr>
              <a:t>]</a:t>
            </a:r>
          </a:p>
          <a:p>
            <a:pPr marL="0" indent="0">
              <a:buNone/>
            </a:pPr>
            <a:r>
              <a:rPr lang="en-US" sz="1800" b="1" dirty="0" smtClean="0">
                <a:solidFill>
                  <a:srgbClr val="92D050"/>
                </a:solidFill>
                <a:latin typeface="Courier New" charset="0"/>
                <a:ea typeface="Courier New" charset="0"/>
                <a:cs typeface="Courier New" charset="0"/>
              </a:rPr>
              <a:t>print</a:t>
            </a:r>
            <a:r>
              <a:rPr lang="en-US" sz="1800" b="1" dirty="0">
                <a:solidFill>
                  <a:srgbClr val="92D050"/>
                </a:solidFill>
                <a:latin typeface="Courier New" charset="0"/>
                <a:ea typeface="Courier New" charset="0"/>
                <a:cs typeface="Courier New" charset="0"/>
              </a:rPr>
              <a:t>("The length of the list is: {0}".format(</a:t>
            </a:r>
            <a:r>
              <a:rPr lang="en-US" sz="1800" b="1" dirty="0" err="1">
                <a:solidFill>
                  <a:srgbClr val="92D050"/>
                </a:solidFill>
                <a:latin typeface="Courier New" charset="0"/>
                <a:ea typeface="Courier New" charset="0"/>
                <a:cs typeface="Courier New" charset="0"/>
              </a:rPr>
              <a:t>len</a:t>
            </a:r>
            <a:r>
              <a:rPr lang="en-US" sz="1800" b="1" dirty="0">
                <a:solidFill>
                  <a:srgbClr val="92D050"/>
                </a:solidFill>
                <a:latin typeface="Courier New" charset="0"/>
                <a:ea typeface="Courier New" charset="0"/>
                <a:cs typeface="Courier New" charset="0"/>
              </a:rPr>
              <a:t>(</a:t>
            </a:r>
            <a:r>
              <a:rPr lang="en-US" sz="1800" b="1" dirty="0" err="1">
                <a:solidFill>
                  <a:srgbClr val="92D050"/>
                </a:solidFill>
                <a:latin typeface="Courier New" charset="0"/>
                <a:ea typeface="Courier New" charset="0"/>
                <a:cs typeface="Courier New" charset="0"/>
              </a:rPr>
              <a:t>myList</a:t>
            </a:r>
            <a:r>
              <a:rPr lang="en-US" sz="1800" b="1" dirty="0" smtClean="0">
                <a:solidFill>
                  <a:srgbClr val="92D050"/>
                </a:solidFill>
                <a:latin typeface="Courier New" charset="0"/>
                <a:ea typeface="Courier New" charset="0"/>
                <a:cs typeface="Courier New" charset="0"/>
              </a:rPr>
              <a:t>)))</a:t>
            </a:r>
          </a:p>
          <a:p>
            <a:pPr marL="0" indent="0">
              <a:buNone/>
            </a:pPr>
            <a:r>
              <a:rPr lang="en-US" sz="1800" b="1" dirty="0" smtClean="0">
                <a:solidFill>
                  <a:srgbClr val="92D050"/>
                </a:solidFill>
                <a:latin typeface="Courier New" charset="0"/>
                <a:ea typeface="Courier New" charset="0"/>
                <a:cs typeface="Courier New" charset="0"/>
              </a:rPr>
              <a:t>print</a:t>
            </a:r>
            <a:r>
              <a:rPr lang="en-US" sz="1800" b="1" dirty="0">
                <a:solidFill>
                  <a:srgbClr val="92D050"/>
                </a:solidFill>
                <a:latin typeface="Courier New" charset="0"/>
                <a:ea typeface="Courier New" charset="0"/>
                <a:cs typeface="Courier New" charset="0"/>
              </a:rPr>
              <a:t>("The minimum value is: {0}".format(min(</a:t>
            </a:r>
            <a:r>
              <a:rPr lang="en-US" sz="1800" b="1" dirty="0" err="1">
                <a:solidFill>
                  <a:srgbClr val="92D050"/>
                </a:solidFill>
                <a:latin typeface="Courier New" charset="0"/>
                <a:ea typeface="Courier New" charset="0"/>
                <a:cs typeface="Courier New" charset="0"/>
              </a:rPr>
              <a:t>myList</a:t>
            </a:r>
            <a:r>
              <a:rPr lang="en-US" sz="1800" b="1" dirty="0" smtClean="0">
                <a:solidFill>
                  <a:srgbClr val="92D050"/>
                </a:solidFill>
                <a:latin typeface="Courier New" charset="0"/>
                <a:ea typeface="Courier New" charset="0"/>
                <a:cs typeface="Courier New" charset="0"/>
              </a:rPr>
              <a:t>)))</a:t>
            </a:r>
          </a:p>
          <a:p>
            <a:pPr marL="0" indent="0">
              <a:buNone/>
            </a:pPr>
            <a:r>
              <a:rPr lang="en-US" sz="1800" b="1" dirty="0" smtClean="0">
                <a:solidFill>
                  <a:srgbClr val="92D050"/>
                </a:solidFill>
                <a:latin typeface="Courier New" charset="0"/>
                <a:ea typeface="Courier New" charset="0"/>
                <a:cs typeface="Courier New" charset="0"/>
              </a:rPr>
              <a:t>print</a:t>
            </a:r>
            <a:r>
              <a:rPr lang="en-US" sz="1800" b="1" dirty="0">
                <a:solidFill>
                  <a:srgbClr val="92D050"/>
                </a:solidFill>
                <a:latin typeface="Courier New" charset="0"/>
                <a:ea typeface="Courier New" charset="0"/>
                <a:cs typeface="Courier New" charset="0"/>
              </a:rPr>
              <a:t>("The maximum value is: {0}".format(max(</a:t>
            </a:r>
            <a:r>
              <a:rPr lang="en-US" sz="1800" b="1" dirty="0" err="1">
                <a:solidFill>
                  <a:srgbClr val="92D050"/>
                </a:solidFill>
                <a:latin typeface="Courier New" charset="0"/>
                <a:ea typeface="Courier New" charset="0"/>
                <a:cs typeface="Courier New" charset="0"/>
              </a:rPr>
              <a:t>myList</a:t>
            </a:r>
            <a:r>
              <a:rPr lang="en-US" sz="1800" b="1" dirty="0" smtClean="0">
                <a:solidFill>
                  <a:srgbClr val="92D050"/>
                </a:solidFill>
                <a:latin typeface="Courier New" charset="0"/>
                <a:ea typeface="Courier New" charset="0"/>
                <a:cs typeface="Courier New" charset="0"/>
              </a:rPr>
              <a:t>)))</a:t>
            </a:r>
          </a:p>
          <a:p>
            <a:pPr marL="0" indent="0">
              <a:buNone/>
            </a:pPr>
            <a:r>
              <a:rPr lang="en-US" sz="1800" b="1" dirty="0" smtClean="0">
                <a:solidFill>
                  <a:srgbClr val="92D050"/>
                </a:solidFill>
                <a:latin typeface="Courier New" charset="0"/>
                <a:ea typeface="Courier New" charset="0"/>
                <a:cs typeface="Courier New" charset="0"/>
              </a:rPr>
              <a:t>print</a:t>
            </a:r>
            <a:r>
              <a:rPr lang="en-US" sz="1800" b="1" dirty="0">
                <a:solidFill>
                  <a:srgbClr val="92D050"/>
                </a:solidFill>
                <a:latin typeface="Courier New" charset="0"/>
                <a:ea typeface="Courier New" charset="0"/>
                <a:cs typeface="Courier New" charset="0"/>
              </a:rPr>
              <a:t>("The sum of the values in the list is: {0}".format(sum(</a:t>
            </a:r>
            <a:r>
              <a:rPr lang="en-US" sz="1800" b="1" dirty="0" err="1">
                <a:solidFill>
                  <a:srgbClr val="92D050"/>
                </a:solidFill>
                <a:latin typeface="Courier New" charset="0"/>
                <a:ea typeface="Courier New" charset="0"/>
                <a:cs typeface="Courier New" charset="0"/>
              </a:rPr>
              <a:t>myList</a:t>
            </a:r>
            <a:r>
              <a:rPr lang="en-US" sz="1800" b="1" dirty="0">
                <a:solidFill>
                  <a:srgbClr val="92D050"/>
                </a:solidFill>
                <a:latin typeface="Courier New" charset="0"/>
                <a:ea typeface="Courier New" charset="0"/>
                <a:cs typeface="Courier New" charset="0"/>
              </a:rPr>
              <a:t>)))</a:t>
            </a:r>
            <a:endParaRPr lang="en-US" sz="1800" b="1" dirty="0" smtClean="0">
              <a:solidFill>
                <a:srgbClr val="92D050"/>
              </a:solidFill>
              <a:latin typeface="Courier New" charset="0"/>
              <a:ea typeface="Courier New" charset="0"/>
              <a:cs typeface="Courier New" charset="0"/>
            </a:endParaRPr>
          </a:p>
          <a:p>
            <a:endParaRPr lang="en-US" dirty="0"/>
          </a:p>
        </p:txBody>
      </p:sp>
    </p:spTree>
    <p:extLst>
      <p:ext uri="{BB962C8B-B14F-4D97-AF65-F5344CB8AC3E}">
        <p14:creationId xmlns:p14="http://schemas.microsoft.com/office/powerpoint/2010/main" val="1161116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Functions </a:t>
            </a:r>
            <a:r>
              <a:rPr lang="mr-IN" dirty="0" smtClean="0"/>
              <a:t>–</a:t>
            </a:r>
            <a:r>
              <a:rPr lang="en-US" dirty="0" smtClean="0"/>
              <a:t> Results</a:t>
            </a:r>
            <a:endParaRPr lang="en-US" dirty="0"/>
          </a:p>
        </p:txBody>
      </p:sp>
      <p:sp>
        <p:nvSpPr>
          <p:cNvPr id="3" name="Content Placeholder 2"/>
          <p:cNvSpPr>
            <a:spLocks noGrp="1"/>
          </p:cNvSpPr>
          <p:nvPr>
            <p:ph idx="1"/>
          </p:nvPr>
        </p:nvSpPr>
        <p:spPr/>
        <p:txBody>
          <a:bodyPr/>
          <a:lstStyle/>
          <a:p>
            <a:r>
              <a:rPr lang="en-US" dirty="0" smtClean="0"/>
              <a:t>You should see the following output. </a:t>
            </a:r>
          </a:p>
          <a:p>
            <a:pPr marL="0" indent="0">
              <a:buNone/>
            </a:pPr>
            <a:r>
              <a:rPr lang="en-US" sz="1800" b="1" dirty="0">
                <a:solidFill>
                  <a:srgbClr val="92D050"/>
                </a:solidFill>
                <a:latin typeface="Courier New" charset="0"/>
                <a:ea typeface="Courier New" charset="0"/>
                <a:cs typeface="Courier New" charset="0"/>
              </a:rPr>
              <a:t>$ python3 ./lists2.py </a:t>
            </a:r>
            <a:endParaRPr lang="en-US" sz="1800" b="1" dirty="0" smtClean="0">
              <a:solidFill>
                <a:srgbClr val="92D050"/>
              </a:solidFill>
              <a:latin typeface="Courier New" charset="0"/>
              <a:ea typeface="Courier New" charset="0"/>
              <a:cs typeface="Courier New" charset="0"/>
            </a:endParaRPr>
          </a:p>
          <a:p>
            <a:pPr marL="0" indent="0">
              <a:buNone/>
            </a:pPr>
            <a:r>
              <a:rPr lang="en-US" sz="1800" b="1" dirty="0" smtClean="0">
                <a:solidFill>
                  <a:srgbClr val="92D050"/>
                </a:solidFill>
                <a:latin typeface="Courier New" charset="0"/>
                <a:ea typeface="Courier New" charset="0"/>
                <a:cs typeface="Courier New" charset="0"/>
              </a:rPr>
              <a:t>The </a:t>
            </a:r>
            <a:r>
              <a:rPr lang="en-US" sz="1800" b="1" dirty="0">
                <a:solidFill>
                  <a:srgbClr val="92D050"/>
                </a:solidFill>
                <a:latin typeface="Courier New" charset="0"/>
                <a:ea typeface="Courier New" charset="0"/>
                <a:cs typeface="Courier New" charset="0"/>
              </a:rPr>
              <a:t>length of the list is: </a:t>
            </a:r>
            <a:r>
              <a:rPr lang="en-US" sz="1800" b="1" dirty="0" smtClean="0">
                <a:solidFill>
                  <a:srgbClr val="92D050"/>
                </a:solidFill>
                <a:latin typeface="Courier New" charset="0"/>
                <a:ea typeface="Courier New" charset="0"/>
                <a:cs typeface="Courier New" charset="0"/>
              </a:rPr>
              <a:t>3</a:t>
            </a:r>
          </a:p>
          <a:p>
            <a:pPr marL="0" indent="0">
              <a:buNone/>
            </a:pPr>
            <a:r>
              <a:rPr lang="en-US" sz="1800" b="1" dirty="0" smtClean="0">
                <a:solidFill>
                  <a:srgbClr val="92D050"/>
                </a:solidFill>
                <a:latin typeface="Courier New" charset="0"/>
                <a:ea typeface="Courier New" charset="0"/>
                <a:cs typeface="Courier New" charset="0"/>
              </a:rPr>
              <a:t>The </a:t>
            </a:r>
            <a:r>
              <a:rPr lang="en-US" sz="1800" b="1" dirty="0">
                <a:solidFill>
                  <a:srgbClr val="92D050"/>
                </a:solidFill>
                <a:latin typeface="Courier New" charset="0"/>
                <a:ea typeface="Courier New" charset="0"/>
                <a:cs typeface="Courier New" charset="0"/>
              </a:rPr>
              <a:t>minimum value is: </a:t>
            </a:r>
            <a:r>
              <a:rPr lang="en-US" sz="1800" b="1" dirty="0" smtClean="0">
                <a:solidFill>
                  <a:srgbClr val="92D050"/>
                </a:solidFill>
                <a:latin typeface="Courier New" charset="0"/>
                <a:ea typeface="Courier New" charset="0"/>
                <a:cs typeface="Courier New" charset="0"/>
              </a:rPr>
              <a:t>0.25</a:t>
            </a:r>
          </a:p>
          <a:p>
            <a:pPr marL="0" indent="0">
              <a:buNone/>
            </a:pPr>
            <a:r>
              <a:rPr lang="en-US" sz="1800" b="1" dirty="0" smtClean="0">
                <a:solidFill>
                  <a:srgbClr val="92D050"/>
                </a:solidFill>
                <a:latin typeface="Courier New" charset="0"/>
                <a:ea typeface="Courier New" charset="0"/>
                <a:cs typeface="Courier New" charset="0"/>
              </a:rPr>
              <a:t>The </a:t>
            </a:r>
            <a:r>
              <a:rPr lang="en-US" sz="1800" b="1" dirty="0">
                <a:solidFill>
                  <a:srgbClr val="92D050"/>
                </a:solidFill>
                <a:latin typeface="Courier New" charset="0"/>
                <a:ea typeface="Courier New" charset="0"/>
                <a:cs typeface="Courier New" charset="0"/>
              </a:rPr>
              <a:t>maximum value is: </a:t>
            </a:r>
            <a:r>
              <a:rPr lang="en-US" sz="1800" b="1" dirty="0" smtClean="0">
                <a:solidFill>
                  <a:srgbClr val="92D050"/>
                </a:solidFill>
                <a:latin typeface="Courier New" charset="0"/>
                <a:ea typeface="Courier New" charset="0"/>
                <a:cs typeface="Courier New" charset="0"/>
              </a:rPr>
              <a:t>800</a:t>
            </a:r>
          </a:p>
          <a:p>
            <a:pPr marL="0" indent="0">
              <a:buNone/>
            </a:pPr>
            <a:r>
              <a:rPr lang="en-US" sz="1800" b="1" dirty="0" smtClean="0">
                <a:solidFill>
                  <a:srgbClr val="92D050"/>
                </a:solidFill>
                <a:latin typeface="Courier New" charset="0"/>
                <a:ea typeface="Courier New" charset="0"/>
                <a:cs typeface="Courier New" charset="0"/>
              </a:rPr>
              <a:t>The </a:t>
            </a:r>
            <a:r>
              <a:rPr lang="en-US" sz="1800" b="1" dirty="0">
                <a:solidFill>
                  <a:srgbClr val="92D050"/>
                </a:solidFill>
                <a:latin typeface="Courier New" charset="0"/>
                <a:ea typeface="Courier New" charset="0"/>
                <a:cs typeface="Courier New" charset="0"/>
              </a:rPr>
              <a:t>sum of the values in the list is: 923.25</a:t>
            </a:r>
            <a:endParaRPr lang="en-US" dirty="0"/>
          </a:p>
        </p:txBody>
      </p:sp>
    </p:spTree>
    <p:extLst>
      <p:ext uri="{BB962C8B-B14F-4D97-AF65-F5344CB8AC3E}">
        <p14:creationId xmlns:p14="http://schemas.microsoft.com/office/powerpoint/2010/main" val="1569983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smtClean="0"/>
              <a:t>agenda</a:t>
            </a:r>
            <a:endParaRPr lang="en-US" dirty="0"/>
          </a:p>
        </p:txBody>
      </p:sp>
      <p:sp>
        <p:nvSpPr>
          <p:cNvPr id="3" name="Content Placeholder 2"/>
          <p:cNvSpPr>
            <a:spLocks noGrp="1"/>
          </p:cNvSpPr>
          <p:nvPr>
            <p:ph idx="1"/>
          </p:nvPr>
        </p:nvSpPr>
        <p:spPr>
          <a:xfrm>
            <a:off x="685800" y="2194560"/>
            <a:ext cx="10820400" cy="4287520"/>
          </a:xfrm>
        </p:spPr>
        <p:txBody>
          <a:bodyPr>
            <a:normAutofit/>
          </a:bodyPr>
          <a:lstStyle/>
          <a:p>
            <a:r>
              <a:rPr lang="en-US" dirty="0" smtClean="0"/>
              <a:t>Bible Study</a:t>
            </a:r>
          </a:p>
          <a:p>
            <a:pPr lvl="1"/>
            <a:r>
              <a:rPr lang="en-US" dirty="0" smtClean="0"/>
              <a:t>The Sower and the Seed (a story of four Christians)</a:t>
            </a:r>
            <a:endParaRPr lang="en-US" dirty="0"/>
          </a:p>
          <a:p>
            <a:r>
              <a:rPr lang="en-US" dirty="0" smtClean="0"/>
              <a:t>The Golden Age of British Comedy</a:t>
            </a:r>
          </a:p>
          <a:p>
            <a:pPr lvl="1"/>
            <a:r>
              <a:rPr lang="en-US" dirty="0" smtClean="0"/>
              <a:t>Holy Hand Grenade</a:t>
            </a:r>
            <a:endParaRPr lang="en-US" dirty="0"/>
          </a:p>
          <a:p>
            <a:r>
              <a:rPr lang="en-US" dirty="0" smtClean="0"/>
              <a:t>Computer Programming with Python</a:t>
            </a:r>
          </a:p>
          <a:p>
            <a:pPr lvl="1"/>
            <a:r>
              <a:rPr lang="en-US" dirty="0" smtClean="0"/>
              <a:t>Review:</a:t>
            </a:r>
          </a:p>
          <a:p>
            <a:pPr lvl="2"/>
            <a:r>
              <a:rPr lang="en-US" dirty="0" smtClean="0"/>
              <a:t>While loop</a:t>
            </a:r>
          </a:p>
          <a:p>
            <a:pPr lvl="2"/>
            <a:r>
              <a:rPr lang="en-US" dirty="0" smtClean="0"/>
              <a:t>Lists</a:t>
            </a:r>
          </a:p>
          <a:p>
            <a:pPr lvl="1"/>
            <a:r>
              <a:rPr lang="en-US" dirty="0"/>
              <a:t>Hands-On Practice</a:t>
            </a:r>
          </a:p>
          <a:p>
            <a:pPr lvl="2"/>
            <a:r>
              <a:rPr lang="en-US" dirty="0" smtClean="0"/>
              <a:t>Lists and sets</a:t>
            </a:r>
            <a:endParaRPr lang="en-US" dirty="0"/>
          </a:p>
          <a:p>
            <a:r>
              <a:rPr lang="en-US" dirty="0" smtClean="0"/>
              <a:t>Homework</a:t>
            </a:r>
          </a:p>
          <a:p>
            <a:endParaRPr lang="en-US" dirty="0"/>
          </a:p>
        </p:txBody>
      </p:sp>
    </p:spTree>
    <p:extLst>
      <p:ext uri="{BB962C8B-B14F-4D97-AF65-F5344CB8AC3E}">
        <p14:creationId xmlns:p14="http://schemas.microsoft.com/office/powerpoint/2010/main" val="2618789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x-none"/>
              <a:t>Lists are mutable</a:t>
            </a:r>
          </a:p>
        </p:txBody>
      </p:sp>
      <p:sp>
        <p:nvSpPr>
          <p:cNvPr id="26627" name="Content Placeholder 2"/>
          <p:cNvSpPr>
            <a:spLocks noGrp="1"/>
          </p:cNvSpPr>
          <p:nvPr>
            <p:ph idx="1"/>
          </p:nvPr>
        </p:nvSpPr>
        <p:spPr/>
        <p:txBody>
          <a:bodyPr/>
          <a:lstStyle/>
          <a:p>
            <a:r>
              <a:rPr lang="en-US" altLang="x-none" dirty="0"/>
              <a:t>Lists are mutable. You can change the object</a:t>
            </a:r>
            <a:r>
              <a:rPr lang="fr-FR" altLang="x-none" dirty="0"/>
              <a:t>'</a:t>
            </a:r>
            <a:r>
              <a:rPr lang="en-US" altLang="x-none" dirty="0"/>
              <a:t>s contents!</a:t>
            </a:r>
          </a:p>
          <a:p>
            <a:pPr marL="0" indent="0">
              <a:buNone/>
            </a:pPr>
            <a:endParaRPr lang="en-US" altLang="x-none" dirty="0"/>
          </a:p>
          <a:p>
            <a:pPr marL="0" indent="0">
              <a:buNone/>
            </a:pPr>
            <a:r>
              <a:rPr lang="en-US" altLang="x-none" sz="2400" dirty="0" err="1">
                <a:solidFill>
                  <a:srgbClr val="92D050"/>
                </a:solidFill>
                <a:latin typeface="Courier New" charset="0"/>
              </a:rPr>
              <a:t>my_list</a:t>
            </a:r>
            <a:r>
              <a:rPr lang="en-US" altLang="x-none" sz="2400" dirty="0">
                <a:solidFill>
                  <a:srgbClr val="92D050"/>
                </a:solidFill>
                <a:latin typeface="Courier New" charset="0"/>
              </a:rPr>
              <a:t> = [1, 2, 3]</a:t>
            </a:r>
          </a:p>
          <a:p>
            <a:pPr marL="0" indent="0">
              <a:buNone/>
            </a:pPr>
            <a:r>
              <a:rPr lang="en-US" altLang="x-none" sz="2400" dirty="0" err="1">
                <a:solidFill>
                  <a:srgbClr val="92D050"/>
                </a:solidFill>
                <a:latin typeface="Courier New" charset="0"/>
              </a:rPr>
              <a:t>my_list</a:t>
            </a:r>
            <a:r>
              <a:rPr lang="en-US" altLang="x-none" sz="2400" dirty="0">
                <a:solidFill>
                  <a:srgbClr val="92D050"/>
                </a:solidFill>
                <a:latin typeface="Courier New" charset="0"/>
              </a:rPr>
              <a:t>[0] = 127</a:t>
            </a:r>
          </a:p>
          <a:p>
            <a:pPr marL="0" indent="0">
              <a:buNone/>
            </a:pPr>
            <a:r>
              <a:rPr lang="en-US" altLang="x-none" sz="2400" dirty="0">
                <a:solidFill>
                  <a:srgbClr val="92D050"/>
                </a:solidFill>
                <a:latin typeface="Courier New" charset="0"/>
              </a:rPr>
              <a:t>print(</a:t>
            </a:r>
            <a:r>
              <a:rPr lang="en-US" altLang="x-none" sz="2400" dirty="0" err="1">
                <a:solidFill>
                  <a:srgbClr val="92D050"/>
                </a:solidFill>
                <a:latin typeface="Courier New" charset="0"/>
              </a:rPr>
              <a:t>my_list</a:t>
            </a:r>
            <a:r>
              <a:rPr lang="en-US" altLang="x-none" sz="2400" dirty="0">
                <a:solidFill>
                  <a:srgbClr val="92D050"/>
                </a:solidFill>
                <a:latin typeface="Courier New" charset="0"/>
              </a:rPr>
              <a:t>) </a:t>
            </a:r>
            <a:r>
              <a:rPr lang="en-US" altLang="x-none" sz="2400" dirty="0">
                <a:solidFill>
                  <a:srgbClr val="92D050"/>
                </a:solidFill>
                <a:latin typeface="Courier New" charset="0"/>
                <a:sym typeface="Symbol" charset="2"/>
              </a:rPr>
              <a:t> [127, 2, 3]</a:t>
            </a:r>
            <a:endParaRPr lang="en-US" altLang="x-none" sz="2400" dirty="0">
              <a:solidFill>
                <a:srgbClr val="92D050"/>
              </a:solidFill>
              <a:latin typeface="Courier New" charset="0"/>
            </a:endParaRPr>
          </a:p>
        </p:txBody>
      </p:sp>
    </p:spTree>
    <p:extLst>
      <p:ext uri="{BB962C8B-B14F-4D97-AF65-F5344CB8AC3E}">
        <p14:creationId xmlns:p14="http://schemas.microsoft.com/office/powerpoint/2010/main" val="1938245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x-none"/>
              <a:t>List methods</a:t>
            </a:r>
          </a:p>
        </p:txBody>
      </p:sp>
      <p:sp>
        <p:nvSpPr>
          <p:cNvPr id="27651" name="Content Placeholder 2"/>
          <p:cNvSpPr>
            <a:spLocks noGrp="1"/>
          </p:cNvSpPr>
          <p:nvPr>
            <p:ph idx="1"/>
          </p:nvPr>
        </p:nvSpPr>
        <p:spPr/>
        <p:txBody>
          <a:bodyPr/>
          <a:lstStyle/>
          <a:p>
            <a:pPr eaLnBrk="1" hangingPunct="1"/>
            <a:r>
              <a:rPr lang="en-US" altLang="x-none" dirty="0"/>
              <a:t>Remember, a function is a small program (such as </a:t>
            </a:r>
            <a:r>
              <a:rPr lang="en-US" altLang="x-none" dirty="0" err="1">
                <a:solidFill>
                  <a:srgbClr val="92D050"/>
                </a:solidFill>
              </a:rPr>
              <a:t>len</a:t>
            </a:r>
            <a:r>
              <a:rPr lang="en-US" altLang="x-none" dirty="0"/>
              <a:t>) that takes some arguments, the stuff in the parenthesis, and returns some value</a:t>
            </a:r>
          </a:p>
          <a:p>
            <a:pPr eaLnBrk="1" hangingPunct="1"/>
            <a:r>
              <a:rPr lang="en-US" altLang="x-none" dirty="0"/>
              <a:t>a method is a function called in a special way, the </a:t>
            </a:r>
            <a:r>
              <a:rPr lang="en-US" altLang="x-none" b="1" i="1" dirty="0"/>
              <a:t>dot call</a:t>
            </a:r>
            <a:r>
              <a:rPr lang="en-US" altLang="x-none" dirty="0"/>
              <a:t>. It is called in the context of an object (or a variable associated with an object)</a:t>
            </a:r>
          </a:p>
          <a:p>
            <a:pPr eaLnBrk="1" hangingPunct="1"/>
            <a:endParaRPr lang="en-US" altLang="x-none" dirty="0"/>
          </a:p>
        </p:txBody>
      </p:sp>
    </p:spTree>
    <p:extLst>
      <p:ext uri="{BB962C8B-B14F-4D97-AF65-F5344CB8AC3E}">
        <p14:creationId xmlns:p14="http://schemas.microsoft.com/office/powerpoint/2010/main" val="9143410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x-none"/>
              <a:t>Again, lists have methods	</a:t>
            </a:r>
          </a:p>
        </p:txBody>
      </p:sp>
      <p:sp>
        <p:nvSpPr>
          <p:cNvPr id="28675" name="Rectangle 3"/>
          <p:cNvSpPr>
            <a:spLocks noGrp="1" noChangeArrowheads="1"/>
          </p:cNvSpPr>
          <p:nvPr>
            <p:ph idx="1"/>
          </p:nvPr>
        </p:nvSpPr>
        <p:spPr/>
        <p:txBody>
          <a:bodyPr/>
          <a:lstStyle/>
          <a:p>
            <a:pPr eaLnBrk="1" hangingPunct="1">
              <a:buFont typeface="Wingdings" charset="2"/>
              <a:buNone/>
            </a:pPr>
            <a:r>
              <a:rPr lang="en-US" altLang="x-none" b="1" dirty="0" err="1">
                <a:solidFill>
                  <a:srgbClr val="92D050"/>
                </a:solidFill>
                <a:latin typeface="Courier New" charset="0"/>
              </a:rPr>
              <a:t>my_list</a:t>
            </a:r>
            <a:r>
              <a:rPr lang="en-US" altLang="x-none" b="1" dirty="0">
                <a:solidFill>
                  <a:srgbClr val="92D050"/>
                </a:solidFill>
                <a:latin typeface="Courier New" charset="0"/>
              </a:rPr>
              <a:t> = [</a:t>
            </a:r>
            <a:r>
              <a:rPr lang="fr-FR" altLang="x-none" b="1" dirty="0">
                <a:solidFill>
                  <a:srgbClr val="92D050"/>
                </a:solidFill>
                <a:latin typeface="Courier New" charset="0"/>
              </a:rPr>
              <a:t>'</a:t>
            </a:r>
            <a:r>
              <a:rPr lang="en-US" altLang="x-none" b="1" dirty="0">
                <a:solidFill>
                  <a:srgbClr val="92D050"/>
                </a:solidFill>
                <a:latin typeface="Courier New" charset="0"/>
              </a:rPr>
              <a:t>a</a:t>
            </a:r>
            <a:r>
              <a:rPr lang="fr-FR" altLang="x-none" b="1" dirty="0">
                <a:solidFill>
                  <a:srgbClr val="92D050"/>
                </a:solidFill>
                <a:latin typeface="Courier New" charset="0"/>
              </a:rPr>
              <a:t>'</a:t>
            </a:r>
            <a:r>
              <a:rPr lang="en-US" altLang="x-none" b="1" dirty="0">
                <a:solidFill>
                  <a:srgbClr val="92D050"/>
                </a:solidFill>
                <a:latin typeface="Courier New" charset="0"/>
              </a:rPr>
              <a:t>,1,True]</a:t>
            </a:r>
          </a:p>
          <a:p>
            <a:pPr eaLnBrk="1" hangingPunct="1">
              <a:buFont typeface="Wingdings" charset="2"/>
              <a:buNone/>
            </a:pPr>
            <a:r>
              <a:rPr lang="en-US" altLang="x-none" b="1" dirty="0" err="1">
                <a:solidFill>
                  <a:srgbClr val="92D050"/>
                </a:solidFill>
                <a:latin typeface="Courier New" charset="0"/>
              </a:rPr>
              <a:t>my_list.append</a:t>
            </a:r>
            <a:r>
              <a:rPr lang="en-US" altLang="x-none" b="1" dirty="0">
                <a:solidFill>
                  <a:srgbClr val="92D050"/>
                </a:solidFill>
                <a:latin typeface="Courier New" charset="0"/>
              </a:rPr>
              <a:t>(</a:t>
            </a:r>
            <a:r>
              <a:rPr lang="fr-FR" altLang="x-none" b="1" dirty="0">
                <a:solidFill>
                  <a:srgbClr val="92D050"/>
                </a:solidFill>
                <a:latin typeface="Courier New" charset="0"/>
              </a:rPr>
              <a:t>'</a:t>
            </a:r>
            <a:r>
              <a:rPr lang="en-US" altLang="x-none" b="1" dirty="0">
                <a:solidFill>
                  <a:srgbClr val="92D050"/>
                </a:solidFill>
                <a:latin typeface="Courier New" charset="0"/>
              </a:rPr>
              <a:t>z</a:t>
            </a:r>
            <a:r>
              <a:rPr lang="fr-FR" altLang="x-none" b="1" dirty="0">
                <a:solidFill>
                  <a:srgbClr val="92D050"/>
                </a:solidFill>
                <a:latin typeface="Courier New" charset="0"/>
              </a:rPr>
              <a:t>'</a:t>
            </a:r>
            <a:r>
              <a:rPr lang="en-US" altLang="x-none" b="1" dirty="0">
                <a:solidFill>
                  <a:srgbClr val="92D050"/>
                </a:solidFill>
                <a:latin typeface="Courier New" charset="0"/>
              </a:rPr>
              <a:t>)</a:t>
            </a:r>
          </a:p>
        </p:txBody>
      </p:sp>
      <p:sp>
        <p:nvSpPr>
          <p:cNvPr id="28676" name="Line 4"/>
          <p:cNvSpPr>
            <a:spLocks noChangeShapeType="1"/>
          </p:cNvSpPr>
          <p:nvPr/>
        </p:nvSpPr>
        <p:spPr bwMode="auto">
          <a:xfrm flipV="1">
            <a:off x="1410286" y="2932332"/>
            <a:ext cx="228600" cy="990600"/>
          </a:xfrm>
          <a:prstGeom prst="line">
            <a:avLst/>
          </a:prstGeom>
          <a:noFill/>
          <a:ln w="38100">
            <a:solidFill>
              <a:schemeClr val="tx1"/>
            </a:solidFill>
            <a:round/>
            <a:headEn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28677" name="Text Box 5"/>
          <p:cNvSpPr txBox="1">
            <a:spLocks noChangeArrowheads="1"/>
          </p:cNvSpPr>
          <p:nvPr/>
        </p:nvSpPr>
        <p:spPr bwMode="auto">
          <a:xfrm>
            <a:off x="861012" y="3970557"/>
            <a:ext cx="198002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a:t>the object that</a:t>
            </a:r>
          </a:p>
          <a:p>
            <a:pPr eaLnBrk="1" hangingPunct="1"/>
            <a:r>
              <a:rPr lang="en-US" altLang="x-none"/>
              <a:t>we are calling the</a:t>
            </a:r>
          </a:p>
          <a:p>
            <a:pPr eaLnBrk="1" hangingPunct="1"/>
            <a:r>
              <a:rPr lang="en-US" altLang="x-none"/>
              <a:t>method with</a:t>
            </a:r>
          </a:p>
        </p:txBody>
      </p:sp>
      <p:sp>
        <p:nvSpPr>
          <p:cNvPr id="28678" name="Text Box 6"/>
          <p:cNvSpPr txBox="1">
            <a:spLocks noChangeArrowheads="1"/>
          </p:cNvSpPr>
          <p:nvPr/>
        </p:nvSpPr>
        <p:spPr bwMode="auto">
          <a:xfrm>
            <a:off x="3489327" y="4227733"/>
            <a:ext cx="14670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dirty="0"/>
              <a:t>the name of </a:t>
            </a:r>
          </a:p>
          <a:p>
            <a:pPr eaLnBrk="1" hangingPunct="1"/>
            <a:r>
              <a:rPr lang="en-US" altLang="x-none" dirty="0"/>
              <a:t>the method</a:t>
            </a:r>
          </a:p>
        </p:txBody>
      </p:sp>
      <p:sp>
        <p:nvSpPr>
          <p:cNvPr id="28679" name="Line 7"/>
          <p:cNvSpPr>
            <a:spLocks noChangeShapeType="1"/>
          </p:cNvSpPr>
          <p:nvPr/>
        </p:nvSpPr>
        <p:spPr bwMode="auto">
          <a:xfrm flipH="1" flipV="1">
            <a:off x="3032127" y="2932332"/>
            <a:ext cx="533400" cy="1143000"/>
          </a:xfrm>
          <a:prstGeom prst="line">
            <a:avLst/>
          </a:prstGeom>
          <a:noFill/>
          <a:ln w="38100">
            <a:solidFill>
              <a:schemeClr val="tx1"/>
            </a:solidFill>
            <a:round/>
            <a:headEn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28680" name="Text Box 8"/>
          <p:cNvSpPr txBox="1">
            <a:spLocks noChangeArrowheads="1"/>
          </p:cNvSpPr>
          <p:nvPr/>
        </p:nvSpPr>
        <p:spPr bwMode="auto">
          <a:xfrm>
            <a:off x="6700109" y="4075332"/>
            <a:ext cx="15311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a:t>arguments to</a:t>
            </a:r>
          </a:p>
          <a:p>
            <a:pPr eaLnBrk="1" hangingPunct="1"/>
            <a:r>
              <a:rPr lang="en-US" altLang="x-none" dirty="0"/>
              <a:t>the method</a:t>
            </a:r>
          </a:p>
        </p:txBody>
      </p:sp>
      <p:sp>
        <p:nvSpPr>
          <p:cNvPr id="28681" name="Line 9"/>
          <p:cNvSpPr>
            <a:spLocks noChangeShapeType="1"/>
          </p:cNvSpPr>
          <p:nvPr/>
        </p:nvSpPr>
        <p:spPr bwMode="auto">
          <a:xfrm flipH="1" flipV="1">
            <a:off x="3756612" y="2932331"/>
            <a:ext cx="3548426" cy="1158241"/>
          </a:xfrm>
          <a:prstGeom prst="line">
            <a:avLst/>
          </a:prstGeom>
          <a:noFill/>
          <a:ln w="38100">
            <a:solidFill>
              <a:schemeClr val="tx1"/>
            </a:solidFill>
            <a:round/>
            <a:headEn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0845330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x-none"/>
              <a:t>Some new methods</a:t>
            </a:r>
          </a:p>
        </p:txBody>
      </p:sp>
      <p:sp>
        <p:nvSpPr>
          <p:cNvPr id="29699" name="Rectangle 3"/>
          <p:cNvSpPr>
            <a:spLocks noGrp="1" noChangeArrowheads="1"/>
          </p:cNvSpPr>
          <p:nvPr>
            <p:ph idx="1"/>
          </p:nvPr>
        </p:nvSpPr>
        <p:spPr/>
        <p:txBody>
          <a:bodyPr/>
          <a:lstStyle/>
          <a:p>
            <a:pPr eaLnBrk="1" hangingPunct="1"/>
            <a:r>
              <a:rPr lang="en-US" altLang="x-none" dirty="0"/>
              <a:t>A list is mutable and can change:</a:t>
            </a:r>
          </a:p>
          <a:p>
            <a:pPr marL="457200" lvl="1" indent="0" eaLnBrk="1" hangingPunct="1">
              <a:buNone/>
            </a:pPr>
            <a:r>
              <a:rPr lang="en-US" altLang="x-none" b="1" dirty="0" err="1">
                <a:solidFill>
                  <a:srgbClr val="92D050"/>
                </a:solidFill>
                <a:latin typeface="Courier New" charset="0"/>
              </a:rPr>
              <a:t>my_list</a:t>
            </a:r>
            <a:r>
              <a:rPr lang="en-US" altLang="x-none" b="1" dirty="0">
                <a:solidFill>
                  <a:srgbClr val="92D050"/>
                </a:solidFill>
                <a:latin typeface="Courier New" charset="0"/>
              </a:rPr>
              <a:t>[0]=</a:t>
            </a:r>
            <a:r>
              <a:rPr lang="fr-FR" altLang="x-none" b="1" dirty="0">
                <a:solidFill>
                  <a:srgbClr val="92D050"/>
                </a:solidFill>
                <a:latin typeface="Courier New" charset="0"/>
              </a:rPr>
              <a:t>'</a:t>
            </a:r>
            <a:r>
              <a:rPr lang="en-US" altLang="x-none" b="1" dirty="0">
                <a:solidFill>
                  <a:srgbClr val="92D050"/>
                </a:solidFill>
                <a:latin typeface="Courier New" charset="0"/>
              </a:rPr>
              <a:t>a</a:t>
            </a:r>
            <a:r>
              <a:rPr lang="fr-FR" altLang="x-none" b="1" dirty="0">
                <a:solidFill>
                  <a:srgbClr val="92D050"/>
                </a:solidFill>
                <a:latin typeface="Courier New" charset="0"/>
              </a:rPr>
              <a:t>'</a:t>
            </a:r>
            <a:r>
              <a:rPr lang="en-US" altLang="x-none" b="1" dirty="0">
                <a:solidFill>
                  <a:srgbClr val="92D050"/>
                </a:solidFill>
                <a:latin typeface="Courier New" charset="0"/>
              </a:rPr>
              <a:t>  #index assignment</a:t>
            </a:r>
          </a:p>
          <a:p>
            <a:pPr marL="457200" lvl="1" indent="0" eaLnBrk="1" hangingPunct="1">
              <a:buNone/>
            </a:pPr>
            <a:r>
              <a:rPr lang="en-US" altLang="x-none" b="1" dirty="0" err="1">
                <a:solidFill>
                  <a:srgbClr val="92D050"/>
                </a:solidFill>
                <a:latin typeface="Courier New" charset="0"/>
              </a:rPr>
              <a:t>my_list.append</a:t>
            </a:r>
            <a:r>
              <a:rPr lang="en-US" altLang="x-none" b="1" dirty="0">
                <a:solidFill>
                  <a:srgbClr val="92D050"/>
                </a:solidFill>
                <a:latin typeface="Courier New" charset="0"/>
              </a:rPr>
              <a:t>(), </a:t>
            </a:r>
            <a:r>
              <a:rPr lang="en-US" altLang="x-none" b="1" dirty="0" err="1">
                <a:solidFill>
                  <a:srgbClr val="92D050"/>
                </a:solidFill>
                <a:latin typeface="Courier New" charset="0"/>
              </a:rPr>
              <a:t>my_list.extend</a:t>
            </a:r>
            <a:r>
              <a:rPr lang="en-US" altLang="x-none" b="1" dirty="0">
                <a:solidFill>
                  <a:srgbClr val="92D050"/>
                </a:solidFill>
                <a:latin typeface="Courier New" charset="0"/>
              </a:rPr>
              <a:t>()</a:t>
            </a:r>
          </a:p>
          <a:p>
            <a:pPr marL="457200" lvl="1" indent="0" eaLnBrk="1" hangingPunct="1">
              <a:buNone/>
            </a:pPr>
            <a:r>
              <a:rPr lang="en-US" altLang="x-none" b="1" dirty="0" err="1">
                <a:solidFill>
                  <a:srgbClr val="92D050"/>
                </a:solidFill>
                <a:latin typeface="Courier New" charset="0"/>
              </a:rPr>
              <a:t>my_list.pop</a:t>
            </a:r>
            <a:r>
              <a:rPr lang="en-US" altLang="x-none" b="1" dirty="0">
                <a:solidFill>
                  <a:srgbClr val="92D050"/>
                </a:solidFill>
                <a:latin typeface="Courier New" charset="0"/>
              </a:rPr>
              <a:t>()</a:t>
            </a:r>
          </a:p>
          <a:p>
            <a:pPr marL="457200" lvl="1" indent="0" eaLnBrk="1" hangingPunct="1">
              <a:buNone/>
            </a:pPr>
            <a:r>
              <a:rPr lang="en-US" altLang="x-none" b="1" dirty="0" err="1">
                <a:solidFill>
                  <a:srgbClr val="92D050"/>
                </a:solidFill>
                <a:latin typeface="Courier New" charset="0"/>
              </a:rPr>
              <a:t>my_list.insert</a:t>
            </a:r>
            <a:r>
              <a:rPr lang="en-US" altLang="x-none" b="1" dirty="0">
                <a:solidFill>
                  <a:srgbClr val="92D050"/>
                </a:solidFill>
                <a:latin typeface="Courier New" charset="0"/>
              </a:rPr>
              <a:t>(), </a:t>
            </a:r>
            <a:r>
              <a:rPr lang="en-US" altLang="x-none" b="1" dirty="0" err="1">
                <a:solidFill>
                  <a:srgbClr val="92D050"/>
                </a:solidFill>
                <a:latin typeface="Courier New" charset="0"/>
              </a:rPr>
              <a:t>my_list.remove</a:t>
            </a:r>
            <a:r>
              <a:rPr lang="en-US" altLang="x-none" b="1" dirty="0">
                <a:solidFill>
                  <a:srgbClr val="92D050"/>
                </a:solidFill>
                <a:latin typeface="Courier New" charset="0"/>
              </a:rPr>
              <a:t>()</a:t>
            </a:r>
          </a:p>
          <a:p>
            <a:pPr marL="457200" lvl="1" indent="0" eaLnBrk="1" hangingPunct="1">
              <a:buNone/>
            </a:pPr>
            <a:r>
              <a:rPr lang="en-US" altLang="x-none" b="1" dirty="0" err="1">
                <a:solidFill>
                  <a:srgbClr val="92D050"/>
                </a:solidFill>
                <a:latin typeface="Courier New" charset="0"/>
              </a:rPr>
              <a:t>my_list.sort</a:t>
            </a:r>
            <a:r>
              <a:rPr lang="en-US" altLang="x-none" b="1" dirty="0">
                <a:solidFill>
                  <a:srgbClr val="92D050"/>
                </a:solidFill>
                <a:latin typeface="Courier New" charset="0"/>
              </a:rPr>
              <a:t>()</a:t>
            </a:r>
          </a:p>
          <a:p>
            <a:pPr marL="457200" lvl="1" indent="0" eaLnBrk="1" hangingPunct="1">
              <a:buNone/>
            </a:pPr>
            <a:r>
              <a:rPr lang="en-US" altLang="x-none" b="1" dirty="0" err="1">
                <a:solidFill>
                  <a:srgbClr val="92D050"/>
                </a:solidFill>
                <a:latin typeface="Courier New" charset="0"/>
              </a:rPr>
              <a:t>my_list.reverse</a:t>
            </a:r>
            <a:r>
              <a:rPr lang="en-US" altLang="x-none" b="1" dirty="0" smtClean="0">
                <a:solidFill>
                  <a:srgbClr val="92D050"/>
                </a:solidFill>
                <a:latin typeface="Courier New" charset="0"/>
              </a:rPr>
              <a:t>()</a:t>
            </a:r>
          </a:p>
          <a:p>
            <a:r>
              <a:rPr lang="en-US" altLang="x-none" dirty="0"/>
              <a:t>Most of these methods </a:t>
            </a:r>
            <a:r>
              <a:rPr lang="en-US" altLang="x-none" b="1" i="1" dirty="0"/>
              <a:t>do not return a value</a:t>
            </a:r>
          </a:p>
          <a:p>
            <a:r>
              <a:rPr lang="en-US" altLang="x-none" dirty="0"/>
              <a:t>This is because lists are mutable, so the methods modify the list directly. No need to return anything.</a:t>
            </a:r>
          </a:p>
          <a:p>
            <a:pPr lvl="1"/>
            <a:endParaRPr lang="en-US" altLang="x-none" b="1" dirty="0" smtClean="0">
              <a:solidFill>
                <a:srgbClr val="92D050"/>
              </a:solidFill>
              <a:latin typeface="Courier New" charset="0"/>
            </a:endParaRPr>
          </a:p>
        </p:txBody>
      </p:sp>
    </p:spTree>
    <p:extLst>
      <p:ext uri="{BB962C8B-B14F-4D97-AF65-F5344CB8AC3E}">
        <p14:creationId xmlns:p14="http://schemas.microsoft.com/office/powerpoint/2010/main" val="6990062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x-none"/>
              <a:t>Unusual results</a:t>
            </a:r>
          </a:p>
        </p:txBody>
      </p:sp>
      <p:sp>
        <p:nvSpPr>
          <p:cNvPr id="31747" name="Content Placeholder 2"/>
          <p:cNvSpPr>
            <a:spLocks noGrp="1"/>
          </p:cNvSpPr>
          <p:nvPr>
            <p:ph idx="1"/>
          </p:nvPr>
        </p:nvSpPr>
        <p:spPr/>
        <p:txBody>
          <a:bodyPr/>
          <a:lstStyle/>
          <a:p>
            <a:pPr eaLnBrk="1" hangingPunct="1">
              <a:buFontTx/>
              <a:buNone/>
            </a:pPr>
            <a:r>
              <a:rPr lang="en-US" altLang="x-none" sz="2800" dirty="0" err="1">
                <a:solidFill>
                  <a:srgbClr val="92D050"/>
                </a:solidFill>
                <a:latin typeface="Courier New" charset="0"/>
              </a:rPr>
              <a:t>my_list</a:t>
            </a:r>
            <a:r>
              <a:rPr lang="en-US" altLang="x-none" sz="2800" dirty="0">
                <a:solidFill>
                  <a:srgbClr val="92D050"/>
                </a:solidFill>
                <a:latin typeface="Courier New" charset="0"/>
              </a:rPr>
              <a:t> = [4, 7, 1, 2]</a:t>
            </a:r>
          </a:p>
          <a:p>
            <a:pPr eaLnBrk="1" hangingPunct="1">
              <a:buFontTx/>
              <a:buNone/>
            </a:pPr>
            <a:r>
              <a:rPr lang="en-US" altLang="x-none" sz="2800" dirty="0" err="1">
                <a:solidFill>
                  <a:srgbClr val="92D050"/>
                </a:solidFill>
                <a:latin typeface="Courier New" charset="0"/>
              </a:rPr>
              <a:t>my_list</a:t>
            </a:r>
            <a:r>
              <a:rPr lang="en-US" altLang="x-none" sz="2800" dirty="0">
                <a:solidFill>
                  <a:srgbClr val="92D050"/>
                </a:solidFill>
                <a:latin typeface="Courier New" charset="0"/>
              </a:rPr>
              <a:t> = </a:t>
            </a:r>
            <a:r>
              <a:rPr lang="en-US" altLang="x-none" sz="2800" dirty="0" err="1">
                <a:solidFill>
                  <a:srgbClr val="92D050"/>
                </a:solidFill>
                <a:latin typeface="Courier New" charset="0"/>
              </a:rPr>
              <a:t>my_list.sort</a:t>
            </a:r>
            <a:r>
              <a:rPr lang="en-US" altLang="x-none" sz="2800" dirty="0">
                <a:solidFill>
                  <a:srgbClr val="92D050"/>
                </a:solidFill>
                <a:latin typeface="Courier New" charset="0"/>
              </a:rPr>
              <a:t>()</a:t>
            </a:r>
          </a:p>
          <a:p>
            <a:pPr eaLnBrk="1" hangingPunct="1">
              <a:buFontTx/>
              <a:buNone/>
            </a:pPr>
            <a:r>
              <a:rPr lang="en-US" altLang="x-none" sz="2800" dirty="0" err="1">
                <a:solidFill>
                  <a:srgbClr val="92D050"/>
                </a:solidFill>
                <a:latin typeface="Courier New" charset="0"/>
              </a:rPr>
              <a:t>my_list</a:t>
            </a:r>
            <a:r>
              <a:rPr lang="en-US" altLang="x-none" sz="2800" dirty="0">
                <a:solidFill>
                  <a:srgbClr val="92D050"/>
                </a:solidFill>
                <a:latin typeface="Courier New" charset="0"/>
              </a:rPr>
              <a:t> </a:t>
            </a:r>
            <a:r>
              <a:rPr lang="en-US" altLang="x-none" sz="2800" dirty="0">
                <a:solidFill>
                  <a:srgbClr val="92D050"/>
                </a:solidFill>
                <a:latin typeface="Courier New" charset="0"/>
                <a:sym typeface="Symbol" charset="2"/>
              </a:rPr>
              <a:t> None</a:t>
            </a:r>
            <a:r>
              <a:rPr lang="en-US" altLang="x-none" sz="2800" dirty="0">
                <a:solidFill>
                  <a:srgbClr val="2D2D8A"/>
                </a:solidFill>
                <a:latin typeface="Courier New" charset="0"/>
                <a:sym typeface="Symbol" charset="2"/>
              </a:rPr>
              <a:t>	  </a:t>
            </a:r>
            <a:r>
              <a:rPr lang="en-US" altLang="x-none" sz="2800" dirty="0">
                <a:solidFill>
                  <a:srgbClr val="009999"/>
                </a:solidFill>
                <a:latin typeface="Courier New" charset="0"/>
                <a:sym typeface="Symbol" charset="2"/>
              </a:rPr>
              <a:t># what happened?</a:t>
            </a:r>
          </a:p>
          <a:p>
            <a:pPr eaLnBrk="1" hangingPunct="1">
              <a:buFontTx/>
              <a:buNone/>
            </a:pPr>
            <a:endParaRPr lang="en-US" altLang="x-none" sz="2800" dirty="0">
              <a:solidFill>
                <a:srgbClr val="009999"/>
              </a:solidFill>
              <a:latin typeface="Courier New" charset="0"/>
            </a:endParaRPr>
          </a:p>
          <a:p>
            <a:pPr eaLnBrk="1" hangingPunct="1">
              <a:buFontTx/>
              <a:buNone/>
            </a:pPr>
            <a:r>
              <a:rPr lang="en-US" altLang="x-none" sz="2800" dirty="0"/>
              <a:t>What happened was the sort operation changed the order of the list in place (right side of assignment). Then the sort method returned </a:t>
            </a:r>
            <a:r>
              <a:rPr lang="en-US" altLang="x-none" sz="2800" dirty="0">
                <a:solidFill>
                  <a:srgbClr val="92D050"/>
                </a:solidFill>
                <a:latin typeface="Courier New" charset="0"/>
              </a:rPr>
              <a:t>None</a:t>
            </a:r>
            <a:r>
              <a:rPr lang="en-US" altLang="x-none" sz="2800" dirty="0"/>
              <a:t>, which was assigned to the variable. The list was lost and </a:t>
            </a:r>
            <a:r>
              <a:rPr lang="en-US" altLang="x-none" sz="2800" dirty="0">
                <a:solidFill>
                  <a:srgbClr val="92D050"/>
                </a:solidFill>
                <a:latin typeface="Courier New" charset="0"/>
              </a:rPr>
              <a:t>None</a:t>
            </a:r>
            <a:r>
              <a:rPr lang="en-US" altLang="x-none" sz="2800" dirty="0">
                <a:solidFill>
                  <a:srgbClr val="000090"/>
                </a:solidFill>
              </a:rPr>
              <a:t> </a:t>
            </a:r>
            <a:r>
              <a:rPr lang="en-US" altLang="x-none" sz="2800" dirty="0"/>
              <a:t>is now the value of the variable.</a:t>
            </a:r>
          </a:p>
        </p:txBody>
      </p:sp>
    </p:spTree>
    <p:extLst>
      <p:ext uri="{BB962C8B-B14F-4D97-AF65-F5344CB8AC3E}">
        <p14:creationId xmlns:p14="http://schemas.microsoft.com/office/powerpoint/2010/main" val="4413618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x-none"/>
              <a:t>Split</a:t>
            </a:r>
          </a:p>
        </p:txBody>
      </p:sp>
      <p:sp>
        <p:nvSpPr>
          <p:cNvPr id="33795" name="Content Placeholder 2"/>
          <p:cNvSpPr>
            <a:spLocks noGrp="1"/>
          </p:cNvSpPr>
          <p:nvPr>
            <p:ph idx="1"/>
          </p:nvPr>
        </p:nvSpPr>
        <p:spPr/>
        <p:txBody>
          <a:bodyPr/>
          <a:lstStyle/>
          <a:p>
            <a:pPr eaLnBrk="1" hangingPunct="1"/>
            <a:r>
              <a:rPr lang="en-US" altLang="x-none" sz="2400" dirty="0"/>
              <a:t>The string method split generates a sequence of characters by splitting the string at certain split-characters</a:t>
            </a:r>
            <a:r>
              <a:rPr lang="en-US" altLang="x-none" sz="2400" dirty="0" smtClean="0"/>
              <a:t>.</a:t>
            </a:r>
          </a:p>
          <a:p>
            <a:pPr eaLnBrk="1" hangingPunct="1"/>
            <a:r>
              <a:rPr lang="en-US" altLang="x-none" sz="2400" dirty="0" smtClean="0"/>
              <a:t>You can specify whatever character you want (space is default).</a:t>
            </a:r>
            <a:endParaRPr lang="en-US" altLang="x-none" sz="2400" dirty="0"/>
          </a:p>
          <a:p>
            <a:pPr eaLnBrk="1" hangingPunct="1"/>
            <a:r>
              <a:rPr lang="en-US" altLang="x-none" sz="2400" b="1" i="1" dirty="0"/>
              <a:t>It returns a list </a:t>
            </a:r>
            <a:r>
              <a:rPr lang="en-US" altLang="x-none" sz="2400" dirty="0"/>
              <a:t>(we didn't mention that before)</a:t>
            </a:r>
          </a:p>
          <a:p>
            <a:pPr eaLnBrk="1" hangingPunct="1">
              <a:buFontTx/>
              <a:buNone/>
            </a:pPr>
            <a:r>
              <a:rPr lang="en-US" altLang="x-none" sz="2400" dirty="0" err="1">
                <a:solidFill>
                  <a:srgbClr val="92D050"/>
                </a:solidFill>
                <a:latin typeface="Courier New" charset="0"/>
              </a:rPr>
              <a:t>split_list</a:t>
            </a:r>
            <a:r>
              <a:rPr lang="en-US" altLang="x-none" sz="2400" dirty="0">
                <a:solidFill>
                  <a:srgbClr val="92D050"/>
                </a:solidFill>
                <a:latin typeface="Courier New" charset="0"/>
              </a:rPr>
              <a:t> = </a:t>
            </a:r>
            <a:r>
              <a:rPr lang="fr-FR" altLang="x-none" sz="2400" dirty="0">
                <a:solidFill>
                  <a:srgbClr val="92D050"/>
                </a:solidFill>
                <a:latin typeface="Courier New" charset="0"/>
              </a:rPr>
              <a:t>'</a:t>
            </a:r>
            <a:r>
              <a:rPr lang="en-US" altLang="x-none" sz="2400" dirty="0">
                <a:solidFill>
                  <a:srgbClr val="92D050"/>
                </a:solidFill>
                <a:latin typeface="Courier New" charset="0"/>
              </a:rPr>
              <a:t>this is a test</a:t>
            </a:r>
            <a:r>
              <a:rPr lang="fr-FR" altLang="x-none" sz="2400" dirty="0">
                <a:solidFill>
                  <a:srgbClr val="92D050"/>
                </a:solidFill>
                <a:latin typeface="Courier New" charset="0"/>
              </a:rPr>
              <a:t>'</a:t>
            </a:r>
            <a:r>
              <a:rPr lang="en-US" altLang="x-none" sz="2400" dirty="0">
                <a:solidFill>
                  <a:srgbClr val="92D050"/>
                </a:solidFill>
                <a:latin typeface="Courier New" charset="0"/>
              </a:rPr>
              <a:t>.split</a:t>
            </a:r>
            <a:r>
              <a:rPr lang="en-US" altLang="x-none" sz="2400" dirty="0" smtClean="0">
                <a:solidFill>
                  <a:srgbClr val="92D050"/>
                </a:solidFill>
                <a:latin typeface="Courier New" charset="0"/>
              </a:rPr>
              <a:t>()</a:t>
            </a:r>
          </a:p>
          <a:p>
            <a:pPr eaLnBrk="1" hangingPunct="1">
              <a:buFontTx/>
              <a:buNone/>
            </a:pPr>
            <a:r>
              <a:rPr lang="en-US" altLang="x-none" sz="2400" dirty="0" smtClean="0">
                <a:solidFill>
                  <a:srgbClr val="92D050"/>
                </a:solidFill>
                <a:latin typeface="Courier New" charset="0"/>
              </a:rPr>
              <a:t>print(</a:t>
            </a:r>
            <a:r>
              <a:rPr lang="en-US" altLang="x-none" sz="2400" dirty="0" err="1" smtClean="0">
                <a:solidFill>
                  <a:srgbClr val="92D050"/>
                </a:solidFill>
                <a:latin typeface="Courier New" charset="0"/>
              </a:rPr>
              <a:t>split_list</a:t>
            </a:r>
            <a:r>
              <a:rPr lang="en-US" altLang="x-none" sz="2400" dirty="0" smtClean="0">
                <a:solidFill>
                  <a:srgbClr val="92D050"/>
                </a:solidFill>
                <a:latin typeface="Courier New" charset="0"/>
              </a:rPr>
              <a:t>)</a:t>
            </a:r>
            <a:endParaRPr lang="en-US" altLang="x-none" sz="2400" dirty="0">
              <a:solidFill>
                <a:srgbClr val="92D050"/>
              </a:solidFill>
              <a:latin typeface="Courier New" charset="0"/>
            </a:endParaRPr>
          </a:p>
          <a:p>
            <a:pPr eaLnBrk="1" hangingPunct="1">
              <a:buFontTx/>
              <a:buNone/>
            </a:pPr>
            <a:r>
              <a:rPr lang="en-US" altLang="x-none" sz="2400" dirty="0" smtClean="0">
                <a:solidFill>
                  <a:srgbClr val="92D050"/>
                </a:solidFill>
                <a:latin typeface="Courier New" charset="0"/>
                <a:sym typeface="Symbol" charset="2"/>
              </a:rPr>
              <a:t>[</a:t>
            </a:r>
            <a:r>
              <a:rPr lang="fr-FR" altLang="x-none" sz="2400" dirty="0">
                <a:solidFill>
                  <a:srgbClr val="92D050"/>
                </a:solidFill>
                <a:latin typeface="Courier New" charset="0"/>
                <a:sym typeface="Symbol" charset="2"/>
              </a:rPr>
              <a:t>'</a:t>
            </a:r>
            <a:r>
              <a:rPr lang="en-US" altLang="x-none" sz="2400" dirty="0">
                <a:solidFill>
                  <a:srgbClr val="92D050"/>
                </a:solidFill>
                <a:latin typeface="Courier New" charset="0"/>
                <a:sym typeface="Symbol" charset="2"/>
              </a:rPr>
              <a:t>this</a:t>
            </a:r>
            <a:r>
              <a:rPr lang="fr-FR" altLang="x-none" sz="2400" dirty="0">
                <a:solidFill>
                  <a:srgbClr val="92D050"/>
                </a:solidFill>
                <a:latin typeface="Courier New" charset="0"/>
                <a:sym typeface="Symbol" charset="2"/>
              </a:rPr>
              <a:t>'</a:t>
            </a:r>
            <a:r>
              <a:rPr lang="en-US" altLang="x-none" sz="2400" dirty="0">
                <a:solidFill>
                  <a:srgbClr val="92D050"/>
                </a:solidFill>
                <a:latin typeface="Courier New" charset="0"/>
                <a:sym typeface="Symbol" charset="2"/>
              </a:rPr>
              <a:t>, </a:t>
            </a:r>
            <a:r>
              <a:rPr lang="fr-FR" altLang="x-none" sz="2400" dirty="0">
                <a:solidFill>
                  <a:srgbClr val="92D050"/>
                </a:solidFill>
                <a:latin typeface="Courier New" charset="0"/>
                <a:sym typeface="Symbol" charset="2"/>
              </a:rPr>
              <a:t>'</a:t>
            </a:r>
            <a:r>
              <a:rPr lang="en-US" altLang="x-none" sz="2400" dirty="0">
                <a:solidFill>
                  <a:srgbClr val="92D050"/>
                </a:solidFill>
                <a:latin typeface="Courier New" charset="0"/>
                <a:sym typeface="Symbol" charset="2"/>
              </a:rPr>
              <a:t>is</a:t>
            </a:r>
            <a:r>
              <a:rPr lang="fr-FR" altLang="x-none" sz="2400" dirty="0">
                <a:solidFill>
                  <a:srgbClr val="92D050"/>
                </a:solidFill>
                <a:latin typeface="Courier New" charset="0"/>
                <a:sym typeface="Symbol" charset="2"/>
              </a:rPr>
              <a:t>'</a:t>
            </a:r>
            <a:r>
              <a:rPr lang="en-US" altLang="x-none" sz="2400" dirty="0">
                <a:solidFill>
                  <a:srgbClr val="92D050"/>
                </a:solidFill>
                <a:latin typeface="Courier New" charset="0"/>
                <a:sym typeface="Symbol" charset="2"/>
              </a:rPr>
              <a:t>, </a:t>
            </a:r>
            <a:r>
              <a:rPr lang="fr-FR" altLang="x-none" sz="2400" dirty="0">
                <a:solidFill>
                  <a:srgbClr val="92D050"/>
                </a:solidFill>
                <a:latin typeface="Courier New" charset="0"/>
                <a:sym typeface="Symbol" charset="2"/>
              </a:rPr>
              <a:t>'</a:t>
            </a:r>
            <a:r>
              <a:rPr lang="en-US" altLang="x-none" sz="2400" dirty="0">
                <a:solidFill>
                  <a:srgbClr val="92D050"/>
                </a:solidFill>
                <a:latin typeface="Courier New" charset="0"/>
                <a:sym typeface="Symbol" charset="2"/>
              </a:rPr>
              <a:t>a</a:t>
            </a:r>
            <a:r>
              <a:rPr lang="fr-FR" altLang="x-none" sz="2400" dirty="0">
                <a:solidFill>
                  <a:srgbClr val="92D050"/>
                </a:solidFill>
                <a:latin typeface="Courier New" charset="0"/>
                <a:sym typeface="Symbol" charset="2"/>
              </a:rPr>
              <a:t>'</a:t>
            </a:r>
            <a:r>
              <a:rPr lang="en-US" altLang="x-none" sz="2400" dirty="0">
                <a:solidFill>
                  <a:srgbClr val="92D050"/>
                </a:solidFill>
                <a:latin typeface="Courier New" charset="0"/>
                <a:sym typeface="Symbol" charset="2"/>
              </a:rPr>
              <a:t>, </a:t>
            </a:r>
            <a:r>
              <a:rPr lang="fr-FR" altLang="x-none" sz="2400" dirty="0">
                <a:solidFill>
                  <a:srgbClr val="92D050"/>
                </a:solidFill>
                <a:latin typeface="Courier New" charset="0"/>
                <a:sym typeface="Symbol" charset="2"/>
              </a:rPr>
              <a:t>'</a:t>
            </a:r>
            <a:r>
              <a:rPr lang="en-US" altLang="x-none" sz="2400" dirty="0">
                <a:solidFill>
                  <a:srgbClr val="92D050"/>
                </a:solidFill>
                <a:latin typeface="Courier New" charset="0"/>
                <a:sym typeface="Symbol" charset="2"/>
              </a:rPr>
              <a:t>test</a:t>
            </a:r>
            <a:r>
              <a:rPr lang="fr-FR" altLang="x-none" sz="2400" dirty="0">
                <a:solidFill>
                  <a:srgbClr val="92D050"/>
                </a:solidFill>
                <a:latin typeface="Courier New" charset="0"/>
                <a:sym typeface="Symbol" charset="2"/>
              </a:rPr>
              <a:t>'</a:t>
            </a:r>
            <a:r>
              <a:rPr lang="en-US" altLang="x-none" sz="2400" dirty="0">
                <a:solidFill>
                  <a:srgbClr val="92D050"/>
                </a:solidFill>
                <a:latin typeface="Courier New" charset="0"/>
                <a:sym typeface="Symbol" charset="2"/>
              </a:rPr>
              <a:t>]</a:t>
            </a:r>
            <a:endParaRPr lang="en-US" altLang="x-none" sz="2400" dirty="0">
              <a:solidFill>
                <a:srgbClr val="92D050"/>
              </a:solidFill>
              <a:latin typeface="Courier New" charset="0"/>
            </a:endParaRPr>
          </a:p>
        </p:txBody>
      </p:sp>
    </p:spTree>
    <p:extLst>
      <p:ext uri="{BB962C8B-B14F-4D97-AF65-F5344CB8AC3E}">
        <p14:creationId xmlns:p14="http://schemas.microsoft.com/office/powerpoint/2010/main" val="7180579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altLang="x-none"/>
              <a:t>Sorting</a:t>
            </a:r>
          </a:p>
        </p:txBody>
      </p:sp>
      <p:sp>
        <p:nvSpPr>
          <p:cNvPr id="34819" name="Content Placeholder 2"/>
          <p:cNvSpPr>
            <a:spLocks noGrp="1"/>
          </p:cNvSpPr>
          <p:nvPr>
            <p:ph idx="1"/>
          </p:nvPr>
        </p:nvSpPr>
        <p:spPr/>
        <p:txBody>
          <a:bodyPr/>
          <a:lstStyle/>
          <a:p>
            <a:pPr marL="0" indent="0">
              <a:buNone/>
            </a:pPr>
            <a:r>
              <a:rPr lang="en-US" altLang="x-none" sz="2400" dirty="0"/>
              <a:t>Only lists have a built in sorting method. Thus you often convert your data to a list if it needs sorting</a:t>
            </a:r>
          </a:p>
          <a:p>
            <a:pPr marL="0" indent="0">
              <a:buNone/>
            </a:pPr>
            <a:r>
              <a:rPr lang="en-US" altLang="x-none" sz="2800" dirty="0" err="1">
                <a:solidFill>
                  <a:srgbClr val="92D050"/>
                </a:solidFill>
                <a:latin typeface="Courier New" charset="0"/>
              </a:rPr>
              <a:t>my_list</a:t>
            </a:r>
            <a:r>
              <a:rPr lang="en-US" altLang="x-none" sz="2800" dirty="0">
                <a:solidFill>
                  <a:srgbClr val="92D050"/>
                </a:solidFill>
                <a:latin typeface="Courier New" charset="0"/>
              </a:rPr>
              <a:t> = list(</a:t>
            </a:r>
            <a:r>
              <a:rPr lang="fr-FR" altLang="x-none" sz="2800" dirty="0">
                <a:solidFill>
                  <a:srgbClr val="92D050"/>
                </a:solidFill>
                <a:latin typeface="Courier New" charset="0"/>
              </a:rPr>
              <a:t>'</a:t>
            </a:r>
            <a:r>
              <a:rPr lang="en-US" altLang="x-none" sz="2800" dirty="0" err="1">
                <a:solidFill>
                  <a:srgbClr val="92D050"/>
                </a:solidFill>
                <a:latin typeface="Courier New" charset="0"/>
              </a:rPr>
              <a:t>xyzabc</a:t>
            </a:r>
            <a:r>
              <a:rPr lang="fr-FR" altLang="x-none" sz="2800" dirty="0">
                <a:solidFill>
                  <a:srgbClr val="92D050"/>
                </a:solidFill>
                <a:latin typeface="Courier New" charset="0"/>
              </a:rPr>
              <a:t>'</a:t>
            </a:r>
            <a:r>
              <a:rPr lang="en-US" altLang="x-none" sz="2800" dirty="0">
                <a:solidFill>
                  <a:srgbClr val="92D050"/>
                </a:solidFill>
                <a:latin typeface="Courier New" charset="0"/>
              </a:rPr>
              <a:t>)</a:t>
            </a:r>
          </a:p>
          <a:p>
            <a:pPr marL="0" indent="0">
              <a:buNone/>
            </a:pPr>
            <a:r>
              <a:rPr lang="en-US" altLang="x-none" sz="2800" dirty="0" smtClean="0">
                <a:solidFill>
                  <a:srgbClr val="92D050"/>
                </a:solidFill>
                <a:latin typeface="Courier New" charset="0"/>
              </a:rPr>
              <a:t>print(</a:t>
            </a:r>
            <a:r>
              <a:rPr lang="en-US" altLang="x-none" sz="2800" dirty="0" err="1" smtClean="0">
                <a:solidFill>
                  <a:srgbClr val="92D050"/>
                </a:solidFill>
                <a:latin typeface="Courier New" charset="0"/>
              </a:rPr>
              <a:t>my_list</a:t>
            </a:r>
            <a:r>
              <a:rPr lang="en-US" altLang="x-none" sz="2800" dirty="0">
                <a:solidFill>
                  <a:srgbClr val="92D050"/>
                </a:solidFill>
                <a:latin typeface="Courier New" charset="0"/>
              </a:rPr>
              <a:t>)</a:t>
            </a:r>
            <a:endParaRPr lang="en-US" altLang="x-none" sz="2800" dirty="0" smtClean="0">
              <a:solidFill>
                <a:srgbClr val="92D050"/>
              </a:solidFill>
              <a:latin typeface="Courier New" charset="0"/>
              <a:sym typeface="Wingdings" charset="2"/>
            </a:endParaRPr>
          </a:p>
          <a:p>
            <a:pPr marL="0" indent="0">
              <a:buNone/>
            </a:pPr>
            <a:r>
              <a:rPr lang="en-US" altLang="x-none" sz="2800" dirty="0" smtClean="0">
                <a:solidFill>
                  <a:srgbClr val="92D050"/>
                </a:solidFill>
                <a:latin typeface="Courier New" charset="0"/>
                <a:sym typeface="Symbol" charset="2"/>
              </a:rPr>
              <a:t>[</a:t>
            </a:r>
            <a:r>
              <a:rPr lang="fr-FR" altLang="x-none" sz="2800" dirty="0">
                <a:solidFill>
                  <a:srgbClr val="92D050"/>
                </a:solidFill>
                <a:latin typeface="Courier New" charset="0"/>
                <a:sym typeface="Symbol" charset="2"/>
              </a:rPr>
              <a:t>'</a:t>
            </a:r>
            <a:r>
              <a:rPr lang="en-US" altLang="x-none" sz="2800" dirty="0">
                <a:solidFill>
                  <a:srgbClr val="92D050"/>
                </a:solidFill>
                <a:latin typeface="Courier New" charset="0"/>
                <a:sym typeface="Symbol" charset="2"/>
              </a:rPr>
              <a:t>x</a:t>
            </a:r>
            <a:r>
              <a:rPr lang="fr-FR" altLang="x-none" sz="2800" dirty="0">
                <a:solidFill>
                  <a:srgbClr val="92D050"/>
                </a:solidFill>
                <a:latin typeface="Courier New" charset="0"/>
                <a:sym typeface="Symbol" charset="2"/>
              </a:rPr>
              <a:t>'</a:t>
            </a:r>
            <a:r>
              <a:rPr lang="en-US" altLang="x-none" sz="2800" dirty="0">
                <a:solidFill>
                  <a:srgbClr val="92D050"/>
                </a:solidFill>
                <a:latin typeface="Courier New" charset="0"/>
                <a:sym typeface="Symbol" charset="2"/>
              </a:rPr>
              <a:t>,</a:t>
            </a:r>
            <a:r>
              <a:rPr lang="fr-FR" altLang="x-none" sz="2800" dirty="0">
                <a:solidFill>
                  <a:srgbClr val="92D050"/>
                </a:solidFill>
                <a:latin typeface="Courier New" charset="0"/>
                <a:sym typeface="Symbol" charset="2"/>
              </a:rPr>
              <a:t>'</a:t>
            </a:r>
            <a:r>
              <a:rPr lang="en-US" altLang="x-none" sz="2800" dirty="0">
                <a:solidFill>
                  <a:srgbClr val="92D050"/>
                </a:solidFill>
                <a:latin typeface="Courier New" charset="0"/>
                <a:sym typeface="Symbol" charset="2"/>
              </a:rPr>
              <a:t>y</a:t>
            </a:r>
            <a:r>
              <a:rPr lang="fr-FR" altLang="x-none" sz="2800" dirty="0">
                <a:solidFill>
                  <a:srgbClr val="92D050"/>
                </a:solidFill>
                <a:latin typeface="Courier New" charset="0"/>
                <a:sym typeface="Symbol" charset="2"/>
              </a:rPr>
              <a:t>'</a:t>
            </a:r>
            <a:r>
              <a:rPr lang="en-US" altLang="x-none" sz="2800" dirty="0">
                <a:solidFill>
                  <a:srgbClr val="92D050"/>
                </a:solidFill>
                <a:latin typeface="Courier New" charset="0"/>
                <a:sym typeface="Symbol" charset="2"/>
              </a:rPr>
              <a:t>,</a:t>
            </a:r>
            <a:r>
              <a:rPr lang="fr-FR" altLang="x-none" sz="2800" dirty="0">
                <a:solidFill>
                  <a:srgbClr val="92D050"/>
                </a:solidFill>
                <a:latin typeface="Courier New" charset="0"/>
                <a:sym typeface="Symbol" charset="2"/>
              </a:rPr>
              <a:t>'</a:t>
            </a:r>
            <a:r>
              <a:rPr lang="en-US" altLang="x-none" sz="2800" dirty="0">
                <a:solidFill>
                  <a:srgbClr val="92D050"/>
                </a:solidFill>
                <a:latin typeface="Courier New" charset="0"/>
                <a:sym typeface="Symbol" charset="2"/>
              </a:rPr>
              <a:t>z</a:t>
            </a:r>
            <a:r>
              <a:rPr lang="fr-FR" altLang="x-none" sz="2800" dirty="0">
                <a:solidFill>
                  <a:srgbClr val="92D050"/>
                </a:solidFill>
                <a:latin typeface="Courier New" charset="0"/>
                <a:sym typeface="Symbol" charset="2"/>
              </a:rPr>
              <a:t>'</a:t>
            </a:r>
            <a:r>
              <a:rPr lang="en-US" altLang="x-none" sz="2800" dirty="0">
                <a:solidFill>
                  <a:srgbClr val="92D050"/>
                </a:solidFill>
                <a:latin typeface="Courier New" charset="0"/>
                <a:sym typeface="Symbol" charset="2"/>
              </a:rPr>
              <a:t>,</a:t>
            </a:r>
            <a:r>
              <a:rPr lang="fr-FR" altLang="x-none" sz="2800" dirty="0">
                <a:solidFill>
                  <a:srgbClr val="92D050"/>
                </a:solidFill>
                <a:latin typeface="Courier New" charset="0"/>
                <a:sym typeface="Symbol" charset="2"/>
              </a:rPr>
              <a:t>'</a:t>
            </a:r>
            <a:r>
              <a:rPr lang="en-US" altLang="x-none" sz="2800" dirty="0">
                <a:solidFill>
                  <a:srgbClr val="92D050"/>
                </a:solidFill>
                <a:latin typeface="Courier New" charset="0"/>
                <a:sym typeface="Symbol" charset="2"/>
              </a:rPr>
              <a:t>a</a:t>
            </a:r>
            <a:r>
              <a:rPr lang="fr-FR" altLang="x-none" sz="2800" dirty="0">
                <a:solidFill>
                  <a:srgbClr val="92D050"/>
                </a:solidFill>
                <a:latin typeface="Courier New" charset="0"/>
                <a:sym typeface="Symbol" charset="2"/>
              </a:rPr>
              <a:t>'</a:t>
            </a:r>
            <a:r>
              <a:rPr lang="en-US" altLang="x-none" sz="2800" dirty="0">
                <a:solidFill>
                  <a:srgbClr val="92D050"/>
                </a:solidFill>
                <a:latin typeface="Courier New" charset="0"/>
                <a:sym typeface="Symbol" charset="2"/>
              </a:rPr>
              <a:t>,</a:t>
            </a:r>
            <a:r>
              <a:rPr lang="fr-FR" altLang="x-none" sz="2800" dirty="0">
                <a:solidFill>
                  <a:srgbClr val="92D050"/>
                </a:solidFill>
                <a:latin typeface="Courier New" charset="0"/>
                <a:sym typeface="Symbol" charset="2"/>
              </a:rPr>
              <a:t>'</a:t>
            </a:r>
            <a:r>
              <a:rPr lang="en-US" altLang="x-none" sz="2800" dirty="0">
                <a:solidFill>
                  <a:srgbClr val="92D050"/>
                </a:solidFill>
                <a:latin typeface="Courier New" charset="0"/>
                <a:sym typeface="Symbol" charset="2"/>
              </a:rPr>
              <a:t>b</a:t>
            </a:r>
            <a:r>
              <a:rPr lang="fr-FR" altLang="x-none" sz="2800" dirty="0">
                <a:solidFill>
                  <a:srgbClr val="92D050"/>
                </a:solidFill>
                <a:latin typeface="Courier New" charset="0"/>
                <a:sym typeface="Symbol" charset="2"/>
              </a:rPr>
              <a:t>'</a:t>
            </a:r>
            <a:r>
              <a:rPr lang="en-US" altLang="x-none" sz="2800" dirty="0">
                <a:solidFill>
                  <a:srgbClr val="92D050"/>
                </a:solidFill>
                <a:latin typeface="Courier New" charset="0"/>
                <a:sym typeface="Symbol" charset="2"/>
              </a:rPr>
              <a:t>,</a:t>
            </a:r>
            <a:r>
              <a:rPr lang="fr-FR" altLang="x-none" sz="2800" dirty="0">
                <a:solidFill>
                  <a:srgbClr val="92D050"/>
                </a:solidFill>
                <a:latin typeface="Courier New" charset="0"/>
                <a:sym typeface="Symbol" charset="2"/>
              </a:rPr>
              <a:t>'</a:t>
            </a:r>
            <a:r>
              <a:rPr lang="en-US" altLang="x-none" sz="2800" dirty="0">
                <a:solidFill>
                  <a:srgbClr val="92D050"/>
                </a:solidFill>
                <a:latin typeface="Courier New" charset="0"/>
                <a:sym typeface="Symbol" charset="2"/>
              </a:rPr>
              <a:t>c</a:t>
            </a:r>
            <a:r>
              <a:rPr lang="fr-FR" altLang="x-none" sz="2800" dirty="0">
                <a:solidFill>
                  <a:srgbClr val="92D050"/>
                </a:solidFill>
                <a:latin typeface="Courier New" charset="0"/>
                <a:sym typeface="Symbol" charset="2"/>
              </a:rPr>
              <a:t>'</a:t>
            </a:r>
            <a:r>
              <a:rPr lang="en-US" altLang="x-none" sz="2800" dirty="0">
                <a:solidFill>
                  <a:srgbClr val="92D050"/>
                </a:solidFill>
                <a:latin typeface="Courier New" charset="0"/>
                <a:sym typeface="Symbol" charset="2"/>
              </a:rPr>
              <a:t>]</a:t>
            </a:r>
            <a:endParaRPr lang="en-US" altLang="x-none" sz="2800" dirty="0">
              <a:solidFill>
                <a:srgbClr val="92D050"/>
              </a:solidFill>
              <a:latin typeface="Courier New" charset="0"/>
            </a:endParaRPr>
          </a:p>
          <a:p>
            <a:pPr marL="0" indent="0">
              <a:buNone/>
            </a:pPr>
            <a:r>
              <a:rPr lang="en-US" altLang="x-none" sz="2800" dirty="0" err="1">
                <a:solidFill>
                  <a:srgbClr val="92D050"/>
                </a:solidFill>
                <a:latin typeface="Courier New" charset="0"/>
              </a:rPr>
              <a:t>my_list.sort</a:t>
            </a:r>
            <a:r>
              <a:rPr lang="en-US" altLang="x-none" sz="2800" dirty="0">
                <a:solidFill>
                  <a:srgbClr val="92D050"/>
                </a:solidFill>
                <a:latin typeface="Courier New" charset="0"/>
              </a:rPr>
              <a:t>()   # no return</a:t>
            </a:r>
          </a:p>
          <a:p>
            <a:pPr marL="0" indent="0">
              <a:buNone/>
            </a:pPr>
            <a:r>
              <a:rPr lang="en-US" altLang="x-none" sz="2800" dirty="0" smtClean="0">
                <a:solidFill>
                  <a:srgbClr val="92D050"/>
                </a:solidFill>
                <a:latin typeface="Courier New" charset="0"/>
              </a:rPr>
              <a:t>print(</a:t>
            </a:r>
            <a:r>
              <a:rPr lang="en-US" altLang="x-none" sz="2800" dirty="0" err="1" smtClean="0">
                <a:solidFill>
                  <a:srgbClr val="92D050"/>
                </a:solidFill>
                <a:latin typeface="Courier New" charset="0"/>
              </a:rPr>
              <a:t>my_list</a:t>
            </a:r>
            <a:r>
              <a:rPr lang="en-US" altLang="x-none" sz="2800" dirty="0" smtClean="0">
                <a:solidFill>
                  <a:srgbClr val="92D050"/>
                </a:solidFill>
                <a:latin typeface="Courier New" charset="0"/>
              </a:rPr>
              <a:t>)</a:t>
            </a:r>
            <a:r>
              <a:rPr lang="en-US" altLang="x-none" sz="2800" dirty="0" smtClean="0">
                <a:solidFill>
                  <a:srgbClr val="92D050"/>
                </a:solidFill>
                <a:latin typeface="Courier New" charset="0"/>
                <a:sym typeface="Wingdings" charset="2"/>
              </a:rPr>
              <a:t> </a:t>
            </a:r>
            <a:endParaRPr lang="en-US" altLang="x-none" sz="2800" dirty="0">
              <a:solidFill>
                <a:srgbClr val="92D050"/>
              </a:solidFill>
              <a:latin typeface="Courier New" charset="0"/>
              <a:sym typeface="Wingdings" charset="2"/>
            </a:endParaRPr>
          </a:p>
          <a:p>
            <a:pPr marL="0" indent="0">
              <a:buNone/>
            </a:pPr>
            <a:r>
              <a:rPr lang="en-US" altLang="x-none" sz="2800" dirty="0" smtClean="0">
                <a:solidFill>
                  <a:srgbClr val="92D050"/>
                </a:solidFill>
                <a:latin typeface="Courier New" charset="0"/>
                <a:sym typeface="Wingdings" charset="2"/>
              </a:rPr>
              <a:t>[</a:t>
            </a:r>
            <a:r>
              <a:rPr lang="en-US" altLang="x-none" sz="2800" dirty="0">
                <a:solidFill>
                  <a:srgbClr val="92D050"/>
                </a:solidFill>
                <a:latin typeface="Courier New" charset="0"/>
                <a:sym typeface="Wingdings" charset="2"/>
              </a:rPr>
              <a:t>'a', 'b', 'c', 'x', 'y', 'z']</a:t>
            </a:r>
            <a:endParaRPr lang="en-US" altLang="x-none" sz="2800" dirty="0">
              <a:solidFill>
                <a:srgbClr val="92D050"/>
              </a:solidFill>
              <a:latin typeface="Courier New" charset="0"/>
            </a:endParaRPr>
          </a:p>
        </p:txBody>
      </p:sp>
    </p:spTree>
    <p:extLst>
      <p:ext uri="{BB962C8B-B14F-4D97-AF65-F5344CB8AC3E}">
        <p14:creationId xmlns:p14="http://schemas.microsoft.com/office/powerpoint/2010/main" val="16887817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a:t>
            </a:r>
            <a:r>
              <a:rPr lang="mr-IN" dirty="0" smtClean="0"/>
              <a:t>–</a:t>
            </a:r>
            <a:r>
              <a:rPr lang="en-US" dirty="0" smtClean="0"/>
              <a:t> hands 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Open the script, “lists3.py” and observe the code.</a:t>
            </a:r>
          </a:p>
          <a:p>
            <a:pPr lvl="1"/>
            <a:r>
              <a:rPr lang="en-US" dirty="0" smtClean="0"/>
              <a:t>Or, open a new file and type the code.</a:t>
            </a:r>
          </a:p>
          <a:p>
            <a:pPr marL="0" indent="0">
              <a:spcBef>
                <a:spcPts val="0"/>
              </a:spcBef>
              <a:buNone/>
            </a:pPr>
            <a:r>
              <a:rPr lang="en-US" dirty="0">
                <a:solidFill>
                  <a:srgbClr val="92D050"/>
                </a:solidFill>
                <a:latin typeface="Courier New" charset="0"/>
                <a:ea typeface="Courier New" charset="0"/>
                <a:cs typeface="Courier New" charset="0"/>
              </a:rPr>
              <a:t># Working with lists - part 3</a:t>
            </a:r>
          </a:p>
          <a:p>
            <a:pPr marL="0" indent="0">
              <a:spcBef>
                <a:spcPts val="0"/>
              </a:spcBef>
              <a:buNone/>
            </a:pPr>
            <a:r>
              <a:rPr lang="en-US" dirty="0">
                <a:solidFill>
                  <a:srgbClr val="92D050"/>
                </a:solidFill>
                <a:latin typeface="Courier New" charset="0"/>
                <a:ea typeface="Courier New" charset="0"/>
                <a:cs typeface="Courier New" charset="0"/>
              </a:rPr>
              <a:t>done = False</a:t>
            </a:r>
          </a:p>
          <a:p>
            <a:pPr marL="0" indent="0">
              <a:spcBef>
                <a:spcPts val="0"/>
              </a:spcBef>
              <a:buNone/>
            </a:pPr>
            <a:r>
              <a:rPr lang="en-US" dirty="0" err="1">
                <a:solidFill>
                  <a:srgbClr val="92D050"/>
                </a:solidFill>
                <a:latin typeface="Courier New" charset="0"/>
                <a:ea typeface="Courier New" charset="0"/>
                <a:cs typeface="Courier New" charset="0"/>
              </a:rPr>
              <a:t>myList</a:t>
            </a:r>
            <a:r>
              <a:rPr lang="en-US" dirty="0">
                <a:solidFill>
                  <a:srgbClr val="92D050"/>
                </a:solidFill>
                <a:latin typeface="Courier New" charset="0"/>
                <a:ea typeface="Courier New" charset="0"/>
                <a:cs typeface="Courier New" charset="0"/>
              </a:rPr>
              <a:t> = []</a:t>
            </a:r>
          </a:p>
          <a:p>
            <a:pPr marL="0" indent="0">
              <a:spcBef>
                <a:spcPts val="0"/>
              </a:spcBef>
              <a:buNone/>
            </a:pPr>
            <a:r>
              <a:rPr lang="en-US" dirty="0">
                <a:solidFill>
                  <a:srgbClr val="92D050"/>
                </a:solidFill>
                <a:latin typeface="Courier New" charset="0"/>
                <a:ea typeface="Courier New" charset="0"/>
                <a:cs typeface="Courier New" charset="0"/>
              </a:rPr>
              <a:t>while not done:</a:t>
            </a:r>
          </a:p>
          <a:p>
            <a:pPr marL="0" indent="0">
              <a:spcBef>
                <a:spcPts val="0"/>
              </a:spcBef>
              <a:buNone/>
            </a:pPr>
            <a:r>
              <a:rPr lang="en-US" dirty="0">
                <a:solidFill>
                  <a:srgbClr val="92D050"/>
                </a:solidFill>
                <a:latin typeface="Courier New" charset="0"/>
                <a:ea typeface="Courier New" charset="0"/>
                <a:cs typeface="Courier New" charset="0"/>
              </a:rPr>
              <a:t>    value = input("Please enter a value for the list or "</a:t>
            </a:r>
            <a:endParaRPr lang="en-US" dirty="0" smtClean="0">
              <a:solidFill>
                <a:srgbClr val="92D050"/>
              </a:solidFill>
              <a:latin typeface="Courier New" charset="0"/>
              <a:ea typeface="Courier New" charset="0"/>
              <a:cs typeface="Courier New" charset="0"/>
            </a:endParaRPr>
          </a:p>
          <a:p>
            <a:pPr marL="0" indent="0">
              <a:spcBef>
                <a:spcPts val="0"/>
              </a:spcBef>
              <a:buNone/>
            </a:pPr>
            <a:r>
              <a:rPr lang="en-US" dirty="0">
                <a:solidFill>
                  <a:srgbClr val="92D050"/>
                </a:solidFill>
                <a:latin typeface="Courier New" charset="0"/>
                <a:ea typeface="Courier New" charset="0"/>
                <a:cs typeface="Courier New" charset="0"/>
              </a:rPr>
              <a:t> </a:t>
            </a:r>
            <a:r>
              <a:rPr lang="en-US" dirty="0" smtClean="0">
                <a:solidFill>
                  <a:srgbClr val="92D050"/>
                </a:solidFill>
                <a:latin typeface="Courier New" charset="0"/>
                <a:ea typeface="Courier New" charset="0"/>
                <a:cs typeface="Courier New" charset="0"/>
              </a:rPr>
              <a:t>                 "press </a:t>
            </a:r>
            <a:r>
              <a:rPr lang="en-US" dirty="0">
                <a:solidFill>
                  <a:srgbClr val="92D050"/>
                </a:solidFill>
                <a:latin typeface="Courier New" charset="0"/>
                <a:ea typeface="Courier New" charset="0"/>
                <a:cs typeface="Courier New" charset="0"/>
              </a:rPr>
              <a:t>ENTER to end the list: ")</a:t>
            </a:r>
          </a:p>
          <a:p>
            <a:pPr marL="0" indent="0">
              <a:spcBef>
                <a:spcPts val="0"/>
              </a:spcBef>
              <a:buNone/>
            </a:pPr>
            <a:r>
              <a:rPr lang="en-US" dirty="0">
                <a:solidFill>
                  <a:srgbClr val="92D050"/>
                </a:solidFill>
                <a:latin typeface="Courier New" charset="0"/>
                <a:ea typeface="Courier New" charset="0"/>
                <a:cs typeface="Courier New" charset="0"/>
              </a:rPr>
              <a:t>    if value:</a:t>
            </a:r>
          </a:p>
          <a:p>
            <a:pPr marL="0" indent="0">
              <a:spcBef>
                <a:spcPts val="0"/>
              </a:spcBef>
              <a:buNone/>
            </a:pPr>
            <a:r>
              <a:rPr lang="en-US" dirty="0">
                <a:solidFill>
                  <a:srgbClr val="92D050"/>
                </a:solidFill>
                <a:latin typeface="Courier New" charset="0"/>
                <a:ea typeface="Courier New" charset="0"/>
                <a:cs typeface="Courier New" charset="0"/>
              </a:rPr>
              <a:t>        </a:t>
            </a:r>
            <a:r>
              <a:rPr lang="en-US" dirty="0" err="1">
                <a:solidFill>
                  <a:srgbClr val="92D050"/>
                </a:solidFill>
                <a:latin typeface="Courier New" charset="0"/>
                <a:ea typeface="Courier New" charset="0"/>
                <a:cs typeface="Courier New" charset="0"/>
              </a:rPr>
              <a:t>myList.append</a:t>
            </a:r>
            <a:r>
              <a:rPr lang="en-US" dirty="0">
                <a:solidFill>
                  <a:srgbClr val="92D050"/>
                </a:solidFill>
                <a:latin typeface="Courier New" charset="0"/>
                <a:ea typeface="Courier New" charset="0"/>
                <a:cs typeface="Courier New" charset="0"/>
              </a:rPr>
              <a:t>(value)</a:t>
            </a:r>
          </a:p>
          <a:p>
            <a:pPr marL="0" indent="0">
              <a:spcBef>
                <a:spcPts val="0"/>
              </a:spcBef>
              <a:buNone/>
            </a:pPr>
            <a:r>
              <a:rPr lang="en-US" dirty="0">
                <a:solidFill>
                  <a:srgbClr val="92D050"/>
                </a:solidFill>
                <a:latin typeface="Courier New" charset="0"/>
                <a:ea typeface="Courier New" charset="0"/>
                <a:cs typeface="Courier New" charset="0"/>
              </a:rPr>
              <a:t>    else:</a:t>
            </a:r>
          </a:p>
          <a:p>
            <a:pPr marL="0" indent="0">
              <a:spcBef>
                <a:spcPts val="0"/>
              </a:spcBef>
              <a:buNone/>
            </a:pPr>
            <a:r>
              <a:rPr lang="en-US" dirty="0">
                <a:solidFill>
                  <a:srgbClr val="92D050"/>
                </a:solidFill>
                <a:latin typeface="Courier New" charset="0"/>
                <a:ea typeface="Courier New" charset="0"/>
                <a:cs typeface="Courier New" charset="0"/>
              </a:rPr>
              <a:t>        done = True</a:t>
            </a:r>
          </a:p>
          <a:p>
            <a:pPr marL="0" indent="0">
              <a:spcBef>
                <a:spcPts val="0"/>
              </a:spcBef>
              <a:buNone/>
            </a:pPr>
            <a:r>
              <a:rPr lang="en-US" dirty="0">
                <a:solidFill>
                  <a:srgbClr val="92D050"/>
                </a:solidFill>
                <a:latin typeface="Courier New" charset="0"/>
                <a:ea typeface="Courier New" charset="0"/>
                <a:cs typeface="Courier New" charset="0"/>
              </a:rPr>
              <a:t>print("The unsorted list: {0}".format(</a:t>
            </a:r>
            <a:r>
              <a:rPr lang="en-US" dirty="0" err="1">
                <a:solidFill>
                  <a:srgbClr val="92D050"/>
                </a:solidFill>
                <a:latin typeface="Courier New" charset="0"/>
                <a:ea typeface="Courier New" charset="0"/>
                <a:cs typeface="Courier New" charset="0"/>
              </a:rPr>
              <a:t>myList</a:t>
            </a:r>
            <a:r>
              <a:rPr lang="en-US" dirty="0">
                <a:solidFill>
                  <a:srgbClr val="92D050"/>
                </a:solidFill>
                <a:latin typeface="Courier New" charset="0"/>
                <a:ea typeface="Courier New" charset="0"/>
                <a:cs typeface="Courier New" charset="0"/>
              </a:rPr>
              <a:t>))</a:t>
            </a:r>
          </a:p>
          <a:p>
            <a:pPr marL="0" indent="0">
              <a:spcBef>
                <a:spcPts val="0"/>
              </a:spcBef>
              <a:buNone/>
            </a:pPr>
            <a:r>
              <a:rPr lang="en-US" dirty="0" err="1">
                <a:solidFill>
                  <a:srgbClr val="92D050"/>
                </a:solidFill>
                <a:latin typeface="Courier New" charset="0"/>
                <a:ea typeface="Courier New" charset="0"/>
                <a:cs typeface="Courier New" charset="0"/>
              </a:rPr>
              <a:t>myList.sort</a:t>
            </a:r>
            <a:r>
              <a:rPr lang="en-US" dirty="0">
                <a:solidFill>
                  <a:srgbClr val="92D050"/>
                </a:solidFill>
                <a:latin typeface="Courier New" charset="0"/>
                <a:ea typeface="Courier New" charset="0"/>
                <a:cs typeface="Courier New" charset="0"/>
              </a:rPr>
              <a:t>()</a:t>
            </a:r>
          </a:p>
          <a:p>
            <a:pPr marL="0" indent="0">
              <a:spcBef>
                <a:spcPts val="0"/>
              </a:spcBef>
              <a:buNone/>
            </a:pPr>
            <a:r>
              <a:rPr lang="en-US" dirty="0">
                <a:solidFill>
                  <a:srgbClr val="92D050"/>
                </a:solidFill>
                <a:latin typeface="Courier New" charset="0"/>
                <a:ea typeface="Courier New" charset="0"/>
                <a:cs typeface="Courier New" charset="0"/>
              </a:rPr>
              <a:t>print("The sorted list: {0}".format(</a:t>
            </a:r>
            <a:r>
              <a:rPr lang="en-US" dirty="0" err="1">
                <a:solidFill>
                  <a:srgbClr val="92D050"/>
                </a:solidFill>
                <a:latin typeface="Courier New" charset="0"/>
                <a:ea typeface="Courier New" charset="0"/>
                <a:cs typeface="Courier New" charset="0"/>
              </a:rPr>
              <a:t>myList</a:t>
            </a:r>
            <a:r>
              <a:rPr lang="en-US" dirty="0">
                <a:solidFill>
                  <a:srgbClr val="92D050"/>
                </a:solidFill>
                <a:latin typeface="Courier New" charset="0"/>
                <a:ea typeface="Courier New" charset="0"/>
                <a:cs typeface="Courier New" charset="0"/>
              </a:rPr>
              <a:t>))</a:t>
            </a:r>
          </a:p>
          <a:p>
            <a:pPr marL="0" indent="0">
              <a:spcBef>
                <a:spcPts val="0"/>
              </a:spcBef>
              <a:buNone/>
            </a:pPr>
            <a:r>
              <a:rPr lang="en-US" dirty="0">
                <a:solidFill>
                  <a:srgbClr val="92D050"/>
                </a:solidFill>
                <a:latin typeface="Courier New" charset="0"/>
                <a:ea typeface="Courier New" charset="0"/>
                <a:cs typeface="Courier New" charset="0"/>
              </a:rPr>
              <a:t>value = input("Enter a value to add to the front of the list: ")</a:t>
            </a:r>
          </a:p>
          <a:p>
            <a:pPr marL="0" indent="0">
              <a:spcBef>
                <a:spcPts val="0"/>
              </a:spcBef>
              <a:buNone/>
            </a:pPr>
            <a:r>
              <a:rPr lang="en-US" dirty="0" err="1">
                <a:solidFill>
                  <a:srgbClr val="92D050"/>
                </a:solidFill>
                <a:latin typeface="Courier New" charset="0"/>
                <a:ea typeface="Courier New" charset="0"/>
                <a:cs typeface="Courier New" charset="0"/>
              </a:rPr>
              <a:t>myList.insert</a:t>
            </a:r>
            <a:r>
              <a:rPr lang="en-US" dirty="0">
                <a:solidFill>
                  <a:srgbClr val="92D050"/>
                </a:solidFill>
                <a:latin typeface="Courier New" charset="0"/>
                <a:ea typeface="Courier New" charset="0"/>
                <a:cs typeface="Courier New" charset="0"/>
              </a:rPr>
              <a:t>(0, value)</a:t>
            </a:r>
          </a:p>
          <a:p>
            <a:pPr marL="0" indent="0">
              <a:spcBef>
                <a:spcPts val="0"/>
              </a:spcBef>
              <a:buNone/>
            </a:pPr>
            <a:r>
              <a:rPr lang="en-US" dirty="0">
                <a:solidFill>
                  <a:srgbClr val="92D050"/>
                </a:solidFill>
                <a:latin typeface="Courier New" charset="0"/>
                <a:ea typeface="Courier New" charset="0"/>
                <a:cs typeface="Courier New" charset="0"/>
              </a:rPr>
              <a:t>print("Updated list: {0}".format(</a:t>
            </a:r>
            <a:r>
              <a:rPr lang="en-US" dirty="0" err="1">
                <a:solidFill>
                  <a:srgbClr val="92D050"/>
                </a:solidFill>
                <a:latin typeface="Courier New" charset="0"/>
                <a:ea typeface="Courier New" charset="0"/>
                <a:cs typeface="Courier New" charset="0"/>
              </a:rPr>
              <a:t>myList</a:t>
            </a:r>
            <a:r>
              <a:rPr lang="en-US" dirty="0" smtClean="0">
                <a:solidFill>
                  <a:srgbClr val="92D050"/>
                </a:solidFill>
                <a:latin typeface="Courier New" charset="0"/>
                <a:ea typeface="Courier New" charset="0"/>
                <a:cs typeface="Courier New" charset="0"/>
              </a:rPr>
              <a:t>))</a:t>
            </a:r>
            <a:endParaRPr lang="en-US" dirty="0">
              <a:solidFill>
                <a:srgbClr val="92D050"/>
              </a:solidFill>
              <a:latin typeface="Courier New" charset="0"/>
              <a:ea typeface="Courier New" charset="0"/>
              <a:cs typeface="Courier New" charset="0"/>
            </a:endParaRPr>
          </a:p>
        </p:txBody>
      </p:sp>
    </p:spTree>
    <p:extLst>
      <p:ext uri="{BB962C8B-B14F-4D97-AF65-F5344CB8AC3E}">
        <p14:creationId xmlns:p14="http://schemas.microsoft.com/office/powerpoint/2010/main" val="955490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a:t>
            </a:r>
            <a:r>
              <a:rPr lang="mr-IN" dirty="0" smtClean="0"/>
              <a:t>–</a:t>
            </a:r>
            <a:r>
              <a:rPr lang="en-US" dirty="0" smtClean="0"/>
              <a:t> Hands on results</a:t>
            </a:r>
            <a:endParaRPr lang="en-US" dirty="0"/>
          </a:p>
        </p:txBody>
      </p:sp>
      <p:sp>
        <p:nvSpPr>
          <p:cNvPr id="3" name="Content Placeholder 2"/>
          <p:cNvSpPr>
            <a:spLocks noGrp="1"/>
          </p:cNvSpPr>
          <p:nvPr>
            <p:ph idx="1"/>
          </p:nvPr>
        </p:nvSpPr>
        <p:spPr/>
        <p:txBody>
          <a:bodyPr>
            <a:normAutofit fontScale="92500"/>
          </a:bodyPr>
          <a:lstStyle/>
          <a:p>
            <a:r>
              <a:rPr lang="en-US" dirty="0" smtClean="0"/>
              <a:t>You should see something </a:t>
            </a:r>
            <a:r>
              <a:rPr lang="en-US" dirty="0" err="1" smtClean="0"/>
              <a:t>simliar</a:t>
            </a:r>
            <a:r>
              <a:rPr lang="en-US" dirty="0" smtClean="0"/>
              <a:t> to the following when you run the script.</a:t>
            </a:r>
          </a:p>
          <a:p>
            <a:pPr marL="0" indent="0">
              <a:buNone/>
            </a:pPr>
            <a:r>
              <a:rPr lang="en-US" dirty="0">
                <a:solidFill>
                  <a:srgbClr val="92D050"/>
                </a:solidFill>
                <a:latin typeface="Courier New" charset="0"/>
                <a:ea typeface="Courier New" charset="0"/>
                <a:cs typeface="Courier New" charset="0"/>
              </a:rPr>
              <a:t>$ python3 ./lists3.py </a:t>
            </a:r>
          </a:p>
          <a:p>
            <a:pPr marL="0" indent="0">
              <a:buNone/>
            </a:pPr>
            <a:r>
              <a:rPr lang="en-US" dirty="0">
                <a:solidFill>
                  <a:srgbClr val="92D050"/>
                </a:solidFill>
                <a:latin typeface="Courier New" charset="0"/>
                <a:ea typeface="Courier New" charset="0"/>
                <a:cs typeface="Courier New" charset="0"/>
              </a:rPr>
              <a:t>Please enter a value for the list or press ENTER to end the list: 123</a:t>
            </a:r>
          </a:p>
          <a:p>
            <a:pPr marL="0" indent="0">
              <a:buNone/>
            </a:pPr>
            <a:r>
              <a:rPr lang="en-US" dirty="0">
                <a:solidFill>
                  <a:srgbClr val="92D050"/>
                </a:solidFill>
                <a:latin typeface="Courier New" charset="0"/>
                <a:ea typeface="Courier New" charset="0"/>
                <a:cs typeface="Courier New" charset="0"/>
              </a:rPr>
              <a:t>Please enter a value for the list or press ENTER to end the list: 555</a:t>
            </a:r>
          </a:p>
          <a:p>
            <a:pPr marL="0" indent="0">
              <a:buNone/>
            </a:pPr>
            <a:r>
              <a:rPr lang="en-US" dirty="0">
                <a:solidFill>
                  <a:srgbClr val="92D050"/>
                </a:solidFill>
                <a:latin typeface="Courier New" charset="0"/>
                <a:ea typeface="Courier New" charset="0"/>
                <a:cs typeface="Courier New" charset="0"/>
              </a:rPr>
              <a:t>Please enter a value for the list or press ENTER to end the list: 432</a:t>
            </a:r>
          </a:p>
          <a:p>
            <a:pPr marL="0" indent="0">
              <a:buNone/>
            </a:pPr>
            <a:r>
              <a:rPr lang="en-US" dirty="0">
                <a:solidFill>
                  <a:srgbClr val="92D050"/>
                </a:solidFill>
                <a:latin typeface="Courier New" charset="0"/>
                <a:ea typeface="Courier New" charset="0"/>
                <a:cs typeface="Courier New" charset="0"/>
              </a:rPr>
              <a:t>Please enter a value for the list or press ENTER to end the list: </a:t>
            </a:r>
          </a:p>
          <a:p>
            <a:pPr marL="0" indent="0">
              <a:buNone/>
            </a:pPr>
            <a:r>
              <a:rPr lang="en-US" dirty="0">
                <a:solidFill>
                  <a:srgbClr val="92D050"/>
                </a:solidFill>
                <a:latin typeface="Courier New" charset="0"/>
                <a:ea typeface="Courier New" charset="0"/>
                <a:cs typeface="Courier New" charset="0"/>
              </a:rPr>
              <a:t>The unsorted list: ['123', '555', '432']</a:t>
            </a:r>
          </a:p>
          <a:p>
            <a:pPr marL="0" indent="0">
              <a:buNone/>
            </a:pPr>
            <a:r>
              <a:rPr lang="en-US" dirty="0">
                <a:solidFill>
                  <a:srgbClr val="92D050"/>
                </a:solidFill>
                <a:latin typeface="Courier New" charset="0"/>
                <a:ea typeface="Courier New" charset="0"/>
                <a:cs typeface="Courier New" charset="0"/>
              </a:rPr>
              <a:t>The sorted list: ['123', '432', '555']</a:t>
            </a:r>
          </a:p>
          <a:p>
            <a:pPr marL="0" indent="0">
              <a:buNone/>
            </a:pPr>
            <a:r>
              <a:rPr lang="en-US" dirty="0">
                <a:solidFill>
                  <a:srgbClr val="92D050"/>
                </a:solidFill>
                <a:latin typeface="Courier New" charset="0"/>
                <a:ea typeface="Courier New" charset="0"/>
                <a:cs typeface="Courier New" charset="0"/>
              </a:rPr>
              <a:t>Enter a value to add to the front of the list: 33</a:t>
            </a:r>
          </a:p>
          <a:p>
            <a:pPr marL="0" indent="0">
              <a:buNone/>
            </a:pPr>
            <a:r>
              <a:rPr lang="en-US" dirty="0">
                <a:solidFill>
                  <a:srgbClr val="92D050"/>
                </a:solidFill>
                <a:latin typeface="Courier New" charset="0"/>
                <a:ea typeface="Courier New" charset="0"/>
                <a:cs typeface="Courier New" charset="0"/>
              </a:rPr>
              <a:t>Updated list: ['33', '123', '432', '555']</a:t>
            </a:r>
          </a:p>
          <a:p>
            <a:pPr marL="0" indent="0">
              <a:buNone/>
            </a:pPr>
            <a:endParaRPr lang="en-US" dirty="0"/>
          </a:p>
        </p:txBody>
      </p:sp>
    </p:spTree>
    <p:extLst>
      <p:ext uri="{BB962C8B-B14F-4D97-AF65-F5344CB8AC3E}">
        <p14:creationId xmlns:p14="http://schemas.microsoft.com/office/powerpoint/2010/main" val="1830075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a:t>
            </a:r>
            <a:endParaRPr lang="en-US" dirty="0"/>
          </a:p>
        </p:txBody>
      </p:sp>
      <p:sp>
        <p:nvSpPr>
          <p:cNvPr id="5" name="Text Placeholder 4"/>
          <p:cNvSpPr>
            <a:spLocks noGrp="1"/>
          </p:cNvSpPr>
          <p:nvPr>
            <p:ph type="body" sz="half" idx="2"/>
          </p:nvPr>
        </p:nvSpPr>
        <p:spPr>
          <a:xfrm>
            <a:off x="685800" y="2939863"/>
            <a:ext cx="10760765" cy="1613983"/>
          </a:xfrm>
        </p:spPr>
        <p:txBody>
          <a:bodyPr>
            <a:normAutofit/>
          </a:bodyPr>
          <a:lstStyle/>
          <a:p>
            <a:r>
              <a:rPr lang="en-US" sz="2400" dirty="0" smtClean="0"/>
              <a:t>All homework assignments can be handed in on hardcopy (with your name at the top) or emailed to me at drcharlesbell@gmail.com.</a:t>
            </a:r>
            <a:endParaRPr lang="en-US" sz="2400" dirty="0"/>
          </a:p>
        </p:txBody>
      </p:sp>
    </p:spTree>
    <p:extLst>
      <p:ext uri="{BB962C8B-B14F-4D97-AF65-F5344CB8AC3E}">
        <p14:creationId xmlns:p14="http://schemas.microsoft.com/office/powerpoint/2010/main" val="1569025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Bible study: the parables of Jesus</a:t>
            </a:r>
            <a:endParaRPr lang="en-US" dirty="0"/>
          </a:p>
        </p:txBody>
      </p:sp>
      <p:sp>
        <p:nvSpPr>
          <p:cNvPr id="5" name="Text Placeholder 4"/>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9198175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#4 - Review</a:t>
            </a:r>
            <a:endParaRPr lang="en-US" dirty="0"/>
          </a:p>
        </p:txBody>
      </p:sp>
      <p:sp>
        <p:nvSpPr>
          <p:cNvPr id="2" name="Content Placeholder 1"/>
          <p:cNvSpPr>
            <a:spLocks noGrp="1"/>
          </p:cNvSpPr>
          <p:nvPr>
            <p:ph idx="1"/>
          </p:nvPr>
        </p:nvSpPr>
        <p:spPr>
          <a:xfrm>
            <a:off x="685800" y="1838960"/>
            <a:ext cx="10820400" cy="4947920"/>
          </a:xfrm>
        </p:spPr>
        <p:txBody>
          <a:bodyPr>
            <a:normAutofit lnSpcReduction="10000"/>
          </a:bodyPr>
          <a:lstStyle/>
          <a:p>
            <a:r>
              <a:rPr lang="en-US" dirty="0" smtClean="0"/>
              <a:t>This is the correct solution to the modified dice simulator assignment:</a:t>
            </a:r>
          </a:p>
          <a:p>
            <a:pPr marL="0" indent="0">
              <a:spcBef>
                <a:spcPts val="0"/>
              </a:spcBef>
              <a:buNone/>
            </a:pPr>
            <a:r>
              <a:rPr lang="en-US" b="1" dirty="0">
                <a:solidFill>
                  <a:srgbClr val="92D050"/>
                </a:solidFill>
                <a:latin typeface="Courier New" charset="0"/>
                <a:ea typeface="Courier New" charset="0"/>
                <a:cs typeface="Courier New" charset="0"/>
              </a:rPr>
              <a:t># Yahtzee dice roller example</a:t>
            </a:r>
          </a:p>
          <a:p>
            <a:pPr marL="0" indent="0">
              <a:spcBef>
                <a:spcPts val="0"/>
              </a:spcBef>
              <a:buNone/>
            </a:pPr>
            <a:r>
              <a:rPr lang="en-US" b="1" dirty="0">
                <a:solidFill>
                  <a:srgbClr val="92D050"/>
                </a:solidFill>
                <a:latin typeface="Courier New" charset="0"/>
                <a:ea typeface="Courier New" charset="0"/>
                <a:cs typeface="Courier New" charset="0"/>
              </a:rPr>
              <a:t>import random</a:t>
            </a:r>
          </a:p>
          <a:p>
            <a:pPr marL="0" indent="0">
              <a:spcBef>
                <a:spcPts val="0"/>
              </a:spcBef>
              <a:buNone/>
            </a:pPr>
            <a:r>
              <a:rPr lang="en-US" b="1" dirty="0">
                <a:solidFill>
                  <a:srgbClr val="92D050"/>
                </a:solidFill>
                <a:latin typeface="Courier New" charset="0"/>
                <a:ea typeface="Courier New" charset="0"/>
                <a:cs typeface="Courier New" charset="0"/>
              </a:rPr>
              <a:t>print("Welcome to the Yahtzee dice roller!")</a:t>
            </a:r>
          </a:p>
          <a:p>
            <a:pPr marL="0" indent="0">
              <a:spcBef>
                <a:spcPts val="0"/>
              </a:spcBef>
              <a:buNone/>
            </a:pPr>
            <a:r>
              <a:rPr lang="en-US" b="1" dirty="0">
                <a:solidFill>
                  <a:srgbClr val="92D050"/>
                </a:solidFill>
                <a:latin typeface="Courier New" charset="0"/>
                <a:ea typeface="Courier New" charset="0"/>
                <a:cs typeface="Courier New" charset="0"/>
              </a:rPr>
              <a:t>dice = [0,0,0,0,0]</a:t>
            </a:r>
          </a:p>
          <a:p>
            <a:pPr marL="0" indent="0">
              <a:spcBef>
                <a:spcPts val="0"/>
              </a:spcBef>
              <a:buNone/>
            </a:pPr>
            <a:r>
              <a:rPr lang="en-US" b="1" dirty="0">
                <a:solidFill>
                  <a:srgbClr val="92D050"/>
                </a:solidFill>
                <a:latin typeface="Courier New" charset="0"/>
                <a:ea typeface="Courier New" charset="0"/>
                <a:cs typeface="Courier New" charset="0"/>
              </a:rPr>
              <a:t>repeat = 'y'</a:t>
            </a:r>
          </a:p>
          <a:p>
            <a:pPr marL="0" indent="0">
              <a:spcBef>
                <a:spcPts val="0"/>
              </a:spcBef>
              <a:buNone/>
            </a:pPr>
            <a:r>
              <a:rPr lang="en-US" b="1" dirty="0">
                <a:solidFill>
                  <a:srgbClr val="92D050"/>
                </a:solidFill>
                <a:latin typeface="Courier New" charset="0"/>
                <a:ea typeface="Courier New" charset="0"/>
                <a:cs typeface="Courier New" charset="0"/>
              </a:rPr>
              <a:t>while (repeat == 'y') or (repeat == 'Y'):</a:t>
            </a:r>
          </a:p>
          <a:p>
            <a:pPr marL="0" indent="0">
              <a:spcBef>
                <a:spcPts val="0"/>
              </a:spcBef>
              <a:buNone/>
            </a:pPr>
            <a:r>
              <a:rPr lang="en-US" b="1" dirty="0">
                <a:solidFill>
                  <a:srgbClr val="92D050"/>
                </a:solidFill>
                <a:latin typeface="Courier New" charset="0"/>
                <a:ea typeface="Courier New" charset="0"/>
                <a:cs typeface="Courier New" charset="0"/>
              </a:rPr>
              <a:t>    print("Rolling the dice...")</a:t>
            </a:r>
          </a:p>
          <a:p>
            <a:pPr marL="0" indent="0">
              <a:spcBef>
                <a:spcPts val="0"/>
              </a:spcBef>
              <a:buNone/>
            </a:pPr>
            <a:r>
              <a:rPr lang="en-US" b="1" dirty="0">
                <a:solidFill>
                  <a:srgbClr val="92D050"/>
                </a:solidFill>
                <a:latin typeface="Courier New" charset="0"/>
                <a:ea typeface="Courier New" charset="0"/>
                <a:cs typeface="Courier New" charset="0"/>
              </a:rPr>
              <a:t>    for </a:t>
            </a:r>
            <a:r>
              <a:rPr lang="en-US" b="1" dirty="0" err="1">
                <a:solidFill>
                  <a:srgbClr val="92D050"/>
                </a:solidFill>
                <a:latin typeface="Courier New" charset="0"/>
                <a:ea typeface="Courier New" charset="0"/>
                <a:cs typeface="Courier New" charset="0"/>
              </a:rPr>
              <a:t>i</a:t>
            </a:r>
            <a:r>
              <a:rPr lang="en-US" b="1" dirty="0">
                <a:solidFill>
                  <a:srgbClr val="92D050"/>
                </a:solidFill>
                <a:latin typeface="Courier New" charset="0"/>
                <a:ea typeface="Courier New" charset="0"/>
                <a:cs typeface="Courier New" charset="0"/>
              </a:rPr>
              <a:t> in range(0, 5):</a:t>
            </a:r>
          </a:p>
          <a:p>
            <a:pPr marL="0" indent="0">
              <a:spcBef>
                <a:spcPts val="0"/>
              </a:spcBef>
              <a:buNone/>
            </a:pPr>
            <a:r>
              <a:rPr lang="en-US" b="1" dirty="0">
                <a:solidFill>
                  <a:srgbClr val="92D050"/>
                </a:solidFill>
                <a:latin typeface="Courier New" charset="0"/>
                <a:ea typeface="Courier New" charset="0"/>
                <a:cs typeface="Courier New" charset="0"/>
              </a:rPr>
              <a:t>        dice[</a:t>
            </a:r>
            <a:r>
              <a:rPr lang="en-US" b="1" dirty="0" err="1">
                <a:solidFill>
                  <a:srgbClr val="92D050"/>
                </a:solidFill>
                <a:latin typeface="Courier New" charset="0"/>
                <a:ea typeface="Courier New" charset="0"/>
                <a:cs typeface="Courier New" charset="0"/>
              </a:rPr>
              <a:t>i</a:t>
            </a:r>
            <a:r>
              <a:rPr lang="en-US" b="1" dirty="0">
                <a:solidFill>
                  <a:srgbClr val="92D050"/>
                </a:solidFill>
                <a:latin typeface="Courier New" charset="0"/>
                <a:ea typeface="Courier New" charset="0"/>
                <a:cs typeface="Courier New" charset="0"/>
              </a:rPr>
              <a:t>] = </a:t>
            </a:r>
            <a:r>
              <a:rPr lang="en-US" b="1" dirty="0" err="1">
                <a:solidFill>
                  <a:srgbClr val="92D050"/>
                </a:solidFill>
                <a:latin typeface="Courier New" charset="0"/>
                <a:ea typeface="Courier New" charset="0"/>
                <a:cs typeface="Courier New" charset="0"/>
              </a:rPr>
              <a:t>random.randint</a:t>
            </a:r>
            <a:r>
              <a:rPr lang="en-US" b="1" dirty="0">
                <a:solidFill>
                  <a:srgbClr val="92D050"/>
                </a:solidFill>
                <a:latin typeface="Courier New" charset="0"/>
                <a:ea typeface="Courier New" charset="0"/>
                <a:cs typeface="Courier New" charset="0"/>
              </a:rPr>
              <a:t>(1, 6)</a:t>
            </a:r>
          </a:p>
          <a:p>
            <a:pPr marL="0" indent="0">
              <a:spcBef>
                <a:spcPts val="0"/>
              </a:spcBef>
              <a:buNone/>
            </a:pPr>
            <a:r>
              <a:rPr lang="en-US" b="1" dirty="0">
                <a:solidFill>
                  <a:srgbClr val="92D050"/>
                </a:solidFill>
                <a:latin typeface="Courier New" charset="0"/>
                <a:ea typeface="Courier New" charset="0"/>
                <a:cs typeface="Courier New" charset="0"/>
              </a:rPr>
              <a:t>    print("You rolled the following dice:")</a:t>
            </a:r>
          </a:p>
          <a:p>
            <a:pPr marL="0" indent="0">
              <a:spcBef>
                <a:spcPts val="0"/>
              </a:spcBef>
              <a:buNone/>
            </a:pPr>
            <a:r>
              <a:rPr lang="en-US" b="1" dirty="0">
                <a:solidFill>
                  <a:srgbClr val="92D050"/>
                </a:solidFill>
                <a:latin typeface="Courier New" charset="0"/>
                <a:ea typeface="Courier New" charset="0"/>
                <a:cs typeface="Courier New" charset="0"/>
              </a:rPr>
              <a:t>    </a:t>
            </a:r>
            <a:r>
              <a:rPr lang="en-US" b="1" dirty="0" err="1">
                <a:solidFill>
                  <a:srgbClr val="92D050"/>
                </a:solidFill>
                <a:latin typeface="Courier New" charset="0"/>
                <a:ea typeface="Courier New" charset="0"/>
                <a:cs typeface="Courier New" charset="0"/>
              </a:rPr>
              <a:t>dice.sort</a:t>
            </a:r>
            <a:r>
              <a:rPr lang="en-US" b="1" dirty="0">
                <a:solidFill>
                  <a:srgbClr val="92D050"/>
                </a:solidFill>
                <a:latin typeface="Courier New" charset="0"/>
                <a:ea typeface="Courier New" charset="0"/>
                <a:cs typeface="Courier New" charset="0"/>
              </a:rPr>
              <a:t>()</a:t>
            </a:r>
          </a:p>
          <a:p>
            <a:pPr marL="0" indent="0">
              <a:spcBef>
                <a:spcPts val="0"/>
              </a:spcBef>
              <a:buNone/>
            </a:pPr>
            <a:r>
              <a:rPr lang="en-US" b="1" dirty="0">
                <a:solidFill>
                  <a:srgbClr val="92D050"/>
                </a:solidFill>
                <a:latin typeface="Courier New" charset="0"/>
                <a:ea typeface="Courier New" charset="0"/>
                <a:cs typeface="Courier New" charset="0"/>
              </a:rPr>
              <a:t>    print(dice)</a:t>
            </a:r>
          </a:p>
          <a:p>
            <a:pPr marL="0" indent="0">
              <a:spcBef>
                <a:spcPts val="0"/>
              </a:spcBef>
              <a:buNone/>
            </a:pPr>
            <a:r>
              <a:rPr lang="en-US" b="1" dirty="0">
                <a:solidFill>
                  <a:srgbClr val="92D050"/>
                </a:solidFill>
                <a:latin typeface="Courier New" charset="0"/>
                <a:ea typeface="Courier New" charset="0"/>
                <a:cs typeface="Courier New" charset="0"/>
              </a:rPr>
              <a:t>    print()</a:t>
            </a:r>
          </a:p>
          <a:p>
            <a:pPr marL="0" indent="0">
              <a:spcBef>
                <a:spcPts val="0"/>
              </a:spcBef>
              <a:buNone/>
            </a:pPr>
            <a:r>
              <a:rPr lang="en-US" b="1" dirty="0">
                <a:solidFill>
                  <a:srgbClr val="92D050"/>
                </a:solidFill>
                <a:latin typeface="Courier New" charset="0"/>
                <a:ea typeface="Courier New" charset="0"/>
                <a:cs typeface="Courier New" charset="0"/>
              </a:rPr>
              <a:t>    repeat = input("Would you like to roll again? [Y/n]: ")</a:t>
            </a:r>
          </a:p>
          <a:p>
            <a:pPr marL="0" indent="0">
              <a:spcBef>
                <a:spcPts val="0"/>
              </a:spcBef>
              <a:buNone/>
            </a:pPr>
            <a:r>
              <a:rPr lang="en-US" b="1" dirty="0">
                <a:solidFill>
                  <a:srgbClr val="92D050"/>
                </a:solidFill>
                <a:latin typeface="Courier New" charset="0"/>
                <a:ea typeface="Courier New" charset="0"/>
                <a:cs typeface="Courier New" charset="0"/>
              </a:rPr>
              <a:t>    print()</a:t>
            </a:r>
          </a:p>
          <a:p>
            <a:pPr marL="0" indent="0">
              <a:spcBef>
                <a:spcPts val="0"/>
              </a:spcBef>
              <a:buNone/>
            </a:pPr>
            <a:r>
              <a:rPr lang="en-US" b="1" dirty="0">
                <a:solidFill>
                  <a:srgbClr val="92D050"/>
                </a:solidFill>
                <a:latin typeface="Courier New" charset="0"/>
                <a:ea typeface="Courier New" charset="0"/>
                <a:cs typeface="Courier New" charset="0"/>
              </a:rPr>
              <a:t>print("bye!")</a:t>
            </a:r>
          </a:p>
        </p:txBody>
      </p:sp>
    </p:spTree>
    <p:extLst>
      <p:ext uri="{BB962C8B-B14F-4D97-AF65-F5344CB8AC3E}">
        <p14:creationId xmlns:p14="http://schemas.microsoft.com/office/powerpoint/2010/main" val="20840021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#3 - Review</a:t>
            </a:r>
            <a:endParaRPr lang="en-US" dirty="0"/>
          </a:p>
        </p:txBody>
      </p:sp>
      <p:sp>
        <p:nvSpPr>
          <p:cNvPr id="2" name="Content Placeholder 1"/>
          <p:cNvSpPr>
            <a:spLocks noGrp="1"/>
          </p:cNvSpPr>
          <p:nvPr>
            <p:ph idx="1"/>
          </p:nvPr>
        </p:nvSpPr>
        <p:spPr>
          <a:xfrm>
            <a:off x="685800" y="1910080"/>
            <a:ext cx="10820400" cy="4632960"/>
          </a:xfrm>
        </p:spPr>
        <p:txBody>
          <a:bodyPr>
            <a:normAutofit lnSpcReduction="10000"/>
          </a:bodyPr>
          <a:lstStyle/>
          <a:p>
            <a:pPr marL="0" indent="0">
              <a:spcBef>
                <a:spcPts val="400"/>
              </a:spcBef>
              <a:buNone/>
            </a:pPr>
            <a:r>
              <a:rPr lang="en-US" b="1" dirty="0">
                <a:solidFill>
                  <a:srgbClr val="92D050"/>
                </a:solidFill>
              </a:rPr>
              <a:t>$ python3 ./yahtzee1.py </a:t>
            </a:r>
          </a:p>
          <a:p>
            <a:pPr marL="0" indent="0">
              <a:spcBef>
                <a:spcPts val="400"/>
              </a:spcBef>
              <a:buNone/>
            </a:pPr>
            <a:r>
              <a:rPr lang="en-US" b="1" dirty="0">
                <a:solidFill>
                  <a:srgbClr val="92D050"/>
                </a:solidFill>
              </a:rPr>
              <a:t>Welcome to the Yahtzee dice roller!</a:t>
            </a:r>
          </a:p>
          <a:p>
            <a:pPr marL="0" indent="0">
              <a:spcBef>
                <a:spcPts val="400"/>
              </a:spcBef>
              <a:buNone/>
            </a:pPr>
            <a:r>
              <a:rPr lang="en-US" b="1" dirty="0">
                <a:solidFill>
                  <a:srgbClr val="92D050"/>
                </a:solidFill>
              </a:rPr>
              <a:t>Rolling the dice...</a:t>
            </a:r>
          </a:p>
          <a:p>
            <a:pPr marL="0" indent="0">
              <a:spcBef>
                <a:spcPts val="400"/>
              </a:spcBef>
              <a:buNone/>
            </a:pPr>
            <a:r>
              <a:rPr lang="en-US" b="1" dirty="0">
                <a:solidFill>
                  <a:srgbClr val="92D050"/>
                </a:solidFill>
              </a:rPr>
              <a:t>You rolled the following dice:</a:t>
            </a:r>
          </a:p>
          <a:p>
            <a:pPr marL="0" indent="0">
              <a:spcBef>
                <a:spcPts val="400"/>
              </a:spcBef>
              <a:buNone/>
            </a:pPr>
            <a:r>
              <a:rPr lang="en-US" b="1" dirty="0">
                <a:solidFill>
                  <a:srgbClr val="92D050"/>
                </a:solidFill>
              </a:rPr>
              <a:t>[1, 2, 3, 4, 6]</a:t>
            </a:r>
          </a:p>
          <a:p>
            <a:pPr marL="0" indent="0">
              <a:spcBef>
                <a:spcPts val="400"/>
              </a:spcBef>
              <a:buNone/>
            </a:pPr>
            <a:endParaRPr lang="en-US" b="1" dirty="0">
              <a:solidFill>
                <a:srgbClr val="92D050"/>
              </a:solidFill>
            </a:endParaRPr>
          </a:p>
          <a:p>
            <a:pPr marL="0" indent="0">
              <a:spcBef>
                <a:spcPts val="400"/>
              </a:spcBef>
              <a:buNone/>
            </a:pPr>
            <a:r>
              <a:rPr lang="en-US" b="1" dirty="0">
                <a:solidFill>
                  <a:srgbClr val="92D050"/>
                </a:solidFill>
              </a:rPr>
              <a:t>Would you like to roll again? [Y/n]: y</a:t>
            </a:r>
          </a:p>
          <a:p>
            <a:pPr marL="0" indent="0">
              <a:spcBef>
                <a:spcPts val="400"/>
              </a:spcBef>
              <a:buNone/>
            </a:pPr>
            <a:endParaRPr lang="en-US" b="1" dirty="0">
              <a:solidFill>
                <a:srgbClr val="92D050"/>
              </a:solidFill>
            </a:endParaRPr>
          </a:p>
          <a:p>
            <a:pPr marL="0" indent="0">
              <a:spcBef>
                <a:spcPts val="400"/>
              </a:spcBef>
              <a:buNone/>
            </a:pPr>
            <a:r>
              <a:rPr lang="en-US" b="1" dirty="0">
                <a:solidFill>
                  <a:srgbClr val="92D050"/>
                </a:solidFill>
              </a:rPr>
              <a:t>Rolling the dice...</a:t>
            </a:r>
          </a:p>
          <a:p>
            <a:pPr marL="0" indent="0">
              <a:spcBef>
                <a:spcPts val="400"/>
              </a:spcBef>
              <a:buNone/>
            </a:pPr>
            <a:r>
              <a:rPr lang="en-US" b="1" dirty="0">
                <a:solidFill>
                  <a:srgbClr val="92D050"/>
                </a:solidFill>
              </a:rPr>
              <a:t>You rolled the following dice:</a:t>
            </a:r>
          </a:p>
          <a:p>
            <a:pPr marL="0" indent="0">
              <a:spcBef>
                <a:spcPts val="400"/>
              </a:spcBef>
              <a:buNone/>
            </a:pPr>
            <a:r>
              <a:rPr lang="en-US" b="1" dirty="0">
                <a:solidFill>
                  <a:srgbClr val="92D050"/>
                </a:solidFill>
              </a:rPr>
              <a:t>[1, 1, 4, 4, 5]</a:t>
            </a:r>
          </a:p>
          <a:p>
            <a:pPr marL="0" indent="0">
              <a:spcBef>
                <a:spcPts val="400"/>
              </a:spcBef>
              <a:buNone/>
            </a:pPr>
            <a:endParaRPr lang="en-US" b="1" dirty="0">
              <a:solidFill>
                <a:srgbClr val="92D050"/>
              </a:solidFill>
            </a:endParaRPr>
          </a:p>
          <a:p>
            <a:pPr marL="0" indent="0">
              <a:spcBef>
                <a:spcPts val="400"/>
              </a:spcBef>
              <a:buNone/>
            </a:pPr>
            <a:r>
              <a:rPr lang="en-US" b="1" dirty="0">
                <a:solidFill>
                  <a:srgbClr val="92D050"/>
                </a:solidFill>
              </a:rPr>
              <a:t>Would you like to roll again? [Y/n]: n </a:t>
            </a:r>
          </a:p>
          <a:p>
            <a:pPr marL="0" indent="0">
              <a:spcBef>
                <a:spcPts val="400"/>
              </a:spcBef>
              <a:buNone/>
            </a:pPr>
            <a:r>
              <a:rPr lang="en-US" b="1" dirty="0">
                <a:solidFill>
                  <a:srgbClr val="92D050"/>
                </a:solidFill>
              </a:rPr>
              <a:t>bye!</a:t>
            </a:r>
          </a:p>
        </p:txBody>
      </p:sp>
    </p:spTree>
    <p:extLst>
      <p:ext uri="{BB962C8B-B14F-4D97-AF65-F5344CB8AC3E}">
        <p14:creationId xmlns:p14="http://schemas.microsoft.com/office/powerpoint/2010/main" val="1989548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assignment #5</a:t>
            </a:r>
            <a:endParaRPr lang="en-US" dirty="0"/>
          </a:p>
        </p:txBody>
      </p:sp>
      <p:sp>
        <p:nvSpPr>
          <p:cNvPr id="3" name="Content Placeholder 2"/>
          <p:cNvSpPr>
            <a:spLocks noGrp="1"/>
          </p:cNvSpPr>
          <p:nvPr>
            <p:ph idx="1"/>
          </p:nvPr>
        </p:nvSpPr>
        <p:spPr/>
        <p:txBody>
          <a:bodyPr/>
          <a:lstStyle/>
          <a:p>
            <a:r>
              <a:rPr lang="en-US" dirty="0" smtClean="0"/>
              <a:t>(2 points) Modify the yahtzee1.py script (rename to yahtzee2.py) to store each set of rolls in a list inserting the last roll at the front of the list (this is called a stack </a:t>
            </a:r>
            <a:r>
              <a:rPr lang="mr-IN" dirty="0" smtClean="0"/>
              <a:t>–</a:t>
            </a:r>
            <a:r>
              <a:rPr lang="en-US" dirty="0" smtClean="0"/>
              <a:t> a fundamental data structure in computer science - LIFO)</a:t>
            </a:r>
            <a:endParaRPr lang="en-US" b="1" dirty="0" smtClean="0">
              <a:solidFill>
                <a:srgbClr val="92D050"/>
              </a:solidFill>
              <a:latin typeface="Courier New" charset="0"/>
              <a:ea typeface="Courier New" charset="0"/>
              <a:cs typeface="Courier New" charset="0"/>
            </a:endParaRPr>
          </a:p>
          <a:p>
            <a:r>
              <a:rPr lang="en-US" dirty="0" smtClean="0"/>
              <a:t>(2 bonus points) Change the stack to a queue.</a:t>
            </a:r>
          </a:p>
          <a:p>
            <a:pPr lvl="1"/>
            <a:r>
              <a:rPr lang="en-US" dirty="0" smtClean="0"/>
              <a:t>Hint: a queue is a FIFO data structure.</a:t>
            </a:r>
          </a:p>
          <a:p>
            <a:r>
              <a:rPr lang="en-US" dirty="0" smtClean="0"/>
              <a:t>(1 bonus point) Store the roll number with the dice rolls as a tuple.</a:t>
            </a:r>
          </a:p>
          <a:p>
            <a:pPr lvl="1"/>
            <a:r>
              <a:rPr lang="en-US" dirty="0" smtClean="0"/>
              <a:t>Hint: a tuple is formed with parenthesis and values separated by commas.</a:t>
            </a:r>
          </a:p>
          <a:p>
            <a:pPr marL="914400" lvl="2" indent="0">
              <a:buNone/>
            </a:pPr>
            <a:r>
              <a:rPr lang="en-US" dirty="0" err="1" smtClean="0">
                <a:solidFill>
                  <a:srgbClr val="92D050"/>
                </a:solidFill>
                <a:latin typeface="Courier New" charset="0"/>
                <a:ea typeface="Courier New" charset="0"/>
                <a:cs typeface="Courier New" charset="0"/>
              </a:rPr>
              <a:t>myTuple</a:t>
            </a:r>
            <a:r>
              <a:rPr lang="en-US" dirty="0" smtClean="0">
                <a:solidFill>
                  <a:srgbClr val="92D050"/>
                </a:solidFill>
                <a:latin typeface="Courier New" charset="0"/>
                <a:ea typeface="Courier New" charset="0"/>
                <a:cs typeface="Courier New" charset="0"/>
              </a:rPr>
              <a:t> = (3, [1,2,3])   # a tuple with one integer and a list</a:t>
            </a:r>
          </a:p>
          <a:p>
            <a:endParaRPr lang="en-US" dirty="0"/>
          </a:p>
        </p:txBody>
      </p:sp>
    </p:spTree>
    <p:extLst>
      <p:ext uri="{BB962C8B-B14F-4D97-AF65-F5344CB8AC3E}">
        <p14:creationId xmlns:p14="http://schemas.microsoft.com/office/powerpoint/2010/main" val="19768864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381693"/>
            <a:ext cx="10820400" cy="1174306"/>
          </a:xfrm>
        </p:spPr>
        <p:txBody>
          <a:bodyPr/>
          <a:lstStyle/>
          <a:p>
            <a:pPr algn="ctr"/>
            <a:r>
              <a:rPr lang="en-US" dirty="0" smtClean="0"/>
              <a:t>Questions or comments?</a:t>
            </a:r>
            <a:endParaRPr lang="en-US" dirty="0"/>
          </a:p>
        </p:txBody>
      </p:sp>
    </p:spTree>
    <p:extLst>
      <p:ext uri="{BB962C8B-B14F-4D97-AF65-F5344CB8AC3E}">
        <p14:creationId xmlns:p14="http://schemas.microsoft.com/office/powerpoint/2010/main" val="408753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a:t>
            </a:r>
            <a:r>
              <a:rPr lang="en-US" dirty="0" smtClean="0"/>
              <a:t>SOWER AND THE SEED </a:t>
            </a:r>
            <a:br>
              <a:rPr lang="en-US" dirty="0" smtClean="0"/>
            </a:br>
            <a:r>
              <a:rPr lang="fi-FI" dirty="0"/>
              <a:t>Luke </a:t>
            </a:r>
            <a:r>
              <a:rPr lang="fi-FI" dirty="0" smtClean="0"/>
              <a:t>8:5–8</a:t>
            </a:r>
            <a:endParaRPr lang="en-US" dirty="0"/>
          </a:p>
        </p:txBody>
      </p:sp>
      <p:sp>
        <p:nvSpPr>
          <p:cNvPr id="5" name="Content Placeholder 4"/>
          <p:cNvSpPr>
            <a:spLocks noGrp="1"/>
          </p:cNvSpPr>
          <p:nvPr>
            <p:ph idx="1"/>
          </p:nvPr>
        </p:nvSpPr>
        <p:spPr/>
        <p:txBody>
          <a:bodyPr>
            <a:noAutofit/>
          </a:bodyPr>
          <a:lstStyle/>
          <a:p>
            <a:pPr marL="0" lvl="1" indent="0">
              <a:buNone/>
            </a:pPr>
            <a:r>
              <a:rPr lang="en-US" sz="2400" i="1" dirty="0"/>
              <a:t>“A farmer went out to sow his seed. As he was scattering the seed, some fell along the path; it was trampled on, and the birds ate it up. Some fell on rocky ground, and when it came up, the plants withered because they had no moisture. Other seed fell among thorns, which grew up with it and choked the plants. Still other seed fell on good soil. It came up and yielded a crop, a hundred times more than was sown.” When he said this, he called out, “Whoever has ears to hear, let them hear.”</a:t>
            </a:r>
            <a:endParaRPr lang="en-US" sz="1800" i="1" dirty="0" smtClean="0"/>
          </a:p>
        </p:txBody>
      </p:sp>
      <p:sp>
        <p:nvSpPr>
          <p:cNvPr id="2" name="Date Placeholder 1"/>
          <p:cNvSpPr>
            <a:spLocks noGrp="1"/>
          </p:cNvSpPr>
          <p:nvPr>
            <p:ph type="dt" sz="half" idx="10"/>
          </p:nvPr>
        </p:nvSpPr>
        <p:spPr/>
        <p:txBody>
          <a:bodyPr/>
          <a:lstStyle/>
          <a:p>
            <a:fld id="{B696ECFC-7A24-9D4D-A2F6-14E025D39F39}" type="datetime1">
              <a:rPr lang="en-US" smtClean="0"/>
              <a:t>10/17/18</a:t>
            </a:fld>
            <a:endParaRPr lang="en-US" dirty="0"/>
          </a:p>
        </p:txBody>
      </p:sp>
    </p:spTree>
    <p:extLst>
      <p:ext uri="{BB962C8B-B14F-4D97-AF65-F5344CB8AC3E}">
        <p14:creationId xmlns:p14="http://schemas.microsoft.com/office/powerpoint/2010/main" val="11130022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the four Christians?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Those that hear but don’t discern</a:t>
            </a:r>
          </a:p>
          <a:p>
            <a:pPr marL="685800" lvl="2">
              <a:spcBef>
                <a:spcPts val="1000"/>
              </a:spcBef>
            </a:pPr>
            <a:r>
              <a:rPr lang="en-US" dirty="0"/>
              <a:t>Allow Satan to take their eyes off of God easily</a:t>
            </a:r>
          </a:p>
          <a:p>
            <a:pPr marL="685800" lvl="2">
              <a:spcBef>
                <a:spcPts val="1000"/>
              </a:spcBef>
            </a:pPr>
            <a:r>
              <a:rPr lang="en-US" dirty="0"/>
              <a:t>May even join the church, but any small thing turns they away</a:t>
            </a:r>
          </a:p>
          <a:p>
            <a:pPr marL="457200" indent="-457200">
              <a:buFont typeface="+mj-lt"/>
              <a:buAutoNum type="arabicPeriod"/>
            </a:pPr>
            <a:r>
              <a:rPr lang="en-US" dirty="0"/>
              <a:t>Those that hear and understand but turn away after a time</a:t>
            </a:r>
          </a:p>
          <a:p>
            <a:pPr marL="685800" lvl="2">
              <a:spcBef>
                <a:spcPts val="1000"/>
              </a:spcBef>
            </a:pPr>
            <a:r>
              <a:rPr lang="en-US" dirty="0"/>
              <a:t>Make a great start on their way to sanctification, but eventually wander away</a:t>
            </a:r>
          </a:p>
          <a:p>
            <a:pPr marL="457200" indent="-457200">
              <a:buFont typeface="+mj-lt"/>
              <a:buAutoNum type="arabicPeriod"/>
            </a:pPr>
            <a:r>
              <a:rPr lang="en-US" dirty="0"/>
              <a:t>Those that hear but allow distractions to hold them back from sanctification</a:t>
            </a:r>
          </a:p>
          <a:p>
            <a:pPr marL="685800" lvl="2">
              <a:spcBef>
                <a:spcPts val="1000"/>
              </a:spcBef>
            </a:pPr>
            <a:r>
              <a:rPr lang="en-US" dirty="0"/>
              <a:t>Events and things in their lives become a priority over God</a:t>
            </a:r>
          </a:p>
          <a:p>
            <a:pPr marL="457200" indent="-457200">
              <a:buFont typeface="+mj-lt"/>
              <a:buAutoNum type="arabicPeriod"/>
            </a:pPr>
            <a:r>
              <a:rPr lang="en-US" dirty="0" smtClean="0"/>
              <a:t>Those </a:t>
            </a:r>
            <a:r>
              <a:rPr lang="en-US" dirty="0"/>
              <a:t>that hear, discern, and prosper in the Word of God</a:t>
            </a:r>
          </a:p>
          <a:p>
            <a:pPr marL="685800" lvl="2">
              <a:spcBef>
                <a:spcPts val="1000"/>
              </a:spcBef>
            </a:pPr>
            <a:r>
              <a:rPr lang="en-US" dirty="0"/>
              <a:t>Those on the path and eventually reach sanctification</a:t>
            </a:r>
          </a:p>
          <a:p>
            <a:endParaRPr lang="en-US" dirty="0"/>
          </a:p>
        </p:txBody>
      </p:sp>
      <p:sp>
        <p:nvSpPr>
          <p:cNvPr id="4" name="Date Placeholder 3"/>
          <p:cNvSpPr>
            <a:spLocks noGrp="1"/>
          </p:cNvSpPr>
          <p:nvPr>
            <p:ph type="dt" sz="half" idx="10"/>
          </p:nvPr>
        </p:nvSpPr>
        <p:spPr/>
        <p:txBody>
          <a:bodyPr/>
          <a:lstStyle/>
          <a:p>
            <a:fld id="{AADBF6E2-ED23-6249-9E50-3C95E48FBF25}" type="datetime1">
              <a:rPr lang="en-US" smtClean="0"/>
              <a:t>10/17/18</a:t>
            </a:fld>
            <a:endParaRPr lang="en-US" dirty="0"/>
          </a:p>
        </p:txBody>
      </p:sp>
    </p:spTree>
    <p:extLst>
      <p:ext uri="{BB962C8B-B14F-4D97-AF65-F5344CB8AC3E}">
        <p14:creationId xmlns:p14="http://schemas.microsoft.com/office/powerpoint/2010/main" val="628343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are (1)-(3) really Christians</a:t>
            </a:r>
            <a:r>
              <a:rPr lang="en-US" dirty="0" smtClean="0"/>
              <a:t>?</a:t>
            </a:r>
            <a:endParaRPr lang="en-US" dirty="0"/>
          </a:p>
        </p:txBody>
      </p:sp>
      <p:sp>
        <p:nvSpPr>
          <p:cNvPr id="3" name="Content Placeholder 2"/>
          <p:cNvSpPr>
            <a:spLocks noGrp="1"/>
          </p:cNvSpPr>
          <p:nvPr>
            <p:ph idx="1"/>
          </p:nvPr>
        </p:nvSpPr>
        <p:spPr/>
        <p:txBody>
          <a:bodyPr>
            <a:normAutofit/>
          </a:bodyPr>
          <a:lstStyle/>
          <a:p>
            <a:r>
              <a:rPr lang="en-US" sz="2800" dirty="0"/>
              <a:t>What do you think? </a:t>
            </a:r>
          </a:p>
          <a:p>
            <a:pPr marL="685800" lvl="2">
              <a:spcBef>
                <a:spcPts val="1000"/>
              </a:spcBef>
            </a:pPr>
            <a:r>
              <a:rPr lang="en-US" sz="2400" dirty="0"/>
              <a:t>Those that hear but don’t discern</a:t>
            </a:r>
          </a:p>
          <a:p>
            <a:pPr marL="685800" lvl="2">
              <a:spcBef>
                <a:spcPts val="1000"/>
              </a:spcBef>
            </a:pPr>
            <a:r>
              <a:rPr lang="en-US" sz="2400" dirty="0"/>
              <a:t>Those that hear and understand but turn away after a time</a:t>
            </a:r>
          </a:p>
          <a:p>
            <a:pPr marL="685800" lvl="2">
              <a:spcBef>
                <a:spcPts val="1000"/>
              </a:spcBef>
            </a:pPr>
            <a:r>
              <a:rPr lang="en-US" sz="2400" dirty="0"/>
              <a:t>Those that hear but allow distractions to hold them back from sanctification</a:t>
            </a:r>
          </a:p>
          <a:p>
            <a:pPr marL="685800" lvl="2">
              <a:spcBef>
                <a:spcPts val="1000"/>
              </a:spcBef>
            </a:pPr>
            <a:r>
              <a:rPr lang="en-US" sz="2400" dirty="0"/>
              <a:t>Those that hear, discern, and prosper in the Word of God</a:t>
            </a:r>
          </a:p>
          <a:p>
            <a:endParaRPr lang="en-US" sz="2000" dirty="0"/>
          </a:p>
          <a:p>
            <a:endParaRPr lang="en-US" dirty="0"/>
          </a:p>
        </p:txBody>
      </p:sp>
      <p:sp>
        <p:nvSpPr>
          <p:cNvPr id="4" name="Date Placeholder 3"/>
          <p:cNvSpPr>
            <a:spLocks noGrp="1"/>
          </p:cNvSpPr>
          <p:nvPr>
            <p:ph type="dt" sz="half" idx="10"/>
          </p:nvPr>
        </p:nvSpPr>
        <p:spPr/>
        <p:txBody>
          <a:bodyPr/>
          <a:lstStyle/>
          <a:p>
            <a:fld id="{AADBF6E2-ED23-6249-9E50-3C95E48FBF25}" type="datetime1">
              <a:rPr lang="en-US" smtClean="0"/>
              <a:t>10/17/18</a:t>
            </a:fld>
            <a:endParaRPr lang="en-US" dirty="0"/>
          </a:p>
        </p:txBody>
      </p:sp>
    </p:spTree>
    <p:extLst>
      <p:ext uri="{BB962C8B-B14F-4D97-AF65-F5344CB8AC3E}">
        <p14:creationId xmlns:p14="http://schemas.microsoft.com/office/powerpoint/2010/main" val="1384616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How does the parable explain the four Christians?</a:t>
            </a:r>
            <a:endParaRPr lang="en-US" dirty="0"/>
          </a:p>
        </p:txBody>
      </p:sp>
      <p:sp>
        <p:nvSpPr>
          <p:cNvPr id="5" name="Content Placeholder 4"/>
          <p:cNvSpPr>
            <a:spLocks noGrp="1"/>
          </p:cNvSpPr>
          <p:nvPr>
            <p:ph idx="1"/>
          </p:nvPr>
        </p:nvSpPr>
        <p:spPr/>
        <p:txBody>
          <a:bodyPr>
            <a:noAutofit/>
          </a:bodyPr>
          <a:lstStyle/>
          <a:p>
            <a:pPr marL="342900" lvl="1" indent="-342900"/>
            <a:r>
              <a:rPr lang="en-US" sz="2000" dirty="0" smtClean="0"/>
              <a:t>Jesus </a:t>
            </a:r>
            <a:r>
              <a:rPr lang="en-US" sz="2000" dirty="0"/>
              <a:t>used the sower, the seed, and the soil to teach about mankind’s reception of God’s Word. There are many who hear God’s Word, but very few live it. Some accept it for a short time, only to allow sin and self to choke out the Word</a:t>
            </a:r>
            <a:r>
              <a:rPr lang="en-US" sz="2000" dirty="0" smtClean="0"/>
              <a:t>.</a:t>
            </a:r>
          </a:p>
          <a:p>
            <a:pPr marL="342900" lvl="1" indent="-342900"/>
            <a:r>
              <a:rPr lang="en-US" sz="2000" dirty="0" smtClean="0"/>
              <a:t>Interestingly, this is one of Jesus’s parables that He had to explain so that people would understand. </a:t>
            </a:r>
          </a:p>
          <a:p>
            <a:pPr marL="342900" lvl="1" indent="-342900"/>
            <a:r>
              <a:rPr lang="en-US" sz="2000" dirty="0" smtClean="0"/>
              <a:t>Let’s look at his explanation then take it apart.</a:t>
            </a:r>
          </a:p>
        </p:txBody>
      </p:sp>
      <p:sp>
        <p:nvSpPr>
          <p:cNvPr id="2" name="Date Placeholder 1"/>
          <p:cNvSpPr>
            <a:spLocks noGrp="1"/>
          </p:cNvSpPr>
          <p:nvPr>
            <p:ph type="dt" sz="half" idx="10"/>
          </p:nvPr>
        </p:nvSpPr>
        <p:spPr/>
        <p:txBody>
          <a:bodyPr/>
          <a:lstStyle/>
          <a:p>
            <a:fld id="{B696ECFC-7A24-9D4D-A2F6-14E025D39F39}" type="datetime1">
              <a:rPr lang="en-US" smtClean="0"/>
              <a:t>10/17/18</a:t>
            </a:fld>
            <a:endParaRPr lang="en-US" dirty="0"/>
          </a:p>
        </p:txBody>
      </p:sp>
    </p:spTree>
    <p:extLst>
      <p:ext uri="{BB962C8B-B14F-4D97-AF65-F5344CB8AC3E}">
        <p14:creationId xmlns:p14="http://schemas.microsoft.com/office/powerpoint/2010/main" val="16464352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a:t>
            </a:r>
            <a:r>
              <a:rPr lang="en-US" dirty="0" smtClean="0"/>
              <a:t>SOWER AND THE SEED </a:t>
            </a:r>
            <a:br>
              <a:rPr lang="en-US" dirty="0" smtClean="0"/>
            </a:br>
            <a:r>
              <a:rPr lang="fi-FI" dirty="0"/>
              <a:t>Luke </a:t>
            </a:r>
            <a:r>
              <a:rPr lang="fi-FI" dirty="0" smtClean="0"/>
              <a:t>8:9-15</a:t>
            </a:r>
            <a:endParaRPr lang="en-US" dirty="0"/>
          </a:p>
        </p:txBody>
      </p:sp>
      <p:sp>
        <p:nvSpPr>
          <p:cNvPr id="5" name="Content Placeholder 4"/>
          <p:cNvSpPr>
            <a:spLocks noGrp="1"/>
          </p:cNvSpPr>
          <p:nvPr>
            <p:ph idx="1"/>
          </p:nvPr>
        </p:nvSpPr>
        <p:spPr/>
        <p:txBody>
          <a:bodyPr>
            <a:noAutofit/>
          </a:bodyPr>
          <a:lstStyle/>
          <a:p>
            <a:pPr marL="0" lvl="1" indent="0">
              <a:buNone/>
            </a:pPr>
            <a:r>
              <a:rPr lang="en-US" sz="2400" i="1" dirty="0"/>
              <a:t>His disciples asked him what this parable meant. He said, “The knowledge of the secrets of the kingdom of God has been given to you, but to others I speak in parables, so that, “‘though seeing, they may not see; though hearing, they may not understand.’ “This is the meaning of the parable: The seed is the word of God. Those along the path are the ones who hear, and then the devil comes and takes away the word from their hearts, so that they may not believe and be saved. </a:t>
            </a:r>
            <a:endParaRPr lang="en-US" sz="1800" i="1" dirty="0" smtClean="0"/>
          </a:p>
        </p:txBody>
      </p:sp>
      <p:sp>
        <p:nvSpPr>
          <p:cNvPr id="2" name="Date Placeholder 1"/>
          <p:cNvSpPr>
            <a:spLocks noGrp="1"/>
          </p:cNvSpPr>
          <p:nvPr>
            <p:ph type="dt" sz="half" idx="10"/>
          </p:nvPr>
        </p:nvSpPr>
        <p:spPr/>
        <p:txBody>
          <a:bodyPr/>
          <a:lstStyle/>
          <a:p>
            <a:fld id="{B696ECFC-7A24-9D4D-A2F6-14E025D39F39}" type="datetime1">
              <a:rPr lang="en-US" smtClean="0"/>
              <a:t>10/17/18</a:t>
            </a:fld>
            <a:endParaRPr lang="en-US" dirty="0"/>
          </a:p>
        </p:txBody>
      </p:sp>
    </p:spTree>
    <p:extLst>
      <p:ext uri="{BB962C8B-B14F-4D97-AF65-F5344CB8AC3E}">
        <p14:creationId xmlns:p14="http://schemas.microsoft.com/office/powerpoint/2010/main" val="13105728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a:t>
            </a:r>
            <a:r>
              <a:rPr lang="en-US" dirty="0" smtClean="0"/>
              <a:t>SOWER AND THE SEED </a:t>
            </a:r>
            <a:br>
              <a:rPr lang="en-US" dirty="0" smtClean="0"/>
            </a:br>
            <a:r>
              <a:rPr lang="fi-FI" dirty="0"/>
              <a:t>Luke </a:t>
            </a:r>
            <a:r>
              <a:rPr lang="fi-FI" dirty="0" smtClean="0"/>
              <a:t>8:9-15</a:t>
            </a:r>
            <a:endParaRPr lang="en-US" dirty="0"/>
          </a:p>
        </p:txBody>
      </p:sp>
      <p:sp>
        <p:nvSpPr>
          <p:cNvPr id="5" name="Content Placeholder 4"/>
          <p:cNvSpPr>
            <a:spLocks noGrp="1"/>
          </p:cNvSpPr>
          <p:nvPr>
            <p:ph idx="1"/>
          </p:nvPr>
        </p:nvSpPr>
        <p:spPr/>
        <p:txBody>
          <a:bodyPr>
            <a:noAutofit/>
          </a:bodyPr>
          <a:lstStyle/>
          <a:p>
            <a:pPr marL="0" lvl="1" indent="0">
              <a:buNone/>
            </a:pPr>
            <a:r>
              <a:rPr lang="en-US" sz="2400" i="1" dirty="0" smtClean="0"/>
              <a:t>Those </a:t>
            </a:r>
            <a:r>
              <a:rPr lang="en-US" sz="2400" i="1" dirty="0"/>
              <a:t>on the rocky ground are the ones who receive the word with joy when they hear it, but they have no root. They believe for a while, but in the time of testing they fall away. The seed that fell among thorns stands for those who hear, but as they go on their way they are choked by life’s worries, riches and pleasures, and they do not mature. But the seed on good soil stands for those with a noble and good heart, who hear the word, retain it, and by persevering produce a crop.</a:t>
            </a:r>
            <a:endParaRPr lang="en-US" sz="1800" i="1" dirty="0" smtClean="0"/>
          </a:p>
        </p:txBody>
      </p:sp>
      <p:sp>
        <p:nvSpPr>
          <p:cNvPr id="2" name="Date Placeholder 1"/>
          <p:cNvSpPr>
            <a:spLocks noGrp="1"/>
          </p:cNvSpPr>
          <p:nvPr>
            <p:ph type="dt" sz="half" idx="10"/>
          </p:nvPr>
        </p:nvSpPr>
        <p:spPr/>
        <p:txBody>
          <a:bodyPr/>
          <a:lstStyle/>
          <a:p>
            <a:fld id="{B696ECFC-7A24-9D4D-A2F6-14E025D39F39}" type="datetime1">
              <a:rPr lang="en-US" smtClean="0"/>
              <a:t>10/17/18</a:t>
            </a:fld>
            <a:endParaRPr lang="en-US" dirty="0"/>
          </a:p>
        </p:txBody>
      </p:sp>
    </p:spTree>
    <p:extLst>
      <p:ext uri="{BB962C8B-B14F-4D97-AF65-F5344CB8AC3E}">
        <p14:creationId xmlns:p14="http://schemas.microsoft.com/office/powerpoint/2010/main" val="57349549"/>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785</TotalTime>
  <Words>2117</Words>
  <Application>Microsoft Macintosh PowerPoint</Application>
  <PresentationFormat>Widescreen</PresentationFormat>
  <Paragraphs>245</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Century Gothic</vt:lpstr>
      <vt:lpstr>Courier New</vt:lpstr>
      <vt:lpstr>Mangal</vt:lpstr>
      <vt:lpstr>ＭＳ Ｐゴシック</vt:lpstr>
      <vt:lpstr>Symbol</vt:lpstr>
      <vt:lpstr>Wingdings</vt:lpstr>
      <vt:lpstr>Vapor Trail</vt:lpstr>
      <vt:lpstr>Parables and Pythons</vt:lpstr>
      <vt:lpstr>Class agenda</vt:lpstr>
      <vt:lpstr>Bible study: the parables of Jesus</vt:lpstr>
      <vt:lpstr>THE SOWER AND THE SEED  Luke 8:5–8</vt:lpstr>
      <vt:lpstr>Who are the four Christians?</vt:lpstr>
      <vt:lpstr>So, are (1)-(3) really Christians?</vt:lpstr>
      <vt:lpstr>How does the parable explain the four Christians?</vt:lpstr>
      <vt:lpstr>THE SOWER AND THE SEED  Luke 8:9-15</vt:lpstr>
      <vt:lpstr>THE SOWER AND THE SEED  Luke 8:9-15</vt:lpstr>
      <vt:lpstr>Conclusions</vt:lpstr>
      <vt:lpstr>The golden age of British comedy</vt:lpstr>
      <vt:lpstr>Lyrics</vt:lpstr>
      <vt:lpstr>PowerPoint Presentation</vt:lpstr>
      <vt:lpstr>Computer Programming</vt:lpstr>
      <vt:lpstr>WHILE loop - Review</vt:lpstr>
      <vt:lpstr>Lists - REview</vt:lpstr>
      <vt:lpstr>List Functions – counting</vt:lpstr>
      <vt:lpstr>List Functions – hands on</vt:lpstr>
      <vt:lpstr>List Functions – Results</vt:lpstr>
      <vt:lpstr>Lists are mutable</vt:lpstr>
      <vt:lpstr>List methods</vt:lpstr>
      <vt:lpstr>Again, lists have methods </vt:lpstr>
      <vt:lpstr>Some new methods</vt:lpstr>
      <vt:lpstr>Unusual results</vt:lpstr>
      <vt:lpstr>Split</vt:lpstr>
      <vt:lpstr>Sorting</vt:lpstr>
      <vt:lpstr>Lists – hands on</vt:lpstr>
      <vt:lpstr>Lists – Hands on results</vt:lpstr>
      <vt:lpstr>Homework</vt:lpstr>
      <vt:lpstr>Homework #4 - Review</vt:lpstr>
      <vt:lpstr>Homework #3 - Review</vt:lpstr>
      <vt:lpstr>Homework assignment #5</vt:lpstr>
      <vt:lpstr>Questions or comments?</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Parables and pythons</dc:title>
  <dc:creator>Chuck Bell</dc:creator>
  <cp:lastModifiedBy>Chuck Bell</cp:lastModifiedBy>
  <cp:revision>216</cp:revision>
  <dcterms:created xsi:type="dcterms:W3CDTF">2018-09-09T20:06:26Z</dcterms:created>
  <dcterms:modified xsi:type="dcterms:W3CDTF">2018-10-17T16:24:29Z</dcterms:modified>
</cp:coreProperties>
</file>