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61" r:id="rId3"/>
    <p:sldId id="271" r:id="rId4"/>
    <p:sldId id="446" r:id="rId5"/>
    <p:sldId id="447" r:id="rId6"/>
    <p:sldId id="448" r:id="rId7"/>
    <p:sldId id="449" r:id="rId8"/>
    <p:sldId id="450" r:id="rId9"/>
    <p:sldId id="451" r:id="rId10"/>
    <p:sldId id="452" r:id="rId11"/>
    <p:sldId id="453" r:id="rId12"/>
    <p:sldId id="454" r:id="rId13"/>
    <p:sldId id="270" r:id="rId14"/>
    <p:sldId id="257" r:id="rId15"/>
    <p:sldId id="269"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80" r:id="rId30"/>
    <p:sldId id="478" r:id="rId31"/>
    <p:sldId id="479" r:id="rId32"/>
    <p:sldId id="477" r:id="rId33"/>
    <p:sldId id="468" r:id="rId34"/>
    <p:sldId id="471" r:id="rId35"/>
    <p:sldId id="472" r:id="rId36"/>
    <p:sldId id="473" r:id="rId37"/>
    <p:sldId id="474" r:id="rId38"/>
    <p:sldId id="280" r:id="rId39"/>
    <p:sldId id="281" r:id="rId40"/>
    <p:sldId id="470" r:id="rId41"/>
    <p:sldId id="442" r:id="rId42"/>
    <p:sldId id="469" r:id="rId43"/>
    <p:sldId id="267" r:id="rId44"/>
    <p:sldId id="475" r:id="rId45"/>
    <p:sldId id="476" r:id="rId46"/>
    <p:sldId id="26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1"/>
    <p:restoredTop sz="94681"/>
  </p:normalViewPr>
  <p:slideViewPr>
    <p:cSldViewPr snapToGrid="0" snapToObjects="1">
      <p:cViewPr>
        <p:scale>
          <a:sx n="125" d="100"/>
          <a:sy n="125" d="100"/>
        </p:scale>
        <p:origin x="11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11/12/18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226CBD0-D3D8-6243-9988-CF75D1612BAC}" type="slidenum">
              <a:rPr lang="en-US" altLang="x-none"/>
              <a:pPr/>
              <a:t>17</a:t>
            </a:fld>
            <a:endParaRPr lang="en-US" altLang="x-none" dirty="0"/>
          </a:p>
        </p:txBody>
      </p:sp>
      <p:sp>
        <p:nvSpPr>
          <p:cNvPr id="1539074" name="Rectangle 2"/>
          <p:cNvSpPr>
            <a:spLocks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907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x-none" altLang="x-none"/>
          </a:p>
        </p:txBody>
      </p:sp>
    </p:spTree>
    <p:extLst>
      <p:ext uri="{BB962C8B-B14F-4D97-AF65-F5344CB8AC3E}">
        <p14:creationId xmlns:p14="http://schemas.microsoft.com/office/powerpoint/2010/main" val="102655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9C61F03-C310-8E4C-8703-342405B5FA04}" type="slidenum">
              <a:rPr lang="en-US" altLang="x-none"/>
              <a:pPr/>
              <a:t>19</a:t>
            </a:fld>
            <a:endParaRPr lang="en-US" altLang="x-none" dirty="0"/>
          </a:p>
        </p:txBody>
      </p:sp>
      <p:sp>
        <p:nvSpPr>
          <p:cNvPr id="152576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25763" name="Text Box 3"/>
          <p:cNvSpPr txBox="1">
            <a:spLocks noChangeArrowheads="1"/>
          </p:cNvSpPr>
          <p:nvPr>
            <p:ph type="body"/>
          </p:nvPr>
        </p:nvSpPr>
        <p:spPr bwMode="auto">
          <a:xfrm>
            <a:off x="914400" y="4343400"/>
            <a:ext cx="50276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wrap="none" anchor="ctr"/>
          <a:lstStyle/>
          <a:p>
            <a:endParaRPr lang="x-none" altLang="x-none"/>
          </a:p>
        </p:txBody>
      </p:sp>
    </p:spTree>
    <p:extLst>
      <p:ext uri="{BB962C8B-B14F-4D97-AF65-F5344CB8AC3E}">
        <p14:creationId xmlns:p14="http://schemas.microsoft.com/office/powerpoint/2010/main" val="113942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BB45C98-B1BD-B547-98BE-14727E4EA059}" type="slidenum">
              <a:rPr lang="en-US" altLang="x-none"/>
              <a:pPr/>
              <a:t>22</a:t>
            </a:fld>
            <a:endParaRPr lang="en-US" altLang="x-none" dirty="0"/>
          </a:p>
        </p:txBody>
      </p:sp>
      <p:sp>
        <p:nvSpPr>
          <p:cNvPr id="1519618" name="Rectangle 2"/>
          <p:cNvSpPr>
            <a:spLocks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1961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x-none" altLang="x-none"/>
          </a:p>
        </p:txBody>
      </p:sp>
    </p:spTree>
    <p:extLst>
      <p:ext uri="{BB962C8B-B14F-4D97-AF65-F5344CB8AC3E}">
        <p14:creationId xmlns:p14="http://schemas.microsoft.com/office/powerpoint/2010/main" val="77048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F4420F-1300-5C46-91A0-ADD776F6656B}" type="slidenum">
              <a:rPr lang="en-US" altLang="x-none"/>
              <a:pPr/>
              <a:t>23</a:t>
            </a:fld>
            <a:endParaRPr lang="en-US" altLang="x-none" dirty="0"/>
          </a:p>
        </p:txBody>
      </p:sp>
      <p:sp>
        <p:nvSpPr>
          <p:cNvPr id="1521666" name="Rectangle 2"/>
          <p:cNvSpPr>
            <a:spLocks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2166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x-none" altLang="x-none"/>
          </a:p>
        </p:txBody>
      </p:sp>
    </p:spTree>
    <p:extLst>
      <p:ext uri="{BB962C8B-B14F-4D97-AF65-F5344CB8AC3E}">
        <p14:creationId xmlns:p14="http://schemas.microsoft.com/office/powerpoint/2010/main" val="5731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29AD755-2FE2-0D44-ACF6-BE2C9B2E47A3}" type="slidenum">
              <a:rPr lang="en-US" altLang="x-none"/>
              <a:pPr/>
              <a:t>26</a:t>
            </a:fld>
            <a:endParaRPr lang="en-US" altLang="x-none" dirty="0"/>
          </a:p>
        </p:txBody>
      </p:sp>
      <p:sp>
        <p:nvSpPr>
          <p:cNvPr id="153497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34979" name="Text Box 3"/>
          <p:cNvSpPr txBox="1">
            <a:spLocks noChangeArrowheads="1"/>
          </p:cNvSpPr>
          <p:nvPr>
            <p:ph type="body"/>
          </p:nvPr>
        </p:nvSpPr>
        <p:spPr bwMode="auto">
          <a:xfrm>
            <a:off x="914400" y="4343400"/>
            <a:ext cx="50276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wrap="none" anchor="ctr"/>
          <a:lstStyle/>
          <a:p>
            <a:endParaRPr lang="x-none" altLang="x-none"/>
          </a:p>
        </p:txBody>
      </p:sp>
    </p:spTree>
    <p:extLst>
      <p:ext uri="{BB962C8B-B14F-4D97-AF65-F5344CB8AC3E}">
        <p14:creationId xmlns:p14="http://schemas.microsoft.com/office/powerpoint/2010/main" val="84063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3245BCD-F824-0448-A9F2-0BEFA892EB5A}" type="slidenum">
              <a:rPr lang="en-US" altLang="x-none"/>
              <a:pPr/>
              <a:t>27</a:t>
            </a:fld>
            <a:endParaRPr lang="en-US" altLang="x-none" dirty="0"/>
          </a:p>
        </p:txBody>
      </p:sp>
      <p:sp>
        <p:nvSpPr>
          <p:cNvPr id="1541122" name="Rectangle 2"/>
          <p:cNvSpPr>
            <a:spLocks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4112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x-none" altLang="x-none"/>
          </a:p>
        </p:txBody>
      </p:sp>
    </p:spTree>
    <p:extLst>
      <p:ext uri="{BB962C8B-B14F-4D97-AF65-F5344CB8AC3E}">
        <p14:creationId xmlns:p14="http://schemas.microsoft.com/office/powerpoint/2010/main" val="143334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a:t>11/12/18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11/12/18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11/12/18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a:pPr/>
              <a:t>11/12/18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a:pPr/>
              <a:t>11/12/18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11/12/18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11/12/18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11/12/18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ocs.python.org/lib/module-math.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Parables and Pythons</a:t>
            </a:r>
            <a:endParaRPr lang="en-US" cap="none" dirty="0"/>
          </a:p>
        </p:txBody>
      </p:sp>
      <p:sp>
        <p:nvSpPr>
          <p:cNvPr id="3" name="Subtitle 2"/>
          <p:cNvSpPr>
            <a:spLocks noGrp="1"/>
          </p:cNvSpPr>
          <p:nvPr>
            <p:ph type="subTitle" idx="1"/>
          </p:nvPr>
        </p:nvSpPr>
        <p:spPr>
          <a:xfrm>
            <a:off x="1371600" y="3632201"/>
            <a:ext cx="9448800" cy="1226878"/>
          </a:xfrm>
        </p:spPr>
        <p:txBody>
          <a:bodyPr>
            <a:normAutofit/>
          </a:bodyPr>
          <a:lstStyle/>
          <a:p>
            <a:endParaRPr lang="en-US" dirty="0" smtClean="0"/>
          </a:p>
          <a:p>
            <a:r>
              <a:rPr lang="en-US" dirty="0" smtClean="0"/>
              <a:t>Dr. Charles “Chuck” Bell</a:t>
            </a:r>
          </a:p>
          <a:p>
            <a:r>
              <a:rPr lang="en-US" dirty="0" smtClean="0"/>
              <a:t>Lesson </a:t>
            </a:r>
            <a:r>
              <a:rPr lang="en-US" dirty="0" smtClean="0"/>
              <a:t>9: </a:t>
            </a:r>
            <a:r>
              <a:rPr lang="en-US" dirty="0" smtClean="0"/>
              <a:t>14</a:t>
            </a:r>
            <a:r>
              <a:rPr lang="en-US" dirty="0" smtClean="0"/>
              <a:t> </a:t>
            </a:r>
            <a:r>
              <a:rPr lang="en-US" dirty="0" smtClean="0"/>
              <a:t>November 2018</a:t>
            </a:r>
          </a:p>
          <a:p>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Yeast - Interpretations</a:t>
            </a:r>
          </a:p>
        </p:txBody>
      </p:sp>
      <p:sp>
        <p:nvSpPr>
          <p:cNvPr id="3" name="Content Placeholder 2"/>
          <p:cNvSpPr>
            <a:spLocks noGrp="1"/>
          </p:cNvSpPr>
          <p:nvPr>
            <p:ph idx="1"/>
          </p:nvPr>
        </p:nvSpPr>
        <p:spPr/>
        <p:txBody>
          <a:bodyPr>
            <a:normAutofit fontScale="92500"/>
          </a:bodyPr>
          <a:lstStyle/>
          <a:p>
            <a:r>
              <a:rPr lang="en-US" dirty="0"/>
              <a:t>The negative position suggests that the yeast or “leaven” in that age was a small portion of spoiled bread dough, which is added to good dough to make it rise.</a:t>
            </a:r>
          </a:p>
          <a:p>
            <a:r>
              <a:rPr lang="en-US" dirty="0"/>
              <a:t>In nearly all cases in the Old Testament (and in Jewish life today) yeast is a symbol of evil. In the sacrificial laws of Israel it was/is excluded from every offering to the Lord made by fire. </a:t>
            </a:r>
          </a:p>
          <a:p>
            <a:r>
              <a:rPr lang="en-US" dirty="0"/>
              <a:t>At the time of the feast of unleavened bread, every faithful Jew was to search his home for any trace of yeast and then get rid of it. That is done today by orthodox Jews and symbolizes for them, as it did earlier, the putting away of sin. </a:t>
            </a:r>
          </a:p>
          <a:p>
            <a:r>
              <a:rPr lang="en-US" dirty="0"/>
              <a:t>Jesus spoke of the leaven (or yeast) of the Pharisees and Sadducees, and Herod, in each case meaning their evil influence (Matt. 16:12; Mark 8:15). </a:t>
            </a:r>
          </a:p>
          <a:p>
            <a:r>
              <a:rPr lang="en-US" dirty="0"/>
              <a:t>Thus, the Kingdom of Heaven will contain “bad” people - people who are spoiled or not holy.</a:t>
            </a:r>
          </a:p>
        </p:txBody>
      </p:sp>
      <p:sp>
        <p:nvSpPr>
          <p:cNvPr id="4" name="Date Placeholder 3"/>
          <p:cNvSpPr>
            <a:spLocks noGrp="1"/>
          </p:cNvSpPr>
          <p:nvPr>
            <p:ph type="dt" sz="half" idx="10"/>
          </p:nvPr>
        </p:nvSpPr>
        <p:spPr/>
        <p:txBody>
          <a:bodyPr/>
          <a:lstStyle/>
          <a:p>
            <a:fld id="{AADBF6E2-ED23-6249-9E50-3C95E48FBF25}" type="datetime1">
              <a:rPr lang="en-US" smtClean="0"/>
              <a:t>11/12/18</a:t>
            </a:fld>
            <a:endParaRPr lang="en-US" dirty="0"/>
          </a:p>
        </p:txBody>
      </p:sp>
    </p:spTree>
    <p:extLst>
      <p:ext uri="{BB962C8B-B14F-4D97-AF65-F5344CB8AC3E}">
        <p14:creationId xmlns:p14="http://schemas.microsoft.com/office/powerpoint/2010/main" val="1911224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5" name="Content Placeholder 4"/>
          <p:cNvSpPr>
            <a:spLocks noGrp="1"/>
          </p:cNvSpPr>
          <p:nvPr>
            <p:ph idx="1"/>
          </p:nvPr>
        </p:nvSpPr>
        <p:spPr/>
        <p:txBody>
          <a:bodyPr>
            <a:noAutofit/>
          </a:bodyPr>
          <a:lstStyle/>
          <a:p>
            <a:pPr marL="342900" lvl="1" indent="-342900"/>
            <a:r>
              <a:rPr lang="en-US" sz="1800" dirty="0"/>
              <a:t>The mustard seed very likely was well known in Jesus’ time and his audience would have picked up the abnormal growth of a shrub into a tree. Thus, a negative view of this parable can be argued.</a:t>
            </a:r>
          </a:p>
          <a:p>
            <a:pPr marL="342900" lvl="1" indent="-342900"/>
            <a:r>
              <a:rPr lang="en-US" sz="1800" dirty="0"/>
              <a:t>However, Jesus’ story telling was often meant to evoke thought and, at times, even controversy. If we focus too much on the subjects out of context (words like mustard seed), we will miss the point altogether. In fact, we will allow our own thinking to take our eyes off of the Kingdom of Heaven. </a:t>
            </a:r>
          </a:p>
          <a:p>
            <a:pPr marL="342900" lvl="1" indent="-342900"/>
            <a:r>
              <a:rPr lang="en-US" sz="1800" dirty="0"/>
              <a:t>Likewise, yeast has been used in the Old Testament as a symbol of evil, but it is also a very useful ingredient for baking bread - sometimes it is simply yeast. </a:t>
            </a:r>
          </a:p>
          <a:p>
            <a:pPr marL="342900" lvl="1" indent="-342900"/>
            <a:r>
              <a:rPr lang="en-US" sz="1800" dirty="0"/>
              <a:t>It is difficult to see how an important and thoroughly understood symbol of evil could be used by Jesus to represent the exact opposite, namely, the blessed impact of His gospel on the world.</a:t>
            </a:r>
          </a:p>
        </p:txBody>
      </p:sp>
      <p:sp>
        <p:nvSpPr>
          <p:cNvPr id="2" name="Date Placeholder 1"/>
          <p:cNvSpPr>
            <a:spLocks noGrp="1"/>
          </p:cNvSpPr>
          <p:nvPr>
            <p:ph type="dt" sz="half" idx="10"/>
          </p:nvPr>
        </p:nvSpPr>
        <p:spPr/>
        <p:txBody>
          <a:bodyPr/>
          <a:lstStyle/>
          <a:p>
            <a:fld id="{B696ECFC-7A24-9D4D-A2F6-14E025D39F39}" type="datetime1">
              <a:rPr lang="en-US" smtClean="0"/>
              <a:t>11/12/18</a:t>
            </a:fld>
            <a:endParaRPr lang="en-US" dirty="0"/>
          </a:p>
        </p:txBody>
      </p:sp>
    </p:spTree>
    <p:extLst>
      <p:ext uri="{BB962C8B-B14F-4D97-AF65-F5344CB8AC3E}">
        <p14:creationId xmlns:p14="http://schemas.microsoft.com/office/powerpoint/2010/main" val="2032086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5" name="Content Placeholder 4"/>
          <p:cNvSpPr>
            <a:spLocks noGrp="1"/>
          </p:cNvSpPr>
          <p:nvPr>
            <p:ph idx="1"/>
          </p:nvPr>
        </p:nvSpPr>
        <p:spPr/>
        <p:txBody>
          <a:bodyPr>
            <a:noAutofit/>
          </a:bodyPr>
          <a:lstStyle/>
          <a:p>
            <a:pPr marL="342900" lvl="1" indent="-342900"/>
            <a:r>
              <a:rPr lang="en-US" sz="1800" dirty="0"/>
              <a:t>Also, it is significant that these two parables are bracketed by that of the devil’s work in sowing tares among the wheat (vv. 24-30), and Christ’s explanation of that parable (vv. 36-43). This suggests they should be taken not as teaching something entirely different from the parable of the tares, but as expanding it.</a:t>
            </a:r>
          </a:p>
          <a:p>
            <a:pPr marL="742950" lvl="2" indent="-342900"/>
            <a:r>
              <a:rPr lang="en-US" sz="1600" dirty="0"/>
              <a:t>R</a:t>
            </a:r>
            <a:r>
              <a:rPr lang="en-US" sz="1600" dirty="0" smtClean="0"/>
              <a:t>ead </a:t>
            </a:r>
            <a:r>
              <a:rPr lang="en-US" sz="1600" dirty="0"/>
              <a:t>the other parables!</a:t>
            </a:r>
          </a:p>
          <a:p>
            <a:pPr marL="342900" lvl="1" indent="-342900"/>
            <a:r>
              <a:rPr lang="en-US" sz="1800" dirty="0"/>
              <a:t>Therefore, we should look at these parables as positive messages that predict not only the triumph of God’s Kingdom, but more importantly we should take comfort that Jesus has promised that Heaven will be “leavened” by turning the sinner into a positive impact for Christ. That, I believe, is what Jesus was trying to say in these parables. </a:t>
            </a:r>
          </a:p>
        </p:txBody>
      </p:sp>
      <p:sp>
        <p:nvSpPr>
          <p:cNvPr id="2" name="Date Placeholder 1"/>
          <p:cNvSpPr>
            <a:spLocks noGrp="1"/>
          </p:cNvSpPr>
          <p:nvPr>
            <p:ph type="dt" sz="half" idx="10"/>
          </p:nvPr>
        </p:nvSpPr>
        <p:spPr/>
        <p:txBody>
          <a:bodyPr/>
          <a:lstStyle/>
          <a:p>
            <a:fld id="{B696ECFC-7A24-9D4D-A2F6-14E025D39F39}" type="datetime1">
              <a:rPr lang="en-US" smtClean="0"/>
              <a:t>11/12/18</a:t>
            </a:fld>
            <a:endParaRPr lang="en-US" dirty="0"/>
          </a:p>
        </p:txBody>
      </p:sp>
    </p:spTree>
    <p:extLst>
      <p:ext uri="{BB962C8B-B14F-4D97-AF65-F5344CB8AC3E}">
        <p14:creationId xmlns:p14="http://schemas.microsoft.com/office/powerpoint/2010/main" val="184982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golden age of British comedy</a:t>
            </a:r>
            <a:endParaRPr lang="en-US" dirty="0"/>
          </a:p>
        </p:txBody>
      </p:sp>
      <p:sp>
        <p:nvSpPr>
          <p:cNvPr id="5" name="Text Placeholder 4"/>
          <p:cNvSpPr>
            <a:spLocks noGrp="1"/>
          </p:cNvSpPr>
          <p:nvPr>
            <p:ph type="body" sz="half" idx="2"/>
          </p:nvPr>
        </p:nvSpPr>
        <p:spPr>
          <a:xfrm>
            <a:off x="685800" y="3130973"/>
            <a:ext cx="10130516" cy="999067"/>
          </a:xfrm>
        </p:spPr>
        <p:txBody>
          <a:bodyPr>
            <a:normAutofit/>
          </a:bodyPr>
          <a:lstStyle/>
          <a:p>
            <a:r>
              <a:rPr lang="en-US" sz="2000" dirty="0" smtClean="0"/>
              <a:t>Subtle nuance: women were not allowed to participate.</a:t>
            </a:r>
            <a:endParaRPr lang="en-US" sz="2000"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17249" y="3325614"/>
            <a:ext cx="9114996" cy="523220"/>
          </a:xfrm>
          <a:prstGeom prst="rect">
            <a:avLst/>
          </a:prstGeom>
        </p:spPr>
        <p:txBody>
          <a:bodyPr wrap="none">
            <a:spAutoFit/>
          </a:bodyPr>
          <a:lstStyle/>
          <a:p>
            <a:r>
              <a:rPr lang="en-US" sz="2800"/>
              <a:t>https://</a:t>
            </a:r>
            <a:r>
              <a:rPr lang="en-US" sz="2800" dirty="0" err="1"/>
              <a:t>www.youtube.com</a:t>
            </a:r>
            <a:r>
              <a:rPr lang="en-US" sz="2800" dirty="0"/>
              <a:t>/</a:t>
            </a:r>
            <a:r>
              <a:rPr lang="en-US" sz="2800" dirty="0" err="1"/>
              <a:t>watch?v</a:t>
            </a:r>
            <a:r>
              <a:rPr lang="en-US" sz="2800" dirty="0"/>
              <a:t>=FQ5YU_spBw0</a:t>
            </a:r>
          </a:p>
        </p:txBody>
      </p:sp>
    </p:spTree>
    <p:extLst>
      <p:ext uri="{BB962C8B-B14F-4D97-AF65-F5344CB8AC3E}">
        <p14:creationId xmlns:p14="http://schemas.microsoft.com/office/powerpoint/2010/main" val="1944144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Computer Programming</a:t>
            </a:r>
            <a:endParaRPr lang="en-US" dirty="0"/>
          </a:p>
        </p:txBody>
      </p:sp>
      <p:sp>
        <p:nvSpPr>
          <p:cNvPr id="5" name="Text Placeholder 4"/>
          <p:cNvSpPr>
            <a:spLocks noGrp="1"/>
          </p:cNvSpPr>
          <p:nvPr>
            <p:ph type="body" sz="half" idx="2"/>
          </p:nvPr>
        </p:nvSpPr>
        <p:spPr/>
        <p:txBody>
          <a:bodyPr>
            <a:normAutofit/>
          </a:bodyPr>
          <a:lstStyle/>
          <a:p>
            <a:r>
              <a:rPr lang="en-US" sz="2000" dirty="0" smtClean="0"/>
              <a:t>Hands On Learning</a:t>
            </a:r>
            <a:endParaRPr lang="en-US" sz="2000" dirty="0"/>
          </a:p>
        </p:txBody>
      </p:sp>
    </p:spTree>
    <p:extLst>
      <p:ext uri="{BB962C8B-B14F-4D97-AF65-F5344CB8AC3E}">
        <p14:creationId xmlns:p14="http://schemas.microsoft.com/office/powerpoint/2010/main" val="1138432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ChangeArrowheads="1"/>
          </p:cNvSpPr>
          <p:nvPr>
            <p:ph type="title"/>
          </p:nvPr>
        </p:nvSpPr>
        <p:spPr/>
        <p:txBody>
          <a:bodyPr/>
          <a:lstStyle/>
          <a:p>
            <a:r>
              <a:rPr lang="en-US" altLang="x-none" dirty="0"/>
              <a:t>Expressions</a:t>
            </a:r>
          </a:p>
        </p:txBody>
      </p:sp>
      <p:sp>
        <p:nvSpPr>
          <p:cNvPr id="1406979" name="Rectangle 3"/>
          <p:cNvSpPr>
            <a:spLocks noGrp="1" noChangeArrowheads="1"/>
          </p:cNvSpPr>
          <p:nvPr>
            <p:ph idx="1"/>
          </p:nvPr>
        </p:nvSpPr>
        <p:spPr/>
        <p:txBody>
          <a:bodyPr>
            <a:normAutofit fontScale="92500" lnSpcReduction="20000"/>
          </a:bodyPr>
          <a:lstStyle/>
          <a:p>
            <a:r>
              <a:rPr lang="en-US" altLang="x-none" b="1" dirty="0"/>
              <a:t>expression</a:t>
            </a:r>
            <a:r>
              <a:rPr lang="en-US" altLang="x-none" dirty="0"/>
              <a:t>: A data value or set of operations to compute a value.</a:t>
            </a:r>
            <a:endParaRPr lang="en-US" altLang="x-none" sz="800" dirty="0"/>
          </a:p>
          <a:p>
            <a:pPr lvl="1">
              <a:buFont typeface="Wingdings" charset="2"/>
              <a:buNone/>
            </a:pPr>
            <a:r>
              <a:rPr lang="en-US" altLang="x-none" dirty="0"/>
              <a:t>	Examples:	</a:t>
            </a:r>
            <a:r>
              <a:rPr lang="en-US" altLang="x-none" dirty="0">
                <a:latin typeface="Courier New" charset="0"/>
              </a:rPr>
              <a:t>1 + 4 * 3</a:t>
            </a:r>
          </a:p>
          <a:p>
            <a:pPr lvl="1">
              <a:buFont typeface="Wingdings" charset="2"/>
              <a:buNone/>
            </a:pPr>
            <a:r>
              <a:rPr lang="en-US" altLang="x-none" dirty="0">
                <a:latin typeface="Courier New" charset="0"/>
              </a:rPr>
              <a:t>				42</a:t>
            </a:r>
          </a:p>
          <a:p>
            <a:pPr lvl="1"/>
            <a:endParaRPr lang="en-US" altLang="x-none" sz="700" dirty="0"/>
          </a:p>
          <a:p>
            <a:r>
              <a:rPr lang="en-US" altLang="x-none" dirty="0"/>
              <a:t>Arithmetic operators we will use:</a:t>
            </a:r>
          </a:p>
          <a:p>
            <a:pPr lvl="1">
              <a:buClr>
                <a:schemeClr val="bg1"/>
              </a:buClr>
            </a:pPr>
            <a:r>
              <a:rPr lang="en-US" altLang="x-none" dirty="0">
                <a:latin typeface="Courier New" charset="0"/>
              </a:rPr>
              <a:t>+ - * /	</a:t>
            </a:r>
            <a:r>
              <a:rPr lang="en-US" altLang="x-none" dirty="0"/>
              <a:t>	addition, subtraction/negation, multiplication, division</a:t>
            </a:r>
          </a:p>
          <a:p>
            <a:pPr lvl="1">
              <a:buClr>
                <a:schemeClr val="bg1"/>
              </a:buClr>
            </a:pPr>
            <a:r>
              <a:rPr lang="en-US" altLang="x-none" dirty="0">
                <a:latin typeface="Courier New" charset="0"/>
              </a:rPr>
              <a:t>%</a:t>
            </a:r>
            <a:r>
              <a:rPr lang="en-US" altLang="x-none" dirty="0"/>
              <a:t> 			modulus, a.k.a. remainder</a:t>
            </a:r>
          </a:p>
          <a:p>
            <a:pPr lvl="1">
              <a:buClr>
                <a:schemeClr val="bg1"/>
              </a:buClr>
            </a:pPr>
            <a:r>
              <a:rPr lang="en-US" altLang="x-none" dirty="0">
                <a:latin typeface="Courier New" charset="0"/>
              </a:rPr>
              <a:t>**	</a:t>
            </a:r>
            <a:r>
              <a:rPr lang="en-US" altLang="x-none" dirty="0"/>
              <a:t> 	exponentiation</a:t>
            </a:r>
          </a:p>
          <a:p>
            <a:pPr lvl="1">
              <a:buClr>
                <a:schemeClr val="bg1"/>
              </a:buClr>
            </a:pPr>
            <a:endParaRPr lang="en-US" altLang="x-none" dirty="0"/>
          </a:p>
          <a:p>
            <a:r>
              <a:rPr lang="en-US" altLang="x-none" b="1" dirty="0"/>
              <a:t>precedence</a:t>
            </a:r>
            <a:r>
              <a:rPr lang="en-US" altLang="x-none" dirty="0"/>
              <a:t>: Order in which operations are computed.</a:t>
            </a:r>
          </a:p>
          <a:p>
            <a:pPr lvl="1"/>
            <a:r>
              <a:rPr lang="en-US" altLang="x-none" dirty="0">
                <a:latin typeface="Courier New" charset="0"/>
              </a:rPr>
              <a:t>* / % **</a:t>
            </a:r>
            <a:r>
              <a:rPr lang="en-US" altLang="x-none" dirty="0"/>
              <a:t> have a higher precedence than </a:t>
            </a:r>
            <a:r>
              <a:rPr lang="en-US" altLang="x-none" dirty="0">
                <a:latin typeface="Courier New" charset="0"/>
              </a:rPr>
              <a:t>+ -</a:t>
            </a:r>
            <a:r>
              <a:rPr lang="en-US" altLang="x-none" dirty="0"/>
              <a:t/>
            </a:r>
            <a:br>
              <a:rPr lang="en-US" altLang="x-none" dirty="0"/>
            </a:br>
            <a:r>
              <a:rPr lang="en-US" altLang="x-none" sz="800" dirty="0"/>
              <a:t/>
            </a:r>
            <a:br>
              <a:rPr lang="en-US" altLang="x-none" sz="800" dirty="0"/>
            </a:br>
            <a:r>
              <a:rPr lang="en-US" altLang="x-none" dirty="0">
                <a:latin typeface="Courier New" charset="0"/>
              </a:rPr>
              <a:t>1 + 3 * 4</a:t>
            </a:r>
            <a:r>
              <a:rPr lang="en-US" altLang="x-none" dirty="0"/>
              <a:t> is </a:t>
            </a:r>
            <a:r>
              <a:rPr lang="en-US" altLang="x-none" dirty="0">
                <a:latin typeface="Courier New" charset="0"/>
              </a:rPr>
              <a:t>13</a:t>
            </a:r>
            <a:endParaRPr lang="en-US" altLang="x-none" dirty="0"/>
          </a:p>
          <a:p>
            <a:pPr lvl="1"/>
            <a:endParaRPr lang="en-US" altLang="x-none" sz="1000" dirty="0"/>
          </a:p>
          <a:p>
            <a:pPr lvl="1"/>
            <a:r>
              <a:rPr lang="en-US" altLang="x-none" dirty="0"/>
              <a:t>Parentheses can be used to force a certain order of evaluation.</a:t>
            </a:r>
            <a:br>
              <a:rPr lang="en-US" altLang="x-none" dirty="0"/>
            </a:br>
            <a:r>
              <a:rPr lang="en-US" altLang="x-none" sz="800" dirty="0"/>
              <a:t/>
            </a:r>
            <a:br>
              <a:rPr lang="en-US" altLang="x-none" sz="800" dirty="0"/>
            </a:br>
            <a:r>
              <a:rPr lang="en-US" altLang="x-none" dirty="0">
                <a:latin typeface="Courier New" charset="0"/>
              </a:rPr>
              <a:t>(1 + 3) * 4</a:t>
            </a:r>
            <a:r>
              <a:rPr lang="en-US" altLang="x-none" dirty="0"/>
              <a:t> is </a:t>
            </a:r>
            <a:r>
              <a:rPr lang="en-US" altLang="x-none" dirty="0">
                <a:latin typeface="Courier New" charset="0"/>
              </a:rPr>
              <a:t>16</a:t>
            </a:r>
            <a:endParaRPr lang="en-US" altLang="x-none" sz="1000" dirty="0"/>
          </a:p>
        </p:txBody>
      </p:sp>
      <p:sp>
        <p:nvSpPr>
          <p:cNvPr id="4" name="Slide Number Placeholder 3"/>
          <p:cNvSpPr>
            <a:spLocks noGrp="1"/>
          </p:cNvSpPr>
          <p:nvPr>
            <p:ph type="sldNum" sz="quarter" idx="12"/>
          </p:nvPr>
        </p:nvSpPr>
        <p:spPr/>
        <p:txBody>
          <a:bodyPr/>
          <a:lstStyle/>
          <a:p>
            <a:fld id="{EAB7C6D5-C856-C540-B771-F019FA7D3C41}" type="slidenum">
              <a:rPr lang="en-US" altLang="x-none"/>
              <a:pPr/>
              <a:t>16</a:t>
            </a:fld>
            <a:endParaRPr lang="en-US" altLang="x-none" dirty="0"/>
          </a:p>
        </p:txBody>
      </p:sp>
    </p:spTree>
    <p:extLst>
      <p:ext uri="{BB962C8B-B14F-4D97-AF65-F5344CB8AC3E}">
        <p14:creationId xmlns:p14="http://schemas.microsoft.com/office/powerpoint/2010/main" val="1415270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p:txBody>
          <a:bodyPr/>
          <a:lstStyle/>
          <a:p>
            <a:r>
              <a:rPr lang="en-US" altLang="x-none" dirty="0"/>
              <a:t>Math </a:t>
            </a:r>
            <a:r>
              <a:rPr lang="en-US" altLang="x-none" dirty="0" smtClean="0"/>
              <a:t>functions</a:t>
            </a:r>
            <a:endParaRPr lang="en-US" altLang="x-none" dirty="0"/>
          </a:p>
        </p:txBody>
      </p:sp>
      <p:sp>
        <p:nvSpPr>
          <p:cNvPr id="1538051" name="Rectangle 3"/>
          <p:cNvSpPr>
            <a:spLocks noGrp="1" noChangeArrowheads="1"/>
          </p:cNvSpPr>
          <p:nvPr>
            <p:ph idx="1"/>
          </p:nvPr>
        </p:nvSpPr>
        <p:spPr>
          <a:xfrm>
            <a:off x="685800" y="2194560"/>
            <a:ext cx="5521960" cy="4331249"/>
          </a:xfrm>
        </p:spPr>
        <p:txBody>
          <a:bodyPr>
            <a:normAutofit/>
          </a:bodyPr>
          <a:lstStyle/>
          <a:p>
            <a:pPr>
              <a:lnSpc>
                <a:spcPct val="90000"/>
              </a:lnSpc>
            </a:pPr>
            <a:r>
              <a:rPr lang="en-US" altLang="x-none" dirty="0"/>
              <a:t>Python has useful </a:t>
            </a:r>
            <a:r>
              <a:rPr lang="en-US" altLang="x-none" dirty="0">
                <a:hlinkClick r:id="rId3"/>
              </a:rPr>
              <a:t>commands</a:t>
            </a:r>
            <a:r>
              <a:rPr lang="en-US" altLang="x-none" dirty="0"/>
              <a:t> for performing calculations.</a:t>
            </a:r>
          </a:p>
          <a:p>
            <a:pPr>
              <a:lnSpc>
                <a:spcPct val="90000"/>
              </a:lnSpc>
            </a:pPr>
            <a:r>
              <a:rPr lang="en-US" altLang="x-none" dirty="0" smtClean="0"/>
              <a:t>To </a:t>
            </a:r>
            <a:r>
              <a:rPr lang="en-US" altLang="x-none" dirty="0"/>
              <a:t>use many of these commands, you must write the following at the top of your Python program:</a:t>
            </a:r>
          </a:p>
          <a:p>
            <a:pPr lvl="1">
              <a:lnSpc>
                <a:spcPct val="90000"/>
              </a:lnSpc>
              <a:buFont typeface="Wingdings" charset="2"/>
              <a:buNone/>
            </a:pPr>
            <a:r>
              <a:rPr lang="en-US" altLang="x-none" dirty="0">
                <a:latin typeface="Courier New" charset="0"/>
              </a:rPr>
              <a:t>from math import *</a:t>
            </a:r>
          </a:p>
        </p:txBody>
      </p:sp>
      <p:sp>
        <p:nvSpPr>
          <p:cNvPr id="59" name="Slide Number Placeholder 3"/>
          <p:cNvSpPr>
            <a:spLocks noGrp="1"/>
          </p:cNvSpPr>
          <p:nvPr>
            <p:ph type="sldNum" sz="quarter" idx="12"/>
          </p:nvPr>
        </p:nvSpPr>
        <p:spPr/>
        <p:txBody>
          <a:bodyPr/>
          <a:lstStyle/>
          <a:p>
            <a:fld id="{CDC70A31-F4E6-2C46-8477-7CF3C4DBB8F7}" type="slidenum">
              <a:rPr lang="en-US" altLang="x-none"/>
              <a:pPr/>
              <a:t>17</a:t>
            </a:fld>
            <a:endParaRPr lang="en-US" altLang="x-none" dirty="0"/>
          </a:p>
        </p:txBody>
      </p:sp>
      <p:graphicFrame>
        <p:nvGraphicFramePr>
          <p:cNvPr id="1538116" name="Group 68"/>
          <p:cNvGraphicFramePr>
            <a:graphicFrameLocks noGrp="1"/>
          </p:cNvGraphicFramePr>
          <p:nvPr>
            <p:extLst>
              <p:ext uri="{D42A27DB-BD31-4B8C-83A1-F6EECF244321}">
                <p14:modId xmlns:p14="http://schemas.microsoft.com/office/powerpoint/2010/main" val="887060662"/>
              </p:ext>
            </p:extLst>
          </p:nvPr>
        </p:nvGraphicFramePr>
        <p:xfrm>
          <a:off x="6483985" y="2075649"/>
          <a:ext cx="5076827" cy="4084320"/>
        </p:xfrm>
        <a:graphic>
          <a:graphicData uri="http://schemas.openxmlformats.org/drawingml/2006/table">
            <a:tbl>
              <a:tblPr/>
              <a:tblGrid>
                <a:gridCol w="2051503"/>
                <a:gridCol w="3025324"/>
              </a:tblGrid>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Command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5387">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abs(</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ceil(</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cos(</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floor(</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5387">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log(</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logarithm, base </a:t>
                      </a:r>
                      <a:r>
                        <a:rPr kumimoji="0" lang="en-US" altLang="x-none" sz="1400" b="0" i="1" u="none" strike="noStrike" cap="none" normalizeH="0" baseline="0" dirty="0">
                          <a:ln>
                            <a:noFill/>
                          </a:ln>
                          <a:solidFill>
                            <a:schemeClr val="tx1"/>
                          </a:solidFill>
                          <a:effectLst/>
                          <a:latin typeface="Verdana" charset="0"/>
                          <a:ea typeface="Times New Roman" charset="0"/>
                          <a:cs typeface="Times New Roman" charset="0"/>
                        </a:rPr>
                        <a:t>e</a:t>
                      </a:r>
                      <a:endPar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log10(</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max(</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value1</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 </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value2</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5387">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min(</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value1</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 </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value2</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round(</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5387">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sin(</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178">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sqrt(</a:t>
                      </a:r>
                      <a:r>
                        <a:rPr kumimoji="0" lang="en-US" altLang="x-none" sz="1400" b="1" i="1" u="none" strike="noStrike" cap="none" normalizeH="0" baseline="0" dirty="0">
                          <a:ln>
                            <a:noFill/>
                          </a:ln>
                          <a:solidFill>
                            <a:schemeClr val="tx1"/>
                          </a:solidFill>
                          <a:effectLst/>
                          <a:latin typeface="Verdana" charset="0"/>
                          <a:ea typeface="Times New Roman" charset="0"/>
                          <a:cs typeface="Times New Roman" charset="0"/>
                        </a:rPr>
                        <a:t>value</a:t>
                      </a: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8115" name="Group 67"/>
          <p:cNvGraphicFramePr>
            <a:graphicFrameLocks noGrp="1"/>
          </p:cNvGraphicFramePr>
          <p:nvPr>
            <p:extLst>
              <p:ext uri="{D42A27DB-BD31-4B8C-83A1-F6EECF244321}">
                <p14:modId xmlns:p14="http://schemas.microsoft.com/office/powerpoint/2010/main" val="494456451"/>
              </p:ext>
            </p:extLst>
          </p:nvPr>
        </p:nvGraphicFramePr>
        <p:xfrm>
          <a:off x="962025" y="5147942"/>
          <a:ext cx="2771775" cy="990600"/>
        </p:xfrm>
        <a:graphic>
          <a:graphicData uri="http://schemas.openxmlformats.org/drawingml/2006/table">
            <a:tbl>
              <a:tblPr/>
              <a:tblGrid>
                <a:gridCol w="1219200"/>
                <a:gridCol w="1552575"/>
              </a:tblGrid>
              <a:tr h="3302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02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24755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r>
              <a:rPr lang="en-US" altLang="x-none" dirty="0"/>
              <a:t>Variables</a:t>
            </a:r>
          </a:p>
        </p:txBody>
      </p:sp>
      <p:sp>
        <p:nvSpPr>
          <p:cNvPr id="2" name="Content Placeholder 1"/>
          <p:cNvSpPr>
            <a:spLocks noGrp="1"/>
          </p:cNvSpPr>
          <p:nvPr>
            <p:ph idx="1"/>
          </p:nvPr>
        </p:nvSpPr>
        <p:spPr/>
        <p:txBody>
          <a:bodyPr/>
          <a:lstStyle/>
          <a:p>
            <a:r>
              <a:rPr lang="en-US" b="1" dirty="0"/>
              <a:t>variable</a:t>
            </a:r>
            <a:r>
              <a:rPr lang="en-US" dirty="0"/>
              <a:t>: A named piece of memory that can store a value.</a:t>
            </a:r>
          </a:p>
          <a:p>
            <a:pPr lvl="1"/>
            <a:r>
              <a:rPr lang="en-US" dirty="0"/>
              <a:t>Usage</a:t>
            </a:r>
            <a:r>
              <a:rPr lang="en-US" dirty="0" smtClean="0"/>
              <a:t>: Compute </a:t>
            </a:r>
            <a:r>
              <a:rPr lang="en-US" dirty="0"/>
              <a:t>an expression's </a:t>
            </a:r>
            <a:r>
              <a:rPr lang="en-US" dirty="0" smtClean="0"/>
              <a:t>result, store </a:t>
            </a:r>
            <a:r>
              <a:rPr lang="en-US" dirty="0"/>
              <a:t>that result into a </a:t>
            </a:r>
            <a:r>
              <a:rPr lang="en-US" dirty="0" smtClean="0"/>
              <a:t>variable, and </a:t>
            </a:r>
            <a:r>
              <a:rPr lang="en-US" dirty="0"/>
              <a:t>use that variable later in the program</a:t>
            </a:r>
            <a:r>
              <a:rPr lang="en-US" dirty="0" smtClean="0"/>
              <a:t>.</a:t>
            </a:r>
            <a:endParaRPr lang="en-US" dirty="0"/>
          </a:p>
          <a:p>
            <a:r>
              <a:rPr lang="en-US" b="1" dirty="0"/>
              <a:t>assignment statement</a:t>
            </a:r>
            <a:r>
              <a:rPr lang="en-US" dirty="0"/>
              <a:t>: Stores a value into a variable.</a:t>
            </a:r>
          </a:p>
          <a:p>
            <a:endParaRPr lang="en-US" dirty="0"/>
          </a:p>
        </p:txBody>
      </p:sp>
      <p:sp>
        <p:nvSpPr>
          <p:cNvPr id="10" name="Slide Number Placeholder 3"/>
          <p:cNvSpPr>
            <a:spLocks noGrp="1"/>
          </p:cNvSpPr>
          <p:nvPr>
            <p:ph type="sldNum" sz="quarter" idx="12"/>
          </p:nvPr>
        </p:nvSpPr>
        <p:spPr/>
        <p:txBody>
          <a:bodyPr/>
          <a:lstStyle/>
          <a:p>
            <a:fld id="{C93107DC-90AC-9942-9510-097CD4FC96DF}" type="slidenum">
              <a:rPr lang="en-US" altLang="x-none"/>
              <a:pPr/>
              <a:t>18</a:t>
            </a:fld>
            <a:endParaRPr lang="en-US" altLang="x-none" dirty="0"/>
          </a:p>
        </p:txBody>
      </p:sp>
      <p:pic>
        <p:nvPicPr>
          <p:cNvPr id="3" name="Picture 2"/>
          <p:cNvPicPr>
            <a:picLocks noChangeAspect="1"/>
          </p:cNvPicPr>
          <p:nvPr/>
        </p:nvPicPr>
        <p:blipFill>
          <a:blip r:embed="rId2"/>
          <a:stretch>
            <a:fillRect/>
          </a:stretch>
        </p:blipFill>
        <p:spPr>
          <a:xfrm>
            <a:off x="1838960" y="3758052"/>
            <a:ext cx="7848600" cy="2784987"/>
          </a:xfrm>
          <a:prstGeom prst="rect">
            <a:avLst/>
          </a:prstGeom>
        </p:spPr>
      </p:pic>
    </p:spTree>
    <p:extLst>
      <p:ext uri="{BB962C8B-B14F-4D97-AF65-F5344CB8AC3E}">
        <p14:creationId xmlns:p14="http://schemas.microsoft.com/office/powerpoint/2010/main" val="375306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9" name="Rectangle 3"/>
          <p:cNvSpPr>
            <a:spLocks noGrp="1" noChangeArrowheads="1"/>
          </p:cNvSpPr>
          <p:nvPr>
            <p:ph type="title"/>
          </p:nvPr>
        </p:nvSpPr>
        <p:spPr/>
        <p:txBody>
          <a:bodyPr>
            <a:normAutofit/>
          </a:bodyPr>
          <a:lstStyle/>
          <a:p>
            <a:r>
              <a:rPr lang="en-GB" altLang="x-none" dirty="0"/>
              <a:t>input</a:t>
            </a:r>
            <a:endParaRPr lang="en-US" altLang="x-none" dirty="0"/>
          </a:p>
        </p:txBody>
      </p:sp>
      <p:sp>
        <p:nvSpPr>
          <p:cNvPr id="1524738" name="Rectangle 2"/>
          <p:cNvSpPr>
            <a:spLocks noGrp="1" noChangeArrowheads="1"/>
          </p:cNvSpPr>
          <p:nvPr>
            <p:ph idx="1"/>
          </p:nvPr>
        </p:nvSpPr>
        <p:spPr>
          <a:xfrm>
            <a:off x="685800" y="2194560"/>
            <a:ext cx="10820400" cy="3661003"/>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x-none" dirty="0">
                <a:latin typeface="Courier New" charset="0"/>
              </a:rPr>
              <a:t>input</a:t>
            </a:r>
            <a:r>
              <a:rPr lang="en-US" altLang="x-none" dirty="0"/>
              <a:t> : Reads a number from user input.</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x-none" dirty="0"/>
              <a:t>You can assign (store) the result of </a:t>
            </a:r>
            <a:r>
              <a:rPr lang="en-US" altLang="x-none" dirty="0">
                <a:latin typeface="Courier New" charset="0"/>
              </a:rPr>
              <a:t>input</a:t>
            </a:r>
            <a:r>
              <a:rPr lang="en-US" altLang="x-none" dirty="0"/>
              <a:t> into a variable.</a:t>
            </a:r>
            <a:endParaRPr lang="en-US" altLang="x-none" sz="700"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x-none" dirty="0"/>
              <a:t>Example:</a:t>
            </a: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x-none" b="1" dirty="0">
                <a:latin typeface="Courier New" charset="0"/>
              </a:rPr>
              <a:t>	age = input("How old are you? ")</a:t>
            </a: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x-none" dirty="0">
                <a:latin typeface="Courier New" charset="0"/>
              </a:rPr>
              <a:t>	print "Your age is", age</a:t>
            </a: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x-none" dirty="0">
                <a:latin typeface="Courier New" charset="0"/>
              </a:rPr>
              <a:t>	</a:t>
            </a:r>
            <a:r>
              <a:rPr lang="en-GB" altLang="x-none" dirty="0">
                <a:latin typeface="Courier New" charset="0"/>
              </a:rPr>
              <a:t>print "You have", 65 - age, "years until retirement"</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x-none" sz="800" dirty="0">
              <a:latin typeface="Courier New"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dirty="0"/>
              <a:t>	Output:</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x-none" sz="800" dirty="0"/>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b="1" dirty="0">
                <a:latin typeface="Courier New" charset="0"/>
              </a:rPr>
              <a:t>	</a:t>
            </a:r>
            <a:r>
              <a:rPr lang="en-GB" altLang="x-none" dirty="0">
                <a:latin typeface="Courier New" charset="0"/>
              </a:rPr>
              <a:t>How old are you? </a:t>
            </a:r>
            <a:r>
              <a:rPr lang="en-GB" altLang="x-none" b="1" u="sng" dirty="0">
                <a:latin typeface="Courier New" charset="0"/>
              </a:rPr>
              <a:t>53</a:t>
            </a: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dirty="0">
                <a:latin typeface="Courier New" charset="0"/>
              </a:rPr>
              <a:t>	Your age is 53</a:t>
            </a: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dirty="0">
                <a:latin typeface="Courier New" charset="0"/>
              </a:rPr>
              <a:t>	You have 12 years until retirement</a:t>
            </a: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x-none" dirty="0">
              <a:latin typeface="Courier New" charset="0"/>
            </a:endParaRPr>
          </a:p>
          <a:p>
            <a:pPr marL="739775" lvl="1" indent="-282575" defTabSz="449263">
              <a:lnSpc>
                <a:spcPct val="6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x-none" dirty="0"/>
          </a:p>
        </p:txBody>
      </p:sp>
      <p:sp>
        <p:nvSpPr>
          <p:cNvPr id="4" name="Slide Number Placeholder 3"/>
          <p:cNvSpPr>
            <a:spLocks noGrp="1"/>
          </p:cNvSpPr>
          <p:nvPr>
            <p:ph type="sldNum" sz="quarter" idx="12"/>
          </p:nvPr>
        </p:nvSpPr>
        <p:spPr/>
        <p:txBody>
          <a:bodyPr/>
          <a:lstStyle/>
          <a:p>
            <a:fld id="{0DBE3C5D-9DFA-4C46-A4D6-0CBC2DE6E5D7}" type="slidenum">
              <a:rPr lang="en-US" altLang="x-none"/>
              <a:pPr/>
              <a:t>19</a:t>
            </a:fld>
            <a:endParaRPr lang="en-US" altLang="x-none" dirty="0"/>
          </a:p>
        </p:txBody>
      </p:sp>
    </p:spTree>
    <p:extLst>
      <p:ext uri="{BB962C8B-B14F-4D97-AF65-F5344CB8AC3E}">
        <p14:creationId xmlns:p14="http://schemas.microsoft.com/office/powerpoint/2010/main" val="611462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agenda</a:t>
            </a:r>
            <a:endParaRPr lang="en-US" dirty="0"/>
          </a:p>
        </p:txBody>
      </p:sp>
      <p:sp>
        <p:nvSpPr>
          <p:cNvPr id="3" name="Content Placeholder 2"/>
          <p:cNvSpPr>
            <a:spLocks noGrp="1"/>
          </p:cNvSpPr>
          <p:nvPr>
            <p:ph idx="1"/>
          </p:nvPr>
        </p:nvSpPr>
        <p:spPr>
          <a:xfrm>
            <a:off x="685800" y="2194560"/>
            <a:ext cx="10820400" cy="4287520"/>
          </a:xfrm>
        </p:spPr>
        <p:txBody>
          <a:bodyPr>
            <a:normAutofit/>
          </a:bodyPr>
          <a:lstStyle/>
          <a:p>
            <a:r>
              <a:rPr lang="en-US" dirty="0" smtClean="0"/>
              <a:t>Bible Study</a:t>
            </a:r>
          </a:p>
          <a:p>
            <a:pPr lvl="1"/>
            <a:r>
              <a:rPr lang="en-US" dirty="0" smtClean="0"/>
              <a:t>The shortest parables</a:t>
            </a:r>
            <a:endParaRPr lang="en-US" dirty="0" smtClean="0"/>
          </a:p>
          <a:p>
            <a:r>
              <a:rPr lang="en-US" dirty="0" smtClean="0"/>
              <a:t>The Golden Age of British Comedy</a:t>
            </a:r>
          </a:p>
          <a:p>
            <a:pPr lvl="1"/>
            <a:r>
              <a:rPr lang="en-US" dirty="0" smtClean="0"/>
              <a:t>Stoning </a:t>
            </a:r>
            <a:endParaRPr lang="en-US" dirty="0"/>
          </a:p>
          <a:p>
            <a:r>
              <a:rPr lang="en-US" dirty="0" smtClean="0"/>
              <a:t>Computer Programming with Python</a:t>
            </a:r>
          </a:p>
          <a:p>
            <a:pPr lvl="1"/>
            <a:r>
              <a:rPr lang="en-US" dirty="0" smtClean="0"/>
              <a:t>Review</a:t>
            </a:r>
            <a:r>
              <a:rPr lang="en-US" dirty="0" smtClean="0"/>
              <a:t> of Concepts</a:t>
            </a:r>
            <a:endParaRPr lang="en-US" dirty="0" smtClean="0"/>
          </a:p>
          <a:p>
            <a:pPr lvl="1"/>
            <a:r>
              <a:rPr lang="en-US" dirty="0"/>
              <a:t>Hands-On Practice</a:t>
            </a:r>
          </a:p>
          <a:p>
            <a:pPr lvl="2"/>
            <a:r>
              <a:rPr lang="en-US" dirty="0" smtClean="0"/>
              <a:t>Sample challenges</a:t>
            </a:r>
            <a:endParaRPr lang="en-US" dirty="0"/>
          </a:p>
          <a:p>
            <a:r>
              <a:rPr lang="en-US" dirty="0" smtClean="0"/>
              <a:t>Homework</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normAutofit/>
          </a:bodyPr>
          <a:lstStyle/>
          <a:p>
            <a:r>
              <a:rPr lang="en-US" altLang="x-none" dirty="0"/>
              <a:t>The for loop</a:t>
            </a:r>
            <a:endParaRPr lang="en-US" altLang="x-none" dirty="0"/>
          </a:p>
        </p:txBody>
      </p:sp>
      <p:sp>
        <p:nvSpPr>
          <p:cNvPr id="1421315" name="Rectangle 3"/>
          <p:cNvSpPr>
            <a:spLocks noGrp="1" noChangeArrowheads="1"/>
          </p:cNvSpPr>
          <p:nvPr>
            <p:ph idx="1"/>
          </p:nvPr>
        </p:nvSpPr>
        <p:spPr>
          <a:xfrm>
            <a:off x="685800" y="1910080"/>
            <a:ext cx="10820400" cy="4836160"/>
          </a:xfrm>
        </p:spPr>
        <p:txBody>
          <a:bodyPr>
            <a:normAutofit/>
          </a:bodyPr>
          <a:lstStyle/>
          <a:p>
            <a:pPr>
              <a:lnSpc>
                <a:spcPct val="90000"/>
              </a:lnSpc>
            </a:pPr>
            <a:r>
              <a:rPr lang="en-US" altLang="x-none" sz="1800" b="1" dirty="0">
                <a:latin typeface="Courier New" charset="0"/>
              </a:rPr>
              <a:t>for</a:t>
            </a:r>
            <a:r>
              <a:rPr lang="en-US" altLang="x-none" sz="1800" b="1" dirty="0"/>
              <a:t> loop</a:t>
            </a:r>
            <a:r>
              <a:rPr lang="en-US" altLang="x-none" sz="1800" dirty="0"/>
              <a:t>: Repeats a set of statements over a group of values</a:t>
            </a:r>
            <a:r>
              <a:rPr lang="en-US" altLang="x-none" sz="1800" dirty="0" smtClean="0"/>
              <a:t>.</a:t>
            </a:r>
            <a:endParaRPr lang="en-US" altLang="x-none" sz="700" dirty="0"/>
          </a:p>
          <a:p>
            <a:pPr lvl="1">
              <a:lnSpc>
                <a:spcPct val="90000"/>
              </a:lnSpc>
            </a:pPr>
            <a:r>
              <a:rPr lang="en-US" altLang="x-none" sz="1600" dirty="0"/>
              <a:t>Syntax</a:t>
            </a:r>
            <a:r>
              <a:rPr lang="en-US" altLang="x-none" sz="1600" dirty="0" smtClean="0"/>
              <a:t>:</a:t>
            </a:r>
            <a:endParaRPr lang="en-US" altLang="x-none" sz="700" dirty="0"/>
          </a:p>
          <a:p>
            <a:pPr lvl="1">
              <a:lnSpc>
                <a:spcPct val="90000"/>
              </a:lnSpc>
              <a:buFont typeface="Wingdings" charset="2"/>
              <a:buNone/>
            </a:pPr>
            <a:r>
              <a:rPr lang="en-US" altLang="x-none" sz="1600" dirty="0">
                <a:latin typeface="Courier New" charset="0"/>
              </a:rPr>
              <a:t>	for </a:t>
            </a:r>
            <a:r>
              <a:rPr lang="en-US" altLang="x-none" sz="1600" b="1" i="1" dirty="0"/>
              <a:t>variableName</a:t>
            </a:r>
            <a:r>
              <a:rPr lang="en-US" altLang="x-none" sz="1600" dirty="0">
                <a:latin typeface="Courier New" charset="0"/>
              </a:rPr>
              <a:t> in </a:t>
            </a:r>
            <a:r>
              <a:rPr lang="en-US" altLang="x-none" sz="1600" b="1" i="1" dirty="0"/>
              <a:t>groupOfValues</a:t>
            </a:r>
            <a:r>
              <a:rPr lang="en-US" altLang="x-none" sz="1600" dirty="0">
                <a:latin typeface="Courier New" charset="0"/>
              </a:rPr>
              <a:t>:</a:t>
            </a:r>
          </a:p>
          <a:p>
            <a:pPr lvl="1">
              <a:lnSpc>
                <a:spcPct val="90000"/>
              </a:lnSpc>
              <a:buFont typeface="Wingdings" charset="2"/>
              <a:buNone/>
            </a:pPr>
            <a:r>
              <a:rPr lang="en-US" altLang="x-none" sz="1600" dirty="0">
                <a:latin typeface="Courier New" charset="0"/>
              </a:rPr>
              <a:t>	    </a:t>
            </a:r>
            <a:r>
              <a:rPr lang="en-US" altLang="x-none" sz="1600" b="1" i="1" dirty="0" smtClean="0"/>
              <a:t>statements</a:t>
            </a:r>
            <a:endParaRPr lang="en-US" altLang="x-none" sz="800" dirty="0"/>
          </a:p>
          <a:p>
            <a:pPr lvl="2">
              <a:lnSpc>
                <a:spcPct val="90000"/>
              </a:lnSpc>
            </a:pPr>
            <a:r>
              <a:rPr lang="en-US" altLang="x-none" sz="1400" dirty="0"/>
              <a:t>We indent the statements to be repeated with tabs or spaces.</a:t>
            </a:r>
          </a:p>
          <a:p>
            <a:pPr lvl="2">
              <a:lnSpc>
                <a:spcPct val="90000"/>
              </a:lnSpc>
            </a:pPr>
            <a:r>
              <a:rPr lang="en-US" altLang="x-none" sz="1400" b="1" i="1" dirty="0"/>
              <a:t>variableName</a:t>
            </a:r>
            <a:r>
              <a:rPr lang="en-US" altLang="x-none" sz="1400" dirty="0"/>
              <a:t> gives a name to each value, so you can refer to it in the </a:t>
            </a:r>
            <a:r>
              <a:rPr lang="en-US" altLang="x-none" sz="1400" b="1" i="1" dirty="0"/>
              <a:t>statements</a:t>
            </a:r>
            <a:r>
              <a:rPr lang="en-US" altLang="x-none" sz="1400" dirty="0"/>
              <a:t>.</a:t>
            </a:r>
            <a:endParaRPr lang="en-US" altLang="x-none" sz="600" dirty="0"/>
          </a:p>
          <a:p>
            <a:pPr lvl="2">
              <a:lnSpc>
                <a:spcPct val="90000"/>
              </a:lnSpc>
            </a:pPr>
            <a:r>
              <a:rPr lang="en-US" altLang="x-none" sz="1400" b="1" i="1" dirty="0"/>
              <a:t>groupOfValues</a:t>
            </a:r>
            <a:r>
              <a:rPr lang="en-US" altLang="x-none" sz="1400" dirty="0"/>
              <a:t> can be a range of integers, specified with the </a:t>
            </a:r>
            <a:r>
              <a:rPr lang="en-US" altLang="x-none" sz="1400" dirty="0">
                <a:latin typeface="Courier New" charset="0"/>
              </a:rPr>
              <a:t>range</a:t>
            </a:r>
            <a:r>
              <a:rPr lang="en-US" altLang="x-none" sz="1400" dirty="0"/>
              <a:t> function</a:t>
            </a:r>
            <a:r>
              <a:rPr lang="en-US" altLang="x-none" sz="1400" dirty="0" smtClean="0"/>
              <a:t>.</a:t>
            </a:r>
            <a:endParaRPr lang="en-US" altLang="x-none" sz="1600" dirty="0"/>
          </a:p>
          <a:p>
            <a:pPr lvl="1">
              <a:lnSpc>
                <a:spcPct val="90000"/>
              </a:lnSpc>
            </a:pPr>
            <a:r>
              <a:rPr lang="en-US" altLang="x-none" sz="1600" dirty="0"/>
              <a:t>Example</a:t>
            </a:r>
            <a:r>
              <a:rPr lang="en-US" altLang="x-none" sz="1600" dirty="0" smtClean="0"/>
              <a:t>:</a:t>
            </a:r>
            <a:endParaRPr lang="en-US" altLang="x-none" sz="700" dirty="0"/>
          </a:p>
          <a:p>
            <a:pPr lvl="1">
              <a:lnSpc>
                <a:spcPct val="70000"/>
              </a:lnSpc>
              <a:buFont typeface="Wingdings" charset="2"/>
              <a:buNone/>
            </a:pPr>
            <a:r>
              <a:rPr lang="en-US" altLang="x-none" sz="1600" b="1" dirty="0">
                <a:latin typeface="Courier New" charset="0"/>
              </a:rPr>
              <a:t>	for x in range(1, 6):</a:t>
            </a:r>
          </a:p>
          <a:p>
            <a:pPr lvl="1">
              <a:lnSpc>
                <a:spcPct val="70000"/>
              </a:lnSpc>
              <a:buFont typeface="Wingdings" charset="2"/>
              <a:buNone/>
            </a:pPr>
            <a:r>
              <a:rPr lang="en-US" altLang="x-none" sz="1600" dirty="0">
                <a:latin typeface="Courier New" charset="0"/>
              </a:rPr>
              <a:t>	    print x, "squared is", x * </a:t>
            </a:r>
            <a:r>
              <a:rPr lang="en-US" altLang="x-none" sz="1600" dirty="0" smtClean="0">
                <a:latin typeface="Courier New" charset="0"/>
              </a:rPr>
              <a:t>x</a:t>
            </a:r>
            <a:endParaRPr lang="en-US" altLang="x-none" sz="1600" dirty="0"/>
          </a:p>
          <a:p>
            <a:pPr lvl="1">
              <a:lnSpc>
                <a:spcPct val="90000"/>
              </a:lnSpc>
              <a:buFont typeface="Wingdings" charset="2"/>
              <a:buNone/>
            </a:pPr>
            <a:r>
              <a:rPr lang="en-US" altLang="x-none" sz="1600" dirty="0"/>
              <a:t>	Output:</a:t>
            </a:r>
          </a:p>
          <a:p>
            <a:pPr lvl="1">
              <a:lnSpc>
                <a:spcPct val="80000"/>
              </a:lnSpc>
              <a:buFont typeface="Wingdings" charset="2"/>
              <a:buNone/>
            </a:pPr>
            <a:r>
              <a:rPr lang="en-US" altLang="x-none" sz="1600" dirty="0">
                <a:latin typeface="Courier New" charset="0"/>
              </a:rPr>
              <a:t>	1 squared is 1</a:t>
            </a:r>
          </a:p>
          <a:p>
            <a:pPr lvl="1">
              <a:lnSpc>
                <a:spcPct val="80000"/>
              </a:lnSpc>
              <a:buFont typeface="Wingdings" charset="2"/>
              <a:buNone/>
            </a:pPr>
            <a:r>
              <a:rPr lang="en-US" altLang="x-none" sz="1600" dirty="0">
                <a:latin typeface="Courier New" charset="0"/>
              </a:rPr>
              <a:t>	2 squared is 4</a:t>
            </a:r>
          </a:p>
          <a:p>
            <a:pPr lvl="1">
              <a:lnSpc>
                <a:spcPct val="80000"/>
              </a:lnSpc>
              <a:buFont typeface="Wingdings" charset="2"/>
              <a:buNone/>
            </a:pPr>
            <a:r>
              <a:rPr lang="en-US" altLang="x-none" sz="1600" dirty="0">
                <a:latin typeface="Courier New" charset="0"/>
              </a:rPr>
              <a:t>	3 squared is 9</a:t>
            </a:r>
          </a:p>
          <a:p>
            <a:pPr lvl="1">
              <a:lnSpc>
                <a:spcPct val="80000"/>
              </a:lnSpc>
              <a:buFont typeface="Wingdings" charset="2"/>
              <a:buNone/>
            </a:pPr>
            <a:r>
              <a:rPr lang="en-US" altLang="x-none" sz="1600" dirty="0">
                <a:latin typeface="Courier New" charset="0"/>
              </a:rPr>
              <a:t>	4 squared is 16</a:t>
            </a:r>
          </a:p>
          <a:p>
            <a:pPr lvl="1">
              <a:lnSpc>
                <a:spcPct val="80000"/>
              </a:lnSpc>
              <a:buFont typeface="Wingdings" charset="2"/>
              <a:buNone/>
            </a:pPr>
            <a:r>
              <a:rPr lang="en-US" altLang="x-none" sz="1600" dirty="0">
                <a:latin typeface="Courier New" charset="0"/>
              </a:rPr>
              <a:t>	5 squared is 25</a:t>
            </a:r>
          </a:p>
        </p:txBody>
      </p:sp>
      <p:sp>
        <p:nvSpPr>
          <p:cNvPr id="4" name="Slide Number Placeholder 3"/>
          <p:cNvSpPr>
            <a:spLocks noGrp="1"/>
          </p:cNvSpPr>
          <p:nvPr>
            <p:ph type="sldNum" sz="quarter" idx="12"/>
          </p:nvPr>
        </p:nvSpPr>
        <p:spPr/>
        <p:txBody>
          <a:bodyPr/>
          <a:lstStyle/>
          <a:p>
            <a:fld id="{2EE0EB4C-A4A6-494B-A793-17BB4C811533}" type="slidenum">
              <a:rPr lang="en-US" altLang="x-none"/>
              <a:pPr/>
              <a:t>20</a:t>
            </a:fld>
            <a:endParaRPr lang="en-US" altLang="x-none" dirty="0"/>
          </a:p>
        </p:txBody>
      </p:sp>
    </p:spTree>
    <p:extLst>
      <p:ext uri="{BB962C8B-B14F-4D97-AF65-F5344CB8AC3E}">
        <p14:creationId xmlns:p14="http://schemas.microsoft.com/office/powerpoint/2010/main" val="1179991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title"/>
          </p:nvPr>
        </p:nvSpPr>
        <p:spPr/>
        <p:txBody>
          <a:bodyPr/>
          <a:lstStyle/>
          <a:p>
            <a:r>
              <a:rPr lang="en-US" altLang="x-none" dirty="0" smtClean="0"/>
              <a:t>Range Function</a:t>
            </a:r>
            <a:endParaRPr lang="en-US" altLang="x-none" dirty="0"/>
          </a:p>
        </p:txBody>
      </p:sp>
      <p:sp>
        <p:nvSpPr>
          <p:cNvPr id="1531907" name="Rectangle 3"/>
          <p:cNvSpPr>
            <a:spLocks noGrp="1" noChangeArrowheads="1"/>
          </p:cNvSpPr>
          <p:nvPr>
            <p:ph idx="1"/>
          </p:nvPr>
        </p:nvSpPr>
        <p:spPr/>
        <p:txBody>
          <a:bodyPr>
            <a:normAutofit fontScale="92500" lnSpcReduction="20000"/>
          </a:bodyPr>
          <a:lstStyle/>
          <a:p>
            <a:pPr>
              <a:lnSpc>
                <a:spcPct val="90000"/>
              </a:lnSpc>
            </a:pPr>
            <a:r>
              <a:rPr lang="en-US" altLang="x-none" dirty="0"/>
              <a:t>The </a:t>
            </a:r>
            <a:r>
              <a:rPr lang="en-US" altLang="x-none" dirty="0">
                <a:latin typeface="Courier New" charset="0"/>
              </a:rPr>
              <a:t>range</a:t>
            </a:r>
            <a:r>
              <a:rPr lang="en-US" altLang="x-none" dirty="0"/>
              <a:t> function specifies a range of integers:</a:t>
            </a:r>
          </a:p>
          <a:p>
            <a:pPr lvl="1"/>
            <a:r>
              <a:rPr lang="en-US" altLang="x-none" dirty="0">
                <a:latin typeface="Courier New" charset="0"/>
              </a:rPr>
              <a:t>range(</a:t>
            </a:r>
            <a:r>
              <a:rPr lang="en-US" altLang="x-none" b="1" i="1" dirty="0"/>
              <a:t>start</a:t>
            </a:r>
            <a:r>
              <a:rPr lang="en-US" altLang="x-none" dirty="0">
                <a:latin typeface="Courier New" charset="0"/>
              </a:rPr>
              <a:t>, </a:t>
            </a:r>
            <a:r>
              <a:rPr lang="en-US" altLang="x-none" b="1" i="1" dirty="0"/>
              <a:t>stop</a:t>
            </a:r>
            <a:r>
              <a:rPr lang="en-US" altLang="x-none" dirty="0">
                <a:latin typeface="Courier New" charset="0"/>
              </a:rPr>
              <a:t>)</a:t>
            </a:r>
            <a:r>
              <a:rPr lang="en-US" altLang="x-none" dirty="0"/>
              <a:t> 	- the integers between </a:t>
            </a:r>
            <a:r>
              <a:rPr lang="en-US" altLang="x-none" b="1" i="1" dirty="0"/>
              <a:t>start</a:t>
            </a:r>
            <a:r>
              <a:rPr lang="en-US" altLang="x-none" dirty="0"/>
              <a:t> (</a:t>
            </a:r>
            <a:r>
              <a:rPr lang="en-US" altLang="x-none" dirty="0" smtClean="0"/>
              <a:t>inclusive) and </a:t>
            </a:r>
            <a:r>
              <a:rPr lang="en-US" altLang="x-none" b="1" i="1" dirty="0"/>
              <a:t>stop</a:t>
            </a:r>
            <a:r>
              <a:rPr lang="en-US" altLang="x-none" dirty="0"/>
              <a:t> (exclusive</a:t>
            </a:r>
            <a:r>
              <a:rPr lang="en-US" altLang="x-none" dirty="0" smtClean="0"/>
              <a:t>)</a:t>
            </a:r>
          </a:p>
          <a:p>
            <a:r>
              <a:rPr lang="en-US" altLang="x-none" dirty="0" smtClean="0"/>
              <a:t>It </a:t>
            </a:r>
            <a:r>
              <a:rPr lang="en-US" altLang="x-none" dirty="0"/>
              <a:t>can also accept a third value specifying the change between values</a:t>
            </a:r>
            <a:r>
              <a:rPr lang="en-US" altLang="x-none" dirty="0" smtClean="0"/>
              <a:t>.</a:t>
            </a:r>
            <a:endParaRPr lang="en-US" altLang="x-none" dirty="0">
              <a:latin typeface="Courier New" charset="0"/>
            </a:endParaRPr>
          </a:p>
          <a:p>
            <a:pPr lvl="1"/>
            <a:r>
              <a:rPr lang="en-US" altLang="x-none" dirty="0" smtClean="0">
                <a:latin typeface="Courier New" charset="0"/>
              </a:rPr>
              <a:t>range(</a:t>
            </a:r>
            <a:r>
              <a:rPr lang="en-US" altLang="x-none" b="1" i="1" dirty="0" smtClean="0"/>
              <a:t>start</a:t>
            </a:r>
            <a:r>
              <a:rPr lang="en-US" altLang="x-none" dirty="0">
                <a:latin typeface="Courier New" charset="0"/>
              </a:rPr>
              <a:t>, </a:t>
            </a:r>
            <a:r>
              <a:rPr lang="en-US" altLang="x-none" b="1" i="1" dirty="0"/>
              <a:t>stop</a:t>
            </a:r>
            <a:r>
              <a:rPr lang="en-US" altLang="x-none" b="1" i="1" dirty="0">
                <a:latin typeface="Courier New" charset="0"/>
              </a:rPr>
              <a:t>, </a:t>
            </a:r>
            <a:r>
              <a:rPr lang="en-US" altLang="x-none" b="1" i="1" dirty="0"/>
              <a:t>step</a:t>
            </a:r>
            <a:r>
              <a:rPr lang="en-US" altLang="x-none" dirty="0">
                <a:latin typeface="Courier New" charset="0"/>
              </a:rPr>
              <a:t>)</a:t>
            </a:r>
            <a:r>
              <a:rPr lang="en-US" altLang="x-none" dirty="0"/>
              <a:t> - the integers between </a:t>
            </a:r>
            <a:r>
              <a:rPr lang="en-US" altLang="x-none" b="1" i="1" dirty="0"/>
              <a:t>start</a:t>
            </a:r>
            <a:r>
              <a:rPr lang="en-US" altLang="x-none" dirty="0"/>
              <a:t> (</a:t>
            </a:r>
            <a:r>
              <a:rPr lang="en-US" altLang="x-none" dirty="0" smtClean="0"/>
              <a:t>inclusive) and </a:t>
            </a:r>
            <a:r>
              <a:rPr lang="en-US" altLang="x-none" b="1" i="1" dirty="0"/>
              <a:t>stop</a:t>
            </a:r>
            <a:r>
              <a:rPr lang="en-US" altLang="x-none" dirty="0"/>
              <a:t> (exclusive) by </a:t>
            </a:r>
            <a:r>
              <a:rPr lang="en-US" altLang="x-none" b="1" i="1" dirty="0" smtClean="0"/>
              <a:t>step</a:t>
            </a:r>
          </a:p>
          <a:p>
            <a:pPr lvl="1"/>
            <a:endParaRPr lang="en-US" altLang="x-none" sz="900" dirty="0"/>
          </a:p>
          <a:p>
            <a:pPr lvl="1">
              <a:lnSpc>
                <a:spcPct val="90000"/>
              </a:lnSpc>
            </a:pPr>
            <a:r>
              <a:rPr lang="en-US" altLang="x-none" dirty="0"/>
              <a:t>Example:</a:t>
            </a:r>
          </a:p>
          <a:p>
            <a:pPr lvl="1">
              <a:lnSpc>
                <a:spcPct val="70000"/>
              </a:lnSpc>
              <a:buFont typeface="Wingdings" charset="2"/>
              <a:buNone/>
            </a:pPr>
            <a:r>
              <a:rPr lang="en-US" altLang="x-none" dirty="0"/>
              <a:t>	</a:t>
            </a:r>
            <a:r>
              <a:rPr lang="en-US" altLang="x-none" dirty="0">
                <a:latin typeface="Courier New" charset="0"/>
              </a:rPr>
              <a:t>for x in range(5, 0, </a:t>
            </a:r>
            <a:r>
              <a:rPr lang="en-US" altLang="x-none" b="1" dirty="0">
                <a:latin typeface="Courier New" charset="0"/>
              </a:rPr>
              <a:t>-1</a:t>
            </a:r>
            <a:r>
              <a:rPr lang="en-US" altLang="x-none" dirty="0">
                <a:latin typeface="Courier New" charset="0"/>
              </a:rPr>
              <a:t>):</a:t>
            </a:r>
          </a:p>
          <a:p>
            <a:pPr lvl="1">
              <a:lnSpc>
                <a:spcPct val="70000"/>
              </a:lnSpc>
              <a:buFont typeface="Wingdings" charset="2"/>
              <a:buNone/>
            </a:pPr>
            <a:r>
              <a:rPr lang="en-US" altLang="x-none" dirty="0">
                <a:latin typeface="Courier New" charset="0"/>
              </a:rPr>
              <a:t>	    print x</a:t>
            </a:r>
          </a:p>
          <a:p>
            <a:pPr lvl="1">
              <a:lnSpc>
                <a:spcPct val="70000"/>
              </a:lnSpc>
              <a:buFont typeface="Wingdings" charset="2"/>
              <a:buNone/>
            </a:pPr>
            <a:r>
              <a:rPr lang="en-US" altLang="x-none" dirty="0">
                <a:latin typeface="Courier New" charset="0"/>
              </a:rPr>
              <a:t>	print "Blastoff</a:t>
            </a:r>
            <a:r>
              <a:rPr lang="en-US" altLang="x-none" dirty="0" smtClean="0">
                <a:latin typeface="Courier New" charset="0"/>
              </a:rPr>
              <a:t>!"</a:t>
            </a:r>
          </a:p>
          <a:p>
            <a:pPr lvl="1">
              <a:lnSpc>
                <a:spcPct val="90000"/>
              </a:lnSpc>
              <a:buFont typeface="Wingdings" charset="2"/>
              <a:buNone/>
            </a:pPr>
            <a:endParaRPr lang="en-US" altLang="x-none" sz="900" dirty="0" smtClean="0">
              <a:latin typeface="Courier New" charset="0"/>
            </a:endParaRPr>
          </a:p>
          <a:p>
            <a:pPr lvl="1">
              <a:lnSpc>
                <a:spcPct val="90000"/>
              </a:lnSpc>
              <a:buFont typeface="Wingdings" charset="2"/>
              <a:buNone/>
            </a:pPr>
            <a:r>
              <a:rPr lang="en-US" altLang="x-none" dirty="0"/>
              <a:t>	Output:</a:t>
            </a:r>
          </a:p>
          <a:p>
            <a:pPr lvl="1">
              <a:lnSpc>
                <a:spcPct val="60000"/>
              </a:lnSpc>
              <a:buFont typeface="Wingdings" charset="2"/>
              <a:buNone/>
            </a:pPr>
            <a:r>
              <a:rPr lang="en-US" altLang="x-none" dirty="0">
                <a:latin typeface="Courier New" charset="0"/>
              </a:rPr>
              <a:t>	5</a:t>
            </a:r>
          </a:p>
          <a:p>
            <a:pPr lvl="1">
              <a:lnSpc>
                <a:spcPct val="60000"/>
              </a:lnSpc>
              <a:buFont typeface="Wingdings" charset="2"/>
              <a:buNone/>
            </a:pPr>
            <a:r>
              <a:rPr lang="en-US" altLang="x-none" dirty="0">
                <a:latin typeface="Courier New" charset="0"/>
              </a:rPr>
              <a:t>	4</a:t>
            </a:r>
          </a:p>
          <a:p>
            <a:pPr lvl="1">
              <a:lnSpc>
                <a:spcPct val="60000"/>
              </a:lnSpc>
              <a:buFont typeface="Wingdings" charset="2"/>
              <a:buNone/>
            </a:pPr>
            <a:r>
              <a:rPr lang="en-US" altLang="x-none" dirty="0">
                <a:latin typeface="Courier New" charset="0"/>
              </a:rPr>
              <a:t>	3 </a:t>
            </a:r>
          </a:p>
          <a:p>
            <a:pPr lvl="1">
              <a:lnSpc>
                <a:spcPct val="60000"/>
              </a:lnSpc>
              <a:buFont typeface="Wingdings" charset="2"/>
              <a:buNone/>
            </a:pPr>
            <a:r>
              <a:rPr lang="en-US" altLang="x-none" dirty="0">
                <a:latin typeface="Courier New" charset="0"/>
              </a:rPr>
              <a:t>	2</a:t>
            </a:r>
          </a:p>
          <a:p>
            <a:pPr lvl="1">
              <a:lnSpc>
                <a:spcPct val="60000"/>
              </a:lnSpc>
              <a:buFont typeface="Wingdings" charset="2"/>
              <a:buNone/>
            </a:pPr>
            <a:r>
              <a:rPr lang="en-US" altLang="x-none" dirty="0">
                <a:latin typeface="Courier New" charset="0"/>
              </a:rPr>
              <a:t>	1</a:t>
            </a:r>
          </a:p>
          <a:p>
            <a:pPr lvl="1">
              <a:lnSpc>
                <a:spcPct val="60000"/>
              </a:lnSpc>
              <a:buFont typeface="Wingdings" charset="2"/>
              <a:buNone/>
            </a:pPr>
            <a:r>
              <a:rPr lang="en-US" altLang="x-none" dirty="0">
                <a:latin typeface="Courier New" charset="0"/>
              </a:rPr>
              <a:t>	Blastoff!</a:t>
            </a:r>
          </a:p>
          <a:p>
            <a:pPr lvl="1">
              <a:lnSpc>
                <a:spcPct val="90000"/>
              </a:lnSpc>
              <a:buFont typeface="Wingdings" charset="2"/>
              <a:buNone/>
            </a:pPr>
            <a:endParaRPr lang="en-US" altLang="x-none" sz="800" dirty="0">
              <a:latin typeface="Courier New" charset="0"/>
            </a:endParaRPr>
          </a:p>
        </p:txBody>
      </p:sp>
      <p:sp>
        <p:nvSpPr>
          <p:cNvPr id="4" name="Slide Number Placeholder 3"/>
          <p:cNvSpPr>
            <a:spLocks noGrp="1"/>
          </p:cNvSpPr>
          <p:nvPr>
            <p:ph type="sldNum" sz="quarter" idx="12"/>
          </p:nvPr>
        </p:nvSpPr>
        <p:spPr/>
        <p:txBody>
          <a:bodyPr/>
          <a:lstStyle/>
          <a:p>
            <a:fld id="{51A79DE1-2F31-7846-ACD9-DCD33982F607}" type="slidenum">
              <a:rPr lang="en-US" altLang="x-none"/>
              <a:pPr/>
              <a:t>21</a:t>
            </a:fld>
            <a:endParaRPr lang="en-US" altLang="x-none" dirty="0"/>
          </a:p>
        </p:txBody>
      </p:sp>
    </p:spTree>
    <p:extLst>
      <p:ext uri="{BB962C8B-B14F-4D97-AF65-F5344CB8AC3E}">
        <p14:creationId xmlns:p14="http://schemas.microsoft.com/office/powerpoint/2010/main" val="110349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p:cNvSpPr>
            <a:spLocks noGrp="1" noChangeArrowheads="1"/>
          </p:cNvSpPr>
          <p:nvPr>
            <p:ph type="title"/>
          </p:nvPr>
        </p:nvSpPr>
        <p:spPr/>
        <p:txBody>
          <a:bodyPr>
            <a:normAutofit/>
          </a:bodyPr>
          <a:lstStyle/>
          <a:p>
            <a:r>
              <a:rPr lang="en-US" altLang="x-none" dirty="0"/>
              <a:t>if</a:t>
            </a:r>
          </a:p>
        </p:txBody>
      </p:sp>
      <p:sp>
        <p:nvSpPr>
          <p:cNvPr id="1518595" name="Rectangle 3"/>
          <p:cNvSpPr>
            <a:spLocks noGrp="1" noChangeArrowheads="1"/>
          </p:cNvSpPr>
          <p:nvPr>
            <p:ph idx="1"/>
          </p:nvPr>
        </p:nvSpPr>
        <p:spPr/>
        <p:txBody>
          <a:bodyPr/>
          <a:lstStyle/>
          <a:p>
            <a:pPr>
              <a:lnSpc>
                <a:spcPct val="90000"/>
              </a:lnSpc>
            </a:pPr>
            <a:r>
              <a:rPr lang="en-US" altLang="x-none" b="1" dirty="0">
                <a:latin typeface="Courier New" charset="0"/>
              </a:rPr>
              <a:t>if</a:t>
            </a:r>
            <a:r>
              <a:rPr lang="en-US" altLang="x-none" b="1" dirty="0"/>
              <a:t> statement</a:t>
            </a:r>
            <a:r>
              <a:rPr lang="en-US" altLang="x-none" dirty="0"/>
              <a:t>: Executes a group of statements only if a certain condition is true.  Otherwise, the statements are skipped.</a:t>
            </a:r>
          </a:p>
          <a:p>
            <a:pPr lvl="1">
              <a:lnSpc>
                <a:spcPct val="80000"/>
              </a:lnSpc>
            </a:pPr>
            <a:endParaRPr lang="en-US" altLang="x-none" sz="700" dirty="0"/>
          </a:p>
          <a:p>
            <a:pPr lvl="1">
              <a:lnSpc>
                <a:spcPct val="80000"/>
              </a:lnSpc>
            </a:pPr>
            <a:r>
              <a:rPr lang="en-US" altLang="x-none" dirty="0"/>
              <a:t>Syntax:</a:t>
            </a:r>
          </a:p>
          <a:p>
            <a:pPr lvl="1">
              <a:lnSpc>
                <a:spcPct val="80000"/>
              </a:lnSpc>
              <a:buFont typeface="Wingdings" charset="2"/>
              <a:buNone/>
            </a:pPr>
            <a:r>
              <a:rPr lang="en-US" altLang="x-none" dirty="0"/>
              <a:t>	</a:t>
            </a:r>
            <a:r>
              <a:rPr lang="en-US" altLang="x-none" dirty="0">
                <a:latin typeface="Courier New" charset="0"/>
              </a:rPr>
              <a:t>if </a:t>
            </a:r>
            <a:r>
              <a:rPr lang="en-US" altLang="x-none" b="1" i="1" dirty="0"/>
              <a:t>condition</a:t>
            </a:r>
            <a:r>
              <a:rPr lang="en-US" altLang="x-none" dirty="0">
                <a:latin typeface="Courier New" charset="0"/>
              </a:rPr>
              <a:t>:</a:t>
            </a:r>
          </a:p>
          <a:p>
            <a:pPr lvl="1">
              <a:lnSpc>
                <a:spcPct val="80000"/>
              </a:lnSpc>
              <a:buFont typeface="Wingdings" charset="2"/>
              <a:buNone/>
            </a:pPr>
            <a:r>
              <a:rPr lang="en-US" altLang="x-none" dirty="0">
                <a:latin typeface="Courier New" charset="0"/>
              </a:rPr>
              <a:t>	    </a:t>
            </a:r>
            <a:r>
              <a:rPr lang="en-US" altLang="x-none" b="1" i="1" dirty="0"/>
              <a:t>statements</a:t>
            </a:r>
            <a:endParaRPr lang="en-US" altLang="x-none" dirty="0">
              <a:latin typeface="Courier New" charset="0"/>
            </a:endParaRPr>
          </a:p>
          <a:p>
            <a:pPr lvl="1">
              <a:lnSpc>
                <a:spcPct val="80000"/>
              </a:lnSpc>
            </a:pPr>
            <a:endParaRPr lang="en-US" altLang="x-none" dirty="0">
              <a:latin typeface="Courier New" charset="0"/>
            </a:endParaRPr>
          </a:p>
          <a:p>
            <a:pPr>
              <a:lnSpc>
                <a:spcPct val="80000"/>
              </a:lnSpc>
            </a:pPr>
            <a:r>
              <a:rPr lang="en-US" altLang="x-none" dirty="0"/>
              <a:t>Example:</a:t>
            </a:r>
          </a:p>
          <a:p>
            <a:pPr lvl="1">
              <a:lnSpc>
                <a:spcPct val="80000"/>
              </a:lnSpc>
              <a:buFont typeface="Wingdings" charset="2"/>
              <a:buNone/>
            </a:pPr>
            <a:r>
              <a:rPr lang="en-US" altLang="x-none" sz="1700" dirty="0"/>
              <a:t>	</a:t>
            </a:r>
            <a:r>
              <a:rPr lang="en-US" altLang="x-none" sz="1700" dirty="0">
                <a:latin typeface="Courier New" charset="0"/>
              </a:rPr>
              <a:t>gpa = 3.4</a:t>
            </a:r>
          </a:p>
          <a:p>
            <a:pPr lvl="1">
              <a:lnSpc>
                <a:spcPct val="80000"/>
              </a:lnSpc>
              <a:buFont typeface="Wingdings" charset="2"/>
              <a:buNone/>
            </a:pPr>
            <a:r>
              <a:rPr lang="en-US" altLang="x-none" sz="1700" b="1" dirty="0">
                <a:latin typeface="Courier New" charset="0"/>
              </a:rPr>
              <a:t>	if gpa &gt; 2.0:</a:t>
            </a:r>
          </a:p>
          <a:p>
            <a:pPr lvl="1">
              <a:lnSpc>
                <a:spcPct val="80000"/>
              </a:lnSpc>
              <a:buFont typeface="Wingdings" charset="2"/>
              <a:buNone/>
            </a:pPr>
            <a:r>
              <a:rPr lang="en-US" altLang="x-none" sz="1700" dirty="0">
                <a:latin typeface="Courier New" charset="0"/>
              </a:rPr>
              <a:t>	    print "Your application is accepted."</a:t>
            </a:r>
          </a:p>
        </p:txBody>
      </p:sp>
      <p:sp>
        <p:nvSpPr>
          <p:cNvPr id="5" name="Slide Number Placeholder 3"/>
          <p:cNvSpPr>
            <a:spLocks noGrp="1"/>
          </p:cNvSpPr>
          <p:nvPr>
            <p:ph type="sldNum" sz="quarter" idx="12"/>
          </p:nvPr>
        </p:nvSpPr>
        <p:spPr/>
        <p:txBody>
          <a:bodyPr/>
          <a:lstStyle/>
          <a:p>
            <a:fld id="{F5D1E745-3432-0C43-AFE4-2BB1EBFA2F56}" type="slidenum">
              <a:rPr lang="en-US" altLang="x-none"/>
              <a:pPr/>
              <a:t>22</a:t>
            </a:fld>
            <a:endParaRPr lang="en-US" altLang="x-none" dirty="0"/>
          </a:p>
        </p:txBody>
      </p:sp>
    </p:spTree>
    <p:extLst>
      <p:ext uri="{BB962C8B-B14F-4D97-AF65-F5344CB8AC3E}">
        <p14:creationId xmlns:p14="http://schemas.microsoft.com/office/powerpoint/2010/main" val="1367474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2" name="Rectangle 2"/>
          <p:cNvSpPr>
            <a:spLocks noGrp="1" noChangeArrowheads="1"/>
          </p:cNvSpPr>
          <p:nvPr>
            <p:ph type="title"/>
          </p:nvPr>
        </p:nvSpPr>
        <p:spPr/>
        <p:txBody>
          <a:bodyPr>
            <a:normAutofit/>
          </a:bodyPr>
          <a:lstStyle/>
          <a:p>
            <a:r>
              <a:rPr lang="en-US" altLang="x-none" dirty="0"/>
              <a:t>if/else</a:t>
            </a:r>
          </a:p>
        </p:txBody>
      </p:sp>
      <p:sp>
        <p:nvSpPr>
          <p:cNvPr id="1520643" name="Rectangle 3"/>
          <p:cNvSpPr>
            <a:spLocks noGrp="1" noChangeArrowheads="1"/>
          </p:cNvSpPr>
          <p:nvPr>
            <p:ph idx="1"/>
          </p:nvPr>
        </p:nvSpPr>
        <p:spPr>
          <a:xfrm>
            <a:off x="685800" y="2194560"/>
            <a:ext cx="10820400" cy="4480560"/>
          </a:xfrm>
        </p:spPr>
        <p:txBody>
          <a:bodyPr>
            <a:normAutofit fontScale="85000" lnSpcReduction="20000"/>
          </a:bodyPr>
          <a:lstStyle/>
          <a:p>
            <a:pPr>
              <a:lnSpc>
                <a:spcPct val="90000"/>
              </a:lnSpc>
            </a:pPr>
            <a:r>
              <a:rPr lang="en-US" altLang="x-none" sz="1800" b="1" dirty="0">
                <a:latin typeface="Courier New" charset="0"/>
              </a:rPr>
              <a:t>if/else</a:t>
            </a:r>
            <a:r>
              <a:rPr lang="en-US" altLang="x-none" sz="1800" b="1" dirty="0"/>
              <a:t> statement</a:t>
            </a:r>
            <a:r>
              <a:rPr lang="en-US" altLang="x-none" sz="1800" dirty="0"/>
              <a:t>: Executes one block of statements if a certain condition is True, and a second block of statements if it is False.</a:t>
            </a:r>
          </a:p>
          <a:p>
            <a:pPr lvl="1">
              <a:lnSpc>
                <a:spcPct val="80000"/>
              </a:lnSpc>
              <a:buFont typeface="Wingdings" charset="2"/>
              <a:buNone/>
            </a:pPr>
            <a:endParaRPr lang="en-US" altLang="x-none" sz="600" dirty="0"/>
          </a:p>
          <a:p>
            <a:pPr lvl="1">
              <a:lnSpc>
                <a:spcPct val="80000"/>
              </a:lnSpc>
            </a:pPr>
            <a:r>
              <a:rPr lang="en-US" altLang="x-none" sz="1600" dirty="0"/>
              <a:t>Syntax:</a:t>
            </a:r>
          </a:p>
          <a:p>
            <a:pPr lvl="1">
              <a:lnSpc>
                <a:spcPct val="80000"/>
              </a:lnSpc>
              <a:buFont typeface="Wingdings" charset="2"/>
              <a:buNone/>
            </a:pPr>
            <a:r>
              <a:rPr lang="en-US" altLang="x-none" sz="1600" dirty="0"/>
              <a:t>	</a:t>
            </a:r>
            <a:r>
              <a:rPr lang="en-US" altLang="x-none" sz="1600" dirty="0">
                <a:latin typeface="Courier New" charset="0"/>
              </a:rPr>
              <a:t>if </a:t>
            </a:r>
            <a:r>
              <a:rPr lang="en-US" altLang="x-none" sz="1600" b="1" i="1" dirty="0"/>
              <a:t>condition</a:t>
            </a:r>
            <a:r>
              <a:rPr lang="en-US" altLang="x-none" sz="1600" dirty="0">
                <a:latin typeface="Courier New" charset="0"/>
              </a:rPr>
              <a:t>:</a:t>
            </a:r>
          </a:p>
          <a:p>
            <a:pPr lvl="1">
              <a:lnSpc>
                <a:spcPct val="80000"/>
              </a:lnSpc>
              <a:buFont typeface="Wingdings" charset="2"/>
              <a:buNone/>
            </a:pPr>
            <a:r>
              <a:rPr lang="en-US" altLang="x-none" sz="1600" dirty="0">
                <a:latin typeface="Courier New" charset="0"/>
              </a:rPr>
              <a:t>	    </a:t>
            </a:r>
            <a:r>
              <a:rPr lang="en-US" altLang="x-none" sz="1600" b="1" i="1" dirty="0"/>
              <a:t>statements</a:t>
            </a:r>
            <a:endParaRPr lang="en-US" altLang="x-none" sz="1600" dirty="0">
              <a:latin typeface="Courier New" charset="0"/>
            </a:endParaRPr>
          </a:p>
          <a:p>
            <a:pPr lvl="1">
              <a:lnSpc>
                <a:spcPct val="80000"/>
              </a:lnSpc>
              <a:buFont typeface="Wingdings" charset="2"/>
              <a:buNone/>
            </a:pPr>
            <a:r>
              <a:rPr lang="en-US" altLang="x-none" sz="1600" dirty="0">
                <a:latin typeface="Courier New" charset="0"/>
              </a:rPr>
              <a:t>	else:</a:t>
            </a:r>
          </a:p>
          <a:p>
            <a:pPr lvl="1">
              <a:lnSpc>
                <a:spcPct val="80000"/>
              </a:lnSpc>
              <a:buFont typeface="Wingdings" charset="2"/>
              <a:buNone/>
            </a:pPr>
            <a:r>
              <a:rPr lang="en-US" altLang="x-none" sz="1600" dirty="0">
                <a:latin typeface="Courier New" charset="0"/>
              </a:rPr>
              <a:t>	    </a:t>
            </a:r>
            <a:r>
              <a:rPr lang="en-US" altLang="x-none" sz="1600" b="1" i="1" dirty="0" smtClean="0"/>
              <a:t>statements</a:t>
            </a:r>
            <a:endParaRPr lang="en-US" altLang="x-none" sz="1600" dirty="0">
              <a:latin typeface="Courier New" charset="0"/>
            </a:endParaRPr>
          </a:p>
          <a:p>
            <a:pPr>
              <a:lnSpc>
                <a:spcPct val="80000"/>
              </a:lnSpc>
            </a:pPr>
            <a:r>
              <a:rPr lang="en-US" altLang="x-none" sz="1800" dirty="0"/>
              <a:t>Example:</a:t>
            </a:r>
          </a:p>
          <a:p>
            <a:pPr lvl="1">
              <a:lnSpc>
                <a:spcPct val="80000"/>
              </a:lnSpc>
              <a:buFont typeface="Wingdings" charset="2"/>
              <a:buNone/>
            </a:pPr>
            <a:r>
              <a:rPr lang="en-US" altLang="x-none" sz="1500" dirty="0"/>
              <a:t>	</a:t>
            </a:r>
            <a:r>
              <a:rPr lang="en-US" altLang="x-none" sz="1500" dirty="0">
                <a:latin typeface="Courier New" charset="0"/>
              </a:rPr>
              <a:t>gpa = 1.4</a:t>
            </a:r>
          </a:p>
          <a:p>
            <a:pPr lvl="1">
              <a:lnSpc>
                <a:spcPct val="80000"/>
              </a:lnSpc>
              <a:buFont typeface="Wingdings" charset="2"/>
              <a:buNone/>
            </a:pPr>
            <a:r>
              <a:rPr lang="en-US" altLang="x-none" sz="1500" b="1" dirty="0">
                <a:latin typeface="Courier New" charset="0"/>
              </a:rPr>
              <a:t>	if gpa &gt; 2.0:</a:t>
            </a:r>
          </a:p>
          <a:p>
            <a:pPr lvl="1">
              <a:lnSpc>
                <a:spcPct val="80000"/>
              </a:lnSpc>
              <a:buFont typeface="Wingdings" charset="2"/>
              <a:buNone/>
            </a:pPr>
            <a:r>
              <a:rPr lang="en-US" altLang="x-none" sz="1500" b="1" dirty="0">
                <a:latin typeface="Courier New" charset="0"/>
              </a:rPr>
              <a:t>	    </a:t>
            </a:r>
            <a:r>
              <a:rPr lang="en-US" altLang="x-none" sz="1500" dirty="0">
                <a:latin typeface="Courier New" charset="0"/>
              </a:rPr>
              <a:t>print "Welcome to Mars University!"</a:t>
            </a:r>
            <a:endParaRPr lang="en-US" altLang="x-none" sz="1500" b="1" dirty="0">
              <a:latin typeface="Courier New" charset="0"/>
            </a:endParaRPr>
          </a:p>
          <a:p>
            <a:pPr lvl="1">
              <a:lnSpc>
                <a:spcPct val="80000"/>
              </a:lnSpc>
              <a:buFont typeface="Wingdings" charset="2"/>
              <a:buNone/>
            </a:pPr>
            <a:r>
              <a:rPr lang="en-US" altLang="x-none" sz="1500" b="1" dirty="0">
                <a:latin typeface="Courier New" charset="0"/>
              </a:rPr>
              <a:t>	else:</a:t>
            </a:r>
          </a:p>
          <a:p>
            <a:pPr lvl="1">
              <a:lnSpc>
                <a:spcPct val="80000"/>
              </a:lnSpc>
              <a:buFont typeface="Wingdings" charset="2"/>
              <a:buNone/>
            </a:pPr>
            <a:r>
              <a:rPr lang="en-US" altLang="x-none" sz="1500" dirty="0">
                <a:latin typeface="Courier New" charset="0"/>
              </a:rPr>
              <a:t>	    print "Your application is denied."</a:t>
            </a:r>
          </a:p>
          <a:p>
            <a:pPr lvl="1">
              <a:lnSpc>
                <a:spcPct val="80000"/>
              </a:lnSpc>
              <a:buFont typeface="Wingdings" charset="2"/>
              <a:buNone/>
            </a:pPr>
            <a:endParaRPr lang="en-US" altLang="x-none" sz="1500" b="1" dirty="0">
              <a:latin typeface="Courier New" charset="0"/>
            </a:endParaRPr>
          </a:p>
          <a:p>
            <a:pPr>
              <a:lnSpc>
                <a:spcPct val="80000"/>
              </a:lnSpc>
            </a:pPr>
            <a:r>
              <a:rPr lang="en-US" altLang="x-none" sz="1800" dirty="0"/>
              <a:t>Multiple conditions can be chained with </a:t>
            </a:r>
            <a:r>
              <a:rPr lang="en-US" altLang="x-none" sz="1800" dirty="0">
                <a:latin typeface="Courier New" charset="0"/>
              </a:rPr>
              <a:t>elif</a:t>
            </a:r>
            <a:r>
              <a:rPr lang="en-US" altLang="x-none" sz="1800" dirty="0"/>
              <a:t> ("else if"):</a:t>
            </a:r>
          </a:p>
          <a:p>
            <a:pPr lvl="1">
              <a:lnSpc>
                <a:spcPct val="80000"/>
              </a:lnSpc>
              <a:buFont typeface="Wingdings" charset="2"/>
              <a:buNone/>
            </a:pPr>
            <a:r>
              <a:rPr lang="en-US" altLang="x-none" sz="1600" dirty="0"/>
              <a:t>	</a:t>
            </a:r>
            <a:r>
              <a:rPr lang="en-US" altLang="x-none" sz="1600" dirty="0">
                <a:latin typeface="Courier New" charset="0"/>
              </a:rPr>
              <a:t>if </a:t>
            </a:r>
            <a:r>
              <a:rPr lang="en-US" altLang="x-none" sz="1600" b="1" i="1" dirty="0"/>
              <a:t>condition</a:t>
            </a:r>
            <a:r>
              <a:rPr lang="en-US" altLang="x-none" sz="1600" dirty="0">
                <a:latin typeface="Courier New" charset="0"/>
              </a:rPr>
              <a:t>:</a:t>
            </a:r>
          </a:p>
          <a:p>
            <a:pPr lvl="1">
              <a:lnSpc>
                <a:spcPct val="80000"/>
              </a:lnSpc>
              <a:buFont typeface="Wingdings" charset="2"/>
              <a:buNone/>
            </a:pPr>
            <a:r>
              <a:rPr lang="en-US" altLang="x-none" sz="1600" dirty="0">
                <a:latin typeface="Courier New" charset="0"/>
              </a:rPr>
              <a:t>	    </a:t>
            </a:r>
            <a:r>
              <a:rPr lang="en-US" altLang="x-none" sz="1600" b="1" i="1" dirty="0"/>
              <a:t>statements</a:t>
            </a:r>
            <a:endParaRPr lang="en-US" altLang="x-none" sz="1600" dirty="0">
              <a:latin typeface="Courier New" charset="0"/>
            </a:endParaRPr>
          </a:p>
          <a:p>
            <a:pPr lvl="1">
              <a:lnSpc>
                <a:spcPct val="80000"/>
              </a:lnSpc>
              <a:buFont typeface="Wingdings" charset="2"/>
              <a:buNone/>
            </a:pPr>
            <a:r>
              <a:rPr lang="en-US" altLang="x-none" sz="1600" dirty="0"/>
              <a:t>	</a:t>
            </a:r>
            <a:r>
              <a:rPr lang="en-US" altLang="x-none" sz="1600" dirty="0">
                <a:latin typeface="Courier New" charset="0"/>
              </a:rPr>
              <a:t>elif </a:t>
            </a:r>
            <a:r>
              <a:rPr lang="en-US" altLang="x-none" sz="1600" b="1" i="1" dirty="0"/>
              <a:t>condition</a:t>
            </a:r>
            <a:r>
              <a:rPr lang="en-US" altLang="x-none" sz="1600" dirty="0">
                <a:latin typeface="Courier New" charset="0"/>
              </a:rPr>
              <a:t>:</a:t>
            </a:r>
          </a:p>
          <a:p>
            <a:pPr lvl="1">
              <a:lnSpc>
                <a:spcPct val="80000"/>
              </a:lnSpc>
              <a:buFont typeface="Wingdings" charset="2"/>
              <a:buNone/>
            </a:pPr>
            <a:r>
              <a:rPr lang="en-US" altLang="x-none" sz="1600" dirty="0">
                <a:latin typeface="Courier New" charset="0"/>
              </a:rPr>
              <a:t>	    </a:t>
            </a:r>
            <a:r>
              <a:rPr lang="en-US" altLang="x-none" sz="1600" b="1" i="1" dirty="0"/>
              <a:t>statements</a:t>
            </a:r>
            <a:endParaRPr lang="en-US" altLang="x-none" sz="1600" dirty="0">
              <a:latin typeface="Courier New" charset="0"/>
            </a:endParaRPr>
          </a:p>
          <a:p>
            <a:pPr lvl="1">
              <a:lnSpc>
                <a:spcPct val="80000"/>
              </a:lnSpc>
              <a:buFont typeface="Wingdings" charset="2"/>
              <a:buNone/>
            </a:pPr>
            <a:r>
              <a:rPr lang="en-US" altLang="x-none" sz="1600" dirty="0">
                <a:latin typeface="Courier New" charset="0"/>
              </a:rPr>
              <a:t>	else:</a:t>
            </a:r>
          </a:p>
          <a:p>
            <a:pPr lvl="1">
              <a:lnSpc>
                <a:spcPct val="80000"/>
              </a:lnSpc>
              <a:buFont typeface="Wingdings" charset="2"/>
              <a:buNone/>
            </a:pPr>
            <a:r>
              <a:rPr lang="en-US" altLang="x-none" sz="1600" dirty="0">
                <a:latin typeface="Courier New" charset="0"/>
              </a:rPr>
              <a:t>	    </a:t>
            </a:r>
            <a:r>
              <a:rPr lang="en-US" altLang="x-none" sz="1600" b="1" i="1" dirty="0"/>
              <a:t>statements</a:t>
            </a:r>
            <a:endParaRPr lang="en-US" altLang="x-none" sz="1600" dirty="0">
              <a:latin typeface="Courier New" charset="0"/>
            </a:endParaRPr>
          </a:p>
          <a:p>
            <a:pPr lvl="1">
              <a:lnSpc>
                <a:spcPct val="80000"/>
              </a:lnSpc>
              <a:buFont typeface="Wingdings" charset="2"/>
              <a:buNone/>
            </a:pPr>
            <a:endParaRPr lang="en-US" altLang="x-none" sz="1500" b="1" dirty="0">
              <a:latin typeface="Courier New" charset="0"/>
            </a:endParaRPr>
          </a:p>
        </p:txBody>
      </p:sp>
      <p:sp>
        <p:nvSpPr>
          <p:cNvPr id="6" name="Slide Number Placeholder 3"/>
          <p:cNvSpPr>
            <a:spLocks noGrp="1"/>
          </p:cNvSpPr>
          <p:nvPr>
            <p:ph type="sldNum" sz="quarter" idx="12"/>
          </p:nvPr>
        </p:nvSpPr>
        <p:spPr/>
        <p:txBody>
          <a:bodyPr/>
          <a:lstStyle/>
          <a:p>
            <a:fld id="{E33ED8B3-8474-E646-8CED-5413E0131F17}" type="slidenum">
              <a:rPr lang="en-US" altLang="x-none"/>
              <a:pPr/>
              <a:t>23</a:t>
            </a:fld>
            <a:endParaRPr lang="en-US" altLang="x-none" dirty="0"/>
          </a:p>
        </p:txBody>
      </p:sp>
    </p:spTree>
    <p:extLst>
      <p:ext uri="{BB962C8B-B14F-4D97-AF65-F5344CB8AC3E}">
        <p14:creationId xmlns:p14="http://schemas.microsoft.com/office/powerpoint/2010/main" val="229642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normAutofit/>
          </a:bodyPr>
          <a:lstStyle/>
          <a:p>
            <a:r>
              <a:rPr lang="en-US" altLang="x-none" dirty="0"/>
              <a:t>while</a:t>
            </a:r>
          </a:p>
        </p:txBody>
      </p:sp>
      <p:sp>
        <p:nvSpPr>
          <p:cNvPr id="1496067" name="Rectangle 3"/>
          <p:cNvSpPr>
            <a:spLocks noGrp="1" noChangeArrowheads="1"/>
          </p:cNvSpPr>
          <p:nvPr>
            <p:ph idx="1"/>
          </p:nvPr>
        </p:nvSpPr>
        <p:spPr/>
        <p:txBody>
          <a:bodyPr>
            <a:normAutofit fontScale="92500" lnSpcReduction="20000"/>
          </a:bodyPr>
          <a:lstStyle/>
          <a:p>
            <a:r>
              <a:rPr lang="en-US" altLang="x-none" sz="1800" b="1" dirty="0">
                <a:latin typeface="Courier New" charset="0"/>
              </a:rPr>
              <a:t>while</a:t>
            </a:r>
            <a:r>
              <a:rPr lang="en-US" altLang="x-none" sz="1800" b="1" dirty="0"/>
              <a:t> loop</a:t>
            </a:r>
            <a:r>
              <a:rPr lang="en-US" altLang="x-none" sz="1800" dirty="0"/>
              <a:t>: Executes a group of statements as long as a condition is True.</a:t>
            </a:r>
          </a:p>
          <a:p>
            <a:pPr lvl="1"/>
            <a:r>
              <a:rPr lang="en-US" altLang="x-none" dirty="0"/>
              <a:t>good for </a:t>
            </a:r>
            <a:r>
              <a:rPr lang="en-US" altLang="x-none" i="1" dirty="0"/>
              <a:t>indefinite loops </a:t>
            </a:r>
            <a:r>
              <a:rPr lang="en-US" altLang="x-none" dirty="0"/>
              <a:t>(repeat an unknown number of times)</a:t>
            </a:r>
            <a:endParaRPr lang="en-US" altLang="x-none" i="1" dirty="0"/>
          </a:p>
          <a:p>
            <a:pPr lvl="1"/>
            <a:endParaRPr lang="en-US" altLang="x-none" sz="800" dirty="0"/>
          </a:p>
          <a:p>
            <a:r>
              <a:rPr lang="en-US" altLang="x-none" dirty="0"/>
              <a:t>Syntax:</a:t>
            </a:r>
          </a:p>
          <a:p>
            <a:pPr lvl="1">
              <a:buFont typeface="Wingdings" charset="2"/>
              <a:buNone/>
            </a:pPr>
            <a:r>
              <a:rPr lang="en-US" altLang="x-none" dirty="0"/>
              <a:t>	</a:t>
            </a:r>
            <a:r>
              <a:rPr lang="en-US" altLang="x-none" dirty="0">
                <a:latin typeface="Courier New" charset="0"/>
              </a:rPr>
              <a:t>while </a:t>
            </a:r>
            <a:r>
              <a:rPr lang="en-US" altLang="x-none" b="1" i="1" dirty="0"/>
              <a:t>condition</a:t>
            </a:r>
            <a:r>
              <a:rPr lang="en-US" altLang="x-none" dirty="0">
                <a:latin typeface="Courier New" charset="0"/>
              </a:rPr>
              <a:t>:</a:t>
            </a:r>
          </a:p>
          <a:p>
            <a:pPr lvl="1">
              <a:buFont typeface="Wingdings" charset="2"/>
              <a:buNone/>
            </a:pPr>
            <a:r>
              <a:rPr lang="en-US" altLang="x-none" dirty="0">
                <a:latin typeface="Courier New" charset="0"/>
              </a:rPr>
              <a:t>	    </a:t>
            </a:r>
            <a:r>
              <a:rPr lang="en-US" altLang="x-none" b="1" i="1" dirty="0"/>
              <a:t>statements</a:t>
            </a:r>
            <a:endParaRPr lang="en-US" altLang="x-none" dirty="0">
              <a:latin typeface="Courier New" charset="0"/>
            </a:endParaRPr>
          </a:p>
          <a:p>
            <a:pPr lvl="1">
              <a:buFont typeface="Wingdings" charset="2"/>
              <a:buNone/>
            </a:pPr>
            <a:endParaRPr lang="en-US" altLang="x-none" sz="700" dirty="0">
              <a:latin typeface="Courier New" charset="0"/>
            </a:endParaRPr>
          </a:p>
          <a:p>
            <a:r>
              <a:rPr lang="en-US" altLang="x-none" dirty="0"/>
              <a:t>Example:</a:t>
            </a:r>
          </a:p>
          <a:p>
            <a:pPr lvl="1">
              <a:buFont typeface="Wingdings" charset="2"/>
              <a:buNone/>
            </a:pPr>
            <a:r>
              <a:rPr lang="en-US" altLang="x-none" dirty="0">
                <a:latin typeface="Courier New" charset="0"/>
              </a:rPr>
              <a:t>	number = 1</a:t>
            </a:r>
          </a:p>
          <a:p>
            <a:pPr lvl="1">
              <a:buFont typeface="Wingdings" charset="2"/>
              <a:buNone/>
            </a:pPr>
            <a:r>
              <a:rPr lang="en-US" altLang="x-none" b="1" dirty="0">
                <a:latin typeface="Courier New" charset="0"/>
              </a:rPr>
              <a:t>	while number &lt; 200:</a:t>
            </a:r>
          </a:p>
          <a:p>
            <a:pPr lvl="1">
              <a:buFont typeface="Wingdings" charset="2"/>
              <a:buNone/>
            </a:pPr>
            <a:r>
              <a:rPr lang="en-US" altLang="x-none" dirty="0">
                <a:latin typeface="Courier New" charset="0"/>
              </a:rPr>
              <a:t>	    print number, </a:t>
            </a:r>
          </a:p>
          <a:p>
            <a:pPr lvl="1">
              <a:buFont typeface="Wingdings" charset="2"/>
              <a:buNone/>
            </a:pPr>
            <a:r>
              <a:rPr lang="en-US" altLang="x-none" dirty="0">
                <a:latin typeface="Courier New" charset="0"/>
              </a:rPr>
              <a:t>	    number = number * 2</a:t>
            </a:r>
          </a:p>
          <a:p>
            <a:pPr lvl="1">
              <a:buFont typeface="Wingdings" charset="2"/>
              <a:buNone/>
            </a:pPr>
            <a:endParaRPr lang="en-US" altLang="x-none" b="1" dirty="0">
              <a:latin typeface="Courier New" charset="0"/>
            </a:endParaRPr>
          </a:p>
          <a:p>
            <a:pPr lvl="1"/>
            <a:r>
              <a:rPr lang="en-US" altLang="x-none" dirty="0"/>
              <a:t>Output:</a:t>
            </a:r>
          </a:p>
          <a:p>
            <a:pPr lvl="1">
              <a:buFont typeface="Wingdings" charset="2"/>
              <a:buNone/>
            </a:pPr>
            <a:r>
              <a:rPr lang="en-US" altLang="x-none" dirty="0">
                <a:latin typeface="Courier New" charset="0"/>
              </a:rPr>
              <a:t>	1 2 4 8 16 32 64 128</a:t>
            </a:r>
            <a:endParaRPr lang="en-US" altLang="x-none" dirty="0"/>
          </a:p>
        </p:txBody>
      </p:sp>
      <p:sp>
        <p:nvSpPr>
          <p:cNvPr id="5" name="Slide Number Placeholder 3"/>
          <p:cNvSpPr>
            <a:spLocks noGrp="1"/>
          </p:cNvSpPr>
          <p:nvPr>
            <p:ph type="sldNum" sz="quarter" idx="12"/>
          </p:nvPr>
        </p:nvSpPr>
        <p:spPr/>
        <p:txBody>
          <a:bodyPr/>
          <a:lstStyle/>
          <a:p>
            <a:fld id="{2D899736-95B9-C348-B7DD-533A5B1F86DF}" type="slidenum">
              <a:rPr lang="en-US" altLang="x-none"/>
              <a:pPr/>
              <a:t>24</a:t>
            </a:fld>
            <a:endParaRPr lang="en-US" altLang="x-none" dirty="0"/>
          </a:p>
        </p:txBody>
      </p:sp>
    </p:spTree>
    <p:extLst>
      <p:ext uri="{BB962C8B-B14F-4D97-AF65-F5344CB8AC3E}">
        <p14:creationId xmlns:p14="http://schemas.microsoft.com/office/powerpoint/2010/main" val="1725880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ltLang="x-none" dirty="0"/>
              <a:t>Logic</a:t>
            </a:r>
          </a:p>
        </p:txBody>
      </p:sp>
      <p:sp>
        <p:nvSpPr>
          <p:cNvPr id="1500163" name="Rectangle 3"/>
          <p:cNvSpPr>
            <a:spLocks noGrp="1" noChangeArrowheads="1"/>
          </p:cNvSpPr>
          <p:nvPr>
            <p:ph idx="1"/>
          </p:nvPr>
        </p:nvSpPr>
        <p:spPr>
          <a:xfrm>
            <a:off x="685800" y="1739710"/>
            <a:ext cx="10820400" cy="4478976"/>
          </a:xfrm>
        </p:spPr>
        <p:txBody>
          <a:bodyPr>
            <a:normAutofit/>
          </a:bodyPr>
          <a:lstStyle/>
          <a:p>
            <a:r>
              <a:rPr lang="en-US" altLang="x-none" dirty="0"/>
              <a:t>Many logical expressions use </a:t>
            </a:r>
            <a:r>
              <a:rPr lang="en-US" altLang="x-none" i="1" dirty="0"/>
              <a:t>relational operators</a:t>
            </a:r>
            <a:r>
              <a:rPr lang="en-US" altLang="x-none" dirty="0"/>
              <a:t>:</a:t>
            </a:r>
          </a:p>
          <a:p>
            <a:pPr lvl="1"/>
            <a:endParaRPr lang="en-US" altLang="x-none" dirty="0"/>
          </a:p>
          <a:p>
            <a:pPr lvl="1"/>
            <a:endParaRPr lang="en-US" altLang="x-none" dirty="0"/>
          </a:p>
          <a:p>
            <a:pPr lvl="1"/>
            <a:endParaRPr lang="en-US" altLang="x-none" dirty="0"/>
          </a:p>
          <a:p>
            <a:pPr lvl="1"/>
            <a:endParaRPr lang="en-US" altLang="x-none" dirty="0"/>
          </a:p>
          <a:p>
            <a:pPr lvl="1"/>
            <a:endParaRPr lang="en-US" altLang="x-none" dirty="0"/>
          </a:p>
          <a:p>
            <a:pPr lvl="1"/>
            <a:endParaRPr lang="en-US" altLang="x-none" dirty="0"/>
          </a:p>
          <a:p>
            <a:pPr lvl="1"/>
            <a:endParaRPr lang="en-US" altLang="x-none" dirty="0"/>
          </a:p>
          <a:p>
            <a:pPr lvl="1"/>
            <a:endParaRPr lang="en-US" altLang="x-none" dirty="0"/>
          </a:p>
          <a:p>
            <a:r>
              <a:rPr lang="en-US" altLang="x-none" dirty="0"/>
              <a:t>Logical expressions can be combined with </a:t>
            </a:r>
            <a:r>
              <a:rPr lang="en-US" altLang="x-none" i="1" dirty="0"/>
              <a:t>logical operators</a:t>
            </a:r>
            <a:r>
              <a:rPr lang="en-US" altLang="x-none" dirty="0"/>
              <a:t>:</a:t>
            </a:r>
          </a:p>
          <a:p>
            <a:pPr lvl="1"/>
            <a:endParaRPr lang="en-US" altLang="x-none" dirty="0"/>
          </a:p>
          <a:p>
            <a:pPr lvl="1"/>
            <a:endParaRPr lang="en-US" altLang="x-none" dirty="0"/>
          </a:p>
          <a:p>
            <a:pPr lvl="1"/>
            <a:endParaRPr lang="en-US" altLang="x-none" dirty="0"/>
          </a:p>
          <a:p>
            <a:pPr lvl="1"/>
            <a:endParaRPr lang="en-US" altLang="x-none" dirty="0"/>
          </a:p>
          <a:p>
            <a:pPr lvl="1"/>
            <a:endParaRPr lang="en-US" altLang="x-none" dirty="0"/>
          </a:p>
        </p:txBody>
      </p:sp>
      <p:sp>
        <p:nvSpPr>
          <p:cNvPr id="68" name="Slide Number Placeholder 3"/>
          <p:cNvSpPr>
            <a:spLocks noGrp="1"/>
          </p:cNvSpPr>
          <p:nvPr>
            <p:ph type="sldNum" sz="quarter" idx="12"/>
          </p:nvPr>
        </p:nvSpPr>
        <p:spPr/>
        <p:txBody>
          <a:bodyPr/>
          <a:lstStyle/>
          <a:p>
            <a:fld id="{539FB73A-CE97-3A4E-94D9-FA2FCDA063D2}" type="slidenum">
              <a:rPr lang="en-US" altLang="x-none"/>
              <a:pPr/>
              <a:t>25</a:t>
            </a:fld>
            <a:endParaRPr lang="en-US" altLang="x-none" dirty="0"/>
          </a:p>
        </p:txBody>
      </p:sp>
      <p:graphicFrame>
        <p:nvGraphicFramePr>
          <p:cNvPr id="1500279" name="Group 119"/>
          <p:cNvGraphicFramePr>
            <a:graphicFrameLocks noGrp="1"/>
          </p:cNvGraphicFramePr>
          <p:nvPr>
            <p:extLst>
              <p:ext uri="{D42A27DB-BD31-4B8C-83A1-F6EECF244321}">
                <p14:modId xmlns:p14="http://schemas.microsoft.com/office/powerpoint/2010/main" val="1929701412"/>
              </p:ext>
            </p:extLst>
          </p:nvPr>
        </p:nvGraphicFramePr>
        <p:xfrm>
          <a:off x="995681" y="5370516"/>
          <a:ext cx="5245100" cy="1333500"/>
        </p:xfrm>
        <a:graphic>
          <a:graphicData uri="http://schemas.openxmlformats.org/drawingml/2006/table">
            <a:tbl>
              <a:tblPr/>
              <a:tblGrid>
                <a:gridCol w="1333500"/>
                <a:gridCol w="2914650"/>
                <a:gridCol w="996950"/>
              </a:tblGrid>
              <a:tr h="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9 != 6 and 2 &lt;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2 == 3 or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not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not 7 &gt;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00237" name="Group 77"/>
          <p:cNvGraphicFramePr>
            <a:graphicFrameLocks noGrp="1"/>
          </p:cNvGraphicFramePr>
          <p:nvPr>
            <p:extLst>
              <p:ext uri="{D42A27DB-BD31-4B8C-83A1-F6EECF244321}">
                <p14:modId xmlns:p14="http://schemas.microsoft.com/office/powerpoint/2010/main" val="1681232002"/>
              </p:ext>
            </p:extLst>
          </p:nvPr>
        </p:nvGraphicFramePr>
        <p:xfrm>
          <a:off x="995681" y="2225040"/>
          <a:ext cx="7585075" cy="2344741"/>
        </p:xfrm>
        <a:graphic>
          <a:graphicData uri="http://schemas.openxmlformats.org/drawingml/2006/table">
            <a:tbl>
              <a:tblPr/>
              <a:tblGrid>
                <a:gridCol w="1524000"/>
                <a:gridCol w="2641600"/>
                <a:gridCol w="1895475"/>
                <a:gridCol w="1524000"/>
              </a:tblGrid>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Meaning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1" i="0" u="none" strike="noStrike" cap="none" normalizeH="0" baseline="0" dirty="0">
                          <a:ln>
                            <a:noFill/>
                          </a:ln>
                          <a:solidFill>
                            <a:schemeClr val="tx1"/>
                          </a:solidFill>
                          <a:effectLst/>
                          <a:latin typeface="Verdana" charset="0"/>
                          <a:ea typeface="Times New Roman" charset="0"/>
                          <a:cs typeface="Times New Roman"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equals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does not equal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less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greater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less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Verdana" charset="0"/>
                          <a:ea typeface="Times New Roman" charset="0"/>
                          <a:cs typeface="Times New Roman" charset="0"/>
                        </a:rPr>
                        <a:t>greater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400" b="0" i="0" u="none" strike="noStrike" cap="none" normalizeH="0" baseline="0" dirty="0">
                          <a:ln>
                            <a:noFill/>
                          </a:ln>
                          <a:solidFill>
                            <a:schemeClr val="tx1"/>
                          </a:solidFill>
                          <a:effectLst/>
                          <a:latin typeface="Courier New" charset="0"/>
                          <a:ea typeface="Times New Roman"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4548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5" name="Rectangle 3"/>
          <p:cNvSpPr>
            <a:spLocks noGrp="1" noChangeArrowheads="1"/>
          </p:cNvSpPr>
          <p:nvPr>
            <p:ph type="title"/>
          </p:nvPr>
        </p:nvSpPr>
        <p:spPr/>
        <p:txBody>
          <a:bodyPr/>
          <a:lstStyle/>
          <a:p>
            <a:r>
              <a:rPr lang="en-GB" altLang="x-none" dirty="0"/>
              <a:t>Strings</a:t>
            </a:r>
            <a:endParaRPr lang="en-US" altLang="x-none" dirty="0"/>
          </a:p>
        </p:txBody>
      </p:sp>
      <p:sp>
        <p:nvSpPr>
          <p:cNvPr id="1533954" name="Rectangle 2"/>
          <p:cNvSpPr>
            <a:spLocks noGrp="1" noChangeArrowheads="1"/>
          </p:cNvSpPr>
          <p:nvPr>
            <p:ph idx="1"/>
          </p:nvPr>
        </p:nvSpPr>
        <p:spPr>
          <a:xfrm>
            <a:off x="685800" y="1899920"/>
            <a:ext cx="10820400" cy="4616073"/>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800" b="1" dirty="0"/>
              <a:t>string</a:t>
            </a:r>
            <a:r>
              <a:rPr lang="en-GB" altLang="x-none" sz="1800" dirty="0"/>
              <a:t>: A sequence of text characters in a program.</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600" dirty="0"/>
              <a:t>Strings start and end with quotation mark </a:t>
            </a:r>
            <a:r>
              <a:rPr lang="en-GB" altLang="x-none" sz="1600" dirty="0">
                <a:latin typeface="Courier New" charset="0"/>
              </a:rPr>
              <a:t>"</a:t>
            </a:r>
            <a:r>
              <a:rPr lang="en-GB" altLang="x-none" sz="1600" dirty="0"/>
              <a:t> or apostrophe </a:t>
            </a:r>
            <a:r>
              <a:rPr lang="en-GB" altLang="x-none" sz="1600" dirty="0">
                <a:latin typeface="Courier New" charset="0"/>
              </a:rPr>
              <a:t>'</a:t>
            </a:r>
            <a:r>
              <a:rPr lang="en-GB" altLang="x-none" sz="1600" dirty="0"/>
              <a:t> characters.</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600" dirty="0"/>
              <a:t>Examples:</a:t>
            </a:r>
            <a:br>
              <a:rPr lang="en-GB" altLang="x-none" sz="1600" dirty="0"/>
            </a:br>
            <a:r>
              <a:rPr lang="en-GB" altLang="x-none" sz="600" dirty="0"/>
              <a:t/>
            </a:r>
            <a:br>
              <a:rPr lang="en-GB" altLang="x-none" sz="600" dirty="0"/>
            </a:br>
            <a:r>
              <a:rPr lang="en-GB" altLang="x-none" sz="1600" dirty="0">
                <a:latin typeface="Courier New" charset="0"/>
              </a:rPr>
              <a:t>"hello"</a:t>
            </a:r>
            <a:br>
              <a:rPr lang="en-GB" altLang="x-none" sz="1600" dirty="0">
                <a:latin typeface="Courier New" charset="0"/>
              </a:rPr>
            </a:br>
            <a:r>
              <a:rPr lang="en-GB" altLang="x-none" sz="1600" dirty="0">
                <a:latin typeface="Courier New" charset="0"/>
              </a:rPr>
              <a:t>"This is a string"</a:t>
            </a:r>
            <a:br>
              <a:rPr lang="en-GB" altLang="x-none" sz="1600" dirty="0">
                <a:latin typeface="Courier New" charset="0"/>
              </a:rPr>
            </a:br>
            <a:r>
              <a:rPr lang="en-GB" altLang="x-none" sz="1600" dirty="0">
                <a:latin typeface="Courier New" charset="0"/>
              </a:rPr>
              <a:t>"This, too, is a string.   It can be very long!"</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x-none" sz="700" dirty="0">
              <a:latin typeface="Courier New" charset="0"/>
            </a:endParaRPr>
          </a:p>
          <a:p>
            <a:pPr marL="339725" indent="-339725" defTabSz="449263">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600" dirty="0"/>
              <a:t>A string may not span across multiple lines or contain a " character.</a:t>
            </a:r>
            <a:br>
              <a:rPr lang="en-GB" altLang="x-none" sz="1600" dirty="0"/>
            </a:br>
            <a:r>
              <a:rPr lang="en-GB" altLang="x-none" sz="1600" dirty="0">
                <a:solidFill>
                  <a:srgbClr val="00B050"/>
                </a:solidFill>
                <a:latin typeface="Courier New" charset="0"/>
              </a:rPr>
              <a:t>"This is not</a:t>
            </a:r>
            <a:br>
              <a:rPr lang="en-GB" altLang="x-none" sz="1600" dirty="0">
                <a:solidFill>
                  <a:srgbClr val="00B050"/>
                </a:solidFill>
                <a:latin typeface="Courier New" charset="0"/>
              </a:rPr>
            </a:br>
            <a:r>
              <a:rPr lang="en-GB" altLang="x-none" sz="1600" dirty="0">
                <a:solidFill>
                  <a:srgbClr val="00B050"/>
                </a:solidFill>
                <a:latin typeface="Courier New" charset="0"/>
              </a:rPr>
              <a:t>a legal String."</a:t>
            </a:r>
          </a:p>
          <a:p>
            <a:pPr marL="339725" indent="-339725" defTabSz="449263">
              <a:spcBef>
                <a:spcPts val="6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600" dirty="0">
                <a:solidFill>
                  <a:srgbClr val="00B050"/>
                </a:solidFill>
                <a:latin typeface="Courier New" charset="0"/>
              </a:rPr>
              <a:t>	"This is not a "legal" String either."</a:t>
            </a:r>
            <a:r>
              <a:rPr lang="en-GB" altLang="x-none" sz="1600" dirty="0">
                <a:solidFill>
                  <a:srgbClr val="800000"/>
                </a:solidFill>
                <a:latin typeface="Courier New" charset="0"/>
              </a:rPr>
              <a:t/>
            </a:r>
            <a:br>
              <a:rPr lang="en-GB" altLang="x-none" sz="1600" dirty="0">
                <a:solidFill>
                  <a:srgbClr val="800000"/>
                </a:solidFill>
                <a:latin typeface="Courier New" charset="0"/>
              </a:rPr>
            </a:br>
            <a:endParaRPr lang="en-GB" altLang="x-none" sz="800" dirty="0"/>
          </a:p>
          <a:p>
            <a:pPr marL="339725" indent="-339725" defTabSz="449263">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600" dirty="0"/>
              <a:t>A string can represent characters by preceding them with a backslash.</a:t>
            </a:r>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400" dirty="0">
                <a:latin typeface="Courier New" charset="0"/>
              </a:rPr>
              <a:t>\t	</a:t>
            </a:r>
            <a:r>
              <a:rPr lang="en-GB" altLang="x-none" sz="1400" dirty="0"/>
              <a:t>tab character</a:t>
            </a:r>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400" dirty="0">
                <a:latin typeface="Courier New" charset="0"/>
              </a:rPr>
              <a:t>\n	</a:t>
            </a:r>
            <a:r>
              <a:rPr lang="en-GB" altLang="x-none" sz="1400" dirty="0"/>
              <a:t>new line character</a:t>
            </a:r>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400" dirty="0">
                <a:latin typeface="Courier New" charset="0"/>
              </a:rPr>
              <a:t>\"	</a:t>
            </a:r>
            <a:r>
              <a:rPr lang="en-GB" altLang="x-none" sz="1400" dirty="0"/>
              <a:t>quotation mark character</a:t>
            </a:r>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400" dirty="0">
                <a:latin typeface="Courier New" charset="0"/>
              </a:rPr>
              <a:t>\\	</a:t>
            </a:r>
            <a:r>
              <a:rPr lang="en-GB" altLang="x-none" sz="1400" dirty="0"/>
              <a:t>backslash character</a:t>
            </a:r>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x-none" sz="700" dirty="0"/>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x-none" sz="1400" dirty="0"/>
              <a:t>Example:	</a:t>
            </a:r>
            <a:r>
              <a:rPr lang="en-GB" altLang="x-none" sz="1400" dirty="0">
                <a:latin typeface="Courier New" charset="0"/>
              </a:rPr>
              <a:t>"Hello\tthere\nHow are you?"</a:t>
            </a:r>
          </a:p>
        </p:txBody>
      </p:sp>
      <p:sp>
        <p:nvSpPr>
          <p:cNvPr id="4" name="Slide Number Placeholder 3"/>
          <p:cNvSpPr>
            <a:spLocks noGrp="1"/>
          </p:cNvSpPr>
          <p:nvPr>
            <p:ph type="sldNum" sz="quarter" idx="12"/>
          </p:nvPr>
        </p:nvSpPr>
        <p:spPr/>
        <p:txBody>
          <a:bodyPr/>
          <a:lstStyle/>
          <a:p>
            <a:fld id="{55327C2A-0CD4-0747-A1AC-A71EF26D548F}" type="slidenum">
              <a:rPr lang="en-US" altLang="x-none"/>
              <a:pPr/>
              <a:t>26</a:t>
            </a:fld>
            <a:endParaRPr lang="en-US" altLang="x-none" dirty="0"/>
          </a:p>
        </p:txBody>
      </p:sp>
    </p:spTree>
    <p:extLst>
      <p:ext uri="{BB962C8B-B14F-4D97-AF65-F5344CB8AC3E}">
        <p14:creationId xmlns:p14="http://schemas.microsoft.com/office/powerpoint/2010/main" val="2056814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r>
              <a:rPr lang="en-US" altLang="x-none" dirty="0"/>
              <a:t>Indexes</a:t>
            </a:r>
          </a:p>
        </p:txBody>
      </p:sp>
      <p:sp>
        <p:nvSpPr>
          <p:cNvPr id="1540099" name="Rectangle 3"/>
          <p:cNvSpPr>
            <a:spLocks noGrp="1" noChangeArrowheads="1"/>
          </p:cNvSpPr>
          <p:nvPr>
            <p:ph idx="1"/>
          </p:nvPr>
        </p:nvSpPr>
        <p:spPr/>
        <p:txBody>
          <a:bodyPr>
            <a:normAutofit fontScale="92500" lnSpcReduction="20000"/>
          </a:bodyPr>
          <a:lstStyle/>
          <a:p>
            <a:pPr marL="342900" indent="-342900"/>
            <a:r>
              <a:rPr lang="en-US" altLang="x-none" dirty="0"/>
              <a:t>Characters in a string are numbered with </a:t>
            </a:r>
            <a:r>
              <a:rPr lang="en-US" altLang="x-none" i="1" dirty="0"/>
              <a:t>indexes</a:t>
            </a:r>
            <a:r>
              <a:rPr lang="en-US" altLang="x-none" dirty="0"/>
              <a:t> starting at 0:</a:t>
            </a:r>
          </a:p>
          <a:p>
            <a:pPr marL="742950" lvl="1" indent="-285750"/>
            <a:r>
              <a:rPr lang="en-US" altLang="x-none" dirty="0"/>
              <a:t>Example:</a:t>
            </a:r>
          </a:p>
          <a:p>
            <a:pPr marL="742950" lvl="1" indent="-285750">
              <a:buNone/>
            </a:pPr>
            <a:r>
              <a:rPr lang="en-US" altLang="x-none" dirty="0">
                <a:latin typeface="Courier New" charset="0"/>
              </a:rPr>
              <a:t>	name = "P. Diddy"</a:t>
            </a:r>
          </a:p>
          <a:p>
            <a:pPr marL="742950" lvl="1" indent="-285750">
              <a:buNone/>
            </a:pPr>
            <a:endParaRPr lang="en-US" altLang="x-none" dirty="0">
              <a:latin typeface="Courier New" charset="0"/>
            </a:endParaRPr>
          </a:p>
          <a:p>
            <a:pPr marL="742950" lvl="1" indent="-285750">
              <a:buNone/>
            </a:pPr>
            <a:r>
              <a:rPr lang="en-US" altLang="x-none" dirty="0">
                <a:latin typeface="Courier New" charset="0"/>
              </a:rPr>
              <a:t>	</a:t>
            </a:r>
          </a:p>
          <a:p>
            <a:pPr marL="742950" lvl="1" indent="-285750"/>
            <a:endParaRPr lang="en-US" altLang="x-none" dirty="0"/>
          </a:p>
          <a:p>
            <a:pPr marL="742950" lvl="1" indent="-285750"/>
            <a:endParaRPr lang="en-US" altLang="x-none" dirty="0"/>
          </a:p>
          <a:p>
            <a:pPr marL="342900" indent="-342900"/>
            <a:r>
              <a:rPr lang="en-US" altLang="x-none" dirty="0"/>
              <a:t>Accessing an individual character of a string:</a:t>
            </a:r>
          </a:p>
          <a:p>
            <a:pPr marL="742950" lvl="1" indent="-285750">
              <a:buNone/>
            </a:pPr>
            <a:r>
              <a:rPr lang="en-US" altLang="x-none" b="1" i="1" dirty="0"/>
              <a:t>	variableName</a:t>
            </a:r>
            <a:r>
              <a:rPr lang="en-US" altLang="x-none" dirty="0"/>
              <a:t> </a:t>
            </a:r>
            <a:r>
              <a:rPr lang="en-US" altLang="x-none" dirty="0">
                <a:latin typeface="Courier New" charset="0"/>
              </a:rPr>
              <a:t>[</a:t>
            </a:r>
            <a:r>
              <a:rPr lang="en-US" altLang="x-none" dirty="0"/>
              <a:t> </a:t>
            </a:r>
            <a:r>
              <a:rPr lang="en-US" altLang="x-none" b="1" i="1" dirty="0"/>
              <a:t>index</a:t>
            </a:r>
            <a:r>
              <a:rPr lang="en-US" altLang="x-none" dirty="0"/>
              <a:t> </a:t>
            </a:r>
            <a:r>
              <a:rPr lang="en-US" altLang="x-none" dirty="0">
                <a:latin typeface="Courier New" charset="0"/>
              </a:rPr>
              <a:t>]</a:t>
            </a:r>
          </a:p>
          <a:p>
            <a:pPr marL="742950" lvl="1" indent="-285750"/>
            <a:endParaRPr lang="en-US" altLang="x-none" sz="900" dirty="0"/>
          </a:p>
          <a:p>
            <a:pPr marL="742950" lvl="1" indent="-285750"/>
            <a:r>
              <a:rPr lang="en-US" altLang="x-none" dirty="0"/>
              <a:t>Example:</a:t>
            </a:r>
          </a:p>
          <a:p>
            <a:pPr marL="742950" lvl="1" indent="-285750">
              <a:buNone/>
            </a:pPr>
            <a:r>
              <a:rPr lang="en-US" altLang="x-none" dirty="0">
                <a:latin typeface="Courier New" charset="0"/>
              </a:rPr>
              <a:t>	print name, "starts with", </a:t>
            </a:r>
            <a:r>
              <a:rPr lang="en-US" altLang="x-none" b="1" dirty="0">
                <a:latin typeface="Courier New" charset="0"/>
              </a:rPr>
              <a:t>name[0]</a:t>
            </a:r>
          </a:p>
          <a:p>
            <a:pPr marL="742950" lvl="1" indent="-285750">
              <a:buNone/>
            </a:pPr>
            <a:endParaRPr lang="en-US" altLang="x-none" sz="900" dirty="0">
              <a:latin typeface="Courier New" charset="0"/>
            </a:endParaRPr>
          </a:p>
          <a:p>
            <a:pPr marL="742950" lvl="1" indent="-285750">
              <a:buNone/>
            </a:pPr>
            <a:r>
              <a:rPr lang="en-US" altLang="x-none" dirty="0"/>
              <a:t>	Output:</a:t>
            </a:r>
          </a:p>
          <a:p>
            <a:pPr marL="742950" lvl="1" indent="-285750">
              <a:buNone/>
            </a:pPr>
            <a:r>
              <a:rPr lang="en-US" altLang="x-none" dirty="0">
                <a:latin typeface="Courier New" charset="0"/>
              </a:rPr>
              <a:t>	P. Diddy starts with P</a:t>
            </a:r>
          </a:p>
        </p:txBody>
      </p:sp>
      <p:sp>
        <p:nvSpPr>
          <p:cNvPr id="36" name="Slide Number Placeholder 3"/>
          <p:cNvSpPr>
            <a:spLocks noGrp="1"/>
          </p:cNvSpPr>
          <p:nvPr>
            <p:ph type="sldNum" sz="quarter" idx="12"/>
          </p:nvPr>
        </p:nvSpPr>
        <p:spPr/>
        <p:txBody>
          <a:bodyPr/>
          <a:lstStyle/>
          <a:p>
            <a:fld id="{D661F182-EEAB-264C-A9B8-626D3E7975F5}" type="slidenum">
              <a:rPr lang="en-US" altLang="x-none"/>
              <a:pPr/>
              <a:t>27</a:t>
            </a:fld>
            <a:endParaRPr lang="en-US" altLang="x-none" dirty="0"/>
          </a:p>
        </p:txBody>
      </p:sp>
      <p:graphicFrame>
        <p:nvGraphicFramePr>
          <p:cNvPr id="1540133" name="Group 37"/>
          <p:cNvGraphicFramePr>
            <a:graphicFrameLocks noGrp="1"/>
          </p:cNvGraphicFramePr>
          <p:nvPr>
            <p:extLst>
              <p:ext uri="{D42A27DB-BD31-4B8C-83A1-F6EECF244321}">
                <p14:modId xmlns:p14="http://schemas.microsoft.com/office/powerpoint/2010/main" val="1097846803"/>
              </p:ext>
            </p:extLst>
          </p:nvPr>
        </p:nvGraphicFramePr>
        <p:xfrm>
          <a:off x="1488440" y="3089275"/>
          <a:ext cx="5862638" cy="838200"/>
        </p:xfrm>
        <a:graphic>
          <a:graphicData uri="http://schemas.openxmlformats.org/drawingml/2006/table">
            <a:tbl>
              <a:tblPr/>
              <a:tblGrid>
                <a:gridCol w="1260475"/>
                <a:gridCol w="574675"/>
                <a:gridCol w="576263"/>
                <a:gridCol w="574675"/>
                <a:gridCol w="574675"/>
                <a:gridCol w="576262"/>
                <a:gridCol w="574675"/>
                <a:gridCol w="576263"/>
                <a:gridCol w="574675"/>
              </a:tblGrid>
              <a:tr h="4191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index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rgbClr val="00B050"/>
                          </a:solidFill>
                          <a:effectLst/>
                          <a:latin typeface="Verdana" charset="0"/>
                          <a:ea typeface="Times New Roman" charset="0"/>
                          <a:cs typeface="Times New Roman"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Verdana" charset="0"/>
                          <a:ea typeface="Times New Roman" charset="0"/>
                          <a:cs typeface="Times New Roman" charset="0"/>
                        </a:rPr>
                        <a:t>character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charset="0"/>
                          <a:ea typeface="Times New Roman" charset="0"/>
                          <a:cs typeface="Times New Roman" charset="0"/>
                        </a:defRPr>
                      </a:lvl1pPr>
                      <a:lvl2pPr>
                        <a:spcBef>
                          <a:spcPct val="20000"/>
                        </a:spcBef>
                        <a:buClr>
                          <a:srgbClr val="800000"/>
                        </a:buClr>
                        <a:defRPr sz="1600">
                          <a:solidFill>
                            <a:schemeClr val="tx1"/>
                          </a:solidFill>
                          <a:latin typeface="Verdana" charset="0"/>
                          <a:ea typeface="Times New Roman" charset="0"/>
                          <a:cs typeface="Times New Roman" charset="0"/>
                        </a:defRPr>
                      </a:lvl2pPr>
                      <a:lvl3pPr>
                        <a:spcBef>
                          <a:spcPct val="20000"/>
                        </a:spcBef>
                        <a:buClr>
                          <a:schemeClr val="tx1"/>
                        </a:buClr>
                        <a:buSzPct val="50000"/>
                        <a:defRPr sz="1400">
                          <a:solidFill>
                            <a:schemeClr val="tx1"/>
                          </a:solidFill>
                          <a:latin typeface="Verdana" charset="0"/>
                          <a:ea typeface="Times New Roman" charset="0"/>
                          <a:cs typeface="Times New Roman" charset="0"/>
                        </a:defRPr>
                      </a:lvl3pPr>
                      <a:lvl4pPr>
                        <a:spcBef>
                          <a:spcPct val="20000"/>
                        </a:spcBef>
                        <a:buClr>
                          <a:schemeClr val="tx1"/>
                        </a:buClr>
                        <a:defRPr sz="1200">
                          <a:solidFill>
                            <a:schemeClr val="tx1"/>
                          </a:solidFill>
                          <a:latin typeface="Verdana" charset="0"/>
                          <a:ea typeface="Times New Roman" charset="0"/>
                          <a:cs typeface="Times New Roman" charset="0"/>
                        </a:defRPr>
                      </a:lvl4pPr>
                      <a:lvl5pPr>
                        <a:spcBef>
                          <a:spcPct val="20000"/>
                        </a:spcBef>
                        <a:buClr>
                          <a:srgbClr val="C0C0C0"/>
                        </a:buClr>
                        <a:buSzPct val="50000"/>
                        <a:defRPr sz="1400">
                          <a:solidFill>
                            <a:schemeClr val="tx1"/>
                          </a:solidFill>
                          <a:latin typeface="Verdana" charset="0"/>
                          <a:ea typeface="Times New Roman" charset="0"/>
                          <a:cs typeface="Times New Roman" charset="0"/>
                        </a:defRPr>
                      </a:lvl5pPr>
                      <a:lvl6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6pPr>
                      <a:lvl7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7pPr>
                      <a:lvl8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8pPr>
                      <a:lvl9pPr fontAlgn="base">
                        <a:spcBef>
                          <a:spcPct val="20000"/>
                        </a:spcBef>
                        <a:spcAft>
                          <a:spcPct val="0"/>
                        </a:spcAft>
                        <a:buClr>
                          <a:srgbClr val="C0C0C0"/>
                        </a:buClr>
                        <a:buSzPct val="50000"/>
                        <a:buFont typeface="Wingdings" charset="2"/>
                        <a:defRPr sz="1400">
                          <a:solidFill>
                            <a:schemeClr val="tx1"/>
                          </a:solidFill>
                          <a:latin typeface="Verdana" charset="0"/>
                          <a:ea typeface="Times New Roman" charset="0"/>
                          <a:cs typeface="Times New Roman"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altLang="x-none" sz="1800" b="0" i="0" u="none" strike="noStrike" cap="none" normalizeH="0" baseline="0" dirty="0">
                          <a:ln>
                            <a:noFill/>
                          </a:ln>
                          <a:solidFill>
                            <a:schemeClr val="tx1"/>
                          </a:solidFill>
                          <a:effectLst/>
                          <a:latin typeface="Courier New" charset="0"/>
                          <a:ea typeface="Times New Roman" charset="0"/>
                          <a:cs typeface="Times New Roman" charset="0"/>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4488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noChangeArrowheads="1"/>
          </p:cNvSpPr>
          <p:nvPr>
            <p:ph type="title"/>
          </p:nvPr>
        </p:nvSpPr>
        <p:spPr/>
        <p:txBody>
          <a:bodyPr/>
          <a:lstStyle/>
          <a:p>
            <a:r>
              <a:rPr lang="en-US" altLang="x-none" dirty="0"/>
              <a:t>String properties</a:t>
            </a:r>
          </a:p>
        </p:txBody>
      </p:sp>
      <p:sp>
        <p:nvSpPr>
          <p:cNvPr id="1558531" name="Rectangle 3"/>
          <p:cNvSpPr>
            <a:spLocks noGrp="1" noChangeArrowheads="1"/>
          </p:cNvSpPr>
          <p:nvPr>
            <p:ph idx="1"/>
          </p:nvPr>
        </p:nvSpPr>
        <p:spPr/>
        <p:txBody>
          <a:bodyPr>
            <a:normAutofit fontScale="85000" lnSpcReduction="20000"/>
          </a:bodyPr>
          <a:lstStyle/>
          <a:p>
            <a:r>
              <a:rPr lang="en-US" altLang="x-none" dirty="0">
                <a:latin typeface="Courier New" charset="0"/>
              </a:rPr>
              <a:t>len(</a:t>
            </a:r>
            <a:r>
              <a:rPr lang="en-US" altLang="x-none" b="1" i="1" dirty="0"/>
              <a:t>string</a:t>
            </a:r>
            <a:r>
              <a:rPr lang="en-US" altLang="x-none" dirty="0">
                <a:latin typeface="Courier New" charset="0"/>
              </a:rPr>
              <a:t>)	</a:t>
            </a:r>
            <a:r>
              <a:rPr lang="en-US" altLang="x-none" dirty="0"/>
              <a:t>	- number of characters in a string </a:t>
            </a:r>
          </a:p>
          <a:p>
            <a:pPr>
              <a:buFont typeface="Wingdings" charset="2"/>
              <a:buNone/>
            </a:pPr>
            <a:r>
              <a:rPr lang="en-US" altLang="x-none" dirty="0"/>
              <a:t>					  (including spaces)</a:t>
            </a:r>
          </a:p>
          <a:p>
            <a:r>
              <a:rPr lang="en-US" altLang="x-none" dirty="0">
                <a:latin typeface="Courier New" charset="0"/>
              </a:rPr>
              <a:t>str.lower(</a:t>
            </a:r>
            <a:r>
              <a:rPr lang="en-US" altLang="x-none" b="1" i="1" dirty="0"/>
              <a:t>string</a:t>
            </a:r>
            <a:r>
              <a:rPr lang="en-US" altLang="x-none" dirty="0">
                <a:latin typeface="Courier New" charset="0"/>
              </a:rPr>
              <a:t>)</a:t>
            </a:r>
            <a:r>
              <a:rPr lang="en-US" altLang="x-none" dirty="0"/>
              <a:t>	- lowercase version of a string</a:t>
            </a:r>
          </a:p>
          <a:p>
            <a:r>
              <a:rPr lang="en-US" altLang="x-none" dirty="0">
                <a:latin typeface="Courier New" charset="0"/>
              </a:rPr>
              <a:t>str.upper(</a:t>
            </a:r>
            <a:r>
              <a:rPr lang="en-US" altLang="x-none" b="1" i="1" dirty="0"/>
              <a:t>string</a:t>
            </a:r>
            <a:r>
              <a:rPr lang="en-US" altLang="x-none" dirty="0">
                <a:latin typeface="Courier New" charset="0"/>
              </a:rPr>
              <a:t>)</a:t>
            </a:r>
            <a:r>
              <a:rPr lang="en-US" altLang="x-none" dirty="0"/>
              <a:t>	- uppercase version of a string</a:t>
            </a:r>
          </a:p>
          <a:p>
            <a:endParaRPr lang="en-US" altLang="x-none" dirty="0"/>
          </a:p>
          <a:p>
            <a:r>
              <a:rPr lang="en-US" altLang="x-none" dirty="0"/>
              <a:t>Example:</a:t>
            </a:r>
          </a:p>
          <a:p>
            <a:pPr>
              <a:lnSpc>
                <a:spcPct val="80000"/>
              </a:lnSpc>
              <a:buFont typeface="Wingdings" charset="2"/>
              <a:buNone/>
            </a:pPr>
            <a:r>
              <a:rPr lang="en-US" altLang="x-none" dirty="0">
                <a:latin typeface="Courier New" charset="0"/>
              </a:rPr>
              <a:t>	name = "Martin Douglas Stepp"</a:t>
            </a:r>
          </a:p>
          <a:p>
            <a:pPr>
              <a:lnSpc>
                <a:spcPct val="80000"/>
              </a:lnSpc>
              <a:buFont typeface="Wingdings" charset="2"/>
              <a:buNone/>
            </a:pPr>
            <a:r>
              <a:rPr lang="en-US" altLang="x-none" dirty="0">
                <a:latin typeface="Courier New" charset="0"/>
              </a:rPr>
              <a:t>	length = </a:t>
            </a:r>
            <a:r>
              <a:rPr lang="en-US" altLang="x-none" b="1" dirty="0">
                <a:latin typeface="Courier New" charset="0"/>
              </a:rPr>
              <a:t>len(name)</a:t>
            </a:r>
          </a:p>
          <a:p>
            <a:pPr>
              <a:lnSpc>
                <a:spcPct val="80000"/>
              </a:lnSpc>
              <a:buFont typeface="Wingdings" charset="2"/>
              <a:buNone/>
            </a:pPr>
            <a:r>
              <a:rPr lang="en-US" altLang="x-none" dirty="0">
                <a:latin typeface="Courier New" charset="0"/>
              </a:rPr>
              <a:t>	big_name = </a:t>
            </a:r>
            <a:r>
              <a:rPr lang="en-US" altLang="x-none" b="1" dirty="0">
                <a:latin typeface="Courier New" charset="0"/>
              </a:rPr>
              <a:t>str.upper(name)</a:t>
            </a:r>
          </a:p>
          <a:p>
            <a:pPr>
              <a:lnSpc>
                <a:spcPct val="80000"/>
              </a:lnSpc>
              <a:buFont typeface="Wingdings" charset="2"/>
              <a:buNone/>
            </a:pPr>
            <a:r>
              <a:rPr lang="en-US" altLang="x-none" dirty="0">
                <a:latin typeface="Courier New" charset="0"/>
              </a:rPr>
              <a:t>	print big_name, "has", length, "characters"</a:t>
            </a:r>
          </a:p>
          <a:p>
            <a:pPr>
              <a:buFont typeface="Wingdings" charset="2"/>
              <a:buNone/>
            </a:pPr>
            <a:endParaRPr lang="en-US" altLang="x-none" sz="800" dirty="0">
              <a:latin typeface="Courier New" charset="0"/>
            </a:endParaRPr>
          </a:p>
          <a:p>
            <a:pPr>
              <a:buFont typeface="Wingdings" charset="2"/>
              <a:buNone/>
            </a:pPr>
            <a:r>
              <a:rPr lang="en-US" altLang="x-none" dirty="0"/>
              <a:t>	Output:</a:t>
            </a:r>
          </a:p>
          <a:p>
            <a:pPr>
              <a:buFont typeface="Wingdings" charset="2"/>
              <a:buNone/>
            </a:pPr>
            <a:r>
              <a:rPr lang="en-US" altLang="x-none" dirty="0">
                <a:latin typeface="Courier New" charset="0"/>
              </a:rPr>
              <a:t>	MARTIN DOUGLAS STEPP has 20 characters</a:t>
            </a:r>
          </a:p>
        </p:txBody>
      </p:sp>
      <p:sp>
        <p:nvSpPr>
          <p:cNvPr id="4" name="Slide Number Placeholder 3"/>
          <p:cNvSpPr>
            <a:spLocks noGrp="1"/>
          </p:cNvSpPr>
          <p:nvPr>
            <p:ph type="sldNum" sz="quarter" idx="12"/>
          </p:nvPr>
        </p:nvSpPr>
        <p:spPr/>
        <p:txBody>
          <a:bodyPr/>
          <a:lstStyle/>
          <a:p>
            <a:fld id="{CEBF9293-1A4B-6E4D-ABA3-A3CF9F8DAA10}" type="slidenum">
              <a:rPr lang="en-US" altLang="x-none"/>
              <a:pPr/>
              <a:t>28</a:t>
            </a:fld>
            <a:endParaRPr lang="en-US" altLang="x-none" dirty="0"/>
          </a:p>
        </p:txBody>
      </p:sp>
    </p:spTree>
    <p:extLst>
      <p:ext uri="{BB962C8B-B14F-4D97-AF65-F5344CB8AC3E}">
        <p14:creationId xmlns:p14="http://schemas.microsoft.com/office/powerpoint/2010/main" val="1971801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 </a:t>
            </a:r>
            <a:r>
              <a:rPr lang="en-US" dirty="0" err="1" smtClean="0"/>
              <a:t>REview</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simplest </a:t>
            </a:r>
            <a:r>
              <a:rPr lang="en-US" dirty="0" smtClean="0"/>
              <a:t>list </a:t>
            </a:r>
            <a:r>
              <a:rPr lang="en-US" dirty="0"/>
              <a:t>is one we’ve already used: a character string! </a:t>
            </a:r>
            <a:endParaRPr lang="en-US" dirty="0" smtClean="0"/>
          </a:p>
          <a:p>
            <a:r>
              <a:rPr lang="en-US" dirty="0" smtClean="0"/>
              <a:t>A list is a contiguous segment of memory that stores a set of values.</a:t>
            </a:r>
          </a:p>
          <a:p>
            <a:r>
              <a:rPr lang="en-US" dirty="0" smtClean="0"/>
              <a:t>Lists are “counted” or “indexed” starting at 0.</a:t>
            </a:r>
          </a:p>
          <a:p>
            <a:r>
              <a:rPr lang="en-US" dirty="0" smtClean="0"/>
              <a:t>List indexes use the [n] syntax where n is the index (number).</a:t>
            </a:r>
          </a:p>
          <a:p>
            <a:r>
              <a:rPr lang="en-US" dirty="0" smtClean="0"/>
              <a:t>A list can hold any number of values.</a:t>
            </a:r>
          </a:p>
          <a:p>
            <a:r>
              <a:rPr lang="en-US" dirty="0" smtClean="0"/>
              <a:t>Lists have additional methods that we can use to manipulate the data.</a:t>
            </a:r>
          </a:p>
        </p:txBody>
      </p:sp>
      <p:grpSp>
        <p:nvGrpSpPr>
          <p:cNvPr id="21" name="Group 20"/>
          <p:cNvGrpSpPr/>
          <p:nvPr/>
        </p:nvGrpSpPr>
        <p:grpSpPr>
          <a:xfrm>
            <a:off x="3474720" y="4959610"/>
            <a:ext cx="4175760" cy="1259075"/>
            <a:chOff x="1249680" y="4511040"/>
            <a:chExt cx="2788920" cy="812800"/>
          </a:xfrm>
        </p:grpSpPr>
        <p:sp>
          <p:nvSpPr>
            <p:cNvPr id="4" name="Rectangle 3"/>
            <p:cNvSpPr/>
            <p:nvPr/>
          </p:nvSpPr>
          <p:spPr>
            <a:xfrm>
              <a:off x="124968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sp>
          <p:nvSpPr>
            <p:cNvPr id="5" name="Rectangle 4"/>
            <p:cNvSpPr/>
            <p:nvPr/>
          </p:nvSpPr>
          <p:spPr>
            <a:xfrm>
              <a:off x="173736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6" name="Rectangle 5"/>
            <p:cNvSpPr/>
            <p:nvPr/>
          </p:nvSpPr>
          <p:spPr>
            <a:xfrm>
              <a:off x="220980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7" name="Rectangle 6"/>
            <p:cNvSpPr/>
            <p:nvPr/>
          </p:nvSpPr>
          <p:spPr>
            <a:xfrm>
              <a:off x="268732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8" name="Rectangle 7"/>
            <p:cNvSpPr/>
            <p:nvPr/>
          </p:nvSpPr>
          <p:spPr>
            <a:xfrm>
              <a:off x="316484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a:t>
              </a:r>
              <a:endParaRPr lang="en-US" sz="2800" dirty="0"/>
            </a:p>
          </p:txBody>
        </p:sp>
        <p:sp>
          <p:nvSpPr>
            <p:cNvPr id="9" name="Rectangle 8"/>
            <p:cNvSpPr/>
            <p:nvPr/>
          </p:nvSpPr>
          <p:spPr>
            <a:xfrm>
              <a:off x="364236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0" name="Rectangle 9"/>
            <p:cNvSpPr/>
            <p:nvPr/>
          </p:nvSpPr>
          <p:spPr>
            <a:xfrm>
              <a:off x="1249680" y="4511040"/>
              <a:ext cx="2788920" cy="2946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  0    1      2     3      4     5</a:t>
              </a:r>
              <a:endParaRPr lang="en-US" sz="2800" dirty="0"/>
            </a:p>
          </p:txBody>
        </p:sp>
        <p:grpSp>
          <p:nvGrpSpPr>
            <p:cNvPr id="20" name="Group 19"/>
            <p:cNvGrpSpPr/>
            <p:nvPr/>
          </p:nvGrpSpPr>
          <p:grpSpPr>
            <a:xfrm>
              <a:off x="1249680" y="4511040"/>
              <a:ext cx="2788920" cy="812800"/>
              <a:chOff x="1249680" y="4511040"/>
              <a:chExt cx="2788920" cy="812800"/>
            </a:xfrm>
          </p:grpSpPr>
          <p:sp>
            <p:nvSpPr>
              <p:cNvPr id="12" name="Rectangle 11"/>
              <p:cNvSpPr/>
              <p:nvPr/>
            </p:nvSpPr>
            <p:spPr>
              <a:xfrm>
                <a:off x="124968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sp>
            <p:nvSpPr>
              <p:cNvPr id="13" name="Rectangle 12"/>
              <p:cNvSpPr/>
              <p:nvPr/>
            </p:nvSpPr>
            <p:spPr>
              <a:xfrm>
                <a:off x="173736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4" name="Rectangle 13"/>
              <p:cNvSpPr/>
              <p:nvPr/>
            </p:nvSpPr>
            <p:spPr>
              <a:xfrm>
                <a:off x="220980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15" name="Rectangle 14"/>
              <p:cNvSpPr/>
              <p:nvPr/>
            </p:nvSpPr>
            <p:spPr>
              <a:xfrm>
                <a:off x="268732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16" name="Rectangle 15"/>
              <p:cNvSpPr/>
              <p:nvPr/>
            </p:nvSpPr>
            <p:spPr>
              <a:xfrm>
                <a:off x="316484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a:t>
                </a:r>
                <a:endParaRPr lang="en-US" sz="2800" dirty="0"/>
              </a:p>
            </p:txBody>
          </p:sp>
          <p:sp>
            <p:nvSpPr>
              <p:cNvPr id="17" name="Rectangle 16"/>
              <p:cNvSpPr/>
              <p:nvPr/>
            </p:nvSpPr>
            <p:spPr>
              <a:xfrm>
                <a:off x="364236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8" name="Rectangle 17"/>
              <p:cNvSpPr/>
              <p:nvPr/>
            </p:nvSpPr>
            <p:spPr>
              <a:xfrm>
                <a:off x="1249680" y="4511040"/>
                <a:ext cx="2788920" cy="2946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  0    1      2     3      4     5</a:t>
                </a:r>
                <a:endParaRPr lang="en-US" sz="2800" dirty="0"/>
              </a:p>
            </p:txBody>
          </p:sp>
          <p:sp>
            <p:nvSpPr>
              <p:cNvPr id="19" name="TextBox 18"/>
              <p:cNvSpPr txBox="1"/>
              <p:nvPr/>
            </p:nvSpPr>
            <p:spPr>
              <a:xfrm>
                <a:off x="1422400" y="4663440"/>
                <a:ext cx="123379" cy="337766"/>
              </a:xfrm>
              <a:prstGeom prst="rect">
                <a:avLst/>
              </a:prstGeom>
              <a:noFill/>
            </p:spPr>
            <p:txBody>
              <a:bodyPr wrap="none" rtlCol="0">
                <a:spAutoFit/>
              </a:bodyPr>
              <a:lstStyle/>
              <a:p>
                <a:endParaRPr lang="en-US" sz="2800" dirty="0"/>
              </a:p>
            </p:txBody>
          </p:sp>
        </p:grpSp>
      </p:grpSp>
    </p:spTree>
    <p:extLst>
      <p:ext uri="{BB962C8B-B14F-4D97-AF65-F5344CB8AC3E}">
        <p14:creationId xmlns:p14="http://schemas.microsoft.com/office/powerpoint/2010/main" val="872354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 the parables of Jesus</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dirty="0" smtClean="0"/>
              <a:t>Review: Dictionaries</a:t>
            </a:r>
            <a:endParaRPr lang="en-US" altLang="en-US" dirty="0"/>
          </a:p>
        </p:txBody>
      </p:sp>
      <p:sp>
        <p:nvSpPr>
          <p:cNvPr id="131075" name="Rectangle 3"/>
          <p:cNvSpPr>
            <a:spLocks noGrp="1" noChangeArrowheads="1"/>
          </p:cNvSpPr>
          <p:nvPr>
            <p:ph idx="1"/>
          </p:nvPr>
        </p:nvSpPr>
        <p:spPr/>
        <p:txBody>
          <a:bodyPr/>
          <a:lstStyle/>
          <a:p>
            <a:r>
              <a:rPr lang="en-US" altLang="en-US" dirty="0"/>
              <a:t>Store</a:t>
            </a:r>
            <a:r>
              <a:rPr lang="en-US" altLang="en-US" b="1" dirty="0"/>
              <a:t> </a:t>
            </a:r>
            <a:r>
              <a:rPr lang="en-US" altLang="en-US" b="1" i="1" dirty="0"/>
              <a:t>pair</a:t>
            </a:r>
            <a:r>
              <a:rPr lang="en-US" altLang="en-US" b="1" dirty="0"/>
              <a:t>s</a:t>
            </a:r>
            <a:r>
              <a:rPr lang="en-US" altLang="en-US" dirty="0"/>
              <a:t> of entries called </a:t>
            </a:r>
            <a:r>
              <a:rPr lang="en-US" altLang="en-US" b="1" i="1" dirty="0"/>
              <a:t>items</a:t>
            </a:r>
            <a:br>
              <a:rPr lang="en-US" altLang="en-US" b="1" i="1" dirty="0"/>
            </a:br>
            <a:r>
              <a:rPr lang="en-US" altLang="en-US" b="1" dirty="0"/>
              <a:t>{ 'CS' : '743-713-3350', 'UHPD' : '713-743-3333'}</a:t>
            </a:r>
          </a:p>
          <a:p>
            <a:r>
              <a:rPr lang="en-US" altLang="en-US" dirty="0"/>
              <a:t>Each pair of entries contains</a:t>
            </a:r>
          </a:p>
          <a:p>
            <a:pPr lvl="1"/>
            <a:r>
              <a:rPr lang="en-US" altLang="en-US" dirty="0"/>
              <a:t>A </a:t>
            </a:r>
            <a:r>
              <a:rPr lang="en-US" altLang="en-US" b="1" i="1" dirty="0"/>
              <a:t>key </a:t>
            </a:r>
          </a:p>
          <a:p>
            <a:pPr lvl="1"/>
            <a:r>
              <a:rPr lang="en-US" altLang="en-US" b="1" i="1" dirty="0"/>
              <a:t>A value</a:t>
            </a:r>
          </a:p>
          <a:p>
            <a:r>
              <a:rPr lang="en-US" altLang="en-US" dirty="0"/>
              <a:t>Key and values are separated by a colon </a:t>
            </a:r>
          </a:p>
          <a:p>
            <a:r>
              <a:rPr lang="en-US" altLang="en-US" dirty="0"/>
              <a:t>Paris of entries are separated by commas</a:t>
            </a:r>
          </a:p>
          <a:p>
            <a:r>
              <a:rPr lang="en-US" altLang="en-US" dirty="0"/>
              <a:t>Dictionary is enclosed within curly braces </a:t>
            </a:r>
          </a:p>
        </p:txBody>
      </p:sp>
    </p:spTree>
    <p:extLst>
      <p:ext uri="{BB962C8B-B14F-4D97-AF65-F5344CB8AC3E}">
        <p14:creationId xmlns:p14="http://schemas.microsoft.com/office/powerpoint/2010/main" val="1239076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dirty="0" smtClean="0"/>
              <a:t>Review: dictionaries</a:t>
            </a:r>
            <a:endParaRPr lang="en-US" altLang="en-US" dirty="0"/>
          </a:p>
        </p:txBody>
      </p:sp>
      <p:sp>
        <p:nvSpPr>
          <p:cNvPr id="141315" name="Rectangle 3"/>
          <p:cNvSpPr>
            <a:spLocks noGrp="1" noChangeArrowheads="1"/>
          </p:cNvSpPr>
          <p:nvPr>
            <p:ph idx="1"/>
          </p:nvPr>
        </p:nvSpPr>
        <p:spPr/>
        <p:txBody>
          <a:bodyPr/>
          <a:lstStyle/>
          <a:p>
            <a:r>
              <a:rPr lang="en-US" altLang="en-US" dirty="0"/>
              <a:t>Strings, lists, tuples, sets and dictionaries all deal with aggregates </a:t>
            </a:r>
          </a:p>
          <a:p>
            <a:r>
              <a:rPr lang="en-US" altLang="en-US" dirty="0"/>
              <a:t>Two big differences</a:t>
            </a:r>
          </a:p>
          <a:p>
            <a:pPr lvl="1"/>
            <a:r>
              <a:rPr lang="en-US" altLang="en-US" b="1" i="1" dirty="0"/>
              <a:t>Lists</a:t>
            </a:r>
            <a:r>
              <a:rPr lang="en-US" altLang="en-US" dirty="0"/>
              <a:t> and </a:t>
            </a:r>
            <a:r>
              <a:rPr lang="en-US" altLang="en-US" b="1" i="1" dirty="0"/>
              <a:t>dictionaries</a:t>
            </a:r>
            <a:r>
              <a:rPr lang="en-US" altLang="en-US" dirty="0"/>
              <a:t> are </a:t>
            </a:r>
            <a:r>
              <a:rPr lang="en-US" altLang="en-US" b="1" i="1" dirty="0"/>
              <a:t>mutable</a:t>
            </a:r>
          </a:p>
          <a:p>
            <a:pPr lvl="2"/>
            <a:r>
              <a:rPr lang="en-US" altLang="en-US" dirty="0"/>
              <a:t>Unlike strings, tuples and sets</a:t>
            </a:r>
          </a:p>
          <a:p>
            <a:pPr lvl="1"/>
            <a:r>
              <a:rPr lang="en-US" altLang="en-US" b="1" i="1" dirty="0"/>
              <a:t>Strings</a:t>
            </a:r>
            <a:r>
              <a:rPr lang="en-US" altLang="en-US" dirty="0"/>
              <a:t>, </a:t>
            </a:r>
            <a:r>
              <a:rPr lang="en-US" altLang="en-US" b="1" i="1" dirty="0"/>
              <a:t>lists</a:t>
            </a:r>
            <a:r>
              <a:rPr lang="en-US" altLang="en-US" dirty="0"/>
              <a:t> and </a:t>
            </a:r>
            <a:r>
              <a:rPr lang="en-US" altLang="en-US" b="1" i="1" dirty="0"/>
              <a:t>tuples</a:t>
            </a:r>
            <a:r>
              <a:rPr lang="en-US" altLang="en-US" b="1" dirty="0"/>
              <a:t> </a:t>
            </a:r>
            <a:r>
              <a:rPr lang="en-US" altLang="en-US" dirty="0"/>
              <a:t>are </a:t>
            </a:r>
            <a:r>
              <a:rPr lang="en-US" altLang="en-US" b="1" i="1" dirty="0"/>
              <a:t>ordered</a:t>
            </a:r>
            <a:endParaRPr lang="en-US" altLang="en-US" dirty="0"/>
          </a:p>
          <a:p>
            <a:pPr lvl="2"/>
            <a:r>
              <a:rPr lang="en-US" altLang="en-US" dirty="0"/>
              <a:t>Unlike sets and dictionaries</a:t>
            </a:r>
            <a:endParaRPr lang="en-US" altLang="en-US" b="1" i="1" dirty="0"/>
          </a:p>
        </p:txBody>
      </p:sp>
    </p:spTree>
    <p:extLst>
      <p:ext uri="{BB962C8B-B14F-4D97-AF65-F5344CB8AC3E}">
        <p14:creationId xmlns:p14="http://schemas.microsoft.com/office/powerpoint/2010/main" val="1011087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function</a:t>
            </a:r>
            <a:endParaRPr lang="en-US" dirty="0"/>
          </a:p>
        </p:txBody>
      </p:sp>
      <p:pic>
        <p:nvPicPr>
          <p:cNvPr id="4" name="Content Placeholder 3"/>
          <p:cNvPicPr>
            <a:picLocks noGrp="1" noChangeAspect="1"/>
          </p:cNvPicPr>
          <p:nvPr>
            <p:ph idx="1"/>
          </p:nvPr>
        </p:nvPicPr>
        <p:blipFill>
          <a:blip r:embed="rId2"/>
          <a:stretch>
            <a:fillRect/>
          </a:stretch>
        </p:blipFill>
        <p:spPr>
          <a:xfrm>
            <a:off x="1964310" y="2193925"/>
            <a:ext cx="8263380" cy="4024313"/>
          </a:xfrm>
          <a:prstGeom prst="rect">
            <a:avLst/>
          </a:prstGeom>
        </p:spPr>
      </p:pic>
    </p:spTree>
    <p:extLst>
      <p:ext uri="{BB962C8B-B14F-4D97-AF65-F5344CB8AC3E}">
        <p14:creationId xmlns:p14="http://schemas.microsoft.com/office/powerpoint/2010/main" val="842226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The following are three sample challenges like the ones we will have during our programming contest, which is </a:t>
            </a:r>
            <a:r>
              <a:rPr lang="en-US" b="1" dirty="0" smtClean="0"/>
              <a:t>NEXT WEEK!</a:t>
            </a:r>
          </a:p>
          <a:p>
            <a:r>
              <a:rPr lang="en-US" dirty="0" smtClean="0"/>
              <a:t>Rules for the programming contest:</a:t>
            </a:r>
          </a:p>
          <a:p>
            <a:pPr lvl="1"/>
            <a:r>
              <a:rPr lang="en-US" dirty="0" smtClean="0"/>
              <a:t>You can attempt as many challenges as you like.</a:t>
            </a:r>
          </a:p>
          <a:p>
            <a:pPr lvl="1"/>
            <a:r>
              <a:rPr lang="en-US" dirty="0" smtClean="0"/>
              <a:t>Each challenge has a maximum point total </a:t>
            </a:r>
            <a:r>
              <a:rPr lang="mr-IN" dirty="0" smtClean="0"/>
              <a:t>–</a:t>
            </a:r>
            <a:r>
              <a:rPr lang="en-US" dirty="0" smtClean="0"/>
              <a:t> those with higher values are more complicated.</a:t>
            </a:r>
          </a:p>
          <a:p>
            <a:pPr lvl="1"/>
            <a:r>
              <a:rPr lang="en-US" dirty="0" smtClean="0"/>
              <a:t>You can earn partial credit for each challenge if it is partially correct, but there must be </a:t>
            </a:r>
            <a:r>
              <a:rPr lang="en-US" b="1" dirty="0" smtClean="0"/>
              <a:t>no syntax errors</a:t>
            </a:r>
            <a:r>
              <a:rPr lang="en-US" dirty="0" smtClean="0"/>
              <a:t>.</a:t>
            </a:r>
          </a:p>
          <a:p>
            <a:pPr lvl="1"/>
            <a:r>
              <a:rPr lang="en-US" dirty="0" smtClean="0"/>
              <a:t>You may </a:t>
            </a:r>
            <a:r>
              <a:rPr lang="en-US" b="1" dirty="0" smtClean="0"/>
              <a:t>not</a:t>
            </a:r>
            <a:r>
              <a:rPr lang="en-US" dirty="0" smtClean="0"/>
              <a:t> use the Internet to search for solutions.</a:t>
            </a:r>
          </a:p>
          <a:p>
            <a:pPr lvl="1"/>
            <a:r>
              <a:rPr lang="en-US" dirty="0" smtClean="0"/>
              <a:t>You may ask for explanation of technical details, but you may not ask any Python questions.</a:t>
            </a:r>
          </a:p>
          <a:p>
            <a:pPr lvl="1"/>
            <a:r>
              <a:rPr lang="en-US" dirty="0" smtClean="0"/>
              <a:t>The student with the highest point total wins.</a:t>
            </a:r>
          </a:p>
          <a:p>
            <a:pPr lvl="1"/>
            <a:r>
              <a:rPr lang="en-US" dirty="0" smtClean="0"/>
              <a:t>Winner will be notified by email.</a:t>
            </a:r>
          </a:p>
          <a:p>
            <a:pPr lvl="1"/>
            <a:endParaRPr lang="en-US" dirty="0"/>
          </a:p>
        </p:txBody>
      </p:sp>
    </p:spTree>
    <p:extLst>
      <p:ext uri="{BB962C8B-B14F-4D97-AF65-F5344CB8AC3E}">
        <p14:creationId xmlns:p14="http://schemas.microsoft.com/office/powerpoint/2010/main" val="331722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a:t>
            </a:r>
            <a:r>
              <a:rPr lang="mr-IN" dirty="0" smtClean="0"/>
              <a:t>–</a:t>
            </a:r>
            <a:r>
              <a:rPr lang="en-US" dirty="0" smtClean="0"/>
              <a:t> 1 point</a:t>
            </a:r>
            <a:endParaRPr lang="en-US" dirty="0"/>
          </a:p>
        </p:txBody>
      </p:sp>
      <p:sp>
        <p:nvSpPr>
          <p:cNvPr id="3" name="Content Placeholder 2"/>
          <p:cNvSpPr>
            <a:spLocks noGrp="1"/>
          </p:cNvSpPr>
          <p:nvPr>
            <p:ph idx="1"/>
          </p:nvPr>
        </p:nvSpPr>
        <p:spPr>
          <a:xfrm>
            <a:off x="685800" y="1828800"/>
            <a:ext cx="11282680" cy="4389885"/>
          </a:xfrm>
        </p:spPr>
        <p:txBody>
          <a:bodyPr>
            <a:normAutofit/>
          </a:bodyPr>
          <a:lstStyle/>
          <a:p>
            <a:r>
              <a:rPr lang="en-US" dirty="0"/>
              <a:t>We </a:t>
            </a:r>
            <a:r>
              <a:rPr lang="en-US" dirty="0" smtClean="0"/>
              <a:t>have a function that controls </a:t>
            </a:r>
            <a:r>
              <a:rPr lang="en-US" dirty="0"/>
              <a:t>two monkeys, a and b, and the parameters </a:t>
            </a:r>
            <a:r>
              <a:rPr lang="en-US" dirty="0">
                <a:solidFill>
                  <a:srgbClr val="00B050"/>
                </a:solidFill>
                <a:latin typeface="Courier New" charset="0"/>
                <a:ea typeface="Courier New" charset="0"/>
                <a:cs typeface="Courier New" charset="0"/>
              </a:rPr>
              <a:t>a_smile</a:t>
            </a:r>
            <a:r>
              <a:rPr lang="en-US" dirty="0"/>
              <a:t> and </a:t>
            </a:r>
            <a:r>
              <a:rPr lang="en-US" dirty="0">
                <a:solidFill>
                  <a:srgbClr val="00B050"/>
                </a:solidFill>
                <a:latin typeface="Courier New" charset="0"/>
                <a:ea typeface="Courier New" charset="0"/>
                <a:cs typeface="Courier New" charset="0"/>
              </a:rPr>
              <a:t>b_smile</a:t>
            </a:r>
            <a:r>
              <a:rPr lang="en-US" dirty="0"/>
              <a:t> indicate if each is smiling. We are in trouble if they are both smiling or if neither of them is smiling. Return True if we are in trouble</a:t>
            </a:r>
            <a:r>
              <a:rPr lang="en-US" dirty="0" smtClean="0"/>
              <a:t>.</a:t>
            </a:r>
            <a:r>
              <a:rPr lang="en-US" sz="800" dirty="0"/>
              <a:t/>
            </a:r>
            <a:br>
              <a:rPr lang="en-US" sz="800" dirty="0"/>
            </a:br>
            <a:endParaRPr lang="en-US" sz="800" dirty="0" smtClean="0"/>
          </a:p>
          <a:p>
            <a:pPr>
              <a:spcBef>
                <a:spcPts val="0"/>
              </a:spcBef>
              <a:spcAft>
                <a:spcPts val="600"/>
              </a:spcAft>
            </a:pPr>
            <a:r>
              <a:rPr lang="en-US" dirty="0" smtClean="0"/>
              <a:t>Solve the challenge by completing this code:</a:t>
            </a:r>
          </a:p>
          <a:p>
            <a:pPr marL="0" indent="0">
              <a:spcBef>
                <a:spcPts val="0"/>
              </a:spcBef>
              <a:spcAft>
                <a:spcPts val="200"/>
              </a:spcAft>
              <a:buNone/>
            </a:pPr>
            <a:endParaRPr lang="en-US" sz="2000" dirty="0" smtClean="0">
              <a:solidFill>
                <a:srgbClr val="00B050"/>
              </a:solidFill>
              <a:latin typeface="Courier New" charset="0"/>
              <a:ea typeface="Courier New" charset="0"/>
              <a:cs typeface="Courier New" charset="0"/>
            </a:endParaRPr>
          </a:p>
          <a:p>
            <a:pPr marL="0" indent="0">
              <a:spcBef>
                <a:spcPts val="0"/>
              </a:spcBef>
              <a:spcAft>
                <a:spcPts val="200"/>
              </a:spcAft>
              <a:buNone/>
            </a:pPr>
            <a:r>
              <a:rPr lang="en-US" sz="2000" dirty="0" smtClean="0">
                <a:solidFill>
                  <a:srgbClr val="00B050"/>
                </a:solidFill>
                <a:latin typeface="Courier New" charset="0"/>
                <a:ea typeface="Courier New" charset="0"/>
                <a:cs typeface="Courier New" charset="0"/>
              </a:rPr>
              <a:t>def monkey_trouble(a_smile, b_smile):</a:t>
            </a:r>
          </a:p>
          <a:p>
            <a:pPr marL="0" indent="0">
              <a:spcBef>
                <a:spcPts val="0"/>
              </a:spcBef>
              <a:spcAft>
                <a:spcPts val="200"/>
              </a:spcAft>
              <a:buNone/>
            </a:pPr>
            <a:r>
              <a:rPr lang="en-US" sz="2000" dirty="0" smtClean="0">
                <a:solidFill>
                  <a:srgbClr val="00B050"/>
                </a:solidFill>
                <a:latin typeface="Courier New" charset="0"/>
                <a:ea typeface="Courier New" charset="0"/>
                <a:cs typeface="Courier New" charset="0"/>
              </a:rPr>
              <a:t>  </a:t>
            </a:r>
            <a:r>
              <a:rPr lang="en-US" sz="2000" dirty="0">
                <a:solidFill>
                  <a:srgbClr val="00B050"/>
                </a:solidFill>
                <a:latin typeface="Courier New" charset="0"/>
                <a:ea typeface="Courier New" charset="0"/>
                <a:cs typeface="Courier New" charset="0"/>
              </a:rPr>
              <a:t># Complete this code</a:t>
            </a:r>
          </a:p>
          <a:p>
            <a:pPr marL="0" indent="0">
              <a:spcBef>
                <a:spcPts val="0"/>
              </a:spcBef>
              <a:spcAft>
                <a:spcPts val="200"/>
              </a:spcAft>
              <a:buNone/>
            </a:pPr>
            <a:endParaRPr lang="en-US" sz="2000" dirty="0">
              <a:solidFill>
                <a:srgbClr val="00B050"/>
              </a:solidFill>
              <a:latin typeface="Courier New" charset="0"/>
              <a:ea typeface="Courier New" charset="0"/>
              <a:cs typeface="Courier New" charset="0"/>
            </a:endParaRPr>
          </a:p>
          <a:p>
            <a:pPr marL="0" indent="0">
              <a:spcBef>
                <a:spcPts val="0"/>
              </a:spcBef>
              <a:spcAft>
                <a:spcPts val="200"/>
              </a:spcAft>
              <a:buNone/>
            </a:pPr>
            <a:r>
              <a:rPr lang="en-US" sz="2000" dirty="0">
                <a:solidFill>
                  <a:srgbClr val="00B050"/>
                </a:solidFill>
                <a:latin typeface="Courier New" charset="0"/>
                <a:ea typeface="Courier New" charset="0"/>
                <a:cs typeface="Courier New" charset="0"/>
              </a:rPr>
              <a:t>print("Are we in trouble if:")</a:t>
            </a:r>
          </a:p>
          <a:p>
            <a:pPr marL="0" indent="0">
              <a:spcBef>
                <a:spcPts val="0"/>
              </a:spcBef>
              <a:spcAft>
                <a:spcPts val="200"/>
              </a:spcAft>
              <a:buNone/>
            </a:pPr>
            <a:r>
              <a:rPr lang="en-US" sz="2000" dirty="0">
                <a:solidFill>
                  <a:srgbClr val="00B050"/>
                </a:solidFill>
                <a:latin typeface="Courier New" charset="0"/>
                <a:ea typeface="Courier New" charset="0"/>
                <a:cs typeface="Courier New" charset="0"/>
              </a:rPr>
              <a:t>print("Both A and B are smiling?", monkey_trouble(True, True))</a:t>
            </a:r>
          </a:p>
          <a:p>
            <a:pPr marL="0" indent="0">
              <a:spcBef>
                <a:spcPts val="0"/>
              </a:spcBef>
              <a:spcAft>
                <a:spcPts val="200"/>
              </a:spcAft>
              <a:buNone/>
            </a:pPr>
            <a:r>
              <a:rPr lang="en-US" sz="2000" dirty="0">
                <a:solidFill>
                  <a:srgbClr val="00B050"/>
                </a:solidFill>
                <a:latin typeface="Courier New" charset="0"/>
                <a:ea typeface="Courier New" charset="0"/>
                <a:cs typeface="Courier New" charset="0"/>
              </a:rPr>
              <a:t>print("Neither A nor B are smiling?", monkey_trouble(False, False))</a:t>
            </a:r>
          </a:p>
          <a:p>
            <a:pPr marL="0" indent="0">
              <a:spcBef>
                <a:spcPts val="0"/>
              </a:spcBef>
              <a:spcAft>
                <a:spcPts val="200"/>
              </a:spcAft>
              <a:buNone/>
            </a:pPr>
            <a:r>
              <a:rPr lang="en-US" sz="2000" dirty="0">
                <a:solidFill>
                  <a:srgbClr val="00B050"/>
                </a:solidFill>
                <a:latin typeface="Courier New" charset="0"/>
                <a:ea typeface="Courier New" charset="0"/>
                <a:cs typeface="Courier New" charset="0"/>
              </a:rPr>
              <a:t>print("Only A is smiling?", monkey_trouble(True, False))</a:t>
            </a:r>
          </a:p>
          <a:p>
            <a:pPr marL="0" indent="0">
              <a:spcBef>
                <a:spcPts val="0"/>
              </a:spcBef>
              <a:spcAft>
                <a:spcPts val="200"/>
              </a:spcAft>
              <a:buNone/>
            </a:pPr>
            <a:r>
              <a:rPr lang="en-US" sz="2000" dirty="0">
                <a:solidFill>
                  <a:srgbClr val="00B050"/>
                </a:solidFill>
                <a:latin typeface="Courier New" charset="0"/>
                <a:ea typeface="Courier New" charset="0"/>
                <a:cs typeface="Courier New" charset="0"/>
              </a:rPr>
              <a:t>print("Only B is smiling?", monkey_trouble(False, True))</a:t>
            </a:r>
          </a:p>
          <a:p>
            <a:endParaRPr lang="en-US" dirty="0"/>
          </a:p>
        </p:txBody>
      </p:sp>
    </p:spTree>
    <p:extLst>
      <p:ext uri="{BB962C8B-B14F-4D97-AF65-F5344CB8AC3E}">
        <p14:creationId xmlns:p14="http://schemas.microsoft.com/office/powerpoint/2010/main" val="1848047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 </a:t>
            </a:r>
            <a:r>
              <a:rPr lang="mr-IN" dirty="0" smtClean="0"/>
              <a:t>–</a:t>
            </a:r>
            <a:r>
              <a:rPr lang="en-US" dirty="0" smtClean="0"/>
              <a:t> 10 points</a:t>
            </a:r>
            <a:endParaRPr lang="en-US" dirty="0"/>
          </a:p>
        </p:txBody>
      </p:sp>
      <p:sp>
        <p:nvSpPr>
          <p:cNvPr id="3" name="Content Placeholder 2"/>
          <p:cNvSpPr>
            <a:spLocks noGrp="1"/>
          </p:cNvSpPr>
          <p:nvPr>
            <p:ph idx="1"/>
          </p:nvPr>
        </p:nvSpPr>
        <p:spPr>
          <a:xfrm>
            <a:off x="685800" y="1828800"/>
            <a:ext cx="11282680" cy="4389885"/>
          </a:xfrm>
        </p:spPr>
        <p:txBody>
          <a:bodyPr>
            <a:normAutofit/>
          </a:bodyPr>
          <a:lstStyle/>
          <a:p>
            <a:r>
              <a:rPr lang="en-US" dirty="0"/>
              <a:t>Make a two-player Rock-Paper-Scissors game. (</a:t>
            </a:r>
            <a:r>
              <a:rPr lang="en-US" i="1" dirty="0"/>
              <a:t>Hint: Ask for player plays (using input), compare them, print out a message of congratulations to the winner, and ask if the players want to start a new game</a:t>
            </a:r>
            <a:r>
              <a:rPr lang="en-US" dirty="0"/>
              <a:t>)</a:t>
            </a:r>
          </a:p>
          <a:p>
            <a:r>
              <a:rPr lang="en-US" dirty="0"/>
              <a:t>Remember the rules:</a:t>
            </a:r>
          </a:p>
          <a:p>
            <a:pPr lvl="1"/>
            <a:r>
              <a:rPr lang="en-US" dirty="0"/>
              <a:t>Rock beats scissors</a:t>
            </a:r>
          </a:p>
          <a:p>
            <a:pPr lvl="1"/>
            <a:r>
              <a:rPr lang="en-US" dirty="0"/>
              <a:t>Scissors beats paper</a:t>
            </a:r>
          </a:p>
          <a:p>
            <a:pPr lvl="1"/>
            <a:r>
              <a:rPr lang="en-US" dirty="0"/>
              <a:t>Paper beats rock</a:t>
            </a:r>
          </a:p>
          <a:p>
            <a:r>
              <a:rPr lang="en-US" dirty="0"/>
              <a:t> </a:t>
            </a:r>
            <a:r>
              <a:rPr lang="en-US" dirty="0" smtClean="0"/>
              <a:t>Use a function named </a:t>
            </a:r>
            <a:r>
              <a:rPr lang="en-US" b="1" dirty="0" smtClean="0">
                <a:solidFill>
                  <a:srgbClr val="00B050"/>
                </a:solidFill>
              </a:rPr>
              <a:t>find_winner()</a:t>
            </a:r>
            <a:r>
              <a:rPr lang="en-US" dirty="0" smtClean="0"/>
              <a:t> that accepts two parameters; the answer from player 1 and the answer from player 2.</a:t>
            </a:r>
            <a:endParaRPr lang="en-US" dirty="0"/>
          </a:p>
          <a:p>
            <a:endParaRPr lang="en-US" dirty="0"/>
          </a:p>
        </p:txBody>
      </p:sp>
    </p:spTree>
    <p:extLst>
      <p:ext uri="{BB962C8B-B14F-4D97-AF65-F5344CB8AC3E}">
        <p14:creationId xmlns:p14="http://schemas.microsoft.com/office/powerpoint/2010/main" val="1342002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#3 </a:t>
            </a:r>
            <a:r>
              <a:rPr lang="mr-IN" dirty="0" smtClean="0"/>
              <a:t>–</a:t>
            </a:r>
            <a:r>
              <a:rPr lang="en-US" dirty="0" smtClean="0"/>
              <a:t> 20 points</a:t>
            </a:r>
            <a:endParaRPr lang="en-US" dirty="0"/>
          </a:p>
        </p:txBody>
      </p:sp>
      <p:sp>
        <p:nvSpPr>
          <p:cNvPr id="3" name="Content Placeholder 2"/>
          <p:cNvSpPr>
            <a:spLocks noGrp="1"/>
          </p:cNvSpPr>
          <p:nvPr>
            <p:ph idx="1"/>
          </p:nvPr>
        </p:nvSpPr>
        <p:spPr>
          <a:xfrm>
            <a:off x="685800" y="1828800"/>
            <a:ext cx="11282680" cy="4389885"/>
          </a:xfrm>
        </p:spPr>
        <p:txBody>
          <a:bodyPr>
            <a:normAutofit/>
          </a:bodyPr>
          <a:lstStyle/>
          <a:p>
            <a:r>
              <a:rPr lang="en-US" dirty="0"/>
              <a:t>Write a program that asks the user how many </a:t>
            </a:r>
            <a:r>
              <a:rPr lang="en-US" dirty="0" smtClean="0"/>
              <a:t>Fibonacci </a:t>
            </a:r>
            <a:r>
              <a:rPr lang="en-US" dirty="0"/>
              <a:t>numbers to generate and then generates them. Take this opportunity to think about how you can use functions. Make sure to ask the user to enter the number of numbers in the sequence to generate.(</a:t>
            </a:r>
            <a:r>
              <a:rPr lang="en-US" i="1" dirty="0"/>
              <a:t>Hint: The </a:t>
            </a:r>
            <a:r>
              <a:rPr lang="en-US" i="1" dirty="0" smtClean="0"/>
              <a:t>Fibonacci sequence </a:t>
            </a:r>
            <a:r>
              <a:rPr lang="en-US" i="1" dirty="0"/>
              <a:t>is a sequence of numbers where the next number in the sequence is the sum of the previous two numbers in the sequence. The sequence looks like this: 1, 1, 2, 3, 5, 8, 13, …</a:t>
            </a:r>
            <a:r>
              <a:rPr lang="en-US" dirty="0"/>
              <a:t>)</a:t>
            </a:r>
          </a:p>
        </p:txBody>
      </p:sp>
    </p:spTree>
    <p:extLst>
      <p:ext uri="{BB962C8B-B14F-4D97-AF65-F5344CB8AC3E}">
        <p14:creationId xmlns:p14="http://schemas.microsoft.com/office/powerpoint/2010/main" val="7709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#4 </a:t>
            </a:r>
            <a:r>
              <a:rPr lang="mr-IN" dirty="0" smtClean="0"/>
              <a:t>–</a:t>
            </a:r>
            <a:r>
              <a:rPr lang="en-US" dirty="0" smtClean="0"/>
              <a:t> 50 points</a:t>
            </a:r>
            <a:endParaRPr lang="en-US" dirty="0"/>
          </a:p>
        </p:txBody>
      </p:sp>
      <p:sp>
        <p:nvSpPr>
          <p:cNvPr id="3" name="Content Placeholder 2"/>
          <p:cNvSpPr>
            <a:spLocks noGrp="1"/>
          </p:cNvSpPr>
          <p:nvPr>
            <p:ph idx="1"/>
          </p:nvPr>
        </p:nvSpPr>
        <p:spPr>
          <a:xfrm>
            <a:off x="685800" y="1828800"/>
            <a:ext cx="11282680" cy="4389885"/>
          </a:xfrm>
        </p:spPr>
        <p:txBody>
          <a:bodyPr>
            <a:normAutofit fontScale="92500" lnSpcReduction="10000"/>
          </a:bodyPr>
          <a:lstStyle/>
          <a:p>
            <a:r>
              <a:rPr lang="en-US" dirty="0" smtClean="0"/>
              <a:t>Hashmat </a:t>
            </a:r>
            <a:r>
              <a:rPr lang="en-US" dirty="0"/>
              <a:t>is a brave warrior who with his group of young soldiers moves from one place to another to fight against his opponents. Before Fighting he </a:t>
            </a:r>
            <a:r>
              <a:rPr lang="en-US" dirty="0"/>
              <a:t>m</a:t>
            </a:r>
            <a:r>
              <a:rPr lang="en-US" dirty="0" smtClean="0"/>
              <a:t>ust calculate </a:t>
            </a:r>
            <a:r>
              <a:rPr lang="en-US" dirty="0"/>
              <a:t>one </a:t>
            </a:r>
            <a:r>
              <a:rPr lang="en-US" dirty="0" smtClean="0"/>
              <a:t>thing: </a:t>
            </a:r>
            <a:r>
              <a:rPr lang="en-US" dirty="0"/>
              <a:t>the difference between his </a:t>
            </a:r>
            <a:r>
              <a:rPr lang="en-US" dirty="0" smtClean="0"/>
              <a:t>and </a:t>
            </a:r>
            <a:r>
              <a:rPr lang="en-US" dirty="0"/>
              <a:t>the opponent's </a:t>
            </a:r>
            <a:r>
              <a:rPr lang="en-US" dirty="0" smtClean="0"/>
              <a:t>soldiers (in number). </a:t>
            </a:r>
            <a:r>
              <a:rPr lang="en-US" dirty="0"/>
              <a:t>From this difference he decides whether to fight or not. Hashmat's </a:t>
            </a:r>
            <a:r>
              <a:rPr lang="en-US" dirty="0" smtClean="0"/>
              <a:t>will not fight if his enemy forces exceed 120% of his own force.</a:t>
            </a:r>
            <a:endParaRPr lang="en-US" dirty="0"/>
          </a:p>
          <a:p>
            <a:r>
              <a:rPr lang="en-US" dirty="0" smtClean="0"/>
              <a:t>The </a:t>
            </a:r>
            <a:r>
              <a:rPr lang="en-US" dirty="0"/>
              <a:t>input contains two numbers in every </a:t>
            </a:r>
            <a:r>
              <a:rPr lang="en-US" dirty="0" smtClean="0"/>
              <a:t>line separated by a comma. </a:t>
            </a:r>
            <a:r>
              <a:rPr lang="en-US" dirty="0"/>
              <a:t>These two numbers in each line </a:t>
            </a:r>
            <a:r>
              <a:rPr lang="en-US" dirty="0" smtClean="0"/>
              <a:t>denote </a:t>
            </a:r>
            <a:r>
              <a:rPr lang="en-US" dirty="0"/>
              <a:t>the number soldiers in Hashmat's army and his </a:t>
            </a:r>
            <a:r>
              <a:rPr lang="en-US" dirty="0" smtClean="0"/>
              <a:t>opponent's. </a:t>
            </a:r>
            <a:r>
              <a:rPr lang="en-US" dirty="0"/>
              <a:t>The input numbers are not greater than 2^32. Input is terminated by </a:t>
            </a:r>
            <a:r>
              <a:rPr lang="en-US" dirty="0" smtClean="0"/>
              <a:t>0, 0.</a:t>
            </a:r>
            <a:endParaRPr lang="en-US" dirty="0"/>
          </a:p>
          <a:p>
            <a:r>
              <a:rPr lang="en-US" dirty="0" smtClean="0"/>
              <a:t>For </a:t>
            </a:r>
            <a:r>
              <a:rPr lang="en-US" dirty="0"/>
              <a:t>each line of input, </a:t>
            </a:r>
            <a:r>
              <a:rPr lang="en-US" dirty="0" smtClean="0"/>
              <a:t>if Hashmat withdraws, randomly determine the number of soldiers lost during the withdraw limited to no more than 10%. If there is a battle, use a random number of casualties for each side and determine a winner based on superior number of survivors. </a:t>
            </a:r>
            <a:endParaRPr lang="en-US" dirty="0"/>
          </a:p>
          <a:p>
            <a:r>
              <a:rPr lang="en-US" dirty="0"/>
              <a:t>Sample </a:t>
            </a:r>
            <a:r>
              <a:rPr lang="en-US" dirty="0" smtClean="0"/>
              <a:t>Input/output</a:t>
            </a:r>
            <a:endParaRPr lang="en-US" dirty="0"/>
          </a:p>
          <a:p>
            <a:pPr marL="0" indent="0">
              <a:buNone/>
            </a:pPr>
            <a:r>
              <a:rPr lang="en-US" dirty="0" smtClean="0"/>
              <a:t>10, 12</a:t>
            </a:r>
          </a:p>
          <a:p>
            <a:pPr marL="0" indent="0">
              <a:buNone/>
            </a:pPr>
            <a:r>
              <a:rPr lang="en-US" dirty="0" smtClean="0"/>
              <a:t>&gt; Hashmat attacks! Friendly losses: 3, enemy losses: 6. Hashmat wins!</a:t>
            </a:r>
            <a:endParaRPr lang="en-US" dirty="0"/>
          </a:p>
        </p:txBody>
      </p:sp>
    </p:spTree>
    <p:extLst>
      <p:ext uri="{BB962C8B-B14F-4D97-AF65-F5344CB8AC3E}">
        <p14:creationId xmlns:p14="http://schemas.microsoft.com/office/powerpoint/2010/main" val="1827887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Text Placeholder 4"/>
          <p:cNvSpPr>
            <a:spLocks noGrp="1"/>
          </p:cNvSpPr>
          <p:nvPr>
            <p:ph type="body" sz="half" idx="2"/>
          </p:nvPr>
        </p:nvSpPr>
        <p:spPr>
          <a:xfrm>
            <a:off x="685800" y="2939863"/>
            <a:ext cx="10760765" cy="1613983"/>
          </a:xfrm>
        </p:spPr>
        <p:txBody>
          <a:bodyPr>
            <a:normAutofit/>
          </a:bodyPr>
          <a:lstStyle/>
          <a:p>
            <a:r>
              <a:rPr lang="en-US" sz="2400" dirty="0" smtClean="0"/>
              <a:t>All homework assignments can be handed in on hardcopy (with your name at the top) or emailed to me at drcharlesbell@gmail.com.</a:t>
            </a:r>
            <a:endParaRPr lang="en-US" sz="2400" dirty="0"/>
          </a:p>
        </p:txBody>
      </p:sp>
    </p:spTree>
    <p:extLst>
      <p:ext uri="{BB962C8B-B14F-4D97-AF65-F5344CB8AC3E}">
        <p14:creationId xmlns:p14="http://schemas.microsoft.com/office/powerpoint/2010/main" val="1569025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5400000">
            <a:off x="7609842" y="2730670"/>
            <a:ext cx="5115559" cy="1239183"/>
          </a:xfrm>
        </p:spPr>
        <p:txBody>
          <a:bodyPr/>
          <a:lstStyle/>
          <a:p>
            <a:r>
              <a:rPr lang="en-US" dirty="0" smtClean="0"/>
              <a:t>Homework </a:t>
            </a:r>
            <a:r>
              <a:rPr lang="en-US" dirty="0" smtClean="0"/>
              <a:t>#7</a:t>
            </a:r>
            <a:br>
              <a:rPr lang="en-US" dirty="0" smtClean="0"/>
            </a:br>
            <a:r>
              <a:rPr lang="en-US" dirty="0" smtClean="0"/>
              <a:t>Review</a:t>
            </a:r>
            <a:endParaRPr lang="en-US" dirty="0"/>
          </a:p>
        </p:txBody>
      </p:sp>
      <p:pic>
        <p:nvPicPr>
          <p:cNvPr id="5" name="Picture 4"/>
          <p:cNvPicPr>
            <a:picLocks noChangeAspect="1"/>
          </p:cNvPicPr>
          <p:nvPr/>
        </p:nvPicPr>
        <p:blipFill>
          <a:blip r:embed="rId2"/>
          <a:stretch>
            <a:fillRect/>
          </a:stretch>
        </p:blipFill>
        <p:spPr>
          <a:xfrm>
            <a:off x="487680" y="417293"/>
            <a:ext cx="7628890" cy="6161309"/>
          </a:xfrm>
          <a:prstGeom prst="rect">
            <a:avLst/>
          </a:prstGeom>
        </p:spPr>
      </p:pic>
    </p:spTree>
    <p:extLst>
      <p:ext uri="{BB962C8B-B14F-4D97-AF65-F5344CB8AC3E}">
        <p14:creationId xmlns:p14="http://schemas.microsoft.com/office/powerpoint/2010/main" val="208400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Shortest Parables</a:t>
            </a:r>
          </a:p>
        </p:txBody>
      </p:sp>
      <p:sp>
        <p:nvSpPr>
          <p:cNvPr id="5" name="Content Placeholder 4"/>
          <p:cNvSpPr>
            <a:spLocks noGrp="1"/>
          </p:cNvSpPr>
          <p:nvPr>
            <p:ph idx="1"/>
          </p:nvPr>
        </p:nvSpPr>
        <p:spPr/>
        <p:txBody>
          <a:bodyPr>
            <a:noAutofit/>
          </a:bodyPr>
          <a:lstStyle/>
          <a:p>
            <a:pPr marL="342900" lvl="1" indent="-342900"/>
            <a:r>
              <a:rPr lang="en-US" sz="2000" dirty="0"/>
              <a:t>There are two parables that are very short, but go together - the mustard seed and the yeast (leaven).</a:t>
            </a:r>
          </a:p>
          <a:p>
            <a:pPr marL="342900" lvl="1" indent="-342900"/>
            <a:r>
              <a:rPr lang="en-US" sz="2000" dirty="0"/>
              <a:t>They are in response to Jesus being asked, “What is the Kingdom of Heaven like?”</a:t>
            </a:r>
          </a:p>
          <a:p>
            <a:pPr marL="342900" lvl="1" indent="-342900"/>
            <a:r>
              <a:rPr lang="en-US" sz="2000" dirty="0"/>
              <a:t>They are found in several books in the Gospel with nearly identical wording with very little variation. So, they must be important.</a:t>
            </a:r>
          </a:p>
          <a:p>
            <a:pPr marL="742950" lvl="2" indent="-342900"/>
            <a:r>
              <a:rPr lang="en-US" sz="1800" dirty="0"/>
              <a:t>Mathew 13:31-33 (both)</a:t>
            </a:r>
          </a:p>
          <a:p>
            <a:pPr marL="742950" lvl="2" indent="-342900"/>
            <a:r>
              <a:rPr lang="en-US" sz="1800" dirty="0"/>
              <a:t>Mark 4:30-32 (mustard seed)</a:t>
            </a:r>
          </a:p>
          <a:p>
            <a:pPr marL="742950" lvl="2" indent="-342900"/>
            <a:r>
              <a:rPr lang="en-US" sz="1800" dirty="0"/>
              <a:t>Luke 13:18-21 (both)</a:t>
            </a:r>
          </a:p>
          <a:p>
            <a:pPr marL="742950" lvl="2" indent="-342900"/>
            <a:r>
              <a:rPr lang="en-US" sz="1800" dirty="0"/>
              <a:t>Thomas 20 (non-canonical writings - mustard seed)</a:t>
            </a:r>
          </a:p>
          <a:p>
            <a:pPr marL="342900" lvl="1" indent="-342900"/>
            <a:r>
              <a:rPr lang="en-US" sz="2000" dirty="0"/>
              <a:t>Theses parables are often considered controversial because, while they appear together and seem related, some believe they have different meanings.</a:t>
            </a:r>
          </a:p>
          <a:p>
            <a:pPr marL="342900" lvl="1" indent="-342900"/>
            <a:endParaRPr lang="en-US" sz="1800" dirty="0"/>
          </a:p>
        </p:txBody>
      </p:sp>
      <p:sp>
        <p:nvSpPr>
          <p:cNvPr id="2" name="Date Placeholder 1"/>
          <p:cNvSpPr>
            <a:spLocks noGrp="1"/>
          </p:cNvSpPr>
          <p:nvPr>
            <p:ph type="dt" sz="half" idx="10"/>
          </p:nvPr>
        </p:nvSpPr>
        <p:spPr/>
        <p:txBody>
          <a:bodyPr/>
          <a:lstStyle/>
          <a:p>
            <a:fld id="{B696ECFC-7A24-9D4D-A2F6-14E025D39F39}" type="datetime1">
              <a:rPr lang="en-US" smtClean="0"/>
              <a:t>11/12/18</a:t>
            </a:fld>
            <a:endParaRPr lang="en-US" dirty="0"/>
          </a:p>
        </p:txBody>
      </p:sp>
    </p:spTree>
    <p:extLst>
      <p:ext uri="{BB962C8B-B14F-4D97-AF65-F5344CB8AC3E}">
        <p14:creationId xmlns:p14="http://schemas.microsoft.com/office/powerpoint/2010/main" val="1728546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5400000">
            <a:off x="7609842" y="2730670"/>
            <a:ext cx="5115559" cy="1239183"/>
          </a:xfrm>
        </p:spPr>
        <p:txBody>
          <a:bodyPr/>
          <a:lstStyle/>
          <a:p>
            <a:r>
              <a:rPr lang="en-US" dirty="0" smtClean="0"/>
              <a:t>Homework </a:t>
            </a:r>
            <a:r>
              <a:rPr lang="en-US" dirty="0" smtClean="0"/>
              <a:t>#7</a:t>
            </a:r>
            <a:br>
              <a:rPr lang="en-US" dirty="0" smtClean="0"/>
            </a:br>
            <a:r>
              <a:rPr lang="en-US" dirty="0" smtClean="0"/>
              <a:t>Review</a:t>
            </a:r>
            <a:endParaRPr lang="en-US" dirty="0"/>
          </a:p>
        </p:txBody>
      </p:sp>
      <p:pic>
        <p:nvPicPr>
          <p:cNvPr id="2" name="Picture 1"/>
          <p:cNvPicPr>
            <a:picLocks noChangeAspect="1"/>
          </p:cNvPicPr>
          <p:nvPr/>
        </p:nvPicPr>
        <p:blipFill>
          <a:blip r:embed="rId2"/>
          <a:stretch>
            <a:fillRect/>
          </a:stretch>
        </p:blipFill>
        <p:spPr>
          <a:xfrm>
            <a:off x="534670" y="640080"/>
            <a:ext cx="7404100" cy="5638800"/>
          </a:xfrm>
          <a:prstGeom prst="rect">
            <a:avLst/>
          </a:prstGeom>
        </p:spPr>
      </p:pic>
    </p:spTree>
    <p:extLst>
      <p:ext uri="{BB962C8B-B14F-4D97-AF65-F5344CB8AC3E}">
        <p14:creationId xmlns:p14="http://schemas.microsoft.com/office/powerpoint/2010/main" val="17369630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a:t>
            </a:r>
            <a:r>
              <a:rPr lang="en-US" dirty="0" smtClean="0"/>
              <a:t>#7 </a:t>
            </a:r>
            <a:r>
              <a:rPr lang="en-US" dirty="0" smtClean="0"/>
              <a:t>- Review</a:t>
            </a:r>
            <a:endParaRPr lang="en-US" dirty="0"/>
          </a:p>
        </p:txBody>
      </p:sp>
      <p:sp>
        <p:nvSpPr>
          <p:cNvPr id="2" name="Content Placeholder 1"/>
          <p:cNvSpPr>
            <a:spLocks noGrp="1"/>
          </p:cNvSpPr>
          <p:nvPr>
            <p:ph idx="1"/>
          </p:nvPr>
        </p:nvSpPr>
        <p:spPr>
          <a:xfrm>
            <a:off x="685800" y="1910080"/>
            <a:ext cx="10820400" cy="4632960"/>
          </a:xfrm>
        </p:spPr>
        <p:txBody>
          <a:bodyPr>
            <a:normAutofit fontScale="70000" lnSpcReduction="20000"/>
          </a:bodyPr>
          <a:lstStyle/>
          <a:p>
            <a:pPr marL="0" indent="0">
              <a:spcBef>
                <a:spcPts val="400"/>
              </a:spcBef>
              <a:buNone/>
            </a:pPr>
            <a:r>
              <a:rPr lang="en-US" dirty="0" smtClean="0">
                <a:solidFill>
                  <a:srgbClr val="00B050"/>
                </a:solidFill>
                <a:latin typeface="Courier New" charset="0"/>
                <a:ea typeface="Courier New" charset="0"/>
                <a:cs typeface="Courier New" charset="0"/>
              </a:rPr>
              <a:t>...</a:t>
            </a:r>
            <a:endParaRPr lang="en-US" dirty="0">
              <a:solidFill>
                <a:srgbClr val="00B050"/>
              </a:solidFill>
              <a:latin typeface="Courier New" charset="0"/>
              <a:ea typeface="Courier New" charset="0"/>
              <a:cs typeface="Courier New" charset="0"/>
            </a:endParaRPr>
          </a:p>
          <a:p>
            <a:pPr marL="0" indent="0">
              <a:spcBef>
                <a:spcPts val="400"/>
              </a:spcBef>
              <a:buNone/>
            </a:pPr>
            <a:r>
              <a:rPr lang="en-US" dirty="0">
                <a:solidFill>
                  <a:srgbClr val="00B050"/>
                </a:solidFill>
                <a:latin typeface="Courier New" charset="0"/>
                <a:ea typeface="Courier New" charset="0"/>
                <a:cs typeface="Courier New" charset="0"/>
              </a:rPr>
              <a:t>Contents of the rolodex (default):</a:t>
            </a:r>
          </a:p>
          <a:p>
            <a:pPr marL="0" indent="0">
              <a:spcBef>
                <a:spcPts val="400"/>
              </a:spcBef>
              <a:buNone/>
            </a:pPr>
            <a:r>
              <a:rPr lang="en-US" dirty="0">
                <a:solidFill>
                  <a:srgbClr val="00B050"/>
                </a:solidFill>
                <a:latin typeface="Courier New" charset="0"/>
                <a:ea typeface="Courier New" charset="0"/>
                <a:cs typeface="Courier New" charset="0"/>
              </a:rPr>
              <a:t>{'first': 'Joe', 'last': 'Smith', 'address': {'street': '123 East Main', 'city': 'Tappahannock', 'state': 'VA', 'zip': '22521'}, 'phones': ['804 555-1212']}</a:t>
            </a:r>
          </a:p>
          <a:p>
            <a:pPr marL="0" indent="0">
              <a:spcBef>
                <a:spcPts val="400"/>
              </a:spcBef>
              <a:buNone/>
            </a:pPr>
            <a:r>
              <a:rPr lang="en-US" dirty="0">
                <a:solidFill>
                  <a:srgbClr val="00B050"/>
                </a:solidFill>
                <a:latin typeface="Courier New" charset="0"/>
                <a:ea typeface="Courier New" charset="0"/>
                <a:cs typeface="Courier New" charset="0"/>
              </a:rPr>
              <a:t>{'first': 'Amos', 'last': 'Anthony', 'address': {'street': '500 Oracle Pkwy', 'city': 'Glen Forest', 'state': 'CA', 'zip': '90125'}, 'phones': ['560 344-1212']}</a:t>
            </a:r>
          </a:p>
          <a:p>
            <a:pPr marL="0" indent="0">
              <a:spcBef>
                <a:spcPts val="400"/>
              </a:spcBef>
              <a:buNone/>
            </a:pPr>
            <a:endParaRPr lang="en-US" dirty="0">
              <a:solidFill>
                <a:srgbClr val="00B050"/>
              </a:solidFill>
              <a:latin typeface="Courier New" charset="0"/>
              <a:ea typeface="Courier New" charset="0"/>
              <a:cs typeface="Courier New" charset="0"/>
            </a:endParaRPr>
          </a:p>
          <a:p>
            <a:pPr marL="0" indent="0">
              <a:spcBef>
                <a:spcPts val="400"/>
              </a:spcBef>
              <a:buNone/>
            </a:pPr>
            <a:r>
              <a:rPr lang="en-US" dirty="0">
                <a:solidFill>
                  <a:srgbClr val="00B050"/>
                </a:solidFill>
                <a:latin typeface="Courier New" charset="0"/>
                <a:ea typeface="Courier New" charset="0"/>
                <a:cs typeface="Courier New" charset="0"/>
              </a:rPr>
              <a:t>Contents of the rolodex (JSON):</a:t>
            </a:r>
          </a:p>
          <a:p>
            <a:pPr marL="0" indent="0">
              <a:spcBef>
                <a:spcPts val="400"/>
              </a:spcBef>
              <a:buNone/>
            </a:pPr>
            <a:r>
              <a:rPr lang="en-US" dirty="0">
                <a:solidFill>
                  <a:srgbClr val="00B050"/>
                </a:solidFill>
                <a:latin typeface="Courier New" charset="0"/>
                <a:ea typeface="Courier New" charset="0"/>
                <a:cs typeface="Courier New" charset="0"/>
              </a:rPr>
              <a:t>{</a:t>
            </a:r>
          </a:p>
          <a:p>
            <a:pPr marL="0" indent="0">
              <a:spcBef>
                <a:spcPts val="400"/>
              </a:spcBef>
              <a:buNone/>
            </a:pPr>
            <a:r>
              <a:rPr lang="en-US" dirty="0">
                <a:solidFill>
                  <a:srgbClr val="00B050"/>
                </a:solidFill>
                <a:latin typeface="Courier New" charset="0"/>
                <a:ea typeface="Courier New" charset="0"/>
                <a:cs typeface="Courier New" charset="0"/>
              </a:rPr>
              <a:t>    "address": {</a:t>
            </a:r>
          </a:p>
          <a:p>
            <a:pPr marL="0" indent="0">
              <a:spcBef>
                <a:spcPts val="400"/>
              </a:spcBef>
              <a:buNone/>
            </a:pPr>
            <a:r>
              <a:rPr lang="en-US" dirty="0">
                <a:solidFill>
                  <a:srgbClr val="00B050"/>
                </a:solidFill>
                <a:latin typeface="Courier New" charset="0"/>
                <a:ea typeface="Courier New" charset="0"/>
                <a:cs typeface="Courier New" charset="0"/>
              </a:rPr>
              <a:t>        "city": "Tappahannock",</a:t>
            </a:r>
          </a:p>
          <a:p>
            <a:pPr marL="0" indent="0">
              <a:spcBef>
                <a:spcPts val="400"/>
              </a:spcBef>
              <a:buNone/>
            </a:pPr>
            <a:r>
              <a:rPr lang="en-US" dirty="0">
                <a:solidFill>
                  <a:srgbClr val="00B050"/>
                </a:solidFill>
                <a:latin typeface="Courier New" charset="0"/>
                <a:ea typeface="Courier New" charset="0"/>
                <a:cs typeface="Courier New" charset="0"/>
              </a:rPr>
              <a:t>        "state": "VA",</a:t>
            </a:r>
          </a:p>
          <a:p>
            <a:pPr marL="0" indent="0">
              <a:spcBef>
                <a:spcPts val="400"/>
              </a:spcBef>
              <a:buNone/>
            </a:pPr>
            <a:r>
              <a:rPr lang="en-US" dirty="0">
                <a:solidFill>
                  <a:srgbClr val="00B050"/>
                </a:solidFill>
                <a:latin typeface="Courier New" charset="0"/>
                <a:ea typeface="Courier New" charset="0"/>
                <a:cs typeface="Courier New" charset="0"/>
              </a:rPr>
              <a:t>        "street": "123 East Main",</a:t>
            </a:r>
          </a:p>
          <a:p>
            <a:pPr marL="0" indent="0">
              <a:spcBef>
                <a:spcPts val="400"/>
              </a:spcBef>
              <a:buNone/>
            </a:pPr>
            <a:r>
              <a:rPr lang="en-US" dirty="0">
                <a:solidFill>
                  <a:srgbClr val="00B050"/>
                </a:solidFill>
                <a:latin typeface="Courier New" charset="0"/>
                <a:ea typeface="Courier New" charset="0"/>
                <a:cs typeface="Courier New" charset="0"/>
              </a:rPr>
              <a:t>        "zip": "22521"</a:t>
            </a:r>
          </a:p>
          <a:p>
            <a:pPr marL="0" indent="0">
              <a:spcBef>
                <a:spcPts val="400"/>
              </a:spcBef>
              <a:buNone/>
            </a:pPr>
            <a:r>
              <a:rPr lang="en-US" dirty="0">
                <a:solidFill>
                  <a:srgbClr val="00B050"/>
                </a:solidFill>
                <a:latin typeface="Courier New" charset="0"/>
                <a:ea typeface="Courier New" charset="0"/>
                <a:cs typeface="Courier New" charset="0"/>
              </a:rPr>
              <a:t>    },</a:t>
            </a:r>
          </a:p>
          <a:p>
            <a:pPr marL="0" indent="0">
              <a:spcBef>
                <a:spcPts val="400"/>
              </a:spcBef>
              <a:buNone/>
            </a:pPr>
            <a:r>
              <a:rPr lang="en-US" dirty="0">
                <a:solidFill>
                  <a:srgbClr val="00B050"/>
                </a:solidFill>
                <a:latin typeface="Courier New" charset="0"/>
                <a:ea typeface="Courier New" charset="0"/>
                <a:cs typeface="Courier New" charset="0"/>
              </a:rPr>
              <a:t>    "first": "Joe",</a:t>
            </a:r>
          </a:p>
          <a:p>
            <a:pPr marL="0" indent="0">
              <a:spcBef>
                <a:spcPts val="400"/>
              </a:spcBef>
              <a:buNone/>
            </a:pPr>
            <a:r>
              <a:rPr lang="en-US" dirty="0">
                <a:solidFill>
                  <a:srgbClr val="00B050"/>
                </a:solidFill>
                <a:latin typeface="Courier New" charset="0"/>
                <a:ea typeface="Courier New" charset="0"/>
                <a:cs typeface="Courier New" charset="0"/>
              </a:rPr>
              <a:t>    "last": "Smith",</a:t>
            </a:r>
          </a:p>
          <a:p>
            <a:pPr marL="0" indent="0">
              <a:spcBef>
                <a:spcPts val="400"/>
              </a:spcBef>
              <a:buNone/>
            </a:pPr>
            <a:r>
              <a:rPr lang="en-US" dirty="0">
                <a:solidFill>
                  <a:srgbClr val="00B050"/>
                </a:solidFill>
                <a:latin typeface="Courier New" charset="0"/>
                <a:ea typeface="Courier New" charset="0"/>
                <a:cs typeface="Courier New" charset="0"/>
              </a:rPr>
              <a:t>    "phones": [</a:t>
            </a:r>
          </a:p>
          <a:p>
            <a:pPr marL="0" indent="0">
              <a:spcBef>
                <a:spcPts val="400"/>
              </a:spcBef>
              <a:buNone/>
            </a:pPr>
            <a:r>
              <a:rPr lang="en-US" dirty="0">
                <a:solidFill>
                  <a:srgbClr val="00B050"/>
                </a:solidFill>
                <a:latin typeface="Courier New" charset="0"/>
                <a:ea typeface="Courier New" charset="0"/>
                <a:cs typeface="Courier New" charset="0"/>
              </a:rPr>
              <a:t>        "804 555-1212"</a:t>
            </a:r>
          </a:p>
          <a:p>
            <a:pPr marL="0" indent="0">
              <a:spcBef>
                <a:spcPts val="400"/>
              </a:spcBef>
              <a:buNone/>
            </a:pPr>
            <a:r>
              <a:rPr lang="en-US" dirty="0">
                <a:solidFill>
                  <a:srgbClr val="00B050"/>
                </a:solidFill>
                <a:latin typeface="Courier New" charset="0"/>
                <a:ea typeface="Courier New" charset="0"/>
                <a:cs typeface="Courier New" charset="0"/>
              </a:rPr>
              <a:t>    ]</a:t>
            </a:r>
          </a:p>
          <a:p>
            <a:pPr marL="0" indent="0">
              <a:spcBef>
                <a:spcPts val="400"/>
              </a:spcBef>
              <a:buNone/>
            </a:pPr>
            <a:r>
              <a:rPr lang="en-US" dirty="0">
                <a:solidFill>
                  <a:srgbClr val="00B050"/>
                </a:solidFill>
                <a:latin typeface="Courier New" charset="0"/>
                <a:ea typeface="Courier New" charset="0"/>
                <a:cs typeface="Courier New" charset="0"/>
              </a:rPr>
              <a:t>}</a:t>
            </a:r>
          </a:p>
          <a:p>
            <a:pPr marL="0" indent="0">
              <a:spcBef>
                <a:spcPts val="400"/>
              </a:spcBef>
              <a:buNone/>
            </a:pPr>
            <a:r>
              <a:rPr lang="en-US" dirty="0" smtClean="0">
                <a:solidFill>
                  <a:srgbClr val="00B050"/>
                </a:solidFill>
                <a:latin typeface="Courier New" charset="0"/>
                <a:ea typeface="Courier New" charset="0"/>
                <a:cs typeface="Courier New" charset="0"/>
              </a:rPr>
              <a:t>...</a:t>
            </a:r>
            <a:endParaRPr lang="en-US" dirty="0">
              <a:solidFill>
                <a:srgbClr val="00B050"/>
              </a:solidFill>
              <a:latin typeface="Courier New" charset="0"/>
              <a:ea typeface="Courier New" charset="0"/>
              <a:cs typeface="Courier New" charset="0"/>
            </a:endParaRPr>
          </a:p>
        </p:txBody>
      </p:sp>
    </p:spTree>
    <p:extLst>
      <p:ext uri="{BB962C8B-B14F-4D97-AF65-F5344CB8AC3E}">
        <p14:creationId xmlns:p14="http://schemas.microsoft.com/office/powerpoint/2010/main" val="18733715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a:t>
            </a:r>
            <a:r>
              <a:rPr lang="en-US" dirty="0" smtClean="0"/>
              <a:t>#7 </a:t>
            </a:r>
            <a:r>
              <a:rPr lang="en-US" dirty="0" smtClean="0"/>
              <a:t>- Review</a:t>
            </a:r>
            <a:endParaRPr lang="en-US" dirty="0"/>
          </a:p>
        </p:txBody>
      </p:sp>
      <p:sp>
        <p:nvSpPr>
          <p:cNvPr id="2" name="Content Placeholder 1"/>
          <p:cNvSpPr>
            <a:spLocks noGrp="1"/>
          </p:cNvSpPr>
          <p:nvPr>
            <p:ph idx="1"/>
          </p:nvPr>
        </p:nvSpPr>
        <p:spPr>
          <a:xfrm>
            <a:off x="685800" y="1910080"/>
            <a:ext cx="10820400" cy="4632960"/>
          </a:xfrm>
        </p:spPr>
        <p:txBody>
          <a:bodyPr>
            <a:normAutofit fontScale="77500" lnSpcReduction="20000"/>
          </a:bodyPr>
          <a:lstStyle/>
          <a:p>
            <a:pPr marL="0" indent="0">
              <a:spcBef>
                <a:spcPts val="400"/>
              </a:spcBef>
              <a:buNone/>
            </a:pPr>
            <a:r>
              <a:rPr lang="en-US" dirty="0" smtClean="0">
                <a:solidFill>
                  <a:srgbClr val="00B050"/>
                </a:solidFill>
                <a:latin typeface="Courier New" charset="0"/>
                <a:ea typeface="Courier New" charset="0"/>
                <a:cs typeface="Courier New" charset="0"/>
              </a:rPr>
              <a:t>...</a:t>
            </a:r>
            <a:endParaRPr lang="en-US" dirty="0">
              <a:solidFill>
                <a:srgbClr val="00B050"/>
              </a:solidFill>
              <a:latin typeface="Courier New" charset="0"/>
              <a:ea typeface="Courier New" charset="0"/>
              <a:cs typeface="Courier New" charset="0"/>
            </a:endParaRPr>
          </a:p>
          <a:p>
            <a:pPr marL="0" indent="0">
              <a:spcBef>
                <a:spcPts val="400"/>
              </a:spcBef>
              <a:buNone/>
            </a:pPr>
            <a:r>
              <a:rPr lang="en-US" dirty="0" smtClean="0">
                <a:solidFill>
                  <a:srgbClr val="00B050"/>
                </a:solidFill>
                <a:latin typeface="Courier New" charset="0"/>
                <a:ea typeface="Courier New" charset="0"/>
                <a:cs typeface="Courier New" charset="0"/>
              </a:rPr>
              <a:t>{</a:t>
            </a:r>
            <a:endParaRPr lang="en-US" dirty="0">
              <a:solidFill>
                <a:srgbClr val="00B050"/>
              </a:solidFill>
              <a:latin typeface="Courier New" charset="0"/>
              <a:ea typeface="Courier New" charset="0"/>
              <a:cs typeface="Courier New" charset="0"/>
            </a:endParaRPr>
          </a:p>
          <a:p>
            <a:pPr marL="0" indent="0">
              <a:spcBef>
                <a:spcPts val="400"/>
              </a:spcBef>
              <a:buNone/>
            </a:pPr>
            <a:r>
              <a:rPr lang="en-US" dirty="0">
                <a:solidFill>
                  <a:srgbClr val="00B050"/>
                </a:solidFill>
                <a:latin typeface="Courier New" charset="0"/>
                <a:ea typeface="Courier New" charset="0"/>
                <a:cs typeface="Courier New" charset="0"/>
              </a:rPr>
              <a:t>    "address": {</a:t>
            </a:r>
          </a:p>
          <a:p>
            <a:pPr marL="0" indent="0">
              <a:spcBef>
                <a:spcPts val="400"/>
              </a:spcBef>
              <a:buNone/>
            </a:pPr>
            <a:r>
              <a:rPr lang="en-US" dirty="0">
                <a:solidFill>
                  <a:srgbClr val="00B050"/>
                </a:solidFill>
                <a:latin typeface="Courier New" charset="0"/>
                <a:ea typeface="Courier New" charset="0"/>
                <a:cs typeface="Courier New" charset="0"/>
              </a:rPr>
              <a:t>        "city": "Glen Forest",</a:t>
            </a:r>
          </a:p>
          <a:p>
            <a:pPr marL="0" indent="0">
              <a:spcBef>
                <a:spcPts val="400"/>
              </a:spcBef>
              <a:buNone/>
            </a:pPr>
            <a:r>
              <a:rPr lang="en-US" dirty="0">
                <a:solidFill>
                  <a:srgbClr val="00B050"/>
                </a:solidFill>
                <a:latin typeface="Courier New" charset="0"/>
                <a:ea typeface="Courier New" charset="0"/>
                <a:cs typeface="Courier New" charset="0"/>
              </a:rPr>
              <a:t>        "state": "CA",</a:t>
            </a:r>
          </a:p>
          <a:p>
            <a:pPr marL="0" indent="0">
              <a:spcBef>
                <a:spcPts val="400"/>
              </a:spcBef>
              <a:buNone/>
            </a:pPr>
            <a:r>
              <a:rPr lang="en-US" dirty="0">
                <a:solidFill>
                  <a:srgbClr val="00B050"/>
                </a:solidFill>
                <a:latin typeface="Courier New" charset="0"/>
                <a:ea typeface="Courier New" charset="0"/>
                <a:cs typeface="Courier New" charset="0"/>
              </a:rPr>
              <a:t>        "street": "500 Oracle Pkwy",</a:t>
            </a:r>
          </a:p>
          <a:p>
            <a:pPr marL="0" indent="0">
              <a:spcBef>
                <a:spcPts val="400"/>
              </a:spcBef>
              <a:buNone/>
            </a:pPr>
            <a:r>
              <a:rPr lang="en-US" dirty="0">
                <a:solidFill>
                  <a:srgbClr val="00B050"/>
                </a:solidFill>
                <a:latin typeface="Courier New" charset="0"/>
                <a:ea typeface="Courier New" charset="0"/>
                <a:cs typeface="Courier New" charset="0"/>
              </a:rPr>
              <a:t>        "zip": "90125"</a:t>
            </a:r>
          </a:p>
          <a:p>
            <a:pPr marL="0" indent="0">
              <a:spcBef>
                <a:spcPts val="400"/>
              </a:spcBef>
              <a:buNone/>
            </a:pPr>
            <a:r>
              <a:rPr lang="en-US" dirty="0">
                <a:solidFill>
                  <a:srgbClr val="00B050"/>
                </a:solidFill>
                <a:latin typeface="Courier New" charset="0"/>
                <a:ea typeface="Courier New" charset="0"/>
                <a:cs typeface="Courier New" charset="0"/>
              </a:rPr>
              <a:t>    },</a:t>
            </a:r>
          </a:p>
          <a:p>
            <a:pPr marL="0" indent="0">
              <a:spcBef>
                <a:spcPts val="400"/>
              </a:spcBef>
              <a:buNone/>
            </a:pPr>
            <a:r>
              <a:rPr lang="en-US" dirty="0">
                <a:solidFill>
                  <a:srgbClr val="00B050"/>
                </a:solidFill>
                <a:latin typeface="Courier New" charset="0"/>
                <a:ea typeface="Courier New" charset="0"/>
                <a:cs typeface="Courier New" charset="0"/>
              </a:rPr>
              <a:t>    "first": "Amos",</a:t>
            </a:r>
          </a:p>
          <a:p>
            <a:pPr marL="0" indent="0">
              <a:spcBef>
                <a:spcPts val="400"/>
              </a:spcBef>
              <a:buNone/>
            </a:pPr>
            <a:r>
              <a:rPr lang="en-US" dirty="0">
                <a:solidFill>
                  <a:srgbClr val="00B050"/>
                </a:solidFill>
                <a:latin typeface="Courier New" charset="0"/>
                <a:ea typeface="Courier New" charset="0"/>
                <a:cs typeface="Courier New" charset="0"/>
              </a:rPr>
              <a:t>    "last": "Anthony",</a:t>
            </a:r>
          </a:p>
          <a:p>
            <a:pPr marL="0" indent="0">
              <a:spcBef>
                <a:spcPts val="400"/>
              </a:spcBef>
              <a:buNone/>
            </a:pPr>
            <a:r>
              <a:rPr lang="en-US" dirty="0">
                <a:solidFill>
                  <a:srgbClr val="00B050"/>
                </a:solidFill>
                <a:latin typeface="Courier New" charset="0"/>
                <a:ea typeface="Courier New" charset="0"/>
                <a:cs typeface="Courier New" charset="0"/>
              </a:rPr>
              <a:t>    "phones": [</a:t>
            </a:r>
          </a:p>
          <a:p>
            <a:pPr marL="0" indent="0">
              <a:spcBef>
                <a:spcPts val="400"/>
              </a:spcBef>
              <a:buNone/>
            </a:pPr>
            <a:r>
              <a:rPr lang="en-US" dirty="0">
                <a:solidFill>
                  <a:srgbClr val="00B050"/>
                </a:solidFill>
                <a:latin typeface="Courier New" charset="0"/>
                <a:ea typeface="Courier New" charset="0"/>
                <a:cs typeface="Courier New" charset="0"/>
              </a:rPr>
              <a:t>        "560 344-1212"</a:t>
            </a:r>
          </a:p>
          <a:p>
            <a:pPr marL="0" indent="0">
              <a:spcBef>
                <a:spcPts val="400"/>
              </a:spcBef>
              <a:buNone/>
            </a:pPr>
            <a:r>
              <a:rPr lang="en-US" dirty="0">
                <a:solidFill>
                  <a:srgbClr val="00B050"/>
                </a:solidFill>
                <a:latin typeface="Courier New" charset="0"/>
                <a:ea typeface="Courier New" charset="0"/>
                <a:cs typeface="Courier New" charset="0"/>
              </a:rPr>
              <a:t>    ]</a:t>
            </a:r>
          </a:p>
          <a:p>
            <a:pPr marL="0" indent="0">
              <a:spcBef>
                <a:spcPts val="400"/>
              </a:spcBef>
              <a:buNone/>
            </a:pPr>
            <a:r>
              <a:rPr lang="en-US" dirty="0">
                <a:solidFill>
                  <a:srgbClr val="00B050"/>
                </a:solidFill>
                <a:latin typeface="Courier New" charset="0"/>
                <a:ea typeface="Courier New" charset="0"/>
                <a:cs typeface="Courier New" charset="0"/>
              </a:rPr>
              <a:t>}</a:t>
            </a:r>
          </a:p>
          <a:p>
            <a:pPr marL="0" indent="0">
              <a:spcBef>
                <a:spcPts val="400"/>
              </a:spcBef>
              <a:buNone/>
            </a:pPr>
            <a:endParaRPr lang="en-US" dirty="0">
              <a:solidFill>
                <a:srgbClr val="00B050"/>
              </a:solidFill>
              <a:latin typeface="Courier New" charset="0"/>
              <a:ea typeface="Courier New" charset="0"/>
              <a:cs typeface="Courier New" charset="0"/>
            </a:endParaRPr>
          </a:p>
          <a:p>
            <a:pPr marL="0" indent="0">
              <a:spcBef>
                <a:spcPts val="400"/>
              </a:spcBef>
              <a:buNone/>
            </a:pPr>
            <a:r>
              <a:rPr lang="en-US" dirty="0">
                <a:solidFill>
                  <a:srgbClr val="00B050"/>
                </a:solidFill>
                <a:latin typeface="Courier New" charset="0"/>
                <a:ea typeface="Courier New" charset="0"/>
                <a:cs typeface="Courier New" charset="0"/>
              </a:rPr>
              <a:t>Alphabetical list of names:</a:t>
            </a:r>
          </a:p>
          <a:p>
            <a:pPr marL="0" indent="0">
              <a:spcBef>
                <a:spcPts val="400"/>
              </a:spcBef>
              <a:buNone/>
            </a:pPr>
            <a:r>
              <a:rPr lang="en-US" dirty="0">
                <a:solidFill>
                  <a:srgbClr val="00B050"/>
                </a:solidFill>
                <a:latin typeface="Courier New" charset="0"/>
                <a:ea typeface="Courier New" charset="0"/>
                <a:cs typeface="Courier New" charset="0"/>
              </a:rPr>
              <a:t>Anthony, Amos</a:t>
            </a:r>
          </a:p>
          <a:p>
            <a:pPr marL="0" indent="0">
              <a:spcBef>
                <a:spcPts val="400"/>
              </a:spcBef>
              <a:buNone/>
            </a:pPr>
            <a:r>
              <a:rPr lang="en-US" dirty="0">
                <a:solidFill>
                  <a:srgbClr val="00B050"/>
                </a:solidFill>
                <a:latin typeface="Courier New" charset="0"/>
                <a:ea typeface="Courier New" charset="0"/>
                <a:cs typeface="Courier New" charset="0"/>
              </a:rPr>
              <a:t>Smith, Joe</a:t>
            </a:r>
          </a:p>
          <a:p>
            <a:pPr marL="0" indent="0">
              <a:spcBef>
                <a:spcPts val="400"/>
              </a:spcBef>
              <a:buNone/>
            </a:pPr>
            <a:r>
              <a:rPr lang="en-US" dirty="0">
                <a:solidFill>
                  <a:srgbClr val="00B050"/>
                </a:solidFill>
                <a:latin typeface="Courier New" charset="0"/>
                <a:ea typeface="Courier New" charset="0"/>
                <a:cs typeface="Courier New" charset="0"/>
              </a:rPr>
              <a:t>bye!</a:t>
            </a:r>
            <a:endParaRPr lang="en-US" dirty="0">
              <a:solidFill>
                <a:srgbClr val="00B050"/>
              </a:solidFill>
              <a:latin typeface="Courier New" charset="0"/>
              <a:ea typeface="Courier New" charset="0"/>
              <a:cs typeface="Courier New" charset="0"/>
            </a:endParaRPr>
          </a:p>
        </p:txBody>
      </p:sp>
    </p:spTree>
    <p:extLst>
      <p:ext uri="{BB962C8B-B14F-4D97-AF65-F5344CB8AC3E}">
        <p14:creationId xmlns:p14="http://schemas.microsoft.com/office/powerpoint/2010/main" val="833875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 </a:t>
            </a:r>
            <a:r>
              <a:rPr lang="en-US" dirty="0" smtClean="0"/>
              <a:t>#8</a:t>
            </a:r>
            <a:endParaRPr lang="en-US" dirty="0"/>
          </a:p>
        </p:txBody>
      </p:sp>
      <p:sp>
        <p:nvSpPr>
          <p:cNvPr id="3" name="Content Placeholder 2"/>
          <p:cNvSpPr>
            <a:spLocks noGrp="1"/>
          </p:cNvSpPr>
          <p:nvPr>
            <p:ph idx="1"/>
          </p:nvPr>
        </p:nvSpPr>
        <p:spPr/>
        <p:txBody>
          <a:bodyPr>
            <a:normAutofit/>
          </a:bodyPr>
          <a:lstStyle/>
          <a:p>
            <a:r>
              <a:rPr lang="en-US" dirty="0" smtClean="0"/>
              <a:t>(2 points) </a:t>
            </a:r>
            <a:r>
              <a:rPr lang="en-US" dirty="0" smtClean="0"/>
              <a:t>Make a tic-tac-toe game that takes input in the form of row, col for  eac</a:t>
            </a:r>
            <a:r>
              <a:rPr lang="en-US" dirty="0" smtClean="0"/>
              <a:t>h player. Use a list of lists to store the board and contents. Prompt until a winner is determined.</a:t>
            </a:r>
            <a:endParaRPr lang="en-US" dirty="0" smtClean="0"/>
          </a:p>
          <a:p>
            <a:pPr lvl="1"/>
            <a:r>
              <a:rPr lang="en-US" b="1" dirty="0">
                <a:solidFill>
                  <a:srgbClr val="FFFF00"/>
                </a:solidFill>
                <a:latin typeface="Courier New" charset="0"/>
                <a:ea typeface="Courier New" charset="0"/>
                <a:cs typeface="Courier New" charset="0"/>
              </a:rPr>
              <a:t>t</a:t>
            </a:r>
            <a:r>
              <a:rPr lang="en-US" b="1" dirty="0" smtClean="0">
                <a:solidFill>
                  <a:srgbClr val="FFFF00"/>
                </a:solidFill>
                <a:latin typeface="Courier New" charset="0"/>
                <a:ea typeface="Courier New" charset="0"/>
                <a:cs typeface="Courier New" charset="0"/>
              </a:rPr>
              <a:t>tt_board = [[-</a:t>
            </a:r>
            <a:r>
              <a:rPr lang="en-US" b="1" dirty="0" smtClean="0">
                <a:solidFill>
                  <a:srgbClr val="FFFF00"/>
                </a:solidFill>
                <a:latin typeface="Courier New" charset="0"/>
                <a:ea typeface="Courier New" charset="0"/>
                <a:cs typeface="Courier New" charset="0"/>
              </a:rPr>
              <a:t>1,-1,-1],[-1,-1,-1],[-1,-1,-1]]</a:t>
            </a:r>
            <a:r>
              <a:rPr lang="en-US" dirty="0" smtClean="0"/>
              <a:t> </a:t>
            </a:r>
            <a:r>
              <a:rPr lang="en-US" dirty="0" smtClean="0"/>
              <a:t>-1</a:t>
            </a:r>
            <a:r>
              <a:rPr lang="en-US" dirty="0" smtClean="0"/>
              <a:t> = not chosen, X or 0 </a:t>
            </a:r>
          </a:p>
          <a:p>
            <a:r>
              <a:rPr lang="en-US" dirty="0" smtClean="0"/>
              <a:t>(</a:t>
            </a:r>
            <a:r>
              <a:rPr lang="en-US" dirty="0" smtClean="0"/>
              <a:t>2 bonus points) </a:t>
            </a:r>
            <a:r>
              <a:rPr lang="en-US" dirty="0" smtClean="0"/>
              <a:t>Use a function to print the “board”.</a:t>
            </a:r>
          </a:p>
          <a:p>
            <a:pPr lvl="1"/>
            <a:r>
              <a:rPr lang="en-US" b="1" dirty="0" smtClean="0">
                <a:solidFill>
                  <a:srgbClr val="FFFF00"/>
                </a:solidFill>
                <a:latin typeface="Courier New" charset="0"/>
                <a:ea typeface="Courier New" charset="0"/>
                <a:cs typeface="Courier New" charset="0"/>
              </a:rPr>
              <a:t>print_board(board, row, col)</a:t>
            </a:r>
            <a:r>
              <a:rPr lang="en-US" dirty="0" smtClean="0"/>
              <a:t> </a:t>
            </a:r>
            <a:r>
              <a:rPr lang="mr-IN" dirty="0" smtClean="0"/>
              <a:t>–</a:t>
            </a:r>
            <a:r>
              <a:rPr lang="en-US" dirty="0" smtClean="0"/>
              <a:t> takes a list of </a:t>
            </a:r>
            <a:endParaRPr lang="en-US" dirty="0" smtClean="0"/>
          </a:p>
          <a:p>
            <a:r>
              <a:rPr lang="en-US" dirty="0" smtClean="0"/>
              <a:t>(1 bonus point) Use a function to </a:t>
            </a:r>
            <a:r>
              <a:rPr lang="en-US" dirty="0" smtClean="0"/>
              <a:t>determine if there is a winner:</a:t>
            </a:r>
            <a:endParaRPr lang="en-US" dirty="0" smtClean="0"/>
          </a:p>
          <a:p>
            <a:pPr lvl="1"/>
            <a:r>
              <a:rPr lang="en-US" b="1" dirty="0" smtClean="0">
                <a:solidFill>
                  <a:srgbClr val="FFFF00"/>
                </a:solidFill>
                <a:latin typeface="Courier New" charset="0"/>
                <a:ea typeface="Courier New" charset="0"/>
                <a:cs typeface="Courier New" charset="0"/>
              </a:rPr>
              <a:t>check_for_winner(board)</a:t>
            </a:r>
            <a:r>
              <a:rPr lang="en-US" dirty="0" smtClean="0"/>
              <a:t> </a:t>
            </a:r>
            <a:r>
              <a:rPr lang="mr-IN" dirty="0" smtClean="0"/>
              <a:t>–</a:t>
            </a:r>
            <a:r>
              <a:rPr lang="en-US" dirty="0" smtClean="0"/>
              <a:t> print the contents of the rolodex.</a:t>
            </a:r>
          </a:p>
        </p:txBody>
      </p:sp>
    </p:spTree>
    <p:extLst>
      <p:ext uri="{BB962C8B-B14F-4D97-AF65-F5344CB8AC3E}">
        <p14:creationId xmlns:p14="http://schemas.microsoft.com/office/powerpoint/2010/main" val="19768864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assignment #8</a:t>
            </a:r>
          </a:p>
        </p:txBody>
      </p:sp>
      <p:sp>
        <p:nvSpPr>
          <p:cNvPr id="3" name="Content Placeholder 2"/>
          <p:cNvSpPr>
            <a:spLocks noGrp="1"/>
          </p:cNvSpPr>
          <p:nvPr>
            <p:ph idx="1"/>
          </p:nvPr>
        </p:nvSpPr>
        <p:spPr/>
        <p:txBody>
          <a:bodyPr>
            <a:normAutofit fontScale="92500" lnSpcReduction="10000"/>
          </a:bodyPr>
          <a:lstStyle/>
          <a:p>
            <a:r>
              <a:rPr lang="en-US" dirty="0" smtClean="0"/>
              <a:t>WAIT! How do you print a tic-tac-toe board on the screen?</a:t>
            </a:r>
          </a:p>
          <a:p>
            <a:r>
              <a:rPr lang="en-US" dirty="0" smtClean="0"/>
              <a:t>Notice on your keyboard there is a | and </a:t>
            </a:r>
            <a:r>
              <a:rPr lang="mr-IN" dirty="0" smtClean="0"/>
              <a:t>–</a:t>
            </a:r>
            <a:r>
              <a:rPr lang="en-US" dirty="0" smtClean="0"/>
              <a:t> as well as +.</a:t>
            </a:r>
          </a:p>
          <a:p>
            <a:pPr>
              <a:spcAft>
                <a:spcPts val="600"/>
              </a:spcAft>
            </a:pPr>
            <a:r>
              <a:rPr lang="en-US" dirty="0" smtClean="0"/>
              <a:t>Consider what this does:</a:t>
            </a:r>
          </a:p>
          <a:p>
            <a:pPr marL="0" indent="0">
              <a:spcBef>
                <a:spcPts val="0"/>
              </a:spcBef>
              <a:spcAft>
                <a:spcPts val="200"/>
              </a:spcAft>
              <a:buNone/>
            </a:pPr>
            <a:r>
              <a:rPr lang="en-US" dirty="0">
                <a:solidFill>
                  <a:srgbClr val="00B050"/>
                </a:solidFill>
                <a:latin typeface="Courier New" charset="0"/>
                <a:ea typeface="Courier New" charset="0"/>
                <a:cs typeface="Courier New" charset="0"/>
              </a:rPr>
              <a:t>board = [[-1,-1,-1],[-1,-1,-1],[-1,-1,-1]]</a:t>
            </a:r>
          </a:p>
          <a:p>
            <a:pPr marL="0" indent="0">
              <a:spcBef>
                <a:spcPts val="0"/>
              </a:spcBef>
              <a:spcAft>
                <a:spcPts val="200"/>
              </a:spcAft>
              <a:buNone/>
            </a:pPr>
            <a:r>
              <a:rPr lang="en-US" dirty="0">
                <a:solidFill>
                  <a:srgbClr val="00B050"/>
                </a:solidFill>
                <a:latin typeface="Courier New" charset="0"/>
                <a:ea typeface="Courier New" charset="0"/>
                <a:cs typeface="Courier New" charset="0"/>
              </a:rPr>
              <a:t>print("+-+-+-+")</a:t>
            </a:r>
          </a:p>
          <a:p>
            <a:pPr marL="0" indent="0">
              <a:spcBef>
                <a:spcPts val="0"/>
              </a:spcBef>
              <a:spcAft>
                <a:spcPts val="200"/>
              </a:spcAft>
              <a:buNone/>
            </a:pPr>
            <a:r>
              <a:rPr lang="en-US" dirty="0">
                <a:solidFill>
                  <a:srgbClr val="00B050"/>
                </a:solidFill>
                <a:latin typeface="Courier New" charset="0"/>
                <a:ea typeface="Courier New" charset="0"/>
                <a:cs typeface="Courier New" charset="0"/>
              </a:rPr>
              <a:t>for row in board:</a:t>
            </a:r>
          </a:p>
          <a:p>
            <a:pPr marL="0" indent="0">
              <a:spcBef>
                <a:spcPts val="0"/>
              </a:spcBef>
              <a:spcAft>
                <a:spcPts val="200"/>
              </a:spcAft>
              <a:buNone/>
            </a:pPr>
            <a:r>
              <a:rPr lang="en-US" dirty="0">
                <a:solidFill>
                  <a:srgbClr val="00B050"/>
                </a:solidFill>
                <a:latin typeface="Courier New" charset="0"/>
                <a:ea typeface="Courier New" charset="0"/>
                <a:cs typeface="Courier New" charset="0"/>
              </a:rPr>
              <a:t>    for col in range(0,3):</a:t>
            </a:r>
          </a:p>
          <a:p>
            <a:pPr marL="0" indent="0">
              <a:spcBef>
                <a:spcPts val="0"/>
              </a:spcBef>
              <a:spcAft>
                <a:spcPts val="200"/>
              </a:spcAft>
              <a:buNone/>
            </a:pPr>
            <a:r>
              <a:rPr lang="en-US" dirty="0">
                <a:solidFill>
                  <a:srgbClr val="00B050"/>
                </a:solidFill>
                <a:latin typeface="Courier New" charset="0"/>
                <a:ea typeface="Courier New" charset="0"/>
                <a:cs typeface="Courier New" charset="0"/>
              </a:rPr>
              <a:t>        if row[col] in ('X','O'):</a:t>
            </a:r>
          </a:p>
          <a:p>
            <a:pPr marL="0" indent="0">
              <a:spcBef>
                <a:spcPts val="0"/>
              </a:spcBef>
              <a:spcAft>
                <a:spcPts val="200"/>
              </a:spcAft>
              <a:buNone/>
            </a:pPr>
            <a:r>
              <a:rPr lang="en-US" dirty="0">
                <a:solidFill>
                  <a:srgbClr val="00B050"/>
                </a:solidFill>
                <a:latin typeface="Courier New" charset="0"/>
                <a:ea typeface="Courier New" charset="0"/>
                <a:cs typeface="Courier New" charset="0"/>
              </a:rPr>
              <a:t>            print("|{0}".format(row[col]), end='')</a:t>
            </a:r>
          </a:p>
          <a:p>
            <a:pPr marL="0" indent="0">
              <a:spcBef>
                <a:spcPts val="0"/>
              </a:spcBef>
              <a:spcAft>
                <a:spcPts val="200"/>
              </a:spcAft>
              <a:buNone/>
            </a:pPr>
            <a:r>
              <a:rPr lang="en-US" dirty="0">
                <a:solidFill>
                  <a:srgbClr val="00B050"/>
                </a:solidFill>
                <a:latin typeface="Courier New" charset="0"/>
                <a:ea typeface="Courier New" charset="0"/>
                <a:cs typeface="Courier New" charset="0"/>
              </a:rPr>
              <a:t>        else:</a:t>
            </a:r>
          </a:p>
          <a:p>
            <a:pPr marL="0" indent="0">
              <a:spcBef>
                <a:spcPts val="0"/>
              </a:spcBef>
              <a:spcAft>
                <a:spcPts val="200"/>
              </a:spcAft>
              <a:buNone/>
            </a:pPr>
            <a:r>
              <a:rPr lang="en-US" dirty="0">
                <a:solidFill>
                  <a:srgbClr val="00B050"/>
                </a:solidFill>
                <a:latin typeface="Courier New" charset="0"/>
                <a:ea typeface="Courier New" charset="0"/>
                <a:cs typeface="Courier New" charset="0"/>
              </a:rPr>
              <a:t>            print("| ", end='')</a:t>
            </a:r>
          </a:p>
          <a:p>
            <a:pPr marL="0" indent="0">
              <a:spcBef>
                <a:spcPts val="0"/>
              </a:spcBef>
              <a:spcAft>
                <a:spcPts val="200"/>
              </a:spcAft>
              <a:buNone/>
            </a:pPr>
            <a:r>
              <a:rPr lang="en-US" dirty="0">
                <a:solidFill>
                  <a:srgbClr val="00B050"/>
                </a:solidFill>
                <a:latin typeface="Courier New" charset="0"/>
                <a:ea typeface="Courier New" charset="0"/>
                <a:cs typeface="Courier New" charset="0"/>
              </a:rPr>
              <a:t>    print("|")</a:t>
            </a:r>
          </a:p>
          <a:p>
            <a:pPr marL="0" indent="0">
              <a:spcBef>
                <a:spcPts val="0"/>
              </a:spcBef>
              <a:spcAft>
                <a:spcPts val="200"/>
              </a:spcAft>
              <a:buNone/>
            </a:pPr>
            <a:r>
              <a:rPr lang="en-US" dirty="0">
                <a:solidFill>
                  <a:srgbClr val="00B050"/>
                </a:solidFill>
                <a:latin typeface="Courier New" charset="0"/>
                <a:ea typeface="Courier New" charset="0"/>
                <a:cs typeface="Courier New" charset="0"/>
              </a:rPr>
              <a:t>    print("+-+-+-+")</a:t>
            </a:r>
          </a:p>
          <a:p>
            <a:endParaRPr lang="en-US" dirty="0" smtClean="0"/>
          </a:p>
        </p:txBody>
      </p:sp>
    </p:spTree>
    <p:extLst>
      <p:ext uri="{BB962C8B-B14F-4D97-AF65-F5344CB8AC3E}">
        <p14:creationId xmlns:p14="http://schemas.microsoft.com/office/powerpoint/2010/main" val="1464506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assignment #8</a:t>
            </a:r>
          </a:p>
        </p:txBody>
      </p:sp>
      <p:sp>
        <p:nvSpPr>
          <p:cNvPr id="3" name="Content Placeholder 2"/>
          <p:cNvSpPr>
            <a:spLocks noGrp="1"/>
          </p:cNvSpPr>
          <p:nvPr>
            <p:ph idx="1"/>
          </p:nvPr>
        </p:nvSpPr>
        <p:spPr/>
        <p:txBody>
          <a:bodyPr>
            <a:normAutofit/>
          </a:bodyPr>
          <a:lstStyle/>
          <a:p>
            <a:r>
              <a:rPr lang="en-US" dirty="0" smtClean="0"/>
              <a:t>Example Output:</a:t>
            </a:r>
          </a:p>
          <a:p>
            <a:endParaRPr lang="en-US" dirty="0" smtClean="0"/>
          </a:p>
          <a:p>
            <a:pPr marL="0" indent="0">
              <a:spcBef>
                <a:spcPts val="0"/>
              </a:spcBef>
              <a:spcAft>
                <a:spcPts val="200"/>
              </a:spcAft>
              <a:buNone/>
            </a:pPr>
            <a:r>
              <a:rPr lang="hr-HR" dirty="0">
                <a:solidFill>
                  <a:srgbClr val="00B050"/>
                </a:solidFill>
                <a:latin typeface="Courier New" charset="0"/>
                <a:ea typeface="Courier New" charset="0"/>
                <a:cs typeface="Courier New" charset="0"/>
              </a:rPr>
              <a:t>$ python3 ./ttt1.py </a:t>
            </a:r>
          </a:p>
          <a:p>
            <a:pPr marL="0" indent="0">
              <a:spcBef>
                <a:spcPts val="0"/>
              </a:spcBef>
              <a:spcAft>
                <a:spcPts val="200"/>
              </a:spcAft>
              <a:buNone/>
            </a:pPr>
            <a:r>
              <a:rPr lang="hr-HR" dirty="0">
                <a:solidFill>
                  <a:srgbClr val="00B050"/>
                </a:solidFill>
                <a:latin typeface="Courier New" charset="0"/>
                <a:ea typeface="Courier New" charset="0"/>
                <a:cs typeface="Courier New" charset="0"/>
              </a:rPr>
              <a:t>+-+-+-+</a:t>
            </a:r>
          </a:p>
          <a:p>
            <a:pPr marL="0" indent="0">
              <a:spcBef>
                <a:spcPts val="0"/>
              </a:spcBef>
              <a:spcAft>
                <a:spcPts val="200"/>
              </a:spcAft>
              <a:buNone/>
            </a:pPr>
            <a:r>
              <a:rPr lang="hr-HR" dirty="0">
                <a:solidFill>
                  <a:srgbClr val="00B050"/>
                </a:solidFill>
                <a:latin typeface="Courier New" charset="0"/>
                <a:ea typeface="Courier New" charset="0"/>
                <a:cs typeface="Courier New" charset="0"/>
              </a:rPr>
              <a:t>| | | |</a:t>
            </a:r>
          </a:p>
          <a:p>
            <a:pPr marL="0" indent="0">
              <a:spcBef>
                <a:spcPts val="0"/>
              </a:spcBef>
              <a:spcAft>
                <a:spcPts val="200"/>
              </a:spcAft>
              <a:buNone/>
            </a:pPr>
            <a:r>
              <a:rPr lang="hr-HR" dirty="0">
                <a:solidFill>
                  <a:srgbClr val="00B050"/>
                </a:solidFill>
                <a:latin typeface="Courier New" charset="0"/>
                <a:ea typeface="Courier New" charset="0"/>
                <a:cs typeface="Courier New" charset="0"/>
              </a:rPr>
              <a:t>+-+-+-+</a:t>
            </a:r>
          </a:p>
          <a:p>
            <a:pPr marL="0" indent="0">
              <a:spcBef>
                <a:spcPts val="0"/>
              </a:spcBef>
              <a:spcAft>
                <a:spcPts val="200"/>
              </a:spcAft>
              <a:buNone/>
            </a:pPr>
            <a:r>
              <a:rPr lang="hr-HR" dirty="0">
                <a:solidFill>
                  <a:srgbClr val="00B050"/>
                </a:solidFill>
                <a:latin typeface="Courier New" charset="0"/>
                <a:ea typeface="Courier New" charset="0"/>
                <a:cs typeface="Courier New" charset="0"/>
              </a:rPr>
              <a:t>| | | |</a:t>
            </a:r>
          </a:p>
          <a:p>
            <a:pPr marL="0" indent="0">
              <a:spcBef>
                <a:spcPts val="0"/>
              </a:spcBef>
              <a:spcAft>
                <a:spcPts val="200"/>
              </a:spcAft>
              <a:buNone/>
            </a:pPr>
            <a:r>
              <a:rPr lang="hr-HR" dirty="0">
                <a:solidFill>
                  <a:srgbClr val="00B050"/>
                </a:solidFill>
                <a:latin typeface="Courier New" charset="0"/>
                <a:ea typeface="Courier New" charset="0"/>
                <a:cs typeface="Courier New" charset="0"/>
              </a:rPr>
              <a:t>+-+-+-+</a:t>
            </a:r>
          </a:p>
          <a:p>
            <a:pPr marL="0" indent="0">
              <a:spcBef>
                <a:spcPts val="0"/>
              </a:spcBef>
              <a:spcAft>
                <a:spcPts val="200"/>
              </a:spcAft>
              <a:buNone/>
            </a:pPr>
            <a:r>
              <a:rPr lang="hr-HR" dirty="0">
                <a:solidFill>
                  <a:srgbClr val="00B050"/>
                </a:solidFill>
                <a:latin typeface="Courier New" charset="0"/>
                <a:ea typeface="Courier New" charset="0"/>
                <a:cs typeface="Courier New" charset="0"/>
              </a:rPr>
              <a:t>| | | |</a:t>
            </a:r>
          </a:p>
          <a:p>
            <a:pPr marL="0" indent="0">
              <a:spcBef>
                <a:spcPts val="0"/>
              </a:spcBef>
              <a:spcAft>
                <a:spcPts val="200"/>
              </a:spcAft>
              <a:buNone/>
            </a:pPr>
            <a:r>
              <a:rPr lang="hr-HR" dirty="0">
                <a:solidFill>
                  <a:srgbClr val="00B050"/>
                </a:solidFill>
                <a:latin typeface="Courier New" charset="0"/>
                <a:ea typeface="Courier New" charset="0"/>
                <a:cs typeface="Courier New" charset="0"/>
              </a:rPr>
              <a:t>+-+-+-+</a:t>
            </a:r>
          </a:p>
          <a:p>
            <a:endParaRPr lang="en-US" dirty="0" smtClean="0"/>
          </a:p>
        </p:txBody>
      </p:sp>
    </p:spTree>
    <p:extLst>
      <p:ext uri="{BB962C8B-B14F-4D97-AF65-F5344CB8AC3E}">
        <p14:creationId xmlns:p14="http://schemas.microsoft.com/office/powerpoint/2010/main" val="3767502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Shortest Parables </a:t>
            </a:r>
            <a:r>
              <a:rPr lang="mr-IN" dirty="0"/>
              <a:t>–</a:t>
            </a:r>
            <a:r>
              <a:rPr lang="en-US" dirty="0"/>
              <a:t> Mathew 13:31-33</a:t>
            </a:r>
          </a:p>
        </p:txBody>
      </p:sp>
      <p:sp>
        <p:nvSpPr>
          <p:cNvPr id="5" name="Content Placeholder 4"/>
          <p:cNvSpPr>
            <a:spLocks noGrp="1"/>
          </p:cNvSpPr>
          <p:nvPr>
            <p:ph idx="1"/>
          </p:nvPr>
        </p:nvSpPr>
        <p:spPr/>
        <p:txBody>
          <a:bodyPr>
            <a:noAutofit/>
          </a:bodyPr>
          <a:lstStyle/>
          <a:p>
            <a:pPr marL="342900" lvl="1" indent="-342900"/>
            <a:r>
              <a:rPr lang="en-US" sz="2000" dirty="0"/>
              <a:t>(Matt 13:31): </a:t>
            </a:r>
            <a:r>
              <a:rPr lang="en-US" sz="2000" i="1" dirty="0"/>
              <a:t>He told them another parable: “The kingdom of heaven is like a mustard seed, which a man took and planted in his field. </a:t>
            </a:r>
          </a:p>
          <a:p>
            <a:pPr marL="342900" lvl="1" indent="-342900"/>
            <a:r>
              <a:rPr lang="en-US" sz="2000" dirty="0"/>
              <a:t>(Matt 13:32): </a:t>
            </a:r>
            <a:r>
              <a:rPr lang="en-US" sz="2000" i="1" dirty="0"/>
              <a:t>Though it is the smallest of all seeds, yet when it grows, it is the largest of garden plants and becomes a tree, so that the birds come and perch in its branches.”</a:t>
            </a:r>
          </a:p>
          <a:p>
            <a:pPr marL="342900" lvl="1" indent="-342900"/>
            <a:r>
              <a:rPr lang="en-US" sz="2000" dirty="0"/>
              <a:t>(Matt 13:33): </a:t>
            </a:r>
            <a:r>
              <a:rPr lang="en-US" sz="2000" i="1" dirty="0"/>
              <a:t>He told them still another parable: “The kingdom of heaven is like yeast that a woman took and mixed into about sixty pounds of flour until it worked all through the dough.”</a:t>
            </a:r>
          </a:p>
          <a:p>
            <a:pPr marL="342900" lvl="1" indent="-342900"/>
            <a:r>
              <a:rPr lang="en-US" sz="2000" dirty="0"/>
              <a:t>These parables belong together. Each should help us to understand the other, but of all the parables Christ told, none has produced such diametrically opposed interpretations as these two. </a:t>
            </a:r>
          </a:p>
        </p:txBody>
      </p:sp>
      <p:sp>
        <p:nvSpPr>
          <p:cNvPr id="2" name="Date Placeholder 1"/>
          <p:cNvSpPr>
            <a:spLocks noGrp="1"/>
          </p:cNvSpPr>
          <p:nvPr>
            <p:ph type="dt" sz="half" idx="10"/>
          </p:nvPr>
        </p:nvSpPr>
        <p:spPr/>
        <p:txBody>
          <a:bodyPr/>
          <a:lstStyle/>
          <a:p>
            <a:fld id="{B696ECFC-7A24-9D4D-A2F6-14E025D39F39}" type="datetime1">
              <a:rPr lang="en-US" smtClean="0"/>
              <a:t>11/12/18</a:t>
            </a:fld>
            <a:endParaRPr lang="en-US" dirty="0"/>
          </a:p>
        </p:txBody>
      </p:sp>
    </p:spTree>
    <p:extLst>
      <p:ext uri="{BB962C8B-B14F-4D97-AF65-F5344CB8AC3E}">
        <p14:creationId xmlns:p14="http://schemas.microsoft.com/office/powerpoint/2010/main" val="52483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Mustard Seed - Controversy</a:t>
            </a:r>
          </a:p>
        </p:txBody>
      </p:sp>
      <p:sp>
        <p:nvSpPr>
          <p:cNvPr id="3" name="Content Placeholder 2"/>
          <p:cNvSpPr>
            <a:spLocks noGrp="1"/>
          </p:cNvSpPr>
          <p:nvPr>
            <p:ph idx="1"/>
          </p:nvPr>
        </p:nvSpPr>
        <p:spPr/>
        <p:txBody>
          <a:bodyPr>
            <a:normAutofit fontScale="92500" lnSpcReduction="20000"/>
          </a:bodyPr>
          <a:lstStyle/>
          <a:p>
            <a:r>
              <a:rPr lang="en-US" dirty="0"/>
              <a:t>This parable has come under a lot of scrutiny and some conclude it is a parody or myth. </a:t>
            </a:r>
          </a:p>
          <a:p>
            <a:pPr lvl="1"/>
            <a:r>
              <a:rPr lang="en-US" dirty="0"/>
              <a:t>The mustard plant was not something a gardener or farmer would plant (cultivate).</a:t>
            </a:r>
          </a:p>
          <a:p>
            <a:pPr lvl="1"/>
            <a:r>
              <a:rPr lang="en-US" dirty="0"/>
              <a:t>It grows wild in most places</a:t>
            </a:r>
          </a:p>
          <a:p>
            <a:pPr lvl="1"/>
            <a:r>
              <a:rPr lang="en-US" dirty="0"/>
              <a:t>Often used as a ’cover’ crop for fields</a:t>
            </a:r>
          </a:p>
          <a:p>
            <a:pPr lvl="1"/>
            <a:r>
              <a:rPr lang="en-US" dirty="0"/>
              <a:t>In Palestine, mustard plants mostly grew in the desert areas</a:t>
            </a:r>
          </a:p>
          <a:p>
            <a:pPr lvl="1"/>
            <a:r>
              <a:rPr lang="en-US" dirty="0"/>
              <a:t>The mustard plant could never grow large enough to support many birds and no bird nests.</a:t>
            </a:r>
          </a:p>
          <a:p>
            <a:pPr lvl="2"/>
            <a:r>
              <a:rPr lang="en-US" dirty="0"/>
              <a:t>There is one variant of the black mustard plant that can grow up to 10 feet tall, but it is mostly found near the Jordan. Keep in mind, trees in the region rarely grew larger </a:t>
            </a:r>
          </a:p>
          <a:p>
            <a:pPr lvl="2"/>
            <a:r>
              <a:rPr lang="en-US" dirty="0"/>
              <a:t>The black mustard plant, while it has stems that resembles tree trunks, it not strong enough to support bird nests, but could support a few birds perching or resting on the limbs if the wind were not blowing</a:t>
            </a:r>
          </a:p>
          <a:p>
            <a:pPr lvl="1"/>
            <a:r>
              <a:rPr lang="en-US" dirty="0"/>
              <a:t>Mustard plants, in general, grow into shrub-like plants and not trees</a:t>
            </a:r>
          </a:p>
          <a:p>
            <a:r>
              <a:rPr lang="en-US" dirty="0"/>
              <a:t>Given these, some argue the illustration is flawed and thus is a ‘negative’ message</a:t>
            </a:r>
          </a:p>
        </p:txBody>
      </p:sp>
      <p:sp>
        <p:nvSpPr>
          <p:cNvPr id="4" name="Date Placeholder 3"/>
          <p:cNvSpPr>
            <a:spLocks noGrp="1"/>
          </p:cNvSpPr>
          <p:nvPr>
            <p:ph type="dt" sz="half" idx="10"/>
          </p:nvPr>
        </p:nvSpPr>
        <p:spPr/>
        <p:txBody>
          <a:bodyPr/>
          <a:lstStyle/>
          <a:p>
            <a:fld id="{AADBF6E2-ED23-6249-9E50-3C95E48FBF25}" type="datetime1">
              <a:rPr lang="en-US" smtClean="0"/>
              <a:t>11/12/18</a:t>
            </a:fld>
            <a:endParaRPr lang="en-US" dirty="0"/>
          </a:p>
        </p:txBody>
      </p:sp>
    </p:spTree>
    <p:extLst>
      <p:ext uri="{BB962C8B-B14F-4D97-AF65-F5344CB8AC3E}">
        <p14:creationId xmlns:p14="http://schemas.microsoft.com/office/powerpoint/2010/main" val="1222843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Mustard Seed - Interpretations</a:t>
            </a:r>
          </a:p>
        </p:txBody>
      </p:sp>
      <p:sp>
        <p:nvSpPr>
          <p:cNvPr id="3" name="Content Placeholder 2"/>
          <p:cNvSpPr>
            <a:spLocks noGrp="1"/>
          </p:cNvSpPr>
          <p:nvPr>
            <p:ph idx="1"/>
          </p:nvPr>
        </p:nvSpPr>
        <p:spPr/>
        <p:txBody>
          <a:bodyPr>
            <a:normAutofit/>
          </a:bodyPr>
          <a:lstStyle/>
          <a:p>
            <a:r>
              <a:rPr lang="en-US" dirty="0"/>
              <a:t>On the one hand, some teachers see these as parables of the kingdom’s expansion and growth, so that in time it actually comes to fill the whole world.</a:t>
            </a:r>
          </a:p>
          <a:p>
            <a:r>
              <a:rPr lang="en-US" dirty="0"/>
              <a:t>Thus it is a positive message predicting the grow of the Church and therefore the Kingdom of God </a:t>
            </a:r>
            <a:r>
              <a:rPr lang="mr-IN" dirty="0"/>
              <a:t>–</a:t>
            </a:r>
            <a:r>
              <a:rPr lang="en-US" dirty="0"/>
              <a:t> starting from a small number of followers to a world-wide gathering of the faithful for which God has prepared Heaven.</a:t>
            </a:r>
          </a:p>
          <a:p>
            <a:r>
              <a:rPr lang="en-US" dirty="0"/>
              <a:t>This interpretation is supported by interpreting the following parable about yeast.</a:t>
            </a:r>
          </a:p>
          <a:p>
            <a:endParaRPr lang="en-US" dirty="0"/>
          </a:p>
        </p:txBody>
      </p:sp>
      <p:sp>
        <p:nvSpPr>
          <p:cNvPr id="4" name="Date Placeholder 3"/>
          <p:cNvSpPr>
            <a:spLocks noGrp="1"/>
          </p:cNvSpPr>
          <p:nvPr>
            <p:ph type="dt" sz="half" idx="10"/>
          </p:nvPr>
        </p:nvSpPr>
        <p:spPr/>
        <p:txBody>
          <a:bodyPr/>
          <a:lstStyle/>
          <a:p>
            <a:fld id="{AADBF6E2-ED23-6249-9E50-3C95E48FBF25}" type="datetime1">
              <a:rPr lang="en-US" smtClean="0"/>
              <a:t>11/12/18</a:t>
            </a:fld>
            <a:endParaRPr lang="en-US" dirty="0"/>
          </a:p>
        </p:txBody>
      </p:sp>
    </p:spTree>
    <p:extLst>
      <p:ext uri="{BB962C8B-B14F-4D97-AF65-F5344CB8AC3E}">
        <p14:creationId xmlns:p14="http://schemas.microsoft.com/office/powerpoint/2010/main" val="91228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Mustard Seed - Interpretations</a:t>
            </a:r>
          </a:p>
        </p:txBody>
      </p:sp>
      <p:sp>
        <p:nvSpPr>
          <p:cNvPr id="3" name="Content Placeholder 2"/>
          <p:cNvSpPr>
            <a:spLocks noGrp="1"/>
          </p:cNvSpPr>
          <p:nvPr>
            <p:ph idx="1"/>
          </p:nvPr>
        </p:nvSpPr>
        <p:spPr/>
        <p:txBody>
          <a:bodyPr>
            <a:normAutofit/>
          </a:bodyPr>
          <a:lstStyle/>
          <a:p>
            <a:r>
              <a:rPr lang="en-US" dirty="0"/>
              <a:t>On the other hand, the mustard seed and the resulting plant is a very poor illustration for several botanical reasons including the size of the plant, its deplorable cultivation, and unlikely metaphor.</a:t>
            </a:r>
          </a:p>
          <a:p>
            <a:r>
              <a:rPr lang="en-US" dirty="0"/>
              <a:t>Thus, the message conveyed is negative in that it doesn’t make sense to compare Heaven to the mustard plant.</a:t>
            </a:r>
          </a:p>
          <a:p>
            <a:r>
              <a:rPr lang="en-US" dirty="0"/>
              <a:t>This interpretation is also supported by interpreting the following parable about yeast in a positive manner.</a:t>
            </a:r>
          </a:p>
          <a:p>
            <a:endParaRPr lang="en-US" dirty="0"/>
          </a:p>
        </p:txBody>
      </p:sp>
      <p:sp>
        <p:nvSpPr>
          <p:cNvPr id="4" name="Date Placeholder 3"/>
          <p:cNvSpPr>
            <a:spLocks noGrp="1"/>
          </p:cNvSpPr>
          <p:nvPr>
            <p:ph type="dt" sz="half" idx="10"/>
          </p:nvPr>
        </p:nvSpPr>
        <p:spPr/>
        <p:txBody>
          <a:bodyPr/>
          <a:lstStyle/>
          <a:p>
            <a:fld id="{AADBF6E2-ED23-6249-9E50-3C95E48FBF25}" type="datetime1">
              <a:rPr lang="en-US" smtClean="0"/>
              <a:t>11/12/18</a:t>
            </a:fld>
            <a:endParaRPr lang="en-US" dirty="0"/>
          </a:p>
        </p:txBody>
      </p:sp>
    </p:spTree>
    <p:extLst>
      <p:ext uri="{BB962C8B-B14F-4D97-AF65-F5344CB8AC3E}">
        <p14:creationId xmlns:p14="http://schemas.microsoft.com/office/powerpoint/2010/main" val="1917567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Yeast - Interpretations</a:t>
            </a:r>
          </a:p>
        </p:txBody>
      </p:sp>
      <p:sp>
        <p:nvSpPr>
          <p:cNvPr id="3" name="Content Placeholder 2"/>
          <p:cNvSpPr>
            <a:spLocks noGrp="1"/>
          </p:cNvSpPr>
          <p:nvPr>
            <p:ph idx="1"/>
          </p:nvPr>
        </p:nvSpPr>
        <p:spPr/>
        <p:txBody>
          <a:bodyPr>
            <a:normAutofit/>
          </a:bodyPr>
          <a:lstStyle/>
          <a:p>
            <a:r>
              <a:rPr lang="en-US" dirty="0"/>
              <a:t>We see similar dichotomy of interpretations in this parable - even though it is only one sentence long.</a:t>
            </a:r>
          </a:p>
          <a:p>
            <a:r>
              <a:rPr lang="en-US" dirty="0"/>
              <a:t>The positive position likens the growth of the church with bread that has been leavened (yeast added) so that it expands. Thus, the Kingdom of Heaven will grow larger with the addition of the redeemed who grow in Christ.</a:t>
            </a:r>
          </a:p>
          <a:p>
            <a:r>
              <a:rPr lang="en-US" dirty="0"/>
              <a:t>However, the negative position has a lot of merit.</a:t>
            </a:r>
          </a:p>
        </p:txBody>
      </p:sp>
      <p:sp>
        <p:nvSpPr>
          <p:cNvPr id="4" name="Date Placeholder 3"/>
          <p:cNvSpPr>
            <a:spLocks noGrp="1"/>
          </p:cNvSpPr>
          <p:nvPr>
            <p:ph type="dt" sz="half" idx="10"/>
          </p:nvPr>
        </p:nvSpPr>
        <p:spPr/>
        <p:txBody>
          <a:bodyPr/>
          <a:lstStyle/>
          <a:p>
            <a:fld id="{AADBF6E2-ED23-6249-9E50-3C95E48FBF25}" type="datetime1">
              <a:rPr lang="en-US" smtClean="0"/>
              <a:t>11/12/18</a:t>
            </a:fld>
            <a:endParaRPr lang="en-US" dirty="0"/>
          </a:p>
        </p:txBody>
      </p:sp>
    </p:spTree>
    <p:extLst>
      <p:ext uri="{BB962C8B-B14F-4D97-AF65-F5344CB8AC3E}">
        <p14:creationId xmlns:p14="http://schemas.microsoft.com/office/powerpoint/2010/main" val="1266218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1242</TotalTime>
  <Words>3018</Words>
  <Application>Microsoft Macintosh PowerPoint</Application>
  <PresentationFormat>Widescreen</PresentationFormat>
  <Paragraphs>518</Paragraphs>
  <Slides>46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Calibri</vt:lpstr>
      <vt:lpstr>Century Gothic</vt:lpstr>
      <vt:lpstr>Mangal</vt:lpstr>
      <vt:lpstr>Arial</vt:lpstr>
      <vt:lpstr>Courier New</vt:lpstr>
      <vt:lpstr>Times New Roman</vt:lpstr>
      <vt:lpstr>Verdana</vt:lpstr>
      <vt:lpstr>Wingdings</vt:lpstr>
      <vt:lpstr>Vapor Trail</vt:lpstr>
      <vt:lpstr>Parables and Pythons</vt:lpstr>
      <vt:lpstr>Class agenda</vt:lpstr>
      <vt:lpstr>Bible study: the parables of Jesus</vt:lpstr>
      <vt:lpstr>The Shortest Parables</vt:lpstr>
      <vt:lpstr>The Shortest Parables – Mathew 13:31-33</vt:lpstr>
      <vt:lpstr>The Mustard Seed - Controversy</vt:lpstr>
      <vt:lpstr>The Mustard Seed - Interpretations</vt:lpstr>
      <vt:lpstr>The Mustard Seed - Interpretations</vt:lpstr>
      <vt:lpstr>The Yeast - Interpretations</vt:lpstr>
      <vt:lpstr>The Yeast - Interpretations</vt:lpstr>
      <vt:lpstr>Conclusions</vt:lpstr>
      <vt:lpstr>Conclusions</vt:lpstr>
      <vt:lpstr>The golden age of British comedy</vt:lpstr>
      <vt:lpstr>PowerPoint Presentation</vt:lpstr>
      <vt:lpstr>Computer Programming</vt:lpstr>
      <vt:lpstr>Expressions</vt:lpstr>
      <vt:lpstr>Math functions</vt:lpstr>
      <vt:lpstr>Variables</vt:lpstr>
      <vt:lpstr>input</vt:lpstr>
      <vt:lpstr>The for loop</vt:lpstr>
      <vt:lpstr>Range Function</vt:lpstr>
      <vt:lpstr>if</vt:lpstr>
      <vt:lpstr>if/else</vt:lpstr>
      <vt:lpstr>while</vt:lpstr>
      <vt:lpstr>Logic</vt:lpstr>
      <vt:lpstr>Strings</vt:lpstr>
      <vt:lpstr>Indexes</vt:lpstr>
      <vt:lpstr>String properties</vt:lpstr>
      <vt:lpstr>Lists - REview</vt:lpstr>
      <vt:lpstr>Review: Dictionaries</vt:lpstr>
      <vt:lpstr>Review: dictionaries</vt:lpstr>
      <vt:lpstr>Defining a function</vt:lpstr>
      <vt:lpstr>Sample Challenges</vt:lpstr>
      <vt:lpstr>Challenge #1 – 1 point</vt:lpstr>
      <vt:lpstr>Challenge #2 – 10 points</vt:lpstr>
      <vt:lpstr>Challenge #3 – 20 points</vt:lpstr>
      <vt:lpstr>Challenge #4 – 50 points</vt:lpstr>
      <vt:lpstr>Homework</vt:lpstr>
      <vt:lpstr>Homework #7 Review</vt:lpstr>
      <vt:lpstr>Homework #7 Review</vt:lpstr>
      <vt:lpstr>Homework #7 - Review</vt:lpstr>
      <vt:lpstr>Homework #7 - Review</vt:lpstr>
      <vt:lpstr>Homework assignment #8</vt:lpstr>
      <vt:lpstr>Homework assignment #8</vt:lpstr>
      <vt:lpstr>Homework assignment #8</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296</cp:revision>
  <dcterms:created xsi:type="dcterms:W3CDTF">2018-09-09T20:06:26Z</dcterms:created>
  <dcterms:modified xsi:type="dcterms:W3CDTF">2018-11-13T01:53:27Z</dcterms:modified>
</cp:coreProperties>
</file>