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1" r:id="rId3"/>
    <p:sldId id="271" r:id="rId4"/>
    <p:sldId id="423" r:id="rId5"/>
    <p:sldId id="424" r:id="rId6"/>
    <p:sldId id="425" r:id="rId7"/>
    <p:sldId id="426" r:id="rId8"/>
    <p:sldId id="427" r:id="rId9"/>
    <p:sldId id="428" r:id="rId10"/>
    <p:sldId id="429" r:id="rId11"/>
    <p:sldId id="430" r:id="rId12"/>
    <p:sldId id="431" r:id="rId13"/>
    <p:sldId id="270" r:id="rId14"/>
    <p:sldId id="432" r:id="rId15"/>
    <p:sldId id="257" r:id="rId16"/>
    <p:sldId id="269" r:id="rId17"/>
    <p:sldId id="412" r:id="rId18"/>
    <p:sldId id="422" r:id="rId19"/>
    <p:sldId id="433" r:id="rId20"/>
    <p:sldId id="434" r:id="rId21"/>
    <p:sldId id="436" r:id="rId22"/>
    <p:sldId id="435" r:id="rId23"/>
    <p:sldId id="437" r:id="rId24"/>
    <p:sldId id="438" r:id="rId25"/>
    <p:sldId id="439" r:id="rId26"/>
    <p:sldId id="440" r:id="rId27"/>
    <p:sldId id="441" r:id="rId28"/>
    <p:sldId id="280" r:id="rId29"/>
    <p:sldId id="281" r:id="rId30"/>
    <p:sldId id="444" r:id="rId31"/>
    <p:sldId id="356" r:id="rId32"/>
    <p:sldId id="442" r:id="rId33"/>
    <p:sldId id="443" r:id="rId34"/>
    <p:sldId id="267" r:id="rId35"/>
    <p:sldId id="445" r:id="rId36"/>
    <p:sldId id="26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42"/>
    <p:restoredTop sz="94681"/>
  </p:normalViewPr>
  <p:slideViewPr>
    <p:cSldViewPr snapToGrid="0" snapToObjects="1">
      <p:cViewPr>
        <p:scale>
          <a:sx n="125" d="100"/>
          <a:sy n="125" d="100"/>
        </p:scale>
        <p:origin x="10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5A488-1AC6-B649-A88A-91D0E808665E}" type="datetimeFigureOut">
              <a:rPr lang="en-US" smtClean="0"/>
              <a:t>11/7/18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08049-2555-F34D-9DDA-D99A3A82B81E}" type="slidenum">
              <a:rPr lang="en-US" smtClean="0"/>
              <a:t>‹#›</a:t>
            </a:fld>
            <a:endParaRPr lang="en-US"/>
          </a:p>
        </p:txBody>
      </p:sp>
    </p:spTree>
    <p:extLst>
      <p:ext uri="{BB962C8B-B14F-4D97-AF65-F5344CB8AC3E}">
        <p14:creationId xmlns:p14="http://schemas.microsoft.com/office/powerpoint/2010/main" val="191902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
        <p:nvSpPr>
          <p:cNvPr id="18227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F704E0EE-4983-4EA5-8608-2EB93EDBEE2A}" type="slidenum">
              <a:rPr lang="en-AU" smtClean="0">
                <a:solidFill>
                  <a:srgbClr val="000000"/>
                </a:solidFill>
              </a:rPr>
              <a:pPr/>
              <a:t>4</a:t>
            </a:fld>
            <a:endParaRPr lang="en-AU" dirty="0" smtClean="0">
              <a:solidFill>
                <a:srgbClr val="000000"/>
              </a:solidFill>
            </a:endParaRPr>
          </a:p>
        </p:txBody>
      </p:sp>
    </p:spTree>
    <p:extLst>
      <p:ext uri="{BB962C8B-B14F-4D97-AF65-F5344CB8AC3E}">
        <p14:creationId xmlns:p14="http://schemas.microsoft.com/office/powerpoint/2010/main" val="755928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
        <p:nvSpPr>
          <p:cNvPr id="1843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F5CC18A5-90F3-41EF-AA96-160E8DF00FDC}" type="slidenum">
              <a:rPr lang="en-AU" smtClean="0">
                <a:solidFill>
                  <a:srgbClr val="000000"/>
                </a:solidFill>
              </a:rPr>
              <a:pPr/>
              <a:t>6</a:t>
            </a:fld>
            <a:endParaRPr lang="en-AU" dirty="0" smtClean="0">
              <a:solidFill>
                <a:srgbClr val="000000"/>
              </a:solidFill>
            </a:endParaRPr>
          </a:p>
        </p:txBody>
      </p:sp>
    </p:spTree>
    <p:extLst>
      <p:ext uri="{BB962C8B-B14F-4D97-AF65-F5344CB8AC3E}">
        <p14:creationId xmlns:p14="http://schemas.microsoft.com/office/powerpoint/2010/main" val="11177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
        <p:nvSpPr>
          <p:cNvPr id="1843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F5CC18A5-90F3-41EF-AA96-160E8DF00FDC}" type="slidenum">
              <a:rPr lang="en-AU" smtClean="0">
                <a:solidFill>
                  <a:srgbClr val="000000"/>
                </a:solidFill>
              </a:rPr>
              <a:pPr/>
              <a:t>7</a:t>
            </a:fld>
            <a:endParaRPr lang="en-AU" dirty="0" smtClean="0">
              <a:solidFill>
                <a:srgbClr val="000000"/>
              </a:solidFill>
            </a:endParaRPr>
          </a:p>
        </p:txBody>
      </p:sp>
    </p:spTree>
    <p:extLst>
      <p:ext uri="{BB962C8B-B14F-4D97-AF65-F5344CB8AC3E}">
        <p14:creationId xmlns:p14="http://schemas.microsoft.com/office/powerpoint/2010/main" val="30195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ln/>
        </p:spPr>
      </p:sp>
      <p:sp>
        <p:nvSpPr>
          <p:cNvPr id="18227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
        <p:nvSpPr>
          <p:cNvPr id="18227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F704E0EE-4983-4EA5-8608-2EB93EDBEE2A}" type="slidenum">
              <a:rPr lang="en-AU" smtClean="0">
                <a:solidFill>
                  <a:srgbClr val="000000"/>
                </a:solidFill>
              </a:rPr>
              <a:pPr/>
              <a:t>8</a:t>
            </a:fld>
            <a:endParaRPr lang="en-AU" dirty="0" smtClean="0">
              <a:solidFill>
                <a:srgbClr val="000000"/>
              </a:solidFill>
            </a:endParaRPr>
          </a:p>
        </p:txBody>
      </p:sp>
    </p:spTree>
    <p:extLst>
      <p:ext uri="{BB962C8B-B14F-4D97-AF65-F5344CB8AC3E}">
        <p14:creationId xmlns:p14="http://schemas.microsoft.com/office/powerpoint/2010/main" val="244415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
        <p:nvSpPr>
          <p:cNvPr id="1843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F5CC18A5-90F3-41EF-AA96-160E8DF00FDC}" type="slidenum">
              <a:rPr lang="en-AU" smtClean="0">
                <a:solidFill>
                  <a:srgbClr val="000000"/>
                </a:solidFill>
              </a:rPr>
              <a:pPr/>
              <a:t>9</a:t>
            </a:fld>
            <a:endParaRPr lang="en-AU" dirty="0" smtClean="0">
              <a:solidFill>
                <a:srgbClr val="000000"/>
              </a:solidFill>
            </a:endParaRPr>
          </a:p>
        </p:txBody>
      </p:sp>
    </p:spTree>
    <p:extLst>
      <p:ext uri="{BB962C8B-B14F-4D97-AF65-F5344CB8AC3E}">
        <p14:creationId xmlns:p14="http://schemas.microsoft.com/office/powerpoint/2010/main" val="159904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p:spPr>
      </p:sp>
      <p:sp>
        <p:nvSpPr>
          <p:cNvPr id="1843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
        <p:nvSpPr>
          <p:cNvPr id="1843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tx1"/>
                </a:solidFill>
                <a:latin typeface="Arial" charset="0"/>
              </a:defRPr>
            </a:lvl1pPr>
            <a:lvl2pPr marL="742950" indent="-285750" eaLnBrk="0" hangingPunct="0">
              <a:defRPr sz="1200">
                <a:solidFill>
                  <a:schemeClr val="tx1"/>
                </a:solidFill>
                <a:latin typeface="Arial" charset="0"/>
              </a:defRPr>
            </a:lvl2pPr>
            <a:lvl3pPr marL="1143000" indent="-228600" eaLnBrk="0" hangingPunct="0">
              <a:defRPr sz="1200">
                <a:solidFill>
                  <a:schemeClr val="tx1"/>
                </a:solidFill>
                <a:latin typeface="Arial" charset="0"/>
              </a:defRPr>
            </a:lvl3pPr>
            <a:lvl4pPr marL="1600200" indent="-228600" eaLnBrk="0" hangingPunct="0">
              <a:defRPr sz="1200">
                <a:solidFill>
                  <a:schemeClr val="tx1"/>
                </a:solidFill>
                <a:latin typeface="Arial" charset="0"/>
              </a:defRPr>
            </a:lvl4pPr>
            <a:lvl5pPr marL="2057400" indent="-228600" eaLnBrk="0" hangingPunct="0">
              <a:defRPr sz="1200">
                <a:solidFill>
                  <a:schemeClr val="tx1"/>
                </a:solidFill>
                <a:latin typeface="Arial" charset="0"/>
              </a:defRPr>
            </a:lvl5pPr>
            <a:lvl6pPr marL="2514600" indent="-228600" eaLnBrk="0" fontAlgn="base" hangingPunct="0">
              <a:spcBef>
                <a:spcPct val="0"/>
              </a:spcBef>
              <a:spcAft>
                <a:spcPct val="0"/>
              </a:spcAft>
              <a:defRPr sz="1200">
                <a:solidFill>
                  <a:schemeClr val="tx1"/>
                </a:solidFill>
                <a:latin typeface="Arial" charset="0"/>
              </a:defRPr>
            </a:lvl6pPr>
            <a:lvl7pPr marL="2971800" indent="-228600" eaLnBrk="0" fontAlgn="base" hangingPunct="0">
              <a:spcBef>
                <a:spcPct val="0"/>
              </a:spcBef>
              <a:spcAft>
                <a:spcPct val="0"/>
              </a:spcAft>
              <a:defRPr sz="1200">
                <a:solidFill>
                  <a:schemeClr val="tx1"/>
                </a:solidFill>
                <a:latin typeface="Arial" charset="0"/>
              </a:defRPr>
            </a:lvl7pPr>
            <a:lvl8pPr marL="3429000" indent="-228600" eaLnBrk="0" fontAlgn="base" hangingPunct="0">
              <a:spcBef>
                <a:spcPct val="0"/>
              </a:spcBef>
              <a:spcAft>
                <a:spcPct val="0"/>
              </a:spcAft>
              <a:defRPr sz="1200">
                <a:solidFill>
                  <a:schemeClr val="tx1"/>
                </a:solidFill>
                <a:latin typeface="Arial" charset="0"/>
              </a:defRPr>
            </a:lvl8pPr>
            <a:lvl9pPr marL="3886200" indent="-228600" eaLnBrk="0" fontAlgn="base" hangingPunct="0">
              <a:spcBef>
                <a:spcPct val="0"/>
              </a:spcBef>
              <a:spcAft>
                <a:spcPct val="0"/>
              </a:spcAft>
              <a:defRPr sz="1200">
                <a:solidFill>
                  <a:schemeClr val="tx1"/>
                </a:solidFill>
                <a:latin typeface="Arial" charset="0"/>
              </a:defRPr>
            </a:lvl9pPr>
          </a:lstStyle>
          <a:p>
            <a:fld id="{F5CC18A5-90F3-41EF-AA96-160E8DF00FDC}" type="slidenum">
              <a:rPr lang="en-AU" smtClean="0">
                <a:solidFill>
                  <a:srgbClr val="000000"/>
                </a:solidFill>
              </a:rPr>
              <a:pPr/>
              <a:t>10</a:t>
            </a:fld>
            <a:endParaRPr lang="en-AU" dirty="0" smtClean="0">
              <a:solidFill>
                <a:srgbClr val="000000"/>
              </a:solidFill>
            </a:endParaRPr>
          </a:p>
        </p:txBody>
      </p:sp>
    </p:spTree>
    <p:extLst>
      <p:ext uri="{BB962C8B-B14F-4D97-AF65-F5344CB8AC3E}">
        <p14:creationId xmlns:p14="http://schemas.microsoft.com/office/powerpoint/2010/main" val="994560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The Rich Fool</a:t>
            </a:r>
            <a:endParaRPr lang="en-US" dirty="0"/>
          </a:p>
        </p:txBody>
      </p:sp>
      <p:sp>
        <p:nvSpPr>
          <p:cNvPr id="5" name="Slide Number Placeholder 4"/>
          <p:cNvSpPr>
            <a:spLocks noGrp="1"/>
          </p:cNvSpPr>
          <p:nvPr>
            <p:ph type="sldNum" sz="quarter" idx="11"/>
          </p:nvPr>
        </p:nvSpPr>
        <p:spPr/>
        <p:txBody>
          <a:bodyPr/>
          <a:lstStyle/>
          <a:p>
            <a:fld id="{2390C09B-283D-4531-96FF-DE2BB725FEB4}" type="slidenum">
              <a:rPr lang="en-US" smtClean="0"/>
              <a:t>11</a:t>
            </a:fld>
            <a:endParaRPr lang="en-US" dirty="0"/>
          </a:p>
        </p:txBody>
      </p:sp>
    </p:spTree>
    <p:extLst>
      <p:ext uri="{BB962C8B-B14F-4D97-AF65-F5344CB8AC3E}">
        <p14:creationId xmlns:p14="http://schemas.microsoft.com/office/powerpoint/2010/main" val="1567213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The Rich Fool</a:t>
            </a:r>
            <a:endParaRPr lang="en-US" dirty="0"/>
          </a:p>
        </p:txBody>
      </p:sp>
      <p:sp>
        <p:nvSpPr>
          <p:cNvPr id="5" name="Slide Number Placeholder 4"/>
          <p:cNvSpPr>
            <a:spLocks noGrp="1"/>
          </p:cNvSpPr>
          <p:nvPr>
            <p:ph type="sldNum" sz="quarter" idx="11"/>
          </p:nvPr>
        </p:nvSpPr>
        <p:spPr/>
        <p:txBody>
          <a:bodyPr/>
          <a:lstStyle/>
          <a:p>
            <a:fld id="{2390C09B-283D-4531-96FF-DE2BB725FEB4}" type="slidenum">
              <a:rPr lang="en-US" smtClean="0"/>
              <a:t>12</a:t>
            </a:fld>
            <a:endParaRPr lang="en-US" dirty="0"/>
          </a:p>
        </p:txBody>
      </p:sp>
    </p:spTree>
    <p:extLst>
      <p:ext uri="{BB962C8B-B14F-4D97-AF65-F5344CB8AC3E}">
        <p14:creationId xmlns:p14="http://schemas.microsoft.com/office/powerpoint/2010/main" val="1028713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a:t>11/7/18</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11/7/18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11/7/18</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a:pPr/>
              <a:t>11/7/18</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a:pPr/>
              <a:t>11/7/18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a:t>11/7/18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a:pPr/>
              <a:t>11/7/18</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a:t>11/7/18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a:t>11/7/18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a:t>11/7/18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a:t>11/7/18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a:pPr/>
              <a:t>11/7/18</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smtClean="0"/>
              <a:t>Parables and Pythons</a:t>
            </a:r>
            <a:endParaRPr lang="en-US" cap="none" dirty="0"/>
          </a:p>
        </p:txBody>
      </p:sp>
      <p:sp>
        <p:nvSpPr>
          <p:cNvPr id="3" name="Subtitle 2"/>
          <p:cNvSpPr>
            <a:spLocks noGrp="1"/>
          </p:cNvSpPr>
          <p:nvPr>
            <p:ph type="subTitle" idx="1"/>
          </p:nvPr>
        </p:nvSpPr>
        <p:spPr>
          <a:xfrm>
            <a:off x="1371600" y="3632201"/>
            <a:ext cx="9448800" cy="1226878"/>
          </a:xfrm>
        </p:spPr>
        <p:txBody>
          <a:bodyPr>
            <a:normAutofit/>
          </a:bodyPr>
          <a:lstStyle/>
          <a:p>
            <a:endParaRPr lang="en-US" dirty="0" smtClean="0"/>
          </a:p>
          <a:p>
            <a:r>
              <a:rPr lang="en-US" dirty="0" smtClean="0"/>
              <a:t>Dr. Charles “Chuck” Bell</a:t>
            </a:r>
          </a:p>
          <a:p>
            <a:r>
              <a:rPr lang="en-US" dirty="0" smtClean="0"/>
              <a:t>Lesson 8: 7 November 2018</a:t>
            </a:r>
          </a:p>
          <a:p>
            <a:endParaRPr lang="en-US" dirty="0"/>
          </a:p>
        </p:txBody>
      </p:sp>
    </p:spTree>
    <p:extLst>
      <p:ext uri="{BB962C8B-B14F-4D97-AF65-F5344CB8AC3E}">
        <p14:creationId xmlns:p14="http://schemas.microsoft.com/office/powerpoint/2010/main" val="92992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p:spPr>
        <p:txBody>
          <a:bodyPr>
            <a:normAutofit/>
          </a:bodyPr>
          <a:lstStyle/>
          <a:p>
            <a:r>
              <a:rPr lang="en-US" dirty="0"/>
              <a:t>Keep Yourselves From All Covetousness</a:t>
            </a:r>
            <a:endParaRPr lang="en-AU" dirty="0"/>
          </a:p>
        </p:txBody>
      </p:sp>
      <p:sp>
        <p:nvSpPr>
          <p:cNvPr id="264195" name="Rectangle 3"/>
          <p:cNvSpPr>
            <a:spLocks noGrp="1" noChangeArrowheads="1"/>
          </p:cNvSpPr>
          <p:nvPr>
            <p:ph idx="1"/>
          </p:nvPr>
        </p:nvSpPr>
        <p:spPr/>
        <p:txBody>
          <a:bodyPr>
            <a:noAutofit/>
          </a:bodyPr>
          <a:lstStyle/>
          <a:p>
            <a:pPr marL="342900" lvl="1" indent="-342900"/>
            <a:r>
              <a:rPr lang="en-AU" sz="2400" dirty="0"/>
              <a:t>Consider how many times Jesus says or does something in his ministry against a person’s money or possessions</a:t>
            </a:r>
          </a:p>
          <a:p>
            <a:pPr marL="342900" lvl="1" indent="-342900"/>
            <a:r>
              <a:rPr lang="en-AU" sz="2400" dirty="0"/>
              <a:t>Covetousness (Gr. pleonexias) means “a desire for more, always in a bad sense” (Mk. 7:22; Lk. 12:15; Rom. 1:29;   1 Cor. 5:11; 2 Cor. 9:5; Eph. 4:19; 5:3; Col. 3:5; 1 Thess. 2:5; 2 Pet. 2:3,14)</a:t>
            </a:r>
          </a:p>
          <a:p>
            <a:pPr marL="342900" lvl="1" indent="-342900"/>
            <a:r>
              <a:rPr lang="en-AU" sz="2400" dirty="0"/>
              <a:t>The covetous man is the “rich poor” man (Rev. 3:15-19)</a:t>
            </a:r>
          </a:p>
          <a:p>
            <a:pPr marL="342900" lvl="1" indent="-342900"/>
            <a:r>
              <a:rPr lang="en-AU" sz="2400" dirty="0"/>
              <a:t>The solution is to get our minds on things that are above </a:t>
            </a:r>
            <a:r>
              <a:rPr lang="en-AU" sz="2400" dirty="0" smtClean="0"/>
              <a:t>worldly wealth (Col</a:t>
            </a:r>
            <a:r>
              <a:rPr lang="en-AU" sz="2400" dirty="0"/>
              <a:t>. 3:1-2, 5</a:t>
            </a:r>
            <a:r>
              <a:rPr lang="en-AU" sz="2400" dirty="0" smtClean="0"/>
              <a:t>).</a:t>
            </a:r>
            <a:endParaRPr lang="en-AU" sz="2400" dirty="0"/>
          </a:p>
        </p:txBody>
      </p:sp>
    </p:spTree>
    <p:extLst>
      <p:ext uri="{BB962C8B-B14F-4D97-AF65-F5344CB8AC3E}">
        <p14:creationId xmlns:p14="http://schemas.microsoft.com/office/powerpoint/2010/main" val="1476350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Conclusions</a:t>
            </a:r>
          </a:p>
        </p:txBody>
      </p:sp>
      <p:sp>
        <p:nvSpPr>
          <p:cNvPr id="5" name="Content Placeholder 4"/>
          <p:cNvSpPr>
            <a:spLocks noGrp="1"/>
          </p:cNvSpPr>
          <p:nvPr>
            <p:ph idx="1"/>
          </p:nvPr>
        </p:nvSpPr>
        <p:spPr/>
        <p:txBody>
          <a:bodyPr>
            <a:noAutofit/>
          </a:bodyPr>
          <a:lstStyle/>
          <a:p>
            <a:pPr marL="457200" lvl="1" indent="-457200">
              <a:lnSpc>
                <a:spcPct val="100000"/>
              </a:lnSpc>
            </a:pPr>
            <a:r>
              <a:rPr lang="en-AU" sz="2400" dirty="0"/>
              <a:t>Covetousness manifests itself in a lack of gratitude and generosity. </a:t>
            </a:r>
            <a:endParaRPr lang="en-AU" sz="2400" dirty="0" smtClean="0"/>
          </a:p>
          <a:p>
            <a:pPr marL="457200" lvl="1" indent="-457200">
              <a:lnSpc>
                <a:spcPct val="100000"/>
              </a:lnSpc>
            </a:pPr>
            <a:r>
              <a:rPr lang="en-AU" sz="2400" dirty="0" smtClean="0"/>
              <a:t>There </a:t>
            </a:r>
            <a:r>
              <a:rPr lang="en-AU" sz="2400" dirty="0"/>
              <a:t>is nothing inherently wrong with being wealthy or seeking to increase one’s prosperity. </a:t>
            </a:r>
            <a:endParaRPr lang="en-AU" sz="2400" dirty="0" smtClean="0"/>
          </a:p>
          <a:p>
            <a:pPr marL="457200" lvl="1" indent="-457200">
              <a:lnSpc>
                <a:spcPct val="100000"/>
              </a:lnSpc>
            </a:pPr>
            <a:r>
              <a:rPr lang="en-AU" sz="2400" dirty="0" smtClean="0"/>
              <a:t>The </a:t>
            </a:r>
            <a:r>
              <a:rPr lang="en-AU" sz="2400" dirty="0"/>
              <a:t>danger arises when we make riches our chief end, when we are never satisfied with what we have but think that acquiring more stuff will make us happy. </a:t>
            </a:r>
            <a:endParaRPr lang="en-AU" sz="2400" dirty="0" smtClean="0"/>
          </a:p>
          <a:p>
            <a:pPr marL="457200" lvl="1" indent="-457200">
              <a:lnSpc>
                <a:spcPct val="100000"/>
              </a:lnSpc>
            </a:pPr>
            <a:r>
              <a:rPr lang="en-AU" sz="2400" dirty="0" smtClean="0"/>
              <a:t>That </a:t>
            </a:r>
            <a:r>
              <a:rPr lang="en-AU" sz="2400" dirty="0"/>
              <a:t>is what we see in the parable of the rich fool. The rich man did not stop to thank the Lord for his prosperity. He was dissatisfied with what he had and wanted bigger and better barns so that he could hold even more. </a:t>
            </a:r>
          </a:p>
        </p:txBody>
      </p:sp>
      <p:sp>
        <p:nvSpPr>
          <p:cNvPr id="2" name="Date Placeholder 1"/>
          <p:cNvSpPr>
            <a:spLocks noGrp="1"/>
          </p:cNvSpPr>
          <p:nvPr>
            <p:ph type="dt" sz="half" idx="10"/>
          </p:nvPr>
        </p:nvSpPr>
        <p:spPr/>
        <p:txBody>
          <a:bodyPr/>
          <a:lstStyle/>
          <a:p>
            <a:fld id="{93DBB643-8ACF-8540-9A9B-D6884948D933}" type="datetime1">
              <a:rPr lang="en-US" smtClean="0"/>
              <a:t>11/7/18</a:t>
            </a:fld>
            <a:endParaRPr lang="en-US" dirty="0"/>
          </a:p>
        </p:txBody>
      </p:sp>
    </p:spTree>
    <p:extLst>
      <p:ext uri="{BB962C8B-B14F-4D97-AF65-F5344CB8AC3E}">
        <p14:creationId xmlns:p14="http://schemas.microsoft.com/office/powerpoint/2010/main" val="1716981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Conclusions</a:t>
            </a:r>
          </a:p>
        </p:txBody>
      </p:sp>
      <p:sp>
        <p:nvSpPr>
          <p:cNvPr id="5" name="Content Placeholder 4"/>
          <p:cNvSpPr>
            <a:spLocks noGrp="1"/>
          </p:cNvSpPr>
          <p:nvPr>
            <p:ph idx="1"/>
          </p:nvPr>
        </p:nvSpPr>
        <p:spPr/>
        <p:txBody>
          <a:bodyPr>
            <a:noAutofit/>
          </a:bodyPr>
          <a:lstStyle/>
          <a:p>
            <a:pPr marL="457200" lvl="1" indent="-457200">
              <a:lnSpc>
                <a:spcPct val="100000"/>
              </a:lnSpc>
            </a:pPr>
            <a:r>
              <a:rPr lang="en-AU" sz="2400" dirty="0" smtClean="0"/>
              <a:t>He strove to acquire more and more because he prized self-sufficiency instead of a life of dependence upon God. </a:t>
            </a:r>
          </a:p>
          <a:p>
            <a:pPr marL="457200" lvl="1" indent="-457200">
              <a:lnSpc>
                <a:spcPct val="100000"/>
              </a:lnSpc>
            </a:pPr>
            <a:r>
              <a:rPr lang="en-AU" sz="2400" dirty="0" smtClean="0"/>
              <a:t>He did not seek to help the poor, and thus failed to show trust that the Lord would continue to provide for him (Luke 12:13–19).</a:t>
            </a:r>
          </a:p>
          <a:p>
            <a:pPr marL="457200" lvl="1" indent="-457200">
              <a:lnSpc>
                <a:spcPct val="100000"/>
              </a:lnSpc>
            </a:pPr>
            <a:r>
              <a:rPr lang="en-AU" sz="2400" dirty="0" smtClean="0"/>
              <a:t>What was the end of this man? God judged him for his idolatrous treatment of his wealth (vv. 20–21). People who are impenitently covetous will be likewise condemned for their lack of thankfulness and generosity.</a:t>
            </a:r>
            <a:endParaRPr lang="en-AU" sz="2400" dirty="0"/>
          </a:p>
        </p:txBody>
      </p:sp>
      <p:sp>
        <p:nvSpPr>
          <p:cNvPr id="2" name="Date Placeholder 1"/>
          <p:cNvSpPr>
            <a:spLocks noGrp="1"/>
          </p:cNvSpPr>
          <p:nvPr>
            <p:ph type="dt" sz="half" idx="10"/>
          </p:nvPr>
        </p:nvSpPr>
        <p:spPr/>
        <p:txBody>
          <a:bodyPr/>
          <a:lstStyle/>
          <a:p>
            <a:fld id="{93DBB643-8ACF-8540-9A9B-D6884948D933}" type="datetime1">
              <a:rPr lang="en-US" smtClean="0"/>
              <a:t>11/7/18</a:t>
            </a:fld>
            <a:endParaRPr lang="en-US" dirty="0"/>
          </a:p>
        </p:txBody>
      </p:sp>
    </p:spTree>
    <p:extLst>
      <p:ext uri="{BB962C8B-B14F-4D97-AF65-F5344CB8AC3E}">
        <p14:creationId xmlns:p14="http://schemas.microsoft.com/office/powerpoint/2010/main" val="1266548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golden age of British comedy</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62721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But first, a bit of historical context</a:t>
            </a:r>
            <a:endParaRPr lang="en-US" dirty="0"/>
          </a:p>
        </p:txBody>
      </p:sp>
      <p:sp>
        <p:nvSpPr>
          <p:cNvPr id="5" name="Content Placeholder 4"/>
          <p:cNvSpPr>
            <a:spLocks noGrp="1"/>
          </p:cNvSpPr>
          <p:nvPr>
            <p:ph idx="1"/>
          </p:nvPr>
        </p:nvSpPr>
        <p:spPr>
          <a:xfrm>
            <a:off x="685800" y="2194560"/>
            <a:ext cx="7513320" cy="4024125"/>
          </a:xfrm>
        </p:spPr>
        <p:txBody>
          <a:bodyPr>
            <a:normAutofit lnSpcReduction="10000"/>
          </a:bodyPr>
          <a:lstStyle/>
          <a:p>
            <a:r>
              <a:rPr lang="en-US" dirty="0" smtClean="0"/>
              <a:t>The following video contains a parody of flagellation.</a:t>
            </a:r>
          </a:p>
          <a:p>
            <a:r>
              <a:rPr lang="en-US" dirty="0"/>
              <a:t>Flagellants are practitioners of an extreme form of mortification of their own flesh by whipping it with various instruments. </a:t>
            </a:r>
            <a:endParaRPr lang="en-US" dirty="0" smtClean="0"/>
          </a:p>
          <a:p>
            <a:r>
              <a:rPr lang="en-US" dirty="0" smtClean="0"/>
              <a:t>Most </a:t>
            </a:r>
            <a:r>
              <a:rPr lang="en-US" dirty="0"/>
              <a:t>notably, Flagellantism was a 14th-century movement, consisting of radicals in the Catholic Church. It began as a militant pilgrimage and was later condemned by the Catholic Church as heretical. </a:t>
            </a:r>
            <a:endParaRPr lang="en-US" dirty="0" smtClean="0"/>
          </a:p>
          <a:p>
            <a:r>
              <a:rPr lang="en-US" dirty="0" smtClean="0"/>
              <a:t>The </a:t>
            </a:r>
            <a:r>
              <a:rPr lang="en-US" dirty="0"/>
              <a:t>followers were noted for including public flagellation in their rituals. </a:t>
            </a:r>
          </a:p>
        </p:txBody>
      </p:sp>
      <p:pic>
        <p:nvPicPr>
          <p:cNvPr id="1026" name="Picture 2" descr="https://upload.wikimedia.org/wikipedia/commons/thumb/a/af/Nuremberg_chronicles_-_Flagellants_%28CCXVr%29.jpg/300px-Nuremberg_chronicles_-_Flagellants_%28CCXVr%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1359" y="2407920"/>
            <a:ext cx="3558073" cy="290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845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8756" y="3244334"/>
            <a:ext cx="5854488" cy="369332"/>
          </a:xfrm>
          <a:prstGeom prst="rect">
            <a:avLst/>
          </a:prstGeom>
        </p:spPr>
        <p:txBody>
          <a:bodyPr wrap="none">
            <a:spAutoFit/>
          </a:bodyPr>
          <a:lstStyle/>
          <a:p>
            <a:r>
              <a:rPr lang="en-US" dirty="0"/>
              <a:t>https://</a:t>
            </a:r>
            <a:r>
              <a:rPr lang="en-US" dirty="0" err="1"/>
              <a:t>www.youtube.com</a:t>
            </a:r>
            <a:r>
              <a:rPr lang="en-US" dirty="0"/>
              <a:t>/</a:t>
            </a:r>
            <a:r>
              <a:rPr lang="en-US" dirty="0" err="1"/>
              <a:t>watch?v</a:t>
            </a:r>
            <a:r>
              <a:rPr lang="en-US"/>
              <a:t>=H9PY_3E3h2c</a:t>
            </a:r>
          </a:p>
        </p:txBody>
      </p:sp>
    </p:spTree>
    <p:extLst>
      <p:ext uri="{BB962C8B-B14F-4D97-AF65-F5344CB8AC3E}">
        <p14:creationId xmlns:p14="http://schemas.microsoft.com/office/powerpoint/2010/main" val="1944144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Computer Programming</a:t>
            </a:r>
            <a:endParaRPr lang="en-US" dirty="0"/>
          </a:p>
        </p:txBody>
      </p:sp>
      <p:sp>
        <p:nvSpPr>
          <p:cNvPr id="5" name="Text Placeholder 4"/>
          <p:cNvSpPr>
            <a:spLocks noGrp="1"/>
          </p:cNvSpPr>
          <p:nvPr>
            <p:ph type="body" sz="half" idx="2"/>
          </p:nvPr>
        </p:nvSpPr>
        <p:spPr/>
        <p:txBody>
          <a:bodyPr>
            <a:normAutofit/>
          </a:bodyPr>
          <a:lstStyle/>
          <a:p>
            <a:r>
              <a:rPr lang="en-US" sz="2000" dirty="0" smtClean="0"/>
              <a:t>Hands On Learning</a:t>
            </a:r>
            <a:endParaRPr lang="en-US" sz="2000" dirty="0"/>
          </a:p>
        </p:txBody>
      </p:sp>
    </p:spTree>
    <p:extLst>
      <p:ext uri="{BB962C8B-B14F-4D97-AF65-F5344CB8AC3E}">
        <p14:creationId xmlns:p14="http://schemas.microsoft.com/office/powerpoint/2010/main" val="11384320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dirty="0" smtClean="0"/>
              <a:t>Review: Dictionaries</a:t>
            </a:r>
            <a:endParaRPr lang="en-US" altLang="en-US" dirty="0"/>
          </a:p>
        </p:txBody>
      </p:sp>
      <p:sp>
        <p:nvSpPr>
          <p:cNvPr id="131075" name="Rectangle 3"/>
          <p:cNvSpPr>
            <a:spLocks noGrp="1" noChangeArrowheads="1"/>
          </p:cNvSpPr>
          <p:nvPr>
            <p:ph idx="1"/>
          </p:nvPr>
        </p:nvSpPr>
        <p:spPr/>
        <p:txBody>
          <a:bodyPr/>
          <a:lstStyle/>
          <a:p>
            <a:r>
              <a:rPr lang="en-US" altLang="en-US" dirty="0"/>
              <a:t>Store</a:t>
            </a:r>
            <a:r>
              <a:rPr lang="en-US" altLang="en-US" b="1" dirty="0"/>
              <a:t> </a:t>
            </a:r>
            <a:r>
              <a:rPr lang="en-US" altLang="en-US" b="1" i="1" dirty="0"/>
              <a:t>pair</a:t>
            </a:r>
            <a:r>
              <a:rPr lang="en-US" altLang="en-US" b="1" dirty="0"/>
              <a:t>s</a:t>
            </a:r>
            <a:r>
              <a:rPr lang="en-US" altLang="en-US" dirty="0"/>
              <a:t> of entries called </a:t>
            </a:r>
            <a:r>
              <a:rPr lang="en-US" altLang="en-US" b="1" i="1" dirty="0"/>
              <a:t>items</a:t>
            </a:r>
            <a:br>
              <a:rPr lang="en-US" altLang="en-US" b="1" i="1" dirty="0"/>
            </a:br>
            <a:r>
              <a:rPr lang="en-US" altLang="en-US" b="1" dirty="0"/>
              <a:t>{ 'CS' : '743-713-3350', 'UHPD' : '713-743-3333'}</a:t>
            </a:r>
          </a:p>
          <a:p>
            <a:r>
              <a:rPr lang="en-US" altLang="en-US" dirty="0"/>
              <a:t>Each pair of entries contains</a:t>
            </a:r>
          </a:p>
          <a:p>
            <a:pPr lvl="1"/>
            <a:r>
              <a:rPr lang="en-US" altLang="en-US" dirty="0"/>
              <a:t>A </a:t>
            </a:r>
            <a:r>
              <a:rPr lang="en-US" altLang="en-US" b="1" i="1" dirty="0"/>
              <a:t>key </a:t>
            </a:r>
          </a:p>
          <a:p>
            <a:pPr lvl="1"/>
            <a:r>
              <a:rPr lang="en-US" altLang="en-US" b="1" i="1" dirty="0"/>
              <a:t>A value</a:t>
            </a:r>
          </a:p>
          <a:p>
            <a:r>
              <a:rPr lang="en-US" altLang="en-US" dirty="0"/>
              <a:t>Key and values are separated by a colon </a:t>
            </a:r>
          </a:p>
          <a:p>
            <a:r>
              <a:rPr lang="en-US" altLang="en-US" dirty="0"/>
              <a:t>Paris of entries are separated by commas</a:t>
            </a:r>
          </a:p>
          <a:p>
            <a:r>
              <a:rPr lang="en-US" altLang="en-US" dirty="0"/>
              <a:t>Dictionary is enclosed within curly braces </a:t>
            </a:r>
          </a:p>
        </p:txBody>
      </p:sp>
    </p:spTree>
    <p:extLst>
      <p:ext uri="{BB962C8B-B14F-4D97-AF65-F5344CB8AC3E}">
        <p14:creationId xmlns:p14="http://schemas.microsoft.com/office/powerpoint/2010/main" val="431352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dirty="0" smtClean="0"/>
              <a:t>Review: dictionaries</a:t>
            </a:r>
            <a:endParaRPr lang="en-US" altLang="en-US" dirty="0"/>
          </a:p>
        </p:txBody>
      </p:sp>
      <p:sp>
        <p:nvSpPr>
          <p:cNvPr id="141315" name="Rectangle 3"/>
          <p:cNvSpPr>
            <a:spLocks noGrp="1" noChangeArrowheads="1"/>
          </p:cNvSpPr>
          <p:nvPr>
            <p:ph idx="1"/>
          </p:nvPr>
        </p:nvSpPr>
        <p:spPr/>
        <p:txBody>
          <a:bodyPr/>
          <a:lstStyle/>
          <a:p>
            <a:r>
              <a:rPr lang="en-US" altLang="en-US" dirty="0"/>
              <a:t>Strings, lists, tuples, sets and dictionaries all deal with aggregates </a:t>
            </a:r>
          </a:p>
          <a:p>
            <a:r>
              <a:rPr lang="en-US" altLang="en-US" dirty="0"/>
              <a:t>Two big differences</a:t>
            </a:r>
          </a:p>
          <a:p>
            <a:pPr lvl="1"/>
            <a:r>
              <a:rPr lang="en-US" altLang="en-US" b="1" i="1" dirty="0"/>
              <a:t>Lists</a:t>
            </a:r>
            <a:r>
              <a:rPr lang="en-US" altLang="en-US" dirty="0"/>
              <a:t> and </a:t>
            </a:r>
            <a:r>
              <a:rPr lang="en-US" altLang="en-US" b="1" i="1" dirty="0"/>
              <a:t>dictionaries</a:t>
            </a:r>
            <a:r>
              <a:rPr lang="en-US" altLang="en-US" dirty="0"/>
              <a:t> are </a:t>
            </a:r>
            <a:r>
              <a:rPr lang="en-US" altLang="en-US" b="1" i="1" dirty="0"/>
              <a:t>mutable</a:t>
            </a:r>
          </a:p>
          <a:p>
            <a:pPr lvl="2"/>
            <a:r>
              <a:rPr lang="en-US" altLang="en-US" dirty="0"/>
              <a:t>Unlike strings, tuples and sets</a:t>
            </a:r>
          </a:p>
          <a:p>
            <a:pPr lvl="1"/>
            <a:r>
              <a:rPr lang="en-US" altLang="en-US" b="1" i="1" dirty="0"/>
              <a:t>Strings</a:t>
            </a:r>
            <a:r>
              <a:rPr lang="en-US" altLang="en-US" dirty="0"/>
              <a:t>, </a:t>
            </a:r>
            <a:r>
              <a:rPr lang="en-US" altLang="en-US" b="1" i="1" dirty="0"/>
              <a:t>lists</a:t>
            </a:r>
            <a:r>
              <a:rPr lang="en-US" altLang="en-US" dirty="0"/>
              <a:t> and </a:t>
            </a:r>
            <a:r>
              <a:rPr lang="en-US" altLang="en-US" b="1" i="1" dirty="0"/>
              <a:t>tuples</a:t>
            </a:r>
            <a:r>
              <a:rPr lang="en-US" altLang="en-US" b="1" dirty="0"/>
              <a:t> </a:t>
            </a:r>
            <a:r>
              <a:rPr lang="en-US" altLang="en-US" dirty="0"/>
              <a:t>are </a:t>
            </a:r>
            <a:r>
              <a:rPr lang="en-US" altLang="en-US" b="1" i="1" dirty="0"/>
              <a:t>ordered</a:t>
            </a:r>
            <a:endParaRPr lang="en-US" altLang="en-US" dirty="0"/>
          </a:p>
          <a:p>
            <a:pPr lvl="2"/>
            <a:r>
              <a:rPr lang="en-US" altLang="en-US" dirty="0"/>
              <a:t>Unlike sets and dictionaries</a:t>
            </a:r>
            <a:endParaRPr lang="en-US" altLang="en-US" b="1" i="1" dirty="0"/>
          </a:p>
        </p:txBody>
      </p:sp>
    </p:spTree>
    <p:extLst>
      <p:ext uri="{BB962C8B-B14F-4D97-AF65-F5344CB8AC3E}">
        <p14:creationId xmlns:p14="http://schemas.microsoft.com/office/powerpoint/2010/main" val="1893289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functions</a:t>
            </a:r>
            <a:br>
              <a:rPr lang="en-US" dirty="0"/>
            </a:br>
            <a:endParaRPr lang="en-US" dirty="0"/>
          </a:p>
        </p:txBody>
      </p:sp>
      <p:sp>
        <p:nvSpPr>
          <p:cNvPr id="3" name="Content Placeholder 2"/>
          <p:cNvSpPr>
            <a:spLocks noGrp="1"/>
          </p:cNvSpPr>
          <p:nvPr>
            <p:ph idx="1"/>
          </p:nvPr>
        </p:nvSpPr>
        <p:spPr>
          <a:xfrm>
            <a:off x="685800" y="1717040"/>
            <a:ext cx="10820400" cy="4501645"/>
          </a:xfrm>
        </p:spPr>
        <p:txBody>
          <a:bodyPr>
            <a:normAutofit lnSpcReduction="10000"/>
          </a:bodyPr>
          <a:lstStyle/>
          <a:p>
            <a:r>
              <a:rPr lang="en-US" dirty="0"/>
              <a:t>A function is a piece of code in a program. The function performs a specific task. The advantages of using functions are:</a:t>
            </a:r>
          </a:p>
          <a:p>
            <a:pPr lvl="1"/>
            <a:r>
              <a:rPr lang="en-US" dirty="0"/>
              <a:t>Reducing duplication of code</a:t>
            </a:r>
          </a:p>
          <a:p>
            <a:pPr lvl="1"/>
            <a:r>
              <a:rPr lang="en-US" dirty="0"/>
              <a:t>Decomposing complex problems into simpler pieces</a:t>
            </a:r>
          </a:p>
          <a:p>
            <a:pPr lvl="1"/>
            <a:r>
              <a:rPr lang="en-US" dirty="0"/>
              <a:t>Improving clarity of the code</a:t>
            </a:r>
          </a:p>
          <a:p>
            <a:pPr lvl="1"/>
            <a:r>
              <a:rPr lang="en-US" dirty="0"/>
              <a:t>Reuse of code</a:t>
            </a:r>
          </a:p>
          <a:p>
            <a:pPr lvl="1"/>
            <a:r>
              <a:rPr lang="en-US" dirty="0"/>
              <a:t>Information </a:t>
            </a:r>
            <a:r>
              <a:rPr lang="en-US" dirty="0" smtClean="0"/>
              <a:t>hiding</a:t>
            </a:r>
            <a:endParaRPr lang="en-US" dirty="0"/>
          </a:p>
          <a:p>
            <a:r>
              <a:rPr lang="en-US" dirty="0"/>
              <a:t>Functions in Python are first-class citizens. It means that functions have equal status with other objects in Python. Functions can be assigned to variables, stored in collections or passed as arguments. This brings additional flexibility to the language.</a:t>
            </a:r>
          </a:p>
          <a:p>
            <a:r>
              <a:rPr lang="en-US" altLang="x-none" dirty="0"/>
              <a:t>There are two basic types of functions. Built-in functions and user defined ones. The built-in functions are part of the Python language. Examples are: dir(), len() or abs(). </a:t>
            </a:r>
            <a:endParaRPr lang="en-US" dirty="0"/>
          </a:p>
          <a:p>
            <a:endParaRPr lang="en-US" dirty="0"/>
          </a:p>
        </p:txBody>
      </p:sp>
    </p:spTree>
    <p:extLst>
      <p:ext uri="{BB962C8B-B14F-4D97-AF65-F5344CB8AC3E}">
        <p14:creationId xmlns:p14="http://schemas.microsoft.com/office/powerpoint/2010/main" val="884819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smtClean="0"/>
              <a:t>agenda</a:t>
            </a:r>
            <a:endParaRPr lang="en-US" dirty="0"/>
          </a:p>
        </p:txBody>
      </p:sp>
      <p:sp>
        <p:nvSpPr>
          <p:cNvPr id="3" name="Content Placeholder 2"/>
          <p:cNvSpPr>
            <a:spLocks noGrp="1"/>
          </p:cNvSpPr>
          <p:nvPr>
            <p:ph idx="1"/>
          </p:nvPr>
        </p:nvSpPr>
        <p:spPr>
          <a:xfrm>
            <a:off x="685800" y="2194560"/>
            <a:ext cx="10820400" cy="4287520"/>
          </a:xfrm>
        </p:spPr>
        <p:txBody>
          <a:bodyPr>
            <a:normAutofit/>
          </a:bodyPr>
          <a:lstStyle/>
          <a:p>
            <a:r>
              <a:rPr lang="en-US" dirty="0" smtClean="0"/>
              <a:t>Bible Study</a:t>
            </a:r>
          </a:p>
          <a:p>
            <a:pPr lvl="1"/>
            <a:r>
              <a:rPr lang="en-US" dirty="0"/>
              <a:t>The </a:t>
            </a:r>
            <a:r>
              <a:rPr lang="en-US" dirty="0" smtClean="0"/>
              <a:t>rich fool</a:t>
            </a:r>
          </a:p>
          <a:p>
            <a:r>
              <a:rPr lang="en-US" dirty="0" smtClean="0"/>
              <a:t>The Golden Age of British Comedy</a:t>
            </a:r>
          </a:p>
          <a:p>
            <a:pPr lvl="1"/>
            <a:r>
              <a:rPr lang="en-US" dirty="0" smtClean="0"/>
              <a:t>Deductive Reasoning</a:t>
            </a:r>
            <a:endParaRPr lang="en-US" dirty="0"/>
          </a:p>
          <a:p>
            <a:r>
              <a:rPr lang="en-US" dirty="0" smtClean="0"/>
              <a:t>Computer Programming with Python</a:t>
            </a:r>
          </a:p>
          <a:p>
            <a:pPr lvl="1"/>
            <a:r>
              <a:rPr lang="en-US" dirty="0" smtClean="0"/>
              <a:t>Review:</a:t>
            </a:r>
          </a:p>
          <a:p>
            <a:pPr lvl="2"/>
            <a:r>
              <a:rPr lang="en-US" dirty="0" smtClean="0"/>
              <a:t>Dictionaries</a:t>
            </a:r>
          </a:p>
          <a:p>
            <a:pPr lvl="1"/>
            <a:r>
              <a:rPr lang="en-US" dirty="0"/>
              <a:t>Hands-On Practice</a:t>
            </a:r>
          </a:p>
          <a:p>
            <a:pPr lvl="2"/>
            <a:r>
              <a:rPr lang="en-US" dirty="0" smtClean="0"/>
              <a:t>Functions</a:t>
            </a:r>
            <a:endParaRPr lang="en-US" dirty="0"/>
          </a:p>
          <a:p>
            <a:r>
              <a:rPr lang="en-US" dirty="0" smtClean="0"/>
              <a:t>Homework</a:t>
            </a:r>
          </a:p>
          <a:p>
            <a:endParaRPr lang="en-US" dirty="0"/>
          </a:p>
        </p:txBody>
      </p:sp>
    </p:spTree>
    <p:extLst>
      <p:ext uri="{BB962C8B-B14F-4D97-AF65-F5344CB8AC3E}">
        <p14:creationId xmlns:p14="http://schemas.microsoft.com/office/powerpoint/2010/main" val="26187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Functions</a:t>
            </a:r>
            <a:br>
              <a:rPr lang="en-US" dirty="0"/>
            </a:br>
            <a:endParaRPr lang="en-US" dirty="0"/>
          </a:p>
        </p:txBody>
      </p:sp>
      <p:sp>
        <p:nvSpPr>
          <p:cNvPr id="3" name="Content Placeholder 2"/>
          <p:cNvSpPr>
            <a:spLocks noGrp="1"/>
          </p:cNvSpPr>
          <p:nvPr>
            <p:ph idx="1"/>
          </p:nvPr>
        </p:nvSpPr>
        <p:spPr>
          <a:xfrm>
            <a:off x="685800" y="1645921"/>
            <a:ext cx="10820400" cy="3210560"/>
          </a:xfrm>
        </p:spPr>
        <p:txBody>
          <a:bodyPr>
            <a:normAutofit/>
          </a:bodyPr>
          <a:lstStyle/>
          <a:p>
            <a:r>
              <a:rPr lang="en-US" dirty="0"/>
              <a:t>Here are simple rules to define a function in Python:</a:t>
            </a:r>
          </a:p>
          <a:p>
            <a:pPr lvl="1"/>
            <a:r>
              <a:rPr lang="en-US" dirty="0" smtClean="0"/>
              <a:t>Function blocks begin with the keyword </a:t>
            </a:r>
            <a:r>
              <a:rPr lang="en-US" b="1" dirty="0" err="1" smtClean="0"/>
              <a:t>def</a:t>
            </a:r>
            <a:r>
              <a:rPr lang="en-US" dirty="0" smtClean="0"/>
              <a:t> followed by the function </a:t>
            </a:r>
            <a:r>
              <a:rPr lang="en-US" b="1" dirty="0" smtClean="0"/>
              <a:t>name</a:t>
            </a:r>
            <a:r>
              <a:rPr lang="en-US" dirty="0" smtClean="0"/>
              <a:t> and parentheses </a:t>
            </a:r>
            <a:r>
              <a:rPr lang="en-US" b="1" dirty="0" smtClean="0"/>
              <a:t>( )</a:t>
            </a:r>
            <a:r>
              <a:rPr lang="en-US" dirty="0" smtClean="0"/>
              <a:t>.</a:t>
            </a:r>
          </a:p>
          <a:p>
            <a:pPr lvl="1"/>
            <a:r>
              <a:rPr lang="en-US" dirty="0" smtClean="0"/>
              <a:t>Any input parameters or arguments should be placed within these parentheses. You can also define parameters inside these parentheses.</a:t>
            </a:r>
          </a:p>
          <a:p>
            <a:pPr lvl="1"/>
            <a:r>
              <a:rPr lang="en-US" dirty="0" smtClean="0"/>
              <a:t>The code block within every function starts with a colon : and is indented.</a:t>
            </a:r>
          </a:p>
          <a:p>
            <a:pPr lvl="1"/>
            <a:r>
              <a:rPr lang="en-US" dirty="0" smtClean="0"/>
              <a:t>The statement return [expression] exits a function, optionally passing back an expression to the caller. A </a:t>
            </a:r>
            <a:r>
              <a:rPr lang="en-US" b="1" dirty="0" smtClean="0"/>
              <a:t>return</a:t>
            </a:r>
            <a:r>
              <a:rPr lang="en-US" dirty="0" smtClean="0"/>
              <a:t> statement with no arguments is the same as return None.</a:t>
            </a:r>
          </a:p>
          <a:p>
            <a:endParaRPr lang="en-US" dirty="0"/>
          </a:p>
        </p:txBody>
      </p:sp>
      <p:sp>
        <p:nvSpPr>
          <p:cNvPr id="4" name="Rectangle 2"/>
          <p:cNvSpPr>
            <a:spLocks noChangeArrowheads="1"/>
          </p:cNvSpPr>
          <p:nvPr/>
        </p:nvSpPr>
        <p:spPr bwMode="auto">
          <a:xfrm>
            <a:off x="1417955" y="4632961"/>
            <a:ext cx="3910965" cy="1854996"/>
          </a:xfrm>
          <a:prstGeom prst="rect">
            <a:avLst/>
          </a:prstGeom>
          <a:solidFill>
            <a:srgbClr val="FFFFCC"/>
          </a:solidFill>
          <a:ln w="9360" cap="sq">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5pPr>
            <a:lvl6pPr marL="2514600" indent="-228600" algn="ctr" defTabSz="4572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6pPr>
            <a:lvl7pPr marL="2971800" indent="-228600" algn="ctr" defTabSz="4572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7pPr>
            <a:lvl8pPr marL="3429000" indent="-228600" algn="ctr" defTabSz="4572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8pPr>
            <a:lvl9pPr marL="3886200" indent="-228600" algn="ctr" defTabSz="4572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9pPr>
          </a:lstStyle>
          <a:p>
            <a:pPr algn="l">
              <a:lnSpc>
                <a:spcPct val="120000"/>
              </a:lnSpc>
              <a:buClrTx/>
              <a:buFontTx/>
              <a:buNone/>
            </a:pPr>
            <a:r>
              <a:rPr lang="en-US" altLang="x-none" sz="1600" dirty="0">
                <a:latin typeface="Courier New" charset="0"/>
              </a:rPr>
              <a:t>&gt;&gt;&gt; def my_func(x, y, z): </a:t>
            </a:r>
          </a:p>
          <a:p>
            <a:pPr algn="l">
              <a:lnSpc>
                <a:spcPct val="120000"/>
              </a:lnSpc>
              <a:buClrTx/>
              <a:buFontTx/>
              <a:buNone/>
            </a:pPr>
            <a:r>
              <a:rPr lang="en-US" altLang="x-none" sz="1600" dirty="0">
                <a:latin typeface="Courier New" charset="0"/>
              </a:rPr>
              <a:t>...     a = x + y </a:t>
            </a:r>
          </a:p>
          <a:p>
            <a:pPr algn="l">
              <a:lnSpc>
                <a:spcPct val="120000"/>
              </a:lnSpc>
              <a:buClrTx/>
              <a:buFontTx/>
              <a:buNone/>
            </a:pPr>
            <a:r>
              <a:rPr lang="en-US" altLang="x-none" sz="1600" dirty="0">
                <a:latin typeface="Courier New" charset="0"/>
              </a:rPr>
              <a:t>...     b = a * z </a:t>
            </a:r>
          </a:p>
          <a:p>
            <a:pPr algn="l">
              <a:lnSpc>
                <a:spcPct val="120000"/>
              </a:lnSpc>
              <a:buClrTx/>
              <a:buFontTx/>
              <a:buNone/>
            </a:pPr>
            <a:r>
              <a:rPr lang="en-US" altLang="x-none" sz="1600" dirty="0">
                <a:latin typeface="Courier New" charset="0"/>
              </a:rPr>
              <a:t>...     return b </a:t>
            </a:r>
          </a:p>
          <a:p>
            <a:pPr algn="l">
              <a:lnSpc>
                <a:spcPct val="120000"/>
              </a:lnSpc>
              <a:buClrTx/>
              <a:buFontTx/>
              <a:buNone/>
            </a:pPr>
            <a:r>
              <a:rPr lang="en-US" altLang="x-none" sz="1600" dirty="0">
                <a:latin typeface="Courier New" charset="0"/>
              </a:rPr>
              <a:t>... </a:t>
            </a:r>
          </a:p>
          <a:p>
            <a:pPr algn="l">
              <a:lnSpc>
                <a:spcPct val="120000"/>
              </a:lnSpc>
              <a:buClrTx/>
              <a:buFontTx/>
              <a:buNone/>
            </a:pPr>
            <a:r>
              <a:rPr lang="en-US" altLang="x-none" sz="1600" dirty="0">
                <a:latin typeface="Courier New" charset="0"/>
              </a:rPr>
              <a:t>&gt;&gt;&gt;</a:t>
            </a:r>
          </a:p>
        </p:txBody>
      </p:sp>
      <p:sp>
        <p:nvSpPr>
          <p:cNvPr id="5" name="Rectangle 4"/>
          <p:cNvSpPr>
            <a:spLocks noChangeArrowheads="1"/>
          </p:cNvSpPr>
          <p:nvPr/>
        </p:nvSpPr>
        <p:spPr bwMode="auto">
          <a:xfrm>
            <a:off x="5892800" y="4266375"/>
            <a:ext cx="5049520" cy="2445927"/>
          </a:xfrm>
          <a:prstGeom prst="rect">
            <a:avLst/>
          </a:prstGeom>
          <a:solidFill>
            <a:srgbClr val="FFFFCC"/>
          </a:solidFill>
          <a:ln w="9360" cap="sq">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5pPr>
            <a:lvl6pPr marL="2514600" indent="-228600" algn="ctr" defTabSz="4572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6pPr>
            <a:lvl7pPr marL="2971800" indent="-228600" algn="ctr" defTabSz="4572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7pPr>
            <a:lvl8pPr marL="3429000" indent="-228600" algn="ctr" defTabSz="4572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8pPr>
            <a:lvl9pPr marL="3886200" indent="-228600" algn="ctr" defTabSz="457200" fontAlgn="base">
              <a:spcBef>
                <a:spcPct val="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charset="0"/>
                <a:ea typeface="Arial" charset="0"/>
                <a:cs typeface="Arial" charset="0"/>
              </a:defRPr>
            </a:lvl9pPr>
          </a:lstStyle>
          <a:p>
            <a:pPr algn="l">
              <a:lnSpc>
                <a:spcPct val="120000"/>
              </a:lnSpc>
              <a:buClrTx/>
              <a:buFontTx/>
              <a:buNone/>
            </a:pPr>
            <a:r>
              <a:rPr lang="en-US" altLang="x-none" sz="1600" dirty="0">
                <a:latin typeface="Courier New" charset="0"/>
              </a:rPr>
              <a:t>&gt;&gt;&gt; my_func(1.0, 3.0, 2.0) </a:t>
            </a:r>
          </a:p>
          <a:p>
            <a:pPr algn="l">
              <a:lnSpc>
                <a:spcPct val="120000"/>
              </a:lnSpc>
              <a:buClrTx/>
              <a:buFontTx/>
              <a:buNone/>
            </a:pPr>
            <a:r>
              <a:rPr lang="en-US" altLang="x-none" sz="1600" dirty="0">
                <a:latin typeface="Courier New" charset="0"/>
              </a:rPr>
              <a:t>8.0 </a:t>
            </a:r>
          </a:p>
          <a:p>
            <a:pPr algn="l">
              <a:lnSpc>
                <a:spcPct val="120000"/>
              </a:lnSpc>
              <a:buClrTx/>
              <a:buFontTx/>
              <a:buNone/>
            </a:pPr>
            <a:r>
              <a:rPr lang="en-US" altLang="x-none" sz="1600" dirty="0">
                <a:latin typeface="Courier New" charset="0"/>
              </a:rPr>
              <a:t>&gt;&gt;&gt; my_func(1.0, 3.0, 1.0) </a:t>
            </a:r>
          </a:p>
          <a:p>
            <a:pPr algn="l">
              <a:lnSpc>
                <a:spcPct val="120000"/>
              </a:lnSpc>
              <a:buClrTx/>
              <a:buFontTx/>
              <a:buNone/>
            </a:pPr>
            <a:r>
              <a:rPr lang="en-US" altLang="x-none" sz="1600" dirty="0">
                <a:latin typeface="Courier New" charset="0"/>
              </a:rPr>
              <a:t>4.0 </a:t>
            </a:r>
          </a:p>
          <a:p>
            <a:pPr algn="l">
              <a:lnSpc>
                <a:spcPct val="120000"/>
              </a:lnSpc>
              <a:buClrTx/>
              <a:buFontTx/>
              <a:buNone/>
            </a:pPr>
            <a:r>
              <a:rPr lang="en-US" altLang="x-none" sz="1600" dirty="0">
                <a:latin typeface="Courier New" charset="0"/>
              </a:rPr>
              <a:t>&gt;&gt;&gt; my_func(5.0, 0.0, 1.0) </a:t>
            </a:r>
          </a:p>
          <a:p>
            <a:pPr algn="l">
              <a:lnSpc>
                <a:spcPct val="120000"/>
              </a:lnSpc>
              <a:buClrTx/>
              <a:buFontTx/>
              <a:buNone/>
            </a:pPr>
            <a:r>
              <a:rPr lang="en-US" altLang="x-none" sz="1600" dirty="0">
                <a:latin typeface="Courier New" charset="0"/>
              </a:rPr>
              <a:t>5.0 </a:t>
            </a:r>
          </a:p>
          <a:p>
            <a:pPr algn="l">
              <a:lnSpc>
                <a:spcPct val="120000"/>
              </a:lnSpc>
              <a:buClrTx/>
              <a:buFontTx/>
              <a:buNone/>
            </a:pPr>
            <a:r>
              <a:rPr lang="en-US" altLang="x-none" sz="1600" dirty="0">
                <a:latin typeface="Courier New" charset="0"/>
              </a:rPr>
              <a:t>&gt;&gt;&gt; my_func(2.0, 0,0 3.0) </a:t>
            </a:r>
          </a:p>
          <a:p>
            <a:pPr algn="l">
              <a:lnSpc>
                <a:spcPct val="120000"/>
              </a:lnSpc>
              <a:buClrTx/>
              <a:buFontTx/>
              <a:buNone/>
            </a:pPr>
            <a:r>
              <a:rPr lang="en-US" altLang="x-none" sz="1600" dirty="0">
                <a:latin typeface="Courier New" charset="0"/>
              </a:rPr>
              <a:t>6.0 </a:t>
            </a:r>
          </a:p>
        </p:txBody>
      </p:sp>
    </p:spTree>
    <p:extLst>
      <p:ext uri="{BB962C8B-B14F-4D97-AF65-F5344CB8AC3E}">
        <p14:creationId xmlns:p14="http://schemas.microsoft.com/office/powerpoint/2010/main" val="7719805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function</a:t>
            </a:r>
            <a:endParaRPr lang="en-US" dirty="0"/>
          </a:p>
        </p:txBody>
      </p:sp>
      <p:pic>
        <p:nvPicPr>
          <p:cNvPr id="4" name="Content Placeholder 3"/>
          <p:cNvPicPr>
            <a:picLocks noGrp="1" noChangeAspect="1"/>
          </p:cNvPicPr>
          <p:nvPr>
            <p:ph idx="1"/>
          </p:nvPr>
        </p:nvPicPr>
        <p:blipFill>
          <a:blip r:embed="rId2"/>
          <a:stretch>
            <a:fillRect/>
          </a:stretch>
        </p:blipFill>
        <p:spPr>
          <a:xfrm>
            <a:off x="1964310" y="2193925"/>
            <a:ext cx="8263380" cy="4024313"/>
          </a:xfrm>
          <a:prstGeom prst="rect">
            <a:avLst/>
          </a:prstGeom>
        </p:spPr>
      </p:pic>
    </p:spTree>
    <p:extLst>
      <p:ext uri="{BB962C8B-B14F-4D97-AF65-F5344CB8AC3E}">
        <p14:creationId xmlns:p14="http://schemas.microsoft.com/office/powerpoint/2010/main" val="1365136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 </a:t>
            </a:r>
            <a:r>
              <a:rPr lang="en-US" dirty="0" smtClean="0"/>
              <a:t>Function</a:t>
            </a:r>
            <a:endParaRPr lang="en-US" dirty="0"/>
          </a:p>
        </p:txBody>
      </p:sp>
      <p:sp>
        <p:nvSpPr>
          <p:cNvPr id="3" name="Content Placeholder 2"/>
          <p:cNvSpPr>
            <a:spLocks noGrp="1"/>
          </p:cNvSpPr>
          <p:nvPr>
            <p:ph idx="1"/>
          </p:nvPr>
        </p:nvSpPr>
        <p:spPr/>
        <p:txBody>
          <a:bodyPr/>
          <a:lstStyle/>
          <a:p>
            <a:r>
              <a:rPr lang="en-US" dirty="0"/>
              <a:t>Parameters in Python are Call by Assignment</a:t>
            </a:r>
          </a:p>
          <a:p>
            <a:r>
              <a:rPr lang="en-US" dirty="0"/>
              <a:t>Old values for the variables that are parameter names are hidden, and these variables are simply made to refer to the new values</a:t>
            </a:r>
          </a:p>
          <a:p>
            <a:r>
              <a:rPr lang="en-US" dirty="0"/>
              <a:t>All assignment in Python, including binding function parameters, uses reference semantics.</a:t>
            </a:r>
          </a:p>
          <a:p>
            <a:endParaRPr lang="en-US" dirty="0"/>
          </a:p>
        </p:txBody>
      </p:sp>
      <p:pic>
        <p:nvPicPr>
          <p:cNvPr id="4" name="Picture 3"/>
          <p:cNvPicPr>
            <a:picLocks noChangeAspect="1"/>
          </p:cNvPicPr>
          <p:nvPr/>
        </p:nvPicPr>
        <p:blipFill>
          <a:blip r:embed="rId2"/>
          <a:stretch>
            <a:fillRect/>
          </a:stretch>
        </p:blipFill>
        <p:spPr>
          <a:xfrm>
            <a:off x="2997200" y="4263266"/>
            <a:ext cx="6197600" cy="2032000"/>
          </a:xfrm>
          <a:prstGeom prst="rect">
            <a:avLst/>
          </a:prstGeom>
        </p:spPr>
      </p:pic>
    </p:spTree>
    <p:extLst>
      <p:ext uri="{BB962C8B-B14F-4D97-AF65-F5344CB8AC3E}">
        <p14:creationId xmlns:p14="http://schemas.microsoft.com/office/powerpoint/2010/main" val="1913312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without </a:t>
            </a:r>
            <a:r>
              <a:rPr lang="en-US" dirty="0" smtClean="0"/>
              <a:t>returns</a:t>
            </a:r>
            <a:endParaRPr lang="en-US" dirty="0"/>
          </a:p>
        </p:txBody>
      </p:sp>
      <p:sp>
        <p:nvSpPr>
          <p:cNvPr id="3" name="Content Placeholder 2"/>
          <p:cNvSpPr>
            <a:spLocks noGrp="1"/>
          </p:cNvSpPr>
          <p:nvPr>
            <p:ph idx="1"/>
          </p:nvPr>
        </p:nvSpPr>
        <p:spPr/>
        <p:txBody>
          <a:bodyPr/>
          <a:lstStyle/>
          <a:p>
            <a:r>
              <a:rPr lang="en-US" dirty="0"/>
              <a:t>All functions in Python have a return value, even if no return line inside the code</a:t>
            </a:r>
          </a:p>
          <a:p>
            <a:r>
              <a:rPr lang="en-US" dirty="0"/>
              <a:t>Functions without a return return the special value None</a:t>
            </a:r>
          </a:p>
          <a:p>
            <a:r>
              <a:rPr lang="en-US" dirty="0"/>
              <a:t>None is a special constant in the language </a:t>
            </a:r>
          </a:p>
          <a:p>
            <a:r>
              <a:rPr lang="en-US" dirty="0"/>
              <a:t>None is used like NULL, void, or nil in other languages </a:t>
            </a:r>
          </a:p>
          <a:p>
            <a:r>
              <a:rPr lang="en-US" dirty="0"/>
              <a:t>None is also logically equivalent to False</a:t>
            </a:r>
          </a:p>
          <a:p>
            <a:r>
              <a:rPr lang="en-US" dirty="0"/>
              <a:t>The interpreter’s REPL doesn’t print None</a:t>
            </a:r>
          </a:p>
          <a:p>
            <a:endParaRPr lang="en-US" dirty="0"/>
          </a:p>
        </p:txBody>
      </p:sp>
    </p:spTree>
    <p:extLst>
      <p:ext uri="{BB962C8B-B14F-4D97-AF65-F5344CB8AC3E}">
        <p14:creationId xmlns:p14="http://schemas.microsoft.com/office/powerpoint/2010/main" val="1912278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Values for </a:t>
            </a:r>
            <a:r>
              <a:rPr lang="en-US" dirty="0" smtClean="0"/>
              <a:t>Arguments</a:t>
            </a:r>
            <a:endParaRPr lang="en-US" dirty="0"/>
          </a:p>
        </p:txBody>
      </p:sp>
      <p:sp>
        <p:nvSpPr>
          <p:cNvPr id="3" name="Content Placeholder 2"/>
          <p:cNvSpPr>
            <a:spLocks noGrp="1"/>
          </p:cNvSpPr>
          <p:nvPr>
            <p:ph idx="1"/>
          </p:nvPr>
        </p:nvSpPr>
        <p:spPr/>
        <p:txBody>
          <a:bodyPr/>
          <a:lstStyle/>
          <a:p>
            <a:r>
              <a:rPr lang="en-US" dirty="0"/>
              <a:t>You can provide default values for a function’s arguments </a:t>
            </a:r>
          </a:p>
          <a:p>
            <a:r>
              <a:rPr lang="en-US" dirty="0"/>
              <a:t>These arguments are optional when the function is called</a:t>
            </a:r>
          </a:p>
          <a:p>
            <a:endParaRPr lang="en-US" dirty="0" smtClean="0"/>
          </a:p>
          <a:p>
            <a:endParaRPr lang="en-US" dirty="0"/>
          </a:p>
          <a:p>
            <a:endParaRPr lang="en-US" dirty="0" smtClean="0"/>
          </a:p>
          <a:p>
            <a:endParaRPr lang="en-US" dirty="0"/>
          </a:p>
          <a:p>
            <a:endParaRPr lang="en-US" dirty="0" smtClean="0"/>
          </a:p>
          <a:p>
            <a:r>
              <a:rPr lang="en-US" dirty="0"/>
              <a:t>All of the above function calls return 8</a:t>
            </a:r>
          </a:p>
          <a:p>
            <a:endParaRPr lang="en-US" dirty="0"/>
          </a:p>
        </p:txBody>
      </p:sp>
      <p:pic>
        <p:nvPicPr>
          <p:cNvPr id="4" name="Picture 3"/>
          <p:cNvPicPr>
            <a:picLocks noChangeAspect="1"/>
          </p:cNvPicPr>
          <p:nvPr/>
        </p:nvPicPr>
        <p:blipFill>
          <a:blip r:embed="rId2"/>
          <a:stretch>
            <a:fillRect/>
          </a:stretch>
        </p:blipFill>
        <p:spPr>
          <a:xfrm>
            <a:off x="1072515" y="3084830"/>
            <a:ext cx="6226810" cy="1901385"/>
          </a:xfrm>
          <a:prstGeom prst="rect">
            <a:avLst/>
          </a:prstGeom>
        </p:spPr>
      </p:pic>
    </p:spTree>
    <p:extLst>
      <p:ext uri="{BB962C8B-B14F-4D97-AF65-F5344CB8AC3E}">
        <p14:creationId xmlns:p14="http://schemas.microsoft.com/office/powerpoint/2010/main" val="1700832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 on: 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Let’s see a modified form of our Yahtzee example. In this case, we will make a function for rolling the dice. </a:t>
            </a:r>
          </a:p>
          <a:p>
            <a:r>
              <a:rPr lang="en-US" dirty="0" smtClean="0"/>
              <a:t>See yahtzee3.py. Let’s look at the function first.</a:t>
            </a:r>
          </a:p>
          <a:p>
            <a:pPr marL="0" indent="0">
              <a:spcBef>
                <a:spcPts val="400"/>
              </a:spcBef>
              <a:buNone/>
            </a:pPr>
            <a:endParaRPr lang="en-US" b="1" dirty="0" smtClean="0">
              <a:solidFill>
                <a:srgbClr val="FFFF00"/>
              </a:solidFill>
              <a:latin typeface="Courier New" charset="0"/>
              <a:ea typeface="Courier New" charset="0"/>
              <a:cs typeface="Courier New" charset="0"/>
            </a:endParaRPr>
          </a:p>
          <a:p>
            <a:pPr marL="0" indent="0">
              <a:spcBef>
                <a:spcPts val="400"/>
              </a:spcBef>
              <a:buNone/>
            </a:pPr>
            <a:r>
              <a:rPr lang="en-US" b="1" dirty="0">
                <a:solidFill>
                  <a:srgbClr val="FFFF00"/>
                </a:solidFill>
                <a:latin typeface="Courier New" charset="0"/>
                <a:ea typeface="Courier New" charset="0"/>
                <a:cs typeface="Courier New" charset="0"/>
              </a:rPr>
              <a:t>import random</a:t>
            </a:r>
          </a:p>
          <a:p>
            <a:pPr marL="0" indent="0">
              <a:spcBef>
                <a:spcPts val="400"/>
              </a:spcBef>
              <a:buNone/>
            </a:pPr>
            <a:r>
              <a:rPr lang="en-US" b="1" dirty="0" err="1" smtClean="0">
                <a:solidFill>
                  <a:srgbClr val="FFFF00"/>
                </a:solidFill>
                <a:latin typeface="Courier New" charset="0"/>
                <a:ea typeface="Courier New" charset="0"/>
                <a:cs typeface="Courier New" charset="0"/>
              </a:rPr>
              <a:t>def</a:t>
            </a:r>
            <a:r>
              <a:rPr lang="en-US" b="1" dirty="0" smtClean="0">
                <a:solidFill>
                  <a:srgbClr val="FFFF00"/>
                </a:solidFill>
                <a:latin typeface="Courier New" charset="0"/>
                <a:ea typeface="Courier New" charset="0"/>
                <a:cs typeface="Courier New" charset="0"/>
              </a:rPr>
              <a:t> </a:t>
            </a:r>
            <a:r>
              <a:rPr lang="en-US" b="1" dirty="0" err="1" smtClean="0">
                <a:solidFill>
                  <a:srgbClr val="FFFF00"/>
                </a:solidFill>
                <a:latin typeface="Courier New" charset="0"/>
                <a:ea typeface="Courier New" charset="0"/>
                <a:cs typeface="Courier New" charset="0"/>
              </a:rPr>
              <a:t>roll_dice</a:t>
            </a:r>
            <a:r>
              <a:rPr lang="en-US" b="1" dirty="0" smtClean="0">
                <a:solidFill>
                  <a:srgbClr val="FFFF00"/>
                </a:solidFill>
                <a:latin typeface="Courier New" charset="0"/>
                <a:ea typeface="Courier New" charset="0"/>
                <a:cs typeface="Courier New" charset="0"/>
              </a:rPr>
              <a:t>(</a:t>
            </a:r>
            <a:r>
              <a:rPr lang="en-US" b="1" dirty="0" err="1" smtClean="0">
                <a:solidFill>
                  <a:srgbClr val="FFFF00"/>
                </a:solidFill>
                <a:latin typeface="Courier New" charset="0"/>
                <a:ea typeface="Courier New" charset="0"/>
                <a:cs typeface="Courier New" charset="0"/>
              </a:rPr>
              <a:t>num_dice</a:t>
            </a:r>
            <a:r>
              <a:rPr lang="en-US" b="1" dirty="0" smtClean="0">
                <a:solidFill>
                  <a:srgbClr val="FFFF00"/>
                </a:solidFill>
                <a:latin typeface="Courier New" charset="0"/>
                <a:ea typeface="Courier New" charset="0"/>
                <a:cs typeface="Courier New" charset="0"/>
              </a:rPr>
              <a:t>=5):</a:t>
            </a:r>
            <a:endParaRPr lang="en-US" b="1" dirty="0">
              <a:solidFill>
                <a:srgbClr val="FFFF00"/>
              </a:solidFill>
              <a:latin typeface="Courier New" charset="0"/>
              <a:ea typeface="Courier New" charset="0"/>
              <a:cs typeface="Courier New" charset="0"/>
            </a:endParaRPr>
          </a:p>
          <a:p>
            <a:pPr marL="0" indent="0">
              <a:spcBef>
                <a:spcPts val="400"/>
              </a:spcBef>
              <a:buNone/>
            </a:pPr>
            <a:r>
              <a:rPr lang="en-US" b="1" dirty="0">
                <a:solidFill>
                  <a:srgbClr val="FFFF00"/>
                </a:solidFill>
                <a:latin typeface="Courier New" charset="0"/>
                <a:ea typeface="Courier New" charset="0"/>
                <a:cs typeface="Courier New" charset="0"/>
              </a:rPr>
              <a:t>    """</a:t>
            </a:r>
            <a:r>
              <a:rPr lang="en-US" b="1" dirty="0" smtClean="0">
                <a:solidFill>
                  <a:srgbClr val="FFFF00"/>
                </a:solidFill>
                <a:latin typeface="Courier New" charset="0"/>
                <a:ea typeface="Courier New" charset="0"/>
                <a:cs typeface="Courier New" charset="0"/>
              </a:rPr>
              <a:t>Roll n </a:t>
            </a:r>
            <a:r>
              <a:rPr lang="en-US" b="1" dirty="0">
                <a:solidFill>
                  <a:srgbClr val="FFFF00"/>
                </a:solidFill>
                <a:latin typeface="Courier New" charset="0"/>
                <a:ea typeface="Courier New" charset="0"/>
                <a:cs typeface="Courier New" charset="0"/>
              </a:rPr>
              <a:t>6-sided dice and return as a list"""</a:t>
            </a:r>
          </a:p>
          <a:p>
            <a:pPr marL="0" indent="0">
              <a:spcBef>
                <a:spcPts val="400"/>
              </a:spcBef>
              <a:buNone/>
            </a:pPr>
            <a:r>
              <a:rPr lang="en-US" b="1" dirty="0">
                <a:solidFill>
                  <a:srgbClr val="FFFF00"/>
                </a:solidFill>
                <a:latin typeface="Courier New" charset="0"/>
                <a:ea typeface="Courier New" charset="0"/>
                <a:cs typeface="Courier New" charset="0"/>
              </a:rPr>
              <a:t>    dice = [0,0,0,0,0]</a:t>
            </a:r>
          </a:p>
          <a:p>
            <a:pPr marL="0" indent="0">
              <a:spcBef>
                <a:spcPts val="400"/>
              </a:spcBef>
              <a:buNone/>
            </a:pPr>
            <a:r>
              <a:rPr lang="en-US" b="1" dirty="0">
                <a:solidFill>
                  <a:srgbClr val="FFFF00"/>
                </a:solidFill>
                <a:latin typeface="Courier New" charset="0"/>
                <a:ea typeface="Courier New" charset="0"/>
                <a:cs typeface="Courier New" charset="0"/>
              </a:rPr>
              <a:t>    print("Rolling the dice...")</a:t>
            </a:r>
          </a:p>
          <a:p>
            <a:pPr marL="0" indent="0">
              <a:spcBef>
                <a:spcPts val="400"/>
              </a:spcBef>
              <a:buNone/>
            </a:pPr>
            <a:r>
              <a:rPr lang="en-US" b="1" dirty="0">
                <a:solidFill>
                  <a:srgbClr val="FFFF00"/>
                </a:solidFill>
                <a:latin typeface="Courier New" charset="0"/>
                <a:ea typeface="Courier New" charset="0"/>
                <a:cs typeface="Courier New" charset="0"/>
              </a:rPr>
              <a:t>    for i in range(0, </a:t>
            </a:r>
            <a:r>
              <a:rPr lang="en-US" b="1" dirty="0" err="1" smtClean="0">
                <a:solidFill>
                  <a:srgbClr val="FFFF00"/>
                </a:solidFill>
                <a:latin typeface="Courier New" charset="0"/>
                <a:ea typeface="Courier New" charset="0"/>
                <a:cs typeface="Courier New" charset="0"/>
              </a:rPr>
              <a:t>num_dice</a:t>
            </a:r>
            <a:r>
              <a:rPr lang="en-US" b="1" dirty="0" smtClean="0">
                <a:solidFill>
                  <a:srgbClr val="FFFF00"/>
                </a:solidFill>
                <a:latin typeface="Courier New" charset="0"/>
                <a:ea typeface="Courier New" charset="0"/>
                <a:cs typeface="Courier New" charset="0"/>
              </a:rPr>
              <a:t>):</a:t>
            </a:r>
            <a:endParaRPr lang="en-US" b="1" dirty="0">
              <a:solidFill>
                <a:srgbClr val="FFFF00"/>
              </a:solidFill>
              <a:latin typeface="Courier New" charset="0"/>
              <a:ea typeface="Courier New" charset="0"/>
              <a:cs typeface="Courier New" charset="0"/>
            </a:endParaRPr>
          </a:p>
          <a:p>
            <a:pPr marL="0" indent="0">
              <a:spcBef>
                <a:spcPts val="400"/>
              </a:spcBef>
              <a:buNone/>
            </a:pPr>
            <a:r>
              <a:rPr lang="en-US" b="1" dirty="0">
                <a:solidFill>
                  <a:srgbClr val="FFFF00"/>
                </a:solidFill>
                <a:latin typeface="Courier New" charset="0"/>
                <a:ea typeface="Courier New" charset="0"/>
                <a:cs typeface="Courier New" charset="0"/>
              </a:rPr>
              <a:t>        dice[i] = random.randint(1, 6)</a:t>
            </a:r>
          </a:p>
          <a:p>
            <a:pPr marL="0" indent="0">
              <a:spcBef>
                <a:spcPts val="400"/>
              </a:spcBef>
              <a:buNone/>
            </a:pPr>
            <a:r>
              <a:rPr lang="en-US" b="1" dirty="0">
                <a:solidFill>
                  <a:srgbClr val="FFFF00"/>
                </a:solidFill>
                <a:latin typeface="Courier New" charset="0"/>
                <a:ea typeface="Courier New" charset="0"/>
                <a:cs typeface="Courier New" charset="0"/>
              </a:rPr>
              <a:t>    print("You rolled the following dice:")</a:t>
            </a:r>
          </a:p>
          <a:p>
            <a:pPr marL="0" indent="0">
              <a:spcBef>
                <a:spcPts val="400"/>
              </a:spcBef>
              <a:buNone/>
            </a:pPr>
            <a:r>
              <a:rPr lang="en-US" b="1" dirty="0">
                <a:solidFill>
                  <a:srgbClr val="FFFF00"/>
                </a:solidFill>
                <a:latin typeface="Courier New" charset="0"/>
                <a:ea typeface="Courier New" charset="0"/>
                <a:cs typeface="Courier New" charset="0"/>
              </a:rPr>
              <a:t>    </a:t>
            </a:r>
            <a:r>
              <a:rPr lang="en-US" b="1" dirty="0" err="1">
                <a:solidFill>
                  <a:srgbClr val="FFFF00"/>
                </a:solidFill>
                <a:latin typeface="Courier New" charset="0"/>
                <a:ea typeface="Courier New" charset="0"/>
                <a:cs typeface="Courier New" charset="0"/>
              </a:rPr>
              <a:t>dice.sort</a:t>
            </a:r>
            <a:r>
              <a:rPr lang="en-US" b="1" dirty="0">
                <a:solidFill>
                  <a:srgbClr val="FFFF00"/>
                </a:solidFill>
                <a:latin typeface="Courier New" charset="0"/>
                <a:ea typeface="Courier New" charset="0"/>
                <a:cs typeface="Courier New" charset="0"/>
              </a:rPr>
              <a:t>()</a:t>
            </a:r>
          </a:p>
          <a:p>
            <a:pPr marL="0" indent="0">
              <a:spcBef>
                <a:spcPts val="400"/>
              </a:spcBef>
              <a:buNone/>
            </a:pPr>
            <a:r>
              <a:rPr lang="en-US" b="1" dirty="0">
                <a:solidFill>
                  <a:srgbClr val="FFFF00"/>
                </a:solidFill>
                <a:latin typeface="Courier New" charset="0"/>
                <a:ea typeface="Courier New" charset="0"/>
                <a:cs typeface="Courier New" charset="0"/>
              </a:rPr>
              <a:t>    return dice</a:t>
            </a:r>
          </a:p>
          <a:p>
            <a:endParaRPr lang="en-US" dirty="0"/>
          </a:p>
        </p:txBody>
      </p:sp>
    </p:spTree>
    <p:extLst>
      <p:ext uri="{BB962C8B-B14F-4D97-AF65-F5344CB8AC3E}">
        <p14:creationId xmlns:p14="http://schemas.microsoft.com/office/powerpoint/2010/main" val="2082635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Hands on: functions</a:t>
            </a:r>
          </a:p>
        </p:txBody>
      </p:sp>
      <p:sp>
        <p:nvSpPr>
          <p:cNvPr id="3" name="Content Placeholder 2"/>
          <p:cNvSpPr>
            <a:spLocks noGrp="1"/>
          </p:cNvSpPr>
          <p:nvPr>
            <p:ph idx="1"/>
          </p:nvPr>
        </p:nvSpPr>
        <p:spPr>
          <a:xfrm>
            <a:off x="685800" y="2194560"/>
            <a:ext cx="10820400" cy="4419600"/>
          </a:xfrm>
        </p:spPr>
        <p:txBody>
          <a:bodyPr>
            <a:normAutofit fontScale="92500" lnSpcReduction="10000"/>
          </a:bodyPr>
          <a:lstStyle/>
          <a:p>
            <a:pPr marL="0" indent="0">
              <a:spcBef>
                <a:spcPts val="400"/>
              </a:spcBef>
              <a:buNone/>
            </a:pPr>
            <a:r>
              <a:rPr lang="en-US" b="1" dirty="0" smtClean="0">
                <a:solidFill>
                  <a:srgbClr val="FFFF00"/>
                </a:solidFill>
                <a:latin typeface="Courier New" charset="0"/>
                <a:ea typeface="Courier New" charset="0"/>
                <a:cs typeface="Courier New" charset="0"/>
              </a:rPr>
              <a:t>print</a:t>
            </a:r>
            <a:r>
              <a:rPr lang="en-US" b="1" dirty="0">
                <a:solidFill>
                  <a:srgbClr val="FFFF00"/>
                </a:solidFill>
                <a:latin typeface="Courier New" charset="0"/>
                <a:ea typeface="Courier New" charset="0"/>
                <a:cs typeface="Courier New" charset="0"/>
              </a:rPr>
              <a:t>("Welcome to the Yahtzee dice roller!")</a:t>
            </a:r>
          </a:p>
          <a:p>
            <a:pPr marL="0" indent="0">
              <a:spcBef>
                <a:spcPts val="400"/>
              </a:spcBef>
              <a:buNone/>
            </a:pPr>
            <a:r>
              <a:rPr lang="en-US" b="1" dirty="0" err="1">
                <a:solidFill>
                  <a:srgbClr val="FFFF00"/>
                </a:solidFill>
                <a:latin typeface="Courier New" charset="0"/>
                <a:ea typeface="Courier New" charset="0"/>
                <a:cs typeface="Courier New" charset="0"/>
              </a:rPr>
              <a:t>dice_rolled</a:t>
            </a:r>
            <a:r>
              <a:rPr lang="en-US" b="1" dirty="0">
                <a:solidFill>
                  <a:srgbClr val="FFFF00"/>
                </a:solidFill>
                <a:latin typeface="Courier New" charset="0"/>
                <a:ea typeface="Courier New" charset="0"/>
                <a:cs typeface="Courier New" charset="0"/>
              </a:rPr>
              <a:t> = []</a:t>
            </a:r>
          </a:p>
          <a:p>
            <a:pPr marL="0" indent="0">
              <a:spcBef>
                <a:spcPts val="400"/>
              </a:spcBef>
              <a:buNone/>
            </a:pPr>
            <a:r>
              <a:rPr lang="en-US" b="1" dirty="0" err="1">
                <a:solidFill>
                  <a:srgbClr val="FFFF00"/>
                </a:solidFill>
                <a:latin typeface="Courier New" charset="0"/>
                <a:ea typeface="Courier New" charset="0"/>
                <a:cs typeface="Courier New" charset="0"/>
              </a:rPr>
              <a:t>roll_number</a:t>
            </a:r>
            <a:r>
              <a:rPr lang="en-US" b="1" dirty="0">
                <a:solidFill>
                  <a:srgbClr val="FFFF00"/>
                </a:solidFill>
                <a:latin typeface="Courier New" charset="0"/>
                <a:ea typeface="Courier New" charset="0"/>
                <a:cs typeface="Courier New" charset="0"/>
              </a:rPr>
              <a:t> = 1</a:t>
            </a:r>
          </a:p>
          <a:p>
            <a:pPr marL="0" indent="0">
              <a:spcBef>
                <a:spcPts val="400"/>
              </a:spcBef>
              <a:buNone/>
            </a:pPr>
            <a:r>
              <a:rPr lang="en-US" b="1" dirty="0">
                <a:solidFill>
                  <a:srgbClr val="FFFF00"/>
                </a:solidFill>
                <a:latin typeface="Courier New" charset="0"/>
                <a:ea typeface="Courier New" charset="0"/>
                <a:cs typeface="Courier New" charset="0"/>
              </a:rPr>
              <a:t>repeat = 'y'</a:t>
            </a:r>
          </a:p>
          <a:p>
            <a:pPr marL="0" indent="0">
              <a:spcBef>
                <a:spcPts val="400"/>
              </a:spcBef>
              <a:buNone/>
            </a:pPr>
            <a:r>
              <a:rPr lang="en-US" b="1" dirty="0">
                <a:solidFill>
                  <a:srgbClr val="FFFF00"/>
                </a:solidFill>
                <a:latin typeface="Courier New" charset="0"/>
                <a:ea typeface="Courier New" charset="0"/>
                <a:cs typeface="Courier New" charset="0"/>
              </a:rPr>
              <a:t>while (repeat == 'y') or (repeat == 'Y'):</a:t>
            </a:r>
          </a:p>
          <a:p>
            <a:pPr marL="0" indent="0">
              <a:spcBef>
                <a:spcPts val="400"/>
              </a:spcBef>
              <a:buNone/>
            </a:pPr>
            <a:r>
              <a:rPr lang="en-US" b="1" dirty="0">
                <a:solidFill>
                  <a:srgbClr val="FFFF00"/>
                </a:solidFill>
                <a:latin typeface="Courier New" charset="0"/>
                <a:ea typeface="Courier New" charset="0"/>
                <a:cs typeface="Courier New" charset="0"/>
              </a:rPr>
              <a:t>    dice = </a:t>
            </a:r>
            <a:r>
              <a:rPr lang="en-US" b="1" dirty="0" err="1" smtClean="0">
                <a:solidFill>
                  <a:srgbClr val="FFFF00"/>
                </a:solidFill>
                <a:latin typeface="Courier New" charset="0"/>
                <a:ea typeface="Courier New" charset="0"/>
                <a:cs typeface="Courier New" charset="0"/>
              </a:rPr>
              <a:t>roll_dice</a:t>
            </a:r>
            <a:r>
              <a:rPr lang="en-US" b="1" smtClean="0">
                <a:solidFill>
                  <a:srgbClr val="FFFF00"/>
                </a:solidFill>
                <a:latin typeface="Courier New" charset="0"/>
                <a:ea typeface="Courier New" charset="0"/>
                <a:cs typeface="Courier New" charset="0"/>
              </a:rPr>
              <a:t>()   </a:t>
            </a:r>
            <a:r>
              <a:rPr lang="en-US" b="1" dirty="0" smtClean="0">
                <a:solidFill>
                  <a:srgbClr val="FFFF00"/>
                </a:solidFill>
                <a:latin typeface="Courier New" charset="0"/>
                <a:ea typeface="Courier New" charset="0"/>
                <a:cs typeface="Courier New" charset="0"/>
              </a:rPr>
              <a:t>### &lt;&lt;&lt;&lt; Here is the function!</a:t>
            </a:r>
            <a:endParaRPr lang="en-US" b="1" dirty="0">
              <a:solidFill>
                <a:srgbClr val="FFFF00"/>
              </a:solidFill>
              <a:latin typeface="Courier New" charset="0"/>
              <a:ea typeface="Courier New" charset="0"/>
              <a:cs typeface="Courier New" charset="0"/>
            </a:endParaRPr>
          </a:p>
          <a:p>
            <a:pPr marL="0" indent="0">
              <a:spcBef>
                <a:spcPts val="400"/>
              </a:spcBef>
              <a:buNone/>
            </a:pPr>
            <a:r>
              <a:rPr lang="en-US" b="1" dirty="0">
                <a:solidFill>
                  <a:srgbClr val="FFFF00"/>
                </a:solidFill>
                <a:latin typeface="Courier New" charset="0"/>
                <a:ea typeface="Courier New" charset="0"/>
                <a:cs typeface="Courier New" charset="0"/>
              </a:rPr>
              <a:t>    print(dice)</a:t>
            </a:r>
          </a:p>
          <a:p>
            <a:pPr marL="0" indent="0">
              <a:spcBef>
                <a:spcPts val="400"/>
              </a:spcBef>
              <a:buNone/>
            </a:pPr>
            <a:r>
              <a:rPr lang="en-US" b="1" dirty="0">
                <a:solidFill>
                  <a:srgbClr val="FFFF00"/>
                </a:solidFill>
                <a:latin typeface="Courier New" charset="0"/>
                <a:ea typeface="Courier New" charset="0"/>
                <a:cs typeface="Courier New" charset="0"/>
              </a:rPr>
              <a:t>    print()</a:t>
            </a:r>
          </a:p>
          <a:p>
            <a:pPr marL="0" indent="0">
              <a:spcBef>
                <a:spcPts val="400"/>
              </a:spcBef>
              <a:buNone/>
            </a:pPr>
            <a:r>
              <a:rPr lang="en-US" b="1" dirty="0">
                <a:solidFill>
                  <a:srgbClr val="FFFF00"/>
                </a:solidFill>
                <a:latin typeface="Courier New" charset="0"/>
                <a:ea typeface="Courier New" charset="0"/>
                <a:cs typeface="Courier New" charset="0"/>
              </a:rPr>
              <a:t>    </a:t>
            </a:r>
            <a:r>
              <a:rPr lang="en-US" b="1" dirty="0" err="1">
                <a:solidFill>
                  <a:srgbClr val="FFFF00"/>
                </a:solidFill>
                <a:latin typeface="Courier New" charset="0"/>
                <a:ea typeface="Courier New" charset="0"/>
                <a:cs typeface="Courier New" charset="0"/>
              </a:rPr>
              <a:t>dice_rolled.append</a:t>
            </a:r>
            <a:r>
              <a:rPr lang="en-US" b="1" dirty="0">
                <a:solidFill>
                  <a:srgbClr val="FFFF00"/>
                </a:solidFill>
                <a:latin typeface="Courier New" charset="0"/>
                <a:ea typeface="Courier New" charset="0"/>
                <a:cs typeface="Courier New" charset="0"/>
              </a:rPr>
              <a:t>((</a:t>
            </a:r>
            <a:r>
              <a:rPr lang="en-US" b="1" dirty="0" err="1">
                <a:solidFill>
                  <a:srgbClr val="FFFF00"/>
                </a:solidFill>
                <a:latin typeface="Courier New" charset="0"/>
                <a:ea typeface="Courier New" charset="0"/>
                <a:cs typeface="Courier New" charset="0"/>
              </a:rPr>
              <a:t>roll_number</a:t>
            </a:r>
            <a:r>
              <a:rPr lang="en-US" b="1" dirty="0">
                <a:solidFill>
                  <a:srgbClr val="FFFF00"/>
                </a:solidFill>
                <a:latin typeface="Courier New" charset="0"/>
                <a:ea typeface="Courier New" charset="0"/>
                <a:cs typeface="Courier New" charset="0"/>
              </a:rPr>
              <a:t>, dice))</a:t>
            </a:r>
          </a:p>
          <a:p>
            <a:pPr marL="0" indent="0">
              <a:spcBef>
                <a:spcPts val="400"/>
              </a:spcBef>
              <a:buNone/>
            </a:pPr>
            <a:r>
              <a:rPr lang="en-US" b="1" dirty="0">
                <a:solidFill>
                  <a:srgbClr val="FFFF00"/>
                </a:solidFill>
                <a:latin typeface="Courier New" charset="0"/>
                <a:ea typeface="Courier New" charset="0"/>
                <a:cs typeface="Courier New" charset="0"/>
              </a:rPr>
              <a:t>    repeat = input("Would you like to roll again? [Y/n]: ")</a:t>
            </a:r>
          </a:p>
          <a:p>
            <a:pPr marL="0" indent="0">
              <a:spcBef>
                <a:spcPts val="400"/>
              </a:spcBef>
              <a:buNone/>
            </a:pPr>
            <a:r>
              <a:rPr lang="en-US" b="1" dirty="0">
                <a:solidFill>
                  <a:srgbClr val="FFFF00"/>
                </a:solidFill>
                <a:latin typeface="Courier New" charset="0"/>
                <a:ea typeface="Courier New" charset="0"/>
                <a:cs typeface="Courier New" charset="0"/>
              </a:rPr>
              <a:t>    print()</a:t>
            </a:r>
          </a:p>
          <a:p>
            <a:pPr marL="0" indent="0">
              <a:spcBef>
                <a:spcPts val="400"/>
              </a:spcBef>
              <a:buNone/>
            </a:pPr>
            <a:r>
              <a:rPr lang="en-US" b="1" dirty="0">
                <a:solidFill>
                  <a:srgbClr val="FFFF00"/>
                </a:solidFill>
                <a:latin typeface="Courier New" charset="0"/>
                <a:ea typeface="Courier New" charset="0"/>
                <a:cs typeface="Courier New" charset="0"/>
              </a:rPr>
              <a:t>    </a:t>
            </a:r>
            <a:r>
              <a:rPr lang="en-US" b="1" dirty="0" err="1">
                <a:solidFill>
                  <a:srgbClr val="FFFF00"/>
                </a:solidFill>
                <a:latin typeface="Courier New" charset="0"/>
                <a:ea typeface="Courier New" charset="0"/>
                <a:cs typeface="Courier New" charset="0"/>
              </a:rPr>
              <a:t>roll_number</a:t>
            </a:r>
            <a:r>
              <a:rPr lang="en-US" b="1" dirty="0">
                <a:solidFill>
                  <a:srgbClr val="FFFF00"/>
                </a:solidFill>
                <a:latin typeface="Courier New" charset="0"/>
                <a:ea typeface="Courier New" charset="0"/>
                <a:cs typeface="Courier New" charset="0"/>
              </a:rPr>
              <a:t> = </a:t>
            </a:r>
            <a:r>
              <a:rPr lang="en-US" b="1" dirty="0" err="1">
                <a:solidFill>
                  <a:srgbClr val="FFFF00"/>
                </a:solidFill>
                <a:latin typeface="Courier New" charset="0"/>
                <a:ea typeface="Courier New" charset="0"/>
                <a:cs typeface="Courier New" charset="0"/>
              </a:rPr>
              <a:t>roll_number</a:t>
            </a:r>
            <a:r>
              <a:rPr lang="en-US" b="1" dirty="0">
                <a:solidFill>
                  <a:srgbClr val="FFFF00"/>
                </a:solidFill>
                <a:latin typeface="Courier New" charset="0"/>
                <a:ea typeface="Courier New" charset="0"/>
                <a:cs typeface="Courier New" charset="0"/>
              </a:rPr>
              <a:t> + 1    </a:t>
            </a:r>
          </a:p>
          <a:p>
            <a:pPr marL="0" indent="0">
              <a:spcBef>
                <a:spcPts val="400"/>
              </a:spcBef>
              <a:buNone/>
            </a:pPr>
            <a:r>
              <a:rPr lang="en-US" b="1" dirty="0">
                <a:solidFill>
                  <a:srgbClr val="FFFF00"/>
                </a:solidFill>
                <a:latin typeface="Courier New" charset="0"/>
                <a:ea typeface="Courier New" charset="0"/>
                <a:cs typeface="Courier New" charset="0"/>
              </a:rPr>
              <a:t>print("Dice rolled:\n{0}".format(</a:t>
            </a:r>
            <a:r>
              <a:rPr lang="en-US" b="1" dirty="0" err="1">
                <a:solidFill>
                  <a:srgbClr val="FFFF00"/>
                </a:solidFill>
                <a:latin typeface="Courier New" charset="0"/>
                <a:ea typeface="Courier New" charset="0"/>
                <a:cs typeface="Courier New" charset="0"/>
              </a:rPr>
              <a:t>dice_rolled</a:t>
            </a:r>
            <a:r>
              <a:rPr lang="en-US" b="1" dirty="0">
                <a:solidFill>
                  <a:srgbClr val="FFFF00"/>
                </a:solidFill>
                <a:latin typeface="Courier New" charset="0"/>
                <a:ea typeface="Courier New" charset="0"/>
                <a:cs typeface="Courier New" charset="0"/>
              </a:rPr>
              <a:t>))</a:t>
            </a:r>
          </a:p>
          <a:p>
            <a:pPr marL="0" indent="0">
              <a:spcBef>
                <a:spcPts val="400"/>
              </a:spcBef>
              <a:buNone/>
            </a:pPr>
            <a:r>
              <a:rPr lang="en-US" b="1" dirty="0">
                <a:solidFill>
                  <a:srgbClr val="FFFF00"/>
                </a:solidFill>
                <a:latin typeface="Courier New" charset="0"/>
                <a:ea typeface="Courier New" charset="0"/>
                <a:cs typeface="Courier New" charset="0"/>
              </a:rPr>
              <a:t>print("bye</a:t>
            </a:r>
            <a:r>
              <a:rPr lang="en-US" b="1" dirty="0" smtClean="0">
                <a:solidFill>
                  <a:srgbClr val="FFFF00"/>
                </a:solidFill>
                <a:latin typeface="Courier New" charset="0"/>
                <a:ea typeface="Courier New" charset="0"/>
                <a:cs typeface="Courier New" charset="0"/>
              </a:rPr>
              <a:t>!")</a:t>
            </a:r>
            <a:endParaRPr lang="en-US" b="1" dirty="0">
              <a:solidFill>
                <a:srgbClr val="FFFF00"/>
              </a:solidFill>
              <a:latin typeface="Courier New" charset="0"/>
              <a:ea typeface="Courier New" charset="0"/>
              <a:cs typeface="Courier New" charset="0"/>
            </a:endParaRPr>
          </a:p>
        </p:txBody>
      </p:sp>
    </p:spTree>
    <p:extLst>
      <p:ext uri="{BB962C8B-B14F-4D97-AF65-F5344CB8AC3E}">
        <p14:creationId xmlns:p14="http://schemas.microsoft.com/office/powerpoint/2010/main" val="13397938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Hands on: functions</a:t>
            </a:r>
          </a:p>
        </p:txBody>
      </p:sp>
      <p:sp>
        <p:nvSpPr>
          <p:cNvPr id="3" name="Content Placeholder 2"/>
          <p:cNvSpPr>
            <a:spLocks noGrp="1"/>
          </p:cNvSpPr>
          <p:nvPr>
            <p:ph idx="1"/>
          </p:nvPr>
        </p:nvSpPr>
        <p:spPr>
          <a:xfrm>
            <a:off x="685800" y="2194560"/>
            <a:ext cx="10820400" cy="4521200"/>
          </a:xfrm>
        </p:spPr>
        <p:txBody>
          <a:bodyPr>
            <a:normAutofit fontScale="77500" lnSpcReduction="20000"/>
          </a:bodyPr>
          <a:lstStyle/>
          <a:p>
            <a:pPr marL="0" indent="0">
              <a:spcBef>
                <a:spcPts val="400"/>
              </a:spcBef>
              <a:buNone/>
            </a:pPr>
            <a:r>
              <a:rPr lang="en-US" b="1">
                <a:solidFill>
                  <a:srgbClr val="00B050"/>
                </a:solidFill>
              </a:rPr>
              <a:t>$ python3 ./yahtzee3.py </a:t>
            </a:r>
          </a:p>
          <a:p>
            <a:pPr marL="0" indent="0">
              <a:spcBef>
                <a:spcPts val="400"/>
              </a:spcBef>
              <a:buNone/>
            </a:pPr>
            <a:r>
              <a:rPr lang="en-US" b="1">
                <a:solidFill>
                  <a:srgbClr val="00B050"/>
                </a:solidFill>
              </a:rPr>
              <a:t>Welcome to the Yahtzee dice roller!</a:t>
            </a:r>
          </a:p>
          <a:p>
            <a:pPr marL="0" indent="0">
              <a:spcBef>
                <a:spcPts val="400"/>
              </a:spcBef>
              <a:buNone/>
            </a:pPr>
            <a:r>
              <a:rPr lang="en-US" b="1">
                <a:solidFill>
                  <a:srgbClr val="00B050"/>
                </a:solidFill>
              </a:rPr>
              <a:t>Rolling the dice...</a:t>
            </a:r>
          </a:p>
          <a:p>
            <a:pPr marL="0" indent="0">
              <a:spcBef>
                <a:spcPts val="400"/>
              </a:spcBef>
              <a:buNone/>
            </a:pPr>
            <a:r>
              <a:rPr lang="en-US" b="1">
                <a:solidFill>
                  <a:srgbClr val="00B050"/>
                </a:solidFill>
              </a:rPr>
              <a:t>You rolled the following dice:</a:t>
            </a:r>
          </a:p>
          <a:p>
            <a:pPr marL="0" indent="0">
              <a:spcBef>
                <a:spcPts val="400"/>
              </a:spcBef>
              <a:buNone/>
            </a:pPr>
            <a:r>
              <a:rPr lang="en-US" b="1">
                <a:solidFill>
                  <a:srgbClr val="00B050"/>
                </a:solidFill>
              </a:rPr>
              <a:t>[2, 3, 3, 3, 6]</a:t>
            </a:r>
          </a:p>
          <a:p>
            <a:pPr marL="0" indent="0">
              <a:spcBef>
                <a:spcPts val="400"/>
              </a:spcBef>
              <a:buNone/>
            </a:pPr>
            <a:endParaRPr lang="en-US" b="1">
              <a:solidFill>
                <a:srgbClr val="00B050"/>
              </a:solidFill>
            </a:endParaRPr>
          </a:p>
          <a:p>
            <a:pPr marL="0" indent="0">
              <a:spcBef>
                <a:spcPts val="400"/>
              </a:spcBef>
              <a:buNone/>
            </a:pPr>
            <a:r>
              <a:rPr lang="en-US" b="1">
                <a:solidFill>
                  <a:srgbClr val="00B050"/>
                </a:solidFill>
              </a:rPr>
              <a:t>Would you like to roll again? [Y/n]: y</a:t>
            </a:r>
          </a:p>
          <a:p>
            <a:pPr marL="0" indent="0">
              <a:spcBef>
                <a:spcPts val="400"/>
              </a:spcBef>
              <a:buNone/>
            </a:pPr>
            <a:endParaRPr lang="en-US" b="1">
              <a:solidFill>
                <a:srgbClr val="00B050"/>
              </a:solidFill>
            </a:endParaRPr>
          </a:p>
          <a:p>
            <a:pPr marL="0" indent="0">
              <a:spcBef>
                <a:spcPts val="400"/>
              </a:spcBef>
              <a:buNone/>
            </a:pPr>
            <a:r>
              <a:rPr lang="en-US" b="1">
                <a:solidFill>
                  <a:srgbClr val="00B050"/>
                </a:solidFill>
              </a:rPr>
              <a:t>Rolling the dice...</a:t>
            </a:r>
          </a:p>
          <a:p>
            <a:pPr marL="0" indent="0">
              <a:spcBef>
                <a:spcPts val="400"/>
              </a:spcBef>
              <a:buNone/>
            </a:pPr>
            <a:r>
              <a:rPr lang="en-US" b="1">
                <a:solidFill>
                  <a:srgbClr val="00B050"/>
                </a:solidFill>
              </a:rPr>
              <a:t>You rolled the following dice:</a:t>
            </a:r>
          </a:p>
          <a:p>
            <a:pPr marL="0" indent="0">
              <a:spcBef>
                <a:spcPts val="400"/>
              </a:spcBef>
              <a:buNone/>
            </a:pPr>
            <a:r>
              <a:rPr lang="en-US" b="1">
                <a:solidFill>
                  <a:srgbClr val="00B050"/>
                </a:solidFill>
              </a:rPr>
              <a:t>[2, 4, 6, 6, 6]</a:t>
            </a:r>
          </a:p>
          <a:p>
            <a:pPr marL="0" indent="0">
              <a:spcBef>
                <a:spcPts val="400"/>
              </a:spcBef>
              <a:buNone/>
            </a:pPr>
            <a:endParaRPr lang="en-US" b="1">
              <a:solidFill>
                <a:srgbClr val="00B050"/>
              </a:solidFill>
            </a:endParaRPr>
          </a:p>
          <a:p>
            <a:pPr marL="0" indent="0">
              <a:spcBef>
                <a:spcPts val="400"/>
              </a:spcBef>
              <a:buNone/>
            </a:pPr>
            <a:r>
              <a:rPr lang="en-US" b="1">
                <a:solidFill>
                  <a:srgbClr val="00B050"/>
                </a:solidFill>
              </a:rPr>
              <a:t>Would you like to roll again? [Y/n]: y</a:t>
            </a:r>
          </a:p>
          <a:p>
            <a:pPr marL="0" indent="0">
              <a:spcBef>
                <a:spcPts val="400"/>
              </a:spcBef>
              <a:buNone/>
            </a:pPr>
            <a:endParaRPr lang="en-US" b="1" smtClean="0">
              <a:solidFill>
                <a:srgbClr val="00B050"/>
              </a:solidFill>
            </a:endParaRPr>
          </a:p>
          <a:p>
            <a:pPr marL="0" indent="0">
              <a:spcBef>
                <a:spcPts val="400"/>
              </a:spcBef>
              <a:buNone/>
            </a:pPr>
            <a:r>
              <a:rPr lang="mr-IN" b="1" smtClean="0">
                <a:solidFill>
                  <a:srgbClr val="00B050"/>
                </a:solidFill>
              </a:rPr>
              <a:t>…</a:t>
            </a:r>
            <a:endParaRPr lang="en-US" b="1" smtClean="0">
              <a:solidFill>
                <a:srgbClr val="00B050"/>
              </a:solidFill>
            </a:endParaRPr>
          </a:p>
          <a:p>
            <a:pPr marL="0" indent="0">
              <a:spcBef>
                <a:spcPts val="400"/>
              </a:spcBef>
              <a:buNone/>
            </a:pPr>
            <a:endParaRPr lang="en-US" b="1">
              <a:solidFill>
                <a:srgbClr val="00B050"/>
              </a:solidFill>
            </a:endParaRPr>
          </a:p>
          <a:p>
            <a:pPr marL="0" indent="0">
              <a:spcBef>
                <a:spcPts val="400"/>
              </a:spcBef>
              <a:buNone/>
            </a:pPr>
            <a:r>
              <a:rPr lang="en-US" b="1">
                <a:solidFill>
                  <a:srgbClr val="00B050"/>
                </a:solidFill>
              </a:rPr>
              <a:t>Dice rolled:</a:t>
            </a:r>
          </a:p>
          <a:p>
            <a:pPr marL="0" indent="0">
              <a:spcBef>
                <a:spcPts val="400"/>
              </a:spcBef>
              <a:buNone/>
            </a:pPr>
            <a:r>
              <a:rPr lang="en-US" b="1">
                <a:solidFill>
                  <a:srgbClr val="00B050"/>
                </a:solidFill>
              </a:rPr>
              <a:t>[(1, [2, 3, 3, 3, 6]), (2, [2, 4, 6, 6, 6]), (3, [1, 1, 4, 5, 6]), (4, [1, 3, 4, 5, 6])]</a:t>
            </a:r>
          </a:p>
          <a:p>
            <a:pPr marL="0" indent="0">
              <a:spcBef>
                <a:spcPts val="400"/>
              </a:spcBef>
              <a:buNone/>
            </a:pPr>
            <a:r>
              <a:rPr lang="en-US" b="1">
                <a:solidFill>
                  <a:srgbClr val="00B050"/>
                </a:solidFill>
              </a:rPr>
              <a:t>bye!</a:t>
            </a:r>
          </a:p>
          <a:p>
            <a:pPr marL="0" indent="0">
              <a:spcBef>
                <a:spcPts val="0"/>
              </a:spcBef>
              <a:buNone/>
            </a:pPr>
            <a:endParaRPr lang="en-US" b="1">
              <a:solidFill>
                <a:srgbClr val="00B050"/>
              </a:solidFill>
            </a:endParaRPr>
          </a:p>
          <a:p>
            <a:pPr marL="0" indent="0">
              <a:spcBef>
                <a:spcPts val="0"/>
              </a:spcBef>
              <a:buNone/>
            </a:pPr>
            <a:endParaRPr lang="en-US" b="1">
              <a:solidFill>
                <a:srgbClr val="00B050"/>
              </a:solidFill>
            </a:endParaRPr>
          </a:p>
          <a:p>
            <a:pPr marL="0" indent="0">
              <a:spcBef>
                <a:spcPts val="0"/>
              </a:spcBef>
              <a:buNone/>
            </a:pPr>
            <a:endParaRPr lang="en-US" b="1">
              <a:solidFill>
                <a:srgbClr val="00B050"/>
              </a:solidFill>
            </a:endParaRPr>
          </a:p>
        </p:txBody>
      </p:sp>
    </p:spTree>
    <p:extLst>
      <p:ext uri="{BB962C8B-B14F-4D97-AF65-F5344CB8AC3E}">
        <p14:creationId xmlns:p14="http://schemas.microsoft.com/office/powerpoint/2010/main" val="14990859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Homework</a:t>
            </a:r>
            <a:endParaRPr lang="en-US"/>
          </a:p>
        </p:txBody>
      </p:sp>
      <p:sp>
        <p:nvSpPr>
          <p:cNvPr id="5" name="Text Placeholder 4"/>
          <p:cNvSpPr>
            <a:spLocks noGrp="1"/>
          </p:cNvSpPr>
          <p:nvPr>
            <p:ph type="body" sz="half" idx="2"/>
          </p:nvPr>
        </p:nvSpPr>
        <p:spPr>
          <a:xfrm>
            <a:off x="685800" y="2939863"/>
            <a:ext cx="10760765" cy="1613983"/>
          </a:xfrm>
        </p:spPr>
        <p:txBody>
          <a:bodyPr>
            <a:normAutofit/>
          </a:bodyPr>
          <a:lstStyle/>
          <a:p>
            <a:r>
              <a:rPr lang="en-US" sz="2400" smtClean="0"/>
              <a:t>All homework assignments can be handed in on hardcopy (with your name at the top) or emailed to me at drcharlesbell@gmail.com.</a:t>
            </a:r>
            <a:endParaRPr lang="en-US" sz="2400"/>
          </a:p>
        </p:txBody>
      </p:sp>
    </p:spTree>
    <p:extLst>
      <p:ext uri="{BB962C8B-B14F-4D97-AF65-F5344CB8AC3E}">
        <p14:creationId xmlns:p14="http://schemas.microsoft.com/office/powerpoint/2010/main" val="15690257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Homework #6 - Review</a:t>
            </a:r>
            <a:endParaRPr lang="en-US"/>
          </a:p>
        </p:txBody>
      </p:sp>
      <p:sp>
        <p:nvSpPr>
          <p:cNvPr id="2" name="Content Placeholder 1"/>
          <p:cNvSpPr>
            <a:spLocks noGrp="1"/>
          </p:cNvSpPr>
          <p:nvPr>
            <p:ph idx="1"/>
          </p:nvPr>
        </p:nvSpPr>
        <p:spPr>
          <a:xfrm>
            <a:off x="685800" y="1838960"/>
            <a:ext cx="10820400" cy="4947920"/>
          </a:xfrm>
        </p:spPr>
        <p:txBody>
          <a:bodyPr>
            <a:normAutofit fontScale="62500" lnSpcReduction="20000"/>
          </a:bodyPr>
          <a:lstStyle/>
          <a:p>
            <a:pPr marL="0" indent="0">
              <a:spcBef>
                <a:spcPts val="0"/>
              </a:spcBef>
              <a:buNone/>
            </a:pPr>
            <a:r>
              <a:rPr lang="en-US" b="1" smtClean="0">
                <a:solidFill>
                  <a:srgbClr val="92D050"/>
                </a:solidFill>
                <a:latin typeface="Courier New" charset="0"/>
                <a:ea typeface="Courier New" charset="0"/>
                <a:cs typeface="Courier New" charset="0"/>
              </a:rPr>
              <a:t>import </a:t>
            </a:r>
            <a:r>
              <a:rPr lang="en-US" b="1" err="1">
                <a:solidFill>
                  <a:srgbClr val="92D050"/>
                </a:solidFill>
                <a:latin typeface="Courier New" charset="0"/>
                <a:ea typeface="Courier New" charset="0"/>
                <a:cs typeface="Courier New" charset="0"/>
              </a:rPr>
              <a:t>json</a:t>
            </a:r>
            <a:endParaRPr lang="en-US" b="1">
              <a:solidFill>
                <a:srgbClr val="92D050"/>
              </a:solidFill>
              <a:latin typeface="Courier New" charset="0"/>
              <a:ea typeface="Courier New" charset="0"/>
              <a:cs typeface="Courier New" charset="0"/>
            </a:endParaRPr>
          </a:p>
          <a:p>
            <a:pPr marL="0" indent="0">
              <a:spcBef>
                <a:spcPts val="0"/>
              </a:spcBef>
              <a:buNone/>
            </a:pPr>
            <a:endParaRPr lang="en-US" b="1">
              <a:solidFill>
                <a:srgbClr val="92D050"/>
              </a:solidFill>
              <a:latin typeface="Courier New" charset="0"/>
              <a:ea typeface="Courier New" charset="0"/>
              <a:cs typeface="Courier New" charset="0"/>
            </a:endParaRPr>
          </a:p>
          <a:p>
            <a:pPr marL="0" indent="0">
              <a:spcBef>
                <a:spcPts val="0"/>
              </a:spcBef>
              <a:buNone/>
            </a:pPr>
            <a:r>
              <a:rPr lang="en-US" b="1">
                <a:solidFill>
                  <a:srgbClr val="92D050"/>
                </a:solidFill>
                <a:latin typeface="Courier New" charset="0"/>
                <a:ea typeface="Courier New" charset="0"/>
                <a:cs typeface="Courier New" charset="0"/>
              </a:rPr>
              <a:t>print("Welcome to the rolodex simulator (v1)!")</a:t>
            </a:r>
          </a:p>
          <a:p>
            <a:pPr marL="0" indent="0">
              <a:spcBef>
                <a:spcPts val="0"/>
              </a:spcBef>
              <a:buNone/>
            </a:pPr>
            <a:r>
              <a:rPr lang="en-US" b="1" err="1">
                <a:solidFill>
                  <a:srgbClr val="92D050"/>
                </a:solidFill>
                <a:latin typeface="Courier New" charset="0"/>
                <a:ea typeface="Courier New" charset="0"/>
                <a:cs typeface="Courier New" charset="0"/>
              </a:rPr>
              <a:t>myRolodex</a:t>
            </a:r>
            <a:r>
              <a:rPr lang="en-US" b="1">
                <a:solidFill>
                  <a:srgbClr val="92D050"/>
                </a:solidFill>
                <a:latin typeface="Courier New" charset="0"/>
                <a:ea typeface="Courier New" charset="0"/>
                <a:cs typeface="Courier New" charset="0"/>
              </a:rPr>
              <a:t> = []</a:t>
            </a:r>
          </a:p>
          <a:p>
            <a:pPr marL="0" indent="0">
              <a:spcBef>
                <a:spcPts val="0"/>
              </a:spcBef>
              <a:buNone/>
            </a:pPr>
            <a:r>
              <a:rPr lang="en-US" b="1">
                <a:solidFill>
                  <a:srgbClr val="92D050"/>
                </a:solidFill>
                <a:latin typeface="Courier New" charset="0"/>
                <a:ea typeface="Courier New" charset="0"/>
                <a:cs typeface="Courier New" charset="0"/>
              </a:rPr>
              <a:t>repeat = 'y'</a:t>
            </a:r>
          </a:p>
          <a:p>
            <a:pPr marL="0" indent="0">
              <a:spcBef>
                <a:spcPts val="0"/>
              </a:spcBef>
              <a:buNone/>
            </a:pPr>
            <a:r>
              <a:rPr lang="en-US" b="1">
                <a:solidFill>
                  <a:srgbClr val="92D050"/>
                </a:solidFill>
                <a:latin typeface="Courier New" charset="0"/>
                <a:ea typeface="Courier New" charset="0"/>
                <a:cs typeface="Courier New" charset="0"/>
              </a:rPr>
              <a:t>while (repeat == 'y') or (repeat == 'Y'):</a:t>
            </a:r>
          </a:p>
          <a:p>
            <a:pPr marL="0" indent="0">
              <a:spcBef>
                <a:spcPts val="0"/>
              </a:spcBef>
              <a:buNone/>
            </a:pPr>
            <a:r>
              <a:rPr lang="en-US" b="1">
                <a:solidFill>
                  <a:srgbClr val="92D050"/>
                </a:solidFill>
                <a:latin typeface="Courier New" charset="0"/>
                <a:ea typeface="Courier New" charset="0"/>
                <a:cs typeface="Courier New" charset="0"/>
              </a:rPr>
              <a:t>    first, last = input("First and last name (use space): ").split()</a:t>
            </a:r>
          </a:p>
          <a:p>
            <a:pPr marL="0" indent="0">
              <a:spcBef>
                <a:spcPts val="0"/>
              </a:spcBef>
              <a:buNone/>
            </a:pPr>
            <a:r>
              <a:rPr lang="en-US" b="1">
                <a:solidFill>
                  <a:srgbClr val="92D050"/>
                </a:solidFill>
                <a:latin typeface="Courier New" charset="0"/>
                <a:ea typeface="Courier New" charset="0"/>
                <a:cs typeface="Courier New" charset="0"/>
              </a:rPr>
              <a:t>    street = input("Street: ")</a:t>
            </a:r>
          </a:p>
          <a:p>
            <a:pPr marL="0" indent="0">
              <a:spcBef>
                <a:spcPts val="0"/>
              </a:spcBef>
              <a:buNone/>
            </a:pPr>
            <a:r>
              <a:rPr lang="en-US" b="1">
                <a:solidFill>
                  <a:srgbClr val="92D050"/>
                </a:solidFill>
                <a:latin typeface="Courier New" charset="0"/>
                <a:ea typeface="Courier New" charset="0"/>
                <a:cs typeface="Courier New" charset="0"/>
              </a:rPr>
              <a:t>    city, state, </a:t>
            </a:r>
            <a:r>
              <a:rPr lang="en-US" b="1" err="1">
                <a:solidFill>
                  <a:srgbClr val="92D050"/>
                </a:solidFill>
                <a:latin typeface="Courier New" charset="0"/>
                <a:ea typeface="Courier New" charset="0"/>
                <a:cs typeface="Courier New" charset="0"/>
              </a:rPr>
              <a:t>zipcode</a:t>
            </a:r>
            <a:r>
              <a:rPr lang="en-US" b="1">
                <a:solidFill>
                  <a:srgbClr val="92D050"/>
                </a:solidFill>
                <a:latin typeface="Courier New" charset="0"/>
                <a:ea typeface="Courier New" charset="0"/>
                <a:cs typeface="Courier New" charset="0"/>
              </a:rPr>
              <a:t> = input("City, state, and zip (use commas): ").split(",")</a:t>
            </a:r>
          </a:p>
          <a:p>
            <a:pPr marL="0" indent="0">
              <a:spcBef>
                <a:spcPts val="0"/>
              </a:spcBef>
              <a:buNone/>
            </a:pPr>
            <a:r>
              <a:rPr lang="en-US" b="1">
                <a:solidFill>
                  <a:srgbClr val="92D050"/>
                </a:solidFill>
                <a:latin typeface="Courier New" charset="0"/>
                <a:ea typeface="Courier New" charset="0"/>
                <a:cs typeface="Courier New" charset="0"/>
              </a:rPr>
              <a:t>    </a:t>
            </a:r>
            <a:r>
              <a:rPr lang="en-US" b="1" err="1">
                <a:solidFill>
                  <a:srgbClr val="92D050"/>
                </a:solidFill>
                <a:latin typeface="Courier New" charset="0"/>
                <a:ea typeface="Courier New" charset="0"/>
                <a:cs typeface="Courier New" charset="0"/>
              </a:rPr>
              <a:t>more_phones</a:t>
            </a:r>
            <a:r>
              <a:rPr lang="en-US" b="1">
                <a:solidFill>
                  <a:srgbClr val="92D050"/>
                </a:solidFill>
                <a:latin typeface="Courier New" charset="0"/>
                <a:ea typeface="Courier New" charset="0"/>
                <a:cs typeface="Courier New" charset="0"/>
              </a:rPr>
              <a:t> = 'y'</a:t>
            </a:r>
          </a:p>
          <a:p>
            <a:pPr marL="0" indent="0">
              <a:spcBef>
                <a:spcPts val="0"/>
              </a:spcBef>
              <a:buNone/>
            </a:pPr>
            <a:r>
              <a:rPr lang="en-US" b="1">
                <a:solidFill>
                  <a:srgbClr val="92D050"/>
                </a:solidFill>
                <a:latin typeface="Courier New" charset="0"/>
                <a:ea typeface="Courier New" charset="0"/>
                <a:cs typeface="Courier New" charset="0"/>
              </a:rPr>
              <a:t>    phones = []</a:t>
            </a:r>
          </a:p>
          <a:p>
            <a:pPr marL="0" indent="0">
              <a:spcBef>
                <a:spcPts val="0"/>
              </a:spcBef>
              <a:buNone/>
            </a:pPr>
            <a:r>
              <a:rPr lang="en-US" b="1">
                <a:solidFill>
                  <a:srgbClr val="92D050"/>
                </a:solidFill>
                <a:latin typeface="Courier New" charset="0"/>
                <a:ea typeface="Courier New" charset="0"/>
                <a:cs typeface="Courier New" charset="0"/>
              </a:rPr>
              <a:t>    while (</a:t>
            </a:r>
            <a:r>
              <a:rPr lang="en-US" b="1" err="1">
                <a:solidFill>
                  <a:srgbClr val="92D050"/>
                </a:solidFill>
                <a:latin typeface="Courier New" charset="0"/>
                <a:ea typeface="Courier New" charset="0"/>
                <a:cs typeface="Courier New" charset="0"/>
              </a:rPr>
              <a:t>more_phones</a:t>
            </a:r>
            <a:r>
              <a:rPr lang="en-US" b="1">
                <a:solidFill>
                  <a:srgbClr val="92D050"/>
                </a:solidFill>
                <a:latin typeface="Courier New" charset="0"/>
                <a:ea typeface="Courier New" charset="0"/>
                <a:cs typeface="Courier New" charset="0"/>
              </a:rPr>
              <a:t> == 'y') or (</a:t>
            </a:r>
            <a:r>
              <a:rPr lang="en-US" b="1" err="1">
                <a:solidFill>
                  <a:srgbClr val="92D050"/>
                </a:solidFill>
                <a:latin typeface="Courier New" charset="0"/>
                <a:ea typeface="Courier New" charset="0"/>
                <a:cs typeface="Courier New" charset="0"/>
              </a:rPr>
              <a:t>more_phones</a:t>
            </a:r>
            <a:r>
              <a:rPr lang="en-US" b="1">
                <a:solidFill>
                  <a:srgbClr val="92D050"/>
                </a:solidFill>
                <a:latin typeface="Courier New" charset="0"/>
                <a:ea typeface="Courier New" charset="0"/>
                <a:cs typeface="Courier New" charset="0"/>
              </a:rPr>
              <a:t> == 'Y'):</a:t>
            </a:r>
          </a:p>
          <a:p>
            <a:pPr marL="0" indent="0">
              <a:spcBef>
                <a:spcPts val="0"/>
              </a:spcBef>
              <a:buNone/>
            </a:pPr>
            <a:r>
              <a:rPr lang="en-US" b="1">
                <a:solidFill>
                  <a:srgbClr val="92D050"/>
                </a:solidFill>
                <a:latin typeface="Courier New" charset="0"/>
                <a:ea typeface="Courier New" charset="0"/>
                <a:cs typeface="Courier New" charset="0"/>
              </a:rPr>
              <a:t>        phone = input("Enter a phone number (XXX) XXX-XXXX: ").strip()</a:t>
            </a:r>
          </a:p>
          <a:p>
            <a:pPr marL="0" indent="0">
              <a:spcBef>
                <a:spcPts val="0"/>
              </a:spcBef>
              <a:buNone/>
            </a:pPr>
            <a:r>
              <a:rPr lang="en-US" b="1">
                <a:solidFill>
                  <a:srgbClr val="92D050"/>
                </a:solidFill>
                <a:latin typeface="Courier New" charset="0"/>
                <a:ea typeface="Courier New" charset="0"/>
                <a:cs typeface="Courier New" charset="0"/>
              </a:rPr>
              <a:t>        </a:t>
            </a:r>
            <a:r>
              <a:rPr lang="en-US" b="1" err="1">
                <a:solidFill>
                  <a:srgbClr val="92D050"/>
                </a:solidFill>
                <a:latin typeface="Courier New" charset="0"/>
                <a:ea typeface="Courier New" charset="0"/>
                <a:cs typeface="Courier New" charset="0"/>
              </a:rPr>
              <a:t>phones.append</a:t>
            </a:r>
            <a:r>
              <a:rPr lang="en-US" b="1">
                <a:solidFill>
                  <a:srgbClr val="92D050"/>
                </a:solidFill>
                <a:latin typeface="Courier New" charset="0"/>
                <a:ea typeface="Courier New" charset="0"/>
                <a:cs typeface="Courier New" charset="0"/>
              </a:rPr>
              <a:t>(phone)</a:t>
            </a:r>
          </a:p>
          <a:p>
            <a:pPr marL="0" indent="0">
              <a:spcBef>
                <a:spcPts val="0"/>
              </a:spcBef>
              <a:buNone/>
            </a:pPr>
            <a:r>
              <a:rPr lang="en-US" b="1">
                <a:solidFill>
                  <a:srgbClr val="92D050"/>
                </a:solidFill>
                <a:latin typeface="Courier New" charset="0"/>
                <a:ea typeface="Courier New" charset="0"/>
                <a:cs typeface="Courier New" charset="0"/>
              </a:rPr>
              <a:t>        </a:t>
            </a:r>
            <a:r>
              <a:rPr lang="en-US" b="1" err="1">
                <a:solidFill>
                  <a:srgbClr val="92D050"/>
                </a:solidFill>
                <a:latin typeface="Courier New" charset="0"/>
                <a:ea typeface="Courier New" charset="0"/>
                <a:cs typeface="Courier New" charset="0"/>
              </a:rPr>
              <a:t>more_phones</a:t>
            </a:r>
            <a:r>
              <a:rPr lang="en-US" b="1">
                <a:solidFill>
                  <a:srgbClr val="92D050"/>
                </a:solidFill>
                <a:latin typeface="Courier New" charset="0"/>
                <a:ea typeface="Courier New" charset="0"/>
                <a:cs typeface="Courier New" charset="0"/>
              </a:rPr>
              <a:t> = input("Enter another phone? [Y/N] ")</a:t>
            </a:r>
          </a:p>
          <a:p>
            <a:pPr marL="0" indent="0">
              <a:spcBef>
                <a:spcPts val="0"/>
              </a:spcBef>
              <a:buNone/>
            </a:pPr>
            <a:r>
              <a:rPr lang="en-US" b="1">
                <a:solidFill>
                  <a:srgbClr val="92D050"/>
                </a:solidFill>
                <a:latin typeface="Courier New" charset="0"/>
                <a:ea typeface="Courier New" charset="0"/>
                <a:cs typeface="Courier New" charset="0"/>
              </a:rPr>
              <a:t>    record = {</a:t>
            </a:r>
          </a:p>
          <a:p>
            <a:pPr marL="0" indent="0">
              <a:spcBef>
                <a:spcPts val="0"/>
              </a:spcBef>
              <a:buNone/>
            </a:pPr>
            <a:r>
              <a:rPr lang="en-US" b="1">
                <a:solidFill>
                  <a:srgbClr val="92D050"/>
                </a:solidFill>
                <a:latin typeface="Courier New" charset="0"/>
                <a:ea typeface="Courier New" charset="0"/>
                <a:cs typeface="Courier New" charset="0"/>
              </a:rPr>
              <a:t>        'first': </a:t>
            </a:r>
            <a:r>
              <a:rPr lang="en-US" b="1" err="1">
                <a:solidFill>
                  <a:srgbClr val="92D050"/>
                </a:solidFill>
                <a:latin typeface="Courier New" charset="0"/>
                <a:ea typeface="Courier New" charset="0"/>
                <a:cs typeface="Courier New" charset="0"/>
              </a:rPr>
              <a:t>first.strip</a:t>
            </a:r>
            <a:r>
              <a:rPr lang="en-US" b="1">
                <a:solidFill>
                  <a:srgbClr val="92D050"/>
                </a:solidFill>
                <a:latin typeface="Courier New" charset="0"/>
                <a:ea typeface="Courier New" charset="0"/>
                <a:cs typeface="Courier New" charset="0"/>
              </a:rPr>
              <a:t>(),</a:t>
            </a:r>
          </a:p>
          <a:p>
            <a:pPr marL="0" indent="0">
              <a:spcBef>
                <a:spcPts val="0"/>
              </a:spcBef>
              <a:buNone/>
            </a:pPr>
            <a:r>
              <a:rPr lang="en-US" b="1">
                <a:solidFill>
                  <a:srgbClr val="92D050"/>
                </a:solidFill>
                <a:latin typeface="Courier New" charset="0"/>
                <a:ea typeface="Courier New" charset="0"/>
                <a:cs typeface="Courier New" charset="0"/>
              </a:rPr>
              <a:t>        'last': </a:t>
            </a:r>
            <a:r>
              <a:rPr lang="en-US" b="1" err="1">
                <a:solidFill>
                  <a:srgbClr val="92D050"/>
                </a:solidFill>
                <a:latin typeface="Courier New" charset="0"/>
                <a:ea typeface="Courier New" charset="0"/>
                <a:cs typeface="Courier New" charset="0"/>
              </a:rPr>
              <a:t>last.strip</a:t>
            </a:r>
            <a:r>
              <a:rPr lang="en-US" b="1">
                <a:solidFill>
                  <a:srgbClr val="92D050"/>
                </a:solidFill>
                <a:latin typeface="Courier New" charset="0"/>
                <a:ea typeface="Courier New" charset="0"/>
                <a:cs typeface="Courier New" charset="0"/>
              </a:rPr>
              <a:t>(),</a:t>
            </a:r>
          </a:p>
          <a:p>
            <a:pPr marL="0" indent="0">
              <a:spcBef>
                <a:spcPts val="0"/>
              </a:spcBef>
              <a:buNone/>
            </a:pPr>
            <a:r>
              <a:rPr lang="en-US" b="1">
                <a:solidFill>
                  <a:srgbClr val="92D050"/>
                </a:solidFill>
                <a:latin typeface="Courier New" charset="0"/>
                <a:ea typeface="Courier New" charset="0"/>
                <a:cs typeface="Courier New" charset="0"/>
              </a:rPr>
              <a:t>        'address': {</a:t>
            </a:r>
          </a:p>
          <a:p>
            <a:pPr marL="0" indent="0">
              <a:spcBef>
                <a:spcPts val="0"/>
              </a:spcBef>
              <a:buNone/>
            </a:pPr>
            <a:r>
              <a:rPr lang="en-US" b="1">
                <a:solidFill>
                  <a:srgbClr val="92D050"/>
                </a:solidFill>
                <a:latin typeface="Courier New" charset="0"/>
                <a:ea typeface="Courier New" charset="0"/>
                <a:cs typeface="Courier New" charset="0"/>
              </a:rPr>
              <a:t>            'street': </a:t>
            </a:r>
            <a:r>
              <a:rPr lang="en-US" b="1" err="1">
                <a:solidFill>
                  <a:srgbClr val="92D050"/>
                </a:solidFill>
                <a:latin typeface="Courier New" charset="0"/>
                <a:ea typeface="Courier New" charset="0"/>
                <a:cs typeface="Courier New" charset="0"/>
              </a:rPr>
              <a:t>street.strip</a:t>
            </a:r>
            <a:r>
              <a:rPr lang="en-US" b="1">
                <a:solidFill>
                  <a:srgbClr val="92D050"/>
                </a:solidFill>
                <a:latin typeface="Courier New" charset="0"/>
                <a:ea typeface="Courier New" charset="0"/>
                <a:cs typeface="Courier New" charset="0"/>
              </a:rPr>
              <a:t>(),</a:t>
            </a:r>
          </a:p>
          <a:p>
            <a:pPr marL="0" indent="0">
              <a:spcBef>
                <a:spcPts val="0"/>
              </a:spcBef>
              <a:buNone/>
            </a:pPr>
            <a:r>
              <a:rPr lang="en-US" b="1">
                <a:solidFill>
                  <a:srgbClr val="92D050"/>
                </a:solidFill>
                <a:latin typeface="Courier New" charset="0"/>
                <a:ea typeface="Courier New" charset="0"/>
                <a:cs typeface="Courier New" charset="0"/>
              </a:rPr>
              <a:t>            'city': </a:t>
            </a:r>
            <a:r>
              <a:rPr lang="en-US" b="1" err="1">
                <a:solidFill>
                  <a:srgbClr val="92D050"/>
                </a:solidFill>
                <a:latin typeface="Courier New" charset="0"/>
                <a:ea typeface="Courier New" charset="0"/>
                <a:cs typeface="Courier New" charset="0"/>
              </a:rPr>
              <a:t>city.strip</a:t>
            </a:r>
            <a:r>
              <a:rPr lang="en-US" b="1">
                <a:solidFill>
                  <a:srgbClr val="92D050"/>
                </a:solidFill>
                <a:latin typeface="Courier New" charset="0"/>
                <a:ea typeface="Courier New" charset="0"/>
                <a:cs typeface="Courier New" charset="0"/>
              </a:rPr>
              <a:t>(),</a:t>
            </a:r>
          </a:p>
          <a:p>
            <a:pPr marL="0" indent="0">
              <a:spcBef>
                <a:spcPts val="0"/>
              </a:spcBef>
              <a:buNone/>
            </a:pPr>
            <a:r>
              <a:rPr lang="en-US" b="1">
                <a:solidFill>
                  <a:srgbClr val="92D050"/>
                </a:solidFill>
                <a:latin typeface="Courier New" charset="0"/>
                <a:ea typeface="Courier New" charset="0"/>
                <a:cs typeface="Courier New" charset="0"/>
              </a:rPr>
              <a:t>            'state': </a:t>
            </a:r>
            <a:r>
              <a:rPr lang="en-US" b="1" err="1">
                <a:solidFill>
                  <a:srgbClr val="92D050"/>
                </a:solidFill>
                <a:latin typeface="Courier New" charset="0"/>
                <a:ea typeface="Courier New" charset="0"/>
                <a:cs typeface="Courier New" charset="0"/>
              </a:rPr>
              <a:t>state.strip</a:t>
            </a:r>
            <a:r>
              <a:rPr lang="en-US" b="1">
                <a:solidFill>
                  <a:srgbClr val="92D050"/>
                </a:solidFill>
                <a:latin typeface="Courier New" charset="0"/>
                <a:ea typeface="Courier New" charset="0"/>
                <a:cs typeface="Courier New" charset="0"/>
              </a:rPr>
              <a:t>(),</a:t>
            </a:r>
          </a:p>
          <a:p>
            <a:pPr marL="0" indent="0">
              <a:spcBef>
                <a:spcPts val="0"/>
              </a:spcBef>
              <a:buNone/>
            </a:pPr>
            <a:r>
              <a:rPr lang="en-US" b="1">
                <a:solidFill>
                  <a:srgbClr val="92D050"/>
                </a:solidFill>
                <a:latin typeface="Courier New" charset="0"/>
                <a:ea typeface="Courier New" charset="0"/>
                <a:cs typeface="Courier New" charset="0"/>
              </a:rPr>
              <a:t>            'zip': </a:t>
            </a:r>
            <a:r>
              <a:rPr lang="en-US" b="1" err="1">
                <a:solidFill>
                  <a:srgbClr val="92D050"/>
                </a:solidFill>
                <a:latin typeface="Courier New" charset="0"/>
                <a:ea typeface="Courier New" charset="0"/>
                <a:cs typeface="Courier New" charset="0"/>
              </a:rPr>
              <a:t>zipcode.strip</a:t>
            </a:r>
            <a:r>
              <a:rPr lang="en-US" b="1">
                <a:solidFill>
                  <a:srgbClr val="92D050"/>
                </a:solidFill>
                <a:latin typeface="Courier New" charset="0"/>
                <a:ea typeface="Courier New" charset="0"/>
                <a:cs typeface="Courier New" charset="0"/>
              </a:rPr>
              <a:t>(),</a:t>
            </a:r>
          </a:p>
          <a:p>
            <a:pPr marL="0" indent="0">
              <a:spcBef>
                <a:spcPts val="0"/>
              </a:spcBef>
              <a:buNone/>
            </a:pPr>
            <a:r>
              <a:rPr lang="en-US" b="1">
                <a:solidFill>
                  <a:srgbClr val="92D050"/>
                </a:solidFill>
                <a:latin typeface="Courier New" charset="0"/>
                <a:ea typeface="Courier New" charset="0"/>
                <a:cs typeface="Courier New" charset="0"/>
              </a:rPr>
              <a:t>        },</a:t>
            </a:r>
          </a:p>
          <a:p>
            <a:pPr marL="0" indent="0">
              <a:spcBef>
                <a:spcPts val="0"/>
              </a:spcBef>
              <a:buNone/>
            </a:pPr>
            <a:r>
              <a:rPr lang="en-US" b="1">
                <a:solidFill>
                  <a:srgbClr val="92D050"/>
                </a:solidFill>
                <a:latin typeface="Courier New" charset="0"/>
                <a:ea typeface="Courier New" charset="0"/>
                <a:cs typeface="Courier New" charset="0"/>
              </a:rPr>
              <a:t>        'phones': phones</a:t>
            </a:r>
          </a:p>
          <a:p>
            <a:pPr marL="0" indent="0">
              <a:spcBef>
                <a:spcPts val="0"/>
              </a:spcBef>
              <a:buNone/>
            </a:pPr>
            <a:r>
              <a:rPr lang="en-US" b="1">
                <a:solidFill>
                  <a:srgbClr val="92D050"/>
                </a:solidFill>
                <a:latin typeface="Courier New" charset="0"/>
                <a:ea typeface="Courier New" charset="0"/>
                <a:cs typeface="Courier New" charset="0"/>
              </a:rPr>
              <a:t>    }</a:t>
            </a:r>
          </a:p>
          <a:p>
            <a:pPr marL="0" indent="0">
              <a:spcBef>
                <a:spcPts val="0"/>
              </a:spcBef>
              <a:buNone/>
            </a:pPr>
            <a:r>
              <a:rPr lang="en-US" b="1">
                <a:solidFill>
                  <a:srgbClr val="92D050"/>
                </a:solidFill>
                <a:latin typeface="Courier New" charset="0"/>
                <a:ea typeface="Courier New" charset="0"/>
                <a:cs typeface="Courier New" charset="0"/>
              </a:rPr>
              <a:t>    </a:t>
            </a:r>
            <a:r>
              <a:rPr lang="en-US" b="1" err="1">
                <a:solidFill>
                  <a:srgbClr val="92D050"/>
                </a:solidFill>
                <a:latin typeface="Courier New" charset="0"/>
                <a:ea typeface="Courier New" charset="0"/>
                <a:cs typeface="Courier New" charset="0"/>
              </a:rPr>
              <a:t>myRolodex.append</a:t>
            </a:r>
            <a:r>
              <a:rPr lang="en-US" b="1">
                <a:solidFill>
                  <a:srgbClr val="92D050"/>
                </a:solidFill>
                <a:latin typeface="Courier New" charset="0"/>
                <a:ea typeface="Courier New" charset="0"/>
                <a:cs typeface="Courier New" charset="0"/>
              </a:rPr>
              <a:t>(record)</a:t>
            </a:r>
          </a:p>
          <a:p>
            <a:pPr marL="0" indent="0">
              <a:spcBef>
                <a:spcPts val="0"/>
              </a:spcBef>
              <a:buNone/>
            </a:pPr>
            <a:r>
              <a:rPr lang="en-US" b="1">
                <a:solidFill>
                  <a:srgbClr val="92D050"/>
                </a:solidFill>
                <a:latin typeface="Courier New" charset="0"/>
                <a:ea typeface="Courier New" charset="0"/>
                <a:cs typeface="Courier New" charset="0"/>
              </a:rPr>
              <a:t>    print()</a:t>
            </a:r>
          </a:p>
          <a:p>
            <a:pPr marL="0" indent="0">
              <a:spcBef>
                <a:spcPts val="0"/>
              </a:spcBef>
              <a:buNone/>
            </a:pPr>
            <a:r>
              <a:rPr lang="en-US" b="1">
                <a:solidFill>
                  <a:srgbClr val="92D050"/>
                </a:solidFill>
                <a:latin typeface="Courier New" charset="0"/>
                <a:ea typeface="Courier New" charset="0"/>
                <a:cs typeface="Courier New" charset="0"/>
              </a:rPr>
              <a:t>    repeat = input("Enter another record? [Y/N] ")</a:t>
            </a:r>
          </a:p>
          <a:p>
            <a:pPr marL="0" indent="0">
              <a:spcBef>
                <a:spcPts val="0"/>
              </a:spcBef>
              <a:buNone/>
            </a:pPr>
            <a:r>
              <a:rPr lang="en-US" b="1">
                <a:solidFill>
                  <a:srgbClr val="92D050"/>
                </a:solidFill>
                <a:latin typeface="Courier New" charset="0"/>
                <a:ea typeface="Courier New" charset="0"/>
                <a:cs typeface="Courier New" charset="0"/>
              </a:rPr>
              <a:t>    print()</a:t>
            </a:r>
          </a:p>
          <a:p>
            <a:pPr marL="0" indent="0">
              <a:spcBef>
                <a:spcPts val="0"/>
              </a:spcBef>
              <a:buNone/>
            </a:pPr>
            <a:r>
              <a:rPr lang="mr-IN" b="1" smtClean="0">
                <a:solidFill>
                  <a:srgbClr val="92D050"/>
                </a:solidFill>
                <a:latin typeface="Courier New" charset="0"/>
                <a:ea typeface="Courier New" charset="0"/>
                <a:cs typeface="Courier New" charset="0"/>
              </a:rPr>
              <a:t>…</a:t>
            </a:r>
            <a:endParaRPr lang="en-US" b="1">
              <a:solidFill>
                <a:srgbClr val="92D050"/>
              </a:solidFill>
              <a:latin typeface="Courier New" charset="0"/>
              <a:ea typeface="Courier New" charset="0"/>
              <a:cs typeface="Courier New" charset="0"/>
            </a:endParaRPr>
          </a:p>
        </p:txBody>
      </p:sp>
    </p:spTree>
    <p:extLst>
      <p:ext uri="{BB962C8B-B14F-4D97-AF65-F5344CB8AC3E}">
        <p14:creationId xmlns:p14="http://schemas.microsoft.com/office/powerpoint/2010/main" val="2084002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Bible study: the parables of Jesus</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919817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Homework #6 - Review</a:t>
            </a:r>
            <a:endParaRPr lang="en-US"/>
          </a:p>
        </p:txBody>
      </p:sp>
      <p:sp>
        <p:nvSpPr>
          <p:cNvPr id="2" name="Content Placeholder 1"/>
          <p:cNvSpPr>
            <a:spLocks noGrp="1"/>
          </p:cNvSpPr>
          <p:nvPr>
            <p:ph idx="1"/>
          </p:nvPr>
        </p:nvSpPr>
        <p:spPr>
          <a:xfrm>
            <a:off x="685800" y="1838960"/>
            <a:ext cx="10820400" cy="4947920"/>
          </a:xfrm>
        </p:spPr>
        <p:txBody>
          <a:bodyPr>
            <a:normAutofit lnSpcReduction="10000"/>
          </a:bodyPr>
          <a:lstStyle/>
          <a:p>
            <a:pPr marL="0" indent="0">
              <a:spcBef>
                <a:spcPts val="0"/>
              </a:spcBef>
              <a:buNone/>
            </a:pPr>
            <a:r>
              <a:rPr lang="mr-IN" b="1" smtClean="0">
                <a:solidFill>
                  <a:srgbClr val="92D050"/>
                </a:solidFill>
                <a:latin typeface="Courier New" charset="0"/>
                <a:ea typeface="Courier New" charset="0"/>
                <a:cs typeface="Courier New" charset="0"/>
              </a:rPr>
              <a:t>…</a:t>
            </a:r>
            <a:endParaRPr lang="en-US" b="1">
              <a:solidFill>
                <a:srgbClr val="92D050"/>
              </a:solidFill>
              <a:latin typeface="Courier New" charset="0"/>
              <a:ea typeface="Courier New" charset="0"/>
              <a:cs typeface="Courier New" charset="0"/>
            </a:endParaRPr>
          </a:p>
          <a:p>
            <a:pPr marL="0" indent="0">
              <a:spcBef>
                <a:spcPts val="0"/>
              </a:spcBef>
              <a:buNone/>
            </a:pPr>
            <a:r>
              <a:rPr lang="en-US" b="1">
                <a:solidFill>
                  <a:srgbClr val="92D050"/>
                </a:solidFill>
                <a:latin typeface="Courier New" charset="0"/>
                <a:ea typeface="Courier New" charset="0"/>
                <a:cs typeface="Courier New" charset="0"/>
              </a:rPr>
              <a:t># Print out the data</a:t>
            </a:r>
          </a:p>
          <a:p>
            <a:pPr marL="0" indent="0">
              <a:spcBef>
                <a:spcPts val="0"/>
              </a:spcBef>
              <a:buNone/>
            </a:pPr>
            <a:r>
              <a:rPr lang="en-US" b="1">
                <a:solidFill>
                  <a:srgbClr val="92D050"/>
                </a:solidFill>
                <a:latin typeface="Courier New" charset="0"/>
                <a:ea typeface="Courier New" charset="0"/>
                <a:cs typeface="Courier New" charset="0"/>
              </a:rPr>
              <a:t>print("Contents of the rolodex (default):")</a:t>
            </a:r>
          </a:p>
          <a:p>
            <a:pPr marL="0" indent="0">
              <a:spcBef>
                <a:spcPts val="0"/>
              </a:spcBef>
              <a:buNone/>
            </a:pPr>
            <a:r>
              <a:rPr lang="en-US" b="1">
                <a:solidFill>
                  <a:srgbClr val="92D050"/>
                </a:solidFill>
                <a:latin typeface="Courier New" charset="0"/>
                <a:ea typeface="Courier New" charset="0"/>
                <a:cs typeface="Courier New" charset="0"/>
              </a:rPr>
              <a:t>for record in </a:t>
            </a:r>
            <a:r>
              <a:rPr lang="en-US" b="1" err="1">
                <a:solidFill>
                  <a:srgbClr val="92D050"/>
                </a:solidFill>
                <a:latin typeface="Courier New" charset="0"/>
                <a:ea typeface="Courier New" charset="0"/>
                <a:cs typeface="Courier New" charset="0"/>
              </a:rPr>
              <a:t>myRolodex</a:t>
            </a:r>
            <a:r>
              <a:rPr lang="en-US" b="1">
                <a:solidFill>
                  <a:srgbClr val="92D050"/>
                </a:solidFill>
                <a:latin typeface="Courier New" charset="0"/>
                <a:ea typeface="Courier New" charset="0"/>
                <a:cs typeface="Courier New" charset="0"/>
              </a:rPr>
              <a:t>:</a:t>
            </a:r>
          </a:p>
          <a:p>
            <a:pPr marL="0" indent="0">
              <a:spcBef>
                <a:spcPts val="0"/>
              </a:spcBef>
              <a:buNone/>
            </a:pPr>
            <a:r>
              <a:rPr lang="en-US" b="1">
                <a:solidFill>
                  <a:srgbClr val="92D050"/>
                </a:solidFill>
                <a:latin typeface="Courier New" charset="0"/>
                <a:ea typeface="Courier New" charset="0"/>
                <a:cs typeface="Courier New" charset="0"/>
              </a:rPr>
              <a:t>    print(record)</a:t>
            </a:r>
          </a:p>
          <a:p>
            <a:pPr marL="0" indent="0">
              <a:spcBef>
                <a:spcPts val="0"/>
              </a:spcBef>
              <a:buNone/>
            </a:pPr>
            <a:r>
              <a:rPr lang="en-US" b="1">
                <a:solidFill>
                  <a:srgbClr val="92D050"/>
                </a:solidFill>
                <a:latin typeface="Courier New" charset="0"/>
                <a:ea typeface="Courier New" charset="0"/>
                <a:cs typeface="Courier New" charset="0"/>
              </a:rPr>
              <a:t>print()</a:t>
            </a:r>
          </a:p>
          <a:p>
            <a:pPr marL="0" indent="0">
              <a:spcBef>
                <a:spcPts val="0"/>
              </a:spcBef>
              <a:buNone/>
            </a:pPr>
            <a:r>
              <a:rPr lang="en-US" b="1">
                <a:solidFill>
                  <a:srgbClr val="92D050"/>
                </a:solidFill>
                <a:latin typeface="Courier New" charset="0"/>
                <a:ea typeface="Courier New" charset="0"/>
                <a:cs typeface="Courier New" charset="0"/>
              </a:rPr>
              <a:t>print("Contents of the rolodex (JSON):")</a:t>
            </a:r>
          </a:p>
          <a:p>
            <a:pPr marL="0" indent="0">
              <a:spcBef>
                <a:spcPts val="0"/>
              </a:spcBef>
              <a:buNone/>
            </a:pPr>
            <a:r>
              <a:rPr lang="en-US" b="1">
                <a:solidFill>
                  <a:srgbClr val="92D050"/>
                </a:solidFill>
                <a:latin typeface="Courier New" charset="0"/>
                <a:ea typeface="Courier New" charset="0"/>
                <a:cs typeface="Courier New" charset="0"/>
              </a:rPr>
              <a:t>for record in </a:t>
            </a:r>
            <a:r>
              <a:rPr lang="en-US" b="1" err="1">
                <a:solidFill>
                  <a:srgbClr val="92D050"/>
                </a:solidFill>
                <a:latin typeface="Courier New" charset="0"/>
                <a:ea typeface="Courier New" charset="0"/>
                <a:cs typeface="Courier New" charset="0"/>
              </a:rPr>
              <a:t>myRolodex</a:t>
            </a:r>
            <a:r>
              <a:rPr lang="en-US" b="1">
                <a:solidFill>
                  <a:srgbClr val="92D050"/>
                </a:solidFill>
                <a:latin typeface="Courier New" charset="0"/>
                <a:ea typeface="Courier New" charset="0"/>
                <a:cs typeface="Courier New" charset="0"/>
              </a:rPr>
              <a:t>:</a:t>
            </a:r>
          </a:p>
          <a:p>
            <a:pPr marL="0" indent="0">
              <a:spcBef>
                <a:spcPts val="0"/>
              </a:spcBef>
              <a:buNone/>
            </a:pPr>
            <a:r>
              <a:rPr lang="en-US" b="1">
                <a:solidFill>
                  <a:srgbClr val="92D050"/>
                </a:solidFill>
                <a:latin typeface="Courier New" charset="0"/>
                <a:ea typeface="Courier New" charset="0"/>
                <a:cs typeface="Courier New" charset="0"/>
              </a:rPr>
              <a:t>    print(</a:t>
            </a:r>
            <a:r>
              <a:rPr lang="en-US" b="1" err="1">
                <a:solidFill>
                  <a:srgbClr val="92D050"/>
                </a:solidFill>
                <a:latin typeface="Courier New" charset="0"/>
                <a:ea typeface="Courier New" charset="0"/>
                <a:cs typeface="Courier New" charset="0"/>
              </a:rPr>
              <a:t>json.dumps</a:t>
            </a:r>
            <a:r>
              <a:rPr lang="en-US" b="1">
                <a:solidFill>
                  <a:srgbClr val="92D050"/>
                </a:solidFill>
                <a:latin typeface="Courier New" charset="0"/>
                <a:ea typeface="Courier New" charset="0"/>
                <a:cs typeface="Courier New" charset="0"/>
              </a:rPr>
              <a:t>(record, </a:t>
            </a:r>
            <a:r>
              <a:rPr lang="en-US" b="1" err="1">
                <a:solidFill>
                  <a:srgbClr val="92D050"/>
                </a:solidFill>
                <a:latin typeface="Courier New" charset="0"/>
                <a:ea typeface="Courier New" charset="0"/>
                <a:cs typeface="Courier New" charset="0"/>
              </a:rPr>
              <a:t>sort_keys</a:t>
            </a:r>
            <a:r>
              <a:rPr lang="en-US" b="1">
                <a:solidFill>
                  <a:srgbClr val="92D050"/>
                </a:solidFill>
                <a:latin typeface="Courier New" charset="0"/>
                <a:ea typeface="Courier New" charset="0"/>
                <a:cs typeface="Courier New" charset="0"/>
              </a:rPr>
              <a:t>=True, indent=4, separators=(',', ': ')))</a:t>
            </a:r>
          </a:p>
          <a:p>
            <a:pPr marL="0" indent="0">
              <a:spcBef>
                <a:spcPts val="0"/>
              </a:spcBef>
              <a:buNone/>
            </a:pPr>
            <a:r>
              <a:rPr lang="en-US" b="1">
                <a:solidFill>
                  <a:srgbClr val="92D050"/>
                </a:solidFill>
                <a:latin typeface="Courier New" charset="0"/>
                <a:ea typeface="Courier New" charset="0"/>
                <a:cs typeface="Courier New" charset="0"/>
              </a:rPr>
              <a:t>print()</a:t>
            </a:r>
          </a:p>
          <a:p>
            <a:pPr marL="0" indent="0">
              <a:spcBef>
                <a:spcPts val="0"/>
              </a:spcBef>
              <a:buNone/>
            </a:pPr>
            <a:r>
              <a:rPr lang="en-US" b="1">
                <a:solidFill>
                  <a:srgbClr val="92D050"/>
                </a:solidFill>
                <a:latin typeface="Courier New" charset="0"/>
                <a:ea typeface="Courier New" charset="0"/>
                <a:cs typeface="Courier New" charset="0"/>
              </a:rPr>
              <a:t>print("Alphabetical list of names:")</a:t>
            </a:r>
          </a:p>
          <a:p>
            <a:pPr marL="0" indent="0">
              <a:spcBef>
                <a:spcPts val="0"/>
              </a:spcBef>
              <a:buNone/>
            </a:pPr>
            <a:r>
              <a:rPr lang="en-US" b="1" err="1">
                <a:solidFill>
                  <a:srgbClr val="92D050"/>
                </a:solidFill>
                <a:latin typeface="Courier New" charset="0"/>
                <a:ea typeface="Courier New" charset="0"/>
                <a:cs typeface="Courier New" charset="0"/>
              </a:rPr>
              <a:t>last_names</a:t>
            </a:r>
            <a:r>
              <a:rPr lang="en-US" b="1">
                <a:solidFill>
                  <a:srgbClr val="92D050"/>
                </a:solidFill>
                <a:latin typeface="Courier New" charset="0"/>
                <a:ea typeface="Courier New" charset="0"/>
                <a:cs typeface="Courier New" charset="0"/>
              </a:rPr>
              <a:t> = [(r['last'], r['first']) for r in </a:t>
            </a:r>
            <a:r>
              <a:rPr lang="en-US" b="1" err="1">
                <a:solidFill>
                  <a:srgbClr val="92D050"/>
                </a:solidFill>
                <a:latin typeface="Courier New" charset="0"/>
                <a:ea typeface="Courier New" charset="0"/>
                <a:cs typeface="Courier New" charset="0"/>
              </a:rPr>
              <a:t>myRolodex</a:t>
            </a:r>
            <a:r>
              <a:rPr lang="en-US" b="1">
                <a:solidFill>
                  <a:srgbClr val="92D050"/>
                </a:solidFill>
                <a:latin typeface="Courier New" charset="0"/>
                <a:ea typeface="Courier New" charset="0"/>
                <a:cs typeface="Courier New" charset="0"/>
              </a:rPr>
              <a:t>]</a:t>
            </a:r>
          </a:p>
          <a:p>
            <a:pPr marL="0" indent="0">
              <a:spcBef>
                <a:spcPts val="0"/>
              </a:spcBef>
              <a:buNone/>
            </a:pPr>
            <a:r>
              <a:rPr lang="en-US" b="1" err="1">
                <a:solidFill>
                  <a:srgbClr val="92D050"/>
                </a:solidFill>
                <a:latin typeface="Courier New" charset="0"/>
                <a:ea typeface="Courier New" charset="0"/>
                <a:cs typeface="Courier New" charset="0"/>
              </a:rPr>
              <a:t>last_names.sort</a:t>
            </a:r>
            <a:r>
              <a:rPr lang="en-US" b="1">
                <a:solidFill>
                  <a:srgbClr val="92D050"/>
                </a:solidFill>
                <a:latin typeface="Courier New" charset="0"/>
                <a:ea typeface="Courier New" charset="0"/>
                <a:cs typeface="Courier New" charset="0"/>
              </a:rPr>
              <a:t>()</a:t>
            </a:r>
          </a:p>
          <a:p>
            <a:pPr marL="0" indent="0">
              <a:spcBef>
                <a:spcPts val="0"/>
              </a:spcBef>
              <a:buNone/>
            </a:pPr>
            <a:r>
              <a:rPr lang="en-US" b="1">
                <a:solidFill>
                  <a:srgbClr val="92D050"/>
                </a:solidFill>
                <a:latin typeface="Courier New" charset="0"/>
                <a:ea typeface="Courier New" charset="0"/>
                <a:cs typeface="Courier New" charset="0"/>
              </a:rPr>
              <a:t>for </a:t>
            </a:r>
            <a:r>
              <a:rPr lang="en-US" b="1" err="1">
                <a:solidFill>
                  <a:srgbClr val="92D050"/>
                </a:solidFill>
                <a:latin typeface="Courier New" charset="0"/>
                <a:ea typeface="Courier New" charset="0"/>
                <a:cs typeface="Courier New" charset="0"/>
              </a:rPr>
              <a:t>last_name</a:t>
            </a:r>
            <a:r>
              <a:rPr lang="en-US" b="1">
                <a:solidFill>
                  <a:srgbClr val="92D050"/>
                </a:solidFill>
                <a:latin typeface="Courier New" charset="0"/>
                <a:ea typeface="Courier New" charset="0"/>
                <a:cs typeface="Courier New" charset="0"/>
              </a:rPr>
              <a:t> in </a:t>
            </a:r>
            <a:r>
              <a:rPr lang="en-US" b="1" err="1">
                <a:solidFill>
                  <a:srgbClr val="92D050"/>
                </a:solidFill>
                <a:latin typeface="Courier New" charset="0"/>
                <a:ea typeface="Courier New" charset="0"/>
                <a:cs typeface="Courier New" charset="0"/>
              </a:rPr>
              <a:t>last_names</a:t>
            </a:r>
            <a:r>
              <a:rPr lang="en-US" b="1">
                <a:solidFill>
                  <a:srgbClr val="92D050"/>
                </a:solidFill>
                <a:latin typeface="Courier New" charset="0"/>
                <a:ea typeface="Courier New" charset="0"/>
                <a:cs typeface="Courier New" charset="0"/>
              </a:rPr>
              <a:t>:</a:t>
            </a:r>
          </a:p>
          <a:p>
            <a:pPr marL="0" indent="0">
              <a:spcBef>
                <a:spcPts val="0"/>
              </a:spcBef>
              <a:buNone/>
            </a:pPr>
            <a:r>
              <a:rPr lang="en-US" b="1">
                <a:solidFill>
                  <a:srgbClr val="92D050"/>
                </a:solidFill>
                <a:latin typeface="Courier New" charset="0"/>
                <a:ea typeface="Courier New" charset="0"/>
                <a:cs typeface="Courier New" charset="0"/>
              </a:rPr>
              <a:t>    print("{0}, {1}".format(</a:t>
            </a:r>
            <a:r>
              <a:rPr lang="en-US" b="1" err="1">
                <a:solidFill>
                  <a:srgbClr val="92D050"/>
                </a:solidFill>
                <a:latin typeface="Courier New" charset="0"/>
                <a:ea typeface="Courier New" charset="0"/>
                <a:cs typeface="Courier New" charset="0"/>
              </a:rPr>
              <a:t>last_name</a:t>
            </a:r>
            <a:r>
              <a:rPr lang="en-US" b="1">
                <a:solidFill>
                  <a:srgbClr val="92D050"/>
                </a:solidFill>
                <a:latin typeface="Courier New" charset="0"/>
                <a:ea typeface="Courier New" charset="0"/>
                <a:cs typeface="Courier New" charset="0"/>
              </a:rPr>
              <a:t>[0], </a:t>
            </a:r>
            <a:r>
              <a:rPr lang="en-US" b="1" err="1">
                <a:solidFill>
                  <a:srgbClr val="92D050"/>
                </a:solidFill>
                <a:latin typeface="Courier New" charset="0"/>
                <a:ea typeface="Courier New" charset="0"/>
                <a:cs typeface="Courier New" charset="0"/>
              </a:rPr>
              <a:t>last_name</a:t>
            </a:r>
            <a:r>
              <a:rPr lang="en-US" b="1">
                <a:solidFill>
                  <a:srgbClr val="92D050"/>
                </a:solidFill>
                <a:latin typeface="Courier New" charset="0"/>
                <a:ea typeface="Courier New" charset="0"/>
                <a:cs typeface="Courier New" charset="0"/>
              </a:rPr>
              <a:t>[1]))</a:t>
            </a:r>
          </a:p>
          <a:p>
            <a:pPr marL="0" indent="0">
              <a:spcBef>
                <a:spcPts val="0"/>
              </a:spcBef>
              <a:buNone/>
            </a:pPr>
            <a:r>
              <a:rPr lang="en-US" b="1">
                <a:solidFill>
                  <a:srgbClr val="92D050"/>
                </a:solidFill>
                <a:latin typeface="Courier New" charset="0"/>
                <a:ea typeface="Courier New" charset="0"/>
                <a:cs typeface="Courier New" charset="0"/>
              </a:rPr>
              <a:t>print("bye!")</a:t>
            </a:r>
          </a:p>
        </p:txBody>
      </p:sp>
    </p:spTree>
    <p:extLst>
      <p:ext uri="{BB962C8B-B14F-4D97-AF65-F5344CB8AC3E}">
        <p14:creationId xmlns:p14="http://schemas.microsoft.com/office/powerpoint/2010/main" val="1390594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Homework #6 - Review</a:t>
            </a:r>
            <a:endParaRPr lang="en-US"/>
          </a:p>
        </p:txBody>
      </p:sp>
      <p:sp>
        <p:nvSpPr>
          <p:cNvPr id="2" name="Content Placeholder 1"/>
          <p:cNvSpPr>
            <a:spLocks noGrp="1"/>
          </p:cNvSpPr>
          <p:nvPr>
            <p:ph idx="1"/>
          </p:nvPr>
        </p:nvSpPr>
        <p:spPr>
          <a:xfrm>
            <a:off x="685800" y="1910080"/>
            <a:ext cx="10820400" cy="4632960"/>
          </a:xfrm>
        </p:spPr>
        <p:txBody>
          <a:bodyPr>
            <a:normAutofit fontScale="70000" lnSpcReduction="20000"/>
          </a:bodyPr>
          <a:lstStyle/>
          <a:p>
            <a:pPr marL="0" indent="0">
              <a:spcBef>
                <a:spcPts val="400"/>
              </a:spcBef>
              <a:buNone/>
            </a:pPr>
            <a:r>
              <a:rPr lang="en-US">
                <a:solidFill>
                  <a:srgbClr val="00B050"/>
                </a:solidFill>
                <a:latin typeface="Courier New" charset="0"/>
                <a:ea typeface="Courier New" charset="0"/>
                <a:cs typeface="Courier New" charset="0"/>
              </a:rPr>
              <a:t>$ python3 ./rolodex1.py </a:t>
            </a:r>
          </a:p>
          <a:p>
            <a:pPr marL="0" indent="0">
              <a:spcBef>
                <a:spcPts val="400"/>
              </a:spcBef>
              <a:buNone/>
            </a:pPr>
            <a:r>
              <a:rPr lang="en-US">
                <a:solidFill>
                  <a:srgbClr val="00B050"/>
                </a:solidFill>
                <a:latin typeface="Courier New" charset="0"/>
                <a:ea typeface="Courier New" charset="0"/>
                <a:cs typeface="Courier New" charset="0"/>
              </a:rPr>
              <a:t>Welcome to the rolodex simulator (v1)!</a:t>
            </a:r>
          </a:p>
          <a:p>
            <a:pPr marL="0" indent="0">
              <a:spcBef>
                <a:spcPts val="400"/>
              </a:spcBef>
              <a:buNone/>
            </a:pPr>
            <a:r>
              <a:rPr lang="en-US">
                <a:solidFill>
                  <a:srgbClr val="00B050"/>
                </a:solidFill>
                <a:latin typeface="Courier New" charset="0"/>
                <a:ea typeface="Courier New" charset="0"/>
                <a:cs typeface="Courier New" charset="0"/>
              </a:rPr>
              <a:t>First and last name (use space): Will Smith</a:t>
            </a:r>
          </a:p>
          <a:p>
            <a:pPr marL="0" indent="0">
              <a:spcBef>
                <a:spcPts val="400"/>
              </a:spcBef>
              <a:buNone/>
            </a:pPr>
            <a:r>
              <a:rPr lang="en-US">
                <a:solidFill>
                  <a:srgbClr val="00B050"/>
                </a:solidFill>
                <a:latin typeface="Courier New" charset="0"/>
                <a:ea typeface="Courier New" charset="0"/>
                <a:cs typeface="Courier New" charset="0"/>
              </a:rPr>
              <a:t>Street: 123 Main Street</a:t>
            </a:r>
          </a:p>
          <a:p>
            <a:pPr marL="0" indent="0">
              <a:spcBef>
                <a:spcPts val="400"/>
              </a:spcBef>
              <a:buNone/>
            </a:pPr>
            <a:r>
              <a:rPr lang="en-US">
                <a:solidFill>
                  <a:srgbClr val="00B050"/>
                </a:solidFill>
                <a:latin typeface="Courier New" charset="0"/>
                <a:ea typeface="Courier New" charset="0"/>
                <a:cs typeface="Courier New" charset="0"/>
              </a:rPr>
              <a:t>City, state, and zip (use commas): Florence, FL, 44001</a:t>
            </a:r>
          </a:p>
          <a:p>
            <a:pPr marL="0" indent="0">
              <a:spcBef>
                <a:spcPts val="400"/>
              </a:spcBef>
              <a:buNone/>
            </a:pPr>
            <a:r>
              <a:rPr lang="en-US">
                <a:solidFill>
                  <a:srgbClr val="00B050"/>
                </a:solidFill>
                <a:latin typeface="Courier New" charset="0"/>
                <a:ea typeface="Courier New" charset="0"/>
                <a:cs typeface="Courier New" charset="0"/>
              </a:rPr>
              <a:t>Enter a phone number (XXX) XXX-XXXX: (800) 555-1212</a:t>
            </a:r>
          </a:p>
          <a:p>
            <a:pPr marL="0" indent="0">
              <a:spcBef>
                <a:spcPts val="400"/>
              </a:spcBef>
              <a:buNone/>
            </a:pPr>
            <a:r>
              <a:rPr lang="en-US">
                <a:solidFill>
                  <a:srgbClr val="00B050"/>
                </a:solidFill>
                <a:latin typeface="Courier New" charset="0"/>
                <a:ea typeface="Courier New" charset="0"/>
                <a:cs typeface="Courier New" charset="0"/>
              </a:rPr>
              <a:t>Enter another phone? [Y/N] y</a:t>
            </a:r>
          </a:p>
          <a:p>
            <a:pPr marL="0" indent="0">
              <a:spcBef>
                <a:spcPts val="400"/>
              </a:spcBef>
              <a:buNone/>
            </a:pPr>
            <a:r>
              <a:rPr lang="en-US">
                <a:solidFill>
                  <a:srgbClr val="00B050"/>
                </a:solidFill>
                <a:latin typeface="Courier New" charset="0"/>
                <a:ea typeface="Courier New" charset="0"/>
                <a:cs typeface="Courier New" charset="0"/>
              </a:rPr>
              <a:t>Enter a phone number (XXX) XXX-XXXX: (866) 123-4567</a:t>
            </a:r>
          </a:p>
          <a:p>
            <a:pPr marL="0" indent="0">
              <a:spcBef>
                <a:spcPts val="400"/>
              </a:spcBef>
              <a:buNone/>
            </a:pPr>
            <a:r>
              <a:rPr lang="en-US">
                <a:solidFill>
                  <a:srgbClr val="00B050"/>
                </a:solidFill>
                <a:latin typeface="Courier New" charset="0"/>
                <a:ea typeface="Courier New" charset="0"/>
                <a:cs typeface="Courier New" charset="0"/>
              </a:rPr>
              <a:t>Enter another phone? [Y/N] n</a:t>
            </a:r>
          </a:p>
          <a:p>
            <a:pPr marL="0" indent="0">
              <a:spcBef>
                <a:spcPts val="400"/>
              </a:spcBef>
              <a:buNone/>
            </a:pPr>
            <a:r>
              <a:rPr lang="en-US">
                <a:solidFill>
                  <a:srgbClr val="00B050"/>
                </a:solidFill>
                <a:latin typeface="Courier New" charset="0"/>
                <a:ea typeface="Courier New" charset="0"/>
                <a:cs typeface="Courier New" charset="0"/>
              </a:rPr>
              <a:t> </a:t>
            </a:r>
          </a:p>
          <a:p>
            <a:pPr marL="0" indent="0">
              <a:spcBef>
                <a:spcPts val="400"/>
              </a:spcBef>
              <a:buNone/>
            </a:pPr>
            <a:r>
              <a:rPr lang="en-US">
                <a:solidFill>
                  <a:srgbClr val="00B050"/>
                </a:solidFill>
                <a:latin typeface="Courier New" charset="0"/>
                <a:ea typeface="Courier New" charset="0"/>
                <a:cs typeface="Courier New" charset="0"/>
              </a:rPr>
              <a:t>Enter another record? [Y/N] y</a:t>
            </a:r>
          </a:p>
          <a:p>
            <a:pPr marL="0" indent="0">
              <a:spcBef>
                <a:spcPts val="400"/>
              </a:spcBef>
              <a:buNone/>
            </a:pPr>
            <a:r>
              <a:rPr lang="en-US">
                <a:solidFill>
                  <a:srgbClr val="00B050"/>
                </a:solidFill>
                <a:latin typeface="Courier New" charset="0"/>
                <a:ea typeface="Courier New" charset="0"/>
                <a:cs typeface="Courier New" charset="0"/>
              </a:rPr>
              <a:t> </a:t>
            </a:r>
          </a:p>
          <a:p>
            <a:pPr marL="0" indent="0">
              <a:spcBef>
                <a:spcPts val="400"/>
              </a:spcBef>
              <a:buNone/>
            </a:pPr>
            <a:r>
              <a:rPr lang="en-US">
                <a:solidFill>
                  <a:srgbClr val="00B050"/>
                </a:solidFill>
                <a:latin typeface="Courier New" charset="0"/>
                <a:ea typeface="Courier New" charset="0"/>
                <a:cs typeface="Courier New" charset="0"/>
              </a:rPr>
              <a:t>First and last name (use space): Anne Arbor</a:t>
            </a:r>
          </a:p>
          <a:p>
            <a:pPr marL="0" indent="0">
              <a:spcBef>
                <a:spcPts val="400"/>
              </a:spcBef>
              <a:buNone/>
            </a:pPr>
            <a:r>
              <a:rPr lang="en-US">
                <a:solidFill>
                  <a:srgbClr val="00B050"/>
                </a:solidFill>
                <a:latin typeface="Courier New" charset="0"/>
                <a:ea typeface="Courier New" charset="0"/>
                <a:cs typeface="Courier New" charset="0"/>
              </a:rPr>
              <a:t>Street: 45 West Landing</a:t>
            </a:r>
          </a:p>
          <a:p>
            <a:pPr marL="0" indent="0">
              <a:spcBef>
                <a:spcPts val="400"/>
              </a:spcBef>
              <a:buNone/>
            </a:pPr>
            <a:r>
              <a:rPr lang="en-US">
                <a:solidFill>
                  <a:srgbClr val="00B050"/>
                </a:solidFill>
                <a:latin typeface="Courier New" charset="0"/>
                <a:ea typeface="Courier New" charset="0"/>
                <a:cs typeface="Courier New" charset="0"/>
              </a:rPr>
              <a:t>City, state, and zip (use commas): Greeneville, NC, 33009</a:t>
            </a:r>
          </a:p>
          <a:p>
            <a:pPr marL="0" indent="0">
              <a:spcBef>
                <a:spcPts val="400"/>
              </a:spcBef>
              <a:buNone/>
            </a:pPr>
            <a:r>
              <a:rPr lang="en-US">
                <a:solidFill>
                  <a:srgbClr val="00B050"/>
                </a:solidFill>
                <a:latin typeface="Courier New" charset="0"/>
                <a:ea typeface="Courier New" charset="0"/>
                <a:cs typeface="Courier New" charset="0"/>
              </a:rPr>
              <a:t>Enter a phone number (XXX) XXX-XXXX: (252) 534-2301</a:t>
            </a:r>
          </a:p>
          <a:p>
            <a:pPr marL="0" indent="0">
              <a:spcBef>
                <a:spcPts val="400"/>
              </a:spcBef>
              <a:buNone/>
            </a:pPr>
            <a:r>
              <a:rPr lang="en-US">
                <a:solidFill>
                  <a:srgbClr val="00B050"/>
                </a:solidFill>
                <a:latin typeface="Courier New" charset="0"/>
                <a:ea typeface="Courier New" charset="0"/>
                <a:cs typeface="Courier New" charset="0"/>
              </a:rPr>
              <a:t>Enter another phone? [Y/N] n</a:t>
            </a:r>
          </a:p>
          <a:p>
            <a:pPr marL="0" indent="0">
              <a:spcBef>
                <a:spcPts val="400"/>
              </a:spcBef>
              <a:buNone/>
            </a:pPr>
            <a:r>
              <a:rPr lang="en-US">
                <a:solidFill>
                  <a:srgbClr val="00B050"/>
                </a:solidFill>
                <a:latin typeface="Courier New" charset="0"/>
                <a:ea typeface="Courier New" charset="0"/>
                <a:cs typeface="Courier New" charset="0"/>
              </a:rPr>
              <a:t> </a:t>
            </a:r>
          </a:p>
          <a:p>
            <a:pPr marL="0" indent="0">
              <a:spcBef>
                <a:spcPts val="400"/>
              </a:spcBef>
              <a:buNone/>
            </a:pPr>
            <a:r>
              <a:rPr lang="en-US" smtClean="0">
                <a:solidFill>
                  <a:srgbClr val="00B050"/>
                </a:solidFill>
                <a:latin typeface="Courier New" charset="0"/>
                <a:ea typeface="Courier New" charset="0"/>
                <a:cs typeface="Courier New" charset="0"/>
              </a:rPr>
              <a:t>Enter another record? [Y/N] n</a:t>
            </a:r>
          </a:p>
          <a:p>
            <a:pPr marL="0" indent="0">
              <a:spcBef>
                <a:spcPts val="400"/>
              </a:spcBef>
              <a:buNone/>
            </a:pPr>
            <a:r>
              <a:rPr lang="en-US" smtClean="0">
                <a:solidFill>
                  <a:srgbClr val="00B050"/>
                </a:solidFill>
                <a:latin typeface="Courier New" charset="0"/>
                <a:ea typeface="Courier New" charset="0"/>
                <a:cs typeface="Courier New" charset="0"/>
              </a:rPr>
              <a:t>...</a:t>
            </a:r>
            <a:endParaRPr lang="en-US">
              <a:solidFill>
                <a:srgbClr val="00B050"/>
              </a:solidFill>
              <a:latin typeface="Courier New" charset="0"/>
              <a:ea typeface="Courier New" charset="0"/>
              <a:cs typeface="Courier New" charset="0"/>
            </a:endParaRPr>
          </a:p>
        </p:txBody>
      </p:sp>
    </p:spTree>
    <p:extLst>
      <p:ext uri="{BB962C8B-B14F-4D97-AF65-F5344CB8AC3E}">
        <p14:creationId xmlns:p14="http://schemas.microsoft.com/office/powerpoint/2010/main" val="198954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Homework #6 - Review</a:t>
            </a:r>
            <a:endParaRPr lang="en-US"/>
          </a:p>
        </p:txBody>
      </p:sp>
      <p:sp>
        <p:nvSpPr>
          <p:cNvPr id="2" name="Content Placeholder 1"/>
          <p:cNvSpPr>
            <a:spLocks noGrp="1"/>
          </p:cNvSpPr>
          <p:nvPr>
            <p:ph idx="1"/>
          </p:nvPr>
        </p:nvSpPr>
        <p:spPr>
          <a:xfrm>
            <a:off x="685800" y="1910080"/>
            <a:ext cx="10820400" cy="4632960"/>
          </a:xfrm>
        </p:spPr>
        <p:txBody>
          <a:bodyPr>
            <a:normAutofit fontScale="62500" lnSpcReduction="20000"/>
          </a:bodyPr>
          <a:lstStyle/>
          <a:p>
            <a:pPr marL="0" indent="0">
              <a:spcBef>
                <a:spcPts val="400"/>
              </a:spcBef>
              <a:buNone/>
            </a:pPr>
            <a:r>
              <a:rPr lang="en-US" smtClean="0">
                <a:solidFill>
                  <a:srgbClr val="00B050"/>
                </a:solidFill>
                <a:latin typeface="Courier New" charset="0"/>
                <a:ea typeface="Courier New" charset="0"/>
                <a:cs typeface="Courier New" charset="0"/>
              </a:rPr>
              <a:t>...</a:t>
            </a:r>
            <a:endParaRPr lang="en-US">
              <a:solidFill>
                <a:srgbClr val="00B050"/>
              </a:solidFill>
              <a:latin typeface="Courier New" charset="0"/>
              <a:ea typeface="Courier New" charset="0"/>
              <a:cs typeface="Courier New" charset="0"/>
            </a:endParaRPr>
          </a:p>
          <a:p>
            <a:pPr marL="0" indent="0">
              <a:spcBef>
                <a:spcPts val="400"/>
              </a:spcBef>
              <a:buNone/>
            </a:pPr>
            <a:r>
              <a:rPr lang="en-US">
                <a:solidFill>
                  <a:srgbClr val="00B050"/>
                </a:solidFill>
                <a:latin typeface="Courier New" charset="0"/>
                <a:ea typeface="Courier New" charset="0"/>
                <a:cs typeface="Courier New" charset="0"/>
              </a:rPr>
              <a:t>Contents of the rolodex (default):</a:t>
            </a:r>
          </a:p>
          <a:p>
            <a:pPr marL="0" indent="0">
              <a:spcBef>
                <a:spcPts val="400"/>
              </a:spcBef>
              <a:buNone/>
            </a:pPr>
            <a:r>
              <a:rPr lang="en-US">
                <a:solidFill>
                  <a:srgbClr val="00B050"/>
                </a:solidFill>
                <a:latin typeface="Courier New" charset="0"/>
                <a:ea typeface="Courier New" charset="0"/>
                <a:cs typeface="Courier New" charset="0"/>
              </a:rPr>
              <a:t>{'first': 'Will', 'last': 'Smith', 'address': {'street': '123 Main Street', 'city': 'Florence', 'state': 'FL', 'zip': '44001'}, 'phones': ['(800) 555-1212', '(866) 123-4567']}</a:t>
            </a:r>
          </a:p>
          <a:p>
            <a:pPr marL="0" indent="0">
              <a:spcBef>
                <a:spcPts val="400"/>
              </a:spcBef>
              <a:buNone/>
            </a:pPr>
            <a:r>
              <a:rPr lang="en-US">
                <a:solidFill>
                  <a:srgbClr val="00B050"/>
                </a:solidFill>
                <a:latin typeface="Courier New" charset="0"/>
                <a:ea typeface="Courier New" charset="0"/>
                <a:cs typeface="Courier New" charset="0"/>
              </a:rPr>
              <a:t>{'first': 'Anne', 'last': 'Arbor', 'address': {'street': '45 West Landing', 'city': 'Greeneville', 'state': 'NC', 'zip': '33009'}, 'phones': ['(252) 534-2301']}</a:t>
            </a:r>
          </a:p>
          <a:p>
            <a:pPr marL="0" indent="0">
              <a:spcBef>
                <a:spcPts val="400"/>
              </a:spcBef>
              <a:buNone/>
            </a:pPr>
            <a:r>
              <a:rPr lang="en-US">
                <a:solidFill>
                  <a:srgbClr val="00B050"/>
                </a:solidFill>
                <a:latin typeface="Courier New" charset="0"/>
                <a:ea typeface="Courier New" charset="0"/>
                <a:cs typeface="Courier New" charset="0"/>
              </a:rPr>
              <a:t> </a:t>
            </a:r>
          </a:p>
          <a:p>
            <a:pPr marL="0" indent="0">
              <a:spcBef>
                <a:spcPts val="400"/>
              </a:spcBef>
              <a:buNone/>
            </a:pPr>
            <a:r>
              <a:rPr lang="en-US">
                <a:solidFill>
                  <a:srgbClr val="00B050"/>
                </a:solidFill>
                <a:latin typeface="Courier New" charset="0"/>
                <a:ea typeface="Courier New" charset="0"/>
                <a:cs typeface="Courier New" charset="0"/>
              </a:rPr>
              <a:t>Contents of the rolodex (JSON):</a:t>
            </a:r>
          </a:p>
          <a:p>
            <a:pPr marL="0" indent="0">
              <a:spcBef>
                <a:spcPts val="400"/>
              </a:spcBef>
              <a:buNone/>
            </a:pPr>
            <a:r>
              <a:rPr lang="en-US">
                <a:solidFill>
                  <a:srgbClr val="00B050"/>
                </a:solidFill>
                <a:latin typeface="Courier New" charset="0"/>
                <a:ea typeface="Courier New" charset="0"/>
                <a:cs typeface="Courier New" charset="0"/>
              </a:rPr>
              <a:t>{</a:t>
            </a:r>
          </a:p>
          <a:p>
            <a:pPr marL="0" indent="0">
              <a:spcBef>
                <a:spcPts val="400"/>
              </a:spcBef>
              <a:buNone/>
            </a:pPr>
            <a:r>
              <a:rPr lang="en-US">
                <a:solidFill>
                  <a:srgbClr val="00B050"/>
                </a:solidFill>
                <a:latin typeface="Courier New" charset="0"/>
                <a:ea typeface="Courier New" charset="0"/>
                <a:cs typeface="Courier New" charset="0"/>
              </a:rPr>
              <a:t>    "address": {</a:t>
            </a:r>
          </a:p>
          <a:p>
            <a:pPr marL="0" indent="0">
              <a:spcBef>
                <a:spcPts val="400"/>
              </a:spcBef>
              <a:buNone/>
            </a:pPr>
            <a:r>
              <a:rPr lang="en-US">
                <a:solidFill>
                  <a:srgbClr val="00B050"/>
                </a:solidFill>
                <a:latin typeface="Courier New" charset="0"/>
                <a:ea typeface="Courier New" charset="0"/>
                <a:cs typeface="Courier New" charset="0"/>
              </a:rPr>
              <a:t>        "city": "Florence",</a:t>
            </a:r>
          </a:p>
          <a:p>
            <a:pPr marL="0" indent="0">
              <a:spcBef>
                <a:spcPts val="400"/>
              </a:spcBef>
              <a:buNone/>
            </a:pPr>
            <a:r>
              <a:rPr lang="en-US">
                <a:solidFill>
                  <a:srgbClr val="00B050"/>
                </a:solidFill>
                <a:latin typeface="Courier New" charset="0"/>
                <a:ea typeface="Courier New" charset="0"/>
                <a:cs typeface="Courier New" charset="0"/>
              </a:rPr>
              <a:t>        "state": "FL",</a:t>
            </a:r>
          </a:p>
          <a:p>
            <a:pPr marL="0" indent="0">
              <a:spcBef>
                <a:spcPts val="400"/>
              </a:spcBef>
              <a:buNone/>
            </a:pPr>
            <a:r>
              <a:rPr lang="en-US">
                <a:solidFill>
                  <a:srgbClr val="00B050"/>
                </a:solidFill>
                <a:latin typeface="Courier New" charset="0"/>
                <a:ea typeface="Courier New" charset="0"/>
                <a:cs typeface="Courier New" charset="0"/>
              </a:rPr>
              <a:t>        "street": "123 Main Street",</a:t>
            </a:r>
          </a:p>
          <a:p>
            <a:pPr marL="0" indent="0">
              <a:spcBef>
                <a:spcPts val="400"/>
              </a:spcBef>
              <a:buNone/>
            </a:pPr>
            <a:r>
              <a:rPr lang="en-US">
                <a:solidFill>
                  <a:srgbClr val="00B050"/>
                </a:solidFill>
                <a:latin typeface="Courier New" charset="0"/>
                <a:ea typeface="Courier New" charset="0"/>
                <a:cs typeface="Courier New" charset="0"/>
              </a:rPr>
              <a:t>        "zip": "44001"</a:t>
            </a:r>
          </a:p>
          <a:p>
            <a:pPr marL="0" indent="0">
              <a:spcBef>
                <a:spcPts val="400"/>
              </a:spcBef>
              <a:buNone/>
            </a:pPr>
            <a:r>
              <a:rPr lang="en-US">
                <a:solidFill>
                  <a:srgbClr val="00B050"/>
                </a:solidFill>
                <a:latin typeface="Courier New" charset="0"/>
                <a:ea typeface="Courier New" charset="0"/>
                <a:cs typeface="Courier New" charset="0"/>
              </a:rPr>
              <a:t>    },</a:t>
            </a:r>
          </a:p>
          <a:p>
            <a:pPr marL="0" indent="0">
              <a:spcBef>
                <a:spcPts val="400"/>
              </a:spcBef>
              <a:buNone/>
            </a:pPr>
            <a:r>
              <a:rPr lang="en-US">
                <a:solidFill>
                  <a:srgbClr val="00B050"/>
                </a:solidFill>
                <a:latin typeface="Courier New" charset="0"/>
                <a:ea typeface="Courier New" charset="0"/>
                <a:cs typeface="Courier New" charset="0"/>
              </a:rPr>
              <a:t>    "first": "Will",</a:t>
            </a:r>
          </a:p>
          <a:p>
            <a:pPr marL="0" indent="0">
              <a:spcBef>
                <a:spcPts val="400"/>
              </a:spcBef>
              <a:buNone/>
            </a:pPr>
            <a:r>
              <a:rPr lang="en-US">
                <a:solidFill>
                  <a:srgbClr val="00B050"/>
                </a:solidFill>
                <a:latin typeface="Courier New" charset="0"/>
                <a:ea typeface="Courier New" charset="0"/>
                <a:cs typeface="Courier New" charset="0"/>
              </a:rPr>
              <a:t>    "last": "Smith",</a:t>
            </a:r>
          </a:p>
          <a:p>
            <a:pPr marL="0" indent="0">
              <a:spcBef>
                <a:spcPts val="400"/>
              </a:spcBef>
              <a:buNone/>
            </a:pPr>
            <a:r>
              <a:rPr lang="en-US">
                <a:solidFill>
                  <a:srgbClr val="00B050"/>
                </a:solidFill>
                <a:latin typeface="Courier New" charset="0"/>
                <a:ea typeface="Courier New" charset="0"/>
                <a:cs typeface="Courier New" charset="0"/>
              </a:rPr>
              <a:t>    "phones": [</a:t>
            </a:r>
          </a:p>
          <a:p>
            <a:pPr marL="0" indent="0">
              <a:spcBef>
                <a:spcPts val="400"/>
              </a:spcBef>
              <a:buNone/>
            </a:pPr>
            <a:r>
              <a:rPr lang="en-US">
                <a:solidFill>
                  <a:srgbClr val="00B050"/>
                </a:solidFill>
                <a:latin typeface="Courier New" charset="0"/>
                <a:ea typeface="Courier New" charset="0"/>
                <a:cs typeface="Courier New" charset="0"/>
              </a:rPr>
              <a:t>        "(800) 555-1212",</a:t>
            </a:r>
          </a:p>
          <a:p>
            <a:pPr marL="0" indent="0">
              <a:spcBef>
                <a:spcPts val="400"/>
              </a:spcBef>
              <a:buNone/>
            </a:pPr>
            <a:r>
              <a:rPr lang="en-US">
                <a:solidFill>
                  <a:srgbClr val="00B050"/>
                </a:solidFill>
                <a:latin typeface="Courier New" charset="0"/>
                <a:ea typeface="Courier New" charset="0"/>
                <a:cs typeface="Courier New" charset="0"/>
              </a:rPr>
              <a:t>        "(866) 123-4567"</a:t>
            </a:r>
          </a:p>
          <a:p>
            <a:pPr marL="0" indent="0">
              <a:spcBef>
                <a:spcPts val="400"/>
              </a:spcBef>
              <a:buNone/>
            </a:pPr>
            <a:r>
              <a:rPr lang="en-US">
                <a:solidFill>
                  <a:srgbClr val="00B050"/>
                </a:solidFill>
                <a:latin typeface="Courier New" charset="0"/>
                <a:ea typeface="Courier New" charset="0"/>
                <a:cs typeface="Courier New" charset="0"/>
              </a:rPr>
              <a:t>    ]</a:t>
            </a:r>
          </a:p>
          <a:p>
            <a:pPr marL="0" indent="0">
              <a:spcBef>
                <a:spcPts val="400"/>
              </a:spcBef>
              <a:buNone/>
            </a:pPr>
            <a:r>
              <a:rPr lang="en-US" smtClean="0">
                <a:solidFill>
                  <a:srgbClr val="00B050"/>
                </a:solidFill>
                <a:latin typeface="Courier New" charset="0"/>
                <a:ea typeface="Courier New" charset="0"/>
                <a:cs typeface="Courier New" charset="0"/>
              </a:rPr>
              <a:t>}</a:t>
            </a:r>
          </a:p>
          <a:p>
            <a:pPr marL="0" indent="0">
              <a:spcBef>
                <a:spcPts val="400"/>
              </a:spcBef>
              <a:buNone/>
            </a:pPr>
            <a:r>
              <a:rPr lang="en-US" smtClean="0">
                <a:solidFill>
                  <a:srgbClr val="00B050"/>
                </a:solidFill>
                <a:latin typeface="Courier New" charset="0"/>
                <a:ea typeface="Courier New" charset="0"/>
                <a:cs typeface="Courier New" charset="0"/>
              </a:rPr>
              <a:t>...</a:t>
            </a:r>
            <a:endParaRPr lang="en-US">
              <a:solidFill>
                <a:srgbClr val="00B050"/>
              </a:solidFill>
              <a:latin typeface="Courier New" charset="0"/>
              <a:ea typeface="Courier New" charset="0"/>
              <a:cs typeface="Courier New" charset="0"/>
            </a:endParaRPr>
          </a:p>
        </p:txBody>
      </p:sp>
    </p:spTree>
    <p:extLst>
      <p:ext uri="{BB962C8B-B14F-4D97-AF65-F5344CB8AC3E}">
        <p14:creationId xmlns:p14="http://schemas.microsoft.com/office/powerpoint/2010/main" val="1873371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Homework #6 - Review</a:t>
            </a:r>
            <a:endParaRPr lang="en-US"/>
          </a:p>
        </p:txBody>
      </p:sp>
      <p:sp>
        <p:nvSpPr>
          <p:cNvPr id="2" name="Content Placeholder 1"/>
          <p:cNvSpPr>
            <a:spLocks noGrp="1"/>
          </p:cNvSpPr>
          <p:nvPr>
            <p:ph idx="1"/>
          </p:nvPr>
        </p:nvSpPr>
        <p:spPr>
          <a:xfrm>
            <a:off x="685800" y="1910080"/>
            <a:ext cx="10820400" cy="4632960"/>
          </a:xfrm>
        </p:spPr>
        <p:txBody>
          <a:bodyPr>
            <a:normAutofit fontScale="77500" lnSpcReduction="20000"/>
          </a:bodyPr>
          <a:lstStyle/>
          <a:p>
            <a:pPr marL="0" indent="0">
              <a:spcBef>
                <a:spcPts val="400"/>
              </a:spcBef>
              <a:buNone/>
            </a:pPr>
            <a:r>
              <a:rPr lang="en-US" smtClean="0">
                <a:solidFill>
                  <a:srgbClr val="00B050"/>
                </a:solidFill>
                <a:latin typeface="Courier New" charset="0"/>
                <a:ea typeface="Courier New" charset="0"/>
                <a:cs typeface="Courier New" charset="0"/>
              </a:rPr>
              <a:t>...</a:t>
            </a:r>
            <a:endParaRPr lang="en-US">
              <a:solidFill>
                <a:srgbClr val="00B050"/>
              </a:solidFill>
              <a:latin typeface="Courier New" charset="0"/>
              <a:ea typeface="Courier New" charset="0"/>
              <a:cs typeface="Courier New" charset="0"/>
            </a:endParaRPr>
          </a:p>
          <a:p>
            <a:pPr marL="0" indent="0">
              <a:spcBef>
                <a:spcPts val="400"/>
              </a:spcBef>
              <a:buNone/>
            </a:pPr>
            <a:r>
              <a:rPr lang="en-US">
                <a:solidFill>
                  <a:srgbClr val="00B050"/>
                </a:solidFill>
                <a:latin typeface="Courier New" charset="0"/>
                <a:ea typeface="Courier New" charset="0"/>
                <a:cs typeface="Courier New" charset="0"/>
              </a:rPr>
              <a:t>{</a:t>
            </a:r>
          </a:p>
          <a:p>
            <a:pPr marL="0" indent="0">
              <a:spcBef>
                <a:spcPts val="400"/>
              </a:spcBef>
              <a:buNone/>
            </a:pPr>
            <a:r>
              <a:rPr lang="en-US">
                <a:solidFill>
                  <a:srgbClr val="00B050"/>
                </a:solidFill>
                <a:latin typeface="Courier New" charset="0"/>
                <a:ea typeface="Courier New" charset="0"/>
                <a:cs typeface="Courier New" charset="0"/>
              </a:rPr>
              <a:t>    "address": {</a:t>
            </a:r>
          </a:p>
          <a:p>
            <a:pPr marL="0" indent="0">
              <a:spcBef>
                <a:spcPts val="400"/>
              </a:spcBef>
              <a:buNone/>
            </a:pPr>
            <a:r>
              <a:rPr lang="en-US">
                <a:solidFill>
                  <a:srgbClr val="00B050"/>
                </a:solidFill>
                <a:latin typeface="Courier New" charset="0"/>
                <a:ea typeface="Courier New" charset="0"/>
                <a:cs typeface="Courier New" charset="0"/>
              </a:rPr>
              <a:t>        "city": "Greeneville",</a:t>
            </a:r>
          </a:p>
          <a:p>
            <a:pPr marL="0" indent="0">
              <a:spcBef>
                <a:spcPts val="400"/>
              </a:spcBef>
              <a:buNone/>
            </a:pPr>
            <a:r>
              <a:rPr lang="en-US">
                <a:solidFill>
                  <a:srgbClr val="00B050"/>
                </a:solidFill>
                <a:latin typeface="Courier New" charset="0"/>
                <a:ea typeface="Courier New" charset="0"/>
                <a:cs typeface="Courier New" charset="0"/>
              </a:rPr>
              <a:t>        "state": "NC",</a:t>
            </a:r>
          </a:p>
          <a:p>
            <a:pPr marL="0" indent="0">
              <a:spcBef>
                <a:spcPts val="400"/>
              </a:spcBef>
              <a:buNone/>
            </a:pPr>
            <a:r>
              <a:rPr lang="en-US">
                <a:solidFill>
                  <a:srgbClr val="00B050"/>
                </a:solidFill>
                <a:latin typeface="Courier New" charset="0"/>
                <a:ea typeface="Courier New" charset="0"/>
                <a:cs typeface="Courier New" charset="0"/>
              </a:rPr>
              <a:t>        "street": "45 West Landing",</a:t>
            </a:r>
          </a:p>
          <a:p>
            <a:pPr marL="0" indent="0">
              <a:spcBef>
                <a:spcPts val="400"/>
              </a:spcBef>
              <a:buNone/>
            </a:pPr>
            <a:r>
              <a:rPr lang="en-US">
                <a:solidFill>
                  <a:srgbClr val="00B050"/>
                </a:solidFill>
                <a:latin typeface="Courier New" charset="0"/>
                <a:ea typeface="Courier New" charset="0"/>
                <a:cs typeface="Courier New" charset="0"/>
              </a:rPr>
              <a:t>        "zip": "33009"</a:t>
            </a:r>
          </a:p>
          <a:p>
            <a:pPr marL="0" indent="0">
              <a:spcBef>
                <a:spcPts val="400"/>
              </a:spcBef>
              <a:buNone/>
            </a:pPr>
            <a:r>
              <a:rPr lang="en-US">
                <a:solidFill>
                  <a:srgbClr val="00B050"/>
                </a:solidFill>
                <a:latin typeface="Courier New" charset="0"/>
                <a:ea typeface="Courier New" charset="0"/>
                <a:cs typeface="Courier New" charset="0"/>
              </a:rPr>
              <a:t>    },</a:t>
            </a:r>
          </a:p>
          <a:p>
            <a:pPr marL="0" indent="0">
              <a:spcBef>
                <a:spcPts val="400"/>
              </a:spcBef>
              <a:buNone/>
            </a:pPr>
            <a:r>
              <a:rPr lang="en-US">
                <a:solidFill>
                  <a:srgbClr val="00B050"/>
                </a:solidFill>
                <a:latin typeface="Courier New" charset="0"/>
                <a:ea typeface="Courier New" charset="0"/>
                <a:cs typeface="Courier New" charset="0"/>
              </a:rPr>
              <a:t>    "first": "Anne",</a:t>
            </a:r>
          </a:p>
          <a:p>
            <a:pPr marL="0" indent="0">
              <a:spcBef>
                <a:spcPts val="400"/>
              </a:spcBef>
              <a:buNone/>
            </a:pPr>
            <a:r>
              <a:rPr lang="en-US">
                <a:solidFill>
                  <a:srgbClr val="00B050"/>
                </a:solidFill>
                <a:latin typeface="Courier New" charset="0"/>
                <a:ea typeface="Courier New" charset="0"/>
                <a:cs typeface="Courier New" charset="0"/>
              </a:rPr>
              <a:t>    "last": "Arbor",</a:t>
            </a:r>
          </a:p>
          <a:p>
            <a:pPr marL="0" indent="0">
              <a:spcBef>
                <a:spcPts val="400"/>
              </a:spcBef>
              <a:buNone/>
            </a:pPr>
            <a:r>
              <a:rPr lang="en-US">
                <a:solidFill>
                  <a:srgbClr val="00B050"/>
                </a:solidFill>
                <a:latin typeface="Courier New" charset="0"/>
                <a:ea typeface="Courier New" charset="0"/>
                <a:cs typeface="Courier New" charset="0"/>
              </a:rPr>
              <a:t>    "phones": [</a:t>
            </a:r>
          </a:p>
          <a:p>
            <a:pPr marL="0" indent="0">
              <a:spcBef>
                <a:spcPts val="400"/>
              </a:spcBef>
              <a:buNone/>
            </a:pPr>
            <a:r>
              <a:rPr lang="en-US">
                <a:solidFill>
                  <a:srgbClr val="00B050"/>
                </a:solidFill>
                <a:latin typeface="Courier New" charset="0"/>
                <a:ea typeface="Courier New" charset="0"/>
                <a:cs typeface="Courier New" charset="0"/>
              </a:rPr>
              <a:t>        "(252) 534-2301"</a:t>
            </a:r>
          </a:p>
          <a:p>
            <a:pPr marL="0" indent="0">
              <a:spcBef>
                <a:spcPts val="400"/>
              </a:spcBef>
              <a:buNone/>
            </a:pPr>
            <a:r>
              <a:rPr lang="en-US">
                <a:solidFill>
                  <a:srgbClr val="00B050"/>
                </a:solidFill>
                <a:latin typeface="Courier New" charset="0"/>
                <a:ea typeface="Courier New" charset="0"/>
                <a:cs typeface="Courier New" charset="0"/>
              </a:rPr>
              <a:t>    ]</a:t>
            </a:r>
          </a:p>
          <a:p>
            <a:pPr marL="0" indent="0">
              <a:spcBef>
                <a:spcPts val="400"/>
              </a:spcBef>
              <a:buNone/>
            </a:pPr>
            <a:r>
              <a:rPr lang="en-US">
                <a:solidFill>
                  <a:srgbClr val="00B050"/>
                </a:solidFill>
                <a:latin typeface="Courier New" charset="0"/>
                <a:ea typeface="Courier New" charset="0"/>
                <a:cs typeface="Courier New" charset="0"/>
              </a:rPr>
              <a:t>}</a:t>
            </a:r>
          </a:p>
          <a:p>
            <a:pPr marL="0" indent="0">
              <a:spcBef>
                <a:spcPts val="400"/>
              </a:spcBef>
              <a:buNone/>
            </a:pPr>
            <a:r>
              <a:rPr lang="en-US">
                <a:solidFill>
                  <a:srgbClr val="00B050"/>
                </a:solidFill>
                <a:latin typeface="Courier New" charset="0"/>
                <a:ea typeface="Courier New" charset="0"/>
                <a:cs typeface="Courier New" charset="0"/>
              </a:rPr>
              <a:t> </a:t>
            </a:r>
          </a:p>
          <a:p>
            <a:pPr marL="0" indent="0">
              <a:spcBef>
                <a:spcPts val="400"/>
              </a:spcBef>
              <a:buNone/>
            </a:pPr>
            <a:r>
              <a:rPr lang="en-US">
                <a:solidFill>
                  <a:srgbClr val="00B050"/>
                </a:solidFill>
                <a:latin typeface="Courier New" charset="0"/>
                <a:ea typeface="Courier New" charset="0"/>
                <a:cs typeface="Courier New" charset="0"/>
              </a:rPr>
              <a:t>Alphabetical list of names:</a:t>
            </a:r>
          </a:p>
          <a:p>
            <a:pPr marL="0" indent="0">
              <a:spcBef>
                <a:spcPts val="400"/>
              </a:spcBef>
              <a:buNone/>
            </a:pPr>
            <a:r>
              <a:rPr lang="en-US">
                <a:solidFill>
                  <a:srgbClr val="00B050"/>
                </a:solidFill>
                <a:latin typeface="Courier New" charset="0"/>
                <a:ea typeface="Courier New" charset="0"/>
                <a:cs typeface="Courier New" charset="0"/>
              </a:rPr>
              <a:t>Arbor, Anne</a:t>
            </a:r>
          </a:p>
          <a:p>
            <a:pPr marL="0" indent="0">
              <a:spcBef>
                <a:spcPts val="400"/>
              </a:spcBef>
              <a:buNone/>
            </a:pPr>
            <a:r>
              <a:rPr lang="en-US">
                <a:solidFill>
                  <a:srgbClr val="00B050"/>
                </a:solidFill>
                <a:latin typeface="Courier New" charset="0"/>
                <a:ea typeface="Courier New" charset="0"/>
                <a:cs typeface="Courier New" charset="0"/>
              </a:rPr>
              <a:t>Smith, Will</a:t>
            </a:r>
          </a:p>
          <a:p>
            <a:pPr marL="0" indent="0">
              <a:spcBef>
                <a:spcPts val="400"/>
              </a:spcBef>
              <a:buNone/>
            </a:pPr>
            <a:r>
              <a:rPr lang="en-US">
                <a:solidFill>
                  <a:srgbClr val="00B050"/>
                </a:solidFill>
                <a:latin typeface="Courier New" charset="0"/>
                <a:ea typeface="Courier New" charset="0"/>
                <a:cs typeface="Courier New" charset="0"/>
              </a:rPr>
              <a:t>bye!</a:t>
            </a:r>
          </a:p>
        </p:txBody>
      </p:sp>
    </p:spTree>
    <p:extLst>
      <p:ext uri="{BB962C8B-B14F-4D97-AF65-F5344CB8AC3E}">
        <p14:creationId xmlns:p14="http://schemas.microsoft.com/office/powerpoint/2010/main" val="756962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Homework assignment #7</a:t>
            </a:r>
            <a:endParaRPr lang="en-US"/>
          </a:p>
        </p:txBody>
      </p:sp>
      <p:sp>
        <p:nvSpPr>
          <p:cNvPr id="3" name="Content Placeholder 2"/>
          <p:cNvSpPr>
            <a:spLocks noGrp="1"/>
          </p:cNvSpPr>
          <p:nvPr>
            <p:ph idx="1"/>
          </p:nvPr>
        </p:nvSpPr>
        <p:spPr/>
        <p:txBody>
          <a:bodyPr>
            <a:normAutofit/>
          </a:bodyPr>
          <a:lstStyle/>
          <a:p>
            <a:r>
              <a:rPr lang="en-US" smtClean="0"/>
              <a:t>(2 points) Create a script named ‘rolodex2.py’ that revises (called refactoring) the rolodex assignment at least one function:</a:t>
            </a:r>
          </a:p>
          <a:p>
            <a:pPr lvl="1"/>
            <a:r>
              <a:rPr lang="en-US" b="1" err="1" smtClean="0">
                <a:solidFill>
                  <a:srgbClr val="FFFF00"/>
                </a:solidFill>
                <a:latin typeface="Courier New" charset="0"/>
                <a:ea typeface="Courier New" charset="0"/>
                <a:cs typeface="Courier New" charset="0"/>
              </a:rPr>
              <a:t>get_record</a:t>
            </a:r>
            <a:r>
              <a:rPr lang="en-US" b="1" smtClean="0">
                <a:solidFill>
                  <a:srgbClr val="FFFF00"/>
                </a:solidFill>
                <a:latin typeface="Courier New" charset="0"/>
                <a:ea typeface="Courier New" charset="0"/>
                <a:cs typeface="Courier New" charset="0"/>
              </a:rPr>
              <a:t>()</a:t>
            </a:r>
            <a:r>
              <a:rPr lang="en-US" smtClean="0"/>
              <a:t> </a:t>
            </a:r>
            <a:r>
              <a:rPr lang="mr-IN" smtClean="0"/>
              <a:t>–</a:t>
            </a:r>
            <a:r>
              <a:rPr lang="en-US" smtClean="0"/>
              <a:t> gets a record (dictionary) from the user</a:t>
            </a:r>
          </a:p>
          <a:p>
            <a:r>
              <a:rPr lang="en-US" smtClean="0"/>
              <a:t>(2 bonus points) Isolate the input() call to a single function:</a:t>
            </a:r>
          </a:p>
          <a:p>
            <a:pPr lvl="1"/>
            <a:r>
              <a:rPr lang="en-US" b="1" err="1">
                <a:solidFill>
                  <a:srgbClr val="FFFF00"/>
                </a:solidFill>
                <a:latin typeface="Courier New" charset="0"/>
                <a:ea typeface="Courier New" charset="0"/>
                <a:cs typeface="Courier New" charset="0"/>
              </a:rPr>
              <a:t>get_string</a:t>
            </a:r>
            <a:r>
              <a:rPr lang="en-US" b="1">
                <a:solidFill>
                  <a:srgbClr val="FFFF00"/>
                </a:solidFill>
                <a:latin typeface="Courier New" charset="0"/>
                <a:ea typeface="Courier New" charset="0"/>
                <a:cs typeface="Courier New" charset="0"/>
              </a:rPr>
              <a:t>(prompt)</a:t>
            </a:r>
            <a:r>
              <a:rPr lang="en-US"/>
              <a:t> </a:t>
            </a:r>
            <a:r>
              <a:rPr lang="mr-IN"/>
              <a:t>–</a:t>
            </a:r>
            <a:r>
              <a:rPr lang="en-US"/>
              <a:t> pass in the prompt and return a string from the user. Hint: there should be exactly (1) call to input() in the resulting code</a:t>
            </a:r>
            <a:r>
              <a:rPr lang="en-US" smtClean="0"/>
              <a:t>.</a:t>
            </a:r>
          </a:p>
          <a:p>
            <a:r>
              <a:rPr lang="en-US" smtClean="0"/>
              <a:t>(1 bonus point) Use a function to print the rolodex:</a:t>
            </a:r>
          </a:p>
          <a:p>
            <a:pPr lvl="1"/>
            <a:r>
              <a:rPr lang="en-US" b="1" err="1" smtClean="0">
                <a:solidFill>
                  <a:srgbClr val="FFFF00"/>
                </a:solidFill>
                <a:latin typeface="Courier New" charset="0"/>
                <a:ea typeface="Courier New" charset="0"/>
                <a:cs typeface="Courier New" charset="0"/>
              </a:rPr>
              <a:t>print_rolodex</a:t>
            </a:r>
            <a:r>
              <a:rPr lang="en-US" b="1" smtClean="0">
                <a:solidFill>
                  <a:srgbClr val="FFFF00"/>
                </a:solidFill>
                <a:latin typeface="Courier New" charset="0"/>
                <a:ea typeface="Courier New" charset="0"/>
                <a:cs typeface="Courier New" charset="0"/>
              </a:rPr>
              <a:t>(rolodex)</a:t>
            </a:r>
            <a:r>
              <a:rPr lang="en-US" smtClean="0"/>
              <a:t> </a:t>
            </a:r>
            <a:r>
              <a:rPr lang="mr-IN" smtClean="0"/>
              <a:t>–</a:t>
            </a:r>
            <a:r>
              <a:rPr lang="en-US" smtClean="0"/>
              <a:t> print the contents of the rolodex.</a:t>
            </a:r>
          </a:p>
        </p:txBody>
      </p:sp>
    </p:spTree>
    <p:extLst>
      <p:ext uri="{BB962C8B-B14F-4D97-AF65-F5344CB8AC3E}">
        <p14:creationId xmlns:p14="http://schemas.microsoft.com/office/powerpoint/2010/main" val="19768864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Homework assignment #7</a:t>
            </a:r>
            <a:endParaRPr lang="en-US"/>
          </a:p>
        </p:txBody>
      </p:sp>
      <p:sp>
        <p:nvSpPr>
          <p:cNvPr id="3" name="Content Placeholder 2"/>
          <p:cNvSpPr>
            <a:spLocks noGrp="1"/>
          </p:cNvSpPr>
          <p:nvPr>
            <p:ph idx="1"/>
          </p:nvPr>
        </p:nvSpPr>
        <p:spPr/>
        <p:txBody>
          <a:bodyPr>
            <a:normAutofit fontScale="85000" lnSpcReduction="20000"/>
          </a:bodyPr>
          <a:lstStyle/>
          <a:p>
            <a:r>
              <a:rPr lang="en-US" smtClean="0"/>
              <a:t>BIG HINT: The main source code should look like this (with bonus challenges):</a:t>
            </a:r>
          </a:p>
          <a:p>
            <a:pPr marL="0" indent="0">
              <a:buNone/>
            </a:pPr>
            <a:r>
              <a:rPr lang="en-US">
                <a:solidFill>
                  <a:srgbClr val="00B050"/>
                </a:solidFill>
              </a:rPr>
              <a:t>print("Welcome to the rolodex simulator (v2)!")</a:t>
            </a:r>
          </a:p>
          <a:p>
            <a:pPr marL="0" indent="0">
              <a:buNone/>
            </a:pPr>
            <a:r>
              <a:rPr lang="en-US" err="1">
                <a:solidFill>
                  <a:srgbClr val="00B050"/>
                </a:solidFill>
              </a:rPr>
              <a:t>myRolodex</a:t>
            </a:r>
            <a:r>
              <a:rPr lang="en-US">
                <a:solidFill>
                  <a:srgbClr val="00B050"/>
                </a:solidFill>
              </a:rPr>
              <a:t> = []</a:t>
            </a:r>
          </a:p>
          <a:p>
            <a:pPr marL="0" indent="0">
              <a:buNone/>
            </a:pPr>
            <a:r>
              <a:rPr lang="en-US">
                <a:solidFill>
                  <a:srgbClr val="00B050"/>
                </a:solidFill>
              </a:rPr>
              <a:t>repeat = 'y'</a:t>
            </a:r>
          </a:p>
          <a:p>
            <a:pPr marL="0" indent="0">
              <a:buNone/>
            </a:pPr>
            <a:r>
              <a:rPr lang="en-US">
                <a:solidFill>
                  <a:srgbClr val="00B050"/>
                </a:solidFill>
              </a:rPr>
              <a:t>while (repeat == 'y') or (repeat == 'Y'):</a:t>
            </a:r>
          </a:p>
          <a:p>
            <a:pPr marL="0" indent="0">
              <a:buNone/>
            </a:pPr>
            <a:r>
              <a:rPr lang="en-US">
                <a:solidFill>
                  <a:srgbClr val="00B050"/>
                </a:solidFill>
              </a:rPr>
              <a:t>    </a:t>
            </a:r>
            <a:r>
              <a:rPr lang="en-US" err="1">
                <a:solidFill>
                  <a:srgbClr val="00B050"/>
                </a:solidFill>
              </a:rPr>
              <a:t>myRolodex.append</a:t>
            </a:r>
            <a:r>
              <a:rPr lang="en-US">
                <a:solidFill>
                  <a:srgbClr val="00B050"/>
                </a:solidFill>
              </a:rPr>
              <a:t>(</a:t>
            </a:r>
            <a:r>
              <a:rPr lang="en-US" b="1" err="1">
                <a:solidFill>
                  <a:srgbClr val="FFFF00"/>
                </a:solidFill>
              </a:rPr>
              <a:t>get_record</a:t>
            </a:r>
            <a:r>
              <a:rPr lang="en-US" b="1">
                <a:solidFill>
                  <a:srgbClr val="FFFF00"/>
                </a:solidFill>
              </a:rPr>
              <a:t>()</a:t>
            </a:r>
            <a:r>
              <a:rPr lang="en-US">
                <a:solidFill>
                  <a:srgbClr val="00B050"/>
                </a:solidFill>
              </a:rPr>
              <a:t>)</a:t>
            </a:r>
          </a:p>
          <a:p>
            <a:pPr marL="0" indent="0">
              <a:buNone/>
            </a:pPr>
            <a:r>
              <a:rPr lang="en-US">
                <a:solidFill>
                  <a:srgbClr val="00B050"/>
                </a:solidFill>
              </a:rPr>
              <a:t>    print()</a:t>
            </a:r>
          </a:p>
          <a:p>
            <a:pPr marL="0" indent="0">
              <a:buNone/>
            </a:pPr>
            <a:r>
              <a:rPr lang="en-US">
                <a:solidFill>
                  <a:srgbClr val="00B050"/>
                </a:solidFill>
              </a:rPr>
              <a:t>    repeat = </a:t>
            </a:r>
            <a:r>
              <a:rPr lang="en-US" b="1" err="1">
                <a:solidFill>
                  <a:srgbClr val="FFFF00"/>
                </a:solidFill>
              </a:rPr>
              <a:t>get_string</a:t>
            </a:r>
            <a:r>
              <a:rPr lang="en-US" b="1">
                <a:solidFill>
                  <a:srgbClr val="FFFF00"/>
                </a:solidFill>
              </a:rPr>
              <a:t>("Enter another record? [Y/N] ")</a:t>
            </a:r>
          </a:p>
          <a:p>
            <a:pPr marL="0" indent="0">
              <a:buNone/>
            </a:pPr>
            <a:r>
              <a:rPr lang="en-US">
                <a:solidFill>
                  <a:srgbClr val="00B050"/>
                </a:solidFill>
              </a:rPr>
              <a:t>    print()</a:t>
            </a:r>
          </a:p>
          <a:p>
            <a:pPr marL="0" indent="0">
              <a:buNone/>
            </a:pPr>
            <a:r>
              <a:rPr lang="en-US">
                <a:solidFill>
                  <a:srgbClr val="00B050"/>
                </a:solidFill>
              </a:rPr>
              <a:t># Print out the data</a:t>
            </a:r>
          </a:p>
          <a:p>
            <a:pPr marL="0" indent="0">
              <a:buNone/>
            </a:pPr>
            <a:r>
              <a:rPr lang="en-US" b="1" err="1">
                <a:solidFill>
                  <a:srgbClr val="FFFF00"/>
                </a:solidFill>
              </a:rPr>
              <a:t>print_rolodex</a:t>
            </a:r>
            <a:r>
              <a:rPr lang="en-US" b="1">
                <a:solidFill>
                  <a:srgbClr val="FFFF00"/>
                </a:solidFill>
              </a:rPr>
              <a:t>(</a:t>
            </a:r>
            <a:r>
              <a:rPr lang="en-US" b="1" err="1">
                <a:solidFill>
                  <a:srgbClr val="FFFF00"/>
                </a:solidFill>
              </a:rPr>
              <a:t>myRolodex</a:t>
            </a:r>
            <a:r>
              <a:rPr lang="en-US" b="1">
                <a:solidFill>
                  <a:srgbClr val="FFFF00"/>
                </a:solidFill>
              </a:rPr>
              <a:t>)</a:t>
            </a:r>
          </a:p>
          <a:p>
            <a:pPr marL="0" indent="0">
              <a:buNone/>
            </a:pPr>
            <a:r>
              <a:rPr lang="en-US">
                <a:solidFill>
                  <a:srgbClr val="00B050"/>
                </a:solidFill>
              </a:rPr>
              <a:t>print("bye!")</a:t>
            </a:r>
          </a:p>
          <a:p>
            <a:endParaRPr lang="en-US"/>
          </a:p>
        </p:txBody>
      </p:sp>
    </p:spTree>
    <p:extLst>
      <p:ext uri="{BB962C8B-B14F-4D97-AF65-F5344CB8AC3E}">
        <p14:creationId xmlns:p14="http://schemas.microsoft.com/office/powerpoint/2010/main" val="877764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381693"/>
            <a:ext cx="10820400" cy="1174306"/>
          </a:xfrm>
        </p:spPr>
        <p:txBody>
          <a:bodyPr/>
          <a:lstStyle/>
          <a:p>
            <a:pPr algn="ctr"/>
            <a:r>
              <a:rPr lang="en-US" smtClean="0"/>
              <a:t>Questions or comments?</a:t>
            </a:r>
            <a:endParaRPr lang="en-US"/>
          </a:p>
        </p:txBody>
      </p:sp>
    </p:spTree>
    <p:extLst>
      <p:ext uri="{BB962C8B-B14F-4D97-AF65-F5344CB8AC3E}">
        <p14:creationId xmlns:p14="http://schemas.microsoft.com/office/powerpoint/2010/main" val="408753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p:spPr>
        <p:txBody>
          <a:bodyPr>
            <a:normAutofit/>
          </a:bodyPr>
          <a:lstStyle/>
          <a:p>
            <a:r>
              <a:rPr lang="en-AU" dirty="0" smtClean="0"/>
              <a:t>Background</a:t>
            </a:r>
            <a:endParaRPr lang="en-AU" dirty="0"/>
          </a:p>
        </p:txBody>
      </p:sp>
      <p:sp>
        <p:nvSpPr>
          <p:cNvPr id="263171" name="Rectangle 3"/>
          <p:cNvSpPr>
            <a:spLocks noGrp="1" noChangeArrowheads="1"/>
          </p:cNvSpPr>
          <p:nvPr>
            <p:ph idx="1"/>
          </p:nvPr>
        </p:nvSpPr>
        <p:spPr/>
        <p:txBody>
          <a:bodyPr>
            <a:noAutofit/>
          </a:bodyPr>
          <a:lstStyle/>
          <a:p>
            <a:pPr marL="342900" lvl="1" indent="-342900"/>
            <a:r>
              <a:rPr lang="en-US" sz="2400" dirty="0"/>
              <a:t>Jesus was teaching important lessons to his disciples in the presence of a multitude and one in the crowd made a request of Jesus (</a:t>
            </a:r>
            <a:r>
              <a:rPr lang="en-US" sz="2400" dirty="0" smtClean="0"/>
              <a:t>Luke 12:1-13</a:t>
            </a:r>
            <a:r>
              <a:rPr lang="en-US" sz="2400" dirty="0"/>
              <a:t>)</a:t>
            </a:r>
          </a:p>
          <a:p>
            <a:pPr marL="342900" lvl="1" indent="-342900"/>
            <a:r>
              <a:rPr lang="en-US" sz="2400" dirty="0"/>
              <a:t>While Jesus was teaching some spiritual lessons, this man had his mind on earthly things; Jesus used the opportunity to teach some valuable lessons in the parable of “the rich fool”</a:t>
            </a:r>
          </a:p>
        </p:txBody>
      </p:sp>
    </p:spTree>
    <p:extLst>
      <p:ext uri="{BB962C8B-B14F-4D97-AF65-F5344CB8AC3E}">
        <p14:creationId xmlns:p14="http://schemas.microsoft.com/office/powerpoint/2010/main" val="483921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0" y="764373"/>
            <a:ext cx="9931400" cy="1293028"/>
          </a:xfrm>
        </p:spPr>
        <p:txBody>
          <a:bodyPr/>
          <a:lstStyle/>
          <a:p>
            <a:r>
              <a:rPr lang="en-US" dirty="0" smtClean="0"/>
              <a:t>Why did the man petition Jesus?</a:t>
            </a:r>
            <a:endParaRPr lang="en-US" dirty="0"/>
          </a:p>
        </p:txBody>
      </p:sp>
      <p:sp>
        <p:nvSpPr>
          <p:cNvPr id="3" name="Content Placeholder 2"/>
          <p:cNvSpPr>
            <a:spLocks noGrp="1"/>
          </p:cNvSpPr>
          <p:nvPr>
            <p:ph idx="1"/>
          </p:nvPr>
        </p:nvSpPr>
        <p:spPr/>
        <p:txBody>
          <a:bodyPr/>
          <a:lstStyle/>
          <a:p>
            <a:r>
              <a:rPr lang="en-US" dirty="0"/>
              <a:t>According to Jewish custom, rabbis could settle legal disputes when it came to the division of property between heirs, and that explains why the man described in today’s passage came to Jesus to get a share of his brother’s inheritance (Luke 12:13). </a:t>
            </a:r>
            <a:endParaRPr lang="en-US" dirty="0" smtClean="0"/>
          </a:p>
          <a:p>
            <a:r>
              <a:rPr lang="en-US" dirty="0" smtClean="0"/>
              <a:t>But </a:t>
            </a:r>
            <a:r>
              <a:rPr lang="en-US" dirty="0"/>
              <a:t>what is immediately striking about this passage is that Jesus did not take the opportunity to exercise His right to judge between the two brothers. Instead, the encounter provided Him with an opportunity to speak a parable warning about covetousness.</a:t>
            </a:r>
          </a:p>
        </p:txBody>
      </p:sp>
      <p:sp>
        <p:nvSpPr>
          <p:cNvPr id="4" name="Date Placeholder 3"/>
          <p:cNvSpPr>
            <a:spLocks noGrp="1"/>
          </p:cNvSpPr>
          <p:nvPr>
            <p:ph type="dt" sz="half" idx="10"/>
          </p:nvPr>
        </p:nvSpPr>
        <p:spPr/>
        <p:txBody>
          <a:bodyPr/>
          <a:lstStyle/>
          <a:p>
            <a:fld id="{AADBF6E2-ED23-6249-9E50-3C95E48FBF25}" type="datetime1">
              <a:rPr lang="en-US" smtClean="0"/>
              <a:t>11/7/18</a:t>
            </a:fld>
            <a:endParaRPr lang="en-US" dirty="0"/>
          </a:p>
        </p:txBody>
      </p:sp>
    </p:spTree>
    <p:extLst>
      <p:ext uri="{BB962C8B-B14F-4D97-AF65-F5344CB8AC3E}">
        <p14:creationId xmlns:p14="http://schemas.microsoft.com/office/powerpoint/2010/main" val="371665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052320" y="764373"/>
            <a:ext cx="9357360" cy="1293028"/>
          </a:xfrm>
          <a:noFill/>
        </p:spPr>
        <p:txBody>
          <a:bodyPr>
            <a:normAutofit/>
          </a:bodyPr>
          <a:lstStyle/>
          <a:p>
            <a:r>
              <a:rPr lang="en-AU" dirty="0"/>
              <a:t>Luke 12:13-21 - </a:t>
            </a:r>
            <a:r>
              <a:rPr lang="en-AU" dirty="0" smtClean="0"/>
              <a:t>the </a:t>
            </a:r>
            <a:r>
              <a:rPr lang="en-AU" dirty="0"/>
              <a:t>Rich </a:t>
            </a:r>
            <a:r>
              <a:rPr lang="en-AU" dirty="0" smtClean="0"/>
              <a:t>Fool</a:t>
            </a:r>
            <a:endParaRPr lang="en-AU" dirty="0"/>
          </a:p>
        </p:txBody>
      </p:sp>
      <p:sp>
        <p:nvSpPr>
          <p:cNvPr id="264195" name="Rectangle 3"/>
          <p:cNvSpPr>
            <a:spLocks noGrp="1" noChangeArrowheads="1"/>
          </p:cNvSpPr>
          <p:nvPr>
            <p:ph idx="1"/>
          </p:nvPr>
        </p:nvSpPr>
        <p:spPr/>
        <p:txBody>
          <a:bodyPr>
            <a:noAutofit/>
          </a:bodyPr>
          <a:lstStyle/>
          <a:p>
            <a:pPr marL="0" indent="0">
              <a:lnSpc>
                <a:spcPct val="110000"/>
              </a:lnSpc>
              <a:buNone/>
            </a:pPr>
            <a:r>
              <a:rPr lang="en-US" sz="2000" dirty="0"/>
              <a:t>13 Someone in the crowd said to him, “Teacher, tell my brother to divide the inheritance with me.” 14 Jesus replied, “Man, who appointed me a judge or an arbiter between you?” 15 Then he said to them, “Watch out! Be on your guard against all kinds of greed; life does not consist in an abundance of possessions</a:t>
            </a:r>
            <a:r>
              <a:rPr lang="en-US" sz="2000" dirty="0" smtClean="0"/>
              <a:t>.” 16</a:t>
            </a:r>
            <a:r>
              <a:rPr lang="en-US" sz="2000" dirty="0"/>
              <a:t> And he told them this parable: “The ground of a certain rich man yielded an abundant harvest. 17 He thought to himself, ‘What shall I do? I have no place to store my crops</a:t>
            </a:r>
            <a:r>
              <a:rPr lang="en-US" sz="2000" dirty="0" smtClean="0"/>
              <a:t>.’ 18</a:t>
            </a:r>
            <a:r>
              <a:rPr lang="en-US" sz="2000" dirty="0"/>
              <a:t> “Then he said, ‘This is what I’ll do. I will tear down my barns and build bigger ones, and there I will store my surplus grain. 19 And I’ll say to myself, “You have plenty of grain laid up for many years. Take life easy; eat, drink and be merry.”’ </a:t>
            </a:r>
            <a:r>
              <a:rPr lang="en-US" sz="2000" dirty="0" smtClean="0"/>
              <a:t>20</a:t>
            </a:r>
            <a:r>
              <a:rPr lang="en-US" sz="2000" dirty="0"/>
              <a:t> “But God said to him, ‘You fool! This very night your life will be demanded from you. Then who will get what you have prepared for yourself?’ 21 “This is how it will be with whoever stores up things for themselves but is not rich toward God.”</a:t>
            </a:r>
          </a:p>
        </p:txBody>
      </p:sp>
    </p:spTree>
    <p:extLst>
      <p:ext uri="{BB962C8B-B14F-4D97-AF65-F5344CB8AC3E}">
        <p14:creationId xmlns:p14="http://schemas.microsoft.com/office/powerpoint/2010/main" val="1701428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p:spPr>
        <p:txBody>
          <a:bodyPr>
            <a:normAutofit/>
          </a:bodyPr>
          <a:lstStyle/>
          <a:p>
            <a:r>
              <a:rPr lang="en-US" dirty="0"/>
              <a:t>Positive Characteristics</a:t>
            </a:r>
            <a:endParaRPr lang="en-AU" dirty="0"/>
          </a:p>
        </p:txBody>
      </p:sp>
      <p:sp>
        <p:nvSpPr>
          <p:cNvPr id="264195" name="Rectangle 3"/>
          <p:cNvSpPr>
            <a:spLocks noGrp="1" noChangeArrowheads="1"/>
          </p:cNvSpPr>
          <p:nvPr>
            <p:ph idx="1"/>
          </p:nvPr>
        </p:nvSpPr>
        <p:spPr/>
        <p:txBody>
          <a:bodyPr>
            <a:normAutofit/>
          </a:bodyPr>
          <a:lstStyle/>
          <a:p>
            <a:pPr marL="342900" lvl="1" indent="-342900">
              <a:lnSpc>
                <a:spcPct val="110000"/>
              </a:lnSpc>
            </a:pPr>
            <a:r>
              <a:rPr lang="en-AU" sz="2400" dirty="0"/>
              <a:t>This man was rich – “a certain rich man” (Abraham, Job, Joseph of Arimathea)</a:t>
            </a:r>
          </a:p>
          <a:p>
            <a:pPr marL="342900" lvl="1" indent="-342900">
              <a:lnSpc>
                <a:spcPct val="110000"/>
              </a:lnSpc>
            </a:pPr>
            <a:r>
              <a:rPr lang="en-AU" sz="2400" dirty="0"/>
              <a:t>This man made his wealth honestly – “the ground … brought forth plentifully”</a:t>
            </a:r>
          </a:p>
          <a:p>
            <a:pPr marL="342900" lvl="1" indent="-342900">
              <a:lnSpc>
                <a:spcPct val="110000"/>
              </a:lnSpc>
            </a:pPr>
            <a:r>
              <a:rPr lang="en-AU" sz="2400" dirty="0"/>
              <a:t>This man had foresight – “he reasoned within himself” (Mt. 25:14ff)</a:t>
            </a:r>
          </a:p>
          <a:p>
            <a:pPr marL="342900" lvl="1" indent="-342900">
              <a:lnSpc>
                <a:spcPct val="110000"/>
              </a:lnSpc>
            </a:pPr>
            <a:r>
              <a:rPr lang="en-AU" sz="2400" dirty="0"/>
              <a:t>This man had resolve – “This will I do”</a:t>
            </a:r>
          </a:p>
          <a:p>
            <a:pPr marL="0" indent="0">
              <a:buNone/>
            </a:pPr>
            <a:endParaRPr lang="en-AU" sz="1600" dirty="0"/>
          </a:p>
        </p:txBody>
      </p:sp>
    </p:spTree>
    <p:extLst>
      <p:ext uri="{BB962C8B-B14F-4D97-AF65-F5344CB8AC3E}">
        <p14:creationId xmlns:p14="http://schemas.microsoft.com/office/powerpoint/2010/main" val="1034341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p:spPr>
        <p:txBody>
          <a:bodyPr>
            <a:normAutofit/>
          </a:bodyPr>
          <a:lstStyle/>
          <a:p>
            <a:r>
              <a:rPr lang="en-US" dirty="0"/>
              <a:t>A Test of Character</a:t>
            </a:r>
            <a:endParaRPr lang="en-AU" dirty="0"/>
          </a:p>
        </p:txBody>
      </p:sp>
      <p:sp>
        <p:nvSpPr>
          <p:cNvPr id="263171" name="Rectangle 3"/>
          <p:cNvSpPr>
            <a:spLocks noGrp="1" noChangeArrowheads="1"/>
          </p:cNvSpPr>
          <p:nvPr>
            <p:ph idx="1"/>
          </p:nvPr>
        </p:nvSpPr>
        <p:spPr/>
        <p:txBody>
          <a:bodyPr>
            <a:noAutofit/>
          </a:bodyPr>
          <a:lstStyle/>
          <a:p>
            <a:pPr marL="342900" lvl="1" indent="-342900"/>
            <a:r>
              <a:rPr lang="en-US" sz="2400" dirty="0"/>
              <a:t>A change of fortune, whether good (rich farmer) or bad (Job), reveals character</a:t>
            </a:r>
          </a:p>
          <a:p>
            <a:pPr marL="342900" lvl="1" indent="-342900"/>
            <a:r>
              <a:rPr lang="en-US" sz="2400" dirty="0"/>
              <a:t>There are those who gain a level of success and they allow it to “go to their head”; they are no longer “down to earth”, but they are filled with pride, superiority, immorality, etc.</a:t>
            </a:r>
          </a:p>
          <a:p>
            <a:pPr marL="342900" lvl="1" indent="-342900"/>
            <a:r>
              <a:rPr lang="en-US" sz="2400" dirty="0"/>
              <a:t>Saul changed from humility (1 Sam. 10:20-24) to pride (1 Sam. 13; 15)</a:t>
            </a:r>
          </a:p>
          <a:p>
            <a:endParaRPr lang="en-AU" dirty="0"/>
          </a:p>
          <a:p>
            <a:pPr>
              <a:buFont typeface="Wingdings" pitchFamily="2" charset="2"/>
              <a:buChar char="§"/>
            </a:pPr>
            <a:endParaRPr lang="en-AU" sz="2800" dirty="0" smtClean="0"/>
          </a:p>
        </p:txBody>
      </p:sp>
    </p:spTree>
    <p:extLst>
      <p:ext uri="{BB962C8B-B14F-4D97-AF65-F5344CB8AC3E}">
        <p14:creationId xmlns:p14="http://schemas.microsoft.com/office/powerpoint/2010/main" val="462297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p:spPr>
        <p:txBody>
          <a:bodyPr>
            <a:normAutofit/>
          </a:bodyPr>
          <a:lstStyle/>
          <a:p>
            <a:r>
              <a:rPr lang="en-US" dirty="0"/>
              <a:t>Negative Characteristics</a:t>
            </a:r>
            <a:endParaRPr lang="en-AU" dirty="0"/>
          </a:p>
        </p:txBody>
      </p:sp>
      <p:sp>
        <p:nvSpPr>
          <p:cNvPr id="264195" name="Rectangle 3"/>
          <p:cNvSpPr>
            <a:spLocks noGrp="1" noChangeArrowheads="1"/>
          </p:cNvSpPr>
          <p:nvPr>
            <p:ph idx="1"/>
          </p:nvPr>
        </p:nvSpPr>
        <p:spPr/>
        <p:txBody>
          <a:bodyPr>
            <a:noAutofit/>
          </a:bodyPr>
          <a:lstStyle/>
          <a:p>
            <a:pPr marL="342900" lvl="1" indent="-342900"/>
            <a:r>
              <a:rPr lang="en-AU" sz="2400" dirty="0"/>
              <a:t>He thought about his gifts, but forgot about his Giver (Psa. 24:1; Jas. 1:17)</a:t>
            </a:r>
          </a:p>
          <a:p>
            <a:pPr marL="342900" lvl="1" indent="-342900"/>
            <a:r>
              <a:rPr lang="en-AU" sz="2400" dirty="0"/>
              <a:t>He thought about keeping, but forgot about giving (Mt. 6:19-21; Gal. 6:10; 1 Tim. 6:17-19; 1 Jn. 3:17)</a:t>
            </a:r>
          </a:p>
          <a:p>
            <a:pPr marL="342900" lvl="1" indent="-342900"/>
            <a:r>
              <a:rPr lang="en-AU" sz="2400" dirty="0"/>
              <a:t>He thought about his physical body, but forgot about his spiritual soul (Mt. 4:4; 2 Cor. 4:16 – 5:10; 1 Tim. 4:8; 6:6-11). </a:t>
            </a:r>
          </a:p>
          <a:p>
            <a:pPr marL="342900" lvl="1" indent="-342900"/>
            <a:r>
              <a:rPr lang="en-AU" sz="2400" dirty="0"/>
              <a:t>He thought about his life (“many years”), but forgot </a:t>
            </a:r>
            <a:r>
              <a:rPr lang="en-AU" sz="2400" dirty="0" smtClean="0"/>
              <a:t>about </a:t>
            </a:r>
            <a:r>
              <a:rPr lang="en-AU" sz="2400" dirty="0"/>
              <a:t>his death – “this night” (1 Cor. 15:32-33; </a:t>
            </a:r>
            <a:r>
              <a:rPr lang="en-AU" sz="2400" dirty="0" smtClean="0"/>
              <a:t>Heb</a:t>
            </a:r>
            <a:r>
              <a:rPr lang="en-AU" sz="2400" dirty="0"/>
              <a:t>. 9:27; Jas. 4:13-15)</a:t>
            </a:r>
          </a:p>
          <a:p>
            <a:pPr marL="342900" lvl="1" indent="-342900"/>
            <a:r>
              <a:rPr lang="en-AU" sz="2400" dirty="0"/>
              <a:t>He thought about life as “eating and drinking”, but forgot about life as serving God (Eccl. </a:t>
            </a:r>
            <a:r>
              <a:rPr lang="en-AU" sz="2400" dirty="0" smtClean="0"/>
              <a:t>2:1-11; 12:13-14</a:t>
            </a:r>
            <a:r>
              <a:rPr lang="en-AU" sz="2400" dirty="0"/>
              <a:t>)</a:t>
            </a:r>
          </a:p>
          <a:p>
            <a:pPr marL="342900" lvl="1" indent="-342900"/>
            <a:r>
              <a:rPr lang="en-AU" sz="2400" dirty="0"/>
              <a:t>He thought about himself (“I … my” = 11 times) , but not about his God (Lk. 12:31,34).</a:t>
            </a:r>
          </a:p>
        </p:txBody>
      </p:sp>
    </p:spTree>
    <p:extLst>
      <p:ext uri="{BB962C8B-B14F-4D97-AF65-F5344CB8AC3E}">
        <p14:creationId xmlns:p14="http://schemas.microsoft.com/office/powerpoint/2010/main" val="1908004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1124</TotalTime>
  <Words>2471</Words>
  <Application>Microsoft Macintosh PowerPoint</Application>
  <PresentationFormat>Widescreen</PresentationFormat>
  <Paragraphs>326</Paragraphs>
  <Slides>36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Century Gothic</vt:lpstr>
      <vt:lpstr>Courier New</vt:lpstr>
      <vt:lpstr>Mangal</vt:lpstr>
      <vt:lpstr>Times New Roman</vt:lpstr>
      <vt:lpstr>Wingdings</vt:lpstr>
      <vt:lpstr>Vapor Trail</vt:lpstr>
      <vt:lpstr>Parables and Pythons</vt:lpstr>
      <vt:lpstr>Class agenda</vt:lpstr>
      <vt:lpstr>Bible study: the parables of Jesus</vt:lpstr>
      <vt:lpstr>Background</vt:lpstr>
      <vt:lpstr>Why did the man petition Jesus?</vt:lpstr>
      <vt:lpstr>Luke 12:13-21 - the Rich Fool</vt:lpstr>
      <vt:lpstr>Positive Characteristics</vt:lpstr>
      <vt:lpstr>A Test of Character</vt:lpstr>
      <vt:lpstr>Negative Characteristics</vt:lpstr>
      <vt:lpstr>Keep Yourselves From All Covetousness</vt:lpstr>
      <vt:lpstr>Conclusions</vt:lpstr>
      <vt:lpstr>Conclusions</vt:lpstr>
      <vt:lpstr>The golden age of British comedy</vt:lpstr>
      <vt:lpstr>But first, a bit of historical context</vt:lpstr>
      <vt:lpstr>PowerPoint Presentation</vt:lpstr>
      <vt:lpstr>Computer Programming</vt:lpstr>
      <vt:lpstr>Review: Dictionaries</vt:lpstr>
      <vt:lpstr>Review: dictionaries</vt:lpstr>
      <vt:lpstr>What are functions </vt:lpstr>
      <vt:lpstr>Defining Functions </vt:lpstr>
      <vt:lpstr>Defining a function</vt:lpstr>
      <vt:lpstr>Calling a Function</vt:lpstr>
      <vt:lpstr>Functions without returns</vt:lpstr>
      <vt:lpstr>Default Values for Arguments</vt:lpstr>
      <vt:lpstr>Hands on: functions</vt:lpstr>
      <vt:lpstr>Hands on: functions</vt:lpstr>
      <vt:lpstr>Hands on: functions</vt:lpstr>
      <vt:lpstr>Homework</vt:lpstr>
      <vt:lpstr>Homework #6 - Review</vt:lpstr>
      <vt:lpstr>Homework #6 - Review</vt:lpstr>
      <vt:lpstr>Homework #6 - Review</vt:lpstr>
      <vt:lpstr>Homework #6 - Review</vt:lpstr>
      <vt:lpstr>Homework #6 - Review</vt:lpstr>
      <vt:lpstr>Homework assignment #7</vt:lpstr>
      <vt:lpstr>Homework assignment #7</vt:lpstr>
      <vt:lpstr>Questions or comments?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Parables and pythons</dc:title>
  <dc:creator>Chuck Bell</dc:creator>
  <cp:lastModifiedBy>Chuck Bell</cp:lastModifiedBy>
  <cp:revision>264</cp:revision>
  <dcterms:created xsi:type="dcterms:W3CDTF">2018-09-09T20:06:26Z</dcterms:created>
  <dcterms:modified xsi:type="dcterms:W3CDTF">2018-11-07T17:09:30Z</dcterms:modified>
</cp:coreProperties>
</file>