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682" r:id="rId2"/>
    <p:sldId id="752" r:id="rId3"/>
    <p:sldId id="688" r:id="rId4"/>
    <p:sldId id="753" r:id="rId5"/>
    <p:sldId id="754" r:id="rId6"/>
    <p:sldId id="755" r:id="rId7"/>
    <p:sldId id="756" r:id="rId8"/>
    <p:sldId id="757" r:id="rId9"/>
    <p:sldId id="758" r:id="rId10"/>
    <p:sldId id="759" r:id="rId11"/>
    <p:sldId id="760" r:id="rId12"/>
    <p:sldId id="761" r:id="rId13"/>
    <p:sldId id="762" r:id="rId14"/>
    <p:sldId id="763" r:id="rId15"/>
    <p:sldId id="764" r:id="rId16"/>
    <p:sldId id="765" r:id="rId17"/>
    <p:sldId id="766" r:id="rId18"/>
    <p:sldId id="767" r:id="rId19"/>
    <p:sldId id="768" r:id="rId20"/>
    <p:sldId id="856" r:id="rId21"/>
    <p:sldId id="857" r:id="rId22"/>
    <p:sldId id="858" r:id="rId23"/>
    <p:sldId id="859" r:id="rId24"/>
    <p:sldId id="860" r:id="rId25"/>
    <p:sldId id="861" r:id="rId26"/>
    <p:sldId id="862" r:id="rId27"/>
    <p:sldId id="863" r:id="rId28"/>
    <p:sldId id="864" r:id="rId29"/>
    <p:sldId id="865" r:id="rId30"/>
    <p:sldId id="866" r:id="rId31"/>
    <p:sldId id="867" r:id="rId32"/>
    <p:sldId id="868" r:id="rId33"/>
    <p:sldId id="869" r:id="rId34"/>
    <p:sldId id="870" r:id="rId35"/>
    <p:sldId id="871" r:id="rId36"/>
    <p:sldId id="872" r:id="rId37"/>
    <p:sldId id="873" r:id="rId38"/>
    <p:sldId id="874" r:id="rId39"/>
    <p:sldId id="875" r:id="rId40"/>
    <p:sldId id="876" r:id="rId41"/>
    <p:sldId id="877" r:id="rId42"/>
    <p:sldId id="878" r:id="rId43"/>
    <p:sldId id="879" r:id="rId44"/>
    <p:sldId id="880" r:id="rId45"/>
    <p:sldId id="881" r:id="rId46"/>
    <p:sldId id="882" r:id="rId47"/>
    <p:sldId id="883" r:id="rId48"/>
    <p:sldId id="884" r:id="rId49"/>
    <p:sldId id="885" r:id="rId50"/>
    <p:sldId id="886" r:id="rId51"/>
    <p:sldId id="887" r:id="rId52"/>
    <p:sldId id="888" r:id="rId53"/>
    <p:sldId id="889" r:id="rId54"/>
    <p:sldId id="890" r:id="rId55"/>
    <p:sldId id="891" r:id="rId56"/>
    <p:sldId id="892" r:id="rId57"/>
    <p:sldId id="893" r:id="rId58"/>
    <p:sldId id="894" r:id="rId59"/>
    <p:sldId id="895" r:id="rId60"/>
    <p:sldId id="896" r:id="rId61"/>
    <p:sldId id="897" r:id="rId62"/>
    <p:sldId id="898" r:id="rId63"/>
    <p:sldId id="899" r:id="rId64"/>
    <p:sldId id="900" r:id="rId65"/>
    <p:sldId id="901" r:id="rId66"/>
    <p:sldId id="902" r:id="rId67"/>
    <p:sldId id="903" r:id="rId68"/>
    <p:sldId id="904" r:id="rId69"/>
    <p:sldId id="905" r:id="rId70"/>
    <p:sldId id="906" r:id="rId71"/>
    <p:sldId id="907" r:id="rId72"/>
    <p:sldId id="807" r:id="rId73"/>
    <p:sldId id="811" r:id="rId74"/>
    <p:sldId id="808" r:id="rId75"/>
    <p:sldId id="809" r:id="rId76"/>
    <p:sldId id="810" r:id="rId77"/>
    <p:sldId id="812" r:id="rId78"/>
    <p:sldId id="815" r:id="rId79"/>
    <p:sldId id="816" r:id="rId80"/>
    <p:sldId id="817" r:id="rId81"/>
    <p:sldId id="818" r:id="rId82"/>
    <p:sldId id="819" r:id="rId83"/>
    <p:sldId id="820" r:id="rId84"/>
    <p:sldId id="821" r:id="rId85"/>
    <p:sldId id="908" r:id="rId86"/>
    <p:sldId id="909" r:id="rId87"/>
    <p:sldId id="910" r:id="rId88"/>
    <p:sldId id="911" r:id="rId89"/>
    <p:sldId id="912" r:id="rId90"/>
    <p:sldId id="913" r:id="rId91"/>
    <p:sldId id="914" r:id="rId92"/>
    <p:sldId id="915" r:id="rId93"/>
    <p:sldId id="916" r:id="rId94"/>
    <p:sldId id="917" r:id="rId95"/>
    <p:sldId id="918" r:id="rId96"/>
    <p:sldId id="919" r:id="rId97"/>
    <p:sldId id="920" r:id="rId98"/>
    <p:sldId id="921" r:id="rId99"/>
    <p:sldId id="922" r:id="rId100"/>
    <p:sldId id="923" r:id="rId101"/>
    <p:sldId id="924" r:id="rId102"/>
    <p:sldId id="925" r:id="rId103"/>
    <p:sldId id="926" r:id="rId104"/>
    <p:sldId id="927" r:id="rId105"/>
    <p:sldId id="928" r:id="rId106"/>
    <p:sldId id="929" r:id="rId107"/>
    <p:sldId id="930" r:id="rId108"/>
    <p:sldId id="931" r:id="rId109"/>
    <p:sldId id="932" r:id="rId110"/>
    <p:sldId id="933" r:id="rId111"/>
    <p:sldId id="934" r:id="rId112"/>
    <p:sldId id="935" r:id="rId113"/>
    <p:sldId id="936" r:id="rId114"/>
    <p:sldId id="937" r:id="rId115"/>
    <p:sldId id="938" r:id="rId116"/>
    <p:sldId id="939" r:id="rId117"/>
    <p:sldId id="940" r:id="rId118"/>
    <p:sldId id="941" r:id="rId119"/>
  </p:sldIdLst>
  <p:sldSz cx="12188825" cy="6858000"/>
  <p:notesSz cx="6858000" cy="9144000"/>
  <p:custDataLst>
    <p:tags r:id="rId122"/>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78F4E1-788D-4CE7-9CF6-331F4B1FA294}">
          <p14:sldIdLst>
            <p14:sldId id="682"/>
            <p14:sldId id="752"/>
            <p14:sldId id="688"/>
            <p14:sldId id="753"/>
            <p14:sldId id="754"/>
            <p14:sldId id="755"/>
            <p14:sldId id="756"/>
            <p14:sldId id="757"/>
            <p14:sldId id="758"/>
            <p14:sldId id="759"/>
            <p14:sldId id="760"/>
            <p14:sldId id="761"/>
            <p14:sldId id="762"/>
            <p14:sldId id="763"/>
            <p14:sldId id="764"/>
            <p14:sldId id="765"/>
            <p14:sldId id="766"/>
            <p14:sldId id="767"/>
            <p14:sldId id="768"/>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807"/>
            <p14:sldId id="811"/>
            <p14:sldId id="808"/>
            <p14:sldId id="809"/>
            <p14:sldId id="810"/>
            <p14:sldId id="812"/>
            <p14:sldId id="815"/>
            <p14:sldId id="816"/>
            <p14:sldId id="817"/>
            <p14:sldId id="818"/>
            <p14:sldId id="819"/>
            <p14:sldId id="820"/>
            <p14:sldId id="821"/>
            <p14:sldId id="908"/>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Lst>
        </p14:section>
      </p14:sectionLst>
    </p:ex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59" d="100"/>
          <a:sy n="59" d="100"/>
        </p:scale>
        <p:origin x="1032" y="60"/>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5/20/2019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Note: Parameter starts with index 0. There are total 3 parameters and the last one is the output parameter here.</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117</a:t>
            </a:fld>
            <a:endParaRPr lang="en-US" dirty="0"/>
          </a:p>
        </p:txBody>
      </p:sp>
    </p:spTree>
    <p:extLst>
      <p:ext uri="{BB962C8B-B14F-4D97-AF65-F5344CB8AC3E}">
        <p14:creationId xmlns:p14="http://schemas.microsoft.com/office/powerpoint/2010/main" val="408544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i="0" kern="1200" dirty="0">
                <a:solidFill>
                  <a:schemeClr val="tx1"/>
                </a:solidFill>
                <a:latin typeface="+mn-lt"/>
                <a:ea typeface="+mn-ea"/>
                <a:cs typeface="+mn-cs"/>
              </a:rPr>
              <a:t>A period sign represents a grid item with no name.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Client.cs</a:t>
            </a:r>
            <a:r>
              <a:rPr lang="en-US" dirty="0"/>
              <a:t> is for referencing the client details of the company.</a:t>
            </a:r>
          </a:p>
        </p:txBody>
      </p:sp>
      <p:sp>
        <p:nvSpPr>
          <p:cNvPr id="4" name="Slide Number Placeholder 3"/>
          <p:cNvSpPr>
            <a:spLocks noGrp="1"/>
          </p:cNvSpPr>
          <p:nvPr>
            <p:ph type="sldNum" sz="quarter" idx="5"/>
          </p:nvPr>
        </p:nvSpPr>
        <p:spPr/>
        <p:txBody>
          <a:bodyPr/>
          <a:lstStyle/>
          <a:p>
            <a:fld id="{8C72D9AE-7182-4680-8F79-479C4181FF08}" type="slidenum">
              <a:rPr lang="en-US" smtClean="0"/>
              <a:pPr/>
              <a:t>43</a:t>
            </a:fld>
            <a:endParaRPr lang="en-US" dirty="0"/>
          </a:p>
        </p:txBody>
      </p:sp>
    </p:spTree>
    <p:extLst>
      <p:ext uri="{BB962C8B-B14F-4D97-AF65-F5344CB8AC3E}">
        <p14:creationId xmlns:p14="http://schemas.microsoft.com/office/powerpoint/2010/main" val="2029051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Migration1 is the name of migration.</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44</a:t>
            </a:fld>
            <a:endParaRPr lang="en-US" dirty="0"/>
          </a:p>
        </p:txBody>
      </p:sp>
    </p:spTree>
    <p:extLst>
      <p:ext uri="{BB962C8B-B14F-4D97-AF65-F5344CB8AC3E}">
        <p14:creationId xmlns:p14="http://schemas.microsoft.com/office/powerpoint/2010/main" val="425619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This will do the same work as the convention 1.</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81</a:t>
            </a:fld>
            <a:endParaRPr lang="en-US" dirty="0"/>
          </a:p>
        </p:txBody>
      </p:sp>
    </p:spTree>
    <p:extLst>
      <p:ext uri="{BB962C8B-B14F-4D97-AF65-F5344CB8AC3E}">
        <p14:creationId xmlns:p14="http://schemas.microsoft.com/office/powerpoint/2010/main" val="338302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Conventions in EF are sufficient to create One-to-Many relationships and basically you don’t need Fluent API to create this One-to-Many relationship. Only for code maintenance and understanding you can use Fluent API for creating One-to-Many relationships.</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95</a:t>
            </a:fld>
            <a:endParaRPr lang="en-US" dirty="0"/>
          </a:p>
        </p:txBody>
      </p:sp>
    </p:spTree>
    <p:extLst>
      <p:ext uri="{BB962C8B-B14F-4D97-AF65-F5344CB8AC3E}">
        <p14:creationId xmlns:p14="http://schemas.microsoft.com/office/powerpoint/2010/main" val="9354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Note that there are no default conventions in Entity Framework Core to automatically configure a many-to-many relationship. Therefore we must configure it using Fluent API.</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101</a:t>
            </a:fld>
            <a:endParaRPr lang="en-US" dirty="0"/>
          </a:p>
        </p:txBody>
      </p:sp>
    </p:spTree>
    <p:extLst>
      <p:ext uri="{BB962C8B-B14F-4D97-AF65-F5344CB8AC3E}">
        <p14:creationId xmlns:p14="http://schemas.microsoft.com/office/powerpoint/2010/main" val="295049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The </a:t>
            </a:r>
            <a:r>
              <a:rPr lang="en-US" sz="1100" b="0" i="0" kern="1200" dirty="0" err="1">
                <a:solidFill>
                  <a:schemeClr val="tx1"/>
                </a:solidFill>
                <a:effectLst/>
                <a:latin typeface="+mn-lt"/>
                <a:ea typeface="+mn-ea"/>
                <a:cs typeface="+mn-cs"/>
              </a:rPr>
              <a:t>SqlParameter</a:t>
            </a:r>
            <a:r>
              <a:rPr lang="en-US" sz="1100" b="0" i="0" kern="1200" dirty="0">
                <a:solidFill>
                  <a:schemeClr val="tx1"/>
                </a:solidFill>
                <a:effectLst/>
                <a:latin typeface="+mn-lt"/>
                <a:ea typeface="+mn-ea"/>
                <a:cs typeface="+mn-cs"/>
              </a:rPr>
              <a:t> class resides inside </a:t>
            </a:r>
            <a:r>
              <a:rPr lang="en-US" sz="1100" b="0" i="0" kern="1200" dirty="0" err="1">
                <a:solidFill>
                  <a:schemeClr val="tx1"/>
                </a:solidFill>
                <a:effectLst/>
                <a:latin typeface="+mn-lt"/>
                <a:ea typeface="+mn-ea"/>
                <a:cs typeface="+mn-cs"/>
              </a:rPr>
              <a:t>System.Data.SqlClient</a:t>
            </a:r>
            <a:r>
              <a:rPr lang="en-US" sz="1100" b="0" i="0" kern="1200" dirty="0">
                <a:solidFill>
                  <a:schemeClr val="tx1"/>
                </a:solidFill>
                <a:effectLst/>
                <a:latin typeface="+mn-lt"/>
                <a:ea typeface="+mn-ea"/>
                <a:cs typeface="+mn-cs"/>
              </a:rPr>
              <a:t>; namespace.</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112</a:t>
            </a:fld>
            <a:endParaRPr lang="en-US" dirty="0"/>
          </a:p>
        </p:txBody>
      </p:sp>
    </p:spTree>
    <p:extLst>
      <p:ext uri="{BB962C8B-B14F-4D97-AF65-F5344CB8AC3E}">
        <p14:creationId xmlns:p14="http://schemas.microsoft.com/office/powerpoint/2010/main" val="12556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Note: </a:t>
            </a:r>
            <a:r>
              <a:rPr lang="en-US" sz="1100" b="0" i="0" kern="1200" dirty="0">
                <a:solidFill>
                  <a:schemeClr val="tx1"/>
                </a:solidFill>
                <a:effectLst/>
                <a:latin typeface="+mn-lt"/>
                <a:ea typeface="+mn-ea"/>
                <a:cs typeface="+mn-cs"/>
              </a:rPr>
              <a:t>.</a:t>
            </a:r>
            <a:r>
              <a:rPr lang="en-US" sz="1100" b="0" i="0" kern="1200" dirty="0" err="1">
                <a:solidFill>
                  <a:schemeClr val="tx1"/>
                </a:solidFill>
                <a:effectLst/>
                <a:latin typeface="+mn-lt"/>
                <a:ea typeface="+mn-ea"/>
                <a:cs typeface="+mn-cs"/>
              </a:rPr>
              <a:t>NextResult</a:t>
            </a:r>
            <a:r>
              <a:rPr lang="en-US" sz="1100" b="0" i="0" kern="1200" dirty="0">
                <a:solidFill>
                  <a:schemeClr val="tx1"/>
                </a:solidFill>
                <a:effectLst/>
                <a:latin typeface="+mn-lt"/>
                <a:ea typeface="+mn-ea"/>
                <a:cs typeface="+mn-cs"/>
              </a:rPr>
              <a:t>() moves to the next record set.</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114</a:t>
            </a:fld>
            <a:endParaRPr lang="en-US" dirty="0"/>
          </a:p>
        </p:txBody>
      </p:sp>
    </p:spTree>
    <p:extLst>
      <p:ext uri="{BB962C8B-B14F-4D97-AF65-F5344CB8AC3E}">
        <p14:creationId xmlns:p14="http://schemas.microsoft.com/office/powerpoint/2010/main" val="2027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5/20/2019</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5/20/2019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5/20/2019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5/20/2019</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5/20/2019</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5/20/2019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5/20/2019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5/20/2019</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5/20/2019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5/20/2019</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5/20/2019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5/20/2019</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4.png"/></Relationships>
</file>

<file path=ppt/slides/_rels/slide1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11CC-50ED-4F03-8CED-569D2EB921C8}"/>
              </a:ext>
            </a:extLst>
          </p:cNvPr>
          <p:cNvSpPr>
            <a:spLocks noGrp="1"/>
          </p:cNvSpPr>
          <p:nvPr>
            <p:ph type="title"/>
          </p:nvPr>
        </p:nvSpPr>
        <p:spPr>
          <a:xfrm>
            <a:off x="254232" y="301753"/>
            <a:ext cx="11125199" cy="609601"/>
          </a:xfrm>
        </p:spPr>
        <p:txBody>
          <a:bodyPr/>
          <a:lstStyle/>
          <a:p>
            <a:r>
              <a:rPr lang="en-IN" dirty="0"/>
              <a:t>EF Core Database Providers</a:t>
            </a:r>
            <a:endParaRPr lang="en-US" dirty="0"/>
          </a:p>
        </p:txBody>
      </p:sp>
      <p:sp>
        <p:nvSpPr>
          <p:cNvPr id="3" name="Content Placeholder 2">
            <a:extLst>
              <a:ext uri="{FF2B5EF4-FFF2-40B4-BE49-F238E27FC236}">
                <a16:creationId xmlns:a16="http://schemas.microsoft.com/office/drawing/2014/main" id="{33556275-51F6-4026-8F32-12938F0F860D}"/>
              </a:ext>
            </a:extLst>
          </p:cNvPr>
          <p:cNvSpPr>
            <a:spLocks noGrp="1"/>
          </p:cNvSpPr>
          <p:nvPr>
            <p:ph idx="1"/>
          </p:nvPr>
        </p:nvSpPr>
        <p:spPr>
          <a:xfrm>
            <a:off x="531151" y="1034144"/>
            <a:ext cx="11126522" cy="4419600"/>
          </a:xfrm>
        </p:spPr>
        <p:txBody>
          <a:bodyPr/>
          <a:lstStyle/>
          <a:p>
            <a:r>
              <a:rPr lang="en-US" dirty="0"/>
              <a:t>Entity Framework Core uses a provider model to access many different databases. EF Core includes providers as NuGet packages which need to install.</a:t>
            </a:r>
          </a:p>
          <a:p>
            <a:r>
              <a:rPr lang="en-US" dirty="0"/>
              <a:t>The following table lists database providers and NuGet packages for EF Core.</a:t>
            </a:r>
          </a:p>
          <a:p>
            <a:endParaRPr lang="en-US" dirty="0"/>
          </a:p>
        </p:txBody>
      </p:sp>
      <p:sp>
        <p:nvSpPr>
          <p:cNvPr id="4" name="Slide Number Placeholder 3">
            <a:extLst>
              <a:ext uri="{FF2B5EF4-FFF2-40B4-BE49-F238E27FC236}">
                <a16:creationId xmlns:a16="http://schemas.microsoft.com/office/drawing/2014/main" id="{C6BD9135-1494-43A3-A737-E964B4010F3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graphicFrame>
        <p:nvGraphicFramePr>
          <p:cNvPr id="9" name="Table 8">
            <a:extLst>
              <a:ext uri="{FF2B5EF4-FFF2-40B4-BE49-F238E27FC236}">
                <a16:creationId xmlns:a16="http://schemas.microsoft.com/office/drawing/2014/main" id="{9FD706A4-02C5-4F24-AB2C-229D840BD51C}"/>
              </a:ext>
            </a:extLst>
          </p:cNvPr>
          <p:cNvGraphicFramePr>
            <a:graphicFrameLocks noGrp="1"/>
          </p:cNvGraphicFramePr>
          <p:nvPr>
            <p:extLst/>
          </p:nvPr>
        </p:nvGraphicFramePr>
        <p:xfrm>
          <a:off x="2402118" y="3156856"/>
          <a:ext cx="6829426" cy="2667000"/>
        </p:xfrm>
        <a:graphic>
          <a:graphicData uri="http://schemas.openxmlformats.org/drawingml/2006/table">
            <a:tbl>
              <a:tblPr>
                <a:tableStyleId>{16D9F66E-5EB9-4882-86FB-DCBF35E3C3E4}</a:tableStyleId>
              </a:tblPr>
              <a:tblGrid>
                <a:gridCol w="1598386">
                  <a:extLst>
                    <a:ext uri="{9D8B030D-6E8A-4147-A177-3AD203B41FA5}">
                      <a16:colId xmlns:a16="http://schemas.microsoft.com/office/drawing/2014/main" val="1043358506"/>
                    </a:ext>
                  </a:extLst>
                </a:gridCol>
                <a:gridCol w="5231040">
                  <a:extLst>
                    <a:ext uri="{9D8B030D-6E8A-4147-A177-3AD203B41FA5}">
                      <a16:colId xmlns:a16="http://schemas.microsoft.com/office/drawing/2014/main" val="1707804290"/>
                    </a:ext>
                  </a:extLst>
                </a:gridCol>
              </a:tblGrid>
              <a:tr h="0">
                <a:tc>
                  <a:txBody>
                    <a:bodyPr/>
                    <a:lstStyle/>
                    <a:p>
                      <a:pPr algn="l" fontAlgn="b"/>
                      <a:r>
                        <a:rPr lang="en-US" b="1">
                          <a:effectLst/>
                        </a:rPr>
                        <a:t>Database</a:t>
                      </a:r>
                      <a:endParaRPr lang="en-US" b="1">
                        <a:solidFill>
                          <a:srgbClr val="FFFFFF"/>
                        </a:solidFill>
                        <a:effectLst/>
                      </a:endParaRPr>
                    </a:p>
                  </a:txBody>
                  <a:tcPr anchor="b"/>
                </a:tc>
                <a:tc>
                  <a:txBody>
                    <a:bodyPr/>
                    <a:lstStyle/>
                    <a:p>
                      <a:pPr algn="l" fontAlgn="b"/>
                      <a:r>
                        <a:rPr lang="en-US" b="1" dirty="0">
                          <a:effectLst/>
                        </a:rPr>
                        <a:t>NuGet Package</a:t>
                      </a:r>
                      <a:endParaRPr lang="en-US" b="1" dirty="0">
                        <a:solidFill>
                          <a:srgbClr val="FFFFFF"/>
                        </a:solidFill>
                        <a:effectLst/>
                      </a:endParaRPr>
                    </a:p>
                  </a:txBody>
                  <a:tcPr anchor="b"/>
                </a:tc>
                <a:extLst>
                  <a:ext uri="{0D108BD9-81ED-4DB2-BD59-A6C34878D82A}">
                    <a16:rowId xmlns:a16="http://schemas.microsoft.com/office/drawing/2014/main" val="1985849672"/>
                  </a:ext>
                </a:extLst>
              </a:tr>
              <a:tr h="0">
                <a:tc>
                  <a:txBody>
                    <a:bodyPr/>
                    <a:lstStyle/>
                    <a:p>
                      <a:pPr fontAlgn="t"/>
                      <a:r>
                        <a:rPr lang="en-US">
                          <a:effectLst/>
                        </a:rPr>
                        <a:t>SQL Server</a:t>
                      </a:r>
                      <a:endParaRPr lang="en-US">
                        <a:solidFill>
                          <a:srgbClr val="414141"/>
                        </a:solidFill>
                        <a:effectLst/>
                      </a:endParaRPr>
                    </a:p>
                  </a:txBody>
                  <a:tcPr/>
                </a:tc>
                <a:tc>
                  <a:txBody>
                    <a:bodyPr/>
                    <a:lstStyle/>
                    <a:p>
                      <a:pPr fontAlgn="t"/>
                      <a:r>
                        <a:rPr lang="en-US" b="0" u="none" strike="noStrike" dirty="0" err="1">
                          <a:effectLst/>
                        </a:rPr>
                        <a:t>Microsoft.EntityFrameworkCore.SqlServer</a:t>
                      </a:r>
                      <a:endParaRPr lang="en-US" b="0" dirty="0">
                        <a:solidFill>
                          <a:srgbClr val="414141"/>
                        </a:solidFill>
                        <a:effectLst/>
                      </a:endParaRPr>
                    </a:p>
                  </a:txBody>
                  <a:tcPr/>
                </a:tc>
                <a:extLst>
                  <a:ext uri="{0D108BD9-81ED-4DB2-BD59-A6C34878D82A}">
                    <a16:rowId xmlns:a16="http://schemas.microsoft.com/office/drawing/2014/main" val="211323788"/>
                  </a:ext>
                </a:extLst>
              </a:tr>
              <a:tr h="0">
                <a:tc>
                  <a:txBody>
                    <a:bodyPr/>
                    <a:lstStyle/>
                    <a:p>
                      <a:pPr fontAlgn="t"/>
                      <a:r>
                        <a:rPr lang="en-US">
                          <a:effectLst/>
                        </a:rPr>
                        <a:t>MySQL</a:t>
                      </a:r>
                      <a:endParaRPr lang="en-US">
                        <a:solidFill>
                          <a:srgbClr val="414141"/>
                        </a:solidFill>
                        <a:effectLst/>
                      </a:endParaRPr>
                    </a:p>
                  </a:txBody>
                  <a:tcPr/>
                </a:tc>
                <a:tc>
                  <a:txBody>
                    <a:bodyPr/>
                    <a:lstStyle/>
                    <a:p>
                      <a:pPr fontAlgn="t"/>
                      <a:r>
                        <a:rPr lang="en-US" b="0" u="none" strike="noStrike" dirty="0" err="1">
                          <a:effectLst/>
                        </a:rPr>
                        <a:t>MySql.Data.EntityFrameworkCore</a:t>
                      </a:r>
                      <a:endParaRPr lang="en-US" b="0" dirty="0">
                        <a:solidFill>
                          <a:srgbClr val="414141"/>
                        </a:solidFill>
                        <a:effectLst/>
                      </a:endParaRPr>
                    </a:p>
                  </a:txBody>
                  <a:tcPr/>
                </a:tc>
                <a:extLst>
                  <a:ext uri="{0D108BD9-81ED-4DB2-BD59-A6C34878D82A}">
                    <a16:rowId xmlns:a16="http://schemas.microsoft.com/office/drawing/2014/main" val="2040195977"/>
                  </a:ext>
                </a:extLst>
              </a:tr>
              <a:tr h="0">
                <a:tc>
                  <a:txBody>
                    <a:bodyPr/>
                    <a:lstStyle/>
                    <a:p>
                      <a:pPr fontAlgn="t"/>
                      <a:r>
                        <a:rPr lang="en-US">
                          <a:effectLst/>
                        </a:rPr>
                        <a:t>PostgreSQL</a:t>
                      </a:r>
                      <a:endParaRPr lang="en-US">
                        <a:solidFill>
                          <a:srgbClr val="414141"/>
                        </a:solidFill>
                        <a:effectLst/>
                      </a:endParaRPr>
                    </a:p>
                  </a:txBody>
                  <a:tcPr/>
                </a:tc>
                <a:tc>
                  <a:txBody>
                    <a:bodyPr/>
                    <a:lstStyle/>
                    <a:p>
                      <a:pPr fontAlgn="t"/>
                      <a:r>
                        <a:rPr lang="en-US" b="0" u="none" strike="noStrike" dirty="0" err="1">
                          <a:effectLst/>
                        </a:rPr>
                        <a:t>Npgsql.EntityFrameworkCore.PostgreSQL</a:t>
                      </a:r>
                      <a:endParaRPr lang="en-US" b="0" dirty="0">
                        <a:solidFill>
                          <a:srgbClr val="414141"/>
                        </a:solidFill>
                        <a:effectLst/>
                      </a:endParaRPr>
                    </a:p>
                  </a:txBody>
                  <a:tcPr/>
                </a:tc>
                <a:extLst>
                  <a:ext uri="{0D108BD9-81ED-4DB2-BD59-A6C34878D82A}">
                    <a16:rowId xmlns:a16="http://schemas.microsoft.com/office/drawing/2014/main" val="3434786049"/>
                  </a:ext>
                </a:extLst>
              </a:tr>
              <a:tr h="0">
                <a:tc>
                  <a:txBody>
                    <a:bodyPr/>
                    <a:lstStyle/>
                    <a:p>
                      <a:pPr fontAlgn="t"/>
                      <a:r>
                        <a:rPr lang="en-US">
                          <a:effectLst/>
                        </a:rPr>
                        <a:t>SQLite</a:t>
                      </a:r>
                      <a:endParaRPr lang="en-US">
                        <a:solidFill>
                          <a:srgbClr val="414141"/>
                        </a:solidFill>
                        <a:effectLst/>
                      </a:endParaRPr>
                    </a:p>
                  </a:txBody>
                  <a:tcPr/>
                </a:tc>
                <a:tc>
                  <a:txBody>
                    <a:bodyPr/>
                    <a:lstStyle/>
                    <a:p>
                      <a:pPr fontAlgn="t"/>
                      <a:r>
                        <a:rPr lang="en-US" b="0" u="none" strike="noStrike" dirty="0" err="1">
                          <a:effectLst/>
                        </a:rPr>
                        <a:t>Microsoft.EntityFrameworkCore.SQLite</a:t>
                      </a:r>
                      <a:endParaRPr lang="en-US" b="0" dirty="0">
                        <a:solidFill>
                          <a:srgbClr val="414141"/>
                        </a:solidFill>
                        <a:effectLst/>
                      </a:endParaRPr>
                    </a:p>
                  </a:txBody>
                  <a:tcPr/>
                </a:tc>
                <a:extLst>
                  <a:ext uri="{0D108BD9-81ED-4DB2-BD59-A6C34878D82A}">
                    <a16:rowId xmlns:a16="http://schemas.microsoft.com/office/drawing/2014/main" val="314316040"/>
                  </a:ext>
                </a:extLst>
              </a:tr>
              <a:tr h="0">
                <a:tc>
                  <a:txBody>
                    <a:bodyPr/>
                    <a:lstStyle/>
                    <a:p>
                      <a:pPr fontAlgn="t"/>
                      <a:r>
                        <a:rPr lang="en-US">
                          <a:effectLst/>
                        </a:rPr>
                        <a:t>SQL Compact</a:t>
                      </a:r>
                      <a:endParaRPr lang="en-US">
                        <a:solidFill>
                          <a:srgbClr val="414141"/>
                        </a:solidFill>
                        <a:effectLst/>
                      </a:endParaRPr>
                    </a:p>
                  </a:txBody>
                  <a:tcPr/>
                </a:tc>
                <a:tc>
                  <a:txBody>
                    <a:bodyPr/>
                    <a:lstStyle/>
                    <a:p>
                      <a:pPr fontAlgn="t"/>
                      <a:r>
                        <a:rPr lang="en-US" b="0" u="none" strike="noStrike" dirty="0">
                          <a:effectLst/>
                        </a:rPr>
                        <a:t>EntityFrameworkCore.SqlServerCompact40</a:t>
                      </a:r>
                      <a:endParaRPr lang="en-US" b="0" dirty="0">
                        <a:solidFill>
                          <a:srgbClr val="414141"/>
                        </a:solidFill>
                        <a:effectLst/>
                      </a:endParaRPr>
                    </a:p>
                  </a:txBody>
                  <a:tcPr/>
                </a:tc>
                <a:extLst>
                  <a:ext uri="{0D108BD9-81ED-4DB2-BD59-A6C34878D82A}">
                    <a16:rowId xmlns:a16="http://schemas.microsoft.com/office/drawing/2014/main" val="441127074"/>
                  </a:ext>
                </a:extLst>
              </a:tr>
              <a:tr h="0">
                <a:tc>
                  <a:txBody>
                    <a:bodyPr/>
                    <a:lstStyle/>
                    <a:p>
                      <a:pPr fontAlgn="t"/>
                      <a:r>
                        <a:rPr lang="en-US">
                          <a:effectLst/>
                        </a:rPr>
                        <a:t>In-memory</a:t>
                      </a:r>
                      <a:endParaRPr lang="en-US">
                        <a:solidFill>
                          <a:srgbClr val="414141"/>
                        </a:solidFill>
                        <a:effectLst/>
                      </a:endParaRPr>
                    </a:p>
                  </a:txBody>
                  <a:tcPr/>
                </a:tc>
                <a:tc>
                  <a:txBody>
                    <a:bodyPr/>
                    <a:lstStyle/>
                    <a:p>
                      <a:pPr fontAlgn="t"/>
                      <a:r>
                        <a:rPr lang="en-US" b="0" u="none" strike="noStrike" dirty="0" err="1">
                          <a:effectLst/>
                        </a:rPr>
                        <a:t>Microsoft.EntityFrameworkCore.InMemory</a:t>
                      </a:r>
                      <a:endParaRPr lang="en-US" b="0" dirty="0">
                        <a:solidFill>
                          <a:srgbClr val="414141"/>
                        </a:solidFill>
                        <a:effectLst/>
                      </a:endParaRPr>
                    </a:p>
                  </a:txBody>
                  <a:tcPr/>
                </a:tc>
                <a:extLst>
                  <a:ext uri="{0D108BD9-81ED-4DB2-BD59-A6C34878D82A}">
                    <a16:rowId xmlns:a16="http://schemas.microsoft.com/office/drawing/2014/main" val="2403586684"/>
                  </a:ext>
                </a:extLst>
              </a:tr>
            </a:tbl>
          </a:graphicData>
        </a:graphic>
      </p:graphicFrame>
    </p:spTree>
    <p:extLst>
      <p:ext uri="{BB962C8B-B14F-4D97-AF65-F5344CB8AC3E}">
        <p14:creationId xmlns:p14="http://schemas.microsoft.com/office/powerpoint/2010/main" val="66152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73F8-F74E-4355-8203-5B2CF246740C}"/>
              </a:ext>
            </a:extLst>
          </p:cNvPr>
          <p:cNvSpPr>
            <a:spLocks noGrp="1"/>
          </p:cNvSpPr>
          <p:nvPr>
            <p:ph type="title"/>
          </p:nvPr>
        </p:nvSpPr>
        <p:spPr>
          <a:xfrm>
            <a:off x="319547" y="367067"/>
            <a:ext cx="11125199" cy="544287"/>
          </a:xfrm>
        </p:spPr>
        <p:txBody>
          <a:bodyPr/>
          <a:lstStyle/>
          <a:p>
            <a:r>
              <a:rPr lang="en-US" dirty="0"/>
              <a:t>Cascade Delete in Fluent API for Foreign Keys</a:t>
            </a:r>
          </a:p>
        </p:txBody>
      </p:sp>
      <p:sp>
        <p:nvSpPr>
          <p:cNvPr id="3" name="Content Placeholder 2">
            <a:extLst>
              <a:ext uri="{FF2B5EF4-FFF2-40B4-BE49-F238E27FC236}">
                <a16:creationId xmlns:a16="http://schemas.microsoft.com/office/drawing/2014/main" id="{58D2B944-27A4-4AB1-90B3-A03E08B44FF6}"/>
              </a:ext>
            </a:extLst>
          </p:cNvPr>
          <p:cNvSpPr>
            <a:spLocks noGrp="1"/>
          </p:cNvSpPr>
          <p:nvPr>
            <p:ph idx="1"/>
          </p:nvPr>
        </p:nvSpPr>
        <p:spPr>
          <a:xfrm>
            <a:off x="498499" y="1099458"/>
            <a:ext cx="11519329" cy="4419600"/>
          </a:xfrm>
        </p:spPr>
        <p:txBody>
          <a:bodyPr/>
          <a:lstStyle/>
          <a:p>
            <a:pPr marL="0" indent="0">
              <a:buNone/>
            </a:pPr>
            <a:r>
              <a:rPr lang="en-US" dirty="0"/>
              <a:t>The </a:t>
            </a:r>
            <a:r>
              <a:rPr lang="en-US" dirty="0" err="1"/>
              <a:t>DeleteBehaviour</a:t>
            </a:r>
            <a:r>
              <a:rPr lang="en-US" dirty="0"/>
              <a:t> has 4 values:</a:t>
            </a:r>
          </a:p>
          <a:p>
            <a:pPr marL="0" indent="0">
              <a:buNone/>
            </a:pPr>
            <a:endParaRPr lang="en-US" dirty="0"/>
          </a:p>
          <a:p>
            <a:r>
              <a:rPr lang="en-US" b="1" dirty="0"/>
              <a:t>Cascade: </a:t>
            </a:r>
            <a:r>
              <a:rPr lang="en-US" dirty="0"/>
              <a:t>Dependent entities will be deleted if its principal entity is deleted.</a:t>
            </a:r>
          </a:p>
          <a:p>
            <a:r>
              <a:rPr lang="en-US" b="1" dirty="0" err="1"/>
              <a:t>ClientSetNull</a:t>
            </a:r>
            <a:r>
              <a:rPr lang="en-US" b="1" dirty="0"/>
              <a:t>: </a:t>
            </a:r>
            <a:r>
              <a:rPr lang="en-US" dirty="0"/>
              <a:t>The values of foreign key properties in the dependent entities will be set to null when its parent entity is deleted.</a:t>
            </a:r>
          </a:p>
          <a:p>
            <a:r>
              <a:rPr lang="en-US" b="1" dirty="0"/>
              <a:t>Restrict: </a:t>
            </a:r>
            <a:r>
              <a:rPr lang="en-US" dirty="0"/>
              <a:t>Prevents Cascade delete.</a:t>
            </a:r>
          </a:p>
          <a:p>
            <a:r>
              <a:rPr lang="en-US" b="1" dirty="0" err="1"/>
              <a:t>SetNull</a:t>
            </a:r>
            <a:r>
              <a:rPr lang="en-US" b="1" dirty="0"/>
              <a:t>: </a:t>
            </a:r>
            <a:r>
              <a:rPr lang="en-US" dirty="0"/>
              <a:t>The values of foreign key properties in the dependent entities will be set to null when its parent entity is deleted.</a:t>
            </a:r>
          </a:p>
          <a:p>
            <a:endParaRPr lang="en-US" dirty="0"/>
          </a:p>
        </p:txBody>
      </p:sp>
      <p:sp>
        <p:nvSpPr>
          <p:cNvPr id="4" name="Slide Number Placeholder 3">
            <a:extLst>
              <a:ext uri="{FF2B5EF4-FFF2-40B4-BE49-F238E27FC236}">
                <a16:creationId xmlns:a16="http://schemas.microsoft.com/office/drawing/2014/main" id="{92060EC8-3FCB-49F2-B512-CFC2CDCEBAFD}"/>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spTree>
    <p:extLst>
      <p:ext uri="{BB962C8B-B14F-4D97-AF65-F5344CB8AC3E}">
        <p14:creationId xmlns:p14="http://schemas.microsoft.com/office/powerpoint/2010/main" val="2851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E56F-C927-452E-8C48-EA9ABB841EC2}"/>
              </a:ext>
            </a:extLst>
          </p:cNvPr>
          <p:cNvSpPr>
            <a:spLocks noGrp="1"/>
          </p:cNvSpPr>
          <p:nvPr>
            <p:ph type="title"/>
          </p:nvPr>
        </p:nvSpPr>
        <p:spPr>
          <a:xfrm>
            <a:off x="319547" y="277585"/>
            <a:ext cx="11125199" cy="511630"/>
          </a:xfrm>
        </p:spPr>
        <p:txBody>
          <a:bodyPr/>
          <a:lstStyle/>
          <a:p>
            <a:r>
              <a:rPr lang="en-IN" dirty="0"/>
              <a:t>Fluent API: Many-to-Many Relationship</a:t>
            </a:r>
            <a:endParaRPr lang="en-US" dirty="0"/>
          </a:p>
        </p:txBody>
      </p:sp>
      <p:sp>
        <p:nvSpPr>
          <p:cNvPr id="3" name="Content Placeholder 2">
            <a:extLst>
              <a:ext uri="{FF2B5EF4-FFF2-40B4-BE49-F238E27FC236}">
                <a16:creationId xmlns:a16="http://schemas.microsoft.com/office/drawing/2014/main" id="{C532C7E0-7C44-4174-9BED-A531E54E6035}"/>
              </a:ext>
            </a:extLst>
          </p:cNvPr>
          <p:cNvSpPr>
            <a:spLocks noGrp="1"/>
          </p:cNvSpPr>
          <p:nvPr>
            <p:ph idx="1"/>
          </p:nvPr>
        </p:nvSpPr>
        <p:spPr>
          <a:xfrm>
            <a:off x="265575" y="920034"/>
            <a:ext cx="11752254" cy="4419600"/>
          </a:xfrm>
        </p:spPr>
        <p:txBody>
          <a:bodyPr/>
          <a:lstStyle/>
          <a:p>
            <a:r>
              <a:rPr lang="en-US" sz="2400" dirty="0"/>
              <a:t>Consider the 2 entity classes – ‘Student’ &amp; ‘Teacher’.</a:t>
            </a:r>
          </a:p>
          <a:p>
            <a:endParaRPr lang="en-US" sz="2400" dirty="0"/>
          </a:p>
          <a:p>
            <a:endParaRPr lang="en-US" sz="2400" dirty="0"/>
          </a:p>
          <a:p>
            <a:endParaRPr lang="en-US" sz="2400" dirty="0"/>
          </a:p>
          <a:p>
            <a:endParaRPr lang="en-US" sz="2400" dirty="0"/>
          </a:p>
          <a:p>
            <a:r>
              <a:rPr lang="en-US" sz="2400" dirty="0"/>
              <a:t>To create a Many-to-Many relationship using Fluent API you have to create a Joining Entity. I name this joining entity as – ‘Teacher Student’.</a:t>
            </a:r>
          </a:p>
          <a:p>
            <a:endParaRPr lang="en-US" sz="2400" dirty="0"/>
          </a:p>
          <a:p>
            <a:endParaRPr lang="en-US" sz="2400" dirty="0"/>
          </a:p>
          <a:p>
            <a:endParaRPr lang="en-US" sz="2400" dirty="0"/>
          </a:p>
          <a:p>
            <a:pPr>
              <a:spcBef>
                <a:spcPts val="0"/>
              </a:spcBef>
            </a:pPr>
            <a:r>
              <a:rPr lang="en-US" sz="2400" dirty="0"/>
              <a:t>Many-to-Many relationship between the ‘Student’ &amp; ‘Teacher’ entities will mean – ‘one student can have many teaches’ and at the same time ‘one teacher can have many students’.</a:t>
            </a:r>
          </a:p>
          <a:p>
            <a:endParaRPr lang="en-US" sz="2400" dirty="0"/>
          </a:p>
        </p:txBody>
      </p:sp>
      <p:sp>
        <p:nvSpPr>
          <p:cNvPr id="4" name="Slide Number Placeholder 3">
            <a:extLst>
              <a:ext uri="{FF2B5EF4-FFF2-40B4-BE49-F238E27FC236}">
                <a16:creationId xmlns:a16="http://schemas.microsoft.com/office/drawing/2014/main" id="{D0C67AF8-FE79-42DB-AD4E-C39701A9399A}"/>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pic>
        <p:nvPicPr>
          <p:cNvPr id="5" name="Picture 4">
            <a:extLst>
              <a:ext uri="{FF2B5EF4-FFF2-40B4-BE49-F238E27FC236}">
                <a16:creationId xmlns:a16="http://schemas.microsoft.com/office/drawing/2014/main" id="{E1DA5A29-5816-44E0-8135-F46569473DB7}"/>
              </a:ext>
            </a:extLst>
          </p:cNvPr>
          <p:cNvPicPr>
            <a:picLocks noChangeAspect="1"/>
          </p:cNvPicPr>
          <p:nvPr/>
        </p:nvPicPr>
        <p:blipFill>
          <a:blip r:embed="rId3"/>
          <a:stretch>
            <a:fillRect/>
          </a:stretch>
        </p:blipFill>
        <p:spPr>
          <a:xfrm>
            <a:off x="7586498" y="919842"/>
            <a:ext cx="3474168" cy="2262868"/>
          </a:xfrm>
          <a:prstGeom prst="rect">
            <a:avLst/>
          </a:prstGeom>
        </p:spPr>
      </p:pic>
      <p:pic>
        <p:nvPicPr>
          <p:cNvPr id="6" name="Picture 5">
            <a:extLst>
              <a:ext uri="{FF2B5EF4-FFF2-40B4-BE49-F238E27FC236}">
                <a16:creationId xmlns:a16="http://schemas.microsoft.com/office/drawing/2014/main" id="{721ACF85-DDDC-407A-A955-9DD12EF243BC}"/>
              </a:ext>
            </a:extLst>
          </p:cNvPr>
          <p:cNvPicPr>
            <a:picLocks noChangeAspect="1"/>
          </p:cNvPicPr>
          <p:nvPr/>
        </p:nvPicPr>
        <p:blipFill>
          <a:blip r:embed="rId4"/>
          <a:stretch>
            <a:fillRect/>
          </a:stretch>
        </p:blipFill>
        <p:spPr>
          <a:xfrm>
            <a:off x="1697263" y="4025240"/>
            <a:ext cx="7969251" cy="1314394"/>
          </a:xfrm>
          <a:prstGeom prst="rect">
            <a:avLst/>
          </a:prstGeom>
        </p:spPr>
      </p:pic>
    </p:spTree>
    <p:extLst>
      <p:ext uri="{BB962C8B-B14F-4D97-AF65-F5344CB8AC3E}">
        <p14:creationId xmlns:p14="http://schemas.microsoft.com/office/powerpoint/2010/main" val="2532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EC92-7885-45FA-A42D-CB8EC08758D6}"/>
              </a:ext>
            </a:extLst>
          </p:cNvPr>
          <p:cNvSpPr>
            <a:spLocks noGrp="1"/>
          </p:cNvSpPr>
          <p:nvPr>
            <p:ph type="title"/>
          </p:nvPr>
        </p:nvSpPr>
        <p:spPr>
          <a:xfrm>
            <a:off x="254233" y="244929"/>
            <a:ext cx="11125199" cy="527958"/>
          </a:xfrm>
        </p:spPr>
        <p:txBody>
          <a:bodyPr/>
          <a:lstStyle/>
          <a:p>
            <a:r>
              <a:rPr lang="en-IN" dirty="0"/>
              <a:t>Fluent API: Many-to-Many Relationship</a:t>
            </a:r>
            <a:endParaRPr lang="en-US" dirty="0"/>
          </a:p>
        </p:txBody>
      </p:sp>
      <p:sp>
        <p:nvSpPr>
          <p:cNvPr id="3" name="Content Placeholder 2">
            <a:extLst>
              <a:ext uri="{FF2B5EF4-FFF2-40B4-BE49-F238E27FC236}">
                <a16:creationId xmlns:a16="http://schemas.microsoft.com/office/drawing/2014/main" id="{6C2E02E0-8D2D-43ED-BF58-CD5DAC564217}"/>
              </a:ext>
            </a:extLst>
          </p:cNvPr>
          <p:cNvSpPr>
            <a:spLocks noGrp="1"/>
          </p:cNvSpPr>
          <p:nvPr>
            <p:ph idx="1"/>
          </p:nvPr>
        </p:nvSpPr>
        <p:spPr>
          <a:xfrm>
            <a:off x="531151" y="1001486"/>
            <a:ext cx="11126522" cy="4419600"/>
          </a:xfrm>
        </p:spPr>
        <p:txBody>
          <a:bodyPr/>
          <a:lstStyle/>
          <a:p>
            <a:r>
              <a:rPr lang="en-US" sz="2400" dirty="0"/>
              <a:t>This joining entity will contain the foreign keys (reference navigation property) for both the other entities. These foreign keys will form the composite primary key for this joining entity.</a:t>
            </a:r>
          </a:p>
          <a:p>
            <a:r>
              <a:rPr lang="en-US" sz="2400" dirty="0"/>
              <a:t>The Teacher Student entity is given below.</a:t>
            </a:r>
          </a:p>
        </p:txBody>
      </p:sp>
      <p:sp>
        <p:nvSpPr>
          <p:cNvPr id="4" name="Slide Number Placeholder 3">
            <a:extLst>
              <a:ext uri="{FF2B5EF4-FFF2-40B4-BE49-F238E27FC236}">
                <a16:creationId xmlns:a16="http://schemas.microsoft.com/office/drawing/2014/main" id="{FA562E8E-5688-4ED2-8EAD-2FD01E458DB2}"/>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pic>
        <p:nvPicPr>
          <p:cNvPr id="5" name="Picture 4">
            <a:extLst>
              <a:ext uri="{FF2B5EF4-FFF2-40B4-BE49-F238E27FC236}">
                <a16:creationId xmlns:a16="http://schemas.microsoft.com/office/drawing/2014/main" id="{148FA43B-1983-4E9D-9D0C-53E46B71BDDD}"/>
              </a:ext>
            </a:extLst>
          </p:cNvPr>
          <p:cNvPicPr>
            <a:picLocks noChangeAspect="1"/>
          </p:cNvPicPr>
          <p:nvPr/>
        </p:nvPicPr>
        <p:blipFill>
          <a:blip r:embed="rId2"/>
          <a:stretch>
            <a:fillRect/>
          </a:stretch>
        </p:blipFill>
        <p:spPr>
          <a:xfrm>
            <a:off x="2759527" y="2845577"/>
            <a:ext cx="5154559" cy="1465166"/>
          </a:xfrm>
          <a:prstGeom prst="rect">
            <a:avLst/>
          </a:prstGeom>
        </p:spPr>
      </p:pic>
    </p:spTree>
    <p:extLst>
      <p:ext uri="{BB962C8B-B14F-4D97-AF65-F5344CB8AC3E}">
        <p14:creationId xmlns:p14="http://schemas.microsoft.com/office/powerpoint/2010/main" val="122111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3407-366D-409E-B539-C5184D16AD1E}"/>
              </a:ext>
            </a:extLst>
          </p:cNvPr>
          <p:cNvSpPr>
            <a:spLocks noGrp="1"/>
          </p:cNvSpPr>
          <p:nvPr>
            <p:ph type="title"/>
          </p:nvPr>
        </p:nvSpPr>
        <p:spPr>
          <a:xfrm>
            <a:off x="335875" y="244928"/>
            <a:ext cx="11125199" cy="527958"/>
          </a:xfrm>
        </p:spPr>
        <p:txBody>
          <a:bodyPr/>
          <a:lstStyle/>
          <a:p>
            <a:r>
              <a:rPr lang="en-IN" dirty="0"/>
              <a:t>Step to Configuring Many-to-Many Relationships </a:t>
            </a:r>
            <a:endParaRPr lang="en-US" dirty="0"/>
          </a:p>
        </p:txBody>
      </p:sp>
      <p:sp>
        <p:nvSpPr>
          <p:cNvPr id="3" name="Content Placeholder 2">
            <a:extLst>
              <a:ext uri="{FF2B5EF4-FFF2-40B4-BE49-F238E27FC236}">
                <a16:creationId xmlns:a16="http://schemas.microsoft.com/office/drawing/2014/main" id="{62B9A94D-F491-4584-B78E-1A19B17BF82D}"/>
              </a:ext>
            </a:extLst>
          </p:cNvPr>
          <p:cNvSpPr>
            <a:spLocks noGrp="1"/>
          </p:cNvSpPr>
          <p:nvPr>
            <p:ph idx="1"/>
          </p:nvPr>
        </p:nvSpPr>
        <p:spPr>
          <a:xfrm>
            <a:off x="531151" y="1017815"/>
            <a:ext cx="11126522" cy="4419600"/>
          </a:xfrm>
        </p:spPr>
        <p:txBody>
          <a:bodyPr/>
          <a:lstStyle/>
          <a:p>
            <a:pPr marL="514350" indent="-514350">
              <a:buFont typeface="+mj-lt"/>
              <a:buAutoNum type="arabicPeriod"/>
            </a:pPr>
            <a:r>
              <a:rPr lang="en-US" sz="2600" dirty="0"/>
              <a:t>Add foreign key property to other entities, in the joining entity.</a:t>
            </a:r>
          </a:p>
          <a:p>
            <a:pPr marL="514350" indent="-514350">
              <a:buFont typeface="+mj-lt"/>
              <a:buAutoNum type="arabicPeriod"/>
            </a:pPr>
            <a:endParaRPr lang="en-US" sz="2600" dirty="0"/>
          </a:p>
          <a:p>
            <a:pPr marL="514350" indent="-514350">
              <a:buFont typeface="+mj-lt"/>
              <a:buAutoNum type="arabicPeriod"/>
            </a:pPr>
            <a:endParaRPr lang="en-US" sz="2600" dirty="0"/>
          </a:p>
          <a:p>
            <a:pPr marL="514350" indent="-514350">
              <a:buFont typeface="+mj-lt"/>
              <a:buAutoNum type="arabicPeriod"/>
            </a:pPr>
            <a:endParaRPr lang="en-US" sz="2600" dirty="0"/>
          </a:p>
          <a:p>
            <a:pPr marL="514350" indent="-514350">
              <a:spcBef>
                <a:spcPts val="600"/>
              </a:spcBef>
              <a:buFont typeface="+mj-lt"/>
              <a:buAutoNum type="arabicPeriod"/>
            </a:pPr>
            <a:endParaRPr lang="en-US" sz="2600" dirty="0"/>
          </a:p>
          <a:p>
            <a:pPr marL="514350" indent="-514350">
              <a:spcBef>
                <a:spcPts val="0"/>
              </a:spcBef>
              <a:buFont typeface="+mj-lt"/>
              <a:buAutoNum type="arabicPeriod"/>
            </a:pPr>
            <a:r>
              <a:rPr lang="en-US" sz="2600" dirty="0"/>
              <a:t>Add collection navigation property on the other entities towards the joining entity.</a:t>
            </a:r>
          </a:p>
        </p:txBody>
      </p:sp>
      <p:sp>
        <p:nvSpPr>
          <p:cNvPr id="4" name="Slide Number Placeholder 3">
            <a:extLst>
              <a:ext uri="{FF2B5EF4-FFF2-40B4-BE49-F238E27FC236}">
                <a16:creationId xmlns:a16="http://schemas.microsoft.com/office/drawing/2014/main" id="{D76C4125-AACA-44E3-9CF6-A1BAD139D689}"/>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pic>
        <p:nvPicPr>
          <p:cNvPr id="5" name="Picture 4">
            <a:extLst>
              <a:ext uri="{FF2B5EF4-FFF2-40B4-BE49-F238E27FC236}">
                <a16:creationId xmlns:a16="http://schemas.microsoft.com/office/drawing/2014/main" id="{5BEABDC7-FB0F-4224-AB8B-A12EF3FCC6D9}"/>
              </a:ext>
            </a:extLst>
          </p:cNvPr>
          <p:cNvPicPr>
            <a:picLocks noChangeAspect="1"/>
          </p:cNvPicPr>
          <p:nvPr/>
        </p:nvPicPr>
        <p:blipFill>
          <a:blip r:embed="rId2"/>
          <a:stretch>
            <a:fillRect/>
          </a:stretch>
        </p:blipFill>
        <p:spPr>
          <a:xfrm>
            <a:off x="2120872" y="1540330"/>
            <a:ext cx="6565928" cy="1707392"/>
          </a:xfrm>
          <a:prstGeom prst="rect">
            <a:avLst/>
          </a:prstGeom>
        </p:spPr>
      </p:pic>
      <p:pic>
        <p:nvPicPr>
          <p:cNvPr id="6" name="Picture 5">
            <a:extLst>
              <a:ext uri="{FF2B5EF4-FFF2-40B4-BE49-F238E27FC236}">
                <a16:creationId xmlns:a16="http://schemas.microsoft.com/office/drawing/2014/main" id="{051FF29C-7739-4EF6-A200-839BE11D5F03}"/>
              </a:ext>
            </a:extLst>
          </p:cNvPr>
          <p:cNvPicPr>
            <a:picLocks noChangeAspect="1"/>
          </p:cNvPicPr>
          <p:nvPr/>
        </p:nvPicPr>
        <p:blipFill>
          <a:blip r:embed="rId3"/>
          <a:stretch>
            <a:fillRect/>
          </a:stretch>
        </p:blipFill>
        <p:spPr>
          <a:xfrm>
            <a:off x="2412124" y="3689574"/>
            <a:ext cx="6878833" cy="2678569"/>
          </a:xfrm>
          <a:prstGeom prst="rect">
            <a:avLst/>
          </a:prstGeom>
        </p:spPr>
      </p:pic>
    </p:spTree>
    <p:extLst>
      <p:ext uri="{BB962C8B-B14F-4D97-AF65-F5344CB8AC3E}">
        <p14:creationId xmlns:p14="http://schemas.microsoft.com/office/powerpoint/2010/main" val="238325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5A12-346F-47A7-8708-4C15FF503677}"/>
              </a:ext>
            </a:extLst>
          </p:cNvPr>
          <p:cNvSpPr>
            <a:spLocks noGrp="1"/>
          </p:cNvSpPr>
          <p:nvPr>
            <p:ph type="title"/>
          </p:nvPr>
        </p:nvSpPr>
        <p:spPr>
          <a:xfrm>
            <a:off x="286889" y="262625"/>
            <a:ext cx="11125199" cy="527958"/>
          </a:xfrm>
        </p:spPr>
        <p:txBody>
          <a:bodyPr/>
          <a:lstStyle/>
          <a:p>
            <a:r>
              <a:rPr lang="en-IN" dirty="0"/>
              <a:t>Step to Configuring Many-to-Many Relationships </a:t>
            </a:r>
            <a:endParaRPr lang="en-US" dirty="0"/>
          </a:p>
        </p:txBody>
      </p:sp>
      <p:sp>
        <p:nvSpPr>
          <p:cNvPr id="3" name="Content Placeholder 2">
            <a:extLst>
              <a:ext uri="{FF2B5EF4-FFF2-40B4-BE49-F238E27FC236}">
                <a16:creationId xmlns:a16="http://schemas.microsoft.com/office/drawing/2014/main" id="{D4A8DBC4-2514-4200-9944-4CB40B2E3ADD}"/>
              </a:ext>
            </a:extLst>
          </p:cNvPr>
          <p:cNvSpPr>
            <a:spLocks noGrp="1"/>
          </p:cNvSpPr>
          <p:nvPr>
            <p:ph idx="1"/>
          </p:nvPr>
        </p:nvSpPr>
        <p:spPr>
          <a:xfrm>
            <a:off x="531150" y="1083130"/>
            <a:ext cx="11470349" cy="4419600"/>
          </a:xfrm>
        </p:spPr>
        <p:txBody>
          <a:bodyPr/>
          <a:lstStyle/>
          <a:p>
            <a:pPr marL="514350" indent="-514350">
              <a:buFont typeface="+mj-lt"/>
              <a:buAutoNum type="arabicPeriod" startAt="3"/>
            </a:pPr>
            <a:r>
              <a:rPr lang="en-US" sz="2600" dirty="0"/>
              <a:t>Configure both the foreign keys in the joining entity as a composite key using Fluent API. Do this in the </a:t>
            </a:r>
            <a:r>
              <a:rPr lang="en-US" sz="2600" b="1" dirty="0" err="1"/>
              <a:t>OnModelCreating</a:t>
            </a:r>
            <a:r>
              <a:rPr lang="en-US" sz="2600" b="1" dirty="0"/>
              <a:t>()</a:t>
            </a:r>
            <a:r>
              <a:rPr lang="en-US" sz="2600" dirty="0"/>
              <a:t> method.</a:t>
            </a:r>
          </a:p>
          <a:p>
            <a:pPr marL="514350" indent="-514350">
              <a:buFont typeface="+mj-lt"/>
              <a:buAutoNum type="arabicPeriod" startAt="3"/>
            </a:pPr>
            <a:endParaRPr lang="en-US" sz="2600" dirty="0"/>
          </a:p>
          <a:p>
            <a:pPr marL="514350" indent="-514350">
              <a:buFont typeface="+mj-lt"/>
              <a:buAutoNum type="arabicPeriod" startAt="3"/>
            </a:pPr>
            <a:r>
              <a:rPr lang="en-US" sz="2600" dirty="0"/>
              <a:t>Create one-to-many relationship using Fluent API between the joining entity and other entities inside the </a:t>
            </a:r>
            <a:r>
              <a:rPr lang="en-US" sz="2600" b="1" dirty="0" err="1"/>
              <a:t>OnModelCreating</a:t>
            </a:r>
            <a:r>
              <a:rPr lang="en-US" sz="2600" b="1" dirty="0"/>
              <a:t>()</a:t>
            </a:r>
            <a:r>
              <a:rPr lang="en-US" sz="2600" dirty="0"/>
              <a:t> method.</a:t>
            </a:r>
          </a:p>
        </p:txBody>
      </p:sp>
      <p:sp>
        <p:nvSpPr>
          <p:cNvPr id="4" name="Slide Number Placeholder 3">
            <a:extLst>
              <a:ext uri="{FF2B5EF4-FFF2-40B4-BE49-F238E27FC236}">
                <a16:creationId xmlns:a16="http://schemas.microsoft.com/office/drawing/2014/main" id="{6747ACEE-1F94-4EE4-8472-2CEF51003FBA}"/>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pic>
        <p:nvPicPr>
          <p:cNvPr id="5" name="Picture 4">
            <a:extLst>
              <a:ext uri="{FF2B5EF4-FFF2-40B4-BE49-F238E27FC236}">
                <a16:creationId xmlns:a16="http://schemas.microsoft.com/office/drawing/2014/main" id="{DD8C684E-0A4D-4062-A827-5CD25770E41A}"/>
              </a:ext>
            </a:extLst>
          </p:cNvPr>
          <p:cNvPicPr>
            <a:picLocks noChangeAspect="1"/>
          </p:cNvPicPr>
          <p:nvPr/>
        </p:nvPicPr>
        <p:blipFill>
          <a:blip r:embed="rId2"/>
          <a:stretch>
            <a:fillRect/>
          </a:stretch>
        </p:blipFill>
        <p:spPr>
          <a:xfrm>
            <a:off x="531150" y="1964872"/>
            <a:ext cx="10880938" cy="397642"/>
          </a:xfrm>
          <a:prstGeom prst="rect">
            <a:avLst/>
          </a:prstGeom>
        </p:spPr>
      </p:pic>
      <p:pic>
        <p:nvPicPr>
          <p:cNvPr id="6" name="Picture 5">
            <a:extLst>
              <a:ext uri="{FF2B5EF4-FFF2-40B4-BE49-F238E27FC236}">
                <a16:creationId xmlns:a16="http://schemas.microsoft.com/office/drawing/2014/main" id="{A3385D9C-5385-4CEB-967C-EAC3A7EC0B81}"/>
              </a:ext>
            </a:extLst>
          </p:cNvPr>
          <p:cNvPicPr>
            <a:picLocks noChangeAspect="1"/>
          </p:cNvPicPr>
          <p:nvPr/>
        </p:nvPicPr>
        <p:blipFill>
          <a:blip r:embed="rId3"/>
          <a:stretch>
            <a:fillRect/>
          </a:stretch>
        </p:blipFill>
        <p:spPr>
          <a:xfrm>
            <a:off x="3025788" y="3337997"/>
            <a:ext cx="4933547" cy="2436873"/>
          </a:xfrm>
          <a:prstGeom prst="rect">
            <a:avLst/>
          </a:prstGeom>
        </p:spPr>
      </p:pic>
    </p:spTree>
    <p:extLst>
      <p:ext uri="{BB962C8B-B14F-4D97-AF65-F5344CB8AC3E}">
        <p14:creationId xmlns:p14="http://schemas.microsoft.com/office/powerpoint/2010/main" val="63113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5DAD-2423-4E83-9FF5-B52CF1FE955D}"/>
              </a:ext>
            </a:extLst>
          </p:cNvPr>
          <p:cNvSpPr>
            <a:spLocks noGrp="1"/>
          </p:cNvSpPr>
          <p:nvPr>
            <p:ph type="title"/>
          </p:nvPr>
        </p:nvSpPr>
        <p:spPr>
          <a:xfrm>
            <a:off x="290278" y="342009"/>
            <a:ext cx="11125199" cy="384047"/>
          </a:xfrm>
        </p:spPr>
        <p:txBody>
          <a:bodyPr/>
          <a:lstStyle/>
          <a:p>
            <a:r>
              <a:rPr lang="en-IN" dirty="0"/>
              <a:t>Step to Configuring Many-to-Many Relationships </a:t>
            </a:r>
            <a:endParaRPr lang="en-US" dirty="0"/>
          </a:p>
        </p:txBody>
      </p:sp>
      <p:sp>
        <p:nvSpPr>
          <p:cNvPr id="3" name="Content Placeholder 2">
            <a:extLst>
              <a:ext uri="{FF2B5EF4-FFF2-40B4-BE49-F238E27FC236}">
                <a16:creationId xmlns:a16="http://schemas.microsoft.com/office/drawing/2014/main" id="{365C6E03-6487-4E16-BD81-E2D4C93A0669}"/>
              </a:ext>
            </a:extLst>
          </p:cNvPr>
          <p:cNvSpPr>
            <a:spLocks noGrp="1"/>
          </p:cNvSpPr>
          <p:nvPr>
            <p:ph idx="1"/>
          </p:nvPr>
        </p:nvSpPr>
        <p:spPr>
          <a:xfrm>
            <a:off x="531151" y="902900"/>
            <a:ext cx="11126522" cy="4419600"/>
          </a:xfrm>
        </p:spPr>
        <p:txBody>
          <a:bodyPr/>
          <a:lstStyle/>
          <a:p>
            <a:r>
              <a:rPr lang="en-US" dirty="0"/>
              <a:t>On migration we will get the Many-to-Many relationship created as shown in the below image:</a:t>
            </a:r>
          </a:p>
        </p:txBody>
      </p:sp>
      <p:sp>
        <p:nvSpPr>
          <p:cNvPr id="4" name="Slide Number Placeholder 3">
            <a:extLst>
              <a:ext uri="{FF2B5EF4-FFF2-40B4-BE49-F238E27FC236}">
                <a16:creationId xmlns:a16="http://schemas.microsoft.com/office/drawing/2014/main" id="{7582F953-A4EB-4FC6-807B-882D6991753E}"/>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5" name="Picture 4">
            <a:extLst>
              <a:ext uri="{FF2B5EF4-FFF2-40B4-BE49-F238E27FC236}">
                <a16:creationId xmlns:a16="http://schemas.microsoft.com/office/drawing/2014/main" id="{A2C3B205-B1F9-4362-8C6A-D1A7565F1852}"/>
              </a:ext>
            </a:extLst>
          </p:cNvPr>
          <p:cNvPicPr>
            <a:picLocks noChangeAspect="1"/>
          </p:cNvPicPr>
          <p:nvPr/>
        </p:nvPicPr>
        <p:blipFill>
          <a:blip r:embed="rId2"/>
          <a:stretch>
            <a:fillRect/>
          </a:stretch>
        </p:blipFill>
        <p:spPr>
          <a:xfrm>
            <a:off x="4103687" y="1401254"/>
            <a:ext cx="4350200" cy="4808116"/>
          </a:xfrm>
          <a:prstGeom prst="rect">
            <a:avLst/>
          </a:prstGeom>
        </p:spPr>
      </p:pic>
    </p:spTree>
    <p:extLst>
      <p:ext uri="{BB962C8B-B14F-4D97-AF65-F5344CB8AC3E}">
        <p14:creationId xmlns:p14="http://schemas.microsoft.com/office/powerpoint/2010/main" val="110727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32C0-0445-4D5D-B649-A6C5E4E3373A}"/>
              </a:ext>
            </a:extLst>
          </p:cNvPr>
          <p:cNvSpPr>
            <a:spLocks noGrp="1"/>
          </p:cNvSpPr>
          <p:nvPr>
            <p:ph type="title"/>
          </p:nvPr>
        </p:nvSpPr>
        <p:spPr>
          <a:xfrm>
            <a:off x="237903" y="118872"/>
            <a:ext cx="11125199" cy="560615"/>
          </a:xfrm>
        </p:spPr>
        <p:txBody>
          <a:bodyPr/>
          <a:lstStyle/>
          <a:p>
            <a:r>
              <a:rPr lang="en-IN" dirty="0"/>
              <a:t>Step to Configuring Many-to-Many Relationships </a:t>
            </a:r>
            <a:endParaRPr lang="en-US" dirty="0"/>
          </a:p>
        </p:txBody>
      </p:sp>
      <p:sp>
        <p:nvSpPr>
          <p:cNvPr id="3" name="Content Placeholder 2">
            <a:extLst>
              <a:ext uri="{FF2B5EF4-FFF2-40B4-BE49-F238E27FC236}">
                <a16:creationId xmlns:a16="http://schemas.microsoft.com/office/drawing/2014/main" id="{523E9FC7-0A0F-41FA-A659-70AE22B51A87}"/>
              </a:ext>
            </a:extLst>
          </p:cNvPr>
          <p:cNvSpPr>
            <a:spLocks noGrp="1"/>
          </p:cNvSpPr>
          <p:nvPr>
            <p:ph idx="1"/>
          </p:nvPr>
        </p:nvSpPr>
        <p:spPr>
          <a:xfrm>
            <a:off x="531151" y="870858"/>
            <a:ext cx="11126522" cy="4419600"/>
          </a:xfrm>
        </p:spPr>
        <p:txBody>
          <a:bodyPr/>
          <a:lstStyle/>
          <a:p>
            <a:pPr>
              <a:spcBef>
                <a:spcPts val="0"/>
              </a:spcBef>
            </a:pPr>
            <a:r>
              <a:rPr lang="en-US" dirty="0"/>
              <a:t>The full code of context class is:</a:t>
            </a:r>
          </a:p>
        </p:txBody>
      </p:sp>
      <p:sp>
        <p:nvSpPr>
          <p:cNvPr id="4" name="Slide Number Placeholder 3">
            <a:extLst>
              <a:ext uri="{FF2B5EF4-FFF2-40B4-BE49-F238E27FC236}">
                <a16:creationId xmlns:a16="http://schemas.microsoft.com/office/drawing/2014/main" id="{DD2AAC00-244E-488E-BFB8-89755DFA649D}"/>
              </a:ext>
            </a:extLst>
          </p:cNvPr>
          <p:cNvSpPr>
            <a:spLocks noGrp="1"/>
          </p:cNvSpPr>
          <p:nvPr>
            <p:ph type="sldNum" sz="quarter" idx="12"/>
          </p:nvPr>
        </p:nvSpPr>
        <p:spPr/>
        <p:txBody>
          <a:bodyPr/>
          <a:lstStyle/>
          <a:p>
            <a:fld id="{C51EAA63-D034-42AE-91FA-B13B9518C7BE}" type="slidenum">
              <a:rPr lang="en-US" smtClean="0"/>
              <a:pPr/>
              <a:t>106</a:t>
            </a:fld>
            <a:endParaRPr lang="en-US" dirty="0"/>
          </a:p>
        </p:txBody>
      </p:sp>
      <p:pic>
        <p:nvPicPr>
          <p:cNvPr id="5" name="Picture 4">
            <a:extLst>
              <a:ext uri="{FF2B5EF4-FFF2-40B4-BE49-F238E27FC236}">
                <a16:creationId xmlns:a16="http://schemas.microsoft.com/office/drawing/2014/main" id="{9142D210-8795-4EAD-9984-A4A0C6D3715B}"/>
              </a:ext>
            </a:extLst>
          </p:cNvPr>
          <p:cNvPicPr>
            <a:picLocks noChangeAspect="1"/>
          </p:cNvPicPr>
          <p:nvPr/>
        </p:nvPicPr>
        <p:blipFill>
          <a:blip r:embed="rId2"/>
          <a:stretch>
            <a:fillRect/>
          </a:stretch>
        </p:blipFill>
        <p:spPr>
          <a:xfrm>
            <a:off x="2713563" y="1195387"/>
            <a:ext cx="6800850" cy="5153025"/>
          </a:xfrm>
          <a:prstGeom prst="rect">
            <a:avLst/>
          </a:prstGeom>
        </p:spPr>
      </p:pic>
    </p:spTree>
    <p:extLst>
      <p:ext uri="{BB962C8B-B14F-4D97-AF65-F5344CB8AC3E}">
        <p14:creationId xmlns:p14="http://schemas.microsoft.com/office/powerpoint/2010/main" val="403987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9EED-8DBC-4E85-9D83-DE9C3E513C63}"/>
              </a:ext>
            </a:extLst>
          </p:cNvPr>
          <p:cNvSpPr>
            <a:spLocks noGrp="1"/>
          </p:cNvSpPr>
          <p:nvPr>
            <p:ph type="title"/>
          </p:nvPr>
        </p:nvSpPr>
        <p:spPr>
          <a:xfrm>
            <a:off x="303218" y="383396"/>
            <a:ext cx="11125199" cy="527958"/>
          </a:xfrm>
        </p:spPr>
        <p:txBody>
          <a:bodyPr/>
          <a:lstStyle/>
          <a:p>
            <a:r>
              <a:rPr lang="en-IN" dirty="0"/>
              <a:t>Execute SQL Queries</a:t>
            </a:r>
            <a:endParaRPr lang="en-US" dirty="0"/>
          </a:p>
        </p:txBody>
      </p:sp>
      <p:sp>
        <p:nvSpPr>
          <p:cNvPr id="3" name="Content Placeholder 2">
            <a:extLst>
              <a:ext uri="{FF2B5EF4-FFF2-40B4-BE49-F238E27FC236}">
                <a16:creationId xmlns:a16="http://schemas.microsoft.com/office/drawing/2014/main" id="{0745BC5C-44E0-4982-9B73-8FFCACE9D6AC}"/>
              </a:ext>
            </a:extLst>
          </p:cNvPr>
          <p:cNvSpPr>
            <a:spLocks noGrp="1"/>
          </p:cNvSpPr>
          <p:nvPr>
            <p:ph idx="1"/>
          </p:nvPr>
        </p:nvSpPr>
        <p:spPr>
          <a:xfrm>
            <a:off x="531151" y="1066801"/>
            <a:ext cx="11126522" cy="4419600"/>
          </a:xfrm>
        </p:spPr>
        <p:txBody>
          <a:bodyPr/>
          <a:lstStyle/>
          <a:p>
            <a:r>
              <a:rPr lang="en-US" dirty="0"/>
              <a:t>Entity Framework Core has a powerful method known as .</a:t>
            </a:r>
            <a:r>
              <a:rPr lang="en-US" dirty="0" err="1"/>
              <a:t>FromSql</a:t>
            </a:r>
            <a:r>
              <a:rPr lang="en-US" dirty="0"/>
              <a:t>() which is used to </a:t>
            </a:r>
            <a:r>
              <a:rPr lang="en-US" b="1" dirty="0"/>
              <a:t>Execute Raw SQL Queries including Parameterized Queries</a:t>
            </a:r>
            <a:r>
              <a:rPr lang="en-US" dirty="0"/>
              <a:t>. This method returns an entity object.</a:t>
            </a:r>
          </a:p>
        </p:txBody>
      </p:sp>
      <p:sp>
        <p:nvSpPr>
          <p:cNvPr id="4" name="Slide Number Placeholder 3">
            <a:extLst>
              <a:ext uri="{FF2B5EF4-FFF2-40B4-BE49-F238E27FC236}">
                <a16:creationId xmlns:a16="http://schemas.microsoft.com/office/drawing/2014/main" id="{A06289EB-49E5-497B-A8E8-06C7841402C1}"/>
              </a:ext>
            </a:extLst>
          </p:cNvPr>
          <p:cNvSpPr>
            <a:spLocks noGrp="1"/>
          </p:cNvSpPr>
          <p:nvPr>
            <p:ph type="sldNum" sz="quarter" idx="12"/>
          </p:nvPr>
        </p:nvSpPr>
        <p:spPr/>
        <p:txBody>
          <a:bodyPr/>
          <a:lstStyle/>
          <a:p>
            <a:fld id="{C51EAA63-D034-42AE-91FA-B13B9518C7BE}" type="slidenum">
              <a:rPr lang="en-US" smtClean="0"/>
              <a:pPr/>
              <a:t>107</a:t>
            </a:fld>
            <a:endParaRPr lang="en-US" dirty="0"/>
          </a:p>
        </p:txBody>
      </p:sp>
    </p:spTree>
    <p:extLst>
      <p:ext uri="{BB962C8B-B14F-4D97-AF65-F5344CB8AC3E}">
        <p14:creationId xmlns:p14="http://schemas.microsoft.com/office/powerpoint/2010/main" val="49123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FA1A-1BB7-4B26-BA7C-5DA5D30ABBFC}"/>
              </a:ext>
            </a:extLst>
          </p:cNvPr>
          <p:cNvSpPr>
            <a:spLocks noGrp="1"/>
          </p:cNvSpPr>
          <p:nvPr>
            <p:ph type="title"/>
          </p:nvPr>
        </p:nvSpPr>
        <p:spPr>
          <a:xfrm>
            <a:off x="286890" y="261258"/>
            <a:ext cx="11125199" cy="527958"/>
          </a:xfrm>
        </p:spPr>
        <p:txBody>
          <a:bodyPr/>
          <a:lstStyle/>
          <a:p>
            <a:r>
              <a:rPr lang="en-US" dirty="0"/>
              <a:t>Example 1: Execute Raw SQL Query with .</a:t>
            </a:r>
            <a:r>
              <a:rPr lang="en-US" dirty="0" err="1"/>
              <a:t>FromSql</a:t>
            </a:r>
            <a:r>
              <a:rPr lang="en-US" dirty="0"/>
              <a:t>() method</a:t>
            </a:r>
          </a:p>
        </p:txBody>
      </p:sp>
      <p:sp>
        <p:nvSpPr>
          <p:cNvPr id="3" name="Content Placeholder 2">
            <a:extLst>
              <a:ext uri="{FF2B5EF4-FFF2-40B4-BE49-F238E27FC236}">
                <a16:creationId xmlns:a16="http://schemas.microsoft.com/office/drawing/2014/main" id="{B5E8EF70-C5FA-41DC-916B-84C08D16C623}"/>
              </a:ext>
            </a:extLst>
          </p:cNvPr>
          <p:cNvSpPr>
            <a:spLocks noGrp="1"/>
          </p:cNvSpPr>
          <p:nvPr>
            <p:ph idx="1"/>
          </p:nvPr>
        </p:nvSpPr>
        <p:spPr>
          <a:xfrm>
            <a:off x="531151" y="985158"/>
            <a:ext cx="11437692" cy="4419600"/>
          </a:xfrm>
        </p:spPr>
        <p:txBody>
          <a:bodyPr/>
          <a:lstStyle/>
          <a:p>
            <a:r>
              <a:rPr lang="en-US" sz="2600" dirty="0"/>
              <a:t>Consider a Student entity:</a:t>
            </a:r>
          </a:p>
          <a:p>
            <a:endParaRPr lang="en-US" sz="2600" dirty="0"/>
          </a:p>
          <a:p>
            <a:endParaRPr lang="en-US" sz="2600" dirty="0"/>
          </a:p>
          <a:p>
            <a:endParaRPr lang="en-US" sz="2600" dirty="0"/>
          </a:p>
          <a:p>
            <a:endParaRPr lang="en-US" sz="2600" dirty="0"/>
          </a:p>
          <a:p>
            <a:endParaRPr lang="en-US" sz="2600" dirty="0"/>
          </a:p>
          <a:p>
            <a:pPr>
              <a:spcBef>
                <a:spcPts val="0"/>
              </a:spcBef>
            </a:pPr>
            <a:r>
              <a:rPr lang="en-US" sz="2600" dirty="0"/>
              <a:t>To get all students that are in ‘Standard 10’ we can execute an SQL query using .</a:t>
            </a:r>
            <a:r>
              <a:rPr lang="en-US" sz="2600" dirty="0" err="1"/>
              <a:t>FromSql</a:t>
            </a:r>
            <a:r>
              <a:rPr lang="en-US" sz="2600" dirty="0"/>
              <a:t>() method like this:</a:t>
            </a:r>
          </a:p>
          <a:p>
            <a:pPr>
              <a:spcBef>
                <a:spcPts val="0"/>
              </a:spcBef>
            </a:pPr>
            <a:endParaRPr lang="en-US" sz="2600" dirty="0"/>
          </a:p>
          <a:p>
            <a:pPr>
              <a:spcBef>
                <a:spcPts val="0"/>
              </a:spcBef>
            </a:pPr>
            <a:endParaRPr lang="en-US" sz="2600" dirty="0"/>
          </a:p>
          <a:p>
            <a:pPr>
              <a:spcBef>
                <a:spcPts val="0"/>
              </a:spcBef>
            </a:pPr>
            <a:r>
              <a:rPr lang="en-US" sz="2600" dirty="0"/>
              <a:t>Here raw query – Select * from Student where Name = ‘Tony’ will be executed on the database and will give list of all students that are in ‘standard 10’.</a:t>
            </a:r>
          </a:p>
        </p:txBody>
      </p:sp>
      <p:sp>
        <p:nvSpPr>
          <p:cNvPr id="4" name="Slide Number Placeholder 3">
            <a:extLst>
              <a:ext uri="{FF2B5EF4-FFF2-40B4-BE49-F238E27FC236}">
                <a16:creationId xmlns:a16="http://schemas.microsoft.com/office/drawing/2014/main" id="{4286450B-12C2-4DF4-8B61-EF0A22FE0ECD}"/>
              </a:ext>
            </a:extLst>
          </p:cNvPr>
          <p:cNvSpPr>
            <a:spLocks noGrp="1"/>
          </p:cNvSpPr>
          <p:nvPr>
            <p:ph type="sldNum" sz="quarter" idx="12"/>
          </p:nvPr>
        </p:nvSpPr>
        <p:spPr/>
        <p:txBody>
          <a:bodyPr/>
          <a:lstStyle/>
          <a:p>
            <a:fld id="{C51EAA63-D034-42AE-91FA-B13B9518C7BE}" type="slidenum">
              <a:rPr lang="en-US" smtClean="0"/>
              <a:pPr/>
              <a:t>108</a:t>
            </a:fld>
            <a:endParaRPr lang="en-US" dirty="0"/>
          </a:p>
        </p:txBody>
      </p:sp>
      <p:pic>
        <p:nvPicPr>
          <p:cNvPr id="5" name="Picture 4">
            <a:extLst>
              <a:ext uri="{FF2B5EF4-FFF2-40B4-BE49-F238E27FC236}">
                <a16:creationId xmlns:a16="http://schemas.microsoft.com/office/drawing/2014/main" id="{BF6DC305-97BF-46D5-8F4A-54FB67E970E1}"/>
              </a:ext>
            </a:extLst>
          </p:cNvPr>
          <p:cNvPicPr>
            <a:picLocks noChangeAspect="1"/>
          </p:cNvPicPr>
          <p:nvPr/>
        </p:nvPicPr>
        <p:blipFill>
          <a:blip r:embed="rId2"/>
          <a:stretch>
            <a:fillRect/>
          </a:stretch>
        </p:blipFill>
        <p:spPr>
          <a:xfrm>
            <a:off x="5029200" y="997401"/>
            <a:ext cx="3730851" cy="2672454"/>
          </a:xfrm>
          <a:prstGeom prst="rect">
            <a:avLst/>
          </a:prstGeom>
        </p:spPr>
      </p:pic>
      <p:pic>
        <p:nvPicPr>
          <p:cNvPr id="6" name="Picture 5">
            <a:extLst>
              <a:ext uri="{FF2B5EF4-FFF2-40B4-BE49-F238E27FC236}">
                <a16:creationId xmlns:a16="http://schemas.microsoft.com/office/drawing/2014/main" id="{13968DD5-4E1A-48F0-82C8-75556CBE87C0}"/>
              </a:ext>
            </a:extLst>
          </p:cNvPr>
          <p:cNvPicPr>
            <a:picLocks noChangeAspect="1"/>
          </p:cNvPicPr>
          <p:nvPr/>
        </p:nvPicPr>
        <p:blipFill>
          <a:blip r:embed="rId3"/>
          <a:stretch>
            <a:fillRect/>
          </a:stretch>
        </p:blipFill>
        <p:spPr>
          <a:xfrm>
            <a:off x="1246867" y="4635947"/>
            <a:ext cx="8725601" cy="491219"/>
          </a:xfrm>
          <a:prstGeom prst="rect">
            <a:avLst/>
          </a:prstGeom>
        </p:spPr>
      </p:pic>
    </p:spTree>
    <p:extLst>
      <p:ext uri="{BB962C8B-B14F-4D97-AF65-F5344CB8AC3E}">
        <p14:creationId xmlns:p14="http://schemas.microsoft.com/office/powerpoint/2010/main" val="9378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1FC4-4A08-4463-861B-1235FB2C8FC8}"/>
              </a:ext>
            </a:extLst>
          </p:cNvPr>
          <p:cNvSpPr>
            <a:spLocks noGrp="1"/>
          </p:cNvSpPr>
          <p:nvPr>
            <p:ph type="title"/>
          </p:nvPr>
        </p:nvSpPr>
        <p:spPr>
          <a:xfrm>
            <a:off x="254232" y="328678"/>
            <a:ext cx="11632968" cy="889000"/>
          </a:xfrm>
        </p:spPr>
        <p:txBody>
          <a:bodyPr/>
          <a:lstStyle/>
          <a:p>
            <a:r>
              <a:rPr lang="en-US" dirty="0"/>
              <a:t>Example 2: Execute Parameterized Queries with .</a:t>
            </a:r>
            <a:r>
              <a:rPr lang="en-US" dirty="0" err="1"/>
              <a:t>FromSql</a:t>
            </a:r>
            <a:r>
              <a:rPr lang="en-US" dirty="0"/>
              <a:t> method</a:t>
            </a:r>
          </a:p>
        </p:txBody>
      </p:sp>
      <p:sp>
        <p:nvSpPr>
          <p:cNvPr id="3" name="Content Placeholder 2">
            <a:extLst>
              <a:ext uri="{FF2B5EF4-FFF2-40B4-BE49-F238E27FC236}">
                <a16:creationId xmlns:a16="http://schemas.microsoft.com/office/drawing/2014/main" id="{56C7D51D-2C9C-4022-95A6-461BA42A761E}"/>
              </a:ext>
            </a:extLst>
          </p:cNvPr>
          <p:cNvSpPr>
            <a:spLocks noGrp="1"/>
          </p:cNvSpPr>
          <p:nvPr>
            <p:ph idx="1"/>
          </p:nvPr>
        </p:nvSpPr>
        <p:spPr>
          <a:xfrm>
            <a:off x="531151" y="1360715"/>
            <a:ext cx="11126522" cy="4419600"/>
          </a:xfrm>
        </p:spPr>
        <p:txBody>
          <a:bodyPr/>
          <a:lstStyle/>
          <a:p>
            <a:endParaRPr lang="en-US" dirty="0"/>
          </a:p>
          <a:p>
            <a:r>
              <a:rPr lang="en-US" dirty="0"/>
              <a:t>The following code shows how to execute Parameterized query with .</a:t>
            </a:r>
            <a:r>
              <a:rPr lang="en-US" dirty="0" err="1"/>
              <a:t>FromSql</a:t>
            </a:r>
            <a:r>
              <a:rPr lang="en-US" dirty="0"/>
              <a:t> method. It will give all the students that have ‘name as Tony’.</a:t>
            </a:r>
          </a:p>
        </p:txBody>
      </p:sp>
      <p:sp>
        <p:nvSpPr>
          <p:cNvPr id="4" name="Slide Number Placeholder 3">
            <a:extLst>
              <a:ext uri="{FF2B5EF4-FFF2-40B4-BE49-F238E27FC236}">
                <a16:creationId xmlns:a16="http://schemas.microsoft.com/office/drawing/2014/main" id="{9E094BDD-C204-43D9-BABC-65D72108C26C}"/>
              </a:ext>
            </a:extLst>
          </p:cNvPr>
          <p:cNvSpPr>
            <a:spLocks noGrp="1"/>
          </p:cNvSpPr>
          <p:nvPr>
            <p:ph type="sldNum" sz="quarter" idx="12"/>
          </p:nvPr>
        </p:nvSpPr>
        <p:spPr/>
        <p:txBody>
          <a:bodyPr/>
          <a:lstStyle/>
          <a:p>
            <a:fld id="{C51EAA63-D034-42AE-91FA-B13B9518C7BE}" type="slidenum">
              <a:rPr lang="en-US" smtClean="0"/>
              <a:pPr/>
              <a:t>109</a:t>
            </a:fld>
            <a:endParaRPr lang="en-US" dirty="0"/>
          </a:p>
        </p:txBody>
      </p:sp>
      <p:pic>
        <p:nvPicPr>
          <p:cNvPr id="5" name="Picture 4">
            <a:extLst>
              <a:ext uri="{FF2B5EF4-FFF2-40B4-BE49-F238E27FC236}">
                <a16:creationId xmlns:a16="http://schemas.microsoft.com/office/drawing/2014/main" id="{0AEA8A5F-D439-4A8A-B827-1FD42824E7B1}"/>
              </a:ext>
            </a:extLst>
          </p:cNvPr>
          <p:cNvPicPr>
            <a:picLocks noChangeAspect="1"/>
          </p:cNvPicPr>
          <p:nvPr/>
        </p:nvPicPr>
        <p:blipFill>
          <a:blip r:embed="rId2"/>
          <a:stretch>
            <a:fillRect/>
          </a:stretch>
        </p:blipFill>
        <p:spPr>
          <a:xfrm>
            <a:off x="531151" y="3215372"/>
            <a:ext cx="11422342" cy="621847"/>
          </a:xfrm>
          <a:prstGeom prst="rect">
            <a:avLst/>
          </a:prstGeom>
        </p:spPr>
      </p:pic>
    </p:spTree>
    <p:extLst>
      <p:ext uri="{BB962C8B-B14F-4D97-AF65-F5344CB8AC3E}">
        <p14:creationId xmlns:p14="http://schemas.microsoft.com/office/powerpoint/2010/main" val="299631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042A-F760-49B1-9532-C6D3EDAC5990}"/>
              </a:ext>
            </a:extLst>
          </p:cNvPr>
          <p:cNvSpPr>
            <a:spLocks noGrp="1"/>
          </p:cNvSpPr>
          <p:nvPr>
            <p:ph type="title"/>
          </p:nvPr>
        </p:nvSpPr>
        <p:spPr>
          <a:xfrm>
            <a:off x="319547" y="301753"/>
            <a:ext cx="11125199" cy="609601"/>
          </a:xfrm>
        </p:spPr>
        <p:txBody>
          <a:bodyPr/>
          <a:lstStyle/>
          <a:p>
            <a:r>
              <a:rPr lang="en-IN" dirty="0"/>
              <a:t>Install Entity Framework Core</a:t>
            </a:r>
            <a:endParaRPr lang="en-US" dirty="0"/>
          </a:p>
        </p:txBody>
      </p:sp>
      <p:sp>
        <p:nvSpPr>
          <p:cNvPr id="3" name="Content Placeholder 2">
            <a:extLst>
              <a:ext uri="{FF2B5EF4-FFF2-40B4-BE49-F238E27FC236}">
                <a16:creationId xmlns:a16="http://schemas.microsoft.com/office/drawing/2014/main" id="{176B6768-D05E-477D-9DD8-BCCEFB10A9AF}"/>
              </a:ext>
            </a:extLst>
          </p:cNvPr>
          <p:cNvSpPr>
            <a:spLocks noGrp="1"/>
          </p:cNvSpPr>
          <p:nvPr>
            <p:ph idx="1"/>
          </p:nvPr>
        </p:nvSpPr>
        <p:spPr>
          <a:xfrm>
            <a:off x="531151" y="1099458"/>
            <a:ext cx="11126522" cy="4419600"/>
          </a:xfrm>
        </p:spPr>
        <p:txBody>
          <a:bodyPr/>
          <a:lstStyle/>
          <a:p>
            <a:pPr algn="just"/>
            <a:r>
              <a:rPr lang="en-US" dirty="0"/>
              <a:t>Entity Framework Core can be used with .NET Core or .NET 4.6 based applications. Here, we will learn to install and use Entity Framework Core 2.0 in .NET Core applications using Visual Studio 2017.</a:t>
            </a:r>
          </a:p>
          <a:p>
            <a:pPr algn="just"/>
            <a:r>
              <a:rPr lang="en-US" dirty="0"/>
              <a:t>EF Core is not a part of .NET Core and standard .NET framework. It is available as a NuGet package. We need to install NuGet packages for the following two things to use EF Core in application:</a:t>
            </a:r>
          </a:p>
          <a:p>
            <a:pPr lvl="1"/>
            <a:r>
              <a:rPr lang="en-US" dirty="0"/>
              <a:t>EF Core DB provider</a:t>
            </a:r>
          </a:p>
          <a:p>
            <a:pPr lvl="1"/>
            <a:r>
              <a:rPr lang="en-US" dirty="0"/>
              <a:t>EF Core tools</a:t>
            </a:r>
          </a:p>
          <a:p>
            <a:endParaRPr lang="en-US" dirty="0"/>
          </a:p>
        </p:txBody>
      </p:sp>
      <p:sp>
        <p:nvSpPr>
          <p:cNvPr id="4" name="Slide Number Placeholder 3">
            <a:extLst>
              <a:ext uri="{FF2B5EF4-FFF2-40B4-BE49-F238E27FC236}">
                <a16:creationId xmlns:a16="http://schemas.microsoft.com/office/drawing/2014/main" id="{85DC3F84-ABCE-4F39-B7E9-5283B3FA0EF0}"/>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209909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1F-02D3-4008-9AB3-A7061A69DB29}"/>
              </a:ext>
            </a:extLst>
          </p:cNvPr>
          <p:cNvSpPr>
            <a:spLocks noGrp="1"/>
          </p:cNvSpPr>
          <p:nvPr>
            <p:ph type="title"/>
          </p:nvPr>
        </p:nvSpPr>
        <p:spPr>
          <a:xfrm>
            <a:off x="270561" y="318081"/>
            <a:ext cx="11125199" cy="560615"/>
          </a:xfrm>
        </p:spPr>
        <p:txBody>
          <a:bodyPr/>
          <a:lstStyle/>
          <a:p>
            <a:r>
              <a:rPr lang="en-US" dirty="0"/>
              <a:t>Using LINQ Operators with .</a:t>
            </a:r>
            <a:r>
              <a:rPr lang="en-US" dirty="0" err="1"/>
              <a:t>FromSql</a:t>
            </a:r>
            <a:r>
              <a:rPr lang="en-US" dirty="0"/>
              <a:t> method</a:t>
            </a:r>
          </a:p>
        </p:txBody>
      </p:sp>
      <p:sp>
        <p:nvSpPr>
          <p:cNvPr id="3" name="Content Placeholder 2">
            <a:extLst>
              <a:ext uri="{FF2B5EF4-FFF2-40B4-BE49-F238E27FC236}">
                <a16:creationId xmlns:a16="http://schemas.microsoft.com/office/drawing/2014/main" id="{2CE0D6D1-F92E-4CAA-8F4F-EC57FA25602E}"/>
              </a:ext>
            </a:extLst>
          </p:cNvPr>
          <p:cNvSpPr>
            <a:spLocks noGrp="1"/>
          </p:cNvSpPr>
          <p:nvPr>
            <p:ph idx="1"/>
          </p:nvPr>
        </p:nvSpPr>
        <p:spPr>
          <a:xfrm>
            <a:off x="416851" y="1133475"/>
            <a:ext cx="11126522" cy="4419600"/>
          </a:xfrm>
        </p:spPr>
        <p:txBody>
          <a:bodyPr/>
          <a:lstStyle/>
          <a:p>
            <a:r>
              <a:rPr lang="en-US" dirty="0"/>
              <a:t>We can also use LINQ Operators after the result from .</a:t>
            </a:r>
            <a:r>
              <a:rPr lang="en-US" dirty="0" err="1"/>
              <a:t>FromSql</a:t>
            </a:r>
            <a:r>
              <a:rPr lang="en-US" dirty="0"/>
              <a:t>() method.</a:t>
            </a:r>
          </a:p>
          <a:p>
            <a:r>
              <a:rPr lang="en-US" dirty="0"/>
              <a:t>The below code contains the .</a:t>
            </a:r>
            <a:r>
              <a:rPr lang="en-US" dirty="0" err="1"/>
              <a:t>OrderBy</a:t>
            </a:r>
            <a:r>
              <a:rPr lang="en-US" dirty="0"/>
              <a:t>() LINQ Operator that gives the result in ascending order of Student’s name.</a:t>
            </a:r>
          </a:p>
          <a:p>
            <a:endParaRPr lang="en-US" dirty="0"/>
          </a:p>
        </p:txBody>
      </p:sp>
      <p:sp>
        <p:nvSpPr>
          <p:cNvPr id="4" name="Slide Number Placeholder 3">
            <a:extLst>
              <a:ext uri="{FF2B5EF4-FFF2-40B4-BE49-F238E27FC236}">
                <a16:creationId xmlns:a16="http://schemas.microsoft.com/office/drawing/2014/main" id="{4239C5AF-BF4A-4E00-85FE-F649CFA2B446}"/>
              </a:ext>
            </a:extLst>
          </p:cNvPr>
          <p:cNvSpPr>
            <a:spLocks noGrp="1"/>
          </p:cNvSpPr>
          <p:nvPr>
            <p:ph type="sldNum" sz="quarter" idx="12"/>
          </p:nvPr>
        </p:nvSpPr>
        <p:spPr/>
        <p:txBody>
          <a:bodyPr/>
          <a:lstStyle/>
          <a:p>
            <a:fld id="{C51EAA63-D034-42AE-91FA-B13B9518C7BE}" type="slidenum">
              <a:rPr lang="en-US" smtClean="0"/>
              <a:pPr/>
              <a:t>110</a:t>
            </a:fld>
            <a:endParaRPr lang="en-US" dirty="0"/>
          </a:p>
        </p:txBody>
      </p:sp>
      <p:pic>
        <p:nvPicPr>
          <p:cNvPr id="5" name="Picture 4">
            <a:extLst>
              <a:ext uri="{FF2B5EF4-FFF2-40B4-BE49-F238E27FC236}">
                <a16:creationId xmlns:a16="http://schemas.microsoft.com/office/drawing/2014/main" id="{769E34F3-33EE-4DD8-8BB1-9083AA27A0AF}"/>
              </a:ext>
            </a:extLst>
          </p:cNvPr>
          <p:cNvPicPr>
            <a:picLocks noChangeAspect="1"/>
          </p:cNvPicPr>
          <p:nvPr/>
        </p:nvPicPr>
        <p:blipFill>
          <a:blip r:embed="rId2"/>
          <a:stretch>
            <a:fillRect/>
          </a:stretch>
        </p:blipFill>
        <p:spPr>
          <a:xfrm>
            <a:off x="997635" y="3061607"/>
            <a:ext cx="9964954" cy="265339"/>
          </a:xfrm>
          <a:prstGeom prst="rect">
            <a:avLst/>
          </a:prstGeom>
        </p:spPr>
      </p:pic>
    </p:spTree>
    <p:extLst>
      <p:ext uri="{BB962C8B-B14F-4D97-AF65-F5344CB8AC3E}">
        <p14:creationId xmlns:p14="http://schemas.microsoft.com/office/powerpoint/2010/main" val="192058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2752-4540-4093-B680-BED16CF7D15C}"/>
              </a:ext>
            </a:extLst>
          </p:cNvPr>
          <p:cNvSpPr>
            <a:spLocks noGrp="1"/>
          </p:cNvSpPr>
          <p:nvPr>
            <p:ph type="title"/>
          </p:nvPr>
        </p:nvSpPr>
        <p:spPr>
          <a:xfrm>
            <a:off x="303218" y="290867"/>
            <a:ext cx="11125199" cy="384047"/>
          </a:xfrm>
        </p:spPr>
        <p:txBody>
          <a:bodyPr/>
          <a:lstStyle/>
          <a:p>
            <a:r>
              <a:rPr lang="en-IN" dirty="0"/>
              <a:t>Execute Stored Procedure</a:t>
            </a:r>
            <a:endParaRPr lang="en-US" dirty="0"/>
          </a:p>
        </p:txBody>
      </p:sp>
      <p:sp>
        <p:nvSpPr>
          <p:cNvPr id="3" name="Content Placeholder 2">
            <a:extLst>
              <a:ext uri="{FF2B5EF4-FFF2-40B4-BE49-F238E27FC236}">
                <a16:creationId xmlns:a16="http://schemas.microsoft.com/office/drawing/2014/main" id="{01D45A45-9F43-4DAA-B4A8-3412E4F42B34}"/>
              </a:ext>
            </a:extLst>
          </p:cNvPr>
          <p:cNvSpPr>
            <a:spLocks noGrp="1"/>
          </p:cNvSpPr>
          <p:nvPr>
            <p:ph idx="1"/>
          </p:nvPr>
        </p:nvSpPr>
        <p:spPr>
          <a:xfrm>
            <a:off x="531151" y="887186"/>
            <a:ext cx="11126522" cy="4419600"/>
          </a:xfrm>
        </p:spPr>
        <p:txBody>
          <a:bodyPr/>
          <a:lstStyle/>
          <a:p>
            <a:pPr algn="just"/>
            <a:r>
              <a:rPr lang="en-US" dirty="0"/>
              <a:t>SQL Stored Procedures can also be easily executed using the .</a:t>
            </a:r>
            <a:r>
              <a:rPr lang="en-US" dirty="0" err="1"/>
              <a:t>FromSQL</a:t>
            </a:r>
            <a:r>
              <a:rPr lang="en-US" dirty="0"/>
              <a:t>() &amp; .</a:t>
            </a:r>
            <a:r>
              <a:rPr lang="en-US" dirty="0" err="1"/>
              <a:t>ExecuteCommand</a:t>
            </a:r>
            <a:r>
              <a:rPr lang="en-US" dirty="0"/>
              <a:t>() methods in Entity Framework Core. The result from Stored Procedure is returned back to the code.</a:t>
            </a:r>
          </a:p>
          <a:p>
            <a:pPr algn="just"/>
            <a:endParaRPr lang="en-US" dirty="0"/>
          </a:p>
          <a:p>
            <a:pPr algn="just"/>
            <a:r>
              <a:rPr lang="en-US" dirty="0"/>
              <a:t>Below is the SQL Stored Procedure that returns all Students that have a particular name and standard. The name &amp; standard values are provided through the ‘name’ &amp; ‘standard’ input parameters of the Stored Procedure.</a:t>
            </a:r>
          </a:p>
        </p:txBody>
      </p:sp>
      <p:sp>
        <p:nvSpPr>
          <p:cNvPr id="4" name="Slide Number Placeholder 3">
            <a:extLst>
              <a:ext uri="{FF2B5EF4-FFF2-40B4-BE49-F238E27FC236}">
                <a16:creationId xmlns:a16="http://schemas.microsoft.com/office/drawing/2014/main" id="{2C366986-DFDF-4523-ACEB-F3948ACDAFFD}"/>
              </a:ext>
            </a:extLst>
          </p:cNvPr>
          <p:cNvSpPr>
            <a:spLocks noGrp="1"/>
          </p:cNvSpPr>
          <p:nvPr>
            <p:ph type="sldNum" sz="quarter" idx="12"/>
          </p:nvPr>
        </p:nvSpPr>
        <p:spPr/>
        <p:txBody>
          <a:bodyPr/>
          <a:lstStyle/>
          <a:p>
            <a:fld id="{C51EAA63-D034-42AE-91FA-B13B9518C7BE}" type="slidenum">
              <a:rPr lang="en-US" smtClean="0"/>
              <a:pPr/>
              <a:t>111</a:t>
            </a:fld>
            <a:endParaRPr lang="en-US" dirty="0"/>
          </a:p>
        </p:txBody>
      </p:sp>
      <p:pic>
        <p:nvPicPr>
          <p:cNvPr id="5" name="Picture 4">
            <a:extLst>
              <a:ext uri="{FF2B5EF4-FFF2-40B4-BE49-F238E27FC236}">
                <a16:creationId xmlns:a16="http://schemas.microsoft.com/office/drawing/2014/main" id="{88500A98-F839-4438-8E65-881D780C8B4D}"/>
              </a:ext>
            </a:extLst>
          </p:cNvPr>
          <p:cNvPicPr>
            <a:picLocks noChangeAspect="1"/>
          </p:cNvPicPr>
          <p:nvPr/>
        </p:nvPicPr>
        <p:blipFill>
          <a:blip r:embed="rId2"/>
          <a:stretch>
            <a:fillRect/>
          </a:stretch>
        </p:blipFill>
        <p:spPr>
          <a:xfrm>
            <a:off x="2582975" y="4107603"/>
            <a:ext cx="7022874" cy="1863211"/>
          </a:xfrm>
          <a:prstGeom prst="rect">
            <a:avLst/>
          </a:prstGeom>
        </p:spPr>
      </p:pic>
    </p:spTree>
    <p:extLst>
      <p:ext uri="{BB962C8B-B14F-4D97-AF65-F5344CB8AC3E}">
        <p14:creationId xmlns:p14="http://schemas.microsoft.com/office/powerpoint/2010/main" val="328785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BB0E-119E-4749-8FFD-CDAE832C3E63}"/>
              </a:ext>
            </a:extLst>
          </p:cNvPr>
          <p:cNvSpPr>
            <a:spLocks noGrp="1"/>
          </p:cNvSpPr>
          <p:nvPr>
            <p:ph type="title"/>
          </p:nvPr>
        </p:nvSpPr>
        <p:spPr>
          <a:xfrm>
            <a:off x="286887" y="252764"/>
            <a:ext cx="11125199" cy="544287"/>
          </a:xfrm>
        </p:spPr>
        <p:txBody>
          <a:bodyPr/>
          <a:lstStyle/>
          <a:p>
            <a:r>
              <a:rPr lang="en-US" dirty="0"/>
              <a:t>Executing the Stored Procedure using .</a:t>
            </a:r>
            <a:r>
              <a:rPr lang="en-US" dirty="0" err="1"/>
              <a:t>FromSql</a:t>
            </a:r>
            <a:r>
              <a:rPr lang="en-US" dirty="0"/>
              <a:t>() method</a:t>
            </a:r>
          </a:p>
        </p:txBody>
      </p:sp>
      <p:sp>
        <p:nvSpPr>
          <p:cNvPr id="3" name="Content Placeholder 2">
            <a:extLst>
              <a:ext uri="{FF2B5EF4-FFF2-40B4-BE49-F238E27FC236}">
                <a16:creationId xmlns:a16="http://schemas.microsoft.com/office/drawing/2014/main" id="{B6A07714-630E-4A33-828A-5443C674E700}"/>
              </a:ext>
            </a:extLst>
          </p:cNvPr>
          <p:cNvSpPr>
            <a:spLocks noGrp="1"/>
          </p:cNvSpPr>
          <p:nvPr>
            <p:ph idx="1"/>
          </p:nvPr>
        </p:nvSpPr>
        <p:spPr>
          <a:xfrm>
            <a:off x="531151" y="1099459"/>
            <a:ext cx="11126522" cy="4419600"/>
          </a:xfrm>
        </p:spPr>
        <p:txBody>
          <a:bodyPr/>
          <a:lstStyle/>
          <a:p>
            <a:pPr algn="just"/>
            <a:r>
              <a:rPr lang="en-US" sz="2600" dirty="0"/>
              <a:t>The above stored procedure has 2 input parameters which have to be provided when using the .</a:t>
            </a:r>
            <a:r>
              <a:rPr lang="en-US" sz="2600" dirty="0" err="1"/>
              <a:t>FromSql</a:t>
            </a:r>
            <a:r>
              <a:rPr lang="en-US" sz="2600" dirty="0"/>
              <a:t>()method. Therefore we have to use </a:t>
            </a:r>
            <a:r>
              <a:rPr lang="en-US" sz="2600" b="1" dirty="0" err="1"/>
              <a:t>SqlParameter</a:t>
            </a:r>
            <a:r>
              <a:rPr lang="en-US" sz="2600" dirty="0"/>
              <a:t> array to sets these parameters.</a:t>
            </a:r>
          </a:p>
          <a:p>
            <a:pPr algn="just"/>
            <a:r>
              <a:rPr lang="en-US" sz="2600" dirty="0"/>
              <a:t>The below code executes the stored procedure.</a:t>
            </a:r>
          </a:p>
        </p:txBody>
      </p:sp>
      <p:sp>
        <p:nvSpPr>
          <p:cNvPr id="4" name="Slide Number Placeholder 3">
            <a:extLst>
              <a:ext uri="{FF2B5EF4-FFF2-40B4-BE49-F238E27FC236}">
                <a16:creationId xmlns:a16="http://schemas.microsoft.com/office/drawing/2014/main" id="{EFABC955-4E1B-4B4E-8113-66512E136254}"/>
              </a:ext>
            </a:extLst>
          </p:cNvPr>
          <p:cNvSpPr>
            <a:spLocks noGrp="1"/>
          </p:cNvSpPr>
          <p:nvPr>
            <p:ph type="sldNum" sz="quarter" idx="12"/>
          </p:nvPr>
        </p:nvSpPr>
        <p:spPr/>
        <p:txBody>
          <a:bodyPr/>
          <a:lstStyle/>
          <a:p>
            <a:fld id="{C51EAA63-D034-42AE-91FA-B13B9518C7BE}" type="slidenum">
              <a:rPr lang="en-US" smtClean="0"/>
              <a:pPr/>
              <a:t>112</a:t>
            </a:fld>
            <a:endParaRPr lang="en-US" dirty="0"/>
          </a:p>
        </p:txBody>
      </p:sp>
      <p:pic>
        <p:nvPicPr>
          <p:cNvPr id="5" name="Picture 4">
            <a:extLst>
              <a:ext uri="{FF2B5EF4-FFF2-40B4-BE49-F238E27FC236}">
                <a16:creationId xmlns:a16="http://schemas.microsoft.com/office/drawing/2014/main" id="{425A09E8-26CC-4284-BB5D-9B08570AB991}"/>
              </a:ext>
            </a:extLst>
          </p:cNvPr>
          <p:cNvPicPr>
            <a:picLocks noChangeAspect="1"/>
          </p:cNvPicPr>
          <p:nvPr/>
        </p:nvPicPr>
        <p:blipFill>
          <a:blip r:embed="rId3"/>
          <a:stretch>
            <a:fillRect/>
          </a:stretch>
        </p:blipFill>
        <p:spPr>
          <a:xfrm>
            <a:off x="1761917" y="2681970"/>
            <a:ext cx="8061779" cy="3659872"/>
          </a:xfrm>
          <a:prstGeom prst="rect">
            <a:avLst/>
          </a:prstGeom>
        </p:spPr>
      </p:pic>
    </p:spTree>
    <p:extLst>
      <p:ext uri="{BB962C8B-B14F-4D97-AF65-F5344CB8AC3E}">
        <p14:creationId xmlns:p14="http://schemas.microsoft.com/office/powerpoint/2010/main" val="41049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5A9-EF61-4835-8DB1-2C28064CFF90}"/>
              </a:ext>
            </a:extLst>
          </p:cNvPr>
          <p:cNvSpPr>
            <a:spLocks noGrp="1"/>
          </p:cNvSpPr>
          <p:nvPr>
            <p:ph type="title"/>
          </p:nvPr>
        </p:nvSpPr>
        <p:spPr>
          <a:xfrm>
            <a:off x="286889" y="197469"/>
            <a:ext cx="11125199" cy="511630"/>
          </a:xfrm>
        </p:spPr>
        <p:txBody>
          <a:bodyPr/>
          <a:lstStyle/>
          <a:p>
            <a:r>
              <a:rPr lang="en-US" dirty="0"/>
              <a:t>Stored Procedures that return Multiple Record Sets</a:t>
            </a:r>
          </a:p>
        </p:txBody>
      </p:sp>
      <p:sp>
        <p:nvSpPr>
          <p:cNvPr id="3" name="Content Placeholder 2">
            <a:extLst>
              <a:ext uri="{FF2B5EF4-FFF2-40B4-BE49-F238E27FC236}">
                <a16:creationId xmlns:a16="http://schemas.microsoft.com/office/drawing/2014/main" id="{FFE90716-B79C-4A8F-83C4-CA2CCC20FB6E}"/>
              </a:ext>
            </a:extLst>
          </p:cNvPr>
          <p:cNvSpPr>
            <a:spLocks noGrp="1"/>
          </p:cNvSpPr>
          <p:nvPr>
            <p:ph idx="1"/>
          </p:nvPr>
        </p:nvSpPr>
        <p:spPr>
          <a:xfrm>
            <a:off x="531151" y="870858"/>
            <a:ext cx="11126522" cy="4419600"/>
          </a:xfrm>
        </p:spPr>
        <p:txBody>
          <a:bodyPr/>
          <a:lstStyle/>
          <a:p>
            <a:pPr algn="just"/>
            <a:r>
              <a:rPr lang="en-US" sz="2600" dirty="0"/>
              <a:t>We have to remember that the .</a:t>
            </a:r>
            <a:r>
              <a:rPr lang="en-US" sz="2600" dirty="0" err="1"/>
              <a:t>FromSql</a:t>
            </a:r>
            <a:r>
              <a:rPr lang="en-US" sz="2600" dirty="0"/>
              <a:t>() method gets only one record set from a stored procedure. If the Stored procedure returns multiple record sets then use the </a:t>
            </a:r>
            <a:r>
              <a:rPr lang="en-US" sz="2600" dirty="0" err="1"/>
              <a:t>ExecuteReader</a:t>
            </a:r>
            <a:r>
              <a:rPr lang="en-US" sz="2600" dirty="0"/>
              <a:t>() method.</a:t>
            </a:r>
          </a:p>
          <a:p>
            <a:pPr algn="just"/>
            <a:r>
              <a:rPr lang="en-US" sz="2600" dirty="0"/>
              <a:t>The below procedure returns 2 record sets – one from ‘Student’ table and other from ‘</a:t>
            </a:r>
            <a:r>
              <a:rPr lang="en-US" sz="2600" dirty="0" err="1"/>
              <a:t>StudentAddress</a:t>
            </a:r>
            <a:r>
              <a:rPr lang="en-US" sz="2600" dirty="0"/>
              <a:t>’ table.</a:t>
            </a:r>
          </a:p>
          <a:p>
            <a:pPr algn="just"/>
            <a:endParaRPr lang="en-US" sz="2600" dirty="0"/>
          </a:p>
        </p:txBody>
      </p:sp>
      <p:sp>
        <p:nvSpPr>
          <p:cNvPr id="4" name="Slide Number Placeholder 3">
            <a:extLst>
              <a:ext uri="{FF2B5EF4-FFF2-40B4-BE49-F238E27FC236}">
                <a16:creationId xmlns:a16="http://schemas.microsoft.com/office/drawing/2014/main" id="{28E9F4FC-8C88-4402-BDE5-78F295F4B1DB}"/>
              </a:ext>
            </a:extLst>
          </p:cNvPr>
          <p:cNvSpPr>
            <a:spLocks noGrp="1"/>
          </p:cNvSpPr>
          <p:nvPr>
            <p:ph type="sldNum" sz="quarter" idx="12"/>
          </p:nvPr>
        </p:nvSpPr>
        <p:spPr/>
        <p:txBody>
          <a:bodyPr/>
          <a:lstStyle/>
          <a:p>
            <a:fld id="{C51EAA63-D034-42AE-91FA-B13B9518C7BE}" type="slidenum">
              <a:rPr lang="en-US" smtClean="0"/>
              <a:pPr/>
              <a:t>113</a:t>
            </a:fld>
            <a:endParaRPr lang="en-US" dirty="0"/>
          </a:p>
        </p:txBody>
      </p:sp>
      <p:pic>
        <p:nvPicPr>
          <p:cNvPr id="5" name="Picture 4">
            <a:extLst>
              <a:ext uri="{FF2B5EF4-FFF2-40B4-BE49-F238E27FC236}">
                <a16:creationId xmlns:a16="http://schemas.microsoft.com/office/drawing/2014/main" id="{573053BD-5ED5-47F0-A472-FC4E5F324484}"/>
              </a:ext>
            </a:extLst>
          </p:cNvPr>
          <p:cNvPicPr>
            <a:picLocks noChangeAspect="1"/>
          </p:cNvPicPr>
          <p:nvPr/>
        </p:nvPicPr>
        <p:blipFill>
          <a:blip r:embed="rId2"/>
          <a:stretch>
            <a:fillRect/>
          </a:stretch>
        </p:blipFill>
        <p:spPr>
          <a:xfrm>
            <a:off x="3347357" y="3246413"/>
            <a:ext cx="4720771" cy="2044045"/>
          </a:xfrm>
          <a:prstGeom prst="rect">
            <a:avLst/>
          </a:prstGeom>
        </p:spPr>
      </p:pic>
    </p:spTree>
    <p:extLst>
      <p:ext uri="{BB962C8B-B14F-4D97-AF65-F5344CB8AC3E}">
        <p14:creationId xmlns:p14="http://schemas.microsoft.com/office/powerpoint/2010/main" val="288254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CF06-215A-4461-9998-3AD242D3F0D0}"/>
              </a:ext>
            </a:extLst>
          </p:cNvPr>
          <p:cNvSpPr>
            <a:spLocks noGrp="1"/>
          </p:cNvSpPr>
          <p:nvPr>
            <p:ph type="title"/>
          </p:nvPr>
        </p:nvSpPr>
        <p:spPr>
          <a:xfrm>
            <a:off x="303217" y="236435"/>
            <a:ext cx="11125199" cy="527958"/>
          </a:xfrm>
        </p:spPr>
        <p:txBody>
          <a:bodyPr/>
          <a:lstStyle/>
          <a:p>
            <a:r>
              <a:rPr lang="en-US" dirty="0"/>
              <a:t>Stored Procedures that return Multiple Record Sets</a:t>
            </a:r>
          </a:p>
        </p:txBody>
      </p:sp>
      <p:sp>
        <p:nvSpPr>
          <p:cNvPr id="3" name="Content Placeholder 2">
            <a:extLst>
              <a:ext uri="{FF2B5EF4-FFF2-40B4-BE49-F238E27FC236}">
                <a16:creationId xmlns:a16="http://schemas.microsoft.com/office/drawing/2014/main" id="{794CD2C5-5964-4F83-AB4E-EDCF4C33BCD7}"/>
              </a:ext>
            </a:extLst>
          </p:cNvPr>
          <p:cNvSpPr>
            <a:spLocks noGrp="1"/>
          </p:cNvSpPr>
          <p:nvPr>
            <p:ph idx="1"/>
          </p:nvPr>
        </p:nvSpPr>
        <p:spPr>
          <a:xfrm>
            <a:off x="531151" y="1099458"/>
            <a:ext cx="3746936" cy="4419600"/>
          </a:xfrm>
        </p:spPr>
        <p:txBody>
          <a:bodyPr/>
          <a:lstStyle/>
          <a:p>
            <a:r>
              <a:rPr lang="en-US" sz="2600" dirty="0"/>
              <a:t>This is how to use </a:t>
            </a:r>
            <a:r>
              <a:rPr lang="en-US" sz="2600" dirty="0" err="1"/>
              <a:t>ExecuteReader</a:t>
            </a:r>
            <a:r>
              <a:rPr lang="en-US" sz="2600" dirty="0"/>
              <a:t>() method to get the values from both the record sets.</a:t>
            </a:r>
          </a:p>
        </p:txBody>
      </p:sp>
      <p:sp>
        <p:nvSpPr>
          <p:cNvPr id="4" name="Slide Number Placeholder 3">
            <a:extLst>
              <a:ext uri="{FF2B5EF4-FFF2-40B4-BE49-F238E27FC236}">
                <a16:creationId xmlns:a16="http://schemas.microsoft.com/office/drawing/2014/main" id="{8B718567-B093-438C-BCEC-427E582B13B9}"/>
              </a:ext>
            </a:extLst>
          </p:cNvPr>
          <p:cNvSpPr>
            <a:spLocks noGrp="1"/>
          </p:cNvSpPr>
          <p:nvPr>
            <p:ph type="sldNum" sz="quarter" idx="12"/>
          </p:nvPr>
        </p:nvSpPr>
        <p:spPr/>
        <p:txBody>
          <a:bodyPr/>
          <a:lstStyle/>
          <a:p>
            <a:fld id="{C51EAA63-D034-42AE-91FA-B13B9518C7BE}" type="slidenum">
              <a:rPr lang="en-US" smtClean="0"/>
              <a:pPr/>
              <a:t>114</a:t>
            </a:fld>
            <a:endParaRPr lang="en-US" dirty="0"/>
          </a:p>
        </p:txBody>
      </p:sp>
      <p:pic>
        <p:nvPicPr>
          <p:cNvPr id="5" name="Picture 4">
            <a:extLst>
              <a:ext uri="{FF2B5EF4-FFF2-40B4-BE49-F238E27FC236}">
                <a16:creationId xmlns:a16="http://schemas.microsoft.com/office/drawing/2014/main" id="{95F12BDE-C643-4B23-ABC8-3D3C2A43B58E}"/>
              </a:ext>
            </a:extLst>
          </p:cNvPr>
          <p:cNvPicPr>
            <a:picLocks noChangeAspect="1"/>
          </p:cNvPicPr>
          <p:nvPr/>
        </p:nvPicPr>
        <p:blipFill>
          <a:blip r:embed="rId3"/>
          <a:stretch>
            <a:fillRect/>
          </a:stretch>
        </p:blipFill>
        <p:spPr>
          <a:xfrm>
            <a:off x="5532646" y="920506"/>
            <a:ext cx="5603440" cy="2573724"/>
          </a:xfrm>
          <a:prstGeom prst="rect">
            <a:avLst/>
          </a:prstGeom>
        </p:spPr>
      </p:pic>
      <p:pic>
        <p:nvPicPr>
          <p:cNvPr id="6" name="Picture 5">
            <a:extLst>
              <a:ext uri="{FF2B5EF4-FFF2-40B4-BE49-F238E27FC236}">
                <a16:creationId xmlns:a16="http://schemas.microsoft.com/office/drawing/2014/main" id="{06B26BF3-11E4-48C4-A54F-CD4F89E7D4C4}"/>
              </a:ext>
            </a:extLst>
          </p:cNvPr>
          <p:cNvPicPr>
            <a:picLocks noChangeAspect="1"/>
          </p:cNvPicPr>
          <p:nvPr/>
        </p:nvPicPr>
        <p:blipFill>
          <a:blip r:embed="rId4"/>
          <a:stretch>
            <a:fillRect/>
          </a:stretch>
        </p:blipFill>
        <p:spPr>
          <a:xfrm>
            <a:off x="335875" y="2700165"/>
            <a:ext cx="6505796" cy="3609862"/>
          </a:xfrm>
          <a:prstGeom prst="rect">
            <a:avLst/>
          </a:prstGeom>
        </p:spPr>
      </p:pic>
      <p:sp>
        <p:nvSpPr>
          <p:cNvPr id="12" name="Arrow: Bent 11">
            <a:extLst>
              <a:ext uri="{FF2B5EF4-FFF2-40B4-BE49-F238E27FC236}">
                <a16:creationId xmlns:a16="http://schemas.microsoft.com/office/drawing/2014/main" id="{FF77F7D1-FCFD-4D56-B532-16AE9E4B95F6}"/>
              </a:ext>
            </a:extLst>
          </p:cNvPr>
          <p:cNvSpPr/>
          <p:nvPr/>
        </p:nvSpPr>
        <p:spPr>
          <a:xfrm rot="10800000">
            <a:off x="8749029" y="3835624"/>
            <a:ext cx="767443" cy="1338943"/>
          </a:xfrm>
          <a:prstGeom prst="ben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Tree>
    <p:extLst>
      <p:ext uri="{BB962C8B-B14F-4D97-AF65-F5344CB8AC3E}">
        <p14:creationId xmlns:p14="http://schemas.microsoft.com/office/powerpoint/2010/main" val="118318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D04F-5FAD-40C3-B662-6B67310C9CA0}"/>
              </a:ext>
            </a:extLst>
          </p:cNvPr>
          <p:cNvSpPr>
            <a:spLocks noGrp="1"/>
          </p:cNvSpPr>
          <p:nvPr>
            <p:ph type="title"/>
          </p:nvPr>
        </p:nvSpPr>
        <p:spPr>
          <a:xfrm>
            <a:off x="303218" y="236435"/>
            <a:ext cx="11125199" cy="544287"/>
          </a:xfrm>
        </p:spPr>
        <p:txBody>
          <a:bodyPr/>
          <a:lstStyle/>
          <a:p>
            <a:r>
              <a:rPr lang="en-US" dirty="0"/>
              <a:t>Execute Stored Procedure using </a:t>
            </a:r>
            <a:r>
              <a:rPr lang="en-US" dirty="0" err="1"/>
              <a:t>ExecuteSqlCommand</a:t>
            </a:r>
            <a:r>
              <a:rPr lang="en-US" dirty="0"/>
              <a:t>()</a:t>
            </a:r>
          </a:p>
        </p:txBody>
      </p:sp>
      <p:sp>
        <p:nvSpPr>
          <p:cNvPr id="3" name="Content Placeholder 2">
            <a:extLst>
              <a:ext uri="{FF2B5EF4-FFF2-40B4-BE49-F238E27FC236}">
                <a16:creationId xmlns:a16="http://schemas.microsoft.com/office/drawing/2014/main" id="{39FC15D8-A1EC-4294-AC88-F2D196DDD3E2}"/>
              </a:ext>
            </a:extLst>
          </p:cNvPr>
          <p:cNvSpPr>
            <a:spLocks noGrp="1"/>
          </p:cNvSpPr>
          <p:nvPr>
            <p:ph idx="1"/>
          </p:nvPr>
        </p:nvSpPr>
        <p:spPr>
          <a:xfrm>
            <a:off x="531151" y="1083130"/>
            <a:ext cx="11126522" cy="4419600"/>
          </a:xfrm>
        </p:spPr>
        <p:txBody>
          <a:bodyPr/>
          <a:lstStyle/>
          <a:p>
            <a:pPr algn="just"/>
            <a:r>
              <a:rPr lang="en-US" dirty="0"/>
              <a:t>The </a:t>
            </a:r>
            <a:r>
              <a:rPr lang="en-US" dirty="0" err="1"/>
              <a:t>ExecuteSqlCommand</a:t>
            </a:r>
            <a:r>
              <a:rPr lang="en-US" dirty="0"/>
              <a:t>() is another method to execute Stored Procedures and Raw SQL in Entity Framework Core. But unlike </a:t>
            </a:r>
            <a:r>
              <a:rPr lang="en-US" dirty="0" err="1"/>
              <a:t>FromSql</a:t>
            </a:r>
            <a:r>
              <a:rPr lang="en-US" dirty="0"/>
              <a:t>() method, it returns the number of affected rows.</a:t>
            </a:r>
          </a:p>
        </p:txBody>
      </p:sp>
      <p:sp>
        <p:nvSpPr>
          <p:cNvPr id="4" name="Slide Number Placeholder 3">
            <a:extLst>
              <a:ext uri="{FF2B5EF4-FFF2-40B4-BE49-F238E27FC236}">
                <a16:creationId xmlns:a16="http://schemas.microsoft.com/office/drawing/2014/main" id="{79A1162E-7096-4E8C-8D55-B07941E641D0}"/>
              </a:ext>
            </a:extLst>
          </p:cNvPr>
          <p:cNvSpPr>
            <a:spLocks noGrp="1"/>
          </p:cNvSpPr>
          <p:nvPr>
            <p:ph type="sldNum" sz="quarter" idx="12"/>
          </p:nvPr>
        </p:nvSpPr>
        <p:spPr/>
        <p:txBody>
          <a:bodyPr/>
          <a:lstStyle/>
          <a:p>
            <a:fld id="{C51EAA63-D034-42AE-91FA-B13B9518C7BE}" type="slidenum">
              <a:rPr lang="en-US" smtClean="0"/>
              <a:pPr/>
              <a:t>115</a:t>
            </a:fld>
            <a:endParaRPr lang="en-US" dirty="0"/>
          </a:p>
        </p:txBody>
      </p:sp>
      <p:pic>
        <p:nvPicPr>
          <p:cNvPr id="5" name="Picture 4">
            <a:extLst>
              <a:ext uri="{FF2B5EF4-FFF2-40B4-BE49-F238E27FC236}">
                <a16:creationId xmlns:a16="http://schemas.microsoft.com/office/drawing/2014/main" id="{98CD8CFB-7A4F-4201-80D9-6D8BB5BFF247}"/>
              </a:ext>
            </a:extLst>
          </p:cNvPr>
          <p:cNvPicPr>
            <a:picLocks noChangeAspect="1"/>
          </p:cNvPicPr>
          <p:nvPr/>
        </p:nvPicPr>
        <p:blipFill>
          <a:blip r:embed="rId2"/>
          <a:stretch>
            <a:fillRect/>
          </a:stretch>
        </p:blipFill>
        <p:spPr>
          <a:xfrm>
            <a:off x="823278" y="2639785"/>
            <a:ext cx="10834395" cy="485726"/>
          </a:xfrm>
          <a:prstGeom prst="rect">
            <a:avLst/>
          </a:prstGeom>
        </p:spPr>
      </p:pic>
    </p:spTree>
    <p:extLst>
      <p:ext uri="{BB962C8B-B14F-4D97-AF65-F5344CB8AC3E}">
        <p14:creationId xmlns:p14="http://schemas.microsoft.com/office/powerpoint/2010/main" val="293527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E570-F6C8-4E49-99E9-3396F12A5CEC}"/>
              </a:ext>
            </a:extLst>
          </p:cNvPr>
          <p:cNvSpPr>
            <a:spLocks noGrp="1"/>
          </p:cNvSpPr>
          <p:nvPr>
            <p:ph type="title"/>
          </p:nvPr>
        </p:nvSpPr>
        <p:spPr>
          <a:xfrm>
            <a:off x="368532" y="328678"/>
            <a:ext cx="11125199" cy="889000"/>
          </a:xfrm>
        </p:spPr>
        <p:txBody>
          <a:bodyPr/>
          <a:lstStyle/>
          <a:p>
            <a:r>
              <a:rPr lang="en-US" dirty="0"/>
              <a:t>Working with output parameters of Stored Procedure using </a:t>
            </a:r>
            <a:r>
              <a:rPr lang="en-US" dirty="0" err="1"/>
              <a:t>ExecuteSqlCommand</a:t>
            </a:r>
            <a:r>
              <a:rPr lang="en-US" dirty="0"/>
              <a:t>()</a:t>
            </a:r>
          </a:p>
        </p:txBody>
      </p:sp>
      <p:sp>
        <p:nvSpPr>
          <p:cNvPr id="3" name="Content Placeholder 2">
            <a:extLst>
              <a:ext uri="{FF2B5EF4-FFF2-40B4-BE49-F238E27FC236}">
                <a16:creationId xmlns:a16="http://schemas.microsoft.com/office/drawing/2014/main" id="{980296D6-8092-4F87-8B16-7EF98C52160A}"/>
              </a:ext>
            </a:extLst>
          </p:cNvPr>
          <p:cNvSpPr>
            <a:spLocks noGrp="1"/>
          </p:cNvSpPr>
          <p:nvPr>
            <p:ph idx="1"/>
          </p:nvPr>
        </p:nvSpPr>
        <p:spPr>
          <a:xfrm>
            <a:off x="531151" y="1393373"/>
            <a:ext cx="11126522" cy="4419600"/>
          </a:xfrm>
        </p:spPr>
        <p:txBody>
          <a:bodyPr/>
          <a:lstStyle/>
          <a:p>
            <a:pPr algn="just"/>
            <a:r>
              <a:rPr lang="en-US" sz="2600" dirty="0"/>
              <a:t>Output parameters are provided with out keyword in .</a:t>
            </a:r>
            <a:r>
              <a:rPr lang="en-US" sz="2600" dirty="0" err="1"/>
              <a:t>FromSql</a:t>
            </a:r>
            <a:r>
              <a:rPr lang="en-US" sz="2600" dirty="0"/>
              <a:t>() method.</a:t>
            </a:r>
          </a:p>
          <a:p>
            <a:pPr algn="just"/>
            <a:r>
              <a:rPr lang="en-US" sz="2600" dirty="0"/>
              <a:t>Here we have updated the Stored Procedure with one output parameter – ‘@</a:t>
            </a:r>
            <a:r>
              <a:rPr lang="en-US" sz="2600" dirty="0" err="1"/>
              <a:t>TotalStudents</a:t>
            </a:r>
            <a:r>
              <a:rPr lang="en-US" sz="2600" dirty="0"/>
              <a:t>’ which returns the total students in the table.</a:t>
            </a:r>
          </a:p>
          <a:p>
            <a:pPr algn="just"/>
            <a:endParaRPr lang="en-US" sz="2600" dirty="0"/>
          </a:p>
          <a:p>
            <a:pPr algn="just"/>
            <a:endParaRPr lang="en-US" sz="2600" dirty="0"/>
          </a:p>
          <a:p>
            <a:pPr algn="just"/>
            <a:endParaRPr lang="en-US" sz="2600" dirty="0"/>
          </a:p>
          <a:p>
            <a:pPr algn="just">
              <a:spcBef>
                <a:spcPts val="0"/>
              </a:spcBef>
            </a:pPr>
            <a:endParaRPr lang="en-US" sz="2600" dirty="0"/>
          </a:p>
          <a:p>
            <a:pPr algn="just">
              <a:spcBef>
                <a:spcPts val="0"/>
              </a:spcBef>
            </a:pPr>
            <a:r>
              <a:rPr lang="en-US" sz="2600" dirty="0"/>
              <a:t>To execute this Stored Procedure add a new </a:t>
            </a:r>
            <a:r>
              <a:rPr lang="en-US" sz="2600" dirty="0" err="1"/>
              <a:t>SqlParameter</a:t>
            </a:r>
            <a:r>
              <a:rPr lang="en-US" sz="2600" dirty="0"/>
              <a:t> with direction output:</a:t>
            </a:r>
          </a:p>
          <a:p>
            <a:pPr algn="just"/>
            <a:endParaRPr lang="en-US" sz="2600" dirty="0"/>
          </a:p>
        </p:txBody>
      </p:sp>
      <p:sp>
        <p:nvSpPr>
          <p:cNvPr id="4" name="Slide Number Placeholder 3">
            <a:extLst>
              <a:ext uri="{FF2B5EF4-FFF2-40B4-BE49-F238E27FC236}">
                <a16:creationId xmlns:a16="http://schemas.microsoft.com/office/drawing/2014/main" id="{AD5F11AD-CD57-496F-981F-0604B20D0FC6}"/>
              </a:ext>
            </a:extLst>
          </p:cNvPr>
          <p:cNvSpPr>
            <a:spLocks noGrp="1"/>
          </p:cNvSpPr>
          <p:nvPr>
            <p:ph type="sldNum" sz="quarter" idx="12"/>
          </p:nvPr>
        </p:nvSpPr>
        <p:spPr/>
        <p:txBody>
          <a:bodyPr/>
          <a:lstStyle/>
          <a:p>
            <a:fld id="{C51EAA63-D034-42AE-91FA-B13B9518C7BE}" type="slidenum">
              <a:rPr lang="en-US" smtClean="0"/>
              <a:pPr/>
              <a:t>116</a:t>
            </a:fld>
            <a:endParaRPr lang="en-US" dirty="0"/>
          </a:p>
        </p:txBody>
      </p:sp>
      <p:pic>
        <p:nvPicPr>
          <p:cNvPr id="5" name="Picture 4">
            <a:extLst>
              <a:ext uri="{FF2B5EF4-FFF2-40B4-BE49-F238E27FC236}">
                <a16:creationId xmlns:a16="http://schemas.microsoft.com/office/drawing/2014/main" id="{18C86264-7541-4C63-B055-71DF28344445}"/>
              </a:ext>
            </a:extLst>
          </p:cNvPr>
          <p:cNvPicPr>
            <a:picLocks noChangeAspect="1"/>
          </p:cNvPicPr>
          <p:nvPr/>
        </p:nvPicPr>
        <p:blipFill>
          <a:blip r:embed="rId2"/>
          <a:stretch>
            <a:fillRect/>
          </a:stretch>
        </p:blipFill>
        <p:spPr>
          <a:xfrm>
            <a:off x="2868407" y="2768373"/>
            <a:ext cx="5378055" cy="1714941"/>
          </a:xfrm>
          <a:prstGeom prst="rect">
            <a:avLst/>
          </a:prstGeom>
        </p:spPr>
      </p:pic>
      <p:pic>
        <p:nvPicPr>
          <p:cNvPr id="6" name="Picture 5">
            <a:extLst>
              <a:ext uri="{FF2B5EF4-FFF2-40B4-BE49-F238E27FC236}">
                <a16:creationId xmlns:a16="http://schemas.microsoft.com/office/drawing/2014/main" id="{843D70AA-EE7F-45B9-960B-C39C807B1B8C}"/>
              </a:ext>
            </a:extLst>
          </p:cNvPr>
          <p:cNvPicPr>
            <a:picLocks noChangeAspect="1"/>
          </p:cNvPicPr>
          <p:nvPr/>
        </p:nvPicPr>
        <p:blipFill>
          <a:blip r:embed="rId3"/>
          <a:stretch>
            <a:fillRect/>
          </a:stretch>
        </p:blipFill>
        <p:spPr>
          <a:xfrm>
            <a:off x="2480352" y="4924345"/>
            <a:ext cx="6495217" cy="1260266"/>
          </a:xfrm>
          <a:prstGeom prst="rect">
            <a:avLst/>
          </a:prstGeom>
        </p:spPr>
      </p:pic>
    </p:spTree>
    <p:extLst>
      <p:ext uri="{BB962C8B-B14F-4D97-AF65-F5344CB8AC3E}">
        <p14:creationId xmlns:p14="http://schemas.microsoft.com/office/powerpoint/2010/main" val="151243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9F8F-00DF-4E37-9605-8BB5ECBBB77F}"/>
              </a:ext>
            </a:extLst>
          </p:cNvPr>
          <p:cNvSpPr>
            <a:spLocks noGrp="1"/>
          </p:cNvSpPr>
          <p:nvPr>
            <p:ph type="title"/>
          </p:nvPr>
        </p:nvSpPr>
        <p:spPr>
          <a:xfrm>
            <a:off x="352207" y="172262"/>
            <a:ext cx="11125199" cy="889000"/>
          </a:xfrm>
        </p:spPr>
        <p:txBody>
          <a:bodyPr/>
          <a:lstStyle/>
          <a:p>
            <a:r>
              <a:rPr lang="en-US" sz="3200" dirty="0"/>
              <a:t>Working with output parameters of Stored Procedure using </a:t>
            </a:r>
            <a:r>
              <a:rPr lang="en-US" sz="3200" dirty="0" err="1"/>
              <a:t>ExecuteSqlCommand</a:t>
            </a:r>
            <a:r>
              <a:rPr lang="en-US" sz="3200" dirty="0"/>
              <a:t>()</a:t>
            </a:r>
          </a:p>
        </p:txBody>
      </p:sp>
      <p:sp>
        <p:nvSpPr>
          <p:cNvPr id="3" name="Content Placeholder 2">
            <a:extLst>
              <a:ext uri="{FF2B5EF4-FFF2-40B4-BE49-F238E27FC236}">
                <a16:creationId xmlns:a16="http://schemas.microsoft.com/office/drawing/2014/main" id="{C4D2876F-B2E4-4EBE-B5CF-6DAA24B128D1}"/>
              </a:ext>
            </a:extLst>
          </p:cNvPr>
          <p:cNvSpPr>
            <a:spLocks noGrp="1"/>
          </p:cNvSpPr>
          <p:nvPr>
            <p:ph idx="1"/>
          </p:nvPr>
        </p:nvSpPr>
        <p:spPr>
          <a:xfrm>
            <a:off x="531157" y="1219200"/>
            <a:ext cx="11437686" cy="4419600"/>
          </a:xfrm>
        </p:spPr>
        <p:txBody>
          <a:bodyPr/>
          <a:lstStyle/>
          <a:p>
            <a:r>
              <a:rPr lang="en-US" sz="2400" dirty="0"/>
              <a:t>Once the stored procedure is executed we can get the value returned by the output parameter like this:</a:t>
            </a:r>
          </a:p>
          <a:p>
            <a:r>
              <a:rPr lang="en-US" sz="2400" dirty="0"/>
              <a:t>The Complete Code:</a:t>
            </a:r>
          </a:p>
        </p:txBody>
      </p:sp>
      <p:sp>
        <p:nvSpPr>
          <p:cNvPr id="4" name="Slide Number Placeholder 3">
            <a:extLst>
              <a:ext uri="{FF2B5EF4-FFF2-40B4-BE49-F238E27FC236}">
                <a16:creationId xmlns:a16="http://schemas.microsoft.com/office/drawing/2014/main" id="{0208EA0C-9A5C-49EB-BF36-FB7427E5F49D}"/>
              </a:ext>
            </a:extLst>
          </p:cNvPr>
          <p:cNvSpPr>
            <a:spLocks noGrp="1"/>
          </p:cNvSpPr>
          <p:nvPr>
            <p:ph type="sldNum" sz="quarter" idx="12"/>
          </p:nvPr>
        </p:nvSpPr>
        <p:spPr/>
        <p:txBody>
          <a:bodyPr/>
          <a:lstStyle/>
          <a:p>
            <a:fld id="{C51EAA63-D034-42AE-91FA-B13B9518C7BE}" type="slidenum">
              <a:rPr lang="en-US" smtClean="0"/>
              <a:pPr/>
              <a:t>117</a:t>
            </a:fld>
            <a:endParaRPr lang="en-US" dirty="0"/>
          </a:p>
        </p:txBody>
      </p:sp>
      <p:pic>
        <p:nvPicPr>
          <p:cNvPr id="5" name="Picture 4">
            <a:extLst>
              <a:ext uri="{FF2B5EF4-FFF2-40B4-BE49-F238E27FC236}">
                <a16:creationId xmlns:a16="http://schemas.microsoft.com/office/drawing/2014/main" id="{E2B38E82-E44D-43C5-A1A1-2D6BEDA6BF76}"/>
              </a:ext>
            </a:extLst>
          </p:cNvPr>
          <p:cNvPicPr>
            <a:picLocks noChangeAspect="1"/>
          </p:cNvPicPr>
          <p:nvPr/>
        </p:nvPicPr>
        <p:blipFill>
          <a:blip r:embed="rId3"/>
          <a:stretch>
            <a:fillRect/>
          </a:stretch>
        </p:blipFill>
        <p:spPr>
          <a:xfrm>
            <a:off x="3351051" y="1635938"/>
            <a:ext cx="8601463" cy="322980"/>
          </a:xfrm>
          <a:prstGeom prst="rect">
            <a:avLst/>
          </a:prstGeom>
        </p:spPr>
      </p:pic>
      <p:pic>
        <p:nvPicPr>
          <p:cNvPr id="6" name="Picture 5">
            <a:extLst>
              <a:ext uri="{FF2B5EF4-FFF2-40B4-BE49-F238E27FC236}">
                <a16:creationId xmlns:a16="http://schemas.microsoft.com/office/drawing/2014/main" id="{6C9D219F-4034-4F45-B426-26F4ACE9AD15}"/>
              </a:ext>
            </a:extLst>
          </p:cNvPr>
          <p:cNvPicPr>
            <a:picLocks noChangeAspect="1"/>
          </p:cNvPicPr>
          <p:nvPr/>
        </p:nvPicPr>
        <p:blipFill>
          <a:blip r:embed="rId4"/>
          <a:stretch>
            <a:fillRect/>
          </a:stretch>
        </p:blipFill>
        <p:spPr>
          <a:xfrm>
            <a:off x="1628070" y="2362883"/>
            <a:ext cx="8932684" cy="3904888"/>
          </a:xfrm>
          <a:prstGeom prst="rect">
            <a:avLst/>
          </a:prstGeom>
        </p:spPr>
      </p:pic>
    </p:spTree>
    <p:extLst>
      <p:ext uri="{BB962C8B-B14F-4D97-AF65-F5344CB8AC3E}">
        <p14:creationId xmlns:p14="http://schemas.microsoft.com/office/powerpoint/2010/main" val="32372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0A1-AF61-4550-8713-72225436E2FE}"/>
              </a:ext>
            </a:extLst>
          </p:cNvPr>
          <p:cNvSpPr>
            <a:spLocks noGrp="1"/>
          </p:cNvSpPr>
          <p:nvPr>
            <p:ph type="title"/>
          </p:nvPr>
        </p:nvSpPr>
        <p:spPr>
          <a:xfrm>
            <a:off x="531812" y="2540000"/>
            <a:ext cx="11125199" cy="889000"/>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217E54B2-682D-407D-96A2-CA5EC23330C3}"/>
              </a:ext>
            </a:extLst>
          </p:cNvPr>
          <p:cNvSpPr>
            <a:spLocks noGrp="1"/>
          </p:cNvSpPr>
          <p:nvPr>
            <p:ph type="sldNum" sz="quarter" idx="12"/>
          </p:nvPr>
        </p:nvSpPr>
        <p:spPr/>
        <p:txBody>
          <a:bodyPr/>
          <a:lstStyle/>
          <a:p>
            <a:fld id="{C51EAA63-D034-42AE-91FA-B13B9518C7BE}" type="slidenum">
              <a:rPr lang="en-US" smtClean="0"/>
              <a:pPr/>
              <a:t>118</a:t>
            </a:fld>
            <a:endParaRPr lang="en-US" dirty="0"/>
          </a:p>
        </p:txBody>
      </p:sp>
    </p:spTree>
    <p:extLst>
      <p:ext uri="{BB962C8B-B14F-4D97-AF65-F5344CB8AC3E}">
        <p14:creationId xmlns:p14="http://schemas.microsoft.com/office/powerpoint/2010/main" val="269023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D70E-23F1-4364-8174-299E90F9D1A8}"/>
              </a:ext>
            </a:extLst>
          </p:cNvPr>
          <p:cNvSpPr>
            <a:spLocks noGrp="1"/>
          </p:cNvSpPr>
          <p:nvPr>
            <p:ph type="title"/>
          </p:nvPr>
        </p:nvSpPr>
        <p:spPr>
          <a:xfrm>
            <a:off x="270561" y="334410"/>
            <a:ext cx="11125199" cy="576944"/>
          </a:xfrm>
        </p:spPr>
        <p:txBody>
          <a:bodyPr/>
          <a:lstStyle/>
          <a:p>
            <a:r>
              <a:rPr lang="en-IN" dirty="0"/>
              <a:t>Install EF Core DB Provider</a:t>
            </a:r>
            <a:endParaRPr lang="en-US" dirty="0"/>
          </a:p>
        </p:txBody>
      </p:sp>
      <p:sp>
        <p:nvSpPr>
          <p:cNvPr id="3" name="Content Placeholder 2">
            <a:extLst>
              <a:ext uri="{FF2B5EF4-FFF2-40B4-BE49-F238E27FC236}">
                <a16:creationId xmlns:a16="http://schemas.microsoft.com/office/drawing/2014/main" id="{BA87C06F-3E2D-4A50-AB67-0BE157736E14}"/>
              </a:ext>
            </a:extLst>
          </p:cNvPr>
          <p:cNvSpPr>
            <a:spLocks noGrp="1"/>
          </p:cNvSpPr>
          <p:nvPr>
            <p:ph idx="1"/>
          </p:nvPr>
        </p:nvSpPr>
        <p:spPr>
          <a:xfrm>
            <a:off x="531151" y="1066801"/>
            <a:ext cx="11126522" cy="4419600"/>
          </a:xfrm>
        </p:spPr>
        <p:txBody>
          <a:bodyPr/>
          <a:lstStyle/>
          <a:p>
            <a:pPr algn="just"/>
            <a:r>
              <a:rPr lang="en-US" sz="2400" dirty="0"/>
              <a:t>EF Core allows us to access databases via the provider model. There are different EF Core DB providers available for the different databases. These providers are available as NuGet packages.</a:t>
            </a:r>
          </a:p>
          <a:p>
            <a:pPr algn="just"/>
            <a:endParaRPr lang="en-US" sz="2400" dirty="0"/>
          </a:p>
          <a:p>
            <a:pPr algn="just"/>
            <a:r>
              <a:rPr lang="en-US" sz="2400" dirty="0"/>
              <a:t>First, we need to install the NuGet package for the provider of the database we want to access. Here, we want to access MS SQL Server database, so we need to install </a:t>
            </a:r>
            <a:r>
              <a:rPr lang="en-US" sz="2400" dirty="0" err="1"/>
              <a:t>Microsoft.EntityFrameworkCore.SqlServer</a:t>
            </a:r>
            <a:r>
              <a:rPr lang="en-US" sz="2400" dirty="0"/>
              <a:t> NuGet package.</a:t>
            </a:r>
          </a:p>
          <a:p>
            <a:pPr algn="just"/>
            <a:endParaRPr lang="en-US" sz="2400" dirty="0"/>
          </a:p>
          <a:p>
            <a:pPr algn="just"/>
            <a:r>
              <a:rPr lang="en-US" sz="2400" dirty="0"/>
              <a:t>To install the DB provider NuGet package, right click on the project in the Solution Explorer in Visual Studio and select Manage NuGet Packages.. (or select on the menu: Tools -&gt; NuGet Package Manager -&gt; Manage NuGet Packages For Solution).</a:t>
            </a:r>
          </a:p>
        </p:txBody>
      </p:sp>
      <p:sp>
        <p:nvSpPr>
          <p:cNvPr id="4" name="Slide Number Placeholder 3">
            <a:extLst>
              <a:ext uri="{FF2B5EF4-FFF2-40B4-BE49-F238E27FC236}">
                <a16:creationId xmlns:a16="http://schemas.microsoft.com/office/drawing/2014/main" id="{3CE72639-1E08-4473-9165-059BB879A22D}"/>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1632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16BF-47C7-48B3-926D-0831CCB0BB56}"/>
              </a:ext>
            </a:extLst>
          </p:cNvPr>
          <p:cNvSpPr>
            <a:spLocks noGrp="1"/>
          </p:cNvSpPr>
          <p:nvPr>
            <p:ph type="title"/>
          </p:nvPr>
        </p:nvSpPr>
        <p:spPr>
          <a:xfrm>
            <a:off x="319547" y="350739"/>
            <a:ext cx="11125199" cy="560615"/>
          </a:xfrm>
        </p:spPr>
        <p:txBody>
          <a:bodyPr/>
          <a:lstStyle/>
          <a:p>
            <a:r>
              <a:rPr lang="en-IN" dirty="0"/>
              <a:t>Install EF Core DB Provider</a:t>
            </a:r>
            <a:endParaRPr lang="en-US" dirty="0"/>
          </a:p>
        </p:txBody>
      </p:sp>
      <p:sp>
        <p:nvSpPr>
          <p:cNvPr id="3" name="Content Placeholder 2">
            <a:extLst>
              <a:ext uri="{FF2B5EF4-FFF2-40B4-BE49-F238E27FC236}">
                <a16:creationId xmlns:a16="http://schemas.microsoft.com/office/drawing/2014/main" id="{0CC2E2B8-74DF-4F38-84A4-FD978B151019}"/>
              </a:ext>
            </a:extLst>
          </p:cNvPr>
          <p:cNvSpPr>
            <a:spLocks noGrp="1"/>
          </p:cNvSpPr>
          <p:nvPr>
            <p:ph idx="1"/>
          </p:nvPr>
        </p:nvSpPr>
        <p:spPr>
          <a:xfrm>
            <a:off x="531151" y="1099458"/>
            <a:ext cx="11126522" cy="4419600"/>
          </a:xfrm>
        </p:spPr>
        <p:txBody>
          <a:bodyPr/>
          <a:lstStyle/>
          <a:p>
            <a:pPr algn="just"/>
            <a:r>
              <a:rPr lang="en-US" sz="2400" dirty="0"/>
              <a:t>This will open NuGet Package Manager UI. Click on the Browse or the Updates tab and search for </a:t>
            </a:r>
            <a:r>
              <a:rPr lang="en-US" sz="2400" dirty="0" err="1"/>
              <a:t>Microsoft.entityframeworkcore</a:t>
            </a:r>
            <a:r>
              <a:rPr lang="en-US" sz="2400" dirty="0"/>
              <a:t> in the search box at the top left corner, as shown below.</a:t>
            </a:r>
          </a:p>
          <a:p>
            <a:pPr marL="0" indent="0">
              <a:buNone/>
            </a:pPr>
            <a:endParaRPr lang="en-US" sz="2400" dirty="0"/>
          </a:p>
        </p:txBody>
      </p:sp>
      <p:sp>
        <p:nvSpPr>
          <p:cNvPr id="4" name="Slide Number Placeholder 3">
            <a:extLst>
              <a:ext uri="{FF2B5EF4-FFF2-40B4-BE49-F238E27FC236}">
                <a16:creationId xmlns:a16="http://schemas.microsoft.com/office/drawing/2014/main" id="{AB12AA72-CA39-4BAF-98F2-D25B79F485B2}"/>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6" name="Picture 5">
            <a:extLst>
              <a:ext uri="{FF2B5EF4-FFF2-40B4-BE49-F238E27FC236}">
                <a16:creationId xmlns:a16="http://schemas.microsoft.com/office/drawing/2014/main" id="{5822235B-BB3B-4AC9-84E5-C7B282E788AE}"/>
              </a:ext>
            </a:extLst>
          </p:cNvPr>
          <p:cNvPicPr>
            <a:picLocks noChangeAspect="1"/>
          </p:cNvPicPr>
          <p:nvPr/>
        </p:nvPicPr>
        <p:blipFill>
          <a:blip r:embed="rId2"/>
          <a:stretch>
            <a:fillRect/>
          </a:stretch>
        </p:blipFill>
        <p:spPr>
          <a:xfrm>
            <a:off x="2591924" y="1803981"/>
            <a:ext cx="8054296" cy="4488087"/>
          </a:xfrm>
          <a:prstGeom prst="rect">
            <a:avLst/>
          </a:prstGeom>
        </p:spPr>
      </p:pic>
    </p:spTree>
    <p:extLst>
      <p:ext uri="{BB962C8B-B14F-4D97-AF65-F5344CB8AC3E}">
        <p14:creationId xmlns:p14="http://schemas.microsoft.com/office/powerpoint/2010/main" val="166214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2846-B1DE-402F-A14F-C2A2948952EF}"/>
              </a:ext>
            </a:extLst>
          </p:cNvPr>
          <p:cNvSpPr>
            <a:spLocks noGrp="1"/>
          </p:cNvSpPr>
          <p:nvPr>
            <p:ph type="title"/>
          </p:nvPr>
        </p:nvSpPr>
        <p:spPr>
          <a:xfrm>
            <a:off x="270561" y="350739"/>
            <a:ext cx="11125199" cy="560615"/>
          </a:xfrm>
        </p:spPr>
        <p:txBody>
          <a:bodyPr/>
          <a:lstStyle/>
          <a:p>
            <a:r>
              <a:rPr lang="en-IN" dirty="0"/>
              <a:t>Install EF Core DB Provider</a:t>
            </a:r>
            <a:endParaRPr lang="en-US" dirty="0"/>
          </a:p>
        </p:txBody>
      </p:sp>
      <p:sp>
        <p:nvSpPr>
          <p:cNvPr id="3" name="Content Placeholder 2">
            <a:extLst>
              <a:ext uri="{FF2B5EF4-FFF2-40B4-BE49-F238E27FC236}">
                <a16:creationId xmlns:a16="http://schemas.microsoft.com/office/drawing/2014/main" id="{BDA2B512-0893-498D-81D0-0F9F2DFF6193}"/>
              </a:ext>
            </a:extLst>
          </p:cNvPr>
          <p:cNvSpPr>
            <a:spLocks noGrp="1"/>
          </p:cNvSpPr>
          <p:nvPr>
            <p:ph idx="1"/>
          </p:nvPr>
        </p:nvSpPr>
        <p:spPr>
          <a:xfrm>
            <a:off x="531151" y="949455"/>
            <a:ext cx="11126522" cy="4419600"/>
          </a:xfrm>
        </p:spPr>
        <p:txBody>
          <a:bodyPr/>
          <a:lstStyle/>
          <a:p>
            <a:pPr algn="just"/>
            <a:r>
              <a:rPr lang="en-US" sz="2400" dirty="0"/>
              <a:t>Choose the provider package for the database want to access. In this case select </a:t>
            </a:r>
            <a:r>
              <a:rPr lang="en-US" sz="2400" dirty="0" err="1"/>
              <a:t>Microsoft.EntityFrameworkCore.SqlServer</a:t>
            </a:r>
            <a:r>
              <a:rPr lang="en-US" sz="2400" dirty="0"/>
              <a:t> for MS SQL Server as shown previous slide. (make sure that it has the .NET symbol and the Author is Microsoft). Click Install to start the installation.</a:t>
            </a:r>
          </a:p>
          <a:p>
            <a:pPr algn="just">
              <a:spcBef>
                <a:spcPts val="600"/>
              </a:spcBef>
            </a:pPr>
            <a:r>
              <a:rPr lang="en-US" sz="2400" dirty="0"/>
              <a:t>The preview popup displays the list of packages it is going to install in application. Review the changes and click OK.</a:t>
            </a:r>
          </a:p>
          <a:p>
            <a:pPr algn="just">
              <a:spcBef>
                <a:spcPts val="600"/>
              </a:spcBef>
            </a:pPr>
            <a:endParaRPr lang="en-US" sz="2400" dirty="0"/>
          </a:p>
          <a:p>
            <a:pPr algn="just">
              <a:spcBef>
                <a:spcPts val="600"/>
              </a:spcBef>
            </a:pPr>
            <a:r>
              <a:rPr lang="en-US" sz="2400" dirty="0"/>
              <a:t>Finally, accept the license terms associated </a:t>
            </a:r>
          </a:p>
          <a:p>
            <a:pPr marL="0" indent="0" algn="just">
              <a:spcBef>
                <a:spcPts val="600"/>
              </a:spcBef>
              <a:buNone/>
            </a:pPr>
            <a:r>
              <a:rPr lang="en-US" sz="2400" dirty="0"/>
              <a:t>with the packages that are  going to be installed.</a:t>
            </a:r>
          </a:p>
        </p:txBody>
      </p:sp>
      <p:sp>
        <p:nvSpPr>
          <p:cNvPr id="4" name="Slide Number Placeholder 3">
            <a:extLst>
              <a:ext uri="{FF2B5EF4-FFF2-40B4-BE49-F238E27FC236}">
                <a16:creationId xmlns:a16="http://schemas.microsoft.com/office/drawing/2014/main" id="{5C6A7921-931B-498C-B192-942D5B4FA54E}"/>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6" name="Picture 5">
            <a:extLst>
              <a:ext uri="{FF2B5EF4-FFF2-40B4-BE49-F238E27FC236}">
                <a16:creationId xmlns:a16="http://schemas.microsoft.com/office/drawing/2014/main" id="{09B6CF3E-20B2-41C3-83D2-98C796AFD0AD}"/>
              </a:ext>
            </a:extLst>
          </p:cNvPr>
          <p:cNvPicPr>
            <a:picLocks noChangeAspect="1"/>
          </p:cNvPicPr>
          <p:nvPr/>
        </p:nvPicPr>
        <p:blipFill>
          <a:blip r:embed="rId2"/>
          <a:stretch>
            <a:fillRect/>
          </a:stretch>
        </p:blipFill>
        <p:spPr>
          <a:xfrm>
            <a:off x="7712307" y="2680932"/>
            <a:ext cx="3640139" cy="3654555"/>
          </a:xfrm>
          <a:prstGeom prst="rect">
            <a:avLst/>
          </a:prstGeom>
        </p:spPr>
      </p:pic>
    </p:spTree>
    <p:extLst>
      <p:ext uri="{BB962C8B-B14F-4D97-AF65-F5344CB8AC3E}">
        <p14:creationId xmlns:p14="http://schemas.microsoft.com/office/powerpoint/2010/main" val="8745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3668-C03C-4161-9C1F-195E0A82B9D5}"/>
              </a:ext>
            </a:extLst>
          </p:cNvPr>
          <p:cNvSpPr>
            <a:spLocks noGrp="1"/>
          </p:cNvSpPr>
          <p:nvPr>
            <p:ph type="title"/>
          </p:nvPr>
        </p:nvSpPr>
        <p:spPr>
          <a:xfrm>
            <a:off x="221575" y="261258"/>
            <a:ext cx="11125199" cy="527958"/>
          </a:xfrm>
        </p:spPr>
        <p:txBody>
          <a:bodyPr/>
          <a:lstStyle/>
          <a:p>
            <a:r>
              <a:rPr lang="en-IN" dirty="0"/>
              <a:t>Install EF Core DB Provider</a:t>
            </a:r>
            <a:endParaRPr lang="en-US" dirty="0"/>
          </a:p>
        </p:txBody>
      </p:sp>
      <p:sp>
        <p:nvSpPr>
          <p:cNvPr id="3" name="Content Placeholder 2">
            <a:extLst>
              <a:ext uri="{FF2B5EF4-FFF2-40B4-BE49-F238E27FC236}">
                <a16:creationId xmlns:a16="http://schemas.microsoft.com/office/drawing/2014/main" id="{B8560D36-8761-4D59-8B61-90C7A4D3E47D}"/>
              </a:ext>
            </a:extLst>
          </p:cNvPr>
          <p:cNvSpPr>
            <a:spLocks noGrp="1"/>
          </p:cNvSpPr>
          <p:nvPr>
            <p:ph idx="1"/>
          </p:nvPr>
        </p:nvSpPr>
        <p:spPr>
          <a:xfrm>
            <a:off x="400529" y="952501"/>
            <a:ext cx="11617300" cy="4419600"/>
          </a:xfrm>
        </p:spPr>
        <p:txBody>
          <a:bodyPr/>
          <a:lstStyle/>
          <a:p>
            <a:r>
              <a:rPr lang="en-US" dirty="0"/>
              <a:t>This will install the </a:t>
            </a:r>
            <a:r>
              <a:rPr lang="en-US" dirty="0" err="1"/>
              <a:t>Microsoft.EntityFrameworkCore.SqlServer</a:t>
            </a:r>
            <a:r>
              <a:rPr lang="en-US" dirty="0"/>
              <a:t> package. Verify it in Dependencies -&gt; NuGet, as shown below.</a:t>
            </a:r>
          </a:p>
          <a:p>
            <a:endParaRPr lang="en-US" dirty="0"/>
          </a:p>
          <a:p>
            <a:endParaRPr lang="en-US" dirty="0"/>
          </a:p>
          <a:p>
            <a:endParaRPr lang="en-US" dirty="0"/>
          </a:p>
          <a:p>
            <a:endParaRPr lang="en-US" dirty="0"/>
          </a:p>
          <a:p>
            <a:endParaRPr lang="en-US" dirty="0"/>
          </a:p>
          <a:p>
            <a:endParaRPr lang="en-US" dirty="0"/>
          </a:p>
          <a:p>
            <a:r>
              <a:rPr lang="en-US" dirty="0"/>
              <a:t>Notice that the provider NuGet package also installed other dependent packages such as </a:t>
            </a:r>
            <a:r>
              <a:rPr lang="en-US" dirty="0" err="1"/>
              <a:t>Microsoft.EntityFrameworkCore.Relational</a:t>
            </a:r>
            <a:r>
              <a:rPr lang="en-US" dirty="0"/>
              <a:t> and </a:t>
            </a:r>
            <a:r>
              <a:rPr lang="en-US" dirty="0" err="1"/>
              <a:t>System.Data.SqlClient</a:t>
            </a:r>
            <a:r>
              <a:rPr lang="en-US" dirty="0"/>
              <a:t>.</a:t>
            </a:r>
          </a:p>
        </p:txBody>
      </p:sp>
      <p:sp>
        <p:nvSpPr>
          <p:cNvPr id="4" name="Slide Number Placeholder 3">
            <a:extLst>
              <a:ext uri="{FF2B5EF4-FFF2-40B4-BE49-F238E27FC236}">
                <a16:creationId xmlns:a16="http://schemas.microsoft.com/office/drawing/2014/main" id="{C42A8BE6-3A4C-4F16-B75E-219035767C34}"/>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5" name="Picture 4">
            <a:extLst>
              <a:ext uri="{FF2B5EF4-FFF2-40B4-BE49-F238E27FC236}">
                <a16:creationId xmlns:a16="http://schemas.microsoft.com/office/drawing/2014/main" id="{B10E5E6F-0616-4512-8C32-7219B0841796}"/>
              </a:ext>
            </a:extLst>
          </p:cNvPr>
          <p:cNvPicPr>
            <a:picLocks noChangeAspect="1"/>
          </p:cNvPicPr>
          <p:nvPr/>
        </p:nvPicPr>
        <p:blipFill>
          <a:blip r:embed="rId2"/>
          <a:stretch>
            <a:fillRect/>
          </a:stretch>
        </p:blipFill>
        <p:spPr>
          <a:xfrm>
            <a:off x="3238276" y="1728107"/>
            <a:ext cx="4819195" cy="3401785"/>
          </a:xfrm>
          <a:prstGeom prst="rect">
            <a:avLst/>
          </a:prstGeom>
        </p:spPr>
      </p:pic>
    </p:spTree>
    <p:extLst>
      <p:ext uri="{BB962C8B-B14F-4D97-AF65-F5344CB8AC3E}">
        <p14:creationId xmlns:p14="http://schemas.microsoft.com/office/powerpoint/2010/main" val="287902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6F93-5C2B-4A16-BC8A-2FC78955A327}"/>
              </a:ext>
            </a:extLst>
          </p:cNvPr>
          <p:cNvSpPr>
            <a:spLocks noGrp="1"/>
          </p:cNvSpPr>
          <p:nvPr>
            <p:ph type="title"/>
          </p:nvPr>
        </p:nvSpPr>
        <p:spPr>
          <a:xfrm>
            <a:off x="319547" y="334410"/>
            <a:ext cx="11125199" cy="576944"/>
          </a:xfrm>
        </p:spPr>
        <p:txBody>
          <a:bodyPr/>
          <a:lstStyle/>
          <a:p>
            <a:r>
              <a:rPr lang="en-IN" dirty="0"/>
              <a:t>Install EF Core Tools</a:t>
            </a:r>
            <a:endParaRPr lang="en-US" dirty="0"/>
          </a:p>
        </p:txBody>
      </p:sp>
      <p:sp>
        <p:nvSpPr>
          <p:cNvPr id="3" name="Content Placeholder 2">
            <a:extLst>
              <a:ext uri="{FF2B5EF4-FFF2-40B4-BE49-F238E27FC236}">
                <a16:creationId xmlns:a16="http://schemas.microsoft.com/office/drawing/2014/main" id="{04AE18ED-D809-4086-842F-DD0B75A7B27F}"/>
              </a:ext>
            </a:extLst>
          </p:cNvPr>
          <p:cNvSpPr>
            <a:spLocks noGrp="1"/>
          </p:cNvSpPr>
          <p:nvPr>
            <p:ph idx="1"/>
          </p:nvPr>
        </p:nvSpPr>
        <p:spPr>
          <a:xfrm>
            <a:off x="531151" y="1219200"/>
            <a:ext cx="11126522" cy="4419600"/>
          </a:xfrm>
        </p:spPr>
        <p:txBody>
          <a:bodyPr/>
          <a:lstStyle/>
          <a:p>
            <a:r>
              <a:rPr lang="en-US" dirty="0"/>
              <a:t>Along with the DB provider package, we also need to install EF tools to execute EF Core commands. These make it easier to perform several EF Core-related tasks in project at design time, such as migrations, scaffolding, etc.</a:t>
            </a:r>
          </a:p>
          <a:p>
            <a:r>
              <a:rPr lang="en-US" dirty="0"/>
              <a:t>EF Tools are available as NuGet packages. we can install NuGet package for EF tools depending on where we want to execute commands: either using Package Manager Console (PowerShell version of EF Core commands) or using dotnet CLI.</a:t>
            </a:r>
          </a:p>
          <a:p>
            <a:endParaRPr lang="en-US" dirty="0"/>
          </a:p>
        </p:txBody>
      </p:sp>
      <p:sp>
        <p:nvSpPr>
          <p:cNvPr id="4" name="Slide Number Placeholder 3">
            <a:extLst>
              <a:ext uri="{FF2B5EF4-FFF2-40B4-BE49-F238E27FC236}">
                <a16:creationId xmlns:a16="http://schemas.microsoft.com/office/drawing/2014/main" id="{A0ED1BEF-F07C-4284-AA9B-64769EC8ECA4}"/>
              </a:ext>
            </a:extLst>
          </p:cNvPr>
          <p:cNvSpPr>
            <a:spLocks noGrp="1"/>
          </p:cNvSpPr>
          <p:nvPr>
            <p:ph type="sldNum" sz="quarter" idx="12"/>
          </p:nvPr>
        </p:nvSpPr>
        <p:spPr/>
        <p:txBody>
          <a:bodyPr/>
          <a:lstStyle/>
          <a:p>
            <a:fld id="{C51EAA63-D034-42AE-91FA-B13B9518C7BE}" type="slidenum">
              <a:rPr lang="en-US" smtClean="0"/>
              <a:pPr/>
              <a:t>16</a:t>
            </a:fld>
            <a:endParaRPr lang="en-US" dirty="0"/>
          </a:p>
        </p:txBody>
      </p:sp>
    </p:spTree>
    <p:extLst>
      <p:ext uri="{BB962C8B-B14F-4D97-AF65-F5344CB8AC3E}">
        <p14:creationId xmlns:p14="http://schemas.microsoft.com/office/powerpoint/2010/main" val="1986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71D-23E9-44A6-A370-3E765C92466A}"/>
              </a:ext>
            </a:extLst>
          </p:cNvPr>
          <p:cNvSpPr>
            <a:spLocks noGrp="1"/>
          </p:cNvSpPr>
          <p:nvPr>
            <p:ph type="title"/>
          </p:nvPr>
        </p:nvSpPr>
        <p:spPr>
          <a:xfrm>
            <a:off x="254232" y="350739"/>
            <a:ext cx="11125199" cy="560615"/>
          </a:xfrm>
        </p:spPr>
        <p:txBody>
          <a:bodyPr/>
          <a:lstStyle/>
          <a:p>
            <a:r>
              <a:rPr lang="en-IN" dirty="0"/>
              <a:t>Install EF Core Tools</a:t>
            </a:r>
            <a:endParaRPr lang="en-US" dirty="0"/>
          </a:p>
        </p:txBody>
      </p:sp>
      <p:sp>
        <p:nvSpPr>
          <p:cNvPr id="3" name="Content Placeholder 2">
            <a:extLst>
              <a:ext uri="{FF2B5EF4-FFF2-40B4-BE49-F238E27FC236}">
                <a16:creationId xmlns:a16="http://schemas.microsoft.com/office/drawing/2014/main" id="{DEDDFB1D-682A-4C60-8A98-8B374E0301AF}"/>
              </a:ext>
            </a:extLst>
          </p:cNvPr>
          <p:cNvSpPr>
            <a:spLocks noGrp="1"/>
          </p:cNvSpPr>
          <p:nvPr>
            <p:ph idx="1"/>
          </p:nvPr>
        </p:nvSpPr>
        <p:spPr>
          <a:xfrm>
            <a:off x="531151" y="1121226"/>
            <a:ext cx="11657674" cy="4419600"/>
          </a:xfrm>
        </p:spPr>
        <p:txBody>
          <a:bodyPr/>
          <a:lstStyle/>
          <a:p>
            <a:r>
              <a:rPr lang="en-US" sz="2400" dirty="0"/>
              <a:t>In order to execute EF Core commands from Package Manager Console, search for the </a:t>
            </a:r>
            <a:r>
              <a:rPr lang="en-US" sz="2400" dirty="0" err="1"/>
              <a:t>Microsoft.EntityFrameworkCore.Tools</a:t>
            </a:r>
            <a:r>
              <a:rPr lang="en-US" sz="2400" dirty="0"/>
              <a:t> package from NuGet UI and install it as shown below.</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spcBef>
                <a:spcPts val="600"/>
              </a:spcBef>
            </a:pPr>
            <a:endParaRPr lang="en-US" sz="2400" dirty="0"/>
          </a:p>
          <a:p>
            <a:pPr>
              <a:spcBef>
                <a:spcPts val="600"/>
              </a:spcBef>
            </a:pPr>
            <a:r>
              <a:rPr lang="en-US" sz="2400" dirty="0"/>
              <a:t>This will allow to execute EF Core commands for scaffolding, migration etc. directly from Package Manager Console (PMC) within Visual Studio.</a:t>
            </a:r>
          </a:p>
          <a:p>
            <a:endParaRPr lang="en-US" sz="2400" dirty="0"/>
          </a:p>
        </p:txBody>
      </p:sp>
      <p:sp>
        <p:nvSpPr>
          <p:cNvPr id="4" name="Slide Number Placeholder 3">
            <a:extLst>
              <a:ext uri="{FF2B5EF4-FFF2-40B4-BE49-F238E27FC236}">
                <a16:creationId xmlns:a16="http://schemas.microsoft.com/office/drawing/2014/main" id="{C0B45B01-F05F-44CC-B620-86DD303AAB75}"/>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6" name="Picture 5">
            <a:extLst>
              <a:ext uri="{FF2B5EF4-FFF2-40B4-BE49-F238E27FC236}">
                <a16:creationId xmlns:a16="http://schemas.microsoft.com/office/drawing/2014/main" id="{F027E497-93D3-47A2-B254-E1C24795C050}"/>
              </a:ext>
            </a:extLst>
          </p:cNvPr>
          <p:cNvPicPr>
            <a:picLocks noChangeAspect="1"/>
          </p:cNvPicPr>
          <p:nvPr/>
        </p:nvPicPr>
        <p:blipFill>
          <a:blip r:embed="rId2"/>
          <a:stretch>
            <a:fillRect/>
          </a:stretch>
        </p:blipFill>
        <p:spPr>
          <a:xfrm>
            <a:off x="3149258" y="1817910"/>
            <a:ext cx="5335146" cy="3722916"/>
          </a:xfrm>
          <a:prstGeom prst="rect">
            <a:avLst/>
          </a:prstGeom>
        </p:spPr>
      </p:pic>
    </p:spTree>
    <p:extLst>
      <p:ext uri="{BB962C8B-B14F-4D97-AF65-F5344CB8AC3E}">
        <p14:creationId xmlns:p14="http://schemas.microsoft.com/office/powerpoint/2010/main" val="41314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13BD-AAD9-4357-BE72-3D22A883E2B8}"/>
              </a:ext>
            </a:extLst>
          </p:cNvPr>
          <p:cNvSpPr>
            <a:spLocks noGrp="1"/>
          </p:cNvSpPr>
          <p:nvPr>
            <p:ph type="title"/>
          </p:nvPr>
        </p:nvSpPr>
        <p:spPr>
          <a:xfrm>
            <a:off x="254232" y="290867"/>
            <a:ext cx="11125199" cy="384047"/>
          </a:xfrm>
        </p:spPr>
        <p:txBody>
          <a:bodyPr/>
          <a:lstStyle/>
          <a:p>
            <a:r>
              <a:rPr lang="en-IN" dirty="0"/>
              <a:t>Install EF Core Tools</a:t>
            </a:r>
            <a:endParaRPr lang="en-US" dirty="0"/>
          </a:p>
        </p:txBody>
      </p:sp>
      <p:sp>
        <p:nvSpPr>
          <p:cNvPr id="3" name="Content Placeholder 2">
            <a:extLst>
              <a:ext uri="{FF2B5EF4-FFF2-40B4-BE49-F238E27FC236}">
                <a16:creationId xmlns:a16="http://schemas.microsoft.com/office/drawing/2014/main" id="{066D0439-6D4C-4D5D-9D41-710E0386581B}"/>
              </a:ext>
            </a:extLst>
          </p:cNvPr>
          <p:cNvSpPr>
            <a:spLocks noGrp="1"/>
          </p:cNvSpPr>
          <p:nvPr>
            <p:ph idx="1"/>
          </p:nvPr>
        </p:nvSpPr>
        <p:spPr>
          <a:xfrm>
            <a:off x="531151" y="789216"/>
            <a:ext cx="11126522" cy="4419600"/>
          </a:xfrm>
        </p:spPr>
        <p:txBody>
          <a:bodyPr/>
          <a:lstStyle/>
          <a:p>
            <a:r>
              <a:rPr lang="en-US" dirty="0"/>
              <a:t>If you want to execute EF Core commands from .NET Core's CLI (Command Line Interface), first install the NuGet package </a:t>
            </a:r>
            <a:r>
              <a:rPr lang="en-US" b="1" dirty="0" err="1"/>
              <a:t>Microsoft.EntityFrameworkCore.Tools.DotNet</a:t>
            </a:r>
            <a:r>
              <a:rPr lang="en-US" b="1" dirty="0"/>
              <a:t> </a:t>
            </a:r>
            <a:r>
              <a:rPr lang="en-US" dirty="0"/>
              <a:t>using NuGet UI.</a:t>
            </a:r>
          </a:p>
          <a:p>
            <a:endParaRPr lang="en-US" dirty="0"/>
          </a:p>
          <a:p>
            <a:r>
              <a:rPr lang="en-US" dirty="0"/>
              <a:t>After installing </a:t>
            </a:r>
            <a:r>
              <a:rPr lang="en-US" b="1" dirty="0" err="1"/>
              <a:t>Microsoft.EntityFrameworkCore.Tools.DotNet</a:t>
            </a:r>
            <a:r>
              <a:rPr lang="en-US" b="1" dirty="0"/>
              <a:t> </a:t>
            </a:r>
            <a:r>
              <a:rPr lang="en-US" dirty="0"/>
              <a:t>package, edit the .</a:t>
            </a:r>
            <a:r>
              <a:rPr lang="en-US" dirty="0" err="1"/>
              <a:t>csproj</a:t>
            </a:r>
            <a:r>
              <a:rPr lang="en-US" dirty="0"/>
              <a:t> file by right clicking on the project in the Solution Explorer and select Edit &lt;</a:t>
            </a:r>
            <a:r>
              <a:rPr lang="en-US" dirty="0" err="1"/>
              <a:t>projectname</a:t>
            </a:r>
            <a:r>
              <a:rPr lang="en-US" dirty="0"/>
              <a:t>&gt;.</a:t>
            </a:r>
            <a:r>
              <a:rPr lang="en-US" dirty="0" err="1"/>
              <a:t>csproj</a:t>
            </a:r>
            <a:r>
              <a:rPr lang="en-US" dirty="0"/>
              <a:t>. Add </a:t>
            </a:r>
            <a:r>
              <a:rPr lang="en-US" b="1" dirty="0"/>
              <a:t>&lt;</a:t>
            </a:r>
            <a:r>
              <a:rPr lang="en-US" b="1" dirty="0" err="1"/>
              <a:t>DotNetCliToolReference</a:t>
            </a:r>
            <a:r>
              <a:rPr lang="en-US" b="1" dirty="0"/>
              <a:t>&gt; </a:t>
            </a:r>
            <a:r>
              <a:rPr lang="en-US" dirty="0"/>
              <a:t>node as shown below. This is an extra step you need to perform in order to execute EF Core 2.0 commands from dotnet CLI in VS2017.</a:t>
            </a:r>
          </a:p>
        </p:txBody>
      </p:sp>
      <p:sp>
        <p:nvSpPr>
          <p:cNvPr id="4" name="Slide Number Placeholder 3">
            <a:extLst>
              <a:ext uri="{FF2B5EF4-FFF2-40B4-BE49-F238E27FC236}">
                <a16:creationId xmlns:a16="http://schemas.microsoft.com/office/drawing/2014/main" id="{7DB1340B-37C4-4272-AFDF-B75430548B96}"/>
              </a:ext>
            </a:extLst>
          </p:cNvPr>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val="114731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2171-31F0-496A-ACEE-BD249DE943A0}"/>
              </a:ext>
            </a:extLst>
          </p:cNvPr>
          <p:cNvSpPr>
            <a:spLocks noGrp="1"/>
          </p:cNvSpPr>
          <p:nvPr>
            <p:ph type="title"/>
          </p:nvPr>
        </p:nvSpPr>
        <p:spPr>
          <a:xfrm>
            <a:off x="237901" y="228595"/>
            <a:ext cx="11125199" cy="503140"/>
          </a:xfrm>
        </p:spPr>
        <p:txBody>
          <a:bodyPr/>
          <a:lstStyle/>
          <a:p>
            <a:r>
              <a:rPr lang="en-IN" dirty="0"/>
              <a:t>Install EF Core Tools</a:t>
            </a:r>
            <a:endParaRPr lang="en-US" dirty="0"/>
          </a:p>
        </p:txBody>
      </p:sp>
      <p:sp>
        <p:nvSpPr>
          <p:cNvPr id="3" name="Content Placeholder 2">
            <a:extLst>
              <a:ext uri="{FF2B5EF4-FFF2-40B4-BE49-F238E27FC236}">
                <a16:creationId xmlns:a16="http://schemas.microsoft.com/office/drawing/2014/main" id="{62CB28A1-5BB0-4CA7-9F4D-E569073436A6}"/>
              </a:ext>
            </a:extLst>
          </p:cNvPr>
          <p:cNvSpPr>
            <a:spLocks noGrp="1"/>
          </p:cNvSpPr>
          <p:nvPr>
            <p:ph idx="1"/>
          </p:nvPr>
        </p:nvSpPr>
        <p:spPr>
          <a:xfrm>
            <a:off x="531151" y="1066801"/>
            <a:ext cx="11126522" cy="4419600"/>
          </a:xfrm>
        </p:spPr>
        <p:txBody>
          <a:bodyPr/>
          <a:lstStyle/>
          <a:p>
            <a:endParaRPr lang="en-IN" sz="2400" dirty="0"/>
          </a:p>
          <a:p>
            <a:endParaRPr lang="en-US" sz="2400" dirty="0"/>
          </a:p>
          <a:p>
            <a:endParaRPr lang="en-US" sz="2400" dirty="0"/>
          </a:p>
          <a:p>
            <a:pPr>
              <a:spcBef>
                <a:spcPts val="0"/>
              </a:spcBef>
            </a:pPr>
            <a:endParaRPr lang="en-US" sz="2400" dirty="0"/>
          </a:p>
          <a:p>
            <a:pPr>
              <a:spcBef>
                <a:spcPts val="0"/>
              </a:spcBef>
            </a:pPr>
            <a:endParaRPr lang="en-US" sz="2400" dirty="0"/>
          </a:p>
          <a:p>
            <a:pPr>
              <a:spcBef>
                <a:spcPts val="0"/>
              </a:spcBef>
            </a:pPr>
            <a:r>
              <a:rPr lang="en-US" sz="2400" dirty="0"/>
              <a:t>Now, open the command prompt (or terminal) from the root folder of project and execute EF Core commands from CLI starting with dotnet </a:t>
            </a:r>
            <a:r>
              <a:rPr lang="en-US" sz="2400" dirty="0" err="1"/>
              <a:t>ef</a:t>
            </a:r>
            <a:r>
              <a:rPr lang="en-US" sz="2400" dirty="0"/>
              <a:t>, as shown below.</a:t>
            </a:r>
          </a:p>
          <a:p>
            <a:pPr>
              <a:spcBef>
                <a:spcPts val="0"/>
              </a:spcBef>
            </a:pPr>
            <a:endParaRPr lang="en-US" sz="2400" dirty="0"/>
          </a:p>
          <a:p>
            <a:pPr>
              <a:spcBef>
                <a:spcPts val="0"/>
              </a:spcBef>
            </a:pPr>
            <a:endParaRPr lang="en-US" sz="2400" dirty="0"/>
          </a:p>
          <a:p>
            <a:pPr>
              <a:spcBef>
                <a:spcPts val="0"/>
              </a:spcBef>
            </a:pPr>
            <a:r>
              <a:rPr lang="en-US" sz="2400" dirty="0"/>
              <a:t>Thus, you can install required packages for EF Core 2.0 </a:t>
            </a:r>
          </a:p>
          <a:p>
            <a:pPr marL="0" indent="0">
              <a:spcBef>
                <a:spcPts val="0"/>
              </a:spcBef>
              <a:buNone/>
            </a:pPr>
            <a:r>
              <a:rPr lang="en-US" sz="2400" dirty="0"/>
              <a:t>to get started.</a:t>
            </a:r>
          </a:p>
        </p:txBody>
      </p:sp>
      <p:sp>
        <p:nvSpPr>
          <p:cNvPr id="4" name="Slide Number Placeholder 3">
            <a:extLst>
              <a:ext uri="{FF2B5EF4-FFF2-40B4-BE49-F238E27FC236}">
                <a16:creationId xmlns:a16="http://schemas.microsoft.com/office/drawing/2014/main" id="{AEC21260-9270-46ED-809A-DEDA89DF6365}"/>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CCD0AE1C-6891-4D51-A822-56D6B31FAF62}"/>
              </a:ext>
            </a:extLst>
          </p:cNvPr>
          <p:cNvPicPr>
            <a:picLocks noChangeAspect="1"/>
          </p:cNvPicPr>
          <p:nvPr/>
        </p:nvPicPr>
        <p:blipFill>
          <a:blip r:embed="rId2"/>
          <a:stretch>
            <a:fillRect/>
          </a:stretch>
        </p:blipFill>
        <p:spPr>
          <a:xfrm>
            <a:off x="1816326" y="748064"/>
            <a:ext cx="8556172" cy="2177084"/>
          </a:xfrm>
          <a:prstGeom prst="rect">
            <a:avLst/>
          </a:prstGeom>
        </p:spPr>
      </p:pic>
      <p:pic>
        <p:nvPicPr>
          <p:cNvPr id="6" name="Picture 5">
            <a:extLst>
              <a:ext uri="{FF2B5EF4-FFF2-40B4-BE49-F238E27FC236}">
                <a16:creationId xmlns:a16="http://schemas.microsoft.com/office/drawing/2014/main" id="{63C2F165-9C97-4E61-8E8E-0524E33F35E5}"/>
              </a:ext>
            </a:extLst>
          </p:cNvPr>
          <p:cNvPicPr>
            <a:picLocks noChangeAspect="1"/>
          </p:cNvPicPr>
          <p:nvPr/>
        </p:nvPicPr>
        <p:blipFill>
          <a:blip r:embed="rId3"/>
          <a:stretch>
            <a:fillRect/>
          </a:stretch>
        </p:blipFill>
        <p:spPr>
          <a:xfrm>
            <a:off x="7592785" y="3641271"/>
            <a:ext cx="4367439" cy="2677886"/>
          </a:xfrm>
          <a:prstGeom prst="rect">
            <a:avLst/>
          </a:prstGeom>
        </p:spPr>
      </p:pic>
    </p:spTree>
    <p:extLst>
      <p:ext uri="{BB962C8B-B14F-4D97-AF65-F5344CB8AC3E}">
        <p14:creationId xmlns:p14="http://schemas.microsoft.com/office/powerpoint/2010/main" val="42575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Entity Framework Core</a:t>
            </a:r>
          </a:p>
        </p:txBody>
      </p:sp>
      <p:sp>
        <p:nvSpPr>
          <p:cNvPr id="7" name="Text Placeholder 3"/>
          <p:cNvSpPr>
            <a:spLocks noGrp="1"/>
          </p:cNvSpPr>
          <p:nvPr>
            <p:ph type="body" sz="quarter" idx="13"/>
          </p:nvPr>
        </p:nvSpPr>
        <p:spPr>
          <a:xfrm>
            <a:off x="531813" y="3429452"/>
            <a:ext cx="8763000" cy="2514149"/>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42" y="299545"/>
            <a:ext cx="11125199" cy="617484"/>
          </a:xfrm>
        </p:spPr>
        <p:txBody>
          <a:bodyPr/>
          <a:lstStyle/>
          <a:p>
            <a:r>
              <a:rPr lang="en-US" dirty="0"/>
              <a:t>Database-First Approach</a:t>
            </a:r>
          </a:p>
        </p:txBody>
      </p:sp>
      <p:sp>
        <p:nvSpPr>
          <p:cNvPr id="3" name="Content Placeholder 2"/>
          <p:cNvSpPr>
            <a:spLocks noGrp="1"/>
          </p:cNvSpPr>
          <p:nvPr>
            <p:ph idx="1"/>
          </p:nvPr>
        </p:nvSpPr>
        <p:spPr>
          <a:xfrm>
            <a:off x="215847" y="1114098"/>
            <a:ext cx="11126522" cy="4419600"/>
          </a:xfrm>
        </p:spPr>
        <p:txBody>
          <a:bodyPr/>
          <a:lstStyle/>
          <a:p>
            <a:pPr algn="just"/>
            <a:r>
              <a:rPr lang="en-US" dirty="0"/>
              <a:t>In Database-First approach the entity and context classes are automatically created by the EF Core from the database. So this means we have first create database for the EF Core.</a:t>
            </a:r>
          </a:p>
        </p:txBody>
      </p:sp>
      <p:sp>
        <p:nvSpPr>
          <p:cNvPr id="4" name="Slide Number Placeholder 3"/>
          <p:cNvSpPr>
            <a:spLocks noGrp="1"/>
          </p:cNvSpPr>
          <p:nvPr>
            <p:ph type="sldNum" sz="quarter" idx="12"/>
          </p:nvPr>
        </p:nvSpPr>
        <p:spPr>
          <a:xfrm>
            <a:off x="8833207" y="6367062"/>
            <a:ext cx="381661" cy="182880"/>
          </a:xfrm>
        </p:spPr>
        <p:txBody>
          <a:bodyPr/>
          <a:lstStyle/>
          <a:p>
            <a:fld id="{C51EAA63-D034-42AE-91FA-B13B9518C7BE}"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EAC7-66CD-4DCD-9C40-EA8AE8294D6D}"/>
              </a:ext>
            </a:extLst>
          </p:cNvPr>
          <p:cNvSpPr>
            <a:spLocks noGrp="1"/>
          </p:cNvSpPr>
          <p:nvPr>
            <p:ph type="title"/>
          </p:nvPr>
        </p:nvSpPr>
        <p:spPr>
          <a:xfrm>
            <a:off x="303218" y="307196"/>
            <a:ext cx="11125199" cy="384047"/>
          </a:xfrm>
        </p:spPr>
        <p:txBody>
          <a:bodyPr/>
          <a:lstStyle/>
          <a:p>
            <a:r>
              <a:rPr lang="en-IN" dirty="0"/>
              <a:t>Creating a Database in SQL Server</a:t>
            </a:r>
            <a:endParaRPr lang="en-US" dirty="0"/>
          </a:p>
        </p:txBody>
      </p:sp>
      <p:sp>
        <p:nvSpPr>
          <p:cNvPr id="3" name="Content Placeholder 2">
            <a:extLst>
              <a:ext uri="{FF2B5EF4-FFF2-40B4-BE49-F238E27FC236}">
                <a16:creationId xmlns:a16="http://schemas.microsoft.com/office/drawing/2014/main" id="{6CAB9F47-76DC-4BD4-AE80-D0A181C5C165}"/>
              </a:ext>
            </a:extLst>
          </p:cNvPr>
          <p:cNvSpPr>
            <a:spLocks noGrp="1"/>
          </p:cNvSpPr>
          <p:nvPr>
            <p:ph idx="1"/>
          </p:nvPr>
        </p:nvSpPr>
        <p:spPr>
          <a:xfrm>
            <a:off x="531151" y="870858"/>
            <a:ext cx="11126522" cy="4419600"/>
          </a:xfrm>
        </p:spPr>
        <p:txBody>
          <a:bodyPr/>
          <a:lstStyle/>
          <a:p>
            <a:r>
              <a:rPr lang="en-US" dirty="0"/>
              <a:t>First Create a simple company’s database in your SQL Server and name it Company. Create 2 tables on it and name them:</a:t>
            </a:r>
          </a:p>
          <a:p>
            <a:pPr lvl="1"/>
            <a:r>
              <a:rPr lang="en-US" dirty="0"/>
              <a:t> Employee</a:t>
            </a:r>
          </a:p>
          <a:p>
            <a:pPr lvl="1"/>
            <a:r>
              <a:rPr lang="en-US" dirty="0"/>
              <a:t> Department</a:t>
            </a:r>
          </a:p>
          <a:p>
            <a:pPr lvl="1"/>
            <a:endParaRPr lang="en-US" dirty="0"/>
          </a:p>
          <a:p>
            <a:pPr lvl="1"/>
            <a:endParaRPr lang="en-US" dirty="0"/>
          </a:p>
          <a:p>
            <a:pPr marL="274308" lvl="1" indent="0">
              <a:buNone/>
            </a:pPr>
            <a:endParaRPr lang="en-US" dirty="0"/>
          </a:p>
          <a:p>
            <a:pPr marL="274308" lvl="1" indent="0">
              <a:buNone/>
            </a:pPr>
            <a:r>
              <a:rPr lang="en-US" dirty="0"/>
              <a:t>                                                                                                        Department</a:t>
            </a:r>
          </a:p>
          <a:p>
            <a:pPr marL="274308" lvl="1" indent="0">
              <a:buNone/>
            </a:pPr>
            <a:endParaRPr lang="en-US" dirty="0"/>
          </a:p>
          <a:p>
            <a:pPr marL="0" indent="0">
              <a:spcBef>
                <a:spcPts val="0"/>
              </a:spcBef>
              <a:buNone/>
            </a:pPr>
            <a:r>
              <a:rPr lang="en-US" dirty="0"/>
              <a:t>                              Employee</a:t>
            </a:r>
          </a:p>
          <a:p>
            <a:r>
              <a:rPr lang="en-US" sz="2600" dirty="0"/>
              <a:t>The id column is both Primary Key and Identity</a:t>
            </a:r>
          </a:p>
          <a:p>
            <a:r>
              <a:rPr lang="en-US" sz="2600" dirty="0"/>
              <a:t>There is One-to-Many relationship between the Employee &amp; Department table. This is because one department can have multiple employees.</a:t>
            </a:r>
          </a:p>
        </p:txBody>
      </p:sp>
      <p:sp>
        <p:nvSpPr>
          <p:cNvPr id="4" name="Slide Number Placeholder 3">
            <a:extLst>
              <a:ext uri="{FF2B5EF4-FFF2-40B4-BE49-F238E27FC236}">
                <a16:creationId xmlns:a16="http://schemas.microsoft.com/office/drawing/2014/main" id="{81EDEB90-73B2-4719-91CE-0634190558A4}"/>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A8BA9E98-7238-44AB-B5AC-548B57A50F4A}"/>
              </a:ext>
            </a:extLst>
          </p:cNvPr>
          <p:cNvPicPr>
            <a:picLocks noChangeAspect="1"/>
          </p:cNvPicPr>
          <p:nvPr/>
        </p:nvPicPr>
        <p:blipFill>
          <a:blip r:embed="rId2"/>
          <a:stretch>
            <a:fillRect/>
          </a:stretch>
        </p:blipFill>
        <p:spPr>
          <a:xfrm>
            <a:off x="1221060" y="2679076"/>
            <a:ext cx="5043132" cy="1854653"/>
          </a:xfrm>
          <a:prstGeom prst="rect">
            <a:avLst/>
          </a:prstGeom>
        </p:spPr>
      </p:pic>
      <p:pic>
        <p:nvPicPr>
          <p:cNvPr id="6" name="Picture 5">
            <a:extLst>
              <a:ext uri="{FF2B5EF4-FFF2-40B4-BE49-F238E27FC236}">
                <a16:creationId xmlns:a16="http://schemas.microsoft.com/office/drawing/2014/main" id="{90467364-C614-4434-A6AD-FA39991E99A2}"/>
              </a:ext>
            </a:extLst>
          </p:cNvPr>
          <p:cNvPicPr>
            <a:picLocks noChangeAspect="1"/>
          </p:cNvPicPr>
          <p:nvPr/>
        </p:nvPicPr>
        <p:blipFill>
          <a:blip r:embed="rId3"/>
          <a:stretch>
            <a:fillRect/>
          </a:stretch>
        </p:blipFill>
        <p:spPr>
          <a:xfrm>
            <a:off x="6588351" y="2684682"/>
            <a:ext cx="4379414" cy="1134156"/>
          </a:xfrm>
          <a:prstGeom prst="rect">
            <a:avLst/>
          </a:prstGeom>
        </p:spPr>
      </p:pic>
    </p:spTree>
    <p:extLst>
      <p:ext uri="{BB962C8B-B14F-4D97-AF65-F5344CB8AC3E}">
        <p14:creationId xmlns:p14="http://schemas.microsoft.com/office/powerpoint/2010/main" val="56757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4B67-EC18-447C-A2E7-D4432873CF79}"/>
              </a:ext>
            </a:extLst>
          </p:cNvPr>
          <p:cNvSpPr>
            <a:spLocks noGrp="1"/>
          </p:cNvSpPr>
          <p:nvPr>
            <p:ph type="title"/>
          </p:nvPr>
        </p:nvSpPr>
        <p:spPr>
          <a:xfrm>
            <a:off x="286889" y="269093"/>
            <a:ext cx="11125199" cy="527958"/>
          </a:xfrm>
        </p:spPr>
        <p:txBody>
          <a:bodyPr/>
          <a:lstStyle/>
          <a:p>
            <a:r>
              <a:rPr lang="en-IN" dirty="0"/>
              <a:t>Scripts for the Table</a:t>
            </a:r>
            <a:endParaRPr lang="en-US" dirty="0"/>
          </a:p>
        </p:txBody>
      </p:sp>
      <p:sp>
        <p:nvSpPr>
          <p:cNvPr id="4" name="Slide Number Placeholder 3">
            <a:extLst>
              <a:ext uri="{FF2B5EF4-FFF2-40B4-BE49-F238E27FC236}">
                <a16:creationId xmlns:a16="http://schemas.microsoft.com/office/drawing/2014/main" id="{F666AA7D-9F2B-4B25-A9C4-35C3F2E1DAE0}"/>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E8A2233B-0380-4892-BF29-D5430678C69E}"/>
              </a:ext>
            </a:extLst>
          </p:cNvPr>
          <p:cNvPicPr>
            <a:picLocks noChangeAspect="1"/>
          </p:cNvPicPr>
          <p:nvPr/>
        </p:nvPicPr>
        <p:blipFill>
          <a:blip r:embed="rId2"/>
          <a:stretch>
            <a:fillRect/>
          </a:stretch>
        </p:blipFill>
        <p:spPr>
          <a:xfrm>
            <a:off x="596176" y="1077686"/>
            <a:ext cx="10311310" cy="1572245"/>
          </a:xfrm>
          <a:prstGeom prst="rect">
            <a:avLst/>
          </a:prstGeom>
        </p:spPr>
      </p:pic>
      <p:sp>
        <p:nvSpPr>
          <p:cNvPr id="6" name="TextBox 5">
            <a:extLst>
              <a:ext uri="{FF2B5EF4-FFF2-40B4-BE49-F238E27FC236}">
                <a16:creationId xmlns:a16="http://schemas.microsoft.com/office/drawing/2014/main" id="{3B6A2A9A-BC95-45F9-8E0E-57D663084874}"/>
              </a:ext>
            </a:extLst>
          </p:cNvPr>
          <p:cNvSpPr txBox="1"/>
          <p:nvPr/>
        </p:nvSpPr>
        <p:spPr>
          <a:xfrm>
            <a:off x="4935088" y="2476498"/>
            <a:ext cx="914400" cy="307196"/>
          </a:xfrm>
          <a:prstGeom prst="rect">
            <a:avLst/>
          </a:prstGeom>
          <a:noFill/>
        </p:spPr>
        <p:txBody>
          <a:bodyPr wrap="none" lIns="0" tIns="0" rIns="0" bIns="0" rtlCol="0">
            <a:noAutofit/>
          </a:bodyPr>
          <a:lstStyle/>
          <a:p>
            <a:pPr>
              <a:lnSpc>
                <a:spcPct val="90000"/>
              </a:lnSpc>
            </a:pPr>
            <a:r>
              <a:rPr lang="en-IN" sz="2200" dirty="0"/>
              <a:t>Department</a:t>
            </a:r>
            <a:endParaRPr lang="en-US" sz="2200" dirty="0"/>
          </a:p>
        </p:txBody>
      </p:sp>
      <p:pic>
        <p:nvPicPr>
          <p:cNvPr id="7" name="Picture 6">
            <a:extLst>
              <a:ext uri="{FF2B5EF4-FFF2-40B4-BE49-F238E27FC236}">
                <a16:creationId xmlns:a16="http://schemas.microsoft.com/office/drawing/2014/main" id="{E26FFC7D-ADB8-47BA-A9AE-7BF51E461F75}"/>
              </a:ext>
            </a:extLst>
          </p:cNvPr>
          <p:cNvPicPr>
            <a:picLocks noChangeAspect="1"/>
          </p:cNvPicPr>
          <p:nvPr/>
        </p:nvPicPr>
        <p:blipFill>
          <a:blip r:embed="rId3"/>
          <a:stretch>
            <a:fillRect/>
          </a:stretch>
        </p:blipFill>
        <p:spPr>
          <a:xfrm>
            <a:off x="614056" y="2816263"/>
            <a:ext cx="8954423" cy="3480397"/>
          </a:xfrm>
          <a:prstGeom prst="rect">
            <a:avLst/>
          </a:prstGeom>
        </p:spPr>
      </p:pic>
      <p:sp>
        <p:nvSpPr>
          <p:cNvPr id="8" name="TextBox 7">
            <a:extLst>
              <a:ext uri="{FF2B5EF4-FFF2-40B4-BE49-F238E27FC236}">
                <a16:creationId xmlns:a16="http://schemas.microsoft.com/office/drawing/2014/main" id="{82242631-D565-4E4B-B3D9-3FB9B990BA27}"/>
              </a:ext>
            </a:extLst>
          </p:cNvPr>
          <p:cNvSpPr txBox="1"/>
          <p:nvPr/>
        </p:nvSpPr>
        <p:spPr>
          <a:xfrm>
            <a:off x="10450286" y="4249265"/>
            <a:ext cx="914400" cy="307196"/>
          </a:xfrm>
          <a:prstGeom prst="rect">
            <a:avLst/>
          </a:prstGeom>
          <a:noFill/>
        </p:spPr>
        <p:txBody>
          <a:bodyPr wrap="none" lIns="0" tIns="0" rIns="0" bIns="0" rtlCol="0">
            <a:noAutofit/>
          </a:bodyPr>
          <a:lstStyle/>
          <a:p>
            <a:pPr>
              <a:lnSpc>
                <a:spcPct val="90000"/>
              </a:lnSpc>
            </a:pPr>
            <a:r>
              <a:rPr lang="en-IN" sz="2200" dirty="0"/>
              <a:t>Employee</a:t>
            </a:r>
            <a:endParaRPr lang="en-US" sz="2200" dirty="0"/>
          </a:p>
        </p:txBody>
      </p:sp>
    </p:spTree>
    <p:extLst>
      <p:ext uri="{BB962C8B-B14F-4D97-AF65-F5344CB8AC3E}">
        <p14:creationId xmlns:p14="http://schemas.microsoft.com/office/powerpoint/2010/main" val="384811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6EE8-2CBA-4C45-B4B6-3AAAACC8FB48}"/>
              </a:ext>
            </a:extLst>
          </p:cNvPr>
          <p:cNvSpPr>
            <a:spLocks noGrp="1"/>
          </p:cNvSpPr>
          <p:nvPr>
            <p:ph type="title"/>
          </p:nvPr>
        </p:nvSpPr>
        <p:spPr>
          <a:xfrm>
            <a:off x="319547" y="277586"/>
            <a:ext cx="11125199" cy="511630"/>
          </a:xfrm>
        </p:spPr>
        <p:txBody>
          <a:bodyPr/>
          <a:lstStyle/>
          <a:p>
            <a:r>
              <a:rPr lang="en-IN" dirty="0"/>
              <a:t>.NET CLI Scaffolding Command</a:t>
            </a:r>
            <a:endParaRPr lang="en-US" dirty="0"/>
          </a:p>
        </p:txBody>
      </p:sp>
      <p:sp>
        <p:nvSpPr>
          <p:cNvPr id="3" name="Content Placeholder 2">
            <a:extLst>
              <a:ext uri="{FF2B5EF4-FFF2-40B4-BE49-F238E27FC236}">
                <a16:creationId xmlns:a16="http://schemas.microsoft.com/office/drawing/2014/main" id="{863CB8C7-A400-4796-8AC3-46210EAE04C2}"/>
              </a:ext>
            </a:extLst>
          </p:cNvPr>
          <p:cNvSpPr>
            <a:spLocks noGrp="1"/>
          </p:cNvSpPr>
          <p:nvPr>
            <p:ph idx="1"/>
          </p:nvPr>
        </p:nvSpPr>
        <p:spPr>
          <a:xfrm>
            <a:off x="531151" y="919844"/>
            <a:ext cx="11486678" cy="4419600"/>
          </a:xfrm>
        </p:spPr>
        <p:txBody>
          <a:bodyPr/>
          <a:lstStyle/>
          <a:p>
            <a:r>
              <a:rPr lang="en-US" sz="2200" dirty="0"/>
              <a:t>Now you can run the </a:t>
            </a:r>
            <a:r>
              <a:rPr lang="en-US" sz="2200" dirty="0" err="1"/>
              <a:t>DotNet</a:t>
            </a:r>
            <a:r>
              <a:rPr lang="en-US" sz="2200" dirty="0"/>
              <a:t> CLI Scaffold Command. On the ‘Package Manager Console’ execute the below command:</a:t>
            </a:r>
          </a:p>
          <a:p>
            <a:endParaRPr lang="en-US" sz="2200" dirty="0"/>
          </a:p>
          <a:p>
            <a:r>
              <a:rPr lang="en-US" sz="2200" b="1" dirty="0"/>
              <a:t>PM&gt; dotnet </a:t>
            </a:r>
            <a:r>
              <a:rPr lang="en-US" sz="2200" b="1" dirty="0" err="1"/>
              <a:t>ef</a:t>
            </a:r>
            <a:r>
              <a:rPr lang="en-US" sz="2200" b="1" dirty="0"/>
              <a:t> </a:t>
            </a:r>
            <a:r>
              <a:rPr lang="en-US" sz="2200" b="1" dirty="0" err="1"/>
              <a:t>dbcontext</a:t>
            </a:r>
            <a:r>
              <a:rPr lang="en-US" sz="2200" b="1" dirty="0"/>
              <a:t> scaffold "Server=</a:t>
            </a:r>
            <a:r>
              <a:rPr lang="en-US" sz="2200" b="1" dirty="0" err="1"/>
              <a:t>Antra;Database</a:t>
            </a:r>
            <a:r>
              <a:rPr lang="en-US" sz="2200" b="1" dirty="0"/>
              <a:t>=</a:t>
            </a:r>
            <a:r>
              <a:rPr lang="en-US" sz="2200" b="1" dirty="0" err="1"/>
              <a:t>Company;Trusted_Connection</a:t>
            </a:r>
            <a:r>
              <a:rPr lang="en-US" sz="2200" b="1" dirty="0"/>
              <a:t>=True;" </a:t>
            </a:r>
            <a:r>
              <a:rPr lang="en-US" sz="2200" b="1" dirty="0" err="1"/>
              <a:t>Microsoft.EntityFrameworkCore.SqlServer</a:t>
            </a:r>
            <a:r>
              <a:rPr lang="en-US" sz="2200" b="1" dirty="0"/>
              <a:t> -o Models</a:t>
            </a:r>
          </a:p>
          <a:p>
            <a:r>
              <a:rPr lang="en-US" sz="2200" dirty="0"/>
              <a:t>Note database server name is given as Server=Antra</a:t>
            </a:r>
          </a:p>
          <a:p>
            <a:r>
              <a:rPr lang="en-US" sz="2200" dirty="0"/>
              <a:t>Database=Company; is the name of the database.</a:t>
            </a:r>
          </a:p>
          <a:p>
            <a:r>
              <a:rPr lang="en-US" sz="2200" dirty="0" err="1"/>
              <a:t>Trusted_Connection</a:t>
            </a:r>
            <a:r>
              <a:rPr lang="en-US" sz="2200" dirty="0"/>
              <a:t>=True; specifies the Windows authentication. It will use Windows credentials to connect to the SQL Server.</a:t>
            </a:r>
          </a:p>
          <a:p>
            <a:r>
              <a:rPr lang="en-US" sz="2200" dirty="0" err="1"/>
              <a:t>Microsoft.EntityFrameworkCore.SqlServer</a:t>
            </a:r>
            <a:r>
              <a:rPr lang="en-US" sz="2200" dirty="0"/>
              <a:t>; is the name of the provider for SQL Server.</a:t>
            </a:r>
          </a:p>
          <a:p>
            <a:r>
              <a:rPr lang="en-US" sz="2200" dirty="0"/>
              <a:t>-o Models refers to the directory name where all the classes will be generated. Here it is the Models folder.</a:t>
            </a:r>
          </a:p>
        </p:txBody>
      </p:sp>
      <p:sp>
        <p:nvSpPr>
          <p:cNvPr id="4" name="Slide Number Placeholder 3">
            <a:extLst>
              <a:ext uri="{FF2B5EF4-FFF2-40B4-BE49-F238E27FC236}">
                <a16:creationId xmlns:a16="http://schemas.microsoft.com/office/drawing/2014/main" id="{625947AC-DB97-447C-8349-2C071236208C}"/>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6306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DEEC-8FFA-493B-9AC0-34094A91843C}"/>
              </a:ext>
            </a:extLst>
          </p:cNvPr>
          <p:cNvSpPr>
            <a:spLocks noGrp="1"/>
          </p:cNvSpPr>
          <p:nvPr>
            <p:ph type="title"/>
          </p:nvPr>
        </p:nvSpPr>
        <p:spPr>
          <a:xfrm>
            <a:off x="270560" y="350739"/>
            <a:ext cx="11125199" cy="560615"/>
          </a:xfrm>
        </p:spPr>
        <p:txBody>
          <a:bodyPr/>
          <a:lstStyle/>
          <a:p>
            <a:r>
              <a:rPr lang="en-IN" dirty="0"/>
              <a:t>Context &amp; Entity Class</a:t>
            </a:r>
            <a:endParaRPr lang="en-US" dirty="0"/>
          </a:p>
        </p:txBody>
      </p:sp>
      <p:sp>
        <p:nvSpPr>
          <p:cNvPr id="3" name="Content Placeholder 2">
            <a:extLst>
              <a:ext uri="{FF2B5EF4-FFF2-40B4-BE49-F238E27FC236}">
                <a16:creationId xmlns:a16="http://schemas.microsoft.com/office/drawing/2014/main" id="{5A6F703B-F0B3-4C1A-9657-9A3ED48E5790}"/>
              </a:ext>
            </a:extLst>
          </p:cNvPr>
          <p:cNvSpPr>
            <a:spLocks noGrp="1"/>
          </p:cNvSpPr>
          <p:nvPr>
            <p:ph idx="1"/>
          </p:nvPr>
        </p:nvSpPr>
        <p:spPr>
          <a:xfrm>
            <a:off x="531150" y="1066801"/>
            <a:ext cx="11405035" cy="4419600"/>
          </a:xfrm>
        </p:spPr>
        <p:txBody>
          <a:bodyPr/>
          <a:lstStyle/>
          <a:p>
            <a:r>
              <a:rPr lang="en-IN" dirty="0"/>
              <a:t>Once the command is executed we </a:t>
            </a:r>
            <a:r>
              <a:rPr lang="en-US" dirty="0"/>
              <a:t> will see the context &amp; entity classes created inside the Models folder.</a:t>
            </a:r>
          </a:p>
          <a:p>
            <a:endParaRPr lang="en-US" dirty="0"/>
          </a:p>
          <a:p>
            <a:endParaRPr lang="en-US" dirty="0"/>
          </a:p>
          <a:p>
            <a:endParaRPr lang="en-US" dirty="0"/>
          </a:p>
          <a:p>
            <a:endParaRPr lang="en-US" dirty="0"/>
          </a:p>
          <a:p>
            <a:r>
              <a:rPr lang="en-US" dirty="0"/>
              <a:t>The 2 entity Classes created are the </a:t>
            </a:r>
            <a:r>
              <a:rPr lang="en-US" dirty="0" err="1"/>
              <a:t>Employee.cs</a:t>
            </a:r>
            <a:r>
              <a:rPr lang="en-US" dirty="0"/>
              <a:t> &amp; </a:t>
            </a:r>
            <a:r>
              <a:rPr lang="en-US" dirty="0" err="1"/>
              <a:t>Department.cs</a:t>
            </a:r>
            <a:r>
              <a:rPr lang="en-US" dirty="0"/>
              <a:t>.</a:t>
            </a:r>
          </a:p>
        </p:txBody>
      </p:sp>
      <p:sp>
        <p:nvSpPr>
          <p:cNvPr id="4" name="Slide Number Placeholder 3">
            <a:extLst>
              <a:ext uri="{FF2B5EF4-FFF2-40B4-BE49-F238E27FC236}">
                <a16:creationId xmlns:a16="http://schemas.microsoft.com/office/drawing/2014/main" id="{4FE03030-D49A-40E8-86E4-190E5C0970D7}"/>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6C6BD833-33DD-49CD-B7D2-29ACC65DCBE8}"/>
              </a:ext>
            </a:extLst>
          </p:cNvPr>
          <p:cNvPicPr>
            <a:picLocks noChangeAspect="1"/>
          </p:cNvPicPr>
          <p:nvPr/>
        </p:nvPicPr>
        <p:blipFill>
          <a:blip r:embed="rId2"/>
          <a:stretch>
            <a:fillRect/>
          </a:stretch>
        </p:blipFill>
        <p:spPr>
          <a:xfrm>
            <a:off x="3698194" y="2272393"/>
            <a:ext cx="3554866" cy="1156607"/>
          </a:xfrm>
          <a:prstGeom prst="rect">
            <a:avLst/>
          </a:prstGeom>
        </p:spPr>
      </p:pic>
    </p:spTree>
    <p:extLst>
      <p:ext uri="{BB962C8B-B14F-4D97-AF65-F5344CB8AC3E}">
        <p14:creationId xmlns:p14="http://schemas.microsoft.com/office/powerpoint/2010/main" val="408626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5691-7A70-476A-ACDE-0A776C77E238}"/>
              </a:ext>
            </a:extLst>
          </p:cNvPr>
          <p:cNvSpPr>
            <a:spLocks noGrp="1"/>
          </p:cNvSpPr>
          <p:nvPr>
            <p:ph type="title"/>
          </p:nvPr>
        </p:nvSpPr>
        <p:spPr>
          <a:xfrm>
            <a:off x="319546" y="470487"/>
            <a:ext cx="11125199" cy="384047"/>
          </a:xfrm>
        </p:spPr>
        <p:txBody>
          <a:bodyPr/>
          <a:lstStyle/>
          <a:p>
            <a:r>
              <a:rPr lang="en-IN" dirty="0"/>
              <a:t>Context &amp; Entity Class</a:t>
            </a:r>
            <a:endParaRPr lang="en-US" dirty="0"/>
          </a:p>
        </p:txBody>
      </p:sp>
      <p:sp>
        <p:nvSpPr>
          <p:cNvPr id="4" name="Slide Number Placeholder 3">
            <a:extLst>
              <a:ext uri="{FF2B5EF4-FFF2-40B4-BE49-F238E27FC236}">
                <a16:creationId xmlns:a16="http://schemas.microsoft.com/office/drawing/2014/main" id="{772F58A2-0500-4733-BB52-020EC8F8CA01}"/>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FEEE851A-091E-4A39-A147-CA70196593F0}"/>
              </a:ext>
            </a:extLst>
          </p:cNvPr>
          <p:cNvPicPr>
            <a:picLocks noChangeAspect="1"/>
          </p:cNvPicPr>
          <p:nvPr/>
        </p:nvPicPr>
        <p:blipFill>
          <a:blip r:embed="rId2"/>
          <a:stretch>
            <a:fillRect/>
          </a:stretch>
        </p:blipFill>
        <p:spPr>
          <a:xfrm>
            <a:off x="627301" y="1224643"/>
            <a:ext cx="5467111" cy="2513239"/>
          </a:xfrm>
          <a:prstGeom prst="rect">
            <a:avLst/>
          </a:prstGeom>
        </p:spPr>
      </p:pic>
      <p:pic>
        <p:nvPicPr>
          <p:cNvPr id="6" name="Picture 5">
            <a:extLst>
              <a:ext uri="{FF2B5EF4-FFF2-40B4-BE49-F238E27FC236}">
                <a16:creationId xmlns:a16="http://schemas.microsoft.com/office/drawing/2014/main" id="{2310AB09-A41A-4361-8677-EF25445DF051}"/>
              </a:ext>
            </a:extLst>
          </p:cNvPr>
          <p:cNvPicPr>
            <a:picLocks noChangeAspect="1"/>
          </p:cNvPicPr>
          <p:nvPr/>
        </p:nvPicPr>
        <p:blipFill>
          <a:blip r:embed="rId3"/>
          <a:stretch>
            <a:fillRect/>
          </a:stretch>
        </p:blipFill>
        <p:spPr>
          <a:xfrm>
            <a:off x="6768074" y="1132522"/>
            <a:ext cx="5111015" cy="2697480"/>
          </a:xfrm>
          <a:prstGeom prst="rect">
            <a:avLst/>
          </a:prstGeom>
        </p:spPr>
      </p:pic>
      <p:sp>
        <p:nvSpPr>
          <p:cNvPr id="7" name="TextBox 6">
            <a:extLst>
              <a:ext uri="{FF2B5EF4-FFF2-40B4-BE49-F238E27FC236}">
                <a16:creationId xmlns:a16="http://schemas.microsoft.com/office/drawing/2014/main" id="{9FFD302B-E7E4-4E60-8B5C-EFCF38C76FD1}"/>
              </a:ext>
            </a:extLst>
          </p:cNvPr>
          <p:cNvSpPr txBox="1"/>
          <p:nvPr/>
        </p:nvSpPr>
        <p:spPr>
          <a:xfrm>
            <a:off x="2645228" y="4124324"/>
            <a:ext cx="914400" cy="914400"/>
          </a:xfrm>
          <a:prstGeom prst="rect">
            <a:avLst/>
          </a:prstGeom>
          <a:noFill/>
        </p:spPr>
        <p:txBody>
          <a:bodyPr wrap="none" lIns="0" tIns="0" rIns="0" bIns="0" rtlCol="0">
            <a:noAutofit/>
          </a:bodyPr>
          <a:lstStyle/>
          <a:p>
            <a:pPr>
              <a:lnSpc>
                <a:spcPct val="90000"/>
              </a:lnSpc>
            </a:pPr>
            <a:r>
              <a:rPr lang="en-IN" sz="2200" dirty="0" err="1"/>
              <a:t>Employee.cs</a:t>
            </a:r>
            <a:endParaRPr lang="en-US" sz="2200" dirty="0"/>
          </a:p>
        </p:txBody>
      </p:sp>
      <p:sp>
        <p:nvSpPr>
          <p:cNvPr id="8" name="TextBox 7">
            <a:extLst>
              <a:ext uri="{FF2B5EF4-FFF2-40B4-BE49-F238E27FC236}">
                <a16:creationId xmlns:a16="http://schemas.microsoft.com/office/drawing/2014/main" id="{2D1C3007-BF6F-4006-AFCE-290070268B3D}"/>
              </a:ext>
            </a:extLst>
          </p:cNvPr>
          <p:cNvSpPr txBox="1"/>
          <p:nvPr/>
        </p:nvSpPr>
        <p:spPr>
          <a:xfrm>
            <a:off x="8409181" y="4101191"/>
            <a:ext cx="914400" cy="914400"/>
          </a:xfrm>
          <a:prstGeom prst="rect">
            <a:avLst/>
          </a:prstGeom>
          <a:noFill/>
        </p:spPr>
        <p:txBody>
          <a:bodyPr wrap="none" lIns="0" tIns="0" rIns="0" bIns="0" rtlCol="0">
            <a:noAutofit/>
          </a:bodyPr>
          <a:lstStyle/>
          <a:p>
            <a:pPr>
              <a:lnSpc>
                <a:spcPct val="90000"/>
              </a:lnSpc>
            </a:pPr>
            <a:r>
              <a:rPr lang="en-IN" sz="2200" dirty="0" err="1"/>
              <a:t>Department.cs</a:t>
            </a:r>
            <a:endParaRPr lang="en-US" sz="2200" dirty="0"/>
          </a:p>
        </p:txBody>
      </p:sp>
    </p:spTree>
    <p:extLst>
      <p:ext uri="{BB962C8B-B14F-4D97-AF65-F5344CB8AC3E}">
        <p14:creationId xmlns:p14="http://schemas.microsoft.com/office/powerpoint/2010/main" val="419240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0CE8-250B-4CB1-BB25-53DD29DF47D1}"/>
              </a:ext>
            </a:extLst>
          </p:cNvPr>
          <p:cNvSpPr>
            <a:spLocks noGrp="1"/>
          </p:cNvSpPr>
          <p:nvPr>
            <p:ph type="title"/>
          </p:nvPr>
        </p:nvSpPr>
        <p:spPr>
          <a:xfrm>
            <a:off x="270561" y="454156"/>
            <a:ext cx="11125199" cy="384047"/>
          </a:xfrm>
        </p:spPr>
        <p:txBody>
          <a:bodyPr/>
          <a:lstStyle/>
          <a:p>
            <a:r>
              <a:rPr lang="en-IN" dirty="0"/>
              <a:t>Context &amp; Entity Class</a:t>
            </a:r>
            <a:endParaRPr lang="en-US" dirty="0"/>
          </a:p>
        </p:txBody>
      </p:sp>
      <p:sp>
        <p:nvSpPr>
          <p:cNvPr id="4" name="Slide Number Placeholder 3">
            <a:extLst>
              <a:ext uri="{FF2B5EF4-FFF2-40B4-BE49-F238E27FC236}">
                <a16:creationId xmlns:a16="http://schemas.microsoft.com/office/drawing/2014/main" id="{614FD33F-50ED-4C56-B3E4-480A668EAFB6}"/>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6" name="Picture 5">
            <a:extLst>
              <a:ext uri="{FF2B5EF4-FFF2-40B4-BE49-F238E27FC236}">
                <a16:creationId xmlns:a16="http://schemas.microsoft.com/office/drawing/2014/main" id="{9E68AD33-87FB-45B7-A2CE-D8B15D4B46E0}"/>
              </a:ext>
            </a:extLst>
          </p:cNvPr>
          <p:cNvPicPr>
            <a:picLocks noChangeAspect="1"/>
          </p:cNvPicPr>
          <p:nvPr/>
        </p:nvPicPr>
        <p:blipFill>
          <a:blip r:embed="rId2"/>
          <a:stretch>
            <a:fillRect/>
          </a:stretch>
        </p:blipFill>
        <p:spPr>
          <a:xfrm>
            <a:off x="7817076" y="1115786"/>
            <a:ext cx="4229100" cy="3586843"/>
          </a:xfrm>
          <a:prstGeom prst="rect">
            <a:avLst/>
          </a:prstGeom>
        </p:spPr>
      </p:pic>
      <p:pic>
        <p:nvPicPr>
          <p:cNvPr id="7" name="Picture 6">
            <a:extLst>
              <a:ext uri="{FF2B5EF4-FFF2-40B4-BE49-F238E27FC236}">
                <a16:creationId xmlns:a16="http://schemas.microsoft.com/office/drawing/2014/main" id="{0F6EF116-D97E-44EE-83FB-1A05C3AC0CDB}"/>
              </a:ext>
            </a:extLst>
          </p:cNvPr>
          <p:cNvPicPr>
            <a:picLocks noChangeAspect="1"/>
          </p:cNvPicPr>
          <p:nvPr/>
        </p:nvPicPr>
        <p:blipFill>
          <a:blip r:embed="rId3"/>
          <a:stretch>
            <a:fillRect/>
          </a:stretch>
        </p:blipFill>
        <p:spPr>
          <a:xfrm>
            <a:off x="270561" y="1115786"/>
            <a:ext cx="7118884" cy="4027714"/>
          </a:xfrm>
          <a:prstGeom prst="rect">
            <a:avLst/>
          </a:prstGeom>
        </p:spPr>
      </p:pic>
    </p:spTree>
    <p:extLst>
      <p:ext uri="{BB962C8B-B14F-4D97-AF65-F5344CB8AC3E}">
        <p14:creationId xmlns:p14="http://schemas.microsoft.com/office/powerpoint/2010/main" val="190958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4509-C4C1-4BEE-A80B-A703AE61C09F}"/>
              </a:ext>
            </a:extLst>
          </p:cNvPr>
          <p:cNvSpPr>
            <a:spLocks noGrp="1"/>
          </p:cNvSpPr>
          <p:nvPr>
            <p:ph type="title"/>
          </p:nvPr>
        </p:nvSpPr>
        <p:spPr>
          <a:xfrm>
            <a:off x="270561" y="383396"/>
            <a:ext cx="11125199" cy="527958"/>
          </a:xfrm>
        </p:spPr>
        <p:txBody>
          <a:bodyPr/>
          <a:lstStyle/>
          <a:p>
            <a:r>
              <a:rPr lang="en-IN" dirty="0"/>
              <a:t>Scaffold-</a:t>
            </a:r>
            <a:r>
              <a:rPr lang="en-IN" dirty="0" err="1"/>
              <a:t>DbContext</a:t>
            </a:r>
            <a:r>
              <a:rPr lang="en-IN" dirty="0"/>
              <a:t> Command</a:t>
            </a:r>
            <a:endParaRPr lang="en-US" dirty="0"/>
          </a:p>
        </p:txBody>
      </p:sp>
      <p:sp>
        <p:nvSpPr>
          <p:cNvPr id="3" name="Content Placeholder 2">
            <a:extLst>
              <a:ext uri="{FF2B5EF4-FFF2-40B4-BE49-F238E27FC236}">
                <a16:creationId xmlns:a16="http://schemas.microsoft.com/office/drawing/2014/main" id="{EA4E20C7-F5E5-4853-8F7C-493E4633BFFE}"/>
              </a:ext>
            </a:extLst>
          </p:cNvPr>
          <p:cNvSpPr>
            <a:spLocks noGrp="1"/>
          </p:cNvSpPr>
          <p:nvPr>
            <p:ph idx="1"/>
          </p:nvPr>
        </p:nvSpPr>
        <p:spPr>
          <a:xfrm>
            <a:off x="531151" y="1066801"/>
            <a:ext cx="11454020" cy="4419600"/>
          </a:xfrm>
        </p:spPr>
        <p:txBody>
          <a:bodyPr/>
          <a:lstStyle/>
          <a:p>
            <a:r>
              <a:rPr lang="en-US" dirty="0"/>
              <a:t>can skip </a:t>
            </a:r>
            <a:r>
              <a:rPr lang="en-US" dirty="0" err="1"/>
              <a:t>DotNet</a:t>
            </a:r>
            <a:r>
              <a:rPr lang="en-US" dirty="0"/>
              <a:t> CLI Scaffold Command, and use Scaffold-</a:t>
            </a:r>
            <a:r>
              <a:rPr lang="en-US" dirty="0" err="1"/>
              <a:t>DbContext</a:t>
            </a:r>
            <a:r>
              <a:rPr lang="en-US" dirty="0"/>
              <a:t> Command for creating context &amp; entity classes from a database.</a:t>
            </a:r>
          </a:p>
          <a:p>
            <a:r>
              <a:rPr lang="en-US" dirty="0"/>
              <a:t>This will do the exact same thing.</a:t>
            </a:r>
          </a:p>
          <a:p>
            <a:r>
              <a:rPr lang="en-US" dirty="0"/>
              <a:t>Run the following command on the Package Manager Console.</a:t>
            </a:r>
          </a:p>
          <a:p>
            <a:endParaRPr lang="en-US" dirty="0"/>
          </a:p>
          <a:p>
            <a:r>
              <a:rPr lang="en-US" sz="2200" dirty="0"/>
              <a:t>PM&gt; Scaffold-</a:t>
            </a:r>
            <a:r>
              <a:rPr lang="en-US" sz="2200" dirty="0" err="1"/>
              <a:t>DbContext</a:t>
            </a:r>
            <a:r>
              <a:rPr lang="en-US" sz="2200" dirty="0"/>
              <a:t> "Server=</a:t>
            </a:r>
            <a:r>
              <a:rPr lang="en-US" sz="2200" dirty="0" err="1"/>
              <a:t>Antra;Database</a:t>
            </a:r>
            <a:r>
              <a:rPr lang="en-US" sz="2200" dirty="0"/>
              <a:t>=</a:t>
            </a:r>
            <a:r>
              <a:rPr lang="en-US" sz="2200" dirty="0" err="1"/>
              <a:t>Company;Trusted_Connection</a:t>
            </a:r>
            <a:r>
              <a:rPr lang="en-US" sz="2200" dirty="0"/>
              <a:t>=True;" </a:t>
            </a:r>
            <a:r>
              <a:rPr lang="en-US" sz="2200" dirty="0" err="1"/>
              <a:t>Microsoft.EntityFrameworkCore.SqlServer</a:t>
            </a:r>
            <a:r>
              <a:rPr lang="en-US" sz="2200" dirty="0"/>
              <a:t> -</a:t>
            </a:r>
            <a:r>
              <a:rPr lang="en-US" sz="2200" dirty="0" err="1"/>
              <a:t>OutputDir</a:t>
            </a:r>
            <a:r>
              <a:rPr lang="en-US" sz="2200" dirty="0"/>
              <a:t> Models</a:t>
            </a:r>
          </a:p>
        </p:txBody>
      </p:sp>
      <p:sp>
        <p:nvSpPr>
          <p:cNvPr id="4" name="Slide Number Placeholder 3">
            <a:extLst>
              <a:ext uri="{FF2B5EF4-FFF2-40B4-BE49-F238E27FC236}">
                <a16:creationId xmlns:a16="http://schemas.microsoft.com/office/drawing/2014/main" id="{418F09D4-6983-44DF-A16E-DF12AB798047}"/>
              </a:ext>
            </a:extLst>
          </p:cNvPr>
          <p:cNvSpPr>
            <a:spLocks noGrp="1"/>
          </p:cNvSpPr>
          <p:nvPr>
            <p:ph type="sldNum" sz="quarter" idx="12"/>
          </p:nvPr>
        </p:nvSpPr>
        <p:spPr/>
        <p:txBody>
          <a:bodyPr/>
          <a:lstStyle/>
          <a:p>
            <a:fld id="{C51EAA63-D034-42AE-91FA-B13B9518C7BE}" type="slidenum">
              <a:rPr lang="en-US" smtClean="0"/>
              <a:pPr/>
              <a:t>27</a:t>
            </a:fld>
            <a:endParaRPr lang="en-US" dirty="0"/>
          </a:p>
        </p:txBody>
      </p:sp>
    </p:spTree>
    <p:extLst>
      <p:ext uri="{BB962C8B-B14F-4D97-AF65-F5344CB8AC3E}">
        <p14:creationId xmlns:p14="http://schemas.microsoft.com/office/powerpoint/2010/main" val="172389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5102-7088-4097-B8BA-5ACF08B6F687}"/>
              </a:ext>
            </a:extLst>
          </p:cNvPr>
          <p:cNvSpPr>
            <a:spLocks noGrp="1"/>
          </p:cNvSpPr>
          <p:nvPr>
            <p:ph type="title"/>
          </p:nvPr>
        </p:nvSpPr>
        <p:spPr>
          <a:xfrm>
            <a:off x="237904" y="318082"/>
            <a:ext cx="11125199" cy="593272"/>
          </a:xfrm>
        </p:spPr>
        <p:txBody>
          <a:bodyPr/>
          <a:lstStyle/>
          <a:p>
            <a:r>
              <a:rPr lang="en-IN" dirty="0" err="1"/>
              <a:t>DbContext</a:t>
            </a:r>
            <a:r>
              <a:rPr lang="en-IN" dirty="0"/>
              <a:t> Class</a:t>
            </a:r>
            <a:endParaRPr lang="en-US" dirty="0"/>
          </a:p>
        </p:txBody>
      </p:sp>
      <p:sp>
        <p:nvSpPr>
          <p:cNvPr id="3" name="Content Placeholder 2">
            <a:extLst>
              <a:ext uri="{FF2B5EF4-FFF2-40B4-BE49-F238E27FC236}">
                <a16:creationId xmlns:a16="http://schemas.microsoft.com/office/drawing/2014/main" id="{52571AFE-2C01-467A-8A0E-4C7F7E3F690C}"/>
              </a:ext>
            </a:extLst>
          </p:cNvPr>
          <p:cNvSpPr>
            <a:spLocks noGrp="1"/>
          </p:cNvSpPr>
          <p:nvPr>
            <p:ph idx="1"/>
          </p:nvPr>
        </p:nvSpPr>
        <p:spPr>
          <a:xfrm>
            <a:off x="531151" y="1083130"/>
            <a:ext cx="11126522" cy="4419600"/>
          </a:xfrm>
        </p:spPr>
        <p:txBody>
          <a:bodyPr/>
          <a:lstStyle/>
          <a:p>
            <a:r>
              <a:rPr lang="en-US" dirty="0" err="1"/>
              <a:t>DbContext</a:t>
            </a:r>
            <a:r>
              <a:rPr lang="en-US" dirty="0"/>
              <a:t> class is the brain of Entity Framework Core, using it can do all the communications with the database. It allows performing the following tasks:</a:t>
            </a:r>
          </a:p>
          <a:p>
            <a:pPr lvl="1"/>
            <a:r>
              <a:rPr lang="en-US" dirty="0"/>
              <a:t>Managing database connection.</a:t>
            </a:r>
          </a:p>
          <a:p>
            <a:pPr lvl="1"/>
            <a:r>
              <a:rPr lang="en-US" dirty="0"/>
              <a:t>Configuring entities and the relationships between them.</a:t>
            </a:r>
          </a:p>
          <a:p>
            <a:pPr lvl="1"/>
            <a:r>
              <a:rPr lang="en-US" dirty="0"/>
              <a:t>Reading, creating, updating &amp; deleting data in the database.</a:t>
            </a:r>
          </a:p>
          <a:p>
            <a:pPr lvl="1"/>
            <a:r>
              <a:rPr lang="en-US" dirty="0"/>
              <a:t>Configuring change tracking.</a:t>
            </a:r>
          </a:p>
          <a:p>
            <a:pPr lvl="1"/>
            <a:r>
              <a:rPr lang="en-US" dirty="0"/>
              <a:t>Caching</a:t>
            </a:r>
          </a:p>
          <a:p>
            <a:pPr lvl="1"/>
            <a:r>
              <a:rPr lang="en-US" dirty="0"/>
              <a:t>Transaction management</a:t>
            </a:r>
          </a:p>
        </p:txBody>
      </p:sp>
      <p:sp>
        <p:nvSpPr>
          <p:cNvPr id="4" name="Slide Number Placeholder 3">
            <a:extLst>
              <a:ext uri="{FF2B5EF4-FFF2-40B4-BE49-F238E27FC236}">
                <a16:creationId xmlns:a16="http://schemas.microsoft.com/office/drawing/2014/main" id="{8411C914-01AA-4284-ACB1-F2266D888490}"/>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19732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892A-076D-44AB-AD2E-756FA8078E9C}"/>
              </a:ext>
            </a:extLst>
          </p:cNvPr>
          <p:cNvSpPr>
            <a:spLocks noGrp="1"/>
          </p:cNvSpPr>
          <p:nvPr>
            <p:ph type="title"/>
          </p:nvPr>
        </p:nvSpPr>
        <p:spPr>
          <a:xfrm>
            <a:off x="286889" y="383396"/>
            <a:ext cx="11125199" cy="527958"/>
          </a:xfrm>
        </p:spPr>
        <p:txBody>
          <a:bodyPr/>
          <a:lstStyle/>
          <a:p>
            <a:r>
              <a:rPr lang="en-IN" dirty="0"/>
              <a:t>Using </a:t>
            </a:r>
            <a:r>
              <a:rPr lang="en-IN" dirty="0" err="1"/>
              <a:t>DbContext</a:t>
            </a:r>
            <a:r>
              <a:rPr lang="en-IN" dirty="0"/>
              <a:t> Class in Application</a:t>
            </a:r>
            <a:endParaRPr lang="en-US" dirty="0"/>
          </a:p>
        </p:txBody>
      </p:sp>
      <p:sp>
        <p:nvSpPr>
          <p:cNvPr id="3" name="Content Placeholder 2">
            <a:extLst>
              <a:ext uri="{FF2B5EF4-FFF2-40B4-BE49-F238E27FC236}">
                <a16:creationId xmlns:a16="http://schemas.microsoft.com/office/drawing/2014/main" id="{223C739E-5031-440D-94A5-0517493C89C6}"/>
              </a:ext>
            </a:extLst>
          </p:cNvPr>
          <p:cNvSpPr>
            <a:spLocks noGrp="1"/>
          </p:cNvSpPr>
          <p:nvPr>
            <p:ph idx="1"/>
          </p:nvPr>
        </p:nvSpPr>
        <p:spPr>
          <a:xfrm>
            <a:off x="531150" y="1083130"/>
            <a:ext cx="11519335" cy="4419600"/>
          </a:xfrm>
        </p:spPr>
        <p:txBody>
          <a:bodyPr/>
          <a:lstStyle/>
          <a:p>
            <a:pPr algn="just"/>
            <a:r>
              <a:rPr lang="en-US" sz="2600" dirty="0"/>
              <a:t>Take for example – for the company’s database (see the previous slide), can create a new context class and name it </a:t>
            </a:r>
            <a:r>
              <a:rPr lang="en-US" sz="2600" dirty="0" err="1"/>
              <a:t>CompanyContext.cs</a:t>
            </a:r>
            <a:r>
              <a:rPr lang="en-US" sz="2600" dirty="0"/>
              <a:t>. Place this class inside the Models folder</a:t>
            </a:r>
          </a:p>
          <a:p>
            <a:pPr algn="just"/>
            <a:endParaRPr lang="en-US" sz="2600" dirty="0"/>
          </a:p>
          <a:p>
            <a:pPr algn="just"/>
            <a:r>
              <a:rPr lang="en-US" sz="2600" dirty="0"/>
              <a:t>Now derive it from </a:t>
            </a:r>
            <a:r>
              <a:rPr lang="en-US" sz="2600" dirty="0" err="1"/>
              <a:t>DbContext</a:t>
            </a:r>
            <a:r>
              <a:rPr lang="en-US" sz="2600" dirty="0"/>
              <a:t> class that lies under the using </a:t>
            </a:r>
            <a:r>
              <a:rPr lang="en-US" sz="2600" dirty="0" err="1"/>
              <a:t>Microsoft.EntityFrameworkCore</a:t>
            </a:r>
            <a:r>
              <a:rPr lang="en-US" sz="2600" dirty="0"/>
              <a:t>; namespace.</a:t>
            </a:r>
          </a:p>
          <a:p>
            <a:pPr algn="just"/>
            <a:r>
              <a:rPr lang="en-US" sz="2600" dirty="0"/>
              <a:t>The </a:t>
            </a:r>
            <a:r>
              <a:rPr lang="en-US" sz="2600" dirty="0" err="1"/>
              <a:t>CompanyContext.cs</a:t>
            </a:r>
            <a:r>
              <a:rPr lang="en-US" sz="2600" dirty="0"/>
              <a:t> will look like this:</a:t>
            </a:r>
          </a:p>
        </p:txBody>
      </p:sp>
      <p:sp>
        <p:nvSpPr>
          <p:cNvPr id="4" name="Slide Number Placeholder 3">
            <a:extLst>
              <a:ext uri="{FF2B5EF4-FFF2-40B4-BE49-F238E27FC236}">
                <a16:creationId xmlns:a16="http://schemas.microsoft.com/office/drawing/2014/main" id="{1A2657A9-3C7F-4F9D-BA74-363AD1C663FD}"/>
              </a:ext>
            </a:extLst>
          </p:cNvPr>
          <p:cNvSpPr>
            <a:spLocks noGrp="1"/>
          </p:cNvSpPr>
          <p:nvPr>
            <p:ph type="sldNum" sz="quarter" idx="12"/>
          </p:nvPr>
        </p:nvSpPr>
        <p:spPr/>
        <p:txBody>
          <a:bodyPr/>
          <a:lstStyle/>
          <a:p>
            <a:fld id="{C51EAA63-D034-42AE-91FA-B13B9518C7BE}" type="slidenum">
              <a:rPr lang="en-US" smtClean="0"/>
              <a:pPr/>
              <a:t>29</a:t>
            </a:fld>
            <a:endParaRPr lang="en-US" dirty="0"/>
          </a:p>
        </p:txBody>
      </p:sp>
      <p:pic>
        <p:nvPicPr>
          <p:cNvPr id="5" name="Picture 4">
            <a:extLst>
              <a:ext uri="{FF2B5EF4-FFF2-40B4-BE49-F238E27FC236}">
                <a16:creationId xmlns:a16="http://schemas.microsoft.com/office/drawing/2014/main" id="{0C408EFF-3A61-4352-9783-00A068835A53}"/>
              </a:ext>
            </a:extLst>
          </p:cNvPr>
          <p:cNvPicPr>
            <a:picLocks noChangeAspect="1"/>
          </p:cNvPicPr>
          <p:nvPr/>
        </p:nvPicPr>
        <p:blipFill>
          <a:blip r:embed="rId2"/>
          <a:stretch>
            <a:fillRect/>
          </a:stretch>
        </p:blipFill>
        <p:spPr>
          <a:xfrm>
            <a:off x="3740947" y="4526592"/>
            <a:ext cx="4217081" cy="1001931"/>
          </a:xfrm>
          <a:prstGeom prst="rect">
            <a:avLst/>
          </a:prstGeom>
        </p:spPr>
      </p:pic>
    </p:spTree>
    <p:extLst>
      <p:ext uri="{BB962C8B-B14F-4D97-AF65-F5344CB8AC3E}">
        <p14:creationId xmlns:p14="http://schemas.microsoft.com/office/powerpoint/2010/main" val="88140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21529" y="310242"/>
            <a:ext cx="11125199" cy="609601"/>
          </a:xfrm>
        </p:spPr>
        <p:txBody>
          <a:bodyPr/>
          <a:lstStyle/>
          <a:p>
            <a:r>
              <a:rPr lang="en-IN" dirty="0"/>
              <a:t>Entity Framework Core</a:t>
            </a:r>
            <a:endParaRPr lang="en-US" dirty="0"/>
          </a:p>
        </p:txBody>
      </p:sp>
      <p:sp>
        <p:nvSpPr>
          <p:cNvPr id="102403" name="Rectangle 3"/>
          <p:cNvSpPr>
            <a:spLocks noGrp="1" noChangeArrowheads="1"/>
          </p:cNvSpPr>
          <p:nvPr>
            <p:ph type="body" idx="1"/>
          </p:nvPr>
        </p:nvSpPr>
        <p:spPr>
          <a:xfrm>
            <a:off x="376668" y="1171122"/>
            <a:ext cx="11435488" cy="4625521"/>
          </a:xfrm>
        </p:spPr>
        <p:txBody>
          <a:bodyPr/>
          <a:lstStyle/>
          <a:p>
            <a:pPr marL="0" indent="0" algn="just">
              <a:buNone/>
            </a:pPr>
            <a:r>
              <a:rPr lang="en-US" dirty="0"/>
              <a:t>Entity Framework Core is a lightweight, extensible and cross-platform version of Microsoft's object-relational mapper (ORM), Entity Framework is the official data access platform for Microsoft.</a:t>
            </a:r>
          </a:p>
          <a:p>
            <a:pPr marL="0" indent="0" algn="just">
              <a:spcBef>
                <a:spcPts val="0"/>
              </a:spcBef>
              <a:buNone/>
            </a:pPr>
            <a:endParaRPr lang="en-US" dirty="0"/>
          </a:p>
          <a:p>
            <a:pPr algn="just">
              <a:spcBef>
                <a:spcPts val="0"/>
              </a:spcBef>
            </a:pPr>
            <a:r>
              <a:rPr lang="en-US" dirty="0"/>
              <a:t>Entity Framework is an Object/Relational Mapping (O/RM) framework. It is an enhancement to ADO.NET that gives developers an automated mechanism for accessing &amp; storing the data in the database.</a:t>
            </a:r>
          </a:p>
          <a:p>
            <a:pPr algn="just">
              <a:spcBef>
                <a:spcPts val="0"/>
              </a:spcBef>
            </a:pPr>
            <a:endParaRPr lang="en-US" dirty="0"/>
          </a:p>
          <a:p>
            <a:pPr algn="just">
              <a:spcBef>
                <a:spcPts val="0"/>
              </a:spcBef>
            </a:pPr>
            <a:r>
              <a:rPr lang="en-US" dirty="0"/>
              <a:t>EF Core is intended to be used with .NET Core applications. However, it can also be used with standard .NET 4.5+ framework based applications.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C529-B4DA-4532-B137-0FADAA6C300F}"/>
              </a:ext>
            </a:extLst>
          </p:cNvPr>
          <p:cNvSpPr>
            <a:spLocks noGrp="1"/>
          </p:cNvSpPr>
          <p:nvPr>
            <p:ph type="title"/>
          </p:nvPr>
        </p:nvSpPr>
        <p:spPr>
          <a:xfrm>
            <a:off x="352204" y="356182"/>
            <a:ext cx="11125199" cy="384047"/>
          </a:xfrm>
        </p:spPr>
        <p:txBody>
          <a:bodyPr/>
          <a:lstStyle/>
          <a:p>
            <a:r>
              <a:rPr lang="en-IN" dirty="0"/>
              <a:t>Using </a:t>
            </a:r>
            <a:r>
              <a:rPr lang="en-IN" dirty="0" err="1"/>
              <a:t>DbContext</a:t>
            </a:r>
            <a:r>
              <a:rPr lang="en-IN" dirty="0"/>
              <a:t> Class in Application</a:t>
            </a:r>
            <a:endParaRPr lang="en-US" dirty="0"/>
          </a:p>
        </p:txBody>
      </p:sp>
      <p:sp>
        <p:nvSpPr>
          <p:cNvPr id="3" name="Content Placeholder 2">
            <a:extLst>
              <a:ext uri="{FF2B5EF4-FFF2-40B4-BE49-F238E27FC236}">
                <a16:creationId xmlns:a16="http://schemas.microsoft.com/office/drawing/2014/main" id="{19437A63-6422-4A52-8AA7-76C39C706062}"/>
              </a:ext>
            </a:extLst>
          </p:cNvPr>
          <p:cNvSpPr>
            <a:spLocks noGrp="1"/>
          </p:cNvSpPr>
          <p:nvPr>
            <p:ph idx="1"/>
          </p:nvPr>
        </p:nvSpPr>
        <p:spPr>
          <a:xfrm>
            <a:off x="531151" y="936172"/>
            <a:ext cx="11126522" cy="4419600"/>
          </a:xfrm>
        </p:spPr>
        <p:txBody>
          <a:bodyPr/>
          <a:lstStyle/>
          <a:p>
            <a:r>
              <a:rPr lang="en-US" dirty="0"/>
              <a:t>Next add the </a:t>
            </a:r>
            <a:r>
              <a:rPr lang="en-US" dirty="0" err="1"/>
              <a:t>DbSet</a:t>
            </a:r>
            <a:r>
              <a:rPr lang="en-US" dirty="0"/>
              <a:t> for the 2 entity class. These are the Department and Employee.</a:t>
            </a:r>
          </a:p>
          <a:p>
            <a:endParaRPr lang="en-US" dirty="0"/>
          </a:p>
          <a:p>
            <a:r>
              <a:rPr lang="en-US" dirty="0"/>
              <a:t>The </a:t>
            </a:r>
            <a:r>
              <a:rPr lang="en-US" dirty="0" err="1"/>
              <a:t>DbSet</a:t>
            </a:r>
            <a:r>
              <a:rPr lang="en-US" dirty="0"/>
              <a:t> class represents a collection for a given entity within the model and is the gateway to database operations against an entity.</a:t>
            </a:r>
          </a:p>
          <a:p>
            <a:pPr marL="0" indent="0">
              <a:buNone/>
            </a:pPr>
            <a:endParaRPr lang="en-US" dirty="0"/>
          </a:p>
          <a:p>
            <a:r>
              <a:rPr lang="en-US" dirty="0"/>
              <a:t>This will make </a:t>
            </a:r>
            <a:r>
              <a:rPr lang="en-US" dirty="0" err="1"/>
              <a:t>CompanyContext</a:t>
            </a:r>
            <a:r>
              <a:rPr lang="en-US" dirty="0"/>
              <a:t> class look this way:</a:t>
            </a:r>
          </a:p>
        </p:txBody>
      </p:sp>
      <p:sp>
        <p:nvSpPr>
          <p:cNvPr id="4" name="Slide Number Placeholder 3">
            <a:extLst>
              <a:ext uri="{FF2B5EF4-FFF2-40B4-BE49-F238E27FC236}">
                <a16:creationId xmlns:a16="http://schemas.microsoft.com/office/drawing/2014/main" id="{6B8C59D7-6F6D-4473-BDDD-DCCE6388B2E4}"/>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5" name="Picture 4">
            <a:extLst>
              <a:ext uri="{FF2B5EF4-FFF2-40B4-BE49-F238E27FC236}">
                <a16:creationId xmlns:a16="http://schemas.microsoft.com/office/drawing/2014/main" id="{1B171ABD-2872-4B6D-A313-2E59A133CD06}"/>
              </a:ext>
            </a:extLst>
          </p:cNvPr>
          <p:cNvPicPr>
            <a:picLocks noChangeAspect="1"/>
          </p:cNvPicPr>
          <p:nvPr/>
        </p:nvPicPr>
        <p:blipFill>
          <a:blip r:embed="rId2"/>
          <a:stretch>
            <a:fillRect/>
          </a:stretch>
        </p:blipFill>
        <p:spPr>
          <a:xfrm>
            <a:off x="3421755" y="4515190"/>
            <a:ext cx="4986096" cy="1158649"/>
          </a:xfrm>
          <a:prstGeom prst="rect">
            <a:avLst/>
          </a:prstGeom>
        </p:spPr>
      </p:pic>
    </p:spTree>
    <p:extLst>
      <p:ext uri="{BB962C8B-B14F-4D97-AF65-F5344CB8AC3E}">
        <p14:creationId xmlns:p14="http://schemas.microsoft.com/office/powerpoint/2010/main" val="11262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BAC2-3825-4FF5-B859-CE3FBD1DEC14}"/>
              </a:ext>
            </a:extLst>
          </p:cNvPr>
          <p:cNvSpPr>
            <a:spLocks noGrp="1"/>
          </p:cNvSpPr>
          <p:nvPr>
            <p:ph type="title"/>
          </p:nvPr>
        </p:nvSpPr>
        <p:spPr>
          <a:xfrm>
            <a:off x="286889" y="383396"/>
            <a:ext cx="11125199" cy="527958"/>
          </a:xfrm>
        </p:spPr>
        <p:txBody>
          <a:bodyPr/>
          <a:lstStyle/>
          <a:p>
            <a:r>
              <a:rPr lang="en-IN" dirty="0"/>
              <a:t>Using </a:t>
            </a:r>
            <a:r>
              <a:rPr lang="en-IN" dirty="0" err="1"/>
              <a:t>DbContext</a:t>
            </a:r>
            <a:r>
              <a:rPr lang="en-IN" dirty="0"/>
              <a:t> Class in Application</a:t>
            </a:r>
            <a:endParaRPr lang="en-US" dirty="0"/>
          </a:p>
        </p:txBody>
      </p:sp>
      <p:sp>
        <p:nvSpPr>
          <p:cNvPr id="3" name="Content Placeholder 2">
            <a:extLst>
              <a:ext uri="{FF2B5EF4-FFF2-40B4-BE49-F238E27FC236}">
                <a16:creationId xmlns:a16="http://schemas.microsoft.com/office/drawing/2014/main" id="{700D05C6-E40D-4F5A-95C3-F702E4DE15A7}"/>
              </a:ext>
            </a:extLst>
          </p:cNvPr>
          <p:cNvSpPr>
            <a:spLocks noGrp="1"/>
          </p:cNvSpPr>
          <p:nvPr>
            <p:ph idx="1"/>
          </p:nvPr>
        </p:nvSpPr>
        <p:spPr>
          <a:xfrm>
            <a:off x="531151" y="1219200"/>
            <a:ext cx="11126522" cy="4419600"/>
          </a:xfrm>
        </p:spPr>
        <p:txBody>
          <a:bodyPr/>
          <a:lstStyle/>
          <a:p>
            <a:r>
              <a:rPr lang="en-US" dirty="0"/>
              <a:t>In the company database there are 2 tables – Department &amp; Employee, so the 2 entity classes will be </a:t>
            </a:r>
            <a:r>
              <a:rPr lang="en-US" dirty="0" err="1"/>
              <a:t>Department.cs</a:t>
            </a:r>
            <a:r>
              <a:rPr lang="en-US" dirty="0"/>
              <a:t> and </a:t>
            </a:r>
            <a:r>
              <a:rPr lang="en-US" dirty="0" err="1"/>
              <a:t>Employee.cs</a:t>
            </a:r>
            <a:r>
              <a:rPr lang="en-US" dirty="0"/>
              <a:t>. Place these classes inside the Models folder.</a:t>
            </a:r>
          </a:p>
          <a:p>
            <a:r>
              <a:rPr lang="en-US" dirty="0"/>
              <a:t>The structure of these files are:</a:t>
            </a:r>
          </a:p>
        </p:txBody>
      </p:sp>
      <p:sp>
        <p:nvSpPr>
          <p:cNvPr id="4" name="Slide Number Placeholder 3">
            <a:extLst>
              <a:ext uri="{FF2B5EF4-FFF2-40B4-BE49-F238E27FC236}">
                <a16:creationId xmlns:a16="http://schemas.microsoft.com/office/drawing/2014/main" id="{2A217F68-E198-4151-9A08-3D061AF6AB91}"/>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a:extLst>
              <a:ext uri="{FF2B5EF4-FFF2-40B4-BE49-F238E27FC236}">
                <a16:creationId xmlns:a16="http://schemas.microsoft.com/office/drawing/2014/main" id="{A2CE55B8-94A4-4F9E-99F0-ADEE90A8599A}"/>
              </a:ext>
            </a:extLst>
          </p:cNvPr>
          <p:cNvPicPr>
            <a:picLocks noChangeAspect="1"/>
          </p:cNvPicPr>
          <p:nvPr/>
        </p:nvPicPr>
        <p:blipFill>
          <a:blip r:embed="rId2"/>
          <a:stretch>
            <a:fillRect/>
          </a:stretch>
        </p:blipFill>
        <p:spPr>
          <a:xfrm>
            <a:off x="3656921" y="2888796"/>
            <a:ext cx="4874982" cy="3376877"/>
          </a:xfrm>
          <a:prstGeom prst="rect">
            <a:avLst/>
          </a:prstGeom>
        </p:spPr>
      </p:pic>
    </p:spTree>
    <p:extLst>
      <p:ext uri="{BB962C8B-B14F-4D97-AF65-F5344CB8AC3E}">
        <p14:creationId xmlns:p14="http://schemas.microsoft.com/office/powerpoint/2010/main" val="362458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397F-9EFF-4D3C-80BA-5EDF1B6FC9AE}"/>
              </a:ext>
            </a:extLst>
          </p:cNvPr>
          <p:cNvSpPr>
            <a:spLocks noGrp="1"/>
          </p:cNvSpPr>
          <p:nvPr>
            <p:ph type="title"/>
          </p:nvPr>
        </p:nvSpPr>
        <p:spPr>
          <a:xfrm>
            <a:off x="335876" y="339853"/>
            <a:ext cx="11125199" cy="384047"/>
          </a:xfrm>
        </p:spPr>
        <p:txBody>
          <a:bodyPr/>
          <a:lstStyle/>
          <a:p>
            <a:r>
              <a:rPr lang="en-IN" dirty="0" err="1"/>
              <a:t>OnConfiguring</a:t>
            </a:r>
            <a:r>
              <a:rPr lang="en-IN" dirty="0"/>
              <a:t>() Method</a:t>
            </a:r>
            <a:endParaRPr lang="en-US" dirty="0"/>
          </a:p>
        </p:txBody>
      </p:sp>
      <p:sp>
        <p:nvSpPr>
          <p:cNvPr id="3" name="Content Placeholder 2">
            <a:extLst>
              <a:ext uri="{FF2B5EF4-FFF2-40B4-BE49-F238E27FC236}">
                <a16:creationId xmlns:a16="http://schemas.microsoft.com/office/drawing/2014/main" id="{55A8B6CF-771D-4406-A589-F39085E5124C}"/>
              </a:ext>
            </a:extLst>
          </p:cNvPr>
          <p:cNvSpPr>
            <a:spLocks noGrp="1"/>
          </p:cNvSpPr>
          <p:nvPr>
            <p:ph idx="1"/>
          </p:nvPr>
        </p:nvSpPr>
        <p:spPr>
          <a:xfrm>
            <a:off x="531151" y="952501"/>
            <a:ext cx="11126522" cy="4419600"/>
          </a:xfrm>
        </p:spPr>
        <p:txBody>
          <a:bodyPr/>
          <a:lstStyle/>
          <a:p>
            <a:pPr algn="just"/>
            <a:r>
              <a:rPr lang="en-US" sz="2400" dirty="0"/>
              <a:t>The </a:t>
            </a:r>
            <a:r>
              <a:rPr lang="en-US" sz="2400" dirty="0" err="1"/>
              <a:t>OnConfiguring</a:t>
            </a:r>
            <a:r>
              <a:rPr lang="en-US" sz="2400" dirty="0"/>
              <a:t>() method of the </a:t>
            </a:r>
            <a:r>
              <a:rPr lang="en-US" sz="2400" dirty="0" err="1"/>
              <a:t>DbContext</a:t>
            </a:r>
            <a:r>
              <a:rPr lang="en-US" sz="2400" dirty="0"/>
              <a:t> class is overridden inside the context class (i.e. here </a:t>
            </a:r>
            <a:r>
              <a:rPr lang="en-US" sz="2400" dirty="0" err="1"/>
              <a:t>CompanyContext.cs</a:t>
            </a:r>
            <a:r>
              <a:rPr lang="en-US" sz="2400" dirty="0"/>
              <a:t>). It allows to select and configure the data source to be used with a context using </a:t>
            </a:r>
            <a:r>
              <a:rPr lang="en-US" sz="2400" dirty="0" err="1"/>
              <a:t>DbContextOptionsBuilder</a:t>
            </a:r>
            <a:r>
              <a:rPr lang="en-US" sz="2400" dirty="0"/>
              <a:t> which is passed to its parameter.</a:t>
            </a:r>
          </a:p>
          <a:p>
            <a:pPr algn="just"/>
            <a:endParaRPr lang="en-US" sz="2400" dirty="0"/>
          </a:p>
          <a:p>
            <a:pPr algn="just"/>
            <a:r>
              <a:rPr lang="en-US" sz="2400" dirty="0"/>
              <a:t>On adding the </a:t>
            </a:r>
            <a:r>
              <a:rPr lang="en-US" sz="2400" dirty="0" err="1"/>
              <a:t>OnConfiguring</a:t>
            </a:r>
            <a:r>
              <a:rPr lang="en-US" sz="2400" dirty="0"/>
              <a:t>() method to the </a:t>
            </a:r>
            <a:r>
              <a:rPr lang="en-US" sz="2400" dirty="0" err="1"/>
              <a:t>CompanyContext</a:t>
            </a:r>
            <a:r>
              <a:rPr lang="en-US" sz="2400" dirty="0"/>
              <a:t> class, it will look like:</a:t>
            </a:r>
          </a:p>
        </p:txBody>
      </p:sp>
      <p:sp>
        <p:nvSpPr>
          <p:cNvPr id="4" name="Slide Number Placeholder 3">
            <a:extLst>
              <a:ext uri="{FF2B5EF4-FFF2-40B4-BE49-F238E27FC236}">
                <a16:creationId xmlns:a16="http://schemas.microsoft.com/office/drawing/2014/main" id="{776484F1-B9F9-42F1-A85B-7BB016246BF2}"/>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5" name="Picture 4">
            <a:extLst>
              <a:ext uri="{FF2B5EF4-FFF2-40B4-BE49-F238E27FC236}">
                <a16:creationId xmlns:a16="http://schemas.microsoft.com/office/drawing/2014/main" id="{AA2BBDA8-C77E-4B0C-9577-0EFBFE3ABC1F}"/>
              </a:ext>
            </a:extLst>
          </p:cNvPr>
          <p:cNvPicPr>
            <a:picLocks noChangeAspect="1"/>
          </p:cNvPicPr>
          <p:nvPr/>
        </p:nvPicPr>
        <p:blipFill>
          <a:blip r:embed="rId2"/>
          <a:stretch>
            <a:fillRect/>
          </a:stretch>
        </p:blipFill>
        <p:spPr>
          <a:xfrm>
            <a:off x="1746933" y="3162301"/>
            <a:ext cx="8694958" cy="2743198"/>
          </a:xfrm>
          <a:prstGeom prst="rect">
            <a:avLst/>
          </a:prstGeom>
        </p:spPr>
      </p:pic>
    </p:spTree>
    <p:extLst>
      <p:ext uri="{BB962C8B-B14F-4D97-AF65-F5344CB8AC3E}">
        <p14:creationId xmlns:p14="http://schemas.microsoft.com/office/powerpoint/2010/main" val="409270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5A68-688B-4A77-AB6F-F3918F5412FB}"/>
              </a:ext>
            </a:extLst>
          </p:cNvPr>
          <p:cNvSpPr>
            <a:spLocks noGrp="1"/>
          </p:cNvSpPr>
          <p:nvPr>
            <p:ph type="title"/>
          </p:nvPr>
        </p:nvSpPr>
        <p:spPr>
          <a:xfrm>
            <a:off x="303218" y="388839"/>
            <a:ext cx="11125199" cy="384047"/>
          </a:xfrm>
        </p:spPr>
        <p:txBody>
          <a:bodyPr/>
          <a:lstStyle/>
          <a:p>
            <a:r>
              <a:rPr lang="en-IN" dirty="0" err="1"/>
              <a:t>OnModelCreating</a:t>
            </a:r>
            <a:r>
              <a:rPr lang="en-IN" dirty="0"/>
              <a:t>() Method</a:t>
            </a:r>
            <a:endParaRPr lang="en-US" dirty="0"/>
          </a:p>
        </p:txBody>
      </p:sp>
      <p:sp>
        <p:nvSpPr>
          <p:cNvPr id="3" name="Content Placeholder 2">
            <a:extLst>
              <a:ext uri="{FF2B5EF4-FFF2-40B4-BE49-F238E27FC236}">
                <a16:creationId xmlns:a16="http://schemas.microsoft.com/office/drawing/2014/main" id="{89267E4B-D92D-426F-A3B0-831D028B506A}"/>
              </a:ext>
            </a:extLst>
          </p:cNvPr>
          <p:cNvSpPr>
            <a:spLocks noGrp="1"/>
          </p:cNvSpPr>
          <p:nvPr>
            <p:ph idx="1"/>
          </p:nvPr>
        </p:nvSpPr>
        <p:spPr>
          <a:xfrm>
            <a:off x="531151" y="985158"/>
            <a:ext cx="11126522" cy="4419600"/>
          </a:xfrm>
        </p:spPr>
        <p:txBody>
          <a:bodyPr/>
          <a:lstStyle/>
          <a:p>
            <a:r>
              <a:rPr lang="en-US" sz="2200" dirty="0"/>
              <a:t>The </a:t>
            </a:r>
            <a:r>
              <a:rPr lang="en-US" sz="2200" dirty="0" err="1"/>
              <a:t>OnModelCreating</a:t>
            </a:r>
            <a:r>
              <a:rPr lang="en-US" sz="2200" dirty="0"/>
              <a:t>() method of the </a:t>
            </a:r>
            <a:r>
              <a:rPr lang="en-US" sz="2200" dirty="0" err="1"/>
              <a:t>DbContext</a:t>
            </a:r>
            <a:r>
              <a:rPr lang="en-US" sz="2200" dirty="0"/>
              <a:t> class allows configuring the model using </a:t>
            </a:r>
            <a:r>
              <a:rPr lang="en-US" sz="2200" dirty="0" err="1"/>
              <a:t>ModelBuilder</a:t>
            </a:r>
            <a:r>
              <a:rPr lang="en-US" sz="2200" dirty="0"/>
              <a:t> Fluent API. This method is overridden inside the context class.</a:t>
            </a:r>
          </a:p>
          <a:p>
            <a:r>
              <a:rPr lang="en-US" sz="2200" dirty="0"/>
              <a:t>After adding it to the </a:t>
            </a:r>
            <a:r>
              <a:rPr lang="en-US" sz="2200" dirty="0" err="1"/>
              <a:t>CompanyContext</a:t>
            </a:r>
            <a:r>
              <a:rPr lang="en-US" sz="2200" dirty="0"/>
              <a:t> class it will look:</a:t>
            </a:r>
          </a:p>
        </p:txBody>
      </p:sp>
      <p:sp>
        <p:nvSpPr>
          <p:cNvPr id="4" name="Slide Number Placeholder 3">
            <a:extLst>
              <a:ext uri="{FF2B5EF4-FFF2-40B4-BE49-F238E27FC236}">
                <a16:creationId xmlns:a16="http://schemas.microsoft.com/office/drawing/2014/main" id="{03A51365-1E50-450B-9534-5B496EFB4476}"/>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5" name="Picture 4">
            <a:extLst>
              <a:ext uri="{FF2B5EF4-FFF2-40B4-BE49-F238E27FC236}">
                <a16:creationId xmlns:a16="http://schemas.microsoft.com/office/drawing/2014/main" id="{9E02924B-A9DB-467F-99AC-D694B8C16CD8}"/>
              </a:ext>
            </a:extLst>
          </p:cNvPr>
          <p:cNvPicPr>
            <a:picLocks noChangeAspect="1"/>
          </p:cNvPicPr>
          <p:nvPr/>
        </p:nvPicPr>
        <p:blipFill>
          <a:blip r:embed="rId2"/>
          <a:stretch>
            <a:fillRect/>
          </a:stretch>
        </p:blipFill>
        <p:spPr>
          <a:xfrm>
            <a:off x="7650035" y="2185634"/>
            <a:ext cx="4229100" cy="3805591"/>
          </a:xfrm>
          <a:prstGeom prst="rect">
            <a:avLst/>
          </a:prstGeom>
        </p:spPr>
      </p:pic>
      <p:pic>
        <p:nvPicPr>
          <p:cNvPr id="7" name="Picture 6">
            <a:extLst>
              <a:ext uri="{FF2B5EF4-FFF2-40B4-BE49-F238E27FC236}">
                <a16:creationId xmlns:a16="http://schemas.microsoft.com/office/drawing/2014/main" id="{4A335279-FF60-4EB3-B2CB-890B58A86444}"/>
              </a:ext>
            </a:extLst>
          </p:cNvPr>
          <p:cNvPicPr>
            <a:picLocks noChangeAspect="1"/>
          </p:cNvPicPr>
          <p:nvPr/>
        </p:nvPicPr>
        <p:blipFill>
          <a:blip r:embed="rId3"/>
          <a:stretch>
            <a:fillRect/>
          </a:stretch>
        </p:blipFill>
        <p:spPr>
          <a:xfrm>
            <a:off x="309689" y="2185634"/>
            <a:ext cx="6984212" cy="3930214"/>
          </a:xfrm>
          <a:prstGeom prst="rect">
            <a:avLst/>
          </a:prstGeom>
        </p:spPr>
      </p:pic>
    </p:spTree>
    <p:extLst>
      <p:ext uri="{BB962C8B-B14F-4D97-AF65-F5344CB8AC3E}">
        <p14:creationId xmlns:p14="http://schemas.microsoft.com/office/powerpoint/2010/main" val="272862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EA2B-F308-4311-B036-7DF70BBD9962}"/>
              </a:ext>
            </a:extLst>
          </p:cNvPr>
          <p:cNvSpPr>
            <a:spLocks noGrp="1"/>
          </p:cNvSpPr>
          <p:nvPr>
            <p:ph type="title"/>
          </p:nvPr>
        </p:nvSpPr>
        <p:spPr>
          <a:xfrm>
            <a:off x="270560" y="339853"/>
            <a:ext cx="11125199" cy="384047"/>
          </a:xfrm>
        </p:spPr>
        <p:txBody>
          <a:bodyPr/>
          <a:lstStyle/>
          <a:p>
            <a:r>
              <a:rPr lang="en-IN" dirty="0" err="1"/>
              <a:t>OnModelCreating</a:t>
            </a:r>
            <a:r>
              <a:rPr lang="en-IN" dirty="0"/>
              <a:t>() Method</a:t>
            </a:r>
            <a:endParaRPr lang="en-US" dirty="0"/>
          </a:p>
        </p:txBody>
      </p:sp>
      <p:sp>
        <p:nvSpPr>
          <p:cNvPr id="3" name="Content Placeholder 2">
            <a:extLst>
              <a:ext uri="{FF2B5EF4-FFF2-40B4-BE49-F238E27FC236}">
                <a16:creationId xmlns:a16="http://schemas.microsoft.com/office/drawing/2014/main" id="{7FC9ED0D-5798-424E-8E75-21F07F20D5A8}"/>
              </a:ext>
            </a:extLst>
          </p:cNvPr>
          <p:cNvSpPr>
            <a:spLocks noGrp="1"/>
          </p:cNvSpPr>
          <p:nvPr>
            <p:ph idx="1"/>
          </p:nvPr>
        </p:nvSpPr>
        <p:spPr>
          <a:xfrm>
            <a:off x="270559" y="952501"/>
            <a:ext cx="11698283" cy="4419600"/>
          </a:xfrm>
        </p:spPr>
        <p:txBody>
          <a:bodyPr/>
          <a:lstStyle/>
          <a:p>
            <a:r>
              <a:rPr lang="en-US" dirty="0"/>
              <a:t>Inside the </a:t>
            </a:r>
            <a:r>
              <a:rPr lang="en-US" dirty="0" err="1"/>
              <a:t>OnModelCreating</a:t>
            </a:r>
            <a:r>
              <a:rPr lang="en-US" dirty="0"/>
              <a:t>() method we have configured both the Department and the Employee entities.</a:t>
            </a:r>
          </a:p>
          <a:p>
            <a:r>
              <a:rPr lang="en-US" dirty="0"/>
              <a:t>As you can see, by using the </a:t>
            </a:r>
            <a:r>
              <a:rPr lang="en-US" dirty="0" err="1"/>
              <a:t>IsRequired</a:t>
            </a:r>
            <a:r>
              <a:rPr lang="en-US" dirty="0"/>
              <a:t>() we are making the Name property of the Department class as the required one.</a:t>
            </a:r>
          </a:p>
          <a:p>
            <a:r>
              <a:rPr lang="en-US" dirty="0"/>
              <a:t>Similarly the </a:t>
            </a:r>
            <a:r>
              <a:rPr lang="en-US" dirty="0" err="1"/>
              <a:t>HasMaxLength</a:t>
            </a:r>
            <a:r>
              <a:rPr lang="en-US" dirty="0"/>
              <a:t>(100) method is used to set the maximum length of Designation property of the employee.</a:t>
            </a:r>
          </a:p>
          <a:p>
            <a:endParaRPr lang="en-US" dirty="0"/>
          </a:p>
        </p:txBody>
      </p:sp>
      <p:sp>
        <p:nvSpPr>
          <p:cNvPr id="4" name="Slide Number Placeholder 3">
            <a:extLst>
              <a:ext uri="{FF2B5EF4-FFF2-40B4-BE49-F238E27FC236}">
                <a16:creationId xmlns:a16="http://schemas.microsoft.com/office/drawing/2014/main" id="{908FE080-1A8B-4861-B6A6-0313FF6FCD4C}"/>
              </a:ext>
            </a:extLst>
          </p:cNvPr>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8746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FB5E-BE3C-40E9-B1EB-F2348DCC9442}"/>
              </a:ext>
            </a:extLst>
          </p:cNvPr>
          <p:cNvSpPr>
            <a:spLocks noGrp="1"/>
          </p:cNvSpPr>
          <p:nvPr>
            <p:ph type="title"/>
          </p:nvPr>
        </p:nvSpPr>
        <p:spPr>
          <a:xfrm>
            <a:off x="335875" y="323524"/>
            <a:ext cx="11125199" cy="384047"/>
          </a:xfrm>
        </p:spPr>
        <p:txBody>
          <a:bodyPr/>
          <a:lstStyle/>
          <a:p>
            <a:r>
              <a:rPr lang="en-IN" dirty="0" err="1"/>
              <a:t>DbContext</a:t>
            </a:r>
            <a:r>
              <a:rPr lang="en-IN" dirty="0"/>
              <a:t> Method</a:t>
            </a:r>
            <a:endParaRPr lang="en-US" dirty="0"/>
          </a:p>
        </p:txBody>
      </p:sp>
      <p:graphicFrame>
        <p:nvGraphicFramePr>
          <p:cNvPr id="5" name="Content Placeholder 4">
            <a:extLst>
              <a:ext uri="{FF2B5EF4-FFF2-40B4-BE49-F238E27FC236}">
                <a16:creationId xmlns:a16="http://schemas.microsoft.com/office/drawing/2014/main" id="{7A0A4413-95E1-4107-8CF3-3BD08C24B5B2}"/>
              </a:ext>
            </a:extLst>
          </p:cNvPr>
          <p:cNvGraphicFramePr>
            <a:graphicFrameLocks noGrp="1"/>
          </p:cNvGraphicFramePr>
          <p:nvPr>
            <p:ph idx="1"/>
            <p:extLst>
              <p:ext uri="{D42A27DB-BD31-4B8C-83A1-F6EECF244321}">
                <p14:modId xmlns:p14="http://schemas.microsoft.com/office/powerpoint/2010/main" val="1001551646"/>
              </p:ext>
            </p:extLst>
          </p:nvPr>
        </p:nvGraphicFramePr>
        <p:xfrm>
          <a:off x="1946365" y="827667"/>
          <a:ext cx="8296093" cy="5463920"/>
        </p:xfrm>
        <a:graphic>
          <a:graphicData uri="http://schemas.openxmlformats.org/drawingml/2006/table">
            <a:tbl>
              <a:tblPr>
                <a:tableStyleId>{16D9F66E-5EB9-4882-86FB-DCBF35E3C3E4}</a:tableStyleId>
              </a:tblPr>
              <a:tblGrid>
                <a:gridCol w="1846257">
                  <a:extLst>
                    <a:ext uri="{9D8B030D-6E8A-4147-A177-3AD203B41FA5}">
                      <a16:colId xmlns:a16="http://schemas.microsoft.com/office/drawing/2014/main" val="4232069986"/>
                    </a:ext>
                  </a:extLst>
                </a:gridCol>
                <a:gridCol w="6449836">
                  <a:extLst>
                    <a:ext uri="{9D8B030D-6E8A-4147-A177-3AD203B41FA5}">
                      <a16:colId xmlns:a16="http://schemas.microsoft.com/office/drawing/2014/main" val="563602205"/>
                    </a:ext>
                  </a:extLst>
                </a:gridCol>
              </a:tblGrid>
              <a:tr h="278023">
                <a:tc>
                  <a:txBody>
                    <a:bodyPr/>
                    <a:lstStyle/>
                    <a:p>
                      <a:pPr algn="l" fontAlgn="b"/>
                      <a:r>
                        <a:rPr lang="en-US" sz="2000" b="1" dirty="0">
                          <a:effectLst/>
                        </a:rPr>
                        <a:t>Method</a:t>
                      </a:r>
                    </a:p>
                  </a:txBody>
                  <a:tcPr marL="47935" marR="47935" marT="47935" marB="47935" anchor="b"/>
                </a:tc>
                <a:tc>
                  <a:txBody>
                    <a:bodyPr/>
                    <a:lstStyle/>
                    <a:p>
                      <a:pPr algn="l" fontAlgn="b"/>
                      <a:r>
                        <a:rPr lang="en-US" sz="2000" b="1" dirty="0">
                          <a:effectLst/>
                        </a:rPr>
                        <a:t>Description</a:t>
                      </a:r>
                    </a:p>
                  </a:txBody>
                  <a:tcPr marL="47935" marR="47935" marT="47935" marB="47935" anchor="b"/>
                </a:tc>
                <a:extLst>
                  <a:ext uri="{0D108BD9-81ED-4DB2-BD59-A6C34878D82A}">
                    <a16:rowId xmlns:a16="http://schemas.microsoft.com/office/drawing/2014/main" val="1575375871"/>
                  </a:ext>
                </a:extLst>
              </a:tr>
              <a:tr h="278023">
                <a:tc>
                  <a:txBody>
                    <a:bodyPr/>
                    <a:lstStyle/>
                    <a:p>
                      <a:pPr fontAlgn="t"/>
                      <a:r>
                        <a:rPr lang="en-US" sz="2000">
                          <a:effectLst/>
                        </a:rPr>
                        <a:t>Add</a:t>
                      </a:r>
                    </a:p>
                  </a:txBody>
                  <a:tcPr marL="47935" marR="47935" marT="47935" marB="47935"/>
                </a:tc>
                <a:tc>
                  <a:txBody>
                    <a:bodyPr/>
                    <a:lstStyle/>
                    <a:p>
                      <a:pPr fontAlgn="t"/>
                      <a:r>
                        <a:rPr lang="en-US" sz="2000">
                          <a:effectLst/>
                        </a:rPr>
                        <a:t>Adds a new entity with Added state</a:t>
                      </a:r>
                    </a:p>
                  </a:txBody>
                  <a:tcPr marL="47935" marR="47935" marT="47935" marB="47935"/>
                </a:tc>
                <a:extLst>
                  <a:ext uri="{0D108BD9-81ED-4DB2-BD59-A6C34878D82A}">
                    <a16:rowId xmlns:a16="http://schemas.microsoft.com/office/drawing/2014/main" val="1204161885"/>
                  </a:ext>
                </a:extLst>
              </a:tr>
              <a:tr h="460175">
                <a:tc>
                  <a:txBody>
                    <a:bodyPr/>
                    <a:lstStyle/>
                    <a:p>
                      <a:pPr fontAlgn="t"/>
                      <a:r>
                        <a:rPr lang="en-US" sz="2000">
                          <a:effectLst/>
                        </a:rPr>
                        <a:t>AddRange</a:t>
                      </a:r>
                    </a:p>
                  </a:txBody>
                  <a:tcPr marL="47935" marR="47935" marT="47935" marB="47935"/>
                </a:tc>
                <a:tc>
                  <a:txBody>
                    <a:bodyPr/>
                    <a:lstStyle/>
                    <a:p>
                      <a:pPr fontAlgn="t"/>
                      <a:r>
                        <a:rPr lang="en-US" sz="2000">
                          <a:effectLst/>
                        </a:rPr>
                        <a:t>Adds a collection of new entities with Added state</a:t>
                      </a:r>
                    </a:p>
                  </a:txBody>
                  <a:tcPr marL="47935" marR="47935" marT="47935" marB="47935"/>
                </a:tc>
                <a:extLst>
                  <a:ext uri="{0D108BD9-81ED-4DB2-BD59-A6C34878D82A}">
                    <a16:rowId xmlns:a16="http://schemas.microsoft.com/office/drawing/2014/main" val="3235254446"/>
                  </a:ext>
                </a:extLst>
              </a:tr>
              <a:tr h="460175">
                <a:tc>
                  <a:txBody>
                    <a:bodyPr/>
                    <a:lstStyle/>
                    <a:p>
                      <a:pPr fontAlgn="t"/>
                      <a:r>
                        <a:rPr lang="en-US" sz="2000">
                          <a:effectLst/>
                        </a:rPr>
                        <a:t>Attach</a:t>
                      </a:r>
                    </a:p>
                  </a:txBody>
                  <a:tcPr marL="47935" marR="47935" marT="47935" marB="47935"/>
                </a:tc>
                <a:tc>
                  <a:txBody>
                    <a:bodyPr/>
                    <a:lstStyle/>
                    <a:p>
                      <a:pPr fontAlgn="t"/>
                      <a:r>
                        <a:rPr lang="en-US" sz="2000">
                          <a:effectLst/>
                        </a:rPr>
                        <a:t>Attaches a new or existing entity with Unchanged state</a:t>
                      </a:r>
                    </a:p>
                  </a:txBody>
                  <a:tcPr marL="47935" marR="47935" marT="47935" marB="47935"/>
                </a:tc>
                <a:extLst>
                  <a:ext uri="{0D108BD9-81ED-4DB2-BD59-A6C34878D82A}">
                    <a16:rowId xmlns:a16="http://schemas.microsoft.com/office/drawing/2014/main" val="3086726848"/>
                  </a:ext>
                </a:extLst>
              </a:tr>
              <a:tr h="460175">
                <a:tc>
                  <a:txBody>
                    <a:bodyPr/>
                    <a:lstStyle/>
                    <a:p>
                      <a:pPr fontAlgn="t"/>
                      <a:r>
                        <a:rPr lang="en-US" sz="2000">
                          <a:effectLst/>
                        </a:rPr>
                        <a:t>AttachRange</a:t>
                      </a:r>
                    </a:p>
                  </a:txBody>
                  <a:tcPr marL="47935" marR="47935" marT="47935" marB="47935"/>
                </a:tc>
                <a:tc>
                  <a:txBody>
                    <a:bodyPr/>
                    <a:lstStyle/>
                    <a:p>
                      <a:pPr fontAlgn="t"/>
                      <a:r>
                        <a:rPr lang="en-US" sz="2000">
                          <a:effectLst/>
                        </a:rPr>
                        <a:t>Attaches a collection of new or existing entity with Unchanged state</a:t>
                      </a:r>
                    </a:p>
                  </a:txBody>
                  <a:tcPr marL="47935" marR="47935" marT="47935" marB="47935"/>
                </a:tc>
                <a:extLst>
                  <a:ext uri="{0D108BD9-81ED-4DB2-BD59-A6C34878D82A}">
                    <a16:rowId xmlns:a16="http://schemas.microsoft.com/office/drawing/2014/main" val="1856674594"/>
                  </a:ext>
                </a:extLst>
              </a:tr>
              <a:tr h="278023">
                <a:tc>
                  <a:txBody>
                    <a:bodyPr/>
                    <a:lstStyle/>
                    <a:p>
                      <a:pPr fontAlgn="t"/>
                      <a:r>
                        <a:rPr lang="en-US" sz="2000" dirty="0">
                          <a:effectLst/>
                        </a:rPr>
                        <a:t>Remove</a:t>
                      </a:r>
                    </a:p>
                  </a:txBody>
                  <a:tcPr marL="47935" marR="47935" marT="47935" marB="47935"/>
                </a:tc>
                <a:tc>
                  <a:txBody>
                    <a:bodyPr/>
                    <a:lstStyle/>
                    <a:p>
                      <a:pPr fontAlgn="t"/>
                      <a:r>
                        <a:rPr lang="en-US" sz="2000" dirty="0">
                          <a:effectLst/>
                        </a:rPr>
                        <a:t>Attaches an entity with Deleted state</a:t>
                      </a:r>
                    </a:p>
                  </a:txBody>
                  <a:tcPr marL="47935" marR="47935" marT="47935" marB="47935"/>
                </a:tc>
                <a:extLst>
                  <a:ext uri="{0D108BD9-81ED-4DB2-BD59-A6C34878D82A}">
                    <a16:rowId xmlns:a16="http://schemas.microsoft.com/office/drawing/2014/main" val="3902625617"/>
                  </a:ext>
                </a:extLst>
              </a:tr>
              <a:tr h="460175">
                <a:tc>
                  <a:txBody>
                    <a:bodyPr/>
                    <a:lstStyle/>
                    <a:p>
                      <a:pPr fontAlgn="t"/>
                      <a:r>
                        <a:rPr lang="en-US" sz="2000">
                          <a:effectLst/>
                        </a:rPr>
                        <a:t>RemoveRange</a:t>
                      </a:r>
                    </a:p>
                  </a:txBody>
                  <a:tcPr marL="47935" marR="47935" marT="47935" marB="47935"/>
                </a:tc>
                <a:tc>
                  <a:txBody>
                    <a:bodyPr/>
                    <a:lstStyle/>
                    <a:p>
                      <a:pPr fontAlgn="t"/>
                      <a:r>
                        <a:rPr lang="en-US" sz="2000">
                          <a:effectLst/>
                        </a:rPr>
                        <a:t>Attaches a collection of entities with Deleted state</a:t>
                      </a:r>
                    </a:p>
                  </a:txBody>
                  <a:tcPr marL="47935" marR="47935" marT="47935" marB="47935"/>
                </a:tc>
                <a:extLst>
                  <a:ext uri="{0D108BD9-81ED-4DB2-BD59-A6C34878D82A}">
                    <a16:rowId xmlns:a16="http://schemas.microsoft.com/office/drawing/2014/main" val="1037491595"/>
                  </a:ext>
                </a:extLst>
              </a:tr>
              <a:tr h="460175">
                <a:tc>
                  <a:txBody>
                    <a:bodyPr/>
                    <a:lstStyle/>
                    <a:p>
                      <a:pPr fontAlgn="t"/>
                      <a:r>
                        <a:rPr lang="en-US" sz="2000">
                          <a:effectLst/>
                        </a:rPr>
                        <a:t>Update</a:t>
                      </a:r>
                    </a:p>
                  </a:txBody>
                  <a:tcPr marL="47935" marR="47935" marT="47935" marB="47935"/>
                </a:tc>
                <a:tc>
                  <a:txBody>
                    <a:bodyPr/>
                    <a:lstStyle/>
                    <a:p>
                      <a:pPr fontAlgn="t"/>
                      <a:r>
                        <a:rPr lang="en-US" sz="2000">
                          <a:effectLst/>
                        </a:rPr>
                        <a:t>Attaches disconnected entity with Modified state</a:t>
                      </a:r>
                    </a:p>
                  </a:txBody>
                  <a:tcPr marL="47935" marR="47935" marT="47935" marB="47935"/>
                </a:tc>
                <a:extLst>
                  <a:ext uri="{0D108BD9-81ED-4DB2-BD59-A6C34878D82A}">
                    <a16:rowId xmlns:a16="http://schemas.microsoft.com/office/drawing/2014/main" val="790130064"/>
                  </a:ext>
                </a:extLst>
              </a:tr>
              <a:tr h="460175">
                <a:tc>
                  <a:txBody>
                    <a:bodyPr/>
                    <a:lstStyle/>
                    <a:p>
                      <a:pPr fontAlgn="t"/>
                      <a:r>
                        <a:rPr lang="en-US" sz="2000">
                          <a:effectLst/>
                        </a:rPr>
                        <a:t>UpdateRange</a:t>
                      </a:r>
                    </a:p>
                  </a:txBody>
                  <a:tcPr marL="47935" marR="47935" marT="47935" marB="47935"/>
                </a:tc>
                <a:tc>
                  <a:txBody>
                    <a:bodyPr/>
                    <a:lstStyle/>
                    <a:p>
                      <a:pPr fontAlgn="t"/>
                      <a:r>
                        <a:rPr lang="en-US" sz="2000">
                          <a:effectLst/>
                        </a:rPr>
                        <a:t>Attaches collection of disconnected entity with Modified state</a:t>
                      </a:r>
                    </a:p>
                  </a:txBody>
                  <a:tcPr marL="47935" marR="47935" marT="47935" marB="47935"/>
                </a:tc>
                <a:extLst>
                  <a:ext uri="{0D108BD9-81ED-4DB2-BD59-A6C34878D82A}">
                    <a16:rowId xmlns:a16="http://schemas.microsoft.com/office/drawing/2014/main" val="1951657574"/>
                  </a:ext>
                </a:extLst>
              </a:tr>
              <a:tr h="824481">
                <a:tc>
                  <a:txBody>
                    <a:bodyPr/>
                    <a:lstStyle/>
                    <a:p>
                      <a:pPr fontAlgn="t"/>
                      <a:r>
                        <a:rPr lang="en-US" sz="2000">
                          <a:effectLst/>
                        </a:rPr>
                        <a:t>SaveChanges</a:t>
                      </a:r>
                    </a:p>
                  </a:txBody>
                  <a:tcPr marL="47935" marR="47935" marT="47935" marB="47935"/>
                </a:tc>
                <a:tc>
                  <a:txBody>
                    <a:bodyPr/>
                    <a:lstStyle/>
                    <a:p>
                      <a:pPr fontAlgn="t"/>
                      <a:r>
                        <a:rPr lang="en-US" sz="2000" dirty="0">
                          <a:effectLst/>
                        </a:rPr>
                        <a:t>Execute INSERT, UPDATE or DELETE command to the database for the entities with Added, Modified or Deleted state.</a:t>
                      </a:r>
                    </a:p>
                  </a:txBody>
                  <a:tcPr marL="47935" marR="47935" marT="47935" marB="47935"/>
                </a:tc>
                <a:extLst>
                  <a:ext uri="{0D108BD9-81ED-4DB2-BD59-A6C34878D82A}">
                    <a16:rowId xmlns:a16="http://schemas.microsoft.com/office/drawing/2014/main" val="1482666817"/>
                  </a:ext>
                </a:extLst>
              </a:tr>
            </a:tbl>
          </a:graphicData>
        </a:graphic>
      </p:graphicFrame>
      <p:sp>
        <p:nvSpPr>
          <p:cNvPr id="4" name="Slide Number Placeholder 3">
            <a:extLst>
              <a:ext uri="{FF2B5EF4-FFF2-40B4-BE49-F238E27FC236}">
                <a16:creationId xmlns:a16="http://schemas.microsoft.com/office/drawing/2014/main" id="{F0BD0B2C-D9B6-4DBB-99DB-90E929124B22}"/>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89250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F196-781B-48D7-BAB4-F036E2E29A22}"/>
              </a:ext>
            </a:extLst>
          </p:cNvPr>
          <p:cNvSpPr>
            <a:spLocks noGrp="1"/>
          </p:cNvSpPr>
          <p:nvPr>
            <p:ph type="title"/>
          </p:nvPr>
        </p:nvSpPr>
        <p:spPr>
          <a:xfrm>
            <a:off x="368533" y="339853"/>
            <a:ext cx="11125199" cy="384047"/>
          </a:xfrm>
        </p:spPr>
        <p:txBody>
          <a:bodyPr/>
          <a:lstStyle/>
          <a:p>
            <a:r>
              <a:rPr lang="en-IN" dirty="0"/>
              <a:t>Code-First Approach </a:t>
            </a:r>
            <a:endParaRPr lang="en-US" dirty="0"/>
          </a:p>
        </p:txBody>
      </p:sp>
      <p:sp>
        <p:nvSpPr>
          <p:cNvPr id="3" name="Content Placeholder 2">
            <a:extLst>
              <a:ext uri="{FF2B5EF4-FFF2-40B4-BE49-F238E27FC236}">
                <a16:creationId xmlns:a16="http://schemas.microsoft.com/office/drawing/2014/main" id="{7515F3F3-21E5-473E-A999-B3C702A65AA8}"/>
              </a:ext>
            </a:extLst>
          </p:cNvPr>
          <p:cNvSpPr>
            <a:spLocks noGrp="1"/>
          </p:cNvSpPr>
          <p:nvPr>
            <p:ph idx="1"/>
          </p:nvPr>
        </p:nvSpPr>
        <p:spPr>
          <a:xfrm>
            <a:off x="531151" y="919843"/>
            <a:ext cx="11126522" cy="4419600"/>
          </a:xfrm>
        </p:spPr>
        <p:txBody>
          <a:bodyPr/>
          <a:lstStyle/>
          <a:p>
            <a:r>
              <a:rPr lang="en-US" dirty="0"/>
              <a:t>In Code-First approach we create the entity classes only. Then with migration commands the EF Core creates the database based on these entity classes.</a:t>
            </a:r>
          </a:p>
          <a:p>
            <a:endParaRPr lang="en-US" dirty="0"/>
          </a:p>
          <a:p>
            <a:r>
              <a:rPr lang="en-US" dirty="0"/>
              <a:t>To understand how the Code-First approach works. First create a new ASP.NET Core project and Install Entity Framework Core on it.</a:t>
            </a:r>
          </a:p>
          <a:p>
            <a:endParaRPr lang="en-US" dirty="0"/>
          </a:p>
          <a:p>
            <a:r>
              <a:rPr lang="en-US" dirty="0"/>
              <a:t>In this project we will be dealing with a Company application that contains information about its employees, departments, etc.</a:t>
            </a:r>
          </a:p>
        </p:txBody>
      </p:sp>
      <p:sp>
        <p:nvSpPr>
          <p:cNvPr id="4" name="Slide Number Placeholder 3">
            <a:extLst>
              <a:ext uri="{FF2B5EF4-FFF2-40B4-BE49-F238E27FC236}">
                <a16:creationId xmlns:a16="http://schemas.microsoft.com/office/drawing/2014/main" id="{9A988BA4-07C8-4205-A749-0CC92BF2B820}"/>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66773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AECA-BEB9-4B63-92A7-D36CFB870021}"/>
              </a:ext>
            </a:extLst>
          </p:cNvPr>
          <p:cNvSpPr>
            <a:spLocks noGrp="1"/>
          </p:cNvSpPr>
          <p:nvPr>
            <p:ph type="title"/>
          </p:nvPr>
        </p:nvSpPr>
        <p:spPr>
          <a:xfrm>
            <a:off x="270560" y="230126"/>
            <a:ext cx="11125199" cy="511630"/>
          </a:xfrm>
        </p:spPr>
        <p:txBody>
          <a:bodyPr/>
          <a:lstStyle/>
          <a:p>
            <a:r>
              <a:rPr lang="en-IN" dirty="0"/>
              <a:t>Creating Entity &amp; Context Class</a:t>
            </a:r>
            <a:endParaRPr lang="en-US" dirty="0"/>
          </a:p>
        </p:txBody>
      </p:sp>
      <p:sp>
        <p:nvSpPr>
          <p:cNvPr id="3" name="Content Placeholder 2">
            <a:extLst>
              <a:ext uri="{FF2B5EF4-FFF2-40B4-BE49-F238E27FC236}">
                <a16:creationId xmlns:a16="http://schemas.microsoft.com/office/drawing/2014/main" id="{554FA813-FA94-4FD9-9B47-61F6E22B4425}"/>
              </a:ext>
            </a:extLst>
          </p:cNvPr>
          <p:cNvSpPr>
            <a:spLocks noGrp="1"/>
          </p:cNvSpPr>
          <p:nvPr>
            <p:ph idx="1"/>
          </p:nvPr>
        </p:nvSpPr>
        <p:spPr>
          <a:xfrm>
            <a:off x="531150" y="968829"/>
            <a:ext cx="11470349" cy="4419600"/>
          </a:xfrm>
        </p:spPr>
        <p:txBody>
          <a:bodyPr/>
          <a:lstStyle/>
          <a:p>
            <a:r>
              <a:rPr lang="en-US" sz="2200" dirty="0"/>
              <a:t>Create a class </a:t>
            </a:r>
            <a:r>
              <a:rPr lang="en-US" sz="2200" dirty="0" err="1"/>
              <a:t>Information.cs</a:t>
            </a:r>
            <a:r>
              <a:rPr lang="en-US" sz="2200" dirty="0"/>
              <a:t> inside the Models folder. It will contain information about the company like company id, name, license, year of establishment and yearly revenue.</a:t>
            </a:r>
          </a:p>
          <a:p>
            <a:endParaRPr lang="en-US" sz="2200" dirty="0"/>
          </a:p>
          <a:p>
            <a:endParaRPr lang="en-US" sz="2200" dirty="0"/>
          </a:p>
          <a:p>
            <a:endParaRPr lang="en-US" sz="2200" dirty="0"/>
          </a:p>
          <a:p>
            <a:endParaRPr lang="en-US" sz="2200" dirty="0"/>
          </a:p>
          <a:p>
            <a:endParaRPr lang="en-US" sz="2200" dirty="0"/>
          </a:p>
          <a:p>
            <a:r>
              <a:rPr lang="en-US" sz="2200" dirty="0"/>
              <a:t>Next create a Context class and name it </a:t>
            </a:r>
            <a:r>
              <a:rPr lang="en-US" sz="2200" dirty="0" err="1"/>
              <a:t>CompanyContext.cs</a:t>
            </a:r>
            <a:r>
              <a:rPr lang="en-US" sz="2200" dirty="0"/>
              <a:t>. Place it inside the Models folder.</a:t>
            </a:r>
          </a:p>
        </p:txBody>
      </p:sp>
      <p:sp>
        <p:nvSpPr>
          <p:cNvPr id="4" name="Slide Number Placeholder 3">
            <a:extLst>
              <a:ext uri="{FF2B5EF4-FFF2-40B4-BE49-F238E27FC236}">
                <a16:creationId xmlns:a16="http://schemas.microsoft.com/office/drawing/2014/main" id="{572342F4-3CC1-4689-9B5B-18A33B612C05}"/>
              </a:ext>
            </a:extLst>
          </p:cNvPr>
          <p:cNvSpPr>
            <a:spLocks noGrp="1"/>
          </p:cNvSpPr>
          <p:nvPr>
            <p:ph type="sldNum" sz="quarter" idx="12"/>
          </p:nvPr>
        </p:nvSpPr>
        <p:spPr/>
        <p:txBody>
          <a:bodyPr/>
          <a:lstStyle/>
          <a:p>
            <a:fld id="{C51EAA63-D034-42AE-91FA-B13B9518C7BE}" type="slidenum">
              <a:rPr lang="en-US" smtClean="0"/>
              <a:pPr/>
              <a:t>37</a:t>
            </a:fld>
            <a:endParaRPr lang="en-US" dirty="0"/>
          </a:p>
        </p:txBody>
      </p:sp>
      <p:pic>
        <p:nvPicPr>
          <p:cNvPr id="5" name="Picture 4">
            <a:extLst>
              <a:ext uri="{FF2B5EF4-FFF2-40B4-BE49-F238E27FC236}">
                <a16:creationId xmlns:a16="http://schemas.microsoft.com/office/drawing/2014/main" id="{106C3679-1682-44A7-8321-754AE0CF9626}"/>
              </a:ext>
            </a:extLst>
          </p:cNvPr>
          <p:cNvPicPr>
            <a:picLocks noChangeAspect="1"/>
          </p:cNvPicPr>
          <p:nvPr/>
        </p:nvPicPr>
        <p:blipFill>
          <a:blip r:embed="rId2"/>
          <a:stretch>
            <a:fillRect/>
          </a:stretch>
        </p:blipFill>
        <p:spPr>
          <a:xfrm>
            <a:off x="3690257" y="1649187"/>
            <a:ext cx="3624943" cy="2330320"/>
          </a:xfrm>
          <a:prstGeom prst="rect">
            <a:avLst/>
          </a:prstGeom>
        </p:spPr>
      </p:pic>
      <p:pic>
        <p:nvPicPr>
          <p:cNvPr id="6" name="Picture 5">
            <a:extLst>
              <a:ext uri="{FF2B5EF4-FFF2-40B4-BE49-F238E27FC236}">
                <a16:creationId xmlns:a16="http://schemas.microsoft.com/office/drawing/2014/main" id="{CE10AA04-DC29-40F4-8073-6E3B33C1EE29}"/>
              </a:ext>
            </a:extLst>
          </p:cNvPr>
          <p:cNvPicPr>
            <a:picLocks noChangeAspect="1"/>
          </p:cNvPicPr>
          <p:nvPr/>
        </p:nvPicPr>
        <p:blipFill>
          <a:blip r:embed="rId3"/>
          <a:stretch>
            <a:fillRect/>
          </a:stretch>
        </p:blipFill>
        <p:spPr>
          <a:xfrm>
            <a:off x="2173740" y="4237263"/>
            <a:ext cx="6657975" cy="2081894"/>
          </a:xfrm>
          <a:prstGeom prst="rect">
            <a:avLst/>
          </a:prstGeom>
        </p:spPr>
      </p:pic>
    </p:spTree>
    <p:extLst>
      <p:ext uri="{BB962C8B-B14F-4D97-AF65-F5344CB8AC3E}">
        <p14:creationId xmlns:p14="http://schemas.microsoft.com/office/powerpoint/2010/main" val="82724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12A-607A-476D-B8BD-91F09553E5D0}"/>
              </a:ext>
            </a:extLst>
          </p:cNvPr>
          <p:cNvSpPr>
            <a:spLocks noGrp="1"/>
          </p:cNvSpPr>
          <p:nvPr>
            <p:ph type="title"/>
          </p:nvPr>
        </p:nvSpPr>
        <p:spPr>
          <a:xfrm>
            <a:off x="286889" y="244929"/>
            <a:ext cx="11125199" cy="527958"/>
          </a:xfrm>
        </p:spPr>
        <p:txBody>
          <a:bodyPr/>
          <a:lstStyle/>
          <a:p>
            <a:r>
              <a:rPr lang="en-IN" dirty="0"/>
              <a:t>Creating Migration</a:t>
            </a:r>
            <a:endParaRPr lang="en-US" dirty="0"/>
          </a:p>
        </p:txBody>
      </p:sp>
      <p:sp>
        <p:nvSpPr>
          <p:cNvPr id="3" name="Content Placeholder 2">
            <a:extLst>
              <a:ext uri="{FF2B5EF4-FFF2-40B4-BE49-F238E27FC236}">
                <a16:creationId xmlns:a16="http://schemas.microsoft.com/office/drawing/2014/main" id="{DD278F9E-696F-49D6-A5D5-2695C088D5D3}"/>
              </a:ext>
            </a:extLst>
          </p:cNvPr>
          <p:cNvSpPr>
            <a:spLocks noGrp="1"/>
          </p:cNvSpPr>
          <p:nvPr>
            <p:ph idx="1"/>
          </p:nvPr>
        </p:nvSpPr>
        <p:spPr>
          <a:xfrm>
            <a:off x="531151" y="936172"/>
            <a:ext cx="11126522" cy="4419600"/>
          </a:xfrm>
        </p:spPr>
        <p:txBody>
          <a:bodyPr/>
          <a:lstStyle/>
          <a:p>
            <a:r>
              <a:rPr lang="en-US" sz="2200" dirty="0"/>
              <a:t>With Migration we can create the database based on the Entity &amp; Context classes. Inside the </a:t>
            </a:r>
            <a:r>
              <a:rPr lang="en-US" sz="2200" dirty="0" err="1"/>
              <a:t>OnConfiguring</a:t>
            </a:r>
            <a:r>
              <a:rPr lang="en-US" sz="2200" dirty="0"/>
              <a:t>() method, we have provided the connection string for the database. Here in this case the database name is company.</a:t>
            </a:r>
          </a:p>
          <a:p>
            <a:endParaRPr lang="en-US" sz="2200" dirty="0"/>
          </a:p>
          <a:p>
            <a:r>
              <a:rPr lang="en-US" sz="2200" dirty="0"/>
              <a:t>In Visual Studio, open NuGet Package Manager Console from Tools &gt; NuGet Package Manager &gt;Package Manager Console and enter the following command:</a:t>
            </a:r>
          </a:p>
          <a:p>
            <a:pPr marL="0" indent="0">
              <a:buNone/>
            </a:pPr>
            <a:endParaRPr lang="en-US" sz="2200" dirty="0"/>
          </a:p>
          <a:p>
            <a:r>
              <a:rPr lang="en-US" sz="2200" b="1" dirty="0"/>
              <a:t>PM&gt; add-migration </a:t>
            </a:r>
            <a:r>
              <a:rPr lang="en-US" sz="2200" b="1" dirty="0" err="1"/>
              <a:t>CompanyDB</a:t>
            </a:r>
            <a:endParaRPr lang="en-US" sz="2200" b="1" dirty="0"/>
          </a:p>
          <a:p>
            <a:r>
              <a:rPr lang="en-US" sz="2200" dirty="0"/>
              <a:t>Or, we can do the same thing with dotnet CLI by executing the following command:</a:t>
            </a:r>
          </a:p>
          <a:p>
            <a:r>
              <a:rPr lang="en-US" sz="2200" b="1" dirty="0"/>
              <a:t>PM&gt; dotnet </a:t>
            </a:r>
            <a:r>
              <a:rPr lang="en-US" sz="2200" b="1" dirty="0" err="1"/>
              <a:t>ef</a:t>
            </a:r>
            <a:r>
              <a:rPr lang="en-US" sz="2200" b="1" dirty="0"/>
              <a:t> migrations add </a:t>
            </a:r>
            <a:r>
              <a:rPr lang="en-US" sz="2200" b="1" dirty="0" err="1"/>
              <a:t>CompanyDB</a:t>
            </a:r>
            <a:endParaRPr lang="en-US" sz="2200" b="1" dirty="0"/>
          </a:p>
        </p:txBody>
      </p:sp>
      <p:sp>
        <p:nvSpPr>
          <p:cNvPr id="4" name="Slide Number Placeholder 3">
            <a:extLst>
              <a:ext uri="{FF2B5EF4-FFF2-40B4-BE49-F238E27FC236}">
                <a16:creationId xmlns:a16="http://schemas.microsoft.com/office/drawing/2014/main" id="{53C54315-5A16-4B38-9409-71CD4BACBCF5}"/>
              </a:ext>
            </a:extLst>
          </p:cNvPr>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35696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0758-453C-405E-824E-8672B4559F56}"/>
              </a:ext>
            </a:extLst>
          </p:cNvPr>
          <p:cNvSpPr>
            <a:spLocks noGrp="1"/>
          </p:cNvSpPr>
          <p:nvPr>
            <p:ph type="title"/>
          </p:nvPr>
        </p:nvSpPr>
        <p:spPr>
          <a:xfrm>
            <a:off x="286889" y="307196"/>
            <a:ext cx="11125199" cy="384047"/>
          </a:xfrm>
        </p:spPr>
        <p:txBody>
          <a:bodyPr/>
          <a:lstStyle/>
          <a:p>
            <a:r>
              <a:rPr lang="en-IN" dirty="0"/>
              <a:t>Creating Migration</a:t>
            </a:r>
            <a:endParaRPr lang="en-US" dirty="0"/>
          </a:p>
        </p:txBody>
      </p:sp>
      <p:sp>
        <p:nvSpPr>
          <p:cNvPr id="3" name="Content Placeholder 2">
            <a:extLst>
              <a:ext uri="{FF2B5EF4-FFF2-40B4-BE49-F238E27FC236}">
                <a16:creationId xmlns:a16="http://schemas.microsoft.com/office/drawing/2014/main" id="{67AAB543-3AAC-493C-AFF6-84D87715EEEF}"/>
              </a:ext>
            </a:extLst>
          </p:cNvPr>
          <p:cNvSpPr>
            <a:spLocks noGrp="1"/>
          </p:cNvSpPr>
          <p:nvPr>
            <p:ph idx="1"/>
          </p:nvPr>
        </p:nvSpPr>
        <p:spPr>
          <a:xfrm>
            <a:off x="531151" y="870858"/>
            <a:ext cx="11126522" cy="4419600"/>
          </a:xfrm>
        </p:spPr>
        <p:txBody>
          <a:bodyPr/>
          <a:lstStyle/>
          <a:p>
            <a:r>
              <a:rPr lang="en-US" sz="2200" dirty="0"/>
              <a:t>The command will create Migrations folder on project.</a:t>
            </a:r>
          </a:p>
          <a:p>
            <a:endParaRPr lang="en-US" sz="2200" dirty="0"/>
          </a:p>
          <a:p>
            <a:endParaRPr lang="en-US" sz="2200" dirty="0"/>
          </a:p>
          <a:p>
            <a:endParaRPr lang="en-US" sz="2200" dirty="0"/>
          </a:p>
          <a:p>
            <a:endParaRPr lang="en-US" sz="2200" dirty="0"/>
          </a:p>
          <a:p>
            <a:endParaRPr lang="en-US" sz="2200" dirty="0"/>
          </a:p>
          <a:p>
            <a:endParaRPr lang="en-US" sz="2200" dirty="0"/>
          </a:p>
          <a:p>
            <a:pPr>
              <a:spcBef>
                <a:spcPts val="0"/>
              </a:spcBef>
            </a:pPr>
            <a:endParaRPr lang="en-US" sz="2200" dirty="0"/>
          </a:p>
          <a:p>
            <a:pPr>
              <a:spcBef>
                <a:spcPts val="0"/>
              </a:spcBef>
            </a:pPr>
            <a:r>
              <a:rPr lang="en-US" sz="2200" dirty="0"/>
              <a:t>Now create the database by executing the update-database command on the Package Manager Console:</a:t>
            </a:r>
          </a:p>
          <a:p>
            <a:r>
              <a:rPr lang="en-US" sz="2200" b="1" dirty="0"/>
              <a:t>PM&gt; update-database –verbose</a:t>
            </a:r>
          </a:p>
          <a:p>
            <a:r>
              <a:rPr lang="en-US" sz="2200" dirty="0"/>
              <a:t>Or, we can run the dotnet CLI command to do the same thing:</a:t>
            </a:r>
          </a:p>
          <a:p>
            <a:r>
              <a:rPr lang="en-US" sz="2200" b="1" dirty="0"/>
              <a:t>PM&gt; dotnet </a:t>
            </a:r>
            <a:r>
              <a:rPr lang="en-US" sz="2200" b="1" dirty="0" err="1"/>
              <a:t>ef</a:t>
            </a:r>
            <a:r>
              <a:rPr lang="en-US" sz="2200" b="1" dirty="0"/>
              <a:t> database update</a:t>
            </a:r>
          </a:p>
        </p:txBody>
      </p:sp>
      <p:sp>
        <p:nvSpPr>
          <p:cNvPr id="4" name="Slide Number Placeholder 3">
            <a:extLst>
              <a:ext uri="{FF2B5EF4-FFF2-40B4-BE49-F238E27FC236}">
                <a16:creationId xmlns:a16="http://schemas.microsoft.com/office/drawing/2014/main" id="{7405C806-B41E-4B22-AA5E-29DB325D3FC6}"/>
              </a:ext>
            </a:extLst>
          </p:cNvPr>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5" name="Picture 4">
            <a:extLst>
              <a:ext uri="{FF2B5EF4-FFF2-40B4-BE49-F238E27FC236}">
                <a16:creationId xmlns:a16="http://schemas.microsoft.com/office/drawing/2014/main" id="{28B1D4CD-453F-4EE1-8CE5-2688DA398B8B}"/>
              </a:ext>
            </a:extLst>
          </p:cNvPr>
          <p:cNvPicPr>
            <a:picLocks noChangeAspect="1"/>
          </p:cNvPicPr>
          <p:nvPr/>
        </p:nvPicPr>
        <p:blipFill>
          <a:blip r:embed="rId2"/>
          <a:stretch>
            <a:fillRect/>
          </a:stretch>
        </p:blipFill>
        <p:spPr>
          <a:xfrm>
            <a:off x="7514071" y="307196"/>
            <a:ext cx="4147457" cy="3636396"/>
          </a:xfrm>
          <a:prstGeom prst="rect">
            <a:avLst/>
          </a:prstGeom>
        </p:spPr>
      </p:pic>
    </p:spTree>
    <p:extLst>
      <p:ext uri="{BB962C8B-B14F-4D97-AF65-F5344CB8AC3E}">
        <p14:creationId xmlns:p14="http://schemas.microsoft.com/office/powerpoint/2010/main" val="81031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786D-A606-4907-8D3A-C4B7D550A817}"/>
              </a:ext>
            </a:extLst>
          </p:cNvPr>
          <p:cNvSpPr>
            <a:spLocks noGrp="1"/>
          </p:cNvSpPr>
          <p:nvPr>
            <p:ph type="title"/>
          </p:nvPr>
        </p:nvSpPr>
        <p:spPr>
          <a:xfrm>
            <a:off x="254230" y="236436"/>
            <a:ext cx="11125199" cy="560615"/>
          </a:xfrm>
        </p:spPr>
        <p:txBody>
          <a:bodyPr/>
          <a:lstStyle/>
          <a:p>
            <a:r>
              <a:rPr lang="en-IN" dirty="0"/>
              <a:t>Entity Framework Core</a:t>
            </a:r>
            <a:endParaRPr lang="en-US" dirty="0"/>
          </a:p>
        </p:txBody>
      </p:sp>
      <p:sp>
        <p:nvSpPr>
          <p:cNvPr id="3" name="Content Placeholder 2">
            <a:extLst>
              <a:ext uri="{FF2B5EF4-FFF2-40B4-BE49-F238E27FC236}">
                <a16:creationId xmlns:a16="http://schemas.microsoft.com/office/drawing/2014/main" id="{ADC022D9-D595-40C5-A788-C7C9B9FF5C76}"/>
              </a:ext>
            </a:extLst>
          </p:cNvPr>
          <p:cNvSpPr>
            <a:spLocks noGrp="1"/>
          </p:cNvSpPr>
          <p:nvPr>
            <p:ph idx="1"/>
          </p:nvPr>
        </p:nvSpPr>
        <p:spPr>
          <a:xfrm>
            <a:off x="514822" y="887181"/>
            <a:ext cx="11388706" cy="4419600"/>
          </a:xfrm>
        </p:spPr>
        <p:txBody>
          <a:bodyPr/>
          <a:lstStyle/>
          <a:p>
            <a:r>
              <a:rPr lang="en-US" dirty="0"/>
              <a:t>The following figure illustrates the supported application types, .NET Frameworks and OSs.</a:t>
            </a:r>
          </a:p>
        </p:txBody>
      </p:sp>
      <p:sp>
        <p:nvSpPr>
          <p:cNvPr id="4" name="Slide Number Placeholder 3">
            <a:extLst>
              <a:ext uri="{FF2B5EF4-FFF2-40B4-BE49-F238E27FC236}">
                <a16:creationId xmlns:a16="http://schemas.microsoft.com/office/drawing/2014/main" id="{DDEC1D6B-D5E8-4020-AE62-420A45599938}"/>
              </a:ext>
            </a:extLst>
          </p:cNvPr>
          <p:cNvSpPr>
            <a:spLocks noGrp="1"/>
          </p:cNvSpPr>
          <p:nvPr>
            <p:ph type="sldNum" sz="quarter" idx="12"/>
          </p:nvPr>
        </p:nvSpPr>
        <p:spPr>
          <a:xfrm>
            <a:off x="9083766" y="6191577"/>
            <a:ext cx="381661" cy="182880"/>
          </a:xfrm>
        </p:spPr>
        <p:txBody>
          <a:bodyPr/>
          <a:lstStyle/>
          <a:p>
            <a:fld id="{C51EAA63-D034-42AE-91FA-B13B9518C7BE}" type="slidenum">
              <a:rPr lang="en-US" smtClean="0"/>
              <a:pPr/>
              <a:t>4</a:t>
            </a:fld>
            <a:endParaRPr lang="en-US" dirty="0"/>
          </a:p>
        </p:txBody>
      </p:sp>
      <p:sp>
        <p:nvSpPr>
          <p:cNvPr id="5" name="Rectangle 4">
            <a:extLst>
              <a:ext uri="{FF2B5EF4-FFF2-40B4-BE49-F238E27FC236}">
                <a16:creationId xmlns:a16="http://schemas.microsoft.com/office/drawing/2014/main" id="{3DF29A13-CF11-418E-A102-FBDED2214F40}"/>
              </a:ext>
            </a:extLst>
          </p:cNvPr>
          <p:cNvSpPr/>
          <p:nvPr/>
        </p:nvSpPr>
        <p:spPr>
          <a:xfrm>
            <a:off x="1975757" y="1643743"/>
            <a:ext cx="1861457" cy="215265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ASP.NET Core</a:t>
            </a:r>
          </a:p>
          <a:p>
            <a:pPr algn="ctr">
              <a:lnSpc>
                <a:spcPct val="90000"/>
              </a:lnSpc>
            </a:pPr>
            <a:r>
              <a:rPr lang="en-IN" dirty="0"/>
              <a:t>Applications</a:t>
            </a:r>
          </a:p>
          <a:p>
            <a:pPr algn="ctr">
              <a:lnSpc>
                <a:spcPct val="90000"/>
              </a:lnSpc>
            </a:pPr>
            <a:r>
              <a:rPr lang="en-IN" dirty="0"/>
              <a:t>Web API,</a:t>
            </a:r>
          </a:p>
          <a:p>
            <a:pPr algn="ctr">
              <a:lnSpc>
                <a:spcPct val="90000"/>
              </a:lnSpc>
            </a:pPr>
            <a:r>
              <a:rPr lang="en-IN" dirty="0"/>
              <a:t>Console,</a:t>
            </a:r>
          </a:p>
          <a:p>
            <a:pPr algn="ctr">
              <a:lnSpc>
                <a:spcPct val="90000"/>
              </a:lnSpc>
            </a:pPr>
            <a:r>
              <a:rPr lang="en-IN" dirty="0"/>
              <a:t>etc</a:t>
            </a:r>
            <a:endParaRPr lang="en-US" dirty="0"/>
          </a:p>
        </p:txBody>
      </p:sp>
      <p:sp>
        <p:nvSpPr>
          <p:cNvPr id="6" name="Rectangle 5">
            <a:extLst>
              <a:ext uri="{FF2B5EF4-FFF2-40B4-BE49-F238E27FC236}">
                <a16:creationId xmlns:a16="http://schemas.microsoft.com/office/drawing/2014/main" id="{474A517F-009C-4A17-AB2B-7D897DBEC193}"/>
              </a:ext>
            </a:extLst>
          </p:cNvPr>
          <p:cNvSpPr/>
          <p:nvPr/>
        </p:nvSpPr>
        <p:spPr>
          <a:xfrm>
            <a:off x="4232954" y="1643743"/>
            <a:ext cx="1861457" cy="215265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.NET 4.5+ Applications</a:t>
            </a:r>
          </a:p>
          <a:p>
            <a:pPr algn="ctr">
              <a:lnSpc>
                <a:spcPct val="90000"/>
              </a:lnSpc>
            </a:pPr>
            <a:r>
              <a:rPr lang="en-IN" dirty="0"/>
              <a:t>Console,</a:t>
            </a:r>
          </a:p>
          <a:p>
            <a:pPr algn="ctr">
              <a:lnSpc>
                <a:spcPct val="90000"/>
              </a:lnSpc>
            </a:pPr>
            <a:r>
              <a:rPr lang="en-IN" dirty="0"/>
              <a:t>WinForms,</a:t>
            </a:r>
          </a:p>
          <a:p>
            <a:pPr algn="ctr">
              <a:lnSpc>
                <a:spcPct val="90000"/>
              </a:lnSpc>
            </a:pPr>
            <a:r>
              <a:rPr lang="en-IN" dirty="0"/>
              <a:t>WPF,</a:t>
            </a:r>
          </a:p>
          <a:p>
            <a:pPr algn="ctr">
              <a:lnSpc>
                <a:spcPct val="90000"/>
              </a:lnSpc>
            </a:pPr>
            <a:r>
              <a:rPr lang="en-IN" dirty="0"/>
              <a:t>ASP.NET</a:t>
            </a:r>
            <a:endParaRPr lang="en-US" dirty="0"/>
          </a:p>
        </p:txBody>
      </p:sp>
      <p:sp>
        <p:nvSpPr>
          <p:cNvPr id="7" name="Rectangle 6">
            <a:extLst>
              <a:ext uri="{FF2B5EF4-FFF2-40B4-BE49-F238E27FC236}">
                <a16:creationId xmlns:a16="http://schemas.microsoft.com/office/drawing/2014/main" id="{C4199716-DC6E-4382-8B53-F412B0D070E5}"/>
              </a:ext>
            </a:extLst>
          </p:cNvPr>
          <p:cNvSpPr/>
          <p:nvPr/>
        </p:nvSpPr>
        <p:spPr>
          <a:xfrm>
            <a:off x="6514191" y="1643743"/>
            <a:ext cx="1861457" cy="215265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Devices + IoT,</a:t>
            </a:r>
          </a:p>
          <a:p>
            <a:pPr algn="ctr">
              <a:lnSpc>
                <a:spcPct val="90000"/>
              </a:lnSpc>
            </a:pPr>
            <a:r>
              <a:rPr lang="en-IN" dirty="0"/>
              <a:t>Mobile,</a:t>
            </a:r>
          </a:p>
          <a:p>
            <a:pPr algn="ctr">
              <a:lnSpc>
                <a:spcPct val="90000"/>
              </a:lnSpc>
            </a:pPr>
            <a:r>
              <a:rPr lang="en-IN" dirty="0"/>
              <a:t>PC,</a:t>
            </a:r>
          </a:p>
          <a:p>
            <a:pPr algn="ctr">
              <a:lnSpc>
                <a:spcPct val="90000"/>
              </a:lnSpc>
            </a:pPr>
            <a:r>
              <a:rPr lang="en-IN" dirty="0"/>
              <a:t>Xbox,</a:t>
            </a:r>
          </a:p>
          <a:p>
            <a:pPr algn="ctr">
              <a:lnSpc>
                <a:spcPct val="90000"/>
              </a:lnSpc>
            </a:pPr>
            <a:r>
              <a:rPr lang="en-IN" dirty="0"/>
              <a:t>Surface Hub</a:t>
            </a:r>
            <a:endParaRPr lang="en-US" dirty="0"/>
          </a:p>
        </p:txBody>
      </p:sp>
      <p:sp>
        <p:nvSpPr>
          <p:cNvPr id="8" name="Rectangle 7">
            <a:extLst>
              <a:ext uri="{FF2B5EF4-FFF2-40B4-BE49-F238E27FC236}">
                <a16:creationId xmlns:a16="http://schemas.microsoft.com/office/drawing/2014/main" id="{6449C2CF-B12A-442C-878C-80A932E7F3BC}"/>
              </a:ext>
            </a:extLst>
          </p:cNvPr>
          <p:cNvSpPr/>
          <p:nvPr/>
        </p:nvSpPr>
        <p:spPr>
          <a:xfrm>
            <a:off x="8727167" y="1643743"/>
            <a:ext cx="1861457" cy="21732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Mobile Application</a:t>
            </a:r>
          </a:p>
          <a:p>
            <a:pPr algn="ctr">
              <a:lnSpc>
                <a:spcPct val="90000"/>
              </a:lnSpc>
            </a:pPr>
            <a:r>
              <a:rPr lang="en-IN" dirty="0"/>
              <a:t>Android, IOS, Windows</a:t>
            </a:r>
            <a:endParaRPr lang="en-US" dirty="0"/>
          </a:p>
        </p:txBody>
      </p:sp>
      <p:sp>
        <p:nvSpPr>
          <p:cNvPr id="9" name="Rectangle 8">
            <a:extLst>
              <a:ext uri="{FF2B5EF4-FFF2-40B4-BE49-F238E27FC236}">
                <a16:creationId xmlns:a16="http://schemas.microsoft.com/office/drawing/2014/main" id="{DC44CB9A-F90E-4C29-9B8D-BFD9510CA5A7}"/>
              </a:ext>
            </a:extLst>
          </p:cNvPr>
          <p:cNvSpPr/>
          <p:nvPr/>
        </p:nvSpPr>
        <p:spPr>
          <a:xfrm>
            <a:off x="2008415" y="4027712"/>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EF Core</a:t>
            </a:r>
            <a:endParaRPr lang="en-US" dirty="0"/>
          </a:p>
        </p:txBody>
      </p:sp>
      <p:sp>
        <p:nvSpPr>
          <p:cNvPr id="10" name="Rectangle 9">
            <a:extLst>
              <a:ext uri="{FF2B5EF4-FFF2-40B4-BE49-F238E27FC236}">
                <a16:creationId xmlns:a16="http://schemas.microsoft.com/office/drawing/2014/main" id="{CDA30931-5CCF-4772-8FD1-253948897E39}"/>
              </a:ext>
            </a:extLst>
          </p:cNvPr>
          <p:cNvSpPr/>
          <p:nvPr/>
        </p:nvSpPr>
        <p:spPr>
          <a:xfrm>
            <a:off x="4244974" y="4044041"/>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EF Core</a:t>
            </a:r>
            <a:endParaRPr lang="en-US" dirty="0"/>
          </a:p>
        </p:txBody>
      </p:sp>
      <p:sp>
        <p:nvSpPr>
          <p:cNvPr id="11" name="Rectangle 10">
            <a:extLst>
              <a:ext uri="{FF2B5EF4-FFF2-40B4-BE49-F238E27FC236}">
                <a16:creationId xmlns:a16="http://schemas.microsoft.com/office/drawing/2014/main" id="{B12E8E73-8CE1-4152-953B-C87217B119A8}"/>
              </a:ext>
            </a:extLst>
          </p:cNvPr>
          <p:cNvSpPr/>
          <p:nvPr/>
        </p:nvSpPr>
        <p:spPr>
          <a:xfrm>
            <a:off x="6514191" y="4076698"/>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EF Core</a:t>
            </a:r>
            <a:endParaRPr lang="en-US" dirty="0"/>
          </a:p>
        </p:txBody>
      </p:sp>
      <p:sp>
        <p:nvSpPr>
          <p:cNvPr id="12" name="Rectangle 11">
            <a:extLst>
              <a:ext uri="{FF2B5EF4-FFF2-40B4-BE49-F238E27FC236}">
                <a16:creationId xmlns:a16="http://schemas.microsoft.com/office/drawing/2014/main" id="{4002A06F-783C-4E08-961A-A98AD685D69B}"/>
              </a:ext>
            </a:extLst>
          </p:cNvPr>
          <p:cNvSpPr/>
          <p:nvPr/>
        </p:nvSpPr>
        <p:spPr>
          <a:xfrm>
            <a:off x="8727166" y="4097273"/>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EF Core</a:t>
            </a:r>
            <a:endParaRPr lang="en-US" dirty="0"/>
          </a:p>
        </p:txBody>
      </p:sp>
      <p:sp>
        <p:nvSpPr>
          <p:cNvPr id="13" name="Rectangle 12">
            <a:extLst>
              <a:ext uri="{FF2B5EF4-FFF2-40B4-BE49-F238E27FC236}">
                <a16:creationId xmlns:a16="http://schemas.microsoft.com/office/drawing/2014/main" id="{D55815F5-E9C0-4E20-B22F-6F065AD5C0EB}"/>
              </a:ext>
            </a:extLst>
          </p:cNvPr>
          <p:cNvSpPr/>
          <p:nvPr/>
        </p:nvSpPr>
        <p:spPr>
          <a:xfrm>
            <a:off x="4261302" y="4803323"/>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.NET 4.5+</a:t>
            </a:r>
            <a:endParaRPr lang="en-US" dirty="0"/>
          </a:p>
        </p:txBody>
      </p:sp>
      <p:sp>
        <p:nvSpPr>
          <p:cNvPr id="14" name="Rectangle 13">
            <a:extLst>
              <a:ext uri="{FF2B5EF4-FFF2-40B4-BE49-F238E27FC236}">
                <a16:creationId xmlns:a16="http://schemas.microsoft.com/office/drawing/2014/main" id="{57A1CBC3-D9D1-4847-9233-C81837DADDB8}"/>
              </a:ext>
            </a:extLst>
          </p:cNvPr>
          <p:cNvSpPr/>
          <p:nvPr/>
        </p:nvSpPr>
        <p:spPr>
          <a:xfrm>
            <a:off x="2008414" y="4763863"/>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.NET Core</a:t>
            </a:r>
            <a:endParaRPr lang="en-US" dirty="0"/>
          </a:p>
        </p:txBody>
      </p:sp>
      <p:sp>
        <p:nvSpPr>
          <p:cNvPr id="15" name="Rectangle 14">
            <a:extLst>
              <a:ext uri="{FF2B5EF4-FFF2-40B4-BE49-F238E27FC236}">
                <a16:creationId xmlns:a16="http://schemas.microsoft.com/office/drawing/2014/main" id="{63322B89-0DD4-432C-9E5A-E9A2359C6196}"/>
              </a:ext>
            </a:extLst>
          </p:cNvPr>
          <p:cNvSpPr/>
          <p:nvPr/>
        </p:nvSpPr>
        <p:spPr>
          <a:xfrm>
            <a:off x="6514191" y="4806042"/>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UWP</a:t>
            </a:r>
            <a:endParaRPr lang="en-US" dirty="0"/>
          </a:p>
        </p:txBody>
      </p:sp>
      <p:sp>
        <p:nvSpPr>
          <p:cNvPr id="16" name="Rectangle 15">
            <a:extLst>
              <a:ext uri="{FF2B5EF4-FFF2-40B4-BE49-F238E27FC236}">
                <a16:creationId xmlns:a16="http://schemas.microsoft.com/office/drawing/2014/main" id="{591B49F9-954C-4AEA-9A2C-1B12E14D4F25}"/>
              </a:ext>
            </a:extLst>
          </p:cNvPr>
          <p:cNvSpPr/>
          <p:nvPr/>
        </p:nvSpPr>
        <p:spPr>
          <a:xfrm>
            <a:off x="8720796" y="4846864"/>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t>Xamarine</a:t>
            </a:r>
            <a:endParaRPr lang="en-US" dirty="0"/>
          </a:p>
        </p:txBody>
      </p:sp>
      <p:sp>
        <p:nvSpPr>
          <p:cNvPr id="17" name="Rectangle 16">
            <a:extLst>
              <a:ext uri="{FF2B5EF4-FFF2-40B4-BE49-F238E27FC236}">
                <a16:creationId xmlns:a16="http://schemas.microsoft.com/office/drawing/2014/main" id="{AA40AE86-B7A0-418A-9F25-80291B112881}"/>
              </a:ext>
            </a:extLst>
          </p:cNvPr>
          <p:cNvSpPr/>
          <p:nvPr/>
        </p:nvSpPr>
        <p:spPr>
          <a:xfrm>
            <a:off x="4261302" y="5584536"/>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Windows</a:t>
            </a:r>
            <a:endParaRPr lang="en-US" dirty="0"/>
          </a:p>
        </p:txBody>
      </p:sp>
      <p:sp>
        <p:nvSpPr>
          <p:cNvPr id="18" name="Rectangle 17">
            <a:extLst>
              <a:ext uri="{FF2B5EF4-FFF2-40B4-BE49-F238E27FC236}">
                <a16:creationId xmlns:a16="http://schemas.microsoft.com/office/drawing/2014/main" id="{4C21BA3D-14BB-48B4-B3C4-D584B84D8B90}"/>
              </a:ext>
            </a:extLst>
          </p:cNvPr>
          <p:cNvSpPr/>
          <p:nvPr/>
        </p:nvSpPr>
        <p:spPr>
          <a:xfrm>
            <a:off x="2008414" y="5603748"/>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Windows, Mac, Linux</a:t>
            </a:r>
            <a:endParaRPr lang="en-US" dirty="0"/>
          </a:p>
        </p:txBody>
      </p:sp>
      <p:sp>
        <p:nvSpPr>
          <p:cNvPr id="19" name="Rectangle 18">
            <a:extLst>
              <a:ext uri="{FF2B5EF4-FFF2-40B4-BE49-F238E27FC236}">
                <a16:creationId xmlns:a16="http://schemas.microsoft.com/office/drawing/2014/main" id="{F3C85609-CC16-4D04-90F8-A227AA9712BA}"/>
              </a:ext>
            </a:extLst>
          </p:cNvPr>
          <p:cNvSpPr/>
          <p:nvPr/>
        </p:nvSpPr>
        <p:spPr>
          <a:xfrm>
            <a:off x="6514190" y="5603748"/>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Windows 10</a:t>
            </a:r>
            <a:endParaRPr lang="en-US" dirty="0"/>
          </a:p>
        </p:txBody>
      </p:sp>
      <p:sp>
        <p:nvSpPr>
          <p:cNvPr id="20" name="Rectangle 19">
            <a:extLst>
              <a:ext uri="{FF2B5EF4-FFF2-40B4-BE49-F238E27FC236}">
                <a16:creationId xmlns:a16="http://schemas.microsoft.com/office/drawing/2014/main" id="{AF9EA917-9C27-4A96-A01E-4A78A5EF5C37}"/>
              </a:ext>
            </a:extLst>
          </p:cNvPr>
          <p:cNvSpPr/>
          <p:nvPr/>
        </p:nvSpPr>
        <p:spPr>
          <a:xfrm>
            <a:off x="8727166" y="5584536"/>
            <a:ext cx="1861457" cy="5715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Mobile</a:t>
            </a:r>
            <a:endParaRPr lang="en-US" dirty="0"/>
          </a:p>
        </p:txBody>
      </p:sp>
      <p:sp>
        <p:nvSpPr>
          <p:cNvPr id="21" name="Rectangle 20">
            <a:extLst>
              <a:ext uri="{FF2B5EF4-FFF2-40B4-BE49-F238E27FC236}">
                <a16:creationId xmlns:a16="http://schemas.microsoft.com/office/drawing/2014/main" id="{4E42BDD1-5FB3-43DE-81D2-53D356E16C36}"/>
              </a:ext>
            </a:extLst>
          </p:cNvPr>
          <p:cNvSpPr/>
          <p:nvPr/>
        </p:nvSpPr>
        <p:spPr>
          <a:xfrm>
            <a:off x="326574" y="2011136"/>
            <a:ext cx="1469570" cy="74959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Application Types</a:t>
            </a:r>
            <a:endParaRPr lang="en-US" dirty="0"/>
          </a:p>
        </p:txBody>
      </p:sp>
      <p:sp>
        <p:nvSpPr>
          <p:cNvPr id="23" name="Rectangle 22">
            <a:extLst>
              <a:ext uri="{FF2B5EF4-FFF2-40B4-BE49-F238E27FC236}">
                <a16:creationId xmlns:a16="http://schemas.microsoft.com/office/drawing/2014/main" id="{7AA4EA74-BD25-4EB6-8BB0-0748072430D7}"/>
              </a:ext>
            </a:extLst>
          </p:cNvPr>
          <p:cNvSpPr/>
          <p:nvPr/>
        </p:nvSpPr>
        <p:spPr>
          <a:xfrm>
            <a:off x="693510" y="4097273"/>
            <a:ext cx="1061357" cy="451759"/>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EF Core</a:t>
            </a:r>
            <a:endParaRPr lang="en-US" dirty="0"/>
          </a:p>
        </p:txBody>
      </p:sp>
      <p:sp>
        <p:nvSpPr>
          <p:cNvPr id="24" name="Rectangle 23">
            <a:extLst>
              <a:ext uri="{FF2B5EF4-FFF2-40B4-BE49-F238E27FC236}">
                <a16:creationId xmlns:a16="http://schemas.microsoft.com/office/drawing/2014/main" id="{42566B76-99A8-4398-A912-4AFE25C34201}"/>
              </a:ext>
            </a:extLst>
          </p:cNvPr>
          <p:cNvSpPr/>
          <p:nvPr/>
        </p:nvSpPr>
        <p:spPr>
          <a:xfrm>
            <a:off x="285298" y="4935791"/>
            <a:ext cx="1469570" cy="451759"/>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Framework</a:t>
            </a:r>
            <a:endParaRPr lang="en-US" dirty="0"/>
          </a:p>
        </p:txBody>
      </p:sp>
      <p:sp>
        <p:nvSpPr>
          <p:cNvPr id="25" name="Rectangle 24">
            <a:extLst>
              <a:ext uri="{FF2B5EF4-FFF2-40B4-BE49-F238E27FC236}">
                <a16:creationId xmlns:a16="http://schemas.microsoft.com/office/drawing/2014/main" id="{B6DA4AF7-2533-4A53-B700-E3E7B95EF9A3}"/>
              </a:ext>
            </a:extLst>
          </p:cNvPr>
          <p:cNvSpPr/>
          <p:nvPr/>
        </p:nvSpPr>
        <p:spPr>
          <a:xfrm>
            <a:off x="693510" y="5739818"/>
            <a:ext cx="1061357" cy="451759"/>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OS</a:t>
            </a:r>
            <a:endParaRPr lang="en-US" dirty="0"/>
          </a:p>
        </p:txBody>
      </p:sp>
    </p:spTree>
    <p:extLst>
      <p:ext uri="{BB962C8B-B14F-4D97-AF65-F5344CB8AC3E}">
        <p14:creationId xmlns:p14="http://schemas.microsoft.com/office/powerpoint/2010/main" val="391436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03CB-4EAD-4063-A7FA-70D62D3A8141}"/>
              </a:ext>
            </a:extLst>
          </p:cNvPr>
          <p:cNvSpPr>
            <a:spLocks noGrp="1"/>
          </p:cNvSpPr>
          <p:nvPr>
            <p:ph type="title"/>
          </p:nvPr>
        </p:nvSpPr>
        <p:spPr>
          <a:xfrm>
            <a:off x="286890" y="339853"/>
            <a:ext cx="11125199" cy="384047"/>
          </a:xfrm>
        </p:spPr>
        <p:txBody>
          <a:bodyPr/>
          <a:lstStyle/>
          <a:p>
            <a:r>
              <a:rPr lang="en-IN" dirty="0"/>
              <a:t>Creating Migration</a:t>
            </a:r>
            <a:endParaRPr lang="en-US" dirty="0"/>
          </a:p>
        </p:txBody>
      </p:sp>
      <p:sp>
        <p:nvSpPr>
          <p:cNvPr id="3" name="Content Placeholder 2">
            <a:extLst>
              <a:ext uri="{FF2B5EF4-FFF2-40B4-BE49-F238E27FC236}">
                <a16:creationId xmlns:a16="http://schemas.microsoft.com/office/drawing/2014/main" id="{48F3F81F-73BA-4E25-ADED-EA2CA08EED12}"/>
              </a:ext>
            </a:extLst>
          </p:cNvPr>
          <p:cNvSpPr>
            <a:spLocks noGrp="1"/>
          </p:cNvSpPr>
          <p:nvPr>
            <p:ph idx="1"/>
          </p:nvPr>
        </p:nvSpPr>
        <p:spPr>
          <a:xfrm>
            <a:off x="531151" y="919844"/>
            <a:ext cx="11126522" cy="4419600"/>
          </a:xfrm>
        </p:spPr>
        <p:txBody>
          <a:bodyPr/>
          <a:lstStyle/>
          <a:p>
            <a:r>
              <a:rPr lang="en-US" dirty="0"/>
              <a:t>The command will execute and will create the Company database which we can open and see on SQL Server.</a:t>
            </a:r>
          </a:p>
        </p:txBody>
      </p:sp>
      <p:sp>
        <p:nvSpPr>
          <p:cNvPr id="4" name="Slide Number Placeholder 3">
            <a:extLst>
              <a:ext uri="{FF2B5EF4-FFF2-40B4-BE49-F238E27FC236}">
                <a16:creationId xmlns:a16="http://schemas.microsoft.com/office/drawing/2014/main" id="{C6887A01-469F-45AA-A6C5-8F64E2A45E25}"/>
              </a:ext>
            </a:extLst>
          </p:cNvPr>
          <p:cNvSpPr>
            <a:spLocks noGrp="1"/>
          </p:cNvSpPr>
          <p:nvPr>
            <p:ph type="sldNum" sz="quarter" idx="12"/>
          </p:nvPr>
        </p:nvSpPr>
        <p:spPr/>
        <p:txBody>
          <a:bodyPr/>
          <a:lstStyle/>
          <a:p>
            <a:fld id="{C51EAA63-D034-42AE-91FA-B13B9518C7BE}" type="slidenum">
              <a:rPr lang="en-US" smtClean="0"/>
              <a:pPr/>
              <a:t>40</a:t>
            </a:fld>
            <a:endParaRPr lang="en-US" dirty="0"/>
          </a:p>
        </p:txBody>
      </p:sp>
      <p:pic>
        <p:nvPicPr>
          <p:cNvPr id="5" name="Picture 4">
            <a:extLst>
              <a:ext uri="{FF2B5EF4-FFF2-40B4-BE49-F238E27FC236}">
                <a16:creationId xmlns:a16="http://schemas.microsoft.com/office/drawing/2014/main" id="{2D072052-960D-4FD6-95CE-3A7BFB0CA614}"/>
              </a:ext>
            </a:extLst>
          </p:cNvPr>
          <p:cNvPicPr>
            <a:picLocks noChangeAspect="1"/>
          </p:cNvPicPr>
          <p:nvPr/>
        </p:nvPicPr>
        <p:blipFill>
          <a:blip r:embed="rId2"/>
          <a:stretch>
            <a:fillRect/>
          </a:stretch>
        </p:blipFill>
        <p:spPr>
          <a:xfrm>
            <a:off x="4457700" y="1924730"/>
            <a:ext cx="3039614" cy="2541978"/>
          </a:xfrm>
          <a:prstGeom prst="rect">
            <a:avLst/>
          </a:prstGeom>
        </p:spPr>
      </p:pic>
    </p:spTree>
    <p:extLst>
      <p:ext uri="{BB962C8B-B14F-4D97-AF65-F5344CB8AC3E}">
        <p14:creationId xmlns:p14="http://schemas.microsoft.com/office/powerpoint/2010/main" val="147848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CDDF-715D-425A-90FC-21A4D97700AD}"/>
              </a:ext>
            </a:extLst>
          </p:cNvPr>
          <p:cNvSpPr>
            <a:spLocks noGrp="1"/>
          </p:cNvSpPr>
          <p:nvPr>
            <p:ph type="title"/>
          </p:nvPr>
        </p:nvSpPr>
        <p:spPr>
          <a:xfrm>
            <a:off x="335875" y="290867"/>
            <a:ext cx="11125199" cy="384047"/>
          </a:xfrm>
        </p:spPr>
        <p:txBody>
          <a:bodyPr/>
          <a:lstStyle/>
          <a:p>
            <a:r>
              <a:rPr lang="en-IN" dirty="0"/>
              <a:t>Inserting a Record on the Table using EF Core</a:t>
            </a:r>
            <a:endParaRPr lang="en-US" dirty="0"/>
          </a:p>
        </p:txBody>
      </p:sp>
      <p:sp>
        <p:nvSpPr>
          <p:cNvPr id="3" name="Content Placeholder 2">
            <a:extLst>
              <a:ext uri="{FF2B5EF4-FFF2-40B4-BE49-F238E27FC236}">
                <a16:creationId xmlns:a16="http://schemas.microsoft.com/office/drawing/2014/main" id="{48CB2A31-B71F-439B-A279-867CA199832B}"/>
              </a:ext>
            </a:extLst>
          </p:cNvPr>
          <p:cNvSpPr>
            <a:spLocks noGrp="1"/>
          </p:cNvSpPr>
          <p:nvPr>
            <p:ph idx="1"/>
          </p:nvPr>
        </p:nvSpPr>
        <p:spPr>
          <a:xfrm>
            <a:off x="531151" y="870859"/>
            <a:ext cx="11126522" cy="4419600"/>
          </a:xfrm>
        </p:spPr>
        <p:txBody>
          <a:bodyPr/>
          <a:lstStyle/>
          <a:p>
            <a:r>
              <a:rPr lang="en-US" dirty="0"/>
              <a:t>Now that database is ready, let insert a record on the Information table.</a:t>
            </a:r>
          </a:p>
          <a:p>
            <a:endParaRPr lang="en-US" dirty="0"/>
          </a:p>
          <a:p>
            <a:r>
              <a:rPr lang="en-US" dirty="0"/>
              <a:t>Add the following code on a Index Action of Controller.</a:t>
            </a:r>
          </a:p>
          <a:p>
            <a:endParaRPr lang="en-US" dirty="0"/>
          </a:p>
          <a:p>
            <a:endParaRPr lang="en-US" dirty="0"/>
          </a:p>
          <a:p>
            <a:endParaRPr lang="en-US" dirty="0"/>
          </a:p>
          <a:p>
            <a:endParaRPr lang="en-US" dirty="0"/>
          </a:p>
          <a:p>
            <a:endParaRPr lang="en-US" dirty="0"/>
          </a:p>
          <a:p>
            <a:r>
              <a:rPr lang="en-US" dirty="0"/>
              <a:t>Once the Action is called, the code will execute, and a new record is added to the Information table.</a:t>
            </a:r>
          </a:p>
        </p:txBody>
      </p:sp>
      <p:sp>
        <p:nvSpPr>
          <p:cNvPr id="4" name="Slide Number Placeholder 3">
            <a:extLst>
              <a:ext uri="{FF2B5EF4-FFF2-40B4-BE49-F238E27FC236}">
                <a16:creationId xmlns:a16="http://schemas.microsoft.com/office/drawing/2014/main" id="{290ED21B-6BF6-40CD-A55E-6AF4C430F31C}"/>
              </a:ext>
            </a:extLst>
          </p:cNvPr>
          <p:cNvSpPr>
            <a:spLocks noGrp="1"/>
          </p:cNvSpPr>
          <p:nvPr>
            <p:ph type="sldNum" sz="quarter" idx="12"/>
          </p:nvPr>
        </p:nvSpPr>
        <p:spPr/>
        <p:txBody>
          <a:bodyPr/>
          <a:lstStyle/>
          <a:p>
            <a:fld id="{C51EAA63-D034-42AE-91FA-B13B9518C7BE}" type="slidenum">
              <a:rPr lang="en-US" smtClean="0"/>
              <a:pPr/>
              <a:t>41</a:t>
            </a:fld>
            <a:endParaRPr lang="en-US" dirty="0"/>
          </a:p>
        </p:txBody>
      </p:sp>
      <p:pic>
        <p:nvPicPr>
          <p:cNvPr id="5" name="Picture 4">
            <a:extLst>
              <a:ext uri="{FF2B5EF4-FFF2-40B4-BE49-F238E27FC236}">
                <a16:creationId xmlns:a16="http://schemas.microsoft.com/office/drawing/2014/main" id="{8260AAA2-94EE-49F1-A858-3BAA13604EF2}"/>
              </a:ext>
            </a:extLst>
          </p:cNvPr>
          <p:cNvPicPr>
            <a:picLocks noChangeAspect="1"/>
          </p:cNvPicPr>
          <p:nvPr/>
        </p:nvPicPr>
        <p:blipFill>
          <a:blip r:embed="rId2"/>
          <a:stretch>
            <a:fillRect/>
          </a:stretch>
        </p:blipFill>
        <p:spPr>
          <a:xfrm>
            <a:off x="6919223" y="2374951"/>
            <a:ext cx="4808718" cy="2452688"/>
          </a:xfrm>
          <a:prstGeom prst="rect">
            <a:avLst/>
          </a:prstGeom>
        </p:spPr>
      </p:pic>
    </p:spTree>
    <p:extLst>
      <p:ext uri="{BB962C8B-B14F-4D97-AF65-F5344CB8AC3E}">
        <p14:creationId xmlns:p14="http://schemas.microsoft.com/office/powerpoint/2010/main" val="31587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E7E6-26F2-4994-94A6-CFADC9C6C78A}"/>
              </a:ext>
            </a:extLst>
          </p:cNvPr>
          <p:cNvSpPr>
            <a:spLocks noGrp="1"/>
          </p:cNvSpPr>
          <p:nvPr>
            <p:ph type="title"/>
          </p:nvPr>
        </p:nvSpPr>
        <p:spPr>
          <a:xfrm>
            <a:off x="270560" y="323524"/>
            <a:ext cx="11125199" cy="384047"/>
          </a:xfrm>
        </p:spPr>
        <p:txBody>
          <a:bodyPr/>
          <a:lstStyle/>
          <a:p>
            <a:r>
              <a:rPr lang="en-IN" dirty="0"/>
              <a:t>Migration</a:t>
            </a:r>
            <a:endParaRPr lang="en-US" dirty="0"/>
          </a:p>
        </p:txBody>
      </p:sp>
      <p:sp>
        <p:nvSpPr>
          <p:cNvPr id="3" name="Content Placeholder 2">
            <a:extLst>
              <a:ext uri="{FF2B5EF4-FFF2-40B4-BE49-F238E27FC236}">
                <a16:creationId xmlns:a16="http://schemas.microsoft.com/office/drawing/2014/main" id="{43069F98-434E-4DD7-A518-469EAF48BD80}"/>
              </a:ext>
            </a:extLst>
          </p:cNvPr>
          <p:cNvSpPr>
            <a:spLocks noGrp="1"/>
          </p:cNvSpPr>
          <p:nvPr>
            <p:ph idx="1"/>
          </p:nvPr>
        </p:nvSpPr>
        <p:spPr>
          <a:xfrm>
            <a:off x="531151" y="903515"/>
            <a:ext cx="11126522" cy="4419600"/>
          </a:xfrm>
        </p:spPr>
        <p:txBody>
          <a:bodyPr/>
          <a:lstStyle/>
          <a:p>
            <a:r>
              <a:rPr lang="en-US" dirty="0"/>
              <a:t>Using Migrations we can keep the database synchronized with the domain (entity) classes. When developing a project the programmers keep on updating the entity classes. Therefore they need to run migrations to keep the database schema up to date. Migration commands can be execute in NuGet Package Manager Console or in dotnet Command Line Interface (CLI).</a:t>
            </a:r>
          </a:p>
          <a:p>
            <a:endParaRPr lang="en-US" dirty="0"/>
          </a:p>
          <a:p>
            <a:pPr algn="just"/>
            <a:r>
              <a:rPr lang="en-US" dirty="0"/>
              <a:t>To begin understanding the different migration commands of the Entity Framework Core, create a new ASP.NET MVC Core 2.0 project and install Entity Framework Core into it.</a:t>
            </a:r>
          </a:p>
        </p:txBody>
      </p:sp>
      <p:sp>
        <p:nvSpPr>
          <p:cNvPr id="4" name="Slide Number Placeholder 3">
            <a:extLst>
              <a:ext uri="{FF2B5EF4-FFF2-40B4-BE49-F238E27FC236}">
                <a16:creationId xmlns:a16="http://schemas.microsoft.com/office/drawing/2014/main" id="{4A32FE04-97A1-4120-B274-F60134DCAFB8}"/>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Tree>
    <p:extLst>
      <p:ext uri="{BB962C8B-B14F-4D97-AF65-F5344CB8AC3E}">
        <p14:creationId xmlns:p14="http://schemas.microsoft.com/office/powerpoint/2010/main" val="276484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106-D919-4590-8884-733964E3726B}"/>
              </a:ext>
            </a:extLst>
          </p:cNvPr>
          <p:cNvSpPr>
            <a:spLocks noGrp="1"/>
          </p:cNvSpPr>
          <p:nvPr>
            <p:ph type="title"/>
          </p:nvPr>
        </p:nvSpPr>
        <p:spPr>
          <a:xfrm>
            <a:off x="221575" y="290867"/>
            <a:ext cx="11125199" cy="384047"/>
          </a:xfrm>
        </p:spPr>
        <p:txBody>
          <a:bodyPr/>
          <a:lstStyle/>
          <a:p>
            <a:r>
              <a:rPr lang="en-IN" dirty="0"/>
              <a:t>Migration</a:t>
            </a:r>
            <a:endParaRPr lang="en-US" dirty="0"/>
          </a:p>
        </p:txBody>
      </p:sp>
      <p:sp>
        <p:nvSpPr>
          <p:cNvPr id="3" name="Content Placeholder 2">
            <a:extLst>
              <a:ext uri="{FF2B5EF4-FFF2-40B4-BE49-F238E27FC236}">
                <a16:creationId xmlns:a16="http://schemas.microsoft.com/office/drawing/2014/main" id="{F9218B7F-3CC0-445B-931B-D28FA4856E4A}"/>
              </a:ext>
            </a:extLst>
          </p:cNvPr>
          <p:cNvSpPr>
            <a:spLocks noGrp="1"/>
          </p:cNvSpPr>
          <p:nvPr>
            <p:ph idx="1"/>
          </p:nvPr>
        </p:nvSpPr>
        <p:spPr>
          <a:xfrm>
            <a:off x="531151" y="821872"/>
            <a:ext cx="11126522" cy="4419600"/>
          </a:xfrm>
        </p:spPr>
        <p:txBody>
          <a:bodyPr/>
          <a:lstStyle/>
          <a:p>
            <a:r>
              <a:rPr lang="en-US" dirty="0"/>
              <a:t>Add an entity class </a:t>
            </a:r>
            <a:r>
              <a:rPr lang="en-US" dirty="0" err="1"/>
              <a:t>Client.cs</a:t>
            </a:r>
            <a:r>
              <a:rPr lang="en-US" dirty="0"/>
              <a:t> &amp; context class </a:t>
            </a:r>
            <a:r>
              <a:rPr lang="en-US" dirty="0" err="1"/>
              <a:t>CompanyContext.cs</a:t>
            </a:r>
            <a:r>
              <a:rPr lang="en-US" dirty="0"/>
              <a:t> inside the Models folder.</a:t>
            </a:r>
          </a:p>
        </p:txBody>
      </p:sp>
      <p:sp>
        <p:nvSpPr>
          <p:cNvPr id="4" name="Slide Number Placeholder 3">
            <a:extLst>
              <a:ext uri="{FF2B5EF4-FFF2-40B4-BE49-F238E27FC236}">
                <a16:creationId xmlns:a16="http://schemas.microsoft.com/office/drawing/2014/main" id="{402E8150-15D6-44F5-9D19-ADB4AE7C4B6B}"/>
              </a:ext>
            </a:extLst>
          </p:cNvPr>
          <p:cNvSpPr>
            <a:spLocks noGrp="1"/>
          </p:cNvSpPr>
          <p:nvPr>
            <p:ph type="sldNum" sz="quarter" idx="12"/>
          </p:nvPr>
        </p:nvSpPr>
        <p:spPr/>
        <p:txBody>
          <a:bodyPr/>
          <a:lstStyle/>
          <a:p>
            <a:fld id="{C51EAA63-D034-42AE-91FA-B13B9518C7BE}" type="slidenum">
              <a:rPr lang="en-US" smtClean="0"/>
              <a:pPr/>
              <a:t>43</a:t>
            </a:fld>
            <a:endParaRPr lang="en-US" dirty="0"/>
          </a:p>
        </p:txBody>
      </p:sp>
      <p:pic>
        <p:nvPicPr>
          <p:cNvPr id="6" name="Picture 5">
            <a:extLst>
              <a:ext uri="{FF2B5EF4-FFF2-40B4-BE49-F238E27FC236}">
                <a16:creationId xmlns:a16="http://schemas.microsoft.com/office/drawing/2014/main" id="{8F374172-93F1-4429-AA14-470D376E0873}"/>
              </a:ext>
            </a:extLst>
          </p:cNvPr>
          <p:cNvPicPr>
            <a:picLocks noChangeAspect="1"/>
          </p:cNvPicPr>
          <p:nvPr/>
        </p:nvPicPr>
        <p:blipFill>
          <a:blip r:embed="rId3"/>
          <a:stretch>
            <a:fillRect/>
          </a:stretch>
        </p:blipFill>
        <p:spPr>
          <a:xfrm>
            <a:off x="1829100" y="1799407"/>
            <a:ext cx="7685313" cy="4419599"/>
          </a:xfrm>
          <a:prstGeom prst="rect">
            <a:avLst/>
          </a:prstGeom>
        </p:spPr>
      </p:pic>
    </p:spTree>
    <p:extLst>
      <p:ext uri="{BB962C8B-B14F-4D97-AF65-F5344CB8AC3E}">
        <p14:creationId xmlns:p14="http://schemas.microsoft.com/office/powerpoint/2010/main" val="38414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4DE8-D49D-442D-9AE4-7304EBD7F0F8}"/>
              </a:ext>
            </a:extLst>
          </p:cNvPr>
          <p:cNvSpPr>
            <a:spLocks noGrp="1"/>
          </p:cNvSpPr>
          <p:nvPr>
            <p:ph type="title"/>
          </p:nvPr>
        </p:nvSpPr>
        <p:spPr>
          <a:xfrm>
            <a:off x="303218" y="244928"/>
            <a:ext cx="11125199" cy="511630"/>
          </a:xfrm>
        </p:spPr>
        <p:txBody>
          <a:bodyPr/>
          <a:lstStyle/>
          <a:p>
            <a:r>
              <a:rPr lang="en-IN" dirty="0"/>
              <a:t>Add Migration Command</a:t>
            </a:r>
            <a:endParaRPr lang="en-US" dirty="0"/>
          </a:p>
        </p:txBody>
      </p:sp>
      <p:sp>
        <p:nvSpPr>
          <p:cNvPr id="3" name="Content Placeholder 2">
            <a:extLst>
              <a:ext uri="{FF2B5EF4-FFF2-40B4-BE49-F238E27FC236}">
                <a16:creationId xmlns:a16="http://schemas.microsoft.com/office/drawing/2014/main" id="{3DE482E7-5056-4EA6-889D-54F48C4A8207}"/>
              </a:ext>
            </a:extLst>
          </p:cNvPr>
          <p:cNvSpPr>
            <a:spLocks noGrp="1"/>
          </p:cNvSpPr>
          <p:nvPr>
            <p:ph idx="1"/>
          </p:nvPr>
        </p:nvSpPr>
        <p:spPr>
          <a:xfrm>
            <a:off x="531151" y="936172"/>
            <a:ext cx="11126522" cy="4419600"/>
          </a:xfrm>
        </p:spPr>
        <p:txBody>
          <a:bodyPr/>
          <a:lstStyle/>
          <a:p>
            <a:r>
              <a:rPr lang="en-US" sz="2400" dirty="0"/>
              <a:t>The Add Migration command will create Migration files that store data from your entity classes.</a:t>
            </a:r>
          </a:p>
          <a:p>
            <a:endParaRPr lang="en-US" sz="2400" dirty="0"/>
          </a:p>
          <a:p>
            <a:r>
              <a:rPr lang="en-US" sz="2400" dirty="0"/>
              <a:t>On Tools &gt; NuGet Package Manager &gt; Package Manager Console execute any of the following 2 commands to create the migration.</a:t>
            </a:r>
          </a:p>
          <a:p>
            <a:r>
              <a:rPr lang="en-US" sz="2400" b="1" dirty="0"/>
              <a:t>PM&gt; add-migration Migration1</a:t>
            </a:r>
          </a:p>
          <a:p>
            <a:pPr marL="0" indent="0">
              <a:buNone/>
            </a:pPr>
            <a:endParaRPr lang="en-US" sz="2400" dirty="0"/>
          </a:p>
          <a:p>
            <a:r>
              <a:rPr lang="en-US" sz="2400" dirty="0"/>
              <a:t>Or </a:t>
            </a:r>
            <a:r>
              <a:rPr lang="en-US" sz="2400" dirty="0" err="1"/>
              <a:t>DotNet</a:t>
            </a:r>
            <a:r>
              <a:rPr lang="en-US" sz="2400" dirty="0"/>
              <a:t> CLI Command:</a:t>
            </a:r>
          </a:p>
          <a:p>
            <a:r>
              <a:rPr lang="en-US" sz="2400" b="1" dirty="0"/>
              <a:t>PM&gt; dotnet </a:t>
            </a:r>
            <a:r>
              <a:rPr lang="en-US" sz="2400" b="1" dirty="0" err="1"/>
              <a:t>ef</a:t>
            </a:r>
            <a:r>
              <a:rPr lang="en-US" sz="2400" b="1" dirty="0"/>
              <a:t> migrations add Migration1</a:t>
            </a:r>
          </a:p>
        </p:txBody>
      </p:sp>
      <p:sp>
        <p:nvSpPr>
          <p:cNvPr id="4" name="Slide Number Placeholder 3">
            <a:extLst>
              <a:ext uri="{FF2B5EF4-FFF2-40B4-BE49-F238E27FC236}">
                <a16:creationId xmlns:a16="http://schemas.microsoft.com/office/drawing/2014/main" id="{16D108D6-941F-47BA-BAA0-13B9E4AFA306}"/>
              </a:ext>
            </a:extLst>
          </p:cNvPr>
          <p:cNvSpPr>
            <a:spLocks noGrp="1"/>
          </p:cNvSpPr>
          <p:nvPr>
            <p:ph type="sldNum" sz="quarter" idx="12"/>
          </p:nvPr>
        </p:nvSpPr>
        <p:spPr/>
        <p:txBody>
          <a:bodyPr/>
          <a:lstStyle/>
          <a:p>
            <a:fld id="{C51EAA63-D034-42AE-91FA-B13B9518C7BE}" type="slidenum">
              <a:rPr lang="en-US" smtClean="0"/>
              <a:pPr/>
              <a:t>44</a:t>
            </a:fld>
            <a:endParaRPr lang="en-US" dirty="0"/>
          </a:p>
        </p:txBody>
      </p:sp>
    </p:spTree>
    <p:extLst>
      <p:ext uri="{BB962C8B-B14F-4D97-AF65-F5344CB8AC3E}">
        <p14:creationId xmlns:p14="http://schemas.microsoft.com/office/powerpoint/2010/main" val="420468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0AD0-C387-4389-91CB-196E3BE3B466}"/>
              </a:ext>
            </a:extLst>
          </p:cNvPr>
          <p:cNvSpPr>
            <a:spLocks noGrp="1"/>
          </p:cNvSpPr>
          <p:nvPr>
            <p:ph type="title"/>
          </p:nvPr>
        </p:nvSpPr>
        <p:spPr>
          <a:xfrm>
            <a:off x="254233" y="230126"/>
            <a:ext cx="11125199" cy="544287"/>
          </a:xfrm>
        </p:spPr>
        <p:txBody>
          <a:bodyPr/>
          <a:lstStyle/>
          <a:p>
            <a:r>
              <a:rPr lang="en-IN" dirty="0"/>
              <a:t>Adding Migration Command</a:t>
            </a:r>
            <a:endParaRPr lang="en-US" dirty="0"/>
          </a:p>
        </p:txBody>
      </p:sp>
      <p:sp>
        <p:nvSpPr>
          <p:cNvPr id="3" name="Content Placeholder 2">
            <a:extLst>
              <a:ext uri="{FF2B5EF4-FFF2-40B4-BE49-F238E27FC236}">
                <a16:creationId xmlns:a16="http://schemas.microsoft.com/office/drawing/2014/main" id="{23499BA0-4981-40C2-968F-C4E66A110F27}"/>
              </a:ext>
            </a:extLst>
          </p:cNvPr>
          <p:cNvSpPr>
            <a:spLocks noGrp="1"/>
          </p:cNvSpPr>
          <p:nvPr>
            <p:ph idx="1"/>
          </p:nvPr>
        </p:nvSpPr>
        <p:spPr>
          <a:xfrm>
            <a:off x="531151" y="968829"/>
            <a:ext cx="11126522" cy="4419600"/>
          </a:xfrm>
        </p:spPr>
        <p:txBody>
          <a:bodyPr/>
          <a:lstStyle/>
          <a:p>
            <a:pPr algn="just"/>
            <a:r>
              <a:rPr lang="en-US" sz="2200" dirty="0"/>
              <a:t>The migration command will create a folder named Migrations on the application root. This folder contains 3 files.</a:t>
            </a:r>
          </a:p>
          <a:p>
            <a:pPr algn="just"/>
            <a:r>
              <a:rPr lang="en-US" sz="2200" b="1" dirty="0"/>
              <a:t>_.cs: </a:t>
            </a:r>
            <a:r>
              <a:rPr lang="en-US" sz="2200" dirty="0"/>
              <a:t>Its the main migration file which includes migration operations named Up() and Down() methods. The Up() method is responsible for creating DB objects while the Down() method removes them.</a:t>
            </a:r>
          </a:p>
          <a:p>
            <a:pPr algn="just"/>
            <a:r>
              <a:rPr lang="en-US" sz="2200" b="1" dirty="0"/>
              <a:t>_.</a:t>
            </a:r>
            <a:r>
              <a:rPr lang="en-US" sz="2200" b="1" dirty="0" err="1"/>
              <a:t>Designer.cs</a:t>
            </a:r>
            <a:r>
              <a:rPr lang="en-US" sz="2200" b="1" dirty="0"/>
              <a:t>: </a:t>
            </a:r>
            <a:r>
              <a:rPr lang="en-US" sz="2200" dirty="0"/>
              <a:t>The migrations metadata file which contains some extra information.</a:t>
            </a:r>
          </a:p>
          <a:p>
            <a:pPr algn="just"/>
            <a:r>
              <a:rPr lang="en-US" sz="2200" b="1" dirty="0" err="1"/>
              <a:t>ModelSnapshot.cs</a:t>
            </a:r>
            <a:r>
              <a:rPr lang="en-US" sz="2200" b="1" dirty="0"/>
              <a:t>: </a:t>
            </a:r>
            <a:r>
              <a:rPr lang="en-US" sz="2200" dirty="0"/>
              <a:t>A snapshot of your current model. This is used to determine what changed when creating the next migration.</a:t>
            </a:r>
          </a:p>
          <a:p>
            <a:pPr algn="just"/>
            <a:endParaRPr lang="en-US" sz="2200" dirty="0"/>
          </a:p>
          <a:p>
            <a:pPr algn="just"/>
            <a:endParaRPr lang="en-US" sz="2200" dirty="0"/>
          </a:p>
          <a:p>
            <a:pPr algn="just"/>
            <a:endParaRPr lang="en-US" sz="2200" dirty="0"/>
          </a:p>
          <a:p>
            <a:pPr algn="just"/>
            <a:endParaRPr lang="en-US" sz="2200" dirty="0"/>
          </a:p>
          <a:p>
            <a:pPr algn="just"/>
            <a:r>
              <a:rPr lang="en-US" dirty="0"/>
              <a:t>Now with migration created we can create database.</a:t>
            </a:r>
            <a:endParaRPr lang="en-US" sz="2200" dirty="0"/>
          </a:p>
        </p:txBody>
      </p:sp>
      <p:sp>
        <p:nvSpPr>
          <p:cNvPr id="4" name="Slide Number Placeholder 3">
            <a:extLst>
              <a:ext uri="{FF2B5EF4-FFF2-40B4-BE49-F238E27FC236}">
                <a16:creationId xmlns:a16="http://schemas.microsoft.com/office/drawing/2014/main" id="{24EEB264-5B5F-4BE5-8638-BAAA6CB51FAD}"/>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5" name="Picture 4">
            <a:extLst>
              <a:ext uri="{FF2B5EF4-FFF2-40B4-BE49-F238E27FC236}">
                <a16:creationId xmlns:a16="http://schemas.microsoft.com/office/drawing/2014/main" id="{FB0D05F8-F4AF-4571-BC8C-82615BCB2EAC}"/>
              </a:ext>
            </a:extLst>
          </p:cNvPr>
          <p:cNvPicPr>
            <a:picLocks noChangeAspect="1"/>
          </p:cNvPicPr>
          <p:nvPr/>
        </p:nvPicPr>
        <p:blipFill>
          <a:blip r:embed="rId2"/>
          <a:stretch>
            <a:fillRect/>
          </a:stretch>
        </p:blipFill>
        <p:spPr>
          <a:xfrm>
            <a:off x="2839583" y="3956955"/>
            <a:ext cx="4893626" cy="1170215"/>
          </a:xfrm>
          <a:prstGeom prst="rect">
            <a:avLst/>
          </a:prstGeom>
        </p:spPr>
      </p:pic>
    </p:spTree>
    <p:extLst>
      <p:ext uri="{BB962C8B-B14F-4D97-AF65-F5344CB8AC3E}">
        <p14:creationId xmlns:p14="http://schemas.microsoft.com/office/powerpoint/2010/main" val="177127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2424-A7E0-4683-AF17-EBBC064E8F55}"/>
              </a:ext>
            </a:extLst>
          </p:cNvPr>
          <p:cNvSpPr>
            <a:spLocks noGrp="1"/>
          </p:cNvSpPr>
          <p:nvPr>
            <p:ph type="title"/>
          </p:nvPr>
        </p:nvSpPr>
        <p:spPr>
          <a:xfrm>
            <a:off x="319547" y="383396"/>
            <a:ext cx="11125199" cy="527958"/>
          </a:xfrm>
        </p:spPr>
        <p:txBody>
          <a:bodyPr/>
          <a:lstStyle/>
          <a:p>
            <a:r>
              <a:rPr lang="en-IN" dirty="0"/>
              <a:t>Update Migration Command</a:t>
            </a:r>
            <a:endParaRPr lang="en-US" dirty="0"/>
          </a:p>
        </p:txBody>
      </p:sp>
      <p:sp>
        <p:nvSpPr>
          <p:cNvPr id="3" name="Content Placeholder 2">
            <a:extLst>
              <a:ext uri="{FF2B5EF4-FFF2-40B4-BE49-F238E27FC236}">
                <a16:creationId xmlns:a16="http://schemas.microsoft.com/office/drawing/2014/main" id="{2DA6B779-41B9-4457-8697-719FE77FA921}"/>
              </a:ext>
            </a:extLst>
          </p:cNvPr>
          <p:cNvSpPr>
            <a:spLocks noGrp="1"/>
          </p:cNvSpPr>
          <p:nvPr>
            <p:ph idx="1"/>
          </p:nvPr>
        </p:nvSpPr>
        <p:spPr>
          <a:xfrm>
            <a:off x="531151" y="1153884"/>
            <a:ext cx="11126522" cy="4419600"/>
          </a:xfrm>
        </p:spPr>
        <p:txBody>
          <a:bodyPr/>
          <a:lstStyle/>
          <a:p>
            <a:r>
              <a:rPr lang="en-US" sz="2200" dirty="0"/>
              <a:t>The Update Migration command will create the database based on the migration created by the Add migration command.</a:t>
            </a:r>
          </a:p>
          <a:p>
            <a:r>
              <a:rPr lang="en-US" sz="2200" dirty="0"/>
              <a:t>You can execute either of the 2 update migration command given below:</a:t>
            </a:r>
          </a:p>
          <a:p>
            <a:r>
              <a:rPr lang="en-US" sz="2200" b="1" dirty="0"/>
              <a:t>PM&gt; Update-Database</a:t>
            </a:r>
          </a:p>
          <a:p>
            <a:r>
              <a:rPr lang="en-US" sz="2200" dirty="0"/>
              <a:t>CLI version:</a:t>
            </a:r>
          </a:p>
          <a:p>
            <a:r>
              <a:rPr lang="en-US" sz="2200" b="1" dirty="0"/>
              <a:t>PM&gt; dotnet </a:t>
            </a:r>
            <a:r>
              <a:rPr lang="en-US" sz="2200" b="1" dirty="0" err="1"/>
              <a:t>ef</a:t>
            </a:r>
            <a:r>
              <a:rPr lang="en-US" sz="2200" b="1" dirty="0"/>
              <a:t> database update </a:t>
            </a:r>
          </a:p>
          <a:p>
            <a:r>
              <a:rPr lang="en-US" sz="2200" dirty="0"/>
              <a:t>Now check the SQL Server will find a new database created, which has </a:t>
            </a:r>
          </a:p>
          <a:p>
            <a:pPr marL="0" indent="0">
              <a:buNone/>
            </a:pPr>
            <a:r>
              <a:rPr lang="en-US" sz="2200" dirty="0"/>
              <a:t>Client table on it.</a:t>
            </a:r>
          </a:p>
          <a:p>
            <a:r>
              <a:rPr lang="en-US" sz="2200" dirty="0"/>
              <a:t>For the first migration, a table called __</a:t>
            </a:r>
            <a:r>
              <a:rPr lang="en-US" sz="2200" dirty="0" err="1"/>
              <a:t>EFMigrationsHistory</a:t>
            </a:r>
            <a:r>
              <a:rPr lang="en-US" sz="2200" dirty="0"/>
              <a:t>, which will </a:t>
            </a:r>
          </a:p>
          <a:p>
            <a:pPr marL="0" indent="0">
              <a:buNone/>
            </a:pPr>
            <a:r>
              <a:rPr lang="en-US" sz="2200" dirty="0"/>
              <a:t>store the name of all migrations, will also be created.</a:t>
            </a:r>
          </a:p>
          <a:p>
            <a:endParaRPr lang="en-US" sz="2200" dirty="0"/>
          </a:p>
        </p:txBody>
      </p:sp>
      <p:sp>
        <p:nvSpPr>
          <p:cNvPr id="4" name="Slide Number Placeholder 3">
            <a:extLst>
              <a:ext uri="{FF2B5EF4-FFF2-40B4-BE49-F238E27FC236}">
                <a16:creationId xmlns:a16="http://schemas.microsoft.com/office/drawing/2014/main" id="{77E1FCAC-27D7-4650-B051-DE82A528E8D8}"/>
              </a:ext>
            </a:extLst>
          </p:cNvPr>
          <p:cNvSpPr>
            <a:spLocks noGrp="1"/>
          </p:cNvSpPr>
          <p:nvPr>
            <p:ph type="sldNum" sz="quarter" idx="12"/>
          </p:nvPr>
        </p:nvSpPr>
        <p:spPr/>
        <p:txBody>
          <a:bodyPr/>
          <a:lstStyle/>
          <a:p>
            <a:fld id="{C51EAA63-D034-42AE-91FA-B13B9518C7BE}" type="slidenum">
              <a:rPr lang="en-US" smtClean="0"/>
              <a:pPr/>
              <a:t>46</a:t>
            </a:fld>
            <a:endParaRPr lang="en-US" dirty="0"/>
          </a:p>
        </p:txBody>
      </p:sp>
      <p:pic>
        <p:nvPicPr>
          <p:cNvPr id="5" name="Picture 4">
            <a:extLst>
              <a:ext uri="{FF2B5EF4-FFF2-40B4-BE49-F238E27FC236}">
                <a16:creationId xmlns:a16="http://schemas.microsoft.com/office/drawing/2014/main" id="{DCB543D6-D2F8-4761-808A-BAC26C06E4B0}"/>
              </a:ext>
            </a:extLst>
          </p:cNvPr>
          <p:cNvPicPr>
            <a:picLocks noChangeAspect="1"/>
          </p:cNvPicPr>
          <p:nvPr/>
        </p:nvPicPr>
        <p:blipFill>
          <a:blip r:embed="rId2"/>
          <a:stretch>
            <a:fillRect/>
          </a:stretch>
        </p:blipFill>
        <p:spPr>
          <a:xfrm>
            <a:off x="9290498" y="2634339"/>
            <a:ext cx="2497803" cy="2939145"/>
          </a:xfrm>
          <a:prstGeom prst="rect">
            <a:avLst/>
          </a:prstGeom>
        </p:spPr>
      </p:pic>
    </p:spTree>
    <p:extLst>
      <p:ext uri="{BB962C8B-B14F-4D97-AF65-F5344CB8AC3E}">
        <p14:creationId xmlns:p14="http://schemas.microsoft.com/office/powerpoint/2010/main" val="7670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05BD-A701-4436-BFAE-A51C1FC21769}"/>
              </a:ext>
            </a:extLst>
          </p:cNvPr>
          <p:cNvSpPr>
            <a:spLocks noGrp="1"/>
          </p:cNvSpPr>
          <p:nvPr>
            <p:ph type="title"/>
          </p:nvPr>
        </p:nvSpPr>
        <p:spPr>
          <a:xfrm>
            <a:off x="286889" y="399724"/>
            <a:ext cx="11125199" cy="511630"/>
          </a:xfrm>
        </p:spPr>
        <p:txBody>
          <a:bodyPr/>
          <a:lstStyle/>
          <a:p>
            <a:r>
              <a:rPr lang="en-IN" dirty="0"/>
              <a:t>Revert  Database to Previous State</a:t>
            </a:r>
            <a:endParaRPr lang="en-US" dirty="0"/>
          </a:p>
        </p:txBody>
      </p:sp>
      <p:sp>
        <p:nvSpPr>
          <p:cNvPr id="3" name="Content Placeholder 2">
            <a:extLst>
              <a:ext uri="{FF2B5EF4-FFF2-40B4-BE49-F238E27FC236}">
                <a16:creationId xmlns:a16="http://schemas.microsoft.com/office/drawing/2014/main" id="{F913BEC0-459C-4C61-ACE3-3C451951FA72}"/>
              </a:ext>
            </a:extLst>
          </p:cNvPr>
          <p:cNvSpPr>
            <a:spLocks noGrp="1"/>
          </p:cNvSpPr>
          <p:nvPr>
            <p:ph idx="1"/>
          </p:nvPr>
        </p:nvSpPr>
        <p:spPr>
          <a:xfrm>
            <a:off x="531151" y="1066801"/>
            <a:ext cx="11126522" cy="4419600"/>
          </a:xfrm>
        </p:spPr>
        <p:txBody>
          <a:bodyPr/>
          <a:lstStyle/>
          <a:p>
            <a:r>
              <a:rPr lang="en-US" sz="2400" dirty="0"/>
              <a:t>On entity class </a:t>
            </a:r>
            <a:r>
              <a:rPr lang="en-US" sz="2400" dirty="0" err="1"/>
              <a:t>Client.cs</a:t>
            </a:r>
            <a:r>
              <a:rPr lang="en-US" sz="2400" dirty="0"/>
              <a:t> we add a new string property for address.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To update the database Client table so that it contains this new Address field. we add a new migration and name it Migration2. Next we run the update command.</a:t>
            </a:r>
          </a:p>
          <a:p>
            <a:r>
              <a:rPr lang="en-US" sz="2400" b="1" dirty="0"/>
              <a:t>PM&gt; dotnet </a:t>
            </a:r>
            <a:r>
              <a:rPr lang="en-US" sz="2400" b="1" dirty="0" err="1"/>
              <a:t>ef</a:t>
            </a:r>
            <a:r>
              <a:rPr lang="en-US" sz="2400" b="1" dirty="0"/>
              <a:t> migrations add Migration2</a:t>
            </a:r>
          </a:p>
          <a:p>
            <a:r>
              <a:rPr lang="en-US" sz="2400" b="1" dirty="0"/>
              <a:t>PM&gt; dotnet </a:t>
            </a:r>
            <a:r>
              <a:rPr lang="en-US" sz="2400" b="1" dirty="0" err="1"/>
              <a:t>ef</a:t>
            </a:r>
            <a:r>
              <a:rPr lang="en-US" sz="2400" b="1" dirty="0"/>
              <a:t> database update</a:t>
            </a:r>
          </a:p>
        </p:txBody>
      </p:sp>
      <p:sp>
        <p:nvSpPr>
          <p:cNvPr id="4" name="Slide Number Placeholder 3">
            <a:extLst>
              <a:ext uri="{FF2B5EF4-FFF2-40B4-BE49-F238E27FC236}">
                <a16:creationId xmlns:a16="http://schemas.microsoft.com/office/drawing/2014/main" id="{717193E1-C6FE-493A-9EF6-A03A71354E5A}"/>
              </a:ext>
            </a:extLst>
          </p:cNvPr>
          <p:cNvSpPr>
            <a:spLocks noGrp="1"/>
          </p:cNvSpPr>
          <p:nvPr>
            <p:ph type="sldNum" sz="quarter" idx="12"/>
          </p:nvPr>
        </p:nvSpPr>
        <p:spPr/>
        <p:txBody>
          <a:bodyPr/>
          <a:lstStyle/>
          <a:p>
            <a:fld id="{C51EAA63-D034-42AE-91FA-B13B9518C7BE}" type="slidenum">
              <a:rPr lang="en-US" smtClean="0"/>
              <a:pPr/>
              <a:t>47</a:t>
            </a:fld>
            <a:endParaRPr lang="en-US" dirty="0"/>
          </a:p>
        </p:txBody>
      </p:sp>
      <p:pic>
        <p:nvPicPr>
          <p:cNvPr id="5" name="Picture 4">
            <a:extLst>
              <a:ext uri="{FF2B5EF4-FFF2-40B4-BE49-F238E27FC236}">
                <a16:creationId xmlns:a16="http://schemas.microsoft.com/office/drawing/2014/main" id="{D2A1DDB8-4692-457E-966A-AB3C496D1EAF}"/>
              </a:ext>
            </a:extLst>
          </p:cNvPr>
          <p:cNvPicPr>
            <a:picLocks noChangeAspect="1"/>
          </p:cNvPicPr>
          <p:nvPr/>
        </p:nvPicPr>
        <p:blipFill>
          <a:blip r:embed="rId2"/>
          <a:stretch>
            <a:fillRect/>
          </a:stretch>
        </p:blipFill>
        <p:spPr>
          <a:xfrm>
            <a:off x="3575958" y="1404257"/>
            <a:ext cx="3813174" cy="2972570"/>
          </a:xfrm>
          <a:prstGeom prst="rect">
            <a:avLst/>
          </a:prstGeom>
        </p:spPr>
      </p:pic>
    </p:spTree>
    <p:extLst>
      <p:ext uri="{BB962C8B-B14F-4D97-AF65-F5344CB8AC3E}">
        <p14:creationId xmlns:p14="http://schemas.microsoft.com/office/powerpoint/2010/main" val="1819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19DD-7555-43C7-8791-9678CE478D47}"/>
              </a:ext>
            </a:extLst>
          </p:cNvPr>
          <p:cNvSpPr>
            <a:spLocks noGrp="1"/>
          </p:cNvSpPr>
          <p:nvPr>
            <p:ph type="title"/>
          </p:nvPr>
        </p:nvSpPr>
        <p:spPr>
          <a:xfrm>
            <a:off x="286890" y="323524"/>
            <a:ext cx="11125199" cy="384047"/>
          </a:xfrm>
        </p:spPr>
        <p:txBody>
          <a:bodyPr/>
          <a:lstStyle/>
          <a:p>
            <a:r>
              <a:rPr lang="en-IN" dirty="0"/>
              <a:t>Revert  Database to Previous State</a:t>
            </a:r>
            <a:endParaRPr lang="en-US" dirty="0"/>
          </a:p>
        </p:txBody>
      </p:sp>
      <p:sp>
        <p:nvSpPr>
          <p:cNvPr id="3" name="Content Placeholder 2">
            <a:extLst>
              <a:ext uri="{FF2B5EF4-FFF2-40B4-BE49-F238E27FC236}">
                <a16:creationId xmlns:a16="http://schemas.microsoft.com/office/drawing/2014/main" id="{0C8F1ECC-8177-48CB-B67D-FED30DCACBD2}"/>
              </a:ext>
            </a:extLst>
          </p:cNvPr>
          <p:cNvSpPr>
            <a:spLocks noGrp="1"/>
          </p:cNvSpPr>
          <p:nvPr>
            <p:ph idx="1"/>
          </p:nvPr>
        </p:nvSpPr>
        <p:spPr>
          <a:xfrm>
            <a:off x="531151" y="903515"/>
            <a:ext cx="11126522" cy="4419600"/>
          </a:xfrm>
        </p:spPr>
        <p:txBody>
          <a:bodyPr/>
          <a:lstStyle/>
          <a:p>
            <a:r>
              <a:rPr lang="en-US" sz="2200" dirty="0"/>
              <a:t>If we now check the client table on the database, will see the address field added to it.</a:t>
            </a:r>
          </a:p>
          <a:p>
            <a:endParaRPr lang="en-US" sz="2200" dirty="0"/>
          </a:p>
          <a:p>
            <a:endParaRPr lang="en-US" sz="2200" dirty="0"/>
          </a:p>
          <a:p>
            <a:endParaRPr lang="en-US" sz="2200" dirty="0"/>
          </a:p>
          <a:p>
            <a:pPr>
              <a:spcBef>
                <a:spcPts val="600"/>
              </a:spcBef>
            </a:pPr>
            <a:endParaRPr lang="en-US" sz="2200" dirty="0"/>
          </a:p>
          <a:p>
            <a:pPr>
              <a:spcBef>
                <a:spcPts val="600"/>
              </a:spcBef>
            </a:pPr>
            <a:r>
              <a:rPr lang="en-US" sz="2200" dirty="0"/>
              <a:t>Suppose some situation arises and we need to revert the database to the previous state i.e. when the Client table does not have the Address field.</a:t>
            </a:r>
          </a:p>
          <a:p>
            <a:r>
              <a:rPr lang="en-US" sz="2200" dirty="0"/>
              <a:t>To do this, run the Update command for Migration1 (which is the previous migration).</a:t>
            </a:r>
          </a:p>
          <a:p>
            <a:r>
              <a:rPr lang="en-US" sz="2200" b="1" dirty="0"/>
              <a:t>PM&gt; Update-database Migration1</a:t>
            </a:r>
          </a:p>
          <a:p>
            <a:r>
              <a:rPr lang="en-US" sz="2200" dirty="0"/>
              <a:t>Or </a:t>
            </a:r>
            <a:r>
              <a:rPr lang="en-US" sz="2200" dirty="0" err="1"/>
              <a:t>DotNet</a:t>
            </a:r>
            <a:r>
              <a:rPr lang="en-US" sz="2200" dirty="0"/>
              <a:t> CLI version:</a:t>
            </a:r>
          </a:p>
          <a:p>
            <a:r>
              <a:rPr lang="en-US" sz="2200" b="1" dirty="0"/>
              <a:t>PM&gt; dotnet </a:t>
            </a:r>
            <a:r>
              <a:rPr lang="en-US" sz="2200" b="1" dirty="0" err="1"/>
              <a:t>ef</a:t>
            </a:r>
            <a:r>
              <a:rPr lang="en-US" sz="2200" b="1" dirty="0"/>
              <a:t> database update Migration1</a:t>
            </a:r>
          </a:p>
          <a:p>
            <a:r>
              <a:rPr lang="en-US" sz="2200" dirty="0"/>
              <a:t>Now check the Client table once again, we will see the </a:t>
            </a:r>
          </a:p>
          <a:p>
            <a:pPr marL="0" indent="0">
              <a:spcBef>
                <a:spcPts val="0"/>
              </a:spcBef>
              <a:buNone/>
            </a:pPr>
            <a:r>
              <a:rPr lang="en-US" sz="2200" dirty="0"/>
              <a:t>Address field removed from it.</a:t>
            </a:r>
          </a:p>
        </p:txBody>
      </p:sp>
      <p:sp>
        <p:nvSpPr>
          <p:cNvPr id="4" name="Slide Number Placeholder 3">
            <a:extLst>
              <a:ext uri="{FF2B5EF4-FFF2-40B4-BE49-F238E27FC236}">
                <a16:creationId xmlns:a16="http://schemas.microsoft.com/office/drawing/2014/main" id="{01275832-0E34-45B7-A10A-D9D8B72A9DA1}"/>
              </a:ext>
            </a:extLst>
          </p:cNvPr>
          <p:cNvSpPr>
            <a:spLocks noGrp="1"/>
          </p:cNvSpPr>
          <p:nvPr>
            <p:ph type="sldNum" sz="quarter" idx="12"/>
          </p:nvPr>
        </p:nvSpPr>
        <p:spPr/>
        <p:txBody>
          <a:bodyPr/>
          <a:lstStyle/>
          <a:p>
            <a:fld id="{C51EAA63-D034-42AE-91FA-B13B9518C7BE}" type="slidenum">
              <a:rPr lang="en-US" smtClean="0"/>
              <a:pPr/>
              <a:t>48</a:t>
            </a:fld>
            <a:endParaRPr lang="en-US" dirty="0"/>
          </a:p>
        </p:txBody>
      </p:sp>
      <p:pic>
        <p:nvPicPr>
          <p:cNvPr id="5" name="Picture 4">
            <a:extLst>
              <a:ext uri="{FF2B5EF4-FFF2-40B4-BE49-F238E27FC236}">
                <a16:creationId xmlns:a16="http://schemas.microsoft.com/office/drawing/2014/main" id="{9814732F-3ED0-4238-A7E3-020FFFFE6177}"/>
              </a:ext>
            </a:extLst>
          </p:cNvPr>
          <p:cNvPicPr>
            <a:picLocks noChangeAspect="1"/>
          </p:cNvPicPr>
          <p:nvPr/>
        </p:nvPicPr>
        <p:blipFill>
          <a:blip r:embed="rId2"/>
          <a:stretch>
            <a:fillRect/>
          </a:stretch>
        </p:blipFill>
        <p:spPr>
          <a:xfrm>
            <a:off x="3743777" y="1257299"/>
            <a:ext cx="3819525" cy="1724025"/>
          </a:xfrm>
          <a:prstGeom prst="rect">
            <a:avLst/>
          </a:prstGeom>
        </p:spPr>
      </p:pic>
      <p:pic>
        <p:nvPicPr>
          <p:cNvPr id="6" name="Picture 5">
            <a:extLst>
              <a:ext uri="{FF2B5EF4-FFF2-40B4-BE49-F238E27FC236}">
                <a16:creationId xmlns:a16="http://schemas.microsoft.com/office/drawing/2014/main" id="{E36CFE46-D5E5-4247-9D7D-68B83F87C806}"/>
              </a:ext>
            </a:extLst>
          </p:cNvPr>
          <p:cNvPicPr>
            <a:picLocks noChangeAspect="1"/>
          </p:cNvPicPr>
          <p:nvPr/>
        </p:nvPicPr>
        <p:blipFill>
          <a:blip r:embed="rId3"/>
          <a:stretch>
            <a:fillRect/>
          </a:stretch>
        </p:blipFill>
        <p:spPr>
          <a:xfrm>
            <a:off x="7023138" y="4270003"/>
            <a:ext cx="4634535" cy="2000168"/>
          </a:xfrm>
          <a:prstGeom prst="rect">
            <a:avLst/>
          </a:prstGeom>
        </p:spPr>
      </p:pic>
    </p:spTree>
    <p:extLst>
      <p:ext uri="{BB962C8B-B14F-4D97-AF65-F5344CB8AC3E}">
        <p14:creationId xmlns:p14="http://schemas.microsoft.com/office/powerpoint/2010/main" val="335329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F9D1-9542-448F-BC2B-33FAF146CE8A}"/>
              </a:ext>
            </a:extLst>
          </p:cNvPr>
          <p:cNvSpPr>
            <a:spLocks noGrp="1"/>
          </p:cNvSpPr>
          <p:nvPr>
            <p:ph type="title"/>
          </p:nvPr>
        </p:nvSpPr>
        <p:spPr>
          <a:xfrm>
            <a:off x="254232" y="230126"/>
            <a:ext cx="11125199" cy="511630"/>
          </a:xfrm>
        </p:spPr>
        <p:txBody>
          <a:bodyPr/>
          <a:lstStyle/>
          <a:p>
            <a:r>
              <a:rPr lang="en-IN" dirty="0"/>
              <a:t>Removing Migration Command</a:t>
            </a:r>
            <a:endParaRPr lang="en-US" dirty="0"/>
          </a:p>
        </p:txBody>
      </p:sp>
      <p:sp>
        <p:nvSpPr>
          <p:cNvPr id="3" name="Content Placeholder 2">
            <a:extLst>
              <a:ext uri="{FF2B5EF4-FFF2-40B4-BE49-F238E27FC236}">
                <a16:creationId xmlns:a16="http://schemas.microsoft.com/office/drawing/2014/main" id="{D01E0A5E-180A-48DA-A928-86A256A74457}"/>
              </a:ext>
            </a:extLst>
          </p:cNvPr>
          <p:cNvSpPr>
            <a:spLocks noGrp="1"/>
          </p:cNvSpPr>
          <p:nvPr>
            <p:ph idx="1"/>
          </p:nvPr>
        </p:nvSpPr>
        <p:spPr>
          <a:xfrm>
            <a:off x="531151" y="952501"/>
            <a:ext cx="11126522" cy="4419600"/>
          </a:xfrm>
        </p:spPr>
        <p:txBody>
          <a:bodyPr/>
          <a:lstStyle/>
          <a:p>
            <a:r>
              <a:rPr lang="en-US" sz="2600" dirty="0"/>
              <a:t>With the Remove Migration command we can remove the last migration if it is not applied to the database.</a:t>
            </a:r>
          </a:p>
          <a:p>
            <a:endParaRPr lang="en-US" sz="2600" dirty="0"/>
          </a:p>
          <a:p>
            <a:r>
              <a:rPr lang="en-US" sz="2600" dirty="0"/>
              <a:t>We can execute either of the 2 command given below:</a:t>
            </a:r>
          </a:p>
          <a:p>
            <a:r>
              <a:rPr lang="en-US" sz="2600" b="1" dirty="0"/>
              <a:t>PM&gt; remove-migration</a:t>
            </a:r>
          </a:p>
          <a:p>
            <a:endParaRPr lang="en-US" sz="2600" dirty="0"/>
          </a:p>
          <a:p>
            <a:r>
              <a:rPr lang="en-US" sz="2600" dirty="0"/>
              <a:t>CLI version:</a:t>
            </a:r>
          </a:p>
          <a:p>
            <a:r>
              <a:rPr lang="en-US" sz="2600" b="1" dirty="0"/>
              <a:t>PM&gt; dotnet </a:t>
            </a:r>
            <a:r>
              <a:rPr lang="en-US" sz="2600" b="1" dirty="0" err="1"/>
              <a:t>ef</a:t>
            </a:r>
            <a:r>
              <a:rPr lang="en-US" sz="2600" b="1" dirty="0"/>
              <a:t> migrations remove</a:t>
            </a:r>
          </a:p>
          <a:p>
            <a:endParaRPr lang="en-US" sz="2600" dirty="0"/>
          </a:p>
        </p:txBody>
      </p:sp>
      <p:sp>
        <p:nvSpPr>
          <p:cNvPr id="4" name="Slide Number Placeholder 3">
            <a:extLst>
              <a:ext uri="{FF2B5EF4-FFF2-40B4-BE49-F238E27FC236}">
                <a16:creationId xmlns:a16="http://schemas.microsoft.com/office/drawing/2014/main" id="{45615C1A-828C-4CE9-8572-AC90FFF17802}"/>
              </a:ext>
            </a:extLst>
          </p:cNvPr>
          <p:cNvSpPr>
            <a:spLocks noGrp="1"/>
          </p:cNvSpPr>
          <p:nvPr>
            <p:ph type="sldNum" sz="quarter" idx="12"/>
          </p:nvPr>
        </p:nvSpPr>
        <p:spPr/>
        <p:txBody>
          <a:bodyPr/>
          <a:lstStyle/>
          <a:p>
            <a:fld id="{C51EAA63-D034-42AE-91FA-B13B9518C7BE}" type="slidenum">
              <a:rPr lang="en-US" smtClean="0"/>
              <a:pPr/>
              <a:t>49</a:t>
            </a:fld>
            <a:endParaRPr lang="en-US" dirty="0"/>
          </a:p>
        </p:txBody>
      </p:sp>
    </p:spTree>
    <p:extLst>
      <p:ext uri="{BB962C8B-B14F-4D97-AF65-F5344CB8AC3E}">
        <p14:creationId xmlns:p14="http://schemas.microsoft.com/office/powerpoint/2010/main" val="354047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FA1F-C841-4EBA-B43B-06BAA0AA09BC}"/>
              </a:ext>
            </a:extLst>
          </p:cNvPr>
          <p:cNvSpPr>
            <a:spLocks noGrp="1"/>
          </p:cNvSpPr>
          <p:nvPr>
            <p:ph type="title"/>
          </p:nvPr>
        </p:nvSpPr>
        <p:spPr>
          <a:xfrm>
            <a:off x="303218" y="314818"/>
            <a:ext cx="11125199" cy="593272"/>
          </a:xfrm>
        </p:spPr>
        <p:txBody>
          <a:bodyPr/>
          <a:lstStyle/>
          <a:p>
            <a:r>
              <a:rPr lang="en-IN" dirty="0"/>
              <a:t>EF Core Development Approaches </a:t>
            </a:r>
            <a:endParaRPr lang="en-US" dirty="0"/>
          </a:p>
        </p:txBody>
      </p:sp>
      <p:sp>
        <p:nvSpPr>
          <p:cNvPr id="3" name="Content Placeholder 2">
            <a:extLst>
              <a:ext uri="{FF2B5EF4-FFF2-40B4-BE49-F238E27FC236}">
                <a16:creationId xmlns:a16="http://schemas.microsoft.com/office/drawing/2014/main" id="{55D4C989-F557-4D62-97A2-5DB5E740CA17}"/>
              </a:ext>
            </a:extLst>
          </p:cNvPr>
          <p:cNvSpPr>
            <a:spLocks noGrp="1"/>
          </p:cNvSpPr>
          <p:nvPr>
            <p:ph idx="1"/>
          </p:nvPr>
        </p:nvSpPr>
        <p:spPr>
          <a:xfrm>
            <a:off x="531157" y="1115779"/>
            <a:ext cx="11126522" cy="4860477"/>
          </a:xfrm>
        </p:spPr>
        <p:txBody>
          <a:bodyPr/>
          <a:lstStyle/>
          <a:p>
            <a:pPr algn="just"/>
            <a:r>
              <a:rPr lang="en-US" dirty="0"/>
              <a:t>EF Core supports two development approaches 1) Code-First 2) Database-First. </a:t>
            </a:r>
          </a:p>
          <a:p>
            <a:pPr algn="just"/>
            <a:endParaRPr lang="en-US" dirty="0"/>
          </a:p>
          <a:p>
            <a:pPr algn="just"/>
            <a:r>
              <a:rPr lang="en-US" dirty="0"/>
              <a:t>In the code-first approach, EF Core API creates the database and tables using migration based on the conventions and configuration provided in domain classes. This approach is useful in Domain Driven Design (DDD).</a:t>
            </a:r>
          </a:p>
          <a:p>
            <a:pPr algn="just"/>
            <a:endParaRPr lang="en-US" dirty="0"/>
          </a:p>
          <a:p>
            <a:pPr algn="just"/>
            <a:r>
              <a:rPr lang="en-US" dirty="0"/>
              <a:t>In the database-first approach, EF Core API creates the domain and context classes based on existing database using EF Core commands. This has limited support in EF Core as it does not support visual designer or wizard.</a:t>
            </a:r>
          </a:p>
          <a:p>
            <a:pPr algn="just"/>
            <a:endParaRPr lang="en-US" dirty="0"/>
          </a:p>
        </p:txBody>
      </p:sp>
      <p:sp>
        <p:nvSpPr>
          <p:cNvPr id="4" name="Slide Number Placeholder 3">
            <a:extLst>
              <a:ext uri="{FF2B5EF4-FFF2-40B4-BE49-F238E27FC236}">
                <a16:creationId xmlns:a16="http://schemas.microsoft.com/office/drawing/2014/main" id="{0E65FA94-8DCE-412C-9542-3D02002A8766}"/>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399281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02B9-451F-4AFB-86B4-F7BDFA205C1E}"/>
              </a:ext>
            </a:extLst>
          </p:cNvPr>
          <p:cNvSpPr>
            <a:spLocks noGrp="1"/>
          </p:cNvSpPr>
          <p:nvPr>
            <p:ph type="title"/>
          </p:nvPr>
        </p:nvSpPr>
        <p:spPr>
          <a:xfrm>
            <a:off x="270561" y="323524"/>
            <a:ext cx="11125199" cy="384047"/>
          </a:xfrm>
        </p:spPr>
        <p:txBody>
          <a:bodyPr/>
          <a:lstStyle/>
          <a:p>
            <a:r>
              <a:rPr lang="en-IN" dirty="0"/>
              <a:t>Drop Database</a:t>
            </a:r>
            <a:endParaRPr lang="en-US" dirty="0"/>
          </a:p>
        </p:txBody>
      </p:sp>
      <p:sp>
        <p:nvSpPr>
          <p:cNvPr id="3" name="Content Placeholder 2">
            <a:extLst>
              <a:ext uri="{FF2B5EF4-FFF2-40B4-BE49-F238E27FC236}">
                <a16:creationId xmlns:a16="http://schemas.microsoft.com/office/drawing/2014/main" id="{CE10A8F0-6DBF-486E-8C2E-BA2E7155CBBD}"/>
              </a:ext>
            </a:extLst>
          </p:cNvPr>
          <p:cNvSpPr>
            <a:spLocks noGrp="1"/>
          </p:cNvSpPr>
          <p:nvPr>
            <p:ph idx="1"/>
          </p:nvPr>
        </p:nvSpPr>
        <p:spPr>
          <a:xfrm>
            <a:off x="531151" y="919844"/>
            <a:ext cx="11126522" cy="4419600"/>
          </a:xfrm>
        </p:spPr>
        <p:txBody>
          <a:bodyPr/>
          <a:lstStyle/>
          <a:p>
            <a:r>
              <a:rPr lang="en-US" sz="2600" dirty="0"/>
              <a:t>To drop database use any of the following command.</a:t>
            </a:r>
          </a:p>
          <a:p>
            <a:r>
              <a:rPr lang="en-US" sz="2600" b="1" dirty="0"/>
              <a:t>PM&gt; Drop-Database</a:t>
            </a:r>
          </a:p>
          <a:p>
            <a:pPr marL="0" indent="0">
              <a:buNone/>
            </a:pPr>
            <a:endParaRPr lang="en-US" sz="2600" dirty="0"/>
          </a:p>
          <a:p>
            <a:r>
              <a:rPr lang="en-US" sz="2600" dirty="0"/>
              <a:t>Or CLI version.</a:t>
            </a:r>
          </a:p>
          <a:p>
            <a:r>
              <a:rPr lang="en-US" sz="2600" b="1" dirty="0"/>
              <a:t>PM&gt; dotnet </a:t>
            </a:r>
            <a:r>
              <a:rPr lang="en-US" sz="2600" b="1" dirty="0" err="1"/>
              <a:t>ef</a:t>
            </a:r>
            <a:r>
              <a:rPr lang="en-US" sz="2600" b="1" dirty="0"/>
              <a:t> database drop</a:t>
            </a:r>
          </a:p>
        </p:txBody>
      </p:sp>
      <p:sp>
        <p:nvSpPr>
          <p:cNvPr id="4" name="Slide Number Placeholder 3">
            <a:extLst>
              <a:ext uri="{FF2B5EF4-FFF2-40B4-BE49-F238E27FC236}">
                <a16:creationId xmlns:a16="http://schemas.microsoft.com/office/drawing/2014/main" id="{7FA19569-B761-4D7E-99B3-C6CCC3547B64}"/>
              </a:ext>
            </a:extLst>
          </p:cNvPr>
          <p:cNvSpPr>
            <a:spLocks noGrp="1"/>
          </p:cNvSpPr>
          <p:nvPr>
            <p:ph type="sldNum" sz="quarter" idx="12"/>
          </p:nvPr>
        </p:nvSpPr>
        <p:spPr/>
        <p:txBody>
          <a:bodyPr/>
          <a:lstStyle/>
          <a:p>
            <a:fld id="{C51EAA63-D034-42AE-91FA-B13B9518C7BE}" type="slidenum">
              <a:rPr lang="en-US" smtClean="0"/>
              <a:pPr/>
              <a:t>50</a:t>
            </a:fld>
            <a:endParaRPr lang="en-US" dirty="0"/>
          </a:p>
        </p:txBody>
      </p:sp>
    </p:spTree>
    <p:extLst>
      <p:ext uri="{BB962C8B-B14F-4D97-AF65-F5344CB8AC3E}">
        <p14:creationId xmlns:p14="http://schemas.microsoft.com/office/powerpoint/2010/main" val="19136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5156-DCC3-4FED-8EAA-F7209AAFCB64}"/>
              </a:ext>
            </a:extLst>
          </p:cNvPr>
          <p:cNvSpPr>
            <a:spLocks noGrp="1"/>
          </p:cNvSpPr>
          <p:nvPr>
            <p:ph type="title"/>
          </p:nvPr>
        </p:nvSpPr>
        <p:spPr>
          <a:xfrm>
            <a:off x="319546" y="261258"/>
            <a:ext cx="11125199" cy="527958"/>
          </a:xfrm>
        </p:spPr>
        <p:txBody>
          <a:bodyPr/>
          <a:lstStyle/>
          <a:p>
            <a:r>
              <a:rPr lang="en-IN" dirty="0"/>
              <a:t>Generate SQL Scripts</a:t>
            </a:r>
            <a:endParaRPr lang="en-US" dirty="0"/>
          </a:p>
        </p:txBody>
      </p:sp>
      <p:sp>
        <p:nvSpPr>
          <p:cNvPr id="3" name="Content Placeholder 2">
            <a:extLst>
              <a:ext uri="{FF2B5EF4-FFF2-40B4-BE49-F238E27FC236}">
                <a16:creationId xmlns:a16="http://schemas.microsoft.com/office/drawing/2014/main" id="{4081CF9E-5F71-4D20-887E-EC9B4A0796D2}"/>
              </a:ext>
            </a:extLst>
          </p:cNvPr>
          <p:cNvSpPr>
            <a:spLocks noGrp="1"/>
          </p:cNvSpPr>
          <p:nvPr>
            <p:ph idx="1"/>
          </p:nvPr>
        </p:nvSpPr>
        <p:spPr>
          <a:xfrm>
            <a:off x="531151" y="1017815"/>
            <a:ext cx="11126522" cy="4419600"/>
          </a:xfrm>
        </p:spPr>
        <p:txBody>
          <a:bodyPr/>
          <a:lstStyle/>
          <a:p>
            <a:r>
              <a:rPr lang="en-US" sz="2400" dirty="0"/>
              <a:t>We can also generate SQL Script of the database. To do this, execute either of the following 2 commands.</a:t>
            </a:r>
          </a:p>
          <a:p>
            <a:r>
              <a:rPr lang="en-US" sz="2400" b="1" dirty="0"/>
              <a:t>PM&gt; script-migration</a:t>
            </a:r>
          </a:p>
          <a:p>
            <a:endParaRPr lang="en-US" sz="2400" dirty="0"/>
          </a:p>
          <a:p>
            <a:r>
              <a:rPr lang="en-US" sz="2400" dirty="0"/>
              <a:t>Or CLI version:</a:t>
            </a:r>
          </a:p>
          <a:p>
            <a:r>
              <a:rPr lang="en-US" sz="2400" b="1" dirty="0"/>
              <a:t>PM&gt; dotnet </a:t>
            </a:r>
            <a:r>
              <a:rPr lang="en-US" sz="2400" b="1" dirty="0" err="1"/>
              <a:t>ef</a:t>
            </a:r>
            <a:r>
              <a:rPr lang="en-US" sz="2400" b="1" dirty="0"/>
              <a:t> migrations script</a:t>
            </a:r>
          </a:p>
          <a:p>
            <a:endParaRPr lang="en-US" sz="2400" dirty="0"/>
          </a:p>
          <a:p>
            <a:r>
              <a:rPr lang="en-US" sz="2400" dirty="0"/>
              <a:t>The script command will generate a script for all the migrations by default. To specify a range of migrations use the -to and -from options.</a:t>
            </a:r>
          </a:p>
          <a:p>
            <a:endParaRPr lang="en-US" sz="2400" dirty="0"/>
          </a:p>
          <a:p>
            <a:r>
              <a:rPr lang="en-US" sz="2400" dirty="0"/>
              <a:t>This script can be executed to form a duplicate database if you have a requirement.</a:t>
            </a:r>
          </a:p>
        </p:txBody>
      </p:sp>
      <p:sp>
        <p:nvSpPr>
          <p:cNvPr id="4" name="Slide Number Placeholder 3">
            <a:extLst>
              <a:ext uri="{FF2B5EF4-FFF2-40B4-BE49-F238E27FC236}">
                <a16:creationId xmlns:a16="http://schemas.microsoft.com/office/drawing/2014/main" id="{85667990-6200-4862-9A34-7D5364AA7092}"/>
              </a:ext>
            </a:extLst>
          </p:cNvPr>
          <p:cNvSpPr>
            <a:spLocks noGrp="1"/>
          </p:cNvSpPr>
          <p:nvPr>
            <p:ph type="sldNum" sz="quarter" idx="12"/>
          </p:nvPr>
        </p:nvSpPr>
        <p:spPr/>
        <p:txBody>
          <a:bodyPr/>
          <a:lstStyle/>
          <a:p>
            <a:fld id="{C51EAA63-D034-42AE-91FA-B13B9518C7BE}" type="slidenum">
              <a:rPr lang="en-US" smtClean="0"/>
              <a:pPr/>
              <a:t>51</a:t>
            </a:fld>
            <a:endParaRPr lang="en-US" dirty="0"/>
          </a:p>
        </p:txBody>
      </p:sp>
    </p:spTree>
    <p:extLst>
      <p:ext uri="{BB962C8B-B14F-4D97-AF65-F5344CB8AC3E}">
        <p14:creationId xmlns:p14="http://schemas.microsoft.com/office/powerpoint/2010/main" val="378518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BCDC-E35E-40B1-84D4-64EEE2D3F2CC}"/>
              </a:ext>
            </a:extLst>
          </p:cNvPr>
          <p:cNvSpPr>
            <a:spLocks noGrp="1"/>
          </p:cNvSpPr>
          <p:nvPr>
            <p:ph type="title"/>
          </p:nvPr>
        </p:nvSpPr>
        <p:spPr>
          <a:xfrm>
            <a:off x="303218" y="356182"/>
            <a:ext cx="11125199" cy="384047"/>
          </a:xfrm>
        </p:spPr>
        <p:txBody>
          <a:bodyPr/>
          <a:lstStyle/>
          <a:p>
            <a:r>
              <a:rPr lang="en-IN" dirty="0"/>
              <a:t>EF Core: Insert Records</a:t>
            </a:r>
            <a:endParaRPr lang="en-US" dirty="0"/>
          </a:p>
        </p:txBody>
      </p:sp>
      <p:sp>
        <p:nvSpPr>
          <p:cNvPr id="3" name="Content Placeholder 2">
            <a:extLst>
              <a:ext uri="{FF2B5EF4-FFF2-40B4-BE49-F238E27FC236}">
                <a16:creationId xmlns:a16="http://schemas.microsoft.com/office/drawing/2014/main" id="{AFA7D9FB-D0FF-463E-A367-B2E09B6756C6}"/>
              </a:ext>
            </a:extLst>
          </p:cNvPr>
          <p:cNvSpPr>
            <a:spLocks noGrp="1"/>
          </p:cNvSpPr>
          <p:nvPr>
            <p:ph idx="1"/>
          </p:nvPr>
        </p:nvSpPr>
        <p:spPr>
          <a:xfrm>
            <a:off x="531151" y="968830"/>
            <a:ext cx="11126522" cy="4419600"/>
          </a:xfrm>
        </p:spPr>
        <p:txBody>
          <a:bodyPr/>
          <a:lstStyle/>
          <a:p>
            <a:r>
              <a:rPr lang="en-US" dirty="0"/>
              <a:t>We have 2 entity classes, which are </a:t>
            </a:r>
            <a:r>
              <a:rPr lang="en-US" dirty="0" err="1"/>
              <a:t>Department.cs</a:t>
            </a:r>
            <a:r>
              <a:rPr lang="en-US" dirty="0"/>
              <a:t> &amp; </a:t>
            </a:r>
            <a:r>
              <a:rPr lang="en-US" dirty="0" err="1"/>
              <a:t>Employee.cs</a:t>
            </a:r>
            <a:r>
              <a:rPr lang="en-US" dirty="0"/>
              <a:t>, kept inside the Models folder.</a:t>
            </a:r>
          </a:p>
        </p:txBody>
      </p:sp>
      <p:sp>
        <p:nvSpPr>
          <p:cNvPr id="4" name="Slide Number Placeholder 3">
            <a:extLst>
              <a:ext uri="{FF2B5EF4-FFF2-40B4-BE49-F238E27FC236}">
                <a16:creationId xmlns:a16="http://schemas.microsoft.com/office/drawing/2014/main" id="{66976E63-8586-4B4A-99E3-104E6C1916C8}"/>
              </a:ext>
            </a:extLst>
          </p:cNvPr>
          <p:cNvSpPr>
            <a:spLocks noGrp="1"/>
          </p:cNvSpPr>
          <p:nvPr>
            <p:ph type="sldNum" sz="quarter" idx="12"/>
          </p:nvPr>
        </p:nvSpPr>
        <p:spPr/>
        <p:txBody>
          <a:bodyPr/>
          <a:lstStyle/>
          <a:p>
            <a:fld id="{C51EAA63-D034-42AE-91FA-B13B9518C7BE}" type="slidenum">
              <a:rPr lang="en-US" smtClean="0"/>
              <a:pPr/>
              <a:t>52</a:t>
            </a:fld>
            <a:endParaRPr lang="en-US" dirty="0"/>
          </a:p>
        </p:txBody>
      </p:sp>
      <p:pic>
        <p:nvPicPr>
          <p:cNvPr id="5" name="Picture 4">
            <a:extLst>
              <a:ext uri="{FF2B5EF4-FFF2-40B4-BE49-F238E27FC236}">
                <a16:creationId xmlns:a16="http://schemas.microsoft.com/office/drawing/2014/main" id="{4395E2D6-D832-49E2-ABE9-7BD2ED8AE069}"/>
              </a:ext>
            </a:extLst>
          </p:cNvPr>
          <p:cNvPicPr>
            <a:picLocks noChangeAspect="1"/>
          </p:cNvPicPr>
          <p:nvPr/>
        </p:nvPicPr>
        <p:blipFill>
          <a:blip r:embed="rId2"/>
          <a:stretch>
            <a:fillRect/>
          </a:stretch>
        </p:blipFill>
        <p:spPr>
          <a:xfrm>
            <a:off x="2841172" y="1937059"/>
            <a:ext cx="5575299" cy="3952111"/>
          </a:xfrm>
          <a:prstGeom prst="rect">
            <a:avLst/>
          </a:prstGeom>
        </p:spPr>
      </p:pic>
    </p:spTree>
    <p:extLst>
      <p:ext uri="{BB962C8B-B14F-4D97-AF65-F5344CB8AC3E}">
        <p14:creationId xmlns:p14="http://schemas.microsoft.com/office/powerpoint/2010/main" val="407702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353F-61CE-4630-A82A-D8702DFCD23C}"/>
              </a:ext>
            </a:extLst>
          </p:cNvPr>
          <p:cNvSpPr>
            <a:spLocks noGrp="1"/>
          </p:cNvSpPr>
          <p:nvPr>
            <p:ph type="title"/>
          </p:nvPr>
        </p:nvSpPr>
        <p:spPr>
          <a:xfrm>
            <a:off x="303218" y="356182"/>
            <a:ext cx="11125199" cy="384047"/>
          </a:xfrm>
        </p:spPr>
        <p:txBody>
          <a:bodyPr/>
          <a:lstStyle/>
          <a:p>
            <a:r>
              <a:rPr lang="en-IN" dirty="0"/>
              <a:t>EF Core: Insert Records</a:t>
            </a:r>
            <a:endParaRPr lang="en-US" dirty="0"/>
          </a:p>
        </p:txBody>
      </p:sp>
      <p:sp>
        <p:nvSpPr>
          <p:cNvPr id="3" name="Content Placeholder 2">
            <a:extLst>
              <a:ext uri="{FF2B5EF4-FFF2-40B4-BE49-F238E27FC236}">
                <a16:creationId xmlns:a16="http://schemas.microsoft.com/office/drawing/2014/main" id="{5138FD9F-E85F-4602-9D14-852E577A69D3}"/>
              </a:ext>
            </a:extLst>
          </p:cNvPr>
          <p:cNvSpPr>
            <a:spLocks noGrp="1"/>
          </p:cNvSpPr>
          <p:nvPr>
            <p:ph idx="1"/>
          </p:nvPr>
        </p:nvSpPr>
        <p:spPr>
          <a:xfrm>
            <a:off x="531151" y="1050473"/>
            <a:ext cx="11126522" cy="4419600"/>
          </a:xfrm>
        </p:spPr>
        <p:txBody>
          <a:bodyPr/>
          <a:lstStyle/>
          <a:p>
            <a:r>
              <a:rPr lang="en-US" dirty="0"/>
              <a:t>We also have a Context class named </a:t>
            </a:r>
            <a:r>
              <a:rPr lang="en-US" dirty="0" err="1"/>
              <a:t>CompanyContext.cs</a:t>
            </a:r>
            <a:r>
              <a:rPr lang="en-US" dirty="0"/>
              <a:t> on Models folder.</a:t>
            </a:r>
          </a:p>
        </p:txBody>
      </p:sp>
      <p:sp>
        <p:nvSpPr>
          <p:cNvPr id="4" name="Slide Number Placeholder 3">
            <a:extLst>
              <a:ext uri="{FF2B5EF4-FFF2-40B4-BE49-F238E27FC236}">
                <a16:creationId xmlns:a16="http://schemas.microsoft.com/office/drawing/2014/main" id="{921635CC-9CAB-4E7F-AA91-3B8DB97F2572}"/>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5" name="Picture 4">
            <a:extLst>
              <a:ext uri="{FF2B5EF4-FFF2-40B4-BE49-F238E27FC236}">
                <a16:creationId xmlns:a16="http://schemas.microsoft.com/office/drawing/2014/main" id="{694A7BAE-0F57-4DC4-898D-F3CD6FB8646D}"/>
              </a:ext>
            </a:extLst>
          </p:cNvPr>
          <p:cNvPicPr>
            <a:picLocks noChangeAspect="1"/>
          </p:cNvPicPr>
          <p:nvPr/>
        </p:nvPicPr>
        <p:blipFill>
          <a:blip r:embed="rId2"/>
          <a:stretch>
            <a:fillRect/>
          </a:stretch>
        </p:blipFill>
        <p:spPr>
          <a:xfrm>
            <a:off x="531151" y="1917248"/>
            <a:ext cx="6762750" cy="3863069"/>
          </a:xfrm>
          <a:prstGeom prst="rect">
            <a:avLst/>
          </a:prstGeom>
        </p:spPr>
      </p:pic>
      <p:pic>
        <p:nvPicPr>
          <p:cNvPr id="6" name="Picture 5">
            <a:extLst>
              <a:ext uri="{FF2B5EF4-FFF2-40B4-BE49-F238E27FC236}">
                <a16:creationId xmlns:a16="http://schemas.microsoft.com/office/drawing/2014/main" id="{41267AD6-2ACB-4A61-B3B1-062E4B495842}"/>
              </a:ext>
            </a:extLst>
          </p:cNvPr>
          <p:cNvPicPr>
            <a:picLocks noChangeAspect="1"/>
          </p:cNvPicPr>
          <p:nvPr/>
        </p:nvPicPr>
        <p:blipFill>
          <a:blip r:embed="rId3"/>
          <a:stretch>
            <a:fillRect/>
          </a:stretch>
        </p:blipFill>
        <p:spPr>
          <a:xfrm>
            <a:off x="7529970" y="1917248"/>
            <a:ext cx="4349165" cy="4189638"/>
          </a:xfrm>
          <a:prstGeom prst="rect">
            <a:avLst/>
          </a:prstGeom>
        </p:spPr>
      </p:pic>
    </p:spTree>
    <p:extLst>
      <p:ext uri="{BB962C8B-B14F-4D97-AF65-F5344CB8AC3E}">
        <p14:creationId xmlns:p14="http://schemas.microsoft.com/office/powerpoint/2010/main" val="291850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16E7-D2ED-4EFF-970A-B75620FC546A}"/>
              </a:ext>
            </a:extLst>
          </p:cNvPr>
          <p:cNvSpPr>
            <a:spLocks noGrp="1"/>
          </p:cNvSpPr>
          <p:nvPr>
            <p:ph type="title"/>
          </p:nvPr>
        </p:nvSpPr>
        <p:spPr>
          <a:xfrm>
            <a:off x="319547" y="372510"/>
            <a:ext cx="11125199" cy="384047"/>
          </a:xfrm>
        </p:spPr>
        <p:txBody>
          <a:bodyPr/>
          <a:lstStyle/>
          <a:p>
            <a:r>
              <a:rPr lang="en-IN" dirty="0"/>
              <a:t>Inserting a Single Record on the Database</a:t>
            </a:r>
            <a:endParaRPr lang="en-US" dirty="0"/>
          </a:p>
        </p:txBody>
      </p:sp>
      <p:sp>
        <p:nvSpPr>
          <p:cNvPr id="3" name="Content Placeholder 2">
            <a:extLst>
              <a:ext uri="{FF2B5EF4-FFF2-40B4-BE49-F238E27FC236}">
                <a16:creationId xmlns:a16="http://schemas.microsoft.com/office/drawing/2014/main" id="{B979AC4C-D29E-46F4-AA52-5CDA0CE80A74}"/>
              </a:ext>
            </a:extLst>
          </p:cNvPr>
          <p:cNvSpPr>
            <a:spLocks noGrp="1"/>
          </p:cNvSpPr>
          <p:nvPr>
            <p:ph idx="1"/>
          </p:nvPr>
        </p:nvSpPr>
        <p:spPr>
          <a:xfrm>
            <a:off x="531151" y="968830"/>
            <a:ext cx="11126522" cy="4419600"/>
          </a:xfrm>
        </p:spPr>
        <p:txBody>
          <a:bodyPr/>
          <a:lstStyle/>
          <a:p>
            <a:endParaRPr lang="en-IN" dirty="0"/>
          </a:p>
          <a:p>
            <a:endParaRPr lang="en-US" dirty="0"/>
          </a:p>
          <a:p>
            <a:pPr algn="just"/>
            <a:endParaRPr lang="en-US" sz="2600" dirty="0"/>
          </a:p>
          <a:p>
            <a:pPr algn="just"/>
            <a:r>
              <a:rPr lang="en-US" sz="2600" dirty="0"/>
              <a:t>We have created a new Designing object of the Department class and set its </a:t>
            </a:r>
            <a:r>
              <a:rPr lang="en-US" sz="2600" dirty="0" err="1"/>
              <a:t>EntityState</a:t>
            </a:r>
            <a:r>
              <a:rPr lang="en-US" sz="2600" dirty="0"/>
              <a:t> to Added.</a:t>
            </a:r>
          </a:p>
          <a:p>
            <a:pPr algn="just"/>
            <a:endParaRPr lang="en-US" sz="2600" dirty="0"/>
          </a:p>
          <a:p>
            <a:pPr algn="just"/>
            <a:r>
              <a:rPr lang="en-US" sz="2600" dirty="0"/>
              <a:t>When the </a:t>
            </a:r>
            <a:r>
              <a:rPr lang="en-US" sz="2600" dirty="0" err="1"/>
              <a:t>DbContext.SaveChanges</a:t>
            </a:r>
            <a:r>
              <a:rPr lang="en-US" sz="2600" dirty="0"/>
              <a:t>() method is called this new record is inserted on the Department table.</a:t>
            </a:r>
          </a:p>
        </p:txBody>
      </p:sp>
      <p:sp>
        <p:nvSpPr>
          <p:cNvPr id="4" name="Slide Number Placeholder 3">
            <a:extLst>
              <a:ext uri="{FF2B5EF4-FFF2-40B4-BE49-F238E27FC236}">
                <a16:creationId xmlns:a16="http://schemas.microsoft.com/office/drawing/2014/main" id="{1F851418-636F-4393-92DD-4979784274E6}"/>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5" name="Picture 4">
            <a:extLst>
              <a:ext uri="{FF2B5EF4-FFF2-40B4-BE49-F238E27FC236}">
                <a16:creationId xmlns:a16="http://schemas.microsoft.com/office/drawing/2014/main" id="{9FD08A9C-472A-4EAB-804A-FCF31C9F534D}"/>
              </a:ext>
            </a:extLst>
          </p:cNvPr>
          <p:cNvPicPr>
            <a:picLocks noChangeAspect="1"/>
          </p:cNvPicPr>
          <p:nvPr/>
        </p:nvPicPr>
        <p:blipFill>
          <a:blip r:embed="rId2"/>
          <a:stretch>
            <a:fillRect/>
          </a:stretch>
        </p:blipFill>
        <p:spPr>
          <a:xfrm>
            <a:off x="4094842" y="756557"/>
            <a:ext cx="3857172" cy="1719326"/>
          </a:xfrm>
          <a:prstGeom prst="rect">
            <a:avLst/>
          </a:prstGeom>
        </p:spPr>
      </p:pic>
      <p:pic>
        <p:nvPicPr>
          <p:cNvPr id="6" name="Picture 5">
            <a:extLst>
              <a:ext uri="{FF2B5EF4-FFF2-40B4-BE49-F238E27FC236}">
                <a16:creationId xmlns:a16="http://schemas.microsoft.com/office/drawing/2014/main" id="{9FE7ACAF-3800-40AD-99D3-B101A5269D71}"/>
              </a:ext>
            </a:extLst>
          </p:cNvPr>
          <p:cNvPicPr>
            <a:picLocks noChangeAspect="1"/>
          </p:cNvPicPr>
          <p:nvPr/>
        </p:nvPicPr>
        <p:blipFill>
          <a:blip r:embed="rId3"/>
          <a:stretch>
            <a:fillRect/>
          </a:stretch>
        </p:blipFill>
        <p:spPr>
          <a:xfrm>
            <a:off x="4094842" y="4922996"/>
            <a:ext cx="3197901" cy="966174"/>
          </a:xfrm>
          <a:prstGeom prst="rect">
            <a:avLst/>
          </a:prstGeom>
        </p:spPr>
      </p:pic>
    </p:spTree>
    <p:extLst>
      <p:ext uri="{BB962C8B-B14F-4D97-AF65-F5344CB8AC3E}">
        <p14:creationId xmlns:p14="http://schemas.microsoft.com/office/powerpoint/2010/main" val="347197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2728-4549-45AA-93BF-60F924F6C465}"/>
              </a:ext>
            </a:extLst>
          </p:cNvPr>
          <p:cNvSpPr>
            <a:spLocks noGrp="1"/>
          </p:cNvSpPr>
          <p:nvPr>
            <p:ph type="title"/>
          </p:nvPr>
        </p:nvSpPr>
        <p:spPr>
          <a:xfrm>
            <a:off x="335875" y="339853"/>
            <a:ext cx="11125199" cy="384047"/>
          </a:xfrm>
        </p:spPr>
        <p:txBody>
          <a:bodyPr/>
          <a:lstStyle/>
          <a:p>
            <a:r>
              <a:rPr lang="en-IN" dirty="0"/>
              <a:t>Inserting a Single Record on the Database </a:t>
            </a:r>
            <a:endParaRPr lang="en-US" dirty="0"/>
          </a:p>
        </p:txBody>
      </p:sp>
      <p:sp>
        <p:nvSpPr>
          <p:cNvPr id="3" name="Content Placeholder 2">
            <a:extLst>
              <a:ext uri="{FF2B5EF4-FFF2-40B4-BE49-F238E27FC236}">
                <a16:creationId xmlns:a16="http://schemas.microsoft.com/office/drawing/2014/main" id="{14DA3A13-7FC6-40EB-92D3-686BFB67A967}"/>
              </a:ext>
            </a:extLst>
          </p:cNvPr>
          <p:cNvSpPr>
            <a:spLocks noGrp="1"/>
          </p:cNvSpPr>
          <p:nvPr>
            <p:ph idx="1"/>
          </p:nvPr>
        </p:nvSpPr>
        <p:spPr>
          <a:xfrm>
            <a:off x="531151" y="936173"/>
            <a:ext cx="11126522" cy="4419600"/>
          </a:xfrm>
        </p:spPr>
        <p:txBody>
          <a:bodyPr/>
          <a:lstStyle/>
          <a:p>
            <a:r>
              <a:rPr lang="en-US" dirty="0"/>
              <a:t>There is also a shorter way to insert a record. The below code will do the same thing.</a:t>
            </a:r>
          </a:p>
          <a:p>
            <a:endParaRPr lang="en-US" dirty="0"/>
          </a:p>
          <a:p>
            <a:endParaRPr lang="en-US" dirty="0"/>
          </a:p>
          <a:p>
            <a:endParaRPr lang="en-US" dirty="0"/>
          </a:p>
          <a:p>
            <a:endParaRPr lang="en-US" dirty="0"/>
          </a:p>
          <a:p>
            <a:endParaRPr lang="en-US" dirty="0"/>
          </a:p>
          <a:p>
            <a:r>
              <a:rPr lang="en-US" dirty="0"/>
              <a:t>Note that here we don’t have to explicitly set the </a:t>
            </a:r>
            <a:r>
              <a:rPr lang="en-US" dirty="0" err="1"/>
              <a:t>EntityState</a:t>
            </a:r>
            <a:r>
              <a:rPr lang="en-US" dirty="0"/>
              <a:t> to Added, as this is done by EF Core by its own.</a:t>
            </a:r>
          </a:p>
        </p:txBody>
      </p:sp>
      <p:sp>
        <p:nvSpPr>
          <p:cNvPr id="4" name="Slide Number Placeholder 3">
            <a:extLst>
              <a:ext uri="{FF2B5EF4-FFF2-40B4-BE49-F238E27FC236}">
                <a16:creationId xmlns:a16="http://schemas.microsoft.com/office/drawing/2014/main" id="{98A2104A-4910-4AC1-8798-E5183C12BF7F}"/>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5" name="Picture 4">
            <a:extLst>
              <a:ext uri="{FF2B5EF4-FFF2-40B4-BE49-F238E27FC236}">
                <a16:creationId xmlns:a16="http://schemas.microsoft.com/office/drawing/2014/main" id="{633B93F8-CF60-49CA-8242-7CA8EDC70660}"/>
              </a:ext>
            </a:extLst>
          </p:cNvPr>
          <p:cNvPicPr>
            <a:picLocks noChangeAspect="1"/>
          </p:cNvPicPr>
          <p:nvPr/>
        </p:nvPicPr>
        <p:blipFill>
          <a:blip r:embed="rId2"/>
          <a:stretch>
            <a:fillRect/>
          </a:stretch>
        </p:blipFill>
        <p:spPr>
          <a:xfrm>
            <a:off x="3428999" y="1646464"/>
            <a:ext cx="3947885" cy="2211844"/>
          </a:xfrm>
          <a:prstGeom prst="rect">
            <a:avLst/>
          </a:prstGeom>
        </p:spPr>
      </p:pic>
    </p:spTree>
    <p:extLst>
      <p:ext uri="{BB962C8B-B14F-4D97-AF65-F5344CB8AC3E}">
        <p14:creationId xmlns:p14="http://schemas.microsoft.com/office/powerpoint/2010/main" val="16192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EE5D-D63A-4280-B6A3-6D56097EE9D7}"/>
              </a:ext>
            </a:extLst>
          </p:cNvPr>
          <p:cNvSpPr>
            <a:spLocks noGrp="1"/>
          </p:cNvSpPr>
          <p:nvPr>
            <p:ph type="title"/>
          </p:nvPr>
        </p:nvSpPr>
        <p:spPr>
          <a:xfrm>
            <a:off x="286889" y="244928"/>
            <a:ext cx="11125199" cy="511630"/>
          </a:xfrm>
        </p:spPr>
        <p:txBody>
          <a:bodyPr/>
          <a:lstStyle/>
          <a:p>
            <a:r>
              <a:rPr lang="en-IN" dirty="0"/>
              <a:t>Inserting Multiple Records on the Database</a:t>
            </a:r>
            <a:endParaRPr lang="en-US" dirty="0"/>
          </a:p>
        </p:txBody>
      </p:sp>
      <p:sp>
        <p:nvSpPr>
          <p:cNvPr id="3" name="Content Placeholder 2">
            <a:extLst>
              <a:ext uri="{FF2B5EF4-FFF2-40B4-BE49-F238E27FC236}">
                <a16:creationId xmlns:a16="http://schemas.microsoft.com/office/drawing/2014/main" id="{79922ED8-F927-44BD-9649-59ABF2E9D046}"/>
              </a:ext>
            </a:extLst>
          </p:cNvPr>
          <p:cNvSpPr>
            <a:spLocks noGrp="1"/>
          </p:cNvSpPr>
          <p:nvPr>
            <p:ph idx="1"/>
          </p:nvPr>
        </p:nvSpPr>
        <p:spPr>
          <a:xfrm>
            <a:off x="531151" y="968829"/>
            <a:ext cx="11126522" cy="4419600"/>
          </a:xfrm>
        </p:spPr>
        <p:txBody>
          <a:bodyPr/>
          <a:lstStyle/>
          <a:p>
            <a:r>
              <a:rPr lang="en-US" dirty="0"/>
              <a:t>The </a:t>
            </a:r>
            <a:r>
              <a:rPr lang="en-US" dirty="0" err="1"/>
              <a:t>DbContext.AddRange</a:t>
            </a:r>
            <a:r>
              <a:rPr lang="en-US" dirty="0"/>
              <a:t>() method is used to </a:t>
            </a:r>
            <a:r>
              <a:rPr lang="en-US" b="1" dirty="0"/>
              <a:t>insert multiple entities</a:t>
            </a:r>
            <a:r>
              <a:rPr lang="en-US" dirty="0"/>
              <a:t> at the same time.</a:t>
            </a:r>
          </a:p>
          <a:p>
            <a:r>
              <a:rPr lang="en-US" dirty="0"/>
              <a:t>Here we inserting 3 department records.</a:t>
            </a:r>
          </a:p>
          <a:p>
            <a:endParaRPr lang="en-US" dirty="0"/>
          </a:p>
        </p:txBody>
      </p:sp>
      <p:sp>
        <p:nvSpPr>
          <p:cNvPr id="4" name="Slide Number Placeholder 3">
            <a:extLst>
              <a:ext uri="{FF2B5EF4-FFF2-40B4-BE49-F238E27FC236}">
                <a16:creationId xmlns:a16="http://schemas.microsoft.com/office/drawing/2014/main" id="{58B3D84F-FB01-4821-832C-01527F7CC552}"/>
              </a:ext>
            </a:extLst>
          </p:cNvPr>
          <p:cNvSpPr>
            <a:spLocks noGrp="1"/>
          </p:cNvSpPr>
          <p:nvPr>
            <p:ph type="sldNum" sz="quarter" idx="12"/>
          </p:nvPr>
        </p:nvSpPr>
        <p:spPr/>
        <p:txBody>
          <a:bodyPr/>
          <a:lstStyle/>
          <a:p>
            <a:fld id="{C51EAA63-D034-42AE-91FA-B13B9518C7BE}" type="slidenum">
              <a:rPr lang="en-US" smtClean="0"/>
              <a:pPr/>
              <a:t>56</a:t>
            </a:fld>
            <a:endParaRPr lang="en-US" dirty="0"/>
          </a:p>
        </p:txBody>
      </p:sp>
      <p:pic>
        <p:nvPicPr>
          <p:cNvPr id="5" name="Picture 4">
            <a:extLst>
              <a:ext uri="{FF2B5EF4-FFF2-40B4-BE49-F238E27FC236}">
                <a16:creationId xmlns:a16="http://schemas.microsoft.com/office/drawing/2014/main" id="{3E65422E-EEB1-4E62-93A6-9554E29A0ED3}"/>
              </a:ext>
            </a:extLst>
          </p:cNvPr>
          <p:cNvPicPr>
            <a:picLocks noChangeAspect="1"/>
          </p:cNvPicPr>
          <p:nvPr/>
        </p:nvPicPr>
        <p:blipFill>
          <a:blip r:embed="rId2"/>
          <a:stretch>
            <a:fillRect/>
          </a:stretch>
        </p:blipFill>
        <p:spPr>
          <a:xfrm>
            <a:off x="2857499" y="2385731"/>
            <a:ext cx="5400448" cy="2086537"/>
          </a:xfrm>
          <a:prstGeom prst="rect">
            <a:avLst/>
          </a:prstGeom>
        </p:spPr>
      </p:pic>
      <p:pic>
        <p:nvPicPr>
          <p:cNvPr id="6" name="Picture 5">
            <a:extLst>
              <a:ext uri="{FF2B5EF4-FFF2-40B4-BE49-F238E27FC236}">
                <a16:creationId xmlns:a16="http://schemas.microsoft.com/office/drawing/2014/main" id="{9FF09E1B-A2A1-4072-8700-8314641C635E}"/>
              </a:ext>
            </a:extLst>
          </p:cNvPr>
          <p:cNvPicPr>
            <a:picLocks noChangeAspect="1"/>
          </p:cNvPicPr>
          <p:nvPr/>
        </p:nvPicPr>
        <p:blipFill>
          <a:blip r:embed="rId3"/>
          <a:stretch>
            <a:fillRect/>
          </a:stretch>
        </p:blipFill>
        <p:spPr>
          <a:xfrm>
            <a:off x="3891415" y="4612697"/>
            <a:ext cx="3260499" cy="1551464"/>
          </a:xfrm>
          <a:prstGeom prst="rect">
            <a:avLst/>
          </a:prstGeom>
        </p:spPr>
      </p:pic>
    </p:spTree>
    <p:extLst>
      <p:ext uri="{BB962C8B-B14F-4D97-AF65-F5344CB8AC3E}">
        <p14:creationId xmlns:p14="http://schemas.microsoft.com/office/powerpoint/2010/main" val="38644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CD20-9BD5-4DEA-8DF6-542E5360EB54}"/>
              </a:ext>
            </a:extLst>
          </p:cNvPr>
          <p:cNvSpPr>
            <a:spLocks noGrp="1"/>
          </p:cNvSpPr>
          <p:nvPr>
            <p:ph type="title"/>
          </p:nvPr>
        </p:nvSpPr>
        <p:spPr>
          <a:xfrm>
            <a:off x="303218" y="244929"/>
            <a:ext cx="11125199" cy="527958"/>
          </a:xfrm>
        </p:spPr>
        <p:txBody>
          <a:bodyPr/>
          <a:lstStyle/>
          <a:p>
            <a:r>
              <a:rPr lang="en-IN" dirty="0"/>
              <a:t>Inserting Related Records in a Database</a:t>
            </a:r>
            <a:endParaRPr lang="en-US" dirty="0"/>
          </a:p>
        </p:txBody>
      </p:sp>
      <p:sp>
        <p:nvSpPr>
          <p:cNvPr id="3" name="Content Placeholder 2">
            <a:extLst>
              <a:ext uri="{FF2B5EF4-FFF2-40B4-BE49-F238E27FC236}">
                <a16:creationId xmlns:a16="http://schemas.microsoft.com/office/drawing/2014/main" id="{51130F18-92E1-4BEE-8486-113D1AE9A1C4}"/>
              </a:ext>
            </a:extLst>
          </p:cNvPr>
          <p:cNvSpPr>
            <a:spLocks noGrp="1"/>
          </p:cNvSpPr>
          <p:nvPr>
            <p:ph idx="1"/>
          </p:nvPr>
        </p:nvSpPr>
        <p:spPr>
          <a:xfrm>
            <a:off x="531151" y="952501"/>
            <a:ext cx="7012649" cy="4419600"/>
          </a:xfrm>
        </p:spPr>
        <p:txBody>
          <a:bodyPr/>
          <a:lstStyle/>
          <a:p>
            <a:pPr algn="just"/>
            <a:r>
              <a:rPr lang="en-US" sz="2400" dirty="0"/>
              <a:t>The Department &amp; Employee tables have many-to-one relationship. Here we will insert one new record on each of these 2 tables (Department &amp; Employee).</a:t>
            </a:r>
          </a:p>
          <a:p>
            <a:pPr algn="just"/>
            <a:endParaRPr lang="en-US" sz="2400" dirty="0"/>
          </a:p>
          <a:p>
            <a:pPr algn="just"/>
            <a:endParaRPr lang="en-US" sz="2400" dirty="0"/>
          </a:p>
          <a:p>
            <a:pPr algn="just"/>
            <a:endParaRPr lang="en-US" sz="2400" dirty="0"/>
          </a:p>
          <a:p>
            <a:pPr algn="just"/>
            <a:r>
              <a:rPr lang="en-US" sz="2400" dirty="0"/>
              <a:t>Check we have set the Department property of the Employee object to the Department object.</a:t>
            </a:r>
            <a:br>
              <a:rPr lang="en-US" sz="2400" dirty="0"/>
            </a:br>
            <a:r>
              <a:rPr lang="en-US" sz="2400" dirty="0"/>
              <a:t>In this way EF Core will know the entities are related hence it will insert both of them to their respected tables.</a:t>
            </a:r>
          </a:p>
          <a:p>
            <a:pPr algn="just"/>
            <a:r>
              <a:rPr lang="en-US" sz="2400" dirty="0"/>
              <a:t>If you check the database, will find both the new records on their respected tables.</a:t>
            </a:r>
          </a:p>
          <a:p>
            <a:pPr algn="just"/>
            <a:endParaRPr lang="en-US" sz="2400" dirty="0"/>
          </a:p>
        </p:txBody>
      </p:sp>
      <p:sp>
        <p:nvSpPr>
          <p:cNvPr id="4" name="Slide Number Placeholder 3">
            <a:extLst>
              <a:ext uri="{FF2B5EF4-FFF2-40B4-BE49-F238E27FC236}">
                <a16:creationId xmlns:a16="http://schemas.microsoft.com/office/drawing/2014/main" id="{E27BD1A3-04AE-43A3-BD23-D1E9BA2B9BBC}"/>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5" name="Picture 4">
            <a:extLst>
              <a:ext uri="{FF2B5EF4-FFF2-40B4-BE49-F238E27FC236}">
                <a16:creationId xmlns:a16="http://schemas.microsoft.com/office/drawing/2014/main" id="{9F896B98-FDD2-4782-B0A5-CC62419A1912}"/>
              </a:ext>
            </a:extLst>
          </p:cNvPr>
          <p:cNvPicPr>
            <a:picLocks noChangeAspect="1"/>
          </p:cNvPicPr>
          <p:nvPr/>
        </p:nvPicPr>
        <p:blipFill>
          <a:blip r:embed="rId2"/>
          <a:stretch>
            <a:fillRect/>
          </a:stretch>
        </p:blipFill>
        <p:spPr>
          <a:xfrm>
            <a:off x="8066976" y="590551"/>
            <a:ext cx="3590698" cy="3425337"/>
          </a:xfrm>
          <a:prstGeom prst="rect">
            <a:avLst/>
          </a:prstGeom>
        </p:spPr>
      </p:pic>
      <p:pic>
        <p:nvPicPr>
          <p:cNvPr id="6" name="Picture 5">
            <a:extLst>
              <a:ext uri="{FF2B5EF4-FFF2-40B4-BE49-F238E27FC236}">
                <a16:creationId xmlns:a16="http://schemas.microsoft.com/office/drawing/2014/main" id="{8E3F3B05-A871-4B0F-8753-5B5F2996BF5C}"/>
              </a:ext>
            </a:extLst>
          </p:cNvPr>
          <p:cNvPicPr>
            <a:picLocks noChangeAspect="1"/>
          </p:cNvPicPr>
          <p:nvPr/>
        </p:nvPicPr>
        <p:blipFill>
          <a:blip r:embed="rId3"/>
          <a:stretch>
            <a:fillRect/>
          </a:stretch>
        </p:blipFill>
        <p:spPr>
          <a:xfrm>
            <a:off x="9514413" y="4171643"/>
            <a:ext cx="2366717" cy="788906"/>
          </a:xfrm>
          <a:prstGeom prst="rect">
            <a:avLst/>
          </a:prstGeom>
        </p:spPr>
      </p:pic>
      <p:pic>
        <p:nvPicPr>
          <p:cNvPr id="7" name="Picture 6">
            <a:extLst>
              <a:ext uri="{FF2B5EF4-FFF2-40B4-BE49-F238E27FC236}">
                <a16:creationId xmlns:a16="http://schemas.microsoft.com/office/drawing/2014/main" id="{7BCC347F-F920-4BC8-A310-543B1EA2A8EA}"/>
              </a:ext>
            </a:extLst>
          </p:cNvPr>
          <p:cNvPicPr>
            <a:picLocks noChangeAspect="1"/>
          </p:cNvPicPr>
          <p:nvPr/>
        </p:nvPicPr>
        <p:blipFill>
          <a:blip r:embed="rId4"/>
          <a:stretch>
            <a:fillRect/>
          </a:stretch>
        </p:blipFill>
        <p:spPr>
          <a:xfrm>
            <a:off x="7908834" y="5116304"/>
            <a:ext cx="3781497" cy="655062"/>
          </a:xfrm>
          <a:prstGeom prst="rect">
            <a:avLst/>
          </a:prstGeom>
        </p:spPr>
      </p:pic>
      <p:sp>
        <p:nvSpPr>
          <p:cNvPr id="8" name="TextBox 7">
            <a:extLst>
              <a:ext uri="{FF2B5EF4-FFF2-40B4-BE49-F238E27FC236}">
                <a16:creationId xmlns:a16="http://schemas.microsoft.com/office/drawing/2014/main" id="{8E0C0106-D6E2-4A46-8EE4-1606229B7B49}"/>
              </a:ext>
            </a:extLst>
          </p:cNvPr>
          <p:cNvSpPr txBox="1"/>
          <p:nvPr/>
        </p:nvSpPr>
        <p:spPr>
          <a:xfrm>
            <a:off x="8058270" y="4468126"/>
            <a:ext cx="914400" cy="332474"/>
          </a:xfrm>
          <a:prstGeom prst="rect">
            <a:avLst/>
          </a:prstGeom>
          <a:noFill/>
        </p:spPr>
        <p:txBody>
          <a:bodyPr wrap="none" lIns="0" tIns="0" rIns="0" bIns="0" rtlCol="0">
            <a:noAutofit/>
          </a:bodyPr>
          <a:lstStyle/>
          <a:p>
            <a:pPr>
              <a:lnSpc>
                <a:spcPct val="90000"/>
              </a:lnSpc>
            </a:pPr>
            <a:r>
              <a:rPr lang="en-IN" b="1" dirty="0"/>
              <a:t>Department</a:t>
            </a:r>
            <a:endParaRPr lang="en-US" b="1" dirty="0"/>
          </a:p>
        </p:txBody>
      </p:sp>
      <p:sp>
        <p:nvSpPr>
          <p:cNvPr id="9" name="TextBox 8">
            <a:extLst>
              <a:ext uri="{FF2B5EF4-FFF2-40B4-BE49-F238E27FC236}">
                <a16:creationId xmlns:a16="http://schemas.microsoft.com/office/drawing/2014/main" id="{481E0A03-DC41-439A-BAD4-F2AB3BCAC29B}"/>
              </a:ext>
            </a:extLst>
          </p:cNvPr>
          <p:cNvSpPr txBox="1"/>
          <p:nvPr/>
        </p:nvSpPr>
        <p:spPr>
          <a:xfrm>
            <a:off x="8947925" y="5927121"/>
            <a:ext cx="914400" cy="182880"/>
          </a:xfrm>
          <a:prstGeom prst="rect">
            <a:avLst/>
          </a:prstGeom>
          <a:noFill/>
        </p:spPr>
        <p:txBody>
          <a:bodyPr wrap="none" lIns="0" tIns="0" rIns="0" bIns="0" rtlCol="0">
            <a:noAutofit/>
          </a:bodyPr>
          <a:lstStyle/>
          <a:p>
            <a:pPr>
              <a:lnSpc>
                <a:spcPct val="90000"/>
              </a:lnSpc>
            </a:pPr>
            <a:r>
              <a:rPr lang="en-IN" b="1" dirty="0"/>
              <a:t>Employee</a:t>
            </a:r>
            <a:endParaRPr lang="en-US" b="1" dirty="0"/>
          </a:p>
        </p:txBody>
      </p:sp>
    </p:spTree>
    <p:extLst>
      <p:ext uri="{BB962C8B-B14F-4D97-AF65-F5344CB8AC3E}">
        <p14:creationId xmlns:p14="http://schemas.microsoft.com/office/powerpoint/2010/main" val="90352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80EB-F82B-4AA3-95CD-9F14E01197E9}"/>
              </a:ext>
            </a:extLst>
          </p:cNvPr>
          <p:cNvSpPr>
            <a:spLocks noGrp="1"/>
          </p:cNvSpPr>
          <p:nvPr>
            <p:ph type="title"/>
          </p:nvPr>
        </p:nvSpPr>
        <p:spPr>
          <a:xfrm>
            <a:off x="319547" y="261258"/>
            <a:ext cx="11125199" cy="527958"/>
          </a:xfrm>
        </p:spPr>
        <p:txBody>
          <a:bodyPr/>
          <a:lstStyle/>
          <a:p>
            <a:r>
              <a:rPr lang="en-IN" dirty="0"/>
              <a:t>EF Core: Read Records</a:t>
            </a:r>
            <a:endParaRPr lang="en-US" dirty="0"/>
          </a:p>
        </p:txBody>
      </p:sp>
      <p:sp>
        <p:nvSpPr>
          <p:cNvPr id="3" name="Content Placeholder 2">
            <a:extLst>
              <a:ext uri="{FF2B5EF4-FFF2-40B4-BE49-F238E27FC236}">
                <a16:creationId xmlns:a16="http://schemas.microsoft.com/office/drawing/2014/main" id="{24E756E0-2CBD-4AA9-A428-4CE32300F3FE}"/>
              </a:ext>
            </a:extLst>
          </p:cNvPr>
          <p:cNvSpPr>
            <a:spLocks noGrp="1"/>
          </p:cNvSpPr>
          <p:nvPr>
            <p:ph idx="1"/>
          </p:nvPr>
        </p:nvSpPr>
        <p:spPr>
          <a:xfrm>
            <a:off x="531151" y="968829"/>
            <a:ext cx="11126522" cy="4419600"/>
          </a:xfrm>
        </p:spPr>
        <p:txBody>
          <a:bodyPr/>
          <a:lstStyle/>
          <a:p>
            <a:pPr algn="just"/>
            <a:r>
              <a:rPr lang="en-US" dirty="0"/>
              <a:t>There are two common ORM patterns used by EF Core to read data.</a:t>
            </a:r>
          </a:p>
          <a:p>
            <a:pPr algn="just"/>
            <a:endParaRPr lang="en-US" dirty="0"/>
          </a:p>
          <a:p>
            <a:pPr algn="just"/>
            <a:r>
              <a:rPr lang="en-US" b="1" dirty="0"/>
              <a:t>Eager Loading: </a:t>
            </a:r>
            <a:r>
              <a:rPr lang="en-US" dirty="0"/>
              <a:t>In Eager Loading the related data is also loaded at the same time.</a:t>
            </a:r>
          </a:p>
          <a:p>
            <a:pPr algn="just"/>
            <a:r>
              <a:rPr lang="en-US" b="1" dirty="0"/>
              <a:t>Explicit Loading: </a:t>
            </a:r>
            <a:r>
              <a:rPr lang="en-US" dirty="0"/>
              <a:t>In Explicit Loading the related data is not loaded at the same time. It is explicitly loaded from the database at a later time.</a:t>
            </a:r>
          </a:p>
        </p:txBody>
      </p:sp>
      <p:sp>
        <p:nvSpPr>
          <p:cNvPr id="4" name="Slide Number Placeholder 3">
            <a:extLst>
              <a:ext uri="{FF2B5EF4-FFF2-40B4-BE49-F238E27FC236}">
                <a16:creationId xmlns:a16="http://schemas.microsoft.com/office/drawing/2014/main" id="{7A66133E-3898-498C-9998-B67F66542CF9}"/>
              </a:ext>
            </a:extLst>
          </p:cNvPr>
          <p:cNvSpPr>
            <a:spLocks noGrp="1"/>
          </p:cNvSpPr>
          <p:nvPr>
            <p:ph type="sldNum" sz="quarter" idx="12"/>
          </p:nvPr>
        </p:nvSpPr>
        <p:spPr/>
        <p:txBody>
          <a:bodyPr/>
          <a:lstStyle/>
          <a:p>
            <a:fld id="{C51EAA63-D034-42AE-91FA-B13B9518C7BE}" type="slidenum">
              <a:rPr lang="en-US" smtClean="0"/>
              <a:pPr/>
              <a:t>58</a:t>
            </a:fld>
            <a:endParaRPr lang="en-US" dirty="0"/>
          </a:p>
        </p:txBody>
      </p:sp>
    </p:spTree>
    <p:extLst>
      <p:ext uri="{BB962C8B-B14F-4D97-AF65-F5344CB8AC3E}">
        <p14:creationId xmlns:p14="http://schemas.microsoft.com/office/powerpoint/2010/main" val="65845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E867-9CC2-4F1B-A657-DB6F5392CA6D}"/>
              </a:ext>
            </a:extLst>
          </p:cNvPr>
          <p:cNvSpPr>
            <a:spLocks noGrp="1"/>
          </p:cNvSpPr>
          <p:nvPr>
            <p:ph type="title"/>
          </p:nvPr>
        </p:nvSpPr>
        <p:spPr>
          <a:xfrm>
            <a:off x="270561" y="356181"/>
            <a:ext cx="11125199" cy="384047"/>
          </a:xfrm>
        </p:spPr>
        <p:txBody>
          <a:bodyPr/>
          <a:lstStyle/>
          <a:p>
            <a:r>
              <a:rPr lang="en-IN" dirty="0"/>
              <a:t>Eager Loading in EF Core</a:t>
            </a:r>
            <a:endParaRPr lang="en-US" dirty="0"/>
          </a:p>
        </p:txBody>
      </p:sp>
      <p:sp>
        <p:nvSpPr>
          <p:cNvPr id="3" name="Content Placeholder 2">
            <a:extLst>
              <a:ext uri="{FF2B5EF4-FFF2-40B4-BE49-F238E27FC236}">
                <a16:creationId xmlns:a16="http://schemas.microsoft.com/office/drawing/2014/main" id="{9ABCF2D7-C19B-4997-B5F2-8338B71AE3BA}"/>
              </a:ext>
            </a:extLst>
          </p:cNvPr>
          <p:cNvSpPr>
            <a:spLocks noGrp="1"/>
          </p:cNvSpPr>
          <p:nvPr>
            <p:ph idx="1"/>
          </p:nvPr>
        </p:nvSpPr>
        <p:spPr>
          <a:xfrm>
            <a:off x="531151" y="952501"/>
            <a:ext cx="11126522" cy="4419600"/>
          </a:xfrm>
        </p:spPr>
        <p:txBody>
          <a:bodyPr/>
          <a:lstStyle/>
          <a:p>
            <a:pPr algn="just"/>
            <a:r>
              <a:rPr lang="en-US" sz="2400" dirty="0"/>
              <a:t>In Eager Loading the related data is also loaded from the database at the same time, as part of the initial query.</a:t>
            </a:r>
          </a:p>
          <a:p>
            <a:pPr algn="just"/>
            <a:endParaRPr lang="en-US" sz="2400" dirty="0"/>
          </a:p>
          <a:p>
            <a:pPr algn="just"/>
            <a:r>
              <a:rPr lang="en-US" sz="2400" dirty="0"/>
              <a:t>In Eager Loading Include() method is used to read the related entity.</a:t>
            </a:r>
          </a:p>
          <a:p>
            <a:pPr algn="just"/>
            <a:endParaRPr lang="en-US" sz="2400" dirty="0"/>
          </a:p>
          <a:p>
            <a:pPr algn="just"/>
            <a:r>
              <a:rPr lang="en-US" sz="2400" dirty="0"/>
              <a:t>The Employee entity has a Department related entity so the Include() method can be used to do the eager loading of department record like shown below:</a:t>
            </a:r>
          </a:p>
        </p:txBody>
      </p:sp>
      <p:sp>
        <p:nvSpPr>
          <p:cNvPr id="4" name="Slide Number Placeholder 3">
            <a:extLst>
              <a:ext uri="{FF2B5EF4-FFF2-40B4-BE49-F238E27FC236}">
                <a16:creationId xmlns:a16="http://schemas.microsoft.com/office/drawing/2014/main" id="{C6B4EEC8-195E-45BF-A7F4-FB27EC828AB5}"/>
              </a:ext>
            </a:extLst>
          </p:cNvPr>
          <p:cNvSpPr>
            <a:spLocks noGrp="1"/>
          </p:cNvSpPr>
          <p:nvPr>
            <p:ph type="sldNum" sz="quarter" idx="12"/>
          </p:nvPr>
        </p:nvSpPr>
        <p:spPr/>
        <p:txBody>
          <a:bodyPr/>
          <a:lstStyle/>
          <a:p>
            <a:fld id="{C51EAA63-D034-42AE-91FA-B13B9518C7BE}" type="slidenum">
              <a:rPr lang="en-US" smtClean="0"/>
              <a:pPr/>
              <a:t>59</a:t>
            </a:fld>
            <a:endParaRPr lang="en-US" dirty="0"/>
          </a:p>
        </p:txBody>
      </p:sp>
      <p:pic>
        <p:nvPicPr>
          <p:cNvPr id="5" name="Picture 4">
            <a:extLst>
              <a:ext uri="{FF2B5EF4-FFF2-40B4-BE49-F238E27FC236}">
                <a16:creationId xmlns:a16="http://schemas.microsoft.com/office/drawing/2014/main" id="{6AE858D6-8726-4020-928A-A7B57F2B5698}"/>
              </a:ext>
            </a:extLst>
          </p:cNvPr>
          <p:cNvPicPr>
            <a:picLocks noChangeAspect="1"/>
          </p:cNvPicPr>
          <p:nvPr/>
        </p:nvPicPr>
        <p:blipFill>
          <a:blip r:embed="rId2"/>
          <a:stretch>
            <a:fillRect/>
          </a:stretch>
        </p:blipFill>
        <p:spPr>
          <a:xfrm>
            <a:off x="747485" y="4131128"/>
            <a:ext cx="10531481" cy="1012372"/>
          </a:xfrm>
          <a:prstGeom prst="rect">
            <a:avLst/>
          </a:prstGeom>
        </p:spPr>
      </p:pic>
    </p:spTree>
    <p:extLst>
      <p:ext uri="{BB962C8B-B14F-4D97-AF65-F5344CB8AC3E}">
        <p14:creationId xmlns:p14="http://schemas.microsoft.com/office/powerpoint/2010/main" val="374807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952F-07CA-4B29-90C5-D95A601027E6}"/>
              </a:ext>
            </a:extLst>
          </p:cNvPr>
          <p:cNvSpPr>
            <a:spLocks noGrp="1"/>
          </p:cNvSpPr>
          <p:nvPr>
            <p:ph type="title"/>
          </p:nvPr>
        </p:nvSpPr>
        <p:spPr>
          <a:xfrm>
            <a:off x="254232" y="318082"/>
            <a:ext cx="11125199" cy="593272"/>
          </a:xfrm>
        </p:spPr>
        <p:txBody>
          <a:bodyPr/>
          <a:lstStyle/>
          <a:p>
            <a:r>
              <a:rPr lang="en-IN" dirty="0"/>
              <a:t>EF Core Development Approaches</a:t>
            </a:r>
            <a:endParaRPr lang="en-US" dirty="0"/>
          </a:p>
        </p:txBody>
      </p:sp>
      <p:sp>
        <p:nvSpPr>
          <p:cNvPr id="4" name="Slide Number Placeholder 3">
            <a:extLst>
              <a:ext uri="{FF2B5EF4-FFF2-40B4-BE49-F238E27FC236}">
                <a16:creationId xmlns:a16="http://schemas.microsoft.com/office/drawing/2014/main" id="{C5B8C6A8-4DFB-4363-A029-54A4FCA70856}"/>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
        <p:nvSpPr>
          <p:cNvPr id="5" name="Cylinder 4">
            <a:extLst>
              <a:ext uri="{FF2B5EF4-FFF2-40B4-BE49-F238E27FC236}">
                <a16:creationId xmlns:a16="http://schemas.microsoft.com/office/drawing/2014/main" id="{89FCB189-732C-423E-8203-7686E52A75A0}"/>
              </a:ext>
            </a:extLst>
          </p:cNvPr>
          <p:cNvSpPr/>
          <p:nvPr/>
        </p:nvSpPr>
        <p:spPr>
          <a:xfrm>
            <a:off x="1061357" y="1600200"/>
            <a:ext cx="1877786" cy="1387929"/>
          </a:xfrm>
          <a:prstGeom prst="ca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Tables</a:t>
            </a:r>
            <a:endParaRPr lang="en-US" dirty="0"/>
          </a:p>
        </p:txBody>
      </p:sp>
      <p:sp>
        <p:nvSpPr>
          <p:cNvPr id="6" name="Cylinder 5">
            <a:extLst>
              <a:ext uri="{FF2B5EF4-FFF2-40B4-BE49-F238E27FC236}">
                <a16:creationId xmlns:a16="http://schemas.microsoft.com/office/drawing/2014/main" id="{EE3A4985-6903-449A-8CAF-1F28F188AADD}"/>
              </a:ext>
            </a:extLst>
          </p:cNvPr>
          <p:cNvSpPr/>
          <p:nvPr/>
        </p:nvSpPr>
        <p:spPr>
          <a:xfrm>
            <a:off x="8575520" y="4009863"/>
            <a:ext cx="1877786" cy="1387929"/>
          </a:xfrm>
          <a:prstGeom prst="ca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Tables</a:t>
            </a:r>
            <a:endParaRPr lang="en-US" dirty="0"/>
          </a:p>
        </p:txBody>
      </p:sp>
      <p:sp>
        <p:nvSpPr>
          <p:cNvPr id="7" name="Rectangle 6">
            <a:extLst>
              <a:ext uri="{FF2B5EF4-FFF2-40B4-BE49-F238E27FC236}">
                <a16:creationId xmlns:a16="http://schemas.microsoft.com/office/drawing/2014/main" id="{DA9431CC-5503-45CC-86F8-559425FE96E7}"/>
              </a:ext>
            </a:extLst>
          </p:cNvPr>
          <p:cNvSpPr/>
          <p:nvPr/>
        </p:nvSpPr>
        <p:spPr>
          <a:xfrm>
            <a:off x="4653643" y="1743238"/>
            <a:ext cx="2465614" cy="90046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Entity Framework</a:t>
            </a:r>
            <a:endParaRPr lang="en-US" dirty="0"/>
          </a:p>
        </p:txBody>
      </p:sp>
      <p:sp>
        <p:nvSpPr>
          <p:cNvPr id="9" name="Rectangle 8">
            <a:extLst>
              <a:ext uri="{FF2B5EF4-FFF2-40B4-BE49-F238E27FC236}">
                <a16:creationId xmlns:a16="http://schemas.microsoft.com/office/drawing/2014/main" id="{1412A5F2-8FD6-4927-A7C1-0AC0F46290FC}"/>
              </a:ext>
            </a:extLst>
          </p:cNvPr>
          <p:cNvSpPr/>
          <p:nvPr/>
        </p:nvSpPr>
        <p:spPr>
          <a:xfrm>
            <a:off x="4653643" y="4214295"/>
            <a:ext cx="2465614" cy="90046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Entity Framework</a:t>
            </a:r>
            <a:endParaRPr lang="en-US" dirty="0"/>
          </a:p>
        </p:txBody>
      </p:sp>
      <p:sp>
        <p:nvSpPr>
          <p:cNvPr id="10" name="Rectangle: Rounded Corners 9">
            <a:extLst>
              <a:ext uri="{FF2B5EF4-FFF2-40B4-BE49-F238E27FC236}">
                <a16:creationId xmlns:a16="http://schemas.microsoft.com/office/drawing/2014/main" id="{F5ADAC33-7E31-4CB2-ADAB-A14E811DC34B}"/>
              </a:ext>
            </a:extLst>
          </p:cNvPr>
          <p:cNvSpPr/>
          <p:nvPr/>
        </p:nvSpPr>
        <p:spPr>
          <a:xfrm>
            <a:off x="8374975" y="1671719"/>
            <a:ext cx="2465614" cy="1043506"/>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Context and Entity Classes</a:t>
            </a:r>
            <a:endParaRPr lang="en-US" dirty="0"/>
          </a:p>
        </p:txBody>
      </p:sp>
      <p:sp>
        <p:nvSpPr>
          <p:cNvPr id="11" name="Rectangle: Rounded Corners 10">
            <a:extLst>
              <a:ext uri="{FF2B5EF4-FFF2-40B4-BE49-F238E27FC236}">
                <a16:creationId xmlns:a16="http://schemas.microsoft.com/office/drawing/2014/main" id="{2F0C0203-BC58-4BA7-8C38-25C3D4FEAA1F}"/>
              </a:ext>
            </a:extLst>
          </p:cNvPr>
          <p:cNvSpPr/>
          <p:nvPr/>
        </p:nvSpPr>
        <p:spPr>
          <a:xfrm>
            <a:off x="767443" y="4214295"/>
            <a:ext cx="2465614" cy="1043506"/>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Domain Classes</a:t>
            </a:r>
            <a:endParaRPr lang="en-US" dirty="0"/>
          </a:p>
        </p:txBody>
      </p:sp>
      <p:sp>
        <p:nvSpPr>
          <p:cNvPr id="12" name="Rectangle 11">
            <a:extLst>
              <a:ext uri="{FF2B5EF4-FFF2-40B4-BE49-F238E27FC236}">
                <a16:creationId xmlns:a16="http://schemas.microsoft.com/office/drawing/2014/main" id="{1BE6C994-5371-4AFA-AD26-F6ADB08D9126}"/>
              </a:ext>
            </a:extLst>
          </p:cNvPr>
          <p:cNvSpPr/>
          <p:nvPr/>
        </p:nvSpPr>
        <p:spPr>
          <a:xfrm>
            <a:off x="1902278" y="3044955"/>
            <a:ext cx="7968343" cy="424542"/>
          </a:xfrm>
          <a:prstGeom prst="rect">
            <a:avLst/>
          </a:prstGeom>
          <a:noFill/>
          <a:ln>
            <a:noFill/>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Database-First Approach</a:t>
            </a:r>
          </a:p>
          <a:p>
            <a:pPr algn="ctr">
              <a:lnSpc>
                <a:spcPct val="90000"/>
              </a:lnSpc>
            </a:pPr>
            <a:r>
              <a:rPr lang="en-IN" dirty="0">
                <a:solidFill>
                  <a:schemeClr val="tx1"/>
                </a:solidFill>
              </a:rPr>
              <a:t>Generate Data Access Classes for Existing Database </a:t>
            </a:r>
            <a:endParaRPr lang="en-US" dirty="0">
              <a:solidFill>
                <a:schemeClr val="tx1"/>
              </a:solidFill>
            </a:endParaRPr>
          </a:p>
        </p:txBody>
      </p:sp>
      <p:sp>
        <p:nvSpPr>
          <p:cNvPr id="13" name="Rectangle 12">
            <a:extLst>
              <a:ext uri="{FF2B5EF4-FFF2-40B4-BE49-F238E27FC236}">
                <a16:creationId xmlns:a16="http://schemas.microsoft.com/office/drawing/2014/main" id="{FA71AEA8-C959-4269-97FF-64114B52F2A2}"/>
              </a:ext>
            </a:extLst>
          </p:cNvPr>
          <p:cNvSpPr/>
          <p:nvPr/>
        </p:nvSpPr>
        <p:spPr>
          <a:xfrm>
            <a:off x="1832659" y="5475516"/>
            <a:ext cx="7968343" cy="424542"/>
          </a:xfrm>
          <a:prstGeom prst="rect">
            <a:avLst/>
          </a:prstGeom>
          <a:noFill/>
          <a:ln>
            <a:noFill/>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Code-First Approach</a:t>
            </a:r>
          </a:p>
          <a:p>
            <a:pPr algn="ctr">
              <a:lnSpc>
                <a:spcPct val="90000"/>
              </a:lnSpc>
            </a:pPr>
            <a:r>
              <a:rPr lang="en-IN" dirty="0">
                <a:solidFill>
                  <a:schemeClr val="tx1"/>
                </a:solidFill>
              </a:rPr>
              <a:t>Created Database from the Domain Classes</a:t>
            </a:r>
            <a:endParaRPr lang="en-US" dirty="0">
              <a:solidFill>
                <a:schemeClr val="tx1"/>
              </a:solidFill>
            </a:endParaRPr>
          </a:p>
        </p:txBody>
      </p:sp>
      <p:sp>
        <p:nvSpPr>
          <p:cNvPr id="14" name="Arrow: Right 13">
            <a:extLst>
              <a:ext uri="{FF2B5EF4-FFF2-40B4-BE49-F238E27FC236}">
                <a16:creationId xmlns:a16="http://schemas.microsoft.com/office/drawing/2014/main" id="{4DDE50E8-8E7E-4595-A21D-E2937EF8E5BF}"/>
              </a:ext>
            </a:extLst>
          </p:cNvPr>
          <p:cNvSpPr/>
          <p:nvPr/>
        </p:nvSpPr>
        <p:spPr>
          <a:xfrm>
            <a:off x="3233057" y="1975757"/>
            <a:ext cx="963386" cy="528832"/>
          </a:xfrm>
          <a:prstGeom prst="righ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5" name="Arrow: Right 14">
            <a:extLst>
              <a:ext uri="{FF2B5EF4-FFF2-40B4-BE49-F238E27FC236}">
                <a16:creationId xmlns:a16="http://schemas.microsoft.com/office/drawing/2014/main" id="{A474C4AC-9A21-4835-BC95-AFA45CC98CC1}"/>
              </a:ext>
            </a:extLst>
          </p:cNvPr>
          <p:cNvSpPr/>
          <p:nvPr/>
        </p:nvSpPr>
        <p:spPr>
          <a:xfrm>
            <a:off x="7282543" y="4400113"/>
            <a:ext cx="963386" cy="528832"/>
          </a:xfrm>
          <a:prstGeom prst="righ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Arrow: Right 15">
            <a:extLst>
              <a:ext uri="{FF2B5EF4-FFF2-40B4-BE49-F238E27FC236}">
                <a16:creationId xmlns:a16="http://schemas.microsoft.com/office/drawing/2014/main" id="{E864EAAD-ACCC-4668-A464-E3E3A684AE9B}"/>
              </a:ext>
            </a:extLst>
          </p:cNvPr>
          <p:cNvSpPr/>
          <p:nvPr/>
        </p:nvSpPr>
        <p:spPr>
          <a:xfrm>
            <a:off x="3441098" y="4471632"/>
            <a:ext cx="963386" cy="528832"/>
          </a:xfrm>
          <a:prstGeom prst="righ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Arrow: Right 16">
            <a:extLst>
              <a:ext uri="{FF2B5EF4-FFF2-40B4-BE49-F238E27FC236}">
                <a16:creationId xmlns:a16="http://schemas.microsoft.com/office/drawing/2014/main" id="{1ADE8437-ABA8-4B2E-BAF8-EE70A8F1B9F5}"/>
              </a:ext>
            </a:extLst>
          </p:cNvPr>
          <p:cNvSpPr/>
          <p:nvPr/>
        </p:nvSpPr>
        <p:spPr>
          <a:xfrm>
            <a:off x="7265423" y="1969552"/>
            <a:ext cx="963386" cy="528832"/>
          </a:xfrm>
          <a:prstGeom prst="righ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59899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81FC-622E-4689-B7B9-1AC86A58A598}"/>
              </a:ext>
            </a:extLst>
          </p:cNvPr>
          <p:cNvSpPr>
            <a:spLocks noGrp="1"/>
          </p:cNvSpPr>
          <p:nvPr>
            <p:ph type="title"/>
          </p:nvPr>
        </p:nvSpPr>
        <p:spPr>
          <a:xfrm>
            <a:off x="237904" y="339853"/>
            <a:ext cx="11125199" cy="384047"/>
          </a:xfrm>
        </p:spPr>
        <p:txBody>
          <a:bodyPr/>
          <a:lstStyle/>
          <a:p>
            <a:r>
              <a:rPr lang="en-IN" dirty="0"/>
              <a:t>Eager Loading in EF Core</a:t>
            </a:r>
            <a:endParaRPr lang="en-US" dirty="0"/>
          </a:p>
        </p:txBody>
      </p:sp>
      <p:sp>
        <p:nvSpPr>
          <p:cNvPr id="3" name="Content Placeholder 2">
            <a:extLst>
              <a:ext uri="{FF2B5EF4-FFF2-40B4-BE49-F238E27FC236}">
                <a16:creationId xmlns:a16="http://schemas.microsoft.com/office/drawing/2014/main" id="{266E9BAF-2BEE-4AD8-B81F-8CA9C5E917FA}"/>
              </a:ext>
            </a:extLst>
          </p:cNvPr>
          <p:cNvSpPr>
            <a:spLocks noGrp="1"/>
          </p:cNvSpPr>
          <p:nvPr>
            <p:ph idx="1"/>
          </p:nvPr>
        </p:nvSpPr>
        <p:spPr>
          <a:xfrm>
            <a:off x="531151" y="903515"/>
            <a:ext cx="11126522" cy="4419600"/>
          </a:xfrm>
        </p:spPr>
        <p:txBody>
          <a:bodyPr/>
          <a:lstStyle/>
          <a:p>
            <a:r>
              <a:rPr lang="en-US" sz="2400" dirty="0"/>
              <a:t>If we put the breakpoint on Visual Studio and check the value of emp variable, will find the value of </a:t>
            </a:r>
            <a:r>
              <a:rPr lang="en-US" sz="2400" dirty="0" err="1"/>
              <a:t>Departmentproperty</a:t>
            </a:r>
            <a:r>
              <a:rPr lang="en-US" sz="2400" dirty="0"/>
              <a:t> filled to.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Include() method will execute a single SQL query on the database to fetch the data.</a:t>
            </a:r>
          </a:p>
          <a:p>
            <a:r>
              <a:rPr lang="en-US" sz="2400" dirty="0"/>
              <a:t>This SQL query is given below:</a:t>
            </a:r>
          </a:p>
          <a:p>
            <a:endParaRPr lang="en-US" sz="2400" dirty="0"/>
          </a:p>
        </p:txBody>
      </p:sp>
      <p:sp>
        <p:nvSpPr>
          <p:cNvPr id="4" name="Slide Number Placeholder 3">
            <a:extLst>
              <a:ext uri="{FF2B5EF4-FFF2-40B4-BE49-F238E27FC236}">
                <a16:creationId xmlns:a16="http://schemas.microsoft.com/office/drawing/2014/main" id="{A67672EC-1950-4258-90B1-F7A6588AEFBB}"/>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6" name="Picture 5">
            <a:extLst>
              <a:ext uri="{FF2B5EF4-FFF2-40B4-BE49-F238E27FC236}">
                <a16:creationId xmlns:a16="http://schemas.microsoft.com/office/drawing/2014/main" id="{4D5AD1D9-5102-4798-BFB1-8FED3135C209}"/>
              </a:ext>
            </a:extLst>
          </p:cNvPr>
          <p:cNvPicPr>
            <a:picLocks noChangeAspect="1"/>
          </p:cNvPicPr>
          <p:nvPr/>
        </p:nvPicPr>
        <p:blipFill>
          <a:blip r:embed="rId2"/>
          <a:stretch>
            <a:fillRect/>
          </a:stretch>
        </p:blipFill>
        <p:spPr>
          <a:xfrm>
            <a:off x="4656129" y="5470069"/>
            <a:ext cx="7251009" cy="816073"/>
          </a:xfrm>
          <a:prstGeom prst="rect">
            <a:avLst/>
          </a:prstGeom>
        </p:spPr>
      </p:pic>
      <p:pic>
        <p:nvPicPr>
          <p:cNvPr id="7" name="Picture 6">
            <a:extLst>
              <a:ext uri="{FF2B5EF4-FFF2-40B4-BE49-F238E27FC236}">
                <a16:creationId xmlns:a16="http://schemas.microsoft.com/office/drawing/2014/main" id="{BB8F1F20-5457-4DA9-8BDA-F3503F2821C8}"/>
              </a:ext>
            </a:extLst>
          </p:cNvPr>
          <p:cNvPicPr>
            <a:picLocks noChangeAspect="1"/>
          </p:cNvPicPr>
          <p:nvPr/>
        </p:nvPicPr>
        <p:blipFill>
          <a:blip r:embed="rId3"/>
          <a:stretch>
            <a:fillRect/>
          </a:stretch>
        </p:blipFill>
        <p:spPr>
          <a:xfrm>
            <a:off x="3081115" y="1600197"/>
            <a:ext cx="5438775" cy="3429000"/>
          </a:xfrm>
          <a:prstGeom prst="rect">
            <a:avLst/>
          </a:prstGeom>
        </p:spPr>
      </p:pic>
    </p:spTree>
    <p:extLst>
      <p:ext uri="{BB962C8B-B14F-4D97-AF65-F5344CB8AC3E}">
        <p14:creationId xmlns:p14="http://schemas.microsoft.com/office/powerpoint/2010/main" val="169142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EAAC-206E-43E6-B189-5A63028E57F8}"/>
              </a:ext>
            </a:extLst>
          </p:cNvPr>
          <p:cNvSpPr>
            <a:spLocks noGrp="1"/>
          </p:cNvSpPr>
          <p:nvPr>
            <p:ph type="title"/>
          </p:nvPr>
        </p:nvSpPr>
        <p:spPr>
          <a:xfrm>
            <a:off x="303218" y="339853"/>
            <a:ext cx="11125199" cy="384047"/>
          </a:xfrm>
        </p:spPr>
        <p:txBody>
          <a:bodyPr/>
          <a:lstStyle/>
          <a:p>
            <a:r>
              <a:rPr lang="en-IN" dirty="0"/>
              <a:t>Multiple Include() Method</a:t>
            </a:r>
            <a:endParaRPr lang="en-US" dirty="0"/>
          </a:p>
        </p:txBody>
      </p:sp>
      <p:sp>
        <p:nvSpPr>
          <p:cNvPr id="3" name="Content Placeholder 2">
            <a:extLst>
              <a:ext uri="{FF2B5EF4-FFF2-40B4-BE49-F238E27FC236}">
                <a16:creationId xmlns:a16="http://schemas.microsoft.com/office/drawing/2014/main" id="{713CA6E8-AFF0-4BF9-8B89-419DD9C0EB88}"/>
              </a:ext>
            </a:extLst>
          </p:cNvPr>
          <p:cNvSpPr>
            <a:spLocks noGrp="1"/>
          </p:cNvSpPr>
          <p:nvPr>
            <p:ph idx="1"/>
          </p:nvPr>
        </p:nvSpPr>
        <p:spPr>
          <a:xfrm>
            <a:off x="531151" y="968829"/>
            <a:ext cx="11126522" cy="4419600"/>
          </a:xfrm>
        </p:spPr>
        <p:txBody>
          <a:bodyPr/>
          <a:lstStyle/>
          <a:p>
            <a:r>
              <a:rPr lang="en-US" sz="2400" dirty="0"/>
              <a:t>We can also use multiple Include() methods to load multiple related entities.</a:t>
            </a:r>
          </a:p>
          <a:p>
            <a:r>
              <a:rPr lang="en-US" sz="2400" dirty="0"/>
              <a:t>For example, if the Employee entity also has another related entity Project. Then the following code loads the Department &amp; Project entities of the Employee.</a:t>
            </a:r>
          </a:p>
          <a:p>
            <a:endParaRPr lang="en-US" sz="2400" dirty="0"/>
          </a:p>
        </p:txBody>
      </p:sp>
      <p:sp>
        <p:nvSpPr>
          <p:cNvPr id="4" name="Slide Number Placeholder 3">
            <a:extLst>
              <a:ext uri="{FF2B5EF4-FFF2-40B4-BE49-F238E27FC236}">
                <a16:creationId xmlns:a16="http://schemas.microsoft.com/office/drawing/2014/main" id="{E162AF44-FF12-475B-BBBB-F2484D0998E7}"/>
              </a:ext>
            </a:extLst>
          </p:cNvPr>
          <p:cNvSpPr>
            <a:spLocks noGrp="1"/>
          </p:cNvSpPr>
          <p:nvPr>
            <p:ph type="sldNum" sz="quarter" idx="12"/>
          </p:nvPr>
        </p:nvSpPr>
        <p:spPr/>
        <p:txBody>
          <a:bodyPr/>
          <a:lstStyle/>
          <a:p>
            <a:fld id="{C51EAA63-D034-42AE-91FA-B13B9518C7BE}" type="slidenum">
              <a:rPr lang="en-US" smtClean="0"/>
              <a:pPr/>
              <a:t>61</a:t>
            </a:fld>
            <a:endParaRPr lang="en-US" dirty="0"/>
          </a:p>
        </p:txBody>
      </p:sp>
      <p:pic>
        <p:nvPicPr>
          <p:cNvPr id="5" name="Picture 4">
            <a:extLst>
              <a:ext uri="{FF2B5EF4-FFF2-40B4-BE49-F238E27FC236}">
                <a16:creationId xmlns:a16="http://schemas.microsoft.com/office/drawing/2014/main" id="{6EA21C44-B78B-40F8-BDAE-580648F82A43}"/>
              </a:ext>
            </a:extLst>
          </p:cNvPr>
          <p:cNvPicPr>
            <a:picLocks noChangeAspect="1"/>
          </p:cNvPicPr>
          <p:nvPr/>
        </p:nvPicPr>
        <p:blipFill>
          <a:blip r:embed="rId2"/>
          <a:stretch>
            <a:fillRect/>
          </a:stretch>
        </p:blipFill>
        <p:spPr>
          <a:xfrm>
            <a:off x="2579915" y="2530931"/>
            <a:ext cx="6182858" cy="1796138"/>
          </a:xfrm>
          <a:prstGeom prst="rect">
            <a:avLst/>
          </a:prstGeom>
        </p:spPr>
      </p:pic>
    </p:spTree>
    <p:extLst>
      <p:ext uri="{BB962C8B-B14F-4D97-AF65-F5344CB8AC3E}">
        <p14:creationId xmlns:p14="http://schemas.microsoft.com/office/powerpoint/2010/main" val="4298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EFFF-C680-4ADA-BE3B-2D0409875889}"/>
              </a:ext>
            </a:extLst>
          </p:cNvPr>
          <p:cNvSpPr>
            <a:spLocks noGrp="1"/>
          </p:cNvSpPr>
          <p:nvPr>
            <p:ph type="title"/>
          </p:nvPr>
        </p:nvSpPr>
        <p:spPr>
          <a:xfrm>
            <a:off x="335876" y="203777"/>
            <a:ext cx="11125199" cy="527958"/>
          </a:xfrm>
        </p:spPr>
        <p:txBody>
          <a:bodyPr/>
          <a:lstStyle/>
          <a:p>
            <a:r>
              <a:rPr lang="en-IN" dirty="0" err="1"/>
              <a:t>ThenInculde</a:t>
            </a:r>
            <a:r>
              <a:rPr lang="en-IN" dirty="0"/>
              <a:t>() Method</a:t>
            </a:r>
            <a:endParaRPr lang="en-US" dirty="0"/>
          </a:p>
        </p:txBody>
      </p:sp>
      <p:sp>
        <p:nvSpPr>
          <p:cNvPr id="3" name="Content Placeholder 2">
            <a:extLst>
              <a:ext uri="{FF2B5EF4-FFF2-40B4-BE49-F238E27FC236}">
                <a16:creationId xmlns:a16="http://schemas.microsoft.com/office/drawing/2014/main" id="{17893B72-18B3-4D59-8EF9-7064C7CE1BAD}"/>
              </a:ext>
            </a:extLst>
          </p:cNvPr>
          <p:cNvSpPr>
            <a:spLocks noGrp="1"/>
          </p:cNvSpPr>
          <p:nvPr>
            <p:ph idx="1"/>
          </p:nvPr>
        </p:nvSpPr>
        <p:spPr>
          <a:xfrm>
            <a:off x="531151" y="1099458"/>
            <a:ext cx="11657674" cy="4419600"/>
          </a:xfrm>
        </p:spPr>
        <p:txBody>
          <a:bodyPr/>
          <a:lstStyle/>
          <a:p>
            <a:r>
              <a:rPr lang="en-US" sz="2400" dirty="0"/>
              <a:t>Entity Framework core has another method named </a:t>
            </a:r>
            <a:r>
              <a:rPr lang="en-US" sz="2400" dirty="0" err="1"/>
              <a:t>ThenInclude</a:t>
            </a:r>
            <a:r>
              <a:rPr lang="en-US" sz="2400" dirty="0"/>
              <a:t>() that is used to load multiple levels of related entities.</a:t>
            </a:r>
          </a:p>
          <a:p>
            <a:r>
              <a:rPr lang="en-US" sz="2400" dirty="0"/>
              <a:t>For example suppose we have a related entity named Report of the Department entity.</a:t>
            </a:r>
          </a:p>
          <a:p>
            <a:r>
              <a:rPr lang="en-US" sz="2400" dirty="0"/>
              <a:t>Then see the below code:</a:t>
            </a:r>
          </a:p>
          <a:p>
            <a:endParaRPr lang="en-US" sz="2400" dirty="0"/>
          </a:p>
          <a:p>
            <a:endParaRPr lang="en-US" sz="2400" dirty="0"/>
          </a:p>
          <a:p>
            <a:endParaRPr lang="en-US" sz="2400" dirty="0"/>
          </a:p>
          <a:p>
            <a:endParaRPr lang="en-US" sz="2400" dirty="0"/>
          </a:p>
          <a:p>
            <a:r>
              <a:rPr lang="en-US" sz="2400" b="1" dirty="0"/>
              <a:t>.Include(s=&gt;</a:t>
            </a:r>
            <a:r>
              <a:rPr lang="en-US" sz="2400" b="1" dirty="0" err="1"/>
              <a:t>s.Department</a:t>
            </a:r>
            <a:r>
              <a:rPr lang="en-US" sz="2400" b="1" dirty="0"/>
              <a:t>)</a:t>
            </a:r>
            <a:r>
              <a:rPr lang="en-US" sz="2400" dirty="0"/>
              <a:t> will load the Department related entity of the Employee entity.</a:t>
            </a:r>
          </a:p>
          <a:p>
            <a:r>
              <a:rPr lang="en-US" sz="2400" dirty="0"/>
              <a:t>Next, .</a:t>
            </a:r>
            <a:r>
              <a:rPr lang="en-US" sz="2400" b="1" dirty="0" err="1"/>
              <a:t>ThenInclude</a:t>
            </a:r>
            <a:r>
              <a:rPr lang="en-US" sz="2400" b="1" dirty="0"/>
              <a:t>(r=&gt;</a:t>
            </a:r>
            <a:r>
              <a:rPr lang="en-US" sz="2400" b="1" dirty="0" err="1"/>
              <a:t>r.Report</a:t>
            </a:r>
            <a:r>
              <a:rPr lang="en-US" sz="2400" b="1" dirty="0"/>
              <a:t>)</a:t>
            </a:r>
            <a:r>
              <a:rPr lang="en-US" sz="2400" dirty="0"/>
              <a:t> will load the Report entity of the Department entity.</a:t>
            </a:r>
          </a:p>
          <a:p>
            <a:endParaRPr lang="en-US" sz="2400" dirty="0"/>
          </a:p>
          <a:p>
            <a:endParaRPr lang="en-US" sz="2400" dirty="0"/>
          </a:p>
        </p:txBody>
      </p:sp>
      <p:sp>
        <p:nvSpPr>
          <p:cNvPr id="4" name="Slide Number Placeholder 3">
            <a:extLst>
              <a:ext uri="{FF2B5EF4-FFF2-40B4-BE49-F238E27FC236}">
                <a16:creationId xmlns:a16="http://schemas.microsoft.com/office/drawing/2014/main" id="{8878E9E6-600C-46FD-9E15-72D551524CDC}"/>
              </a:ext>
            </a:extLst>
          </p:cNvPr>
          <p:cNvSpPr>
            <a:spLocks noGrp="1"/>
          </p:cNvSpPr>
          <p:nvPr>
            <p:ph type="sldNum" sz="quarter" idx="12"/>
          </p:nvPr>
        </p:nvSpPr>
        <p:spPr/>
        <p:txBody>
          <a:bodyPr/>
          <a:lstStyle/>
          <a:p>
            <a:fld id="{C51EAA63-D034-42AE-91FA-B13B9518C7BE}" type="slidenum">
              <a:rPr lang="en-US" smtClean="0"/>
              <a:pPr/>
              <a:t>62</a:t>
            </a:fld>
            <a:endParaRPr lang="en-US" dirty="0"/>
          </a:p>
        </p:txBody>
      </p:sp>
      <p:pic>
        <p:nvPicPr>
          <p:cNvPr id="5" name="Picture 4">
            <a:extLst>
              <a:ext uri="{FF2B5EF4-FFF2-40B4-BE49-F238E27FC236}">
                <a16:creationId xmlns:a16="http://schemas.microsoft.com/office/drawing/2014/main" id="{DA7F0F4B-20F8-4A8C-9074-DDF7FA90E7B0}"/>
              </a:ext>
            </a:extLst>
          </p:cNvPr>
          <p:cNvPicPr>
            <a:picLocks noChangeAspect="1"/>
          </p:cNvPicPr>
          <p:nvPr/>
        </p:nvPicPr>
        <p:blipFill>
          <a:blip r:embed="rId2"/>
          <a:stretch>
            <a:fillRect/>
          </a:stretch>
        </p:blipFill>
        <p:spPr>
          <a:xfrm>
            <a:off x="2677886" y="2785381"/>
            <a:ext cx="5909355" cy="1644585"/>
          </a:xfrm>
          <a:prstGeom prst="rect">
            <a:avLst/>
          </a:prstGeom>
        </p:spPr>
      </p:pic>
    </p:spTree>
    <p:extLst>
      <p:ext uri="{BB962C8B-B14F-4D97-AF65-F5344CB8AC3E}">
        <p14:creationId xmlns:p14="http://schemas.microsoft.com/office/powerpoint/2010/main" val="185055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DF8F-2E21-4DA4-BB32-4790C9236E5D}"/>
              </a:ext>
            </a:extLst>
          </p:cNvPr>
          <p:cNvSpPr>
            <a:spLocks noGrp="1"/>
          </p:cNvSpPr>
          <p:nvPr>
            <p:ph type="title"/>
          </p:nvPr>
        </p:nvSpPr>
        <p:spPr>
          <a:xfrm>
            <a:off x="286890" y="269092"/>
            <a:ext cx="11125199" cy="511630"/>
          </a:xfrm>
        </p:spPr>
        <p:txBody>
          <a:bodyPr/>
          <a:lstStyle/>
          <a:p>
            <a:r>
              <a:rPr lang="en-IN" dirty="0"/>
              <a:t>Explicit Loading in EF Core</a:t>
            </a:r>
            <a:endParaRPr lang="en-US" dirty="0"/>
          </a:p>
        </p:txBody>
      </p:sp>
      <p:sp>
        <p:nvSpPr>
          <p:cNvPr id="3" name="Content Placeholder 2">
            <a:extLst>
              <a:ext uri="{FF2B5EF4-FFF2-40B4-BE49-F238E27FC236}">
                <a16:creationId xmlns:a16="http://schemas.microsoft.com/office/drawing/2014/main" id="{B40F7AC9-0481-45FD-830C-953710A40117}"/>
              </a:ext>
            </a:extLst>
          </p:cNvPr>
          <p:cNvSpPr>
            <a:spLocks noGrp="1"/>
          </p:cNvSpPr>
          <p:nvPr>
            <p:ph idx="1"/>
          </p:nvPr>
        </p:nvSpPr>
        <p:spPr>
          <a:xfrm>
            <a:off x="531151" y="1050472"/>
            <a:ext cx="11126522" cy="4419600"/>
          </a:xfrm>
        </p:spPr>
        <p:txBody>
          <a:bodyPr/>
          <a:lstStyle/>
          <a:p>
            <a:r>
              <a:rPr lang="en-US" sz="2400" dirty="0"/>
              <a:t>In Explicit Loading the related data is explicitly loaded from the database at a later time. Here the </a:t>
            </a:r>
            <a:r>
              <a:rPr lang="en-US" sz="2400" b="1" dirty="0"/>
              <a:t>Load()</a:t>
            </a:r>
            <a:r>
              <a:rPr lang="en-US" sz="2400" dirty="0"/>
              <a:t>method is used to load related entity explicitly.</a:t>
            </a:r>
          </a:p>
          <a:p>
            <a:r>
              <a:rPr lang="en-US" sz="2400" dirty="0"/>
              <a:t>Consider the below code:</a:t>
            </a:r>
          </a:p>
          <a:p>
            <a:endParaRPr lang="en-US" sz="2400" dirty="0"/>
          </a:p>
          <a:p>
            <a:endParaRPr lang="en-US" sz="2400" dirty="0"/>
          </a:p>
          <a:p>
            <a:endParaRPr lang="en-US" sz="2400" dirty="0"/>
          </a:p>
          <a:p>
            <a:endParaRPr lang="en-US" sz="2400" dirty="0"/>
          </a:p>
          <a:p>
            <a:r>
              <a:rPr lang="en-US" sz="2400" dirty="0"/>
              <a:t>The </a:t>
            </a:r>
            <a:r>
              <a:rPr lang="en-US" sz="2400" b="1" dirty="0" err="1"/>
              <a:t>context.Entry</a:t>
            </a:r>
            <a:r>
              <a:rPr lang="en-US" sz="2400" b="1" dirty="0"/>
              <a:t>(emp).Reference(s =&gt; </a:t>
            </a:r>
            <a:r>
              <a:rPr lang="en-US" sz="2400" b="1" dirty="0" err="1"/>
              <a:t>s.Department</a:t>
            </a:r>
            <a:r>
              <a:rPr lang="en-US" sz="2400" b="1" dirty="0"/>
              <a:t>).Load()</a:t>
            </a:r>
            <a:r>
              <a:rPr lang="en-US" sz="2400" dirty="0"/>
              <a:t> loads the Department entity of the Employee. The Reference property gets the reference of related entity and the </a:t>
            </a:r>
            <a:r>
              <a:rPr lang="en-US" sz="2400" b="1" dirty="0"/>
              <a:t>Load() </a:t>
            </a:r>
            <a:r>
              <a:rPr lang="en-US" sz="2400" dirty="0"/>
              <a:t>method loads it explicitly.</a:t>
            </a:r>
          </a:p>
          <a:p>
            <a:endParaRPr lang="en-US" sz="2400" dirty="0"/>
          </a:p>
        </p:txBody>
      </p:sp>
      <p:sp>
        <p:nvSpPr>
          <p:cNvPr id="4" name="Slide Number Placeholder 3">
            <a:extLst>
              <a:ext uri="{FF2B5EF4-FFF2-40B4-BE49-F238E27FC236}">
                <a16:creationId xmlns:a16="http://schemas.microsoft.com/office/drawing/2014/main" id="{27F29A7C-FDD7-42D2-B595-0A3B1763CA87}"/>
              </a:ext>
            </a:extLst>
          </p:cNvPr>
          <p:cNvSpPr>
            <a:spLocks noGrp="1"/>
          </p:cNvSpPr>
          <p:nvPr>
            <p:ph type="sldNum" sz="quarter" idx="12"/>
          </p:nvPr>
        </p:nvSpPr>
        <p:spPr/>
        <p:txBody>
          <a:bodyPr/>
          <a:lstStyle/>
          <a:p>
            <a:fld id="{C51EAA63-D034-42AE-91FA-B13B9518C7BE}" type="slidenum">
              <a:rPr lang="en-US" smtClean="0"/>
              <a:pPr/>
              <a:t>63</a:t>
            </a:fld>
            <a:endParaRPr lang="en-US" dirty="0"/>
          </a:p>
        </p:txBody>
      </p:sp>
      <p:pic>
        <p:nvPicPr>
          <p:cNvPr id="5" name="Picture 4">
            <a:extLst>
              <a:ext uri="{FF2B5EF4-FFF2-40B4-BE49-F238E27FC236}">
                <a16:creationId xmlns:a16="http://schemas.microsoft.com/office/drawing/2014/main" id="{E2685E84-29ED-4BFF-959A-D83D3A643120}"/>
              </a:ext>
            </a:extLst>
          </p:cNvPr>
          <p:cNvPicPr>
            <a:picLocks noChangeAspect="1"/>
          </p:cNvPicPr>
          <p:nvPr/>
        </p:nvPicPr>
        <p:blipFill>
          <a:blip r:embed="rId2"/>
          <a:stretch>
            <a:fillRect/>
          </a:stretch>
        </p:blipFill>
        <p:spPr>
          <a:xfrm>
            <a:off x="1634388" y="2512474"/>
            <a:ext cx="8920048" cy="1357398"/>
          </a:xfrm>
          <a:prstGeom prst="rect">
            <a:avLst/>
          </a:prstGeom>
        </p:spPr>
      </p:pic>
    </p:spTree>
    <p:extLst>
      <p:ext uri="{BB962C8B-B14F-4D97-AF65-F5344CB8AC3E}">
        <p14:creationId xmlns:p14="http://schemas.microsoft.com/office/powerpoint/2010/main" val="77411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5AF2-B99B-4AA1-B6E7-C9E3F405075E}"/>
              </a:ext>
            </a:extLst>
          </p:cNvPr>
          <p:cNvSpPr>
            <a:spLocks noGrp="1"/>
          </p:cNvSpPr>
          <p:nvPr>
            <p:ph type="title"/>
          </p:nvPr>
        </p:nvSpPr>
        <p:spPr>
          <a:xfrm>
            <a:off x="335875" y="252764"/>
            <a:ext cx="11125199" cy="544287"/>
          </a:xfrm>
        </p:spPr>
        <p:txBody>
          <a:bodyPr/>
          <a:lstStyle/>
          <a:p>
            <a:r>
              <a:rPr lang="en-IN" dirty="0"/>
              <a:t>Explicit Loading in EF Core</a:t>
            </a:r>
            <a:endParaRPr lang="en-US" dirty="0"/>
          </a:p>
        </p:txBody>
      </p:sp>
      <p:sp>
        <p:nvSpPr>
          <p:cNvPr id="3" name="Content Placeholder 2">
            <a:extLst>
              <a:ext uri="{FF2B5EF4-FFF2-40B4-BE49-F238E27FC236}">
                <a16:creationId xmlns:a16="http://schemas.microsoft.com/office/drawing/2014/main" id="{CAEC2958-CBF2-4114-9B34-E7BDFE32DE6C}"/>
              </a:ext>
            </a:extLst>
          </p:cNvPr>
          <p:cNvSpPr>
            <a:spLocks noGrp="1"/>
          </p:cNvSpPr>
          <p:nvPr>
            <p:ph idx="1"/>
          </p:nvPr>
        </p:nvSpPr>
        <p:spPr>
          <a:xfrm>
            <a:off x="531151" y="936168"/>
            <a:ext cx="11126522" cy="4419600"/>
          </a:xfrm>
        </p:spPr>
        <p:txBody>
          <a:bodyPr/>
          <a:lstStyle/>
          <a:p>
            <a:r>
              <a:rPr lang="en-US" sz="2400" dirty="0"/>
              <a:t>If we want to filter the related entity before loading then use the Query() method.</a:t>
            </a:r>
          </a:p>
          <a:p>
            <a:r>
              <a:rPr lang="en-US" sz="2400" dirty="0"/>
              <a:t>The below code will only load the Department having name as ‘Admin’.</a:t>
            </a:r>
          </a:p>
          <a:p>
            <a:endParaRPr lang="en-US" sz="2400" dirty="0"/>
          </a:p>
          <a:p>
            <a:endParaRPr lang="en-US" sz="2400" dirty="0"/>
          </a:p>
        </p:txBody>
      </p:sp>
      <p:sp>
        <p:nvSpPr>
          <p:cNvPr id="4" name="Slide Number Placeholder 3">
            <a:extLst>
              <a:ext uri="{FF2B5EF4-FFF2-40B4-BE49-F238E27FC236}">
                <a16:creationId xmlns:a16="http://schemas.microsoft.com/office/drawing/2014/main" id="{C1DE234E-A886-4646-9B47-EBED488A0FBC}"/>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7" name="Picture 6">
            <a:extLst>
              <a:ext uri="{FF2B5EF4-FFF2-40B4-BE49-F238E27FC236}">
                <a16:creationId xmlns:a16="http://schemas.microsoft.com/office/drawing/2014/main" id="{89B0D982-AE08-4F64-A6E0-64D97068921B}"/>
              </a:ext>
            </a:extLst>
          </p:cNvPr>
          <p:cNvPicPr>
            <a:picLocks noChangeAspect="1"/>
          </p:cNvPicPr>
          <p:nvPr/>
        </p:nvPicPr>
        <p:blipFill>
          <a:blip r:embed="rId2"/>
          <a:stretch>
            <a:fillRect/>
          </a:stretch>
        </p:blipFill>
        <p:spPr>
          <a:xfrm>
            <a:off x="755767" y="1890024"/>
            <a:ext cx="10285413" cy="314325"/>
          </a:xfrm>
          <a:prstGeom prst="rect">
            <a:avLst/>
          </a:prstGeom>
        </p:spPr>
      </p:pic>
      <p:pic>
        <p:nvPicPr>
          <p:cNvPr id="8" name="Picture 7">
            <a:extLst>
              <a:ext uri="{FF2B5EF4-FFF2-40B4-BE49-F238E27FC236}">
                <a16:creationId xmlns:a16="http://schemas.microsoft.com/office/drawing/2014/main" id="{7DB3D818-64AE-4E67-96E9-6BD417BE22C6}"/>
              </a:ext>
            </a:extLst>
          </p:cNvPr>
          <p:cNvPicPr>
            <a:picLocks noChangeAspect="1"/>
          </p:cNvPicPr>
          <p:nvPr/>
        </p:nvPicPr>
        <p:blipFill>
          <a:blip r:embed="rId3"/>
          <a:stretch>
            <a:fillRect/>
          </a:stretch>
        </p:blipFill>
        <p:spPr>
          <a:xfrm>
            <a:off x="3265487" y="2351315"/>
            <a:ext cx="5657850" cy="3951514"/>
          </a:xfrm>
          <a:prstGeom prst="rect">
            <a:avLst/>
          </a:prstGeom>
        </p:spPr>
      </p:pic>
    </p:spTree>
    <p:extLst>
      <p:ext uri="{BB962C8B-B14F-4D97-AF65-F5344CB8AC3E}">
        <p14:creationId xmlns:p14="http://schemas.microsoft.com/office/powerpoint/2010/main" val="5241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2643-5E72-4AE5-89B9-4CC8C0C45945}"/>
              </a:ext>
            </a:extLst>
          </p:cNvPr>
          <p:cNvSpPr>
            <a:spLocks noGrp="1"/>
          </p:cNvSpPr>
          <p:nvPr>
            <p:ph type="title"/>
          </p:nvPr>
        </p:nvSpPr>
        <p:spPr>
          <a:xfrm>
            <a:off x="335876" y="277585"/>
            <a:ext cx="11125199" cy="511630"/>
          </a:xfrm>
        </p:spPr>
        <p:txBody>
          <a:bodyPr/>
          <a:lstStyle/>
          <a:p>
            <a:r>
              <a:rPr lang="en-IN" dirty="0"/>
              <a:t>EF Core: Update Record</a:t>
            </a:r>
            <a:endParaRPr lang="en-US" dirty="0"/>
          </a:p>
        </p:txBody>
      </p:sp>
      <p:sp>
        <p:nvSpPr>
          <p:cNvPr id="3" name="Content Placeholder 2">
            <a:extLst>
              <a:ext uri="{FF2B5EF4-FFF2-40B4-BE49-F238E27FC236}">
                <a16:creationId xmlns:a16="http://schemas.microsoft.com/office/drawing/2014/main" id="{29DFBB42-DDAD-459A-96D8-1E8276DCD7BF}"/>
              </a:ext>
            </a:extLst>
          </p:cNvPr>
          <p:cNvSpPr>
            <a:spLocks noGrp="1"/>
          </p:cNvSpPr>
          <p:nvPr>
            <p:ph idx="1"/>
          </p:nvPr>
        </p:nvSpPr>
        <p:spPr>
          <a:xfrm>
            <a:off x="531150" y="985158"/>
            <a:ext cx="11421363" cy="4419600"/>
          </a:xfrm>
        </p:spPr>
        <p:txBody>
          <a:bodyPr/>
          <a:lstStyle/>
          <a:p>
            <a:pPr algn="just"/>
            <a:r>
              <a:rPr lang="en-US" sz="2400" dirty="0"/>
              <a:t>The Entity Framework Core executes UPDATE statement in the database for the entities whose </a:t>
            </a:r>
            <a:r>
              <a:rPr lang="en-US" sz="2400" dirty="0" err="1"/>
              <a:t>EntityState</a:t>
            </a:r>
            <a:r>
              <a:rPr lang="en-US" sz="2400" dirty="0"/>
              <a:t> is Modified. The </a:t>
            </a:r>
            <a:r>
              <a:rPr lang="en-US" sz="2400" dirty="0" err="1"/>
              <a:t>DbContext</a:t>
            </a:r>
            <a:r>
              <a:rPr lang="en-US" sz="2400" dirty="0"/>
              <a:t> tracks of all entities and those that are modified it sets there </a:t>
            </a:r>
            <a:r>
              <a:rPr lang="en-US" sz="2400" dirty="0" err="1"/>
              <a:t>EntityState</a:t>
            </a:r>
            <a:r>
              <a:rPr lang="en-US" sz="2400" dirty="0"/>
              <a:t> as modified.</a:t>
            </a:r>
          </a:p>
          <a:p>
            <a:r>
              <a:rPr lang="en-US" sz="2400" dirty="0"/>
              <a:t>We will use the </a:t>
            </a:r>
            <a:r>
              <a:rPr lang="en-US" sz="2400" dirty="0" err="1"/>
              <a:t>DbContext.Update</a:t>
            </a:r>
            <a:r>
              <a:rPr lang="en-US" sz="2400" dirty="0"/>
              <a:t>() method for updating entities.</a:t>
            </a:r>
          </a:p>
          <a:p>
            <a:r>
              <a:rPr lang="en-US" sz="2400" dirty="0"/>
              <a:t>Consider the below code:</a:t>
            </a:r>
          </a:p>
          <a:p>
            <a:endParaRPr lang="en-US" sz="2400" dirty="0"/>
          </a:p>
          <a:p>
            <a:endParaRPr lang="en-US" sz="2400" dirty="0"/>
          </a:p>
          <a:p>
            <a:endParaRPr lang="en-US" sz="2400" dirty="0"/>
          </a:p>
          <a:p>
            <a:endParaRPr lang="en-US" sz="2400" dirty="0"/>
          </a:p>
          <a:p>
            <a:pPr>
              <a:spcBef>
                <a:spcPts val="0"/>
              </a:spcBef>
            </a:pPr>
            <a:endParaRPr lang="en-US" sz="2400" dirty="0"/>
          </a:p>
          <a:p>
            <a:pPr>
              <a:spcBef>
                <a:spcPts val="0"/>
              </a:spcBef>
            </a:pPr>
            <a:r>
              <a:rPr lang="en-US" sz="2400" dirty="0"/>
              <a:t>The above code updates the Department name, of department with Id ‘1’, as Designing.</a:t>
            </a:r>
          </a:p>
          <a:p>
            <a:r>
              <a:rPr lang="en-US" sz="2400" dirty="0"/>
              <a:t>The reason why EF Core does the update here is because the entity has a valid property key value (which is ‘1’ in this case). So it sets its </a:t>
            </a:r>
            <a:r>
              <a:rPr lang="en-US" sz="2400" dirty="0" err="1"/>
              <a:t>EntityState</a:t>
            </a:r>
            <a:r>
              <a:rPr lang="en-US" sz="2400" dirty="0"/>
              <a:t> to Modified.</a:t>
            </a:r>
          </a:p>
          <a:p>
            <a:endParaRPr lang="en-US" sz="2400" dirty="0"/>
          </a:p>
          <a:p>
            <a:pPr algn="just"/>
            <a:endParaRPr lang="en-US" sz="2400" dirty="0"/>
          </a:p>
        </p:txBody>
      </p:sp>
      <p:sp>
        <p:nvSpPr>
          <p:cNvPr id="4" name="Slide Number Placeholder 3">
            <a:extLst>
              <a:ext uri="{FF2B5EF4-FFF2-40B4-BE49-F238E27FC236}">
                <a16:creationId xmlns:a16="http://schemas.microsoft.com/office/drawing/2014/main" id="{C5BE2DFF-6B71-4DA8-9979-452D23099971}"/>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5" name="Picture 4">
            <a:extLst>
              <a:ext uri="{FF2B5EF4-FFF2-40B4-BE49-F238E27FC236}">
                <a16:creationId xmlns:a16="http://schemas.microsoft.com/office/drawing/2014/main" id="{3E40FFAA-2D24-4A6E-AFDB-0AB52BA2486C}"/>
              </a:ext>
            </a:extLst>
          </p:cNvPr>
          <p:cNvPicPr>
            <a:picLocks noChangeAspect="1"/>
          </p:cNvPicPr>
          <p:nvPr/>
        </p:nvPicPr>
        <p:blipFill>
          <a:blip r:embed="rId2"/>
          <a:stretch>
            <a:fillRect/>
          </a:stretch>
        </p:blipFill>
        <p:spPr>
          <a:xfrm>
            <a:off x="4669972" y="2592159"/>
            <a:ext cx="4096883" cy="2506646"/>
          </a:xfrm>
          <a:prstGeom prst="rect">
            <a:avLst/>
          </a:prstGeom>
        </p:spPr>
      </p:pic>
    </p:spTree>
    <p:extLst>
      <p:ext uri="{BB962C8B-B14F-4D97-AF65-F5344CB8AC3E}">
        <p14:creationId xmlns:p14="http://schemas.microsoft.com/office/powerpoint/2010/main" val="29466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B722-FCBE-4365-A383-38620644E8B3}"/>
              </a:ext>
            </a:extLst>
          </p:cNvPr>
          <p:cNvSpPr>
            <a:spLocks noGrp="1"/>
          </p:cNvSpPr>
          <p:nvPr>
            <p:ph type="title"/>
          </p:nvPr>
        </p:nvSpPr>
        <p:spPr>
          <a:xfrm>
            <a:off x="270561" y="203777"/>
            <a:ext cx="11125199" cy="544287"/>
          </a:xfrm>
        </p:spPr>
        <p:txBody>
          <a:bodyPr/>
          <a:lstStyle/>
          <a:p>
            <a:r>
              <a:rPr lang="en-IN" dirty="0"/>
              <a:t>EF Core: Update Records</a:t>
            </a:r>
            <a:endParaRPr lang="en-US" dirty="0"/>
          </a:p>
        </p:txBody>
      </p:sp>
      <p:sp>
        <p:nvSpPr>
          <p:cNvPr id="3" name="Content Placeholder 2">
            <a:extLst>
              <a:ext uri="{FF2B5EF4-FFF2-40B4-BE49-F238E27FC236}">
                <a16:creationId xmlns:a16="http://schemas.microsoft.com/office/drawing/2014/main" id="{20708D22-059F-43FE-BE5C-672E63D0085F}"/>
              </a:ext>
            </a:extLst>
          </p:cNvPr>
          <p:cNvSpPr>
            <a:spLocks noGrp="1"/>
          </p:cNvSpPr>
          <p:nvPr>
            <p:ph idx="1"/>
          </p:nvPr>
        </p:nvSpPr>
        <p:spPr>
          <a:xfrm>
            <a:off x="531151" y="1050472"/>
            <a:ext cx="11126522" cy="4419600"/>
          </a:xfrm>
        </p:spPr>
        <p:txBody>
          <a:bodyPr/>
          <a:lstStyle/>
          <a:p>
            <a:pPr algn="just"/>
            <a:r>
              <a:rPr lang="en-US" sz="2400" dirty="0"/>
              <a:t>If there is no valid property key value then EF core will set the </a:t>
            </a:r>
            <a:r>
              <a:rPr lang="en-US" sz="2400" dirty="0" err="1"/>
              <a:t>EntityState</a:t>
            </a:r>
            <a:r>
              <a:rPr lang="en-US" sz="2400" dirty="0"/>
              <a:t> to Added. The below code does not have Id property for Department entity, So on doing the update the EF core Inserts a new Department record on the database.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lnSpc>
                <a:spcPct val="100000"/>
              </a:lnSpc>
              <a:spcBef>
                <a:spcPts val="0"/>
              </a:spcBef>
            </a:pPr>
            <a:r>
              <a:rPr lang="en-US" sz="2400" dirty="0"/>
              <a:t>Here the .Update() method will insert a new Research record on the Department table.</a:t>
            </a:r>
          </a:p>
        </p:txBody>
      </p:sp>
      <p:sp>
        <p:nvSpPr>
          <p:cNvPr id="4" name="Slide Number Placeholder 3">
            <a:extLst>
              <a:ext uri="{FF2B5EF4-FFF2-40B4-BE49-F238E27FC236}">
                <a16:creationId xmlns:a16="http://schemas.microsoft.com/office/drawing/2014/main" id="{46927664-28FA-4F71-AC54-7237A8973D90}"/>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5" name="Picture 4">
            <a:extLst>
              <a:ext uri="{FF2B5EF4-FFF2-40B4-BE49-F238E27FC236}">
                <a16:creationId xmlns:a16="http://schemas.microsoft.com/office/drawing/2014/main" id="{BDB72B7C-6BF7-48AB-B226-2E479CCE94F0}"/>
              </a:ext>
            </a:extLst>
          </p:cNvPr>
          <p:cNvPicPr>
            <a:picLocks noChangeAspect="1"/>
          </p:cNvPicPr>
          <p:nvPr/>
        </p:nvPicPr>
        <p:blipFill>
          <a:blip r:embed="rId2"/>
          <a:stretch>
            <a:fillRect/>
          </a:stretch>
        </p:blipFill>
        <p:spPr>
          <a:xfrm>
            <a:off x="3641271" y="2160133"/>
            <a:ext cx="3902981" cy="2165441"/>
          </a:xfrm>
          <a:prstGeom prst="rect">
            <a:avLst/>
          </a:prstGeom>
        </p:spPr>
      </p:pic>
      <p:pic>
        <p:nvPicPr>
          <p:cNvPr id="8" name="Picture 7">
            <a:extLst>
              <a:ext uri="{FF2B5EF4-FFF2-40B4-BE49-F238E27FC236}">
                <a16:creationId xmlns:a16="http://schemas.microsoft.com/office/drawing/2014/main" id="{D84BDDEF-8985-4E70-9716-476D191EA9E1}"/>
              </a:ext>
            </a:extLst>
          </p:cNvPr>
          <p:cNvPicPr>
            <a:picLocks noChangeAspect="1"/>
          </p:cNvPicPr>
          <p:nvPr/>
        </p:nvPicPr>
        <p:blipFill>
          <a:blip r:embed="rId3"/>
          <a:stretch>
            <a:fillRect/>
          </a:stretch>
        </p:blipFill>
        <p:spPr>
          <a:xfrm>
            <a:off x="4314367" y="4961903"/>
            <a:ext cx="3076350" cy="1294573"/>
          </a:xfrm>
          <a:prstGeom prst="rect">
            <a:avLst/>
          </a:prstGeom>
        </p:spPr>
      </p:pic>
    </p:spTree>
    <p:extLst>
      <p:ext uri="{BB962C8B-B14F-4D97-AF65-F5344CB8AC3E}">
        <p14:creationId xmlns:p14="http://schemas.microsoft.com/office/powerpoint/2010/main" val="229160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CCB8-B518-43D4-AE57-00738A6F8D8F}"/>
              </a:ext>
            </a:extLst>
          </p:cNvPr>
          <p:cNvSpPr>
            <a:spLocks noGrp="1"/>
          </p:cNvSpPr>
          <p:nvPr>
            <p:ph type="title"/>
          </p:nvPr>
        </p:nvSpPr>
        <p:spPr>
          <a:xfrm>
            <a:off x="319546" y="339853"/>
            <a:ext cx="11125199" cy="384047"/>
          </a:xfrm>
        </p:spPr>
        <p:txBody>
          <a:bodyPr/>
          <a:lstStyle/>
          <a:p>
            <a:r>
              <a:rPr lang="en-IN" dirty="0"/>
              <a:t>Update Multiple Records</a:t>
            </a:r>
            <a:endParaRPr lang="en-US" dirty="0"/>
          </a:p>
        </p:txBody>
      </p:sp>
      <p:sp>
        <p:nvSpPr>
          <p:cNvPr id="3" name="Content Placeholder 2">
            <a:extLst>
              <a:ext uri="{FF2B5EF4-FFF2-40B4-BE49-F238E27FC236}">
                <a16:creationId xmlns:a16="http://schemas.microsoft.com/office/drawing/2014/main" id="{04DEA594-3437-4C59-AE1F-4232705555A5}"/>
              </a:ext>
            </a:extLst>
          </p:cNvPr>
          <p:cNvSpPr>
            <a:spLocks noGrp="1"/>
          </p:cNvSpPr>
          <p:nvPr>
            <p:ph idx="1"/>
          </p:nvPr>
        </p:nvSpPr>
        <p:spPr>
          <a:xfrm>
            <a:off x="531151" y="919844"/>
            <a:ext cx="11126522" cy="4419600"/>
          </a:xfrm>
        </p:spPr>
        <p:txBody>
          <a:bodyPr/>
          <a:lstStyle/>
          <a:p>
            <a:r>
              <a:rPr lang="en-US" sz="2400" dirty="0"/>
              <a:t>Use </a:t>
            </a:r>
            <a:r>
              <a:rPr lang="en-US" sz="2400" dirty="0" err="1"/>
              <a:t>DbContext.UpdateRange</a:t>
            </a:r>
            <a:r>
              <a:rPr lang="en-US" sz="2400" dirty="0"/>
              <a:t>() method to update multiple entities at the same time.</a:t>
            </a:r>
          </a:p>
          <a:p>
            <a:r>
              <a:rPr lang="en-US" sz="2400" dirty="0"/>
              <a:t>Consider the below code where updating 3 Department records at the same time.</a:t>
            </a:r>
          </a:p>
          <a:p>
            <a:endParaRPr lang="en-US" sz="2400" dirty="0"/>
          </a:p>
        </p:txBody>
      </p:sp>
      <p:sp>
        <p:nvSpPr>
          <p:cNvPr id="4" name="Slide Number Placeholder 3">
            <a:extLst>
              <a:ext uri="{FF2B5EF4-FFF2-40B4-BE49-F238E27FC236}">
                <a16:creationId xmlns:a16="http://schemas.microsoft.com/office/drawing/2014/main" id="{0737692F-D444-4E06-BF6A-797ECE484CF8}"/>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5" name="Picture 4">
            <a:extLst>
              <a:ext uri="{FF2B5EF4-FFF2-40B4-BE49-F238E27FC236}">
                <a16:creationId xmlns:a16="http://schemas.microsoft.com/office/drawing/2014/main" id="{4057A856-01F0-4757-9F48-8EE6BAE34D98}"/>
              </a:ext>
            </a:extLst>
          </p:cNvPr>
          <p:cNvPicPr>
            <a:picLocks noChangeAspect="1"/>
          </p:cNvPicPr>
          <p:nvPr/>
        </p:nvPicPr>
        <p:blipFill>
          <a:blip r:embed="rId2"/>
          <a:stretch>
            <a:fillRect/>
          </a:stretch>
        </p:blipFill>
        <p:spPr>
          <a:xfrm>
            <a:off x="989692" y="1790019"/>
            <a:ext cx="4006851" cy="4545467"/>
          </a:xfrm>
          <a:prstGeom prst="rect">
            <a:avLst/>
          </a:prstGeom>
        </p:spPr>
      </p:pic>
      <p:pic>
        <p:nvPicPr>
          <p:cNvPr id="6" name="Picture 5">
            <a:extLst>
              <a:ext uri="{FF2B5EF4-FFF2-40B4-BE49-F238E27FC236}">
                <a16:creationId xmlns:a16="http://schemas.microsoft.com/office/drawing/2014/main" id="{C65B725B-9096-4F39-BF3B-7D0F9DA10543}"/>
              </a:ext>
            </a:extLst>
          </p:cNvPr>
          <p:cNvPicPr>
            <a:picLocks noChangeAspect="1"/>
          </p:cNvPicPr>
          <p:nvPr/>
        </p:nvPicPr>
        <p:blipFill>
          <a:blip r:embed="rId3"/>
          <a:stretch>
            <a:fillRect/>
          </a:stretch>
        </p:blipFill>
        <p:spPr>
          <a:xfrm>
            <a:off x="7516884" y="2552359"/>
            <a:ext cx="2701351" cy="1753281"/>
          </a:xfrm>
          <a:prstGeom prst="rect">
            <a:avLst/>
          </a:prstGeom>
        </p:spPr>
      </p:pic>
    </p:spTree>
    <p:extLst>
      <p:ext uri="{BB962C8B-B14F-4D97-AF65-F5344CB8AC3E}">
        <p14:creationId xmlns:p14="http://schemas.microsoft.com/office/powerpoint/2010/main" val="27740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C336-C5C5-4351-A6A6-7EBFA1ED7E7C}"/>
              </a:ext>
            </a:extLst>
          </p:cNvPr>
          <p:cNvSpPr>
            <a:spLocks noGrp="1"/>
          </p:cNvSpPr>
          <p:nvPr>
            <p:ph type="title"/>
          </p:nvPr>
        </p:nvSpPr>
        <p:spPr>
          <a:xfrm>
            <a:off x="335875" y="277585"/>
            <a:ext cx="11125199" cy="511630"/>
          </a:xfrm>
        </p:spPr>
        <p:txBody>
          <a:bodyPr/>
          <a:lstStyle/>
          <a:p>
            <a:r>
              <a:rPr lang="en-IN" dirty="0"/>
              <a:t>EF Core: Delete Records</a:t>
            </a:r>
            <a:endParaRPr lang="en-US" dirty="0"/>
          </a:p>
        </p:txBody>
      </p:sp>
      <p:sp>
        <p:nvSpPr>
          <p:cNvPr id="3" name="Content Placeholder 2">
            <a:extLst>
              <a:ext uri="{FF2B5EF4-FFF2-40B4-BE49-F238E27FC236}">
                <a16:creationId xmlns:a16="http://schemas.microsoft.com/office/drawing/2014/main" id="{BF21356E-2E2C-47C1-8ABA-E56EAEC07CD3}"/>
              </a:ext>
            </a:extLst>
          </p:cNvPr>
          <p:cNvSpPr>
            <a:spLocks noGrp="1"/>
          </p:cNvSpPr>
          <p:nvPr>
            <p:ph idx="1"/>
          </p:nvPr>
        </p:nvSpPr>
        <p:spPr>
          <a:xfrm>
            <a:off x="531151" y="936172"/>
            <a:ext cx="11371202" cy="4419600"/>
          </a:xfrm>
        </p:spPr>
        <p:txBody>
          <a:bodyPr/>
          <a:lstStyle/>
          <a:p>
            <a:pPr algn="just"/>
            <a:r>
              <a:rPr lang="en-US" sz="2200" dirty="0"/>
              <a:t>EF Core API builds and executes the DELETE statement in the database for the entities whose </a:t>
            </a:r>
            <a:r>
              <a:rPr lang="en-US" sz="2200" dirty="0" err="1"/>
              <a:t>EntityState</a:t>
            </a:r>
            <a:r>
              <a:rPr lang="en-US" sz="2200" dirty="0"/>
              <a:t> is set as ‘Deleted’. The method </a:t>
            </a:r>
            <a:r>
              <a:rPr lang="en-US" sz="2200" dirty="0" err="1"/>
              <a:t>DbContext.Remove</a:t>
            </a:r>
            <a:r>
              <a:rPr lang="en-US" sz="2200" dirty="0"/>
              <a:t>() is used for deleting entity.</a:t>
            </a:r>
          </a:p>
          <a:p>
            <a:pPr algn="just"/>
            <a:r>
              <a:rPr lang="en-US" sz="2200" dirty="0"/>
              <a:t>Consider the following code which deletes Department with Id ‘3’.</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Once the Remove() method is called for the department entity, the EF marks the 3rd id as Deleted. Finally when the </a:t>
            </a:r>
            <a:r>
              <a:rPr lang="en-US" sz="2200" dirty="0" err="1"/>
              <a:t>SaveChanges</a:t>
            </a:r>
            <a:r>
              <a:rPr lang="en-US" sz="2200" dirty="0"/>
              <a:t>() method is called the 3rd department record is deleted from the database.</a:t>
            </a:r>
          </a:p>
          <a:p>
            <a:pPr algn="just"/>
            <a:endParaRPr lang="en-US" sz="2200" dirty="0"/>
          </a:p>
        </p:txBody>
      </p:sp>
      <p:sp>
        <p:nvSpPr>
          <p:cNvPr id="4" name="Slide Number Placeholder 3">
            <a:extLst>
              <a:ext uri="{FF2B5EF4-FFF2-40B4-BE49-F238E27FC236}">
                <a16:creationId xmlns:a16="http://schemas.microsoft.com/office/drawing/2014/main" id="{BDAAC4B5-7ECB-44B5-806D-08C3A0412EAA}"/>
              </a:ext>
            </a:extLst>
          </p:cNvPr>
          <p:cNvSpPr>
            <a:spLocks noGrp="1"/>
          </p:cNvSpPr>
          <p:nvPr>
            <p:ph type="sldNum" sz="quarter" idx="12"/>
          </p:nvPr>
        </p:nvSpPr>
        <p:spPr/>
        <p:txBody>
          <a:bodyPr/>
          <a:lstStyle/>
          <a:p>
            <a:fld id="{C51EAA63-D034-42AE-91FA-B13B9518C7BE}" type="slidenum">
              <a:rPr lang="en-US" smtClean="0"/>
              <a:pPr/>
              <a:t>68</a:t>
            </a:fld>
            <a:endParaRPr lang="en-US" dirty="0"/>
          </a:p>
        </p:txBody>
      </p:sp>
      <p:pic>
        <p:nvPicPr>
          <p:cNvPr id="5" name="Picture 4">
            <a:extLst>
              <a:ext uri="{FF2B5EF4-FFF2-40B4-BE49-F238E27FC236}">
                <a16:creationId xmlns:a16="http://schemas.microsoft.com/office/drawing/2014/main" id="{921046E6-7719-46F6-B002-FA2D1B3E93CE}"/>
              </a:ext>
            </a:extLst>
          </p:cNvPr>
          <p:cNvPicPr>
            <a:picLocks noChangeAspect="1"/>
          </p:cNvPicPr>
          <p:nvPr/>
        </p:nvPicPr>
        <p:blipFill>
          <a:blip r:embed="rId2"/>
          <a:stretch>
            <a:fillRect/>
          </a:stretch>
        </p:blipFill>
        <p:spPr>
          <a:xfrm>
            <a:off x="3305180" y="1987491"/>
            <a:ext cx="4220708" cy="2358631"/>
          </a:xfrm>
          <a:prstGeom prst="rect">
            <a:avLst/>
          </a:prstGeom>
        </p:spPr>
      </p:pic>
      <p:pic>
        <p:nvPicPr>
          <p:cNvPr id="6" name="Picture 5">
            <a:extLst>
              <a:ext uri="{FF2B5EF4-FFF2-40B4-BE49-F238E27FC236}">
                <a16:creationId xmlns:a16="http://schemas.microsoft.com/office/drawing/2014/main" id="{A8ADD9D0-29BD-4DD0-871E-411F0186F761}"/>
              </a:ext>
            </a:extLst>
          </p:cNvPr>
          <p:cNvPicPr>
            <a:picLocks noChangeAspect="1"/>
          </p:cNvPicPr>
          <p:nvPr/>
        </p:nvPicPr>
        <p:blipFill>
          <a:blip r:embed="rId3"/>
          <a:stretch>
            <a:fillRect/>
          </a:stretch>
        </p:blipFill>
        <p:spPr>
          <a:xfrm>
            <a:off x="2755223" y="5112205"/>
            <a:ext cx="5458048" cy="1143386"/>
          </a:xfrm>
          <a:prstGeom prst="rect">
            <a:avLst/>
          </a:prstGeom>
        </p:spPr>
      </p:pic>
    </p:spTree>
    <p:extLst>
      <p:ext uri="{BB962C8B-B14F-4D97-AF65-F5344CB8AC3E}">
        <p14:creationId xmlns:p14="http://schemas.microsoft.com/office/powerpoint/2010/main" val="103958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F558-B093-450C-BB28-F3466026FF33}"/>
              </a:ext>
            </a:extLst>
          </p:cNvPr>
          <p:cNvSpPr>
            <a:spLocks noGrp="1"/>
          </p:cNvSpPr>
          <p:nvPr>
            <p:ph type="title"/>
          </p:nvPr>
        </p:nvSpPr>
        <p:spPr>
          <a:xfrm>
            <a:off x="335875" y="323524"/>
            <a:ext cx="11125199" cy="384047"/>
          </a:xfrm>
        </p:spPr>
        <p:txBody>
          <a:bodyPr/>
          <a:lstStyle/>
          <a:p>
            <a:r>
              <a:rPr lang="en-IN" dirty="0"/>
              <a:t>Delete Multiple Records</a:t>
            </a:r>
            <a:endParaRPr lang="en-US" dirty="0"/>
          </a:p>
        </p:txBody>
      </p:sp>
      <p:sp>
        <p:nvSpPr>
          <p:cNvPr id="3" name="Content Placeholder 2">
            <a:extLst>
              <a:ext uri="{FF2B5EF4-FFF2-40B4-BE49-F238E27FC236}">
                <a16:creationId xmlns:a16="http://schemas.microsoft.com/office/drawing/2014/main" id="{2C85B2F1-2421-466B-B784-75008027B979}"/>
              </a:ext>
            </a:extLst>
          </p:cNvPr>
          <p:cNvSpPr>
            <a:spLocks noGrp="1"/>
          </p:cNvSpPr>
          <p:nvPr>
            <p:ph idx="1"/>
          </p:nvPr>
        </p:nvSpPr>
        <p:spPr>
          <a:xfrm>
            <a:off x="531151" y="919844"/>
            <a:ext cx="11126522" cy="4419600"/>
          </a:xfrm>
        </p:spPr>
        <p:txBody>
          <a:bodyPr/>
          <a:lstStyle/>
          <a:p>
            <a:r>
              <a:rPr lang="en-US" dirty="0"/>
              <a:t>Use </a:t>
            </a:r>
            <a:r>
              <a:rPr lang="en-US" dirty="0" err="1"/>
              <a:t>DbContext.RemoveRange</a:t>
            </a:r>
            <a:r>
              <a:rPr lang="en-US" dirty="0"/>
              <a:t>() to delete multiple entities in one go. The below codes remove 3 Department records of Ids – 1, 2 &amp; 3 in one go.</a:t>
            </a:r>
          </a:p>
        </p:txBody>
      </p:sp>
      <p:sp>
        <p:nvSpPr>
          <p:cNvPr id="4" name="Slide Number Placeholder 3">
            <a:extLst>
              <a:ext uri="{FF2B5EF4-FFF2-40B4-BE49-F238E27FC236}">
                <a16:creationId xmlns:a16="http://schemas.microsoft.com/office/drawing/2014/main" id="{726602C1-CF6F-4E99-8586-3ABA1672B7EE}"/>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6" name="Picture 5">
            <a:extLst>
              <a:ext uri="{FF2B5EF4-FFF2-40B4-BE49-F238E27FC236}">
                <a16:creationId xmlns:a16="http://schemas.microsoft.com/office/drawing/2014/main" id="{E2D39BEF-E023-4023-9D52-2247F377B966}"/>
              </a:ext>
            </a:extLst>
          </p:cNvPr>
          <p:cNvPicPr>
            <a:picLocks noChangeAspect="1"/>
          </p:cNvPicPr>
          <p:nvPr/>
        </p:nvPicPr>
        <p:blipFill>
          <a:blip r:embed="rId2"/>
          <a:stretch>
            <a:fillRect/>
          </a:stretch>
        </p:blipFill>
        <p:spPr>
          <a:xfrm>
            <a:off x="3118757" y="2505252"/>
            <a:ext cx="5041899" cy="3046465"/>
          </a:xfrm>
          <a:prstGeom prst="rect">
            <a:avLst/>
          </a:prstGeom>
        </p:spPr>
      </p:pic>
    </p:spTree>
    <p:extLst>
      <p:ext uri="{BB962C8B-B14F-4D97-AF65-F5344CB8AC3E}">
        <p14:creationId xmlns:p14="http://schemas.microsoft.com/office/powerpoint/2010/main" val="120773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AA1A-5ADF-46BE-A202-0ACD267078CC}"/>
              </a:ext>
            </a:extLst>
          </p:cNvPr>
          <p:cNvSpPr>
            <a:spLocks noGrp="1"/>
          </p:cNvSpPr>
          <p:nvPr>
            <p:ph type="title"/>
          </p:nvPr>
        </p:nvSpPr>
        <p:spPr>
          <a:xfrm>
            <a:off x="254232" y="350739"/>
            <a:ext cx="11125199" cy="560615"/>
          </a:xfrm>
        </p:spPr>
        <p:txBody>
          <a:bodyPr/>
          <a:lstStyle/>
          <a:p>
            <a:r>
              <a:rPr lang="en-IN" dirty="0"/>
              <a:t>EF Core VS EF 6</a:t>
            </a:r>
            <a:endParaRPr lang="en-US" dirty="0"/>
          </a:p>
        </p:txBody>
      </p:sp>
      <p:sp>
        <p:nvSpPr>
          <p:cNvPr id="3" name="Content Placeholder 2">
            <a:extLst>
              <a:ext uri="{FF2B5EF4-FFF2-40B4-BE49-F238E27FC236}">
                <a16:creationId xmlns:a16="http://schemas.microsoft.com/office/drawing/2014/main" id="{56B8A013-07DF-4C45-BBAD-CA24F6787F42}"/>
              </a:ext>
            </a:extLst>
          </p:cNvPr>
          <p:cNvSpPr>
            <a:spLocks noGrp="1"/>
          </p:cNvSpPr>
          <p:nvPr>
            <p:ph idx="1"/>
          </p:nvPr>
        </p:nvSpPr>
        <p:spPr>
          <a:xfrm>
            <a:off x="384194" y="1099458"/>
            <a:ext cx="11682620" cy="4419600"/>
          </a:xfrm>
        </p:spPr>
        <p:txBody>
          <a:bodyPr/>
          <a:lstStyle/>
          <a:p>
            <a:r>
              <a:rPr lang="en-US" dirty="0"/>
              <a:t>Entity Framework Core is the new and improved version of Entity Framework for .NET Core applications.</a:t>
            </a:r>
          </a:p>
          <a:p>
            <a:pPr>
              <a:spcBef>
                <a:spcPts val="0"/>
              </a:spcBef>
            </a:pPr>
            <a:endParaRPr lang="en-US" dirty="0"/>
          </a:p>
          <a:p>
            <a:pPr>
              <a:spcBef>
                <a:spcPts val="0"/>
              </a:spcBef>
            </a:pPr>
            <a:r>
              <a:rPr lang="en-US" dirty="0"/>
              <a:t>EF Core continues to support the following features and concepts, same as EF6.</a:t>
            </a:r>
          </a:p>
          <a:p>
            <a:pPr lvl="1"/>
            <a:r>
              <a:rPr lang="en-US" dirty="0" err="1"/>
              <a:t>DbContext</a:t>
            </a:r>
            <a:r>
              <a:rPr lang="en-US" dirty="0"/>
              <a:t> &amp; </a:t>
            </a:r>
            <a:r>
              <a:rPr lang="en-US" dirty="0" err="1"/>
              <a:t>DbSet</a:t>
            </a:r>
            <a:endParaRPr lang="en-US" dirty="0"/>
          </a:p>
          <a:p>
            <a:pPr lvl="1"/>
            <a:r>
              <a:rPr lang="en-US" dirty="0"/>
              <a:t>Data Model</a:t>
            </a:r>
          </a:p>
          <a:p>
            <a:pPr lvl="1"/>
            <a:r>
              <a:rPr lang="en-US" dirty="0"/>
              <a:t>Querying using </a:t>
            </a:r>
            <a:r>
              <a:rPr lang="en-US" dirty="0" err="1"/>
              <a:t>Linq</a:t>
            </a:r>
            <a:r>
              <a:rPr lang="en-US" dirty="0"/>
              <a:t>-to-Entities</a:t>
            </a:r>
          </a:p>
          <a:p>
            <a:pPr lvl="1"/>
            <a:r>
              <a:rPr lang="en-US" dirty="0"/>
              <a:t>Change Tracking</a:t>
            </a:r>
          </a:p>
          <a:p>
            <a:pPr lvl="1"/>
            <a:r>
              <a:rPr lang="en-US" dirty="0" err="1"/>
              <a:t>SaveChanges</a:t>
            </a:r>
            <a:endParaRPr lang="en-US" dirty="0"/>
          </a:p>
          <a:p>
            <a:pPr lvl="1"/>
            <a:r>
              <a:rPr lang="en-US" dirty="0"/>
              <a:t>Migrations</a:t>
            </a:r>
          </a:p>
        </p:txBody>
      </p:sp>
      <p:sp>
        <p:nvSpPr>
          <p:cNvPr id="4" name="Slide Number Placeholder 3">
            <a:extLst>
              <a:ext uri="{FF2B5EF4-FFF2-40B4-BE49-F238E27FC236}">
                <a16:creationId xmlns:a16="http://schemas.microsoft.com/office/drawing/2014/main" id="{1B9EBAEC-8A60-4E08-B818-F6450A45D3A8}"/>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399554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8C66-562E-402D-B0A6-D8CD1DBEC28D}"/>
              </a:ext>
            </a:extLst>
          </p:cNvPr>
          <p:cNvSpPr>
            <a:spLocks noGrp="1"/>
          </p:cNvSpPr>
          <p:nvPr>
            <p:ph type="title"/>
          </p:nvPr>
        </p:nvSpPr>
        <p:spPr>
          <a:xfrm>
            <a:off x="303218" y="244929"/>
            <a:ext cx="11125199" cy="527958"/>
          </a:xfrm>
        </p:spPr>
        <p:txBody>
          <a:bodyPr/>
          <a:lstStyle/>
          <a:p>
            <a:r>
              <a:rPr lang="en-IN" dirty="0"/>
              <a:t>Delete Related Records</a:t>
            </a:r>
            <a:endParaRPr lang="en-US" dirty="0"/>
          </a:p>
        </p:txBody>
      </p:sp>
      <p:sp>
        <p:nvSpPr>
          <p:cNvPr id="3" name="Content Placeholder 2">
            <a:extLst>
              <a:ext uri="{FF2B5EF4-FFF2-40B4-BE49-F238E27FC236}">
                <a16:creationId xmlns:a16="http://schemas.microsoft.com/office/drawing/2014/main" id="{F251322E-670F-4EBC-BBD9-3678B15B30BD}"/>
              </a:ext>
            </a:extLst>
          </p:cNvPr>
          <p:cNvSpPr>
            <a:spLocks noGrp="1"/>
          </p:cNvSpPr>
          <p:nvPr>
            <p:ph idx="1"/>
          </p:nvPr>
        </p:nvSpPr>
        <p:spPr>
          <a:xfrm>
            <a:off x="531151" y="936172"/>
            <a:ext cx="11126522" cy="4419600"/>
          </a:xfrm>
        </p:spPr>
        <p:txBody>
          <a:bodyPr/>
          <a:lstStyle/>
          <a:p>
            <a:r>
              <a:rPr lang="en-US" sz="2400" dirty="0"/>
              <a:t>If an entity has relationship with other entities such as one-to-one or one-to-many then deleing related data when the root entity is deleted depends on how the relationship is configured.</a:t>
            </a:r>
          </a:p>
          <a:p>
            <a:endParaRPr lang="en-US" sz="2400" dirty="0"/>
          </a:p>
          <a:p>
            <a:r>
              <a:rPr lang="en-US" sz="2400" dirty="0"/>
              <a:t>By using Fluent API you can define referential constraint options. There are 4 options:</a:t>
            </a:r>
          </a:p>
          <a:p>
            <a:endParaRPr lang="en-US" sz="2400" dirty="0"/>
          </a:p>
          <a:p>
            <a:r>
              <a:rPr lang="en-US" sz="2400" b="1" dirty="0"/>
              <a:t>Cascade : </a:t>
            </a:r>
            <a:r>
              <a:rPr lang="en-US" sz="2400" dirty="0"/>
              <a:t>Related entities are deleted.</a:t>
            </a:r>
          </a:p>
          <a:p>
            <a:r>
              <a:rPr lang="en-US" sz="2400" b="1" dirty="0" err="1"/>
              <a:t>ClientSetNull</a:t>
            </a:r>
            <a:r>
              <a:rPr lang="en-US" sz="2400" b="1" dirty="0"/>
              <a:t>: </a:t>
            </a:r>
            <a:r>
              <a:rPr lang="en-US" sz="2400" dirty="0"/>
              <a:t>Foreign key properties in the dependent entities will be set to null.</a:t>
            </a:r>
          </a:p>
          <a:p>
            <a:r>
              <a:rPr lang="en-US" sz="2400" b="1" dirty="0"/>
              <a:t>Restrict: </a:t>
            </a:r>
            <a:r>
              <a:rPr lang="en-US" sz="2400" dirty="0"/>
              <a:t>Prevents Cascade delete.</a:t>
            </a:r>
          </a:p>
          <a:p>
            <a:r>
              <a:rPr lang="en-US" sz="2400" b="1" dirty="0" err="1"/>
              <a:t>SetNull</a:t>
            </a:r>
            <a:r>
              <a:rPr lang="en-US" sz="2400" b="1" dirty="0"/>
              <a:t>: </a:t>
            </a:r>
            <a:r>
              <a:rPr lang="en-US" sz="2400" dirty="0"/>
              <a:t>The values of foreign key properties in the dependent entities will be set to null.</a:t>
            </a:r>
          </a:p>
        </p:txBody>
      </p:sp>
      <p:sp>
        <p:nvSpPr>
          <p:cNvPr id="4" name="Slide Number Placeholder 3">
            <a:extLst>
              <a:ext uri="{FF2B5EF4-FFF2-40B4-BE49-F238E27FC236}">
                <a16:creationId xmlns:a16="http://schemas.microsoft.com/office/drawing/2014/main" id="{267967E4-EB7F-4E4E-986F-C3CF83CB9E64}"/>
              </a:ext>
            </a:extLst>
          </p:cNvPr>
          <p:cNvSpPr>
            <a:spLocks noGrp="1"/>
          </p:cNvSpPr>
          <p:nvPr>
            <p:ph type="sldNum" sz="quarter" idx="12"/>
          </p:nvPr>
        </p:nvSpPr>
        <p:spPr/>
        <p:txBody>
          <a:bodyPr/>
          <a:lstStyle/>
          <a:p>
            <a:fld id="{C51EAA63-D034-42AE-91FA-B13B9518C7BE}" type="slidenum">
              <a:rPr lang="en-US" smtClean="0"/>
              <a:pPr/>
              <a:t>70</a:t>
            </a:fld>
            <a:endParaRPr lang="en-US" dirty="0"/>
          </a:p>
        </p:txBody>
      </p:sp>
    </p:spTree>
    <p:extLst>
      <p:ext uri="{BB962C8B-B14F-4D97-AF65-F5344CB8AC3E}">
        <p14:creationId xmlns:p14="http://schemas.microsoft.com/office/powerpoint/2010/main" val="340768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267E-F7ED-4171-B4DF-953A3953262D}"/>
              </a:ext>
            </a:extLst>
          </p:cNvPr>
          <p:cNvSpPr>
            <a:spLocks noGrp="1"/>
          </p:cNvSpPr>
          <p:nvPr>
            <p:ph type="title"/>
          </p:nvPr>
        </p:nvSpPr>
        <p:spPr>
          <a:xfrm>
            <a:off x="303218" y="244928"/>
            <a:ext cx="11125199" cy="527958"/>
          </a:xfrm>
        </p:spPr>
        <p:txBody>
          <a:bodyPr/>
          <a:lstStyle/>
          <a:p>
            <a:r>
              <a:rPr lang="en-IN" dirty="0"/>
              <a:t>Delete Related Records</a:t>
            </a:r>
            <a:endParaRPr lang="en-US" dirty="0"/>
          </a:p>
        </p:txBody>
      </p:sp>
      <p:sp>
        <p:nvSpPr>
          <p:cNvPr id="3" name="Content Placeholder 2">
            <a:extLst>
              <a:ext uri="{FF2B5EF4-FFF2-40B4-BE49-F238E27FC236}">
                <a16:creationId xmlns:a16="http://schemas.microsoft.com/office/drawing/2014/main" id="{254DCE88-E8A5-47FE-A381-08DA253546D5}"/>
              </a:ext>
            </a:extLst>
          </p:cNvPr>
          <p:cNvSpPr>
            <a:spLocks noGrp="1"/>
          </p:cNvSpPr>
          <p:nvPr>
            <p:ph idx="1"/>
          </p:nvPr>
        </p:nvSpPr>
        <p:spPr>
          <a:xfrm>
            <a:off x="531151" y="936172"/>
            <a:ext cx="11126522" cy="4419600"/>
          </a:xfrm>
        </p:spPr>
        <p:txBody>
          <a:bodyPr/>
          <a:lstStyle/>
          <a:p>
            <a:r>
              <a:rPr lang="en-US" dirty="0"/>
              <a:t>On the Context file of your application you will see the referential constrains applied with the .</a:t>
            </a:r>
            <a:r>
              <a:rPr lang="en-US" dirty="0" err="1"/>
              <a:t>OnDelete</a:t>
            </a:r>
            <a:r>
              <a:rPr lang="en-US" dirty="0"/>
              <a:t>()method. See the below code:</a:t>
            </a:r>
          </a:p>
        </p:txBody>
      </p:sp>
      <p:sp>
        <p:nvSpPr>
          <p:cNvPr id="4" name="Slide Number Placeholder 3">
            <a:extLst>
              <a:ext uri="{FF2B5EF4-FFF2-40B4-BE49-F238E27FC236}">
                <a16:creationId xmlns:a16="http://schemas.microsoft.com/office/drawing/2014/main" id="{89242E82-8C59-43C5-8081-54A0D4CD976D}"/>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5" name="Picture 4">
            <a:extLst>
              <a:ext uri="{FF2B5EF4-FFF2-40B4-BE49-F238E27FC236}">
                <a16:creationId xmlns:a16="http://schemas.microsoft.com/office/drawing/2014/main" id="{8081D3A0-F0B4-49C3-8729-6CC805F457C6}"/>
              </a:ext>
            </a:extLst>
          </p:cNvPr>
          <p:cNvPicPr>
            <a:picLocks noChangeAspect="1"/>
          </p:cNvPicPr>
          <p:nvPr/>
        </p:nvPicPr>
        <p:blipFill>
          <a:blip r:embed="rId2"/>
          <a:stretch>
            <a:fillRect/>
          </a:stretch>
        </p:blipFill>
        <p:spPr>
          <a:xfrm>
            <a:off x="2955471" y="2446032"/>
            <a:ext cx="5663066" cy="1965935"/>
          </a:xfrm>
          <a:prstGeom prst="rect">
            <a:avLst/>
          </a:prstGeom>
        </p:spPr>
      </p:pic>
    </p:spTree>
    <p:extLst>
      <p:ext uri="{BB962C8B-B14F-4D97-AF65-F5344CB8AC3E}">
        <p14:creationId xmlns:p14="http://schemas.microsoft.com/office/powerpoint/2010/main" val="36674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DDA5-109B-4830-AFB9-3510CB79A96B}"/>
              </a:ext>
            </a:extLst>
          </p:cNvPr>
          <p:cNvSpPr>
            <a:spLocks noGrp="1"/>
          </p:cNvSpPr>
          <p:nvPr>
            <p:ph type="title"/>
          </p:nvPr>
        </p:nvSpPr>
        <p:spPr>
          <a:xfrm>
            <a:off x="237904" y="323525"/>
            <a:ext cx="11125199" cy="384047"/>
          </a:xfrm>
        </p:spPr>
        <p:txBody>
          <a:bodyPr/>
          <a:lstStyle/>
          <a:p>
            <a:r>
              <a:rPr lang="en-IN" dirty="0"/>
              <a:t>Conventions</a:t>
            </a:r>
            <a:endParaRPr lang="en-US" dirty="0"/>
          </a:p>
        </p:txBody>
      </p:sp>
      <p:sp>
        <p:nvSpPr>
          <p:cNvPr id="3" name="Content Placeholder 2">
            <a:extLst>
              <a:ext uri="{FF2B5EF4-FFF2-40B4-BE49-F238E27FC236}">
                <a16:creationId xmlns:a16="http://schemas.microsoft.com/office/drawing/2014/main" id="{E606B23C-B0D2-4468-9753-BC73AFD5BA0D}"/>
              </a:ext>
            </a:extLst>
          </p:cNvPr>
          <p:cNvSpPr>
            <a:spLocks noGrp="1"/>
          </p:cNvSpPr>
          <p:nvPr>
            <p:ph idx="1"/>
          </p:nvPr>
        </p:nvSpPr>
        <p:spPr>
          <a:xfrm>
            <a:off x="531151" y="936173"/>
            <a:ext cx="11126522" cy="4419600"/>
          </a:xfrm>
        </p:spPr>
        <p:txBody>
          <a:bodyPr/>
          <a:lstStyle/>
          <a:p>
            <a:pPr algn="just"/>
            <a:r>
              <a:rPr lang="en-US" dirty="0"/>
              <a:t>Conventions are default rules using which Entity Framework builds a model based on domain (entity) classes. EF Core API creates a database schema based on domain and context classes, without any additional configurations because domain classes were following the conventions.</a:t>
            </a:r>
          </a:p>
        </p:txBody>
      </p:sp>
      <p:sp>
        <p:nvSpPr>
          <p:cNvPr id="4" name="Slide Number Placeholder 3">
            <a:extLst>
              <a:ext uri="{FF2B5EF4-FFF2-40B4-BE49-F238E27FC236}">
                <a16:creationId xmlns:a16="http://schemas.microsoft.com/office/drawing/2014/main" id="{0711573B-8503-454F-9CCB-3F0942DA04B9}"/>
              </a:ext>
            </a:extLst>
          </p:cNvPr>
          <p:cNvSpPr>
            <a:spLocks noGrp="1"/>
          </p:cNvSpPr>
          <p:nvPr>
            <p:ph type="sldNum" sz="quarter" idx="12"/>
          </p:nvPr>
        </p:nvSpPr>
        <p:spPr/>
        <p:txBody>
          <a:bodyPr/>
          <a:lstStyle/>
          <a:p>
            <a:fld id="{C51EAA63-D034-42AE-91FA-B13B9518C7BE}" type="slidenum">
              <a:rPr lang="en-US" smtClean="0"/>
              <a:pPr/>
              <a:t>72</a:t>
            </a:fld>
            <a:endParaRPr lang="en-US" dirty="0"/>
          </a:p>
        </p:txBody>
      </p:sp>
    </p:spTree>
    <p:extLst>
      <p:ext uri="{BB962C8B-B14F-4D97-AF65-F5344CB8AC3E}">
        <p14:creationId xmlns:p14="http://schemas.microsoft.com/office/powerpoint/2010/main" val="3535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4B32-AD1A-4A26-9F30-CA93E6D0B3CF}"/>
              </a:ext>
            </a:extLst>
          </p:cNvPr>
          <p:cNvSpPr>
            <a:spLocks noGrp="1"/>
          </p:cNvSpPr>
          <p:nvPr>
            <p:ph type="title"/>
          </p:nvPr>
        </p:nvSpPr>
        <p:spPr>
          <a:xfrm>
            <a:off x="335875" y="307196"/>
            <a:ext cx="11125199" cy="384047"/>
          </a:xfrm>
        </p:spPr>
        <p:txBody>
          <a:bodyPr/>
          <a:lstStyle/>
          <a:p>
            <a:r>
              <a:rPr lang="en-IN" dirty="0"/>
              <a:t>Table</a:t>
            </a:r>
            <a:endParaRPr lang="en-US" dirty="0"/>
          </a:p>
        </p:txBody>
      </p:sp>
      <p:sp>
        <p:nvSpPr>
          <p:cNvPr id="3" name="Content Placeholder 2">
            <a:extLst>
              <a:ext uri="{FF2B5EF4-FFF2-40B4-BE49-F238E27FC236}">
                <a16:creationId xmlns:a16="http://schemas.microsoft.com/office/drawing/2014/main" id="{1DF873E7-A92E-407F-902C-AB4157ED9483}"/>
              </a:ext>
            </a:extLst>
          </p:cNvPr>
          <p:cNvSpPr>
            <a:spLocks noGrp="1"/>
          </p:cNvSpPr>
          <p:nvPr>
            <p:ph idx="1"/>
          </p:nvPr>
        </p:nvSpPr>
        <p:spPr>
          <a:xfrm>
            <a:off x="531151" y="691240"/>
            <a:ext cx="11126522" cy="4419600"/>
          </a:xfrm>
        </p:spPr>
        <p:txBody>
          <a:bodyPr/>
          <a:lstStyle/>
          <a:p>
            <a:pPr algn="just"/>
            <a:r>
              <a:rPr lang="en-US" sz="2400" dirty="0"/>
              <a:t>EF Core will create database tables for all </a:t>
            </a:r>
            <a:r>
              <a:rPr lang="en-US" sz="2400" dirty="0" err="1"/>
              <a:t>DbSet</a:t>
            </a:r>
            <a:r>
              <a:rPr lang="en-US" sz="2400" dirty="0"/>
              <a:t>&lt;</a:t>
            </a:r>
            <a:r>
              <a:rPr lang="en-US" sz="2400" dirty="0" err="1"/>
              <a:t>TEntity</a:t>
            </a:r>
            <a:r>
              <a:rPr lang="en-US" sz="2400" dirty="0"/>
              <a:t>&gt; properties in a context class with the same name as the property. It will also create tables for entities which are not included as </a:t>
            </a:r>
            <a:r>
              <a:rPr lang="en-US" sz="2400" dirty="0" err="1"/>
              <a:t>DbSet</a:t>
            </a:r>
            <a:r>
              <a:rPr lang="en-US" sz="2400" dirty="0"/>
              <a:t> properties but are reachable through reference properties in other </a:t>
            </a:r>
            <a:r>
              <a:rPr lang="en-US" sz="2400" dirty="0" err="1"/>
              <a:t>DbSet</a:t>
            </a:r>
            <a:r>
              <a:rPr lang="en-US" sz="2400" dirty="0"/>
              <a:t> entities.</a:t>
            </a:r>
          </a:p>
          <a:p>
            <a:pPr algn="just"/>
            <a:r>
              <a:rPr lang="en-US" sz="2400" dirty="0"/>
              <a:t>In the following example, EF Core will map the Book entity (which has a </a:t>
            </a:r>
            <a:r>
              <a:rPr lang="en-US" sz="2400" dirty="0" err="1"/>
              <a:t>DbSet</a:t>
            </a:r>
            <a:r>
              <a:rPr lang="en-US" sz="2400" dirty="0"/>
              <a:t> property in the </a:t>
            </a:r>
            <a:r>
              <a:rPr lang="en-US" sz="2400" dirty="0" err="1"/>
              <a:t>DbContext</a:t>
            </a:r>
            <a:r>
              <a:rPr lang="en-US" sz="2400" dirty="0"/>
              <a:t> class) to a table named Books and the Publisher entity (which has no </a:t>
            </a:r>
            <a:r>
              <a:rPr lang="en-US" sz="2400" dirty="0" err="1"/>
              <a:t>DbSet</a:t>
            </a:r>
            <a:r>
              <a:rPr lang="en-US" sz="2400" dirty="0"/>
              <a:t>, but takes part in a fully defined relationship with Book) to a table named Publisher:</a:t>
            </a:r>
          </a:p>
        </p:txBody>
      </p:sp>
      <p:sp>
        <p:nvSpPr>
          <p:cNvPr id="4" name="Slide Number Placeholder 3">
            <a:extLst>
              <a:ext uri="{FF2B5EF4-FFF2-40B4-BE49-F238E27FC236}">
                <a16:creationId xmlns:a16="http://schemas.microsoft.com/office/drawing/2014/main" id="{D8BE8EC0-01C2-4189-BD67-71B72A0E415D}"/>
              </a:ext>
            </a:extLst>
          </p:cNvPr>
          <p:cNvSpPr>
            <a:spLocks noGrp="1"/>
          </p:cNvSpPr>
          <p:nvPr>
            <p:ph type="sldNum" sz="quarter" idx="12"/>
          </p:nvPr>
        </p:nvSpPr>
        <p:spPr/>
        <p:txBody>
          <a:bodyPr/>
          <a:lstStyle/>
          <a:p>
            <a:fld id="{C51EAA63-D034-42AE-91FA-B13B9518C7BE}" type="slidenum">
              <a:rPr lang="en-US" smtClean="0"/>
              <a:pPr/>
              <a:t>73</a:t>
            </a:fld>
            <a:endParaRPr lang="en-US" dirty="0"/>
          </a:p>
        </p:txBody>
      </p:sp>
      <p:pic>
        <p:nvPicPr>
          <p:cNvPr id="5" name="Picture 4">
            <a:extLst>
              <a:ext uri="{FF2B5EF4-FFF2-40B4-BE49-F238E27FC236}">
                <a16:creationId xmlns:a16="http://schemas.microsoft.com/office/drawing/2014/main" id="{2E09A402-ED0B-467A-9C49-5565FD40A233}"/>
              </a:ext>
            </a:extLst>
          </p:cNvPr>
          <p:cNvPicPr>
            <a:picLocks noChangeAspect="1"/>
          </p:cNvPicPr>
          <p:nvPr/>
        </p:nvPicPr>
        <p:blipFill>
          <a:blip r:embed="rId2"/>
          <a:stretch>
            <a:fillRect/>
          </a:stretch>
        </p:blipFill>
        <p:spPr>
          <a:xfrm>
            <a:off x="4441824" y="3175224"/>
            <a:ext cx="3412219" cy="3160262"/>
          </a:xfrm>
          <a:prstGeom prst="rect">
            <a:avLst/>
          </a:prstGeom>
        </p:spPr>
      </p:pic>
    </p:spTree>
    <p:extLst>
      <p:ext uri="{BB962C8B-B14F-4D97-AF65-F5344CB8AC3E}">
        <p14:creationId xmlns:p14="http://schemas.microsoft.com/office/powerpoint/2010/main" val="40867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FA64-5F71-444B-9453-EADF52DA9561}"/>
              </a:ext>
            </a:extLst>
          </p:cNvPr>
          <p:cNvSpPr>
            <a:spLocks noGrp="1"/>
          </p:cNvSpPr>
          <p:nvPr>
            <p:ph type="title"/>
          </p:nvPr>
        </p:nvSpPr>
        <p:spPr>
          <a:xfrm>
            <a:off x="205246" y="261257"/>
            <a:ext cx="11125199" cy="511630"/>
          </a:xfrm>
        </p:spPr>
        <p:txBody>
          <a:bodyPr/>
          <a:lstStyle/>
          <a:p>
            <a:r>
              <a:rPr lang="en-IN" dirty="0"/>
              <a:t>Primary Key</a:t>
            </a:r>
            <a:endParaRPr lang="en-US" dirty="0"/>
          </a:p>
        </p:txBody>
      </p:sp>
      <p:sp>
        <p:nvSpPr>
          <p:cNvPr id="3" name="Content Placeholder 2">
            <a:extLst>
              <a:ext uri="{FF2B5EF4-FFF2-40B4-BE49-F238E27FC236}">
                <a16:creationId xmlns:a16="http://schemas.microsoft.com/office/drawing/2014/main" id="{7812C706-84BC-4ED4-92C2-587A7B7CFFCA}"/>
              </a:ext>
            </a:extLst>
          </p:cNvPr>
          <p:cNvSpPr>
            <a:spLocks noGrp="1"/>
          </p:cNvSpPr>
          <p:nvPr>
            <p:ph idx="1"/>
          </p:nvPr>
        </p:nvSpPr>
        <p:spPr>
          <a:xfrm>
            <a:off x="531151" y="936172"/>
            <a:ext cx="11126522" cy="4419600"/>
          </a:xfrm>
        </p:spPr>
        <p:txBody>
          <a:bodyPr/>
          <a:lstStyle/>
          <a:p>
            <a:pPr algn="just"/>
            <a:r>
              <a:rPr lang="en-US" sz="2600" dirty="0"/>
              <a:t>If a property is named ID or &lt;entity name&gt;ID (not case-sensitive), it will be configured as the primary key. Entity Framework Core will prefer ID over &lt;entity name&gt;ID in the event that a class contains both. The following examples illustrate two versions of a Book entity where the int property follows the convention:</a:t>
            </a:r>
          </a:p>
          <a:p>
            <a:pPr algn="just"/>
            <a:endParaRPr lang="en-US" sz="2600" dirty="0"/>
          </a:p>
          <a:p>
            <a:pPr algn="just"/>
            <a:endParaRPr lang="en-US" sz="2600" dirty="0"/>
          </a:p>
          <a:p>
            <a:pPr algn="just"/>
            <a:endParaRPr lang="en-US" sz="2600" dirty="0"/>
          </a:p>
          <a:p>
            <a:pPr algn="just"/>
            <a:endParaRPr lang="en-US" sz="2600" dirty="0"/>
          </a:p>
          <a:p>
            <a:pPr algn="just"/>
            <a:r>
              <a:rPr lang="en-US" dirty="0"/>
              <a:t>EF Core will specify that the primary key column values are generated automatically by the database.</a:t>
            </a:r>
            <a:endParaRPr lang="en-US" sz="2600" dirty="0"/>
          </a:p>
        </p:txBody>
      </p:sp>
      <p:sp>
        <p:nvSpPr>
          <p:cNvPr id="4" name="Slide Number Placeholder 3">
            <a:extLst>
              <a:ext uri="{FF2B5EF4-FFF2-40B4-BE49-F238E27FC236}">
                <a16:creationId xmlns:a16="http://schemas.microsoft.com/office/drawing/2014/main" id="{92837D81-0419-4E9F-BA59-31AC1762AAE8}"/>
              </a:ext>
            </a:extLst>
          </p:cNvPr>
          <p:cNvSpPr>
            <a:spLocks noGrp="1"/>
          </p:cNvSpPr>
          <p:nvPr>
            <p:ph type="sldNum" sz="quarter" idx="12"/>
          </p:nvPr>
        </p:nvSpPr>
        <p:spPr/>
        <p:txBody>
          <a:bodyPr/>
          <a:lstStyle/>
          <a:p>
            <a:fld id="{C51EAA63-D034-42AE-91FA-B13B9518C7BE}" type="slidenum">
              <a:rPr lang="en-US" smtClean="0"/>
              <a:pPr/>
              <a:t>74</a:t>
            </a:fld>
            <a:endParaRPr lang="en-US" dirty="0"/>
          </a:p>
        </p:txBody>
      </p:sp>
      <p:pic>
        <p:nvPicPr>
          <p:cNvPr id="5" name="Picture 4">
            <a:extLst>
              <a:ext uri="{FF2B5EF4-FFF2-40B4-BE49-F238E27FC236}">
                <a16:creationId xmlns:a16="http://schemas.microsoft.com/office/drawing/2014/main" id="{64942B63-8242-4227-B622-3967124CAF5F}"/>
              </a:ext>
            </a:extLst>
          </p:cNvPr>
          <p:cNvPicPr>
            <a:picLocks noChangeAspect="1"/>
          </p:cNvPicPr>
          <p:nvPr/>
        </p:nvPicPr>
        <p:blipFill>
          <a:blip r:embed="rId2"/>
          <a:stretch>
            <a:fillRect/>
          </a:stretch>
        </p:blipFill>
        <p:spPr>
          <a:xfrm>
            <a:off x="881742" y="3007177"/>
            <a:ext cx="4028848" cy="1342949"/>
          </a:xfrm>
          <a:prstGeom prst="rect">
            <a:avLst/>
          </a:prstGeom>
        </p:spPr>
      </p:pic>
      <p:pic>
        <p:nvPicPr>
          <p:cNvPr id="6" name="Picture 5">
            <a:extLst>
              <a:ext uri="{FF2B5EF4-FFF2-40B4-BE49-F238E27FC236}">
                <a16:creationId xmlns:a16="http://schemas.microsoft.com/office/drawing/2014/main" id="{9C71B4B6-4ACE-4374-BB44-EA0250A772DD}"/>
              </a:ext>
            </a:extLst>
          </p:cNvPr>
          <p:cNvPicPr>
            <a:picLocks noChangeAspect="1"/>
          </p:cNvPicPr>
          <p:nvPr/>
        </p:nvPicPr>
        <p:blipFill>
          <a:blip r:embed="rId3"/>
          <a:stretch>
            <a:fillRect/>
          </a:stretch>
        </p:blipFill>
        <p:spPr>
          <a:xfrm>
            <a:off x="6758389" y="2974520"/>
            <a:ext cx="3944029" cy="1342949"/>
          </a:xfrm>
          <a:prstGeom prst="rect">
            <a:avLst/>
          </a:prstGeom>
        </p:spPr>
      </p:pic>
    </p:spTree>
    <p:extLst>
      <p:ext uri="{BB962C8B-B14F-4D97-AF65-F5344CB8AC3E}">
        <p14:creationId xmlns:p14="http://schemas.microsoft.com/office/powerpoint/2010/main" val="180928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7E07-5A58-41E7-8039-CFAB25BA026B}"/>
              </a:ext>
            </a:extLst>
          </p:cNvPr>
          <p:cNvSpPr>
            <a:spLocks noGrp="1"/>
          </p:cNvSpPr>
          <p:nvPr>
            <p:ph type="title"/>
          </p:nvPr>
        </p:nvSpPr>
        <p:spPr>
          <a:xfrm>
            <a:off x="303218" y="244928"/>
            <a:ext cx="11125199" cy="511630"/>
          </a:xfrm>
        </p:spPr>
        <p:txBody>
          <a:bodyPr/>
          <a:lstStyle/>
          <a:p>
            <a:r>
              <a:rPr lang="en-IN" dirty="0"/>
              <a:t>Foreign Key</a:t>
            </a:r>
            <a:endParaRPr lang="en-US" dirty="0"/>
          </a:p>
        </p:txBody>
      </p:sp>
      <p:sp>
        <p:nvSpPr>
          <p:cNvPr id="3" name="Content Placeholder 2">
            <a:extLst>
              <a:ext uri="{FF2B5EF4-FFF2-40B4-BE49-F238E27FC236}">
                <a16:creationId xmlns:a16="http://schemas.microsoft.com/office/drawing/2014/main" id="{BB2D3690-8EAC-4FE6-B466-52B2CB3262E6}"/>
              </a:ext>
            </a:extLst>
          </p:cNvPr>
          <p:cNvSpPr>
            <a:spLocks noGrp="1"/>
          </p:cNvSpPr>
          <p:nvPr>
            <p:ph idx="1"/>
          </p:nvPr>
        </p:nvSpPr>
        <p:spPr>
          <a:xfrm>
            <a:off x="531151" y="936172"/>
            <a:ext cx="11126522" cy="4419600"/>
          </a:xfrm>
        </p:spPr>
        <p:txBody>
          <a:bodyPr/>
          <a:lstStyle/>
          <a:p>
            <a:pPr marL="0" indent="0" algn="just">
              <a:buNone/>
            </a:pPr>
            <a:r>
              <a:rPr lang="en-US" dirty="0"/>
              <a:t>The convention for a foreign key is that it must have the same data type as the principal entity's primary key property and the name must follow one of these patterns:</a:t>
            </a:r>
          </a:p>
          <a:p>
            <a:r>
              <a:rPr lang="en-US" dirty="0"/>
              <a:t>&lt;navigation property name&gt;&lt;principal primary key property name&gt;Id</a:t>
            </a:r>
          </a:p>
          <a:p>
            <a:r>
              <a:rPr lang="en-US" dirty="0"/>
              <a:t>&lt;principal class name&gt;&lt;primary key property name&gt;Id</a:t>
            </a:r>
          </a:p>
          <a:p>
            <a:r>
              <a:rPr lang="en-US" dirty="0"/>
              <a:t>&lt;principal primary key property name&gt;Id</a:t>
            </a:r>
          </a:p>
        </p:txBody>
      </p:sp>
      <p:sp>
        <p:nvSpPr>
          <p:cNvPr id="4" name="Slide Number Placeholder 3">
            <a:extLst>
              <a:ext uri="{FF2B5EF4-FFF2-40B4-BE49-F238E27FC236}">
                <a16:creationId xmlns:a16="http://schemas.microsoft.com/office/drawing/2014/main" id="{A855EF92-7D22-4A1D-AAFD-E4A3A233472E}"/>
              </a:ext>
            </a:extLst>
          </p:cNvPr>
          <p:cNvSpPr>
            <a:spLocks noGrp="1"/>
          </p:cNvSpPr>
          <p:nvPr>
            <p:ph type="sldNum" sz="quarter" idx="12"/>
          </p:nvPr>
        </p:nvSpPr>
        <p:spPr/>
        <p:txBody>
          <a:bodyPr/>
          <a:lstStyle/>
          <a:p>
            <a:fld id="{C51EAA63-D034-42AE-91FA-B13B9518C7BE}" type="slidenum">
              <a:rPr lang="en-US" smtClean="0"/>
              <a:pPr/>
              <a:t>75</a:t>
            </a:fld>
            <a:endParaRPr lang="en-US" dirty="0"/>
          </a:p>
        </p:txBody>
      </p:sp>
    </p:spTree>
    <p:extLst>
      <p:ext uri="{BB962C8B-B14F-4D97-AF65-F5344CB8AC3E}">
        <p14:creationId xmlns:p14="http://schemas.microsoft.com/office/powerpoint/2010/main" val="277805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9BCB-F79B-4598-8283-23E3FFD71682}"/>
              </a:ext>
            </a:extLst>
          </p:cNvPr>
          <p:cNvSpPr>
            <a:spLocks noGrp="1"/>
          </p:cNvSpPr>
          <p:nvPr>
            <p:ph type="title"/>
          </p:nvPr>
        </p:nvSpPr>
        <p:spPr>
          <a:xfrm>
            <a:off x="221575" y="290868"/>
            <a:ext cx="11125199" cy="384047"/>
          </a:xfrm>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1993EB2D-B921-4866-B0C1-A01BD042E678}"/>
              </a:ext>
            </a:extLst>
          </p:cNvPr>
          <p:cNvSpPr>
            <a:spLocks noGrp="1"/>
          </p:cNvSpPr>
          <p:nvPr>
            <p:ph idx="1"/>
          </p:nvPr>
        </p:nvSpPr>
        <p:spPr>
          <a:xfrm>
            <a:off x="531151" y="838201"/>
            <a:ext cx="11126522" cy="4419600"/>
          </a:xfrm>
        </p:spPr>
        <p:txBody>
          <a:bodyPr/>
          <a:lstStyle/>
          <a:p>
            <a:r>
              <a:rPr lang="en-US" dirty="0"/>
              <a:t>In the example model below, no foreign key property has been defined in the dependent Book entity.</a:t>
            </a:r>
          </a:p>
          <a:p>
            <a:endParaRPr lang="en-US" dirty="0"/>
          </a:p>
          <a:p>
            <a:r>
              <a:rPr lang="en-US" dirty="0"/>
              <a:t>In order of precedence, the following property </a:t>
            </a:r>
          </a:p>
          <a:p>
            <a:pPr marL="0" indent="0">
              <a:buNone/>
            </a:pPr>
            <a:r>
              <a:rPr lang="en-US" dirty="0"/>
              <a:t>names are accepted:</a:t>
            </a:r>
          </a:p>
          <a:p>
            <a:pPr lvl="1"/>
            <a:r>
              <a:rPr lang="en-US" dirty="0" err="1"/>
              <a:t>WriterAuthorId</a:t>
            </a:r>
            <a:endParaRPr lang="en-US" dirty="0"/>
          </a:p>
          <a:p>
            <a:pPr lvl="1"/>
            <a:r>
              <a:rPr lang="en-US" dirty="0" err="1"/>
              <a:t>AuthorAuthorId</a:t>
            </a:r>
            <a:endParaRPr lang="en-US" dirty="0"/>
          </a:p>
          <a:p>
            <a:pPr lvl="1"/>
            <a:r>
              <a:rPr lang="en-US" dirty="0" err="1"/>
              <a:t>AuthorId</a:t>
            </a:r>
            <a:endParaRPr lang="en-US" dirty="0"/>
          </a:p>
          <a:p>
            <a:pPr algn="just"/>
            <a:r>
              <a:rPr lang="en-US" dirty="0"/>
              <a:t>As with primary keys, foreign key property name matching is not case sensitive. EF Core infers the multiplicity of a relationship from the nullability of the foreign key. If the property is not nullable, the relationship is registered as required; otherwise it is registered as optional.</a:t>
            </a:r>
          </a:p>
        </p:txBody>
      </p:sp>
      <p:sp>
        <p:nvSpPr>
          <p:cNvPr id="4" name="Slide Number Placeholder 3">
            <a:extLst>
              <a:ext uri="{FF2B5EF4-FFF2-40B4-BE49-F238E27FC236}">
                <a16:creationId xmlns:a16="http://schemas.microsoft.com/office/drawing/2014/main" id="{1C308D43-B24E-46FE-930A-97A5A4C294D4}"/>
              </a:ext>
            </a:extLst>
          </p:cNvPr>
          <p:cNvSpPr>
            <a:spLocks noGrp="1"/>
          </p:cNvSpPr>
          <p:nvPr>
            <p:ph type="sldNum" sz="quarter" idx="12"/>
          </p:nvPr>
        </p:nvSpPr>
        <p:spPr/>
        <p:txBody>
          <a:bodyPr/>
          <a:lstStyle/>
          <a:p>
            <a:fld id="{C51EAA63-D034-42AE-91FA-B13B9518C7BE}" type="slidenum">
              <a:rPr lang="en-US" smtClean="0"/>
              <a:pPr/>
              <a:t>76</a:t>
            </a:fld>
            <a:endParaRPr lang="en-US" dirty="0"/>
          </a:p>
        </p:txBody>
      </p:sp>
      <p:pic>
        <p:nvPicPr>
          <p:cNvPr id="5" name="Picture 4">
            <a:extLst>
              <a:ext uri="{FF2B5EF4-FFF2-40B4-BE49-F238E27FC236}">
                <a16:creationId xmlns:a16="http://schemas.microsoft.com/office/drawing/2014/main" id="{81B14185-5B01-4157-A89E-DB3D5E8AC595}"/>
              </a:ext>
            </a:extLst>
          </p:cNvPr>
          <p:cNvPicPr>
            <a:picLocks noChangeAspect="1"/>
          </p:cNvPicPr>
          <p:nvPr/>
        </p:nvPicPr>
        <p:blipFill>
          <a:blip r:embed="rId2"/>
          <a:stretch>
            <a:fillRect/>
          </a:stretch>
        </p:blipFill>
        <p:spPr>
          <a:xfrm>
            <a:off x="7564665" y="1273629"/>
            <a:ext cx="4313917" cy="3332515"/>
          </a:xfrm>
          <a:prstGeom prst="rect">
            <a:avLst/>
          </a:prstGeom>
        </p:spPr>
      </p:pic>
    </p:spTree>
    <p:extLst>
      <p:ext uri="{BB962C8B-B14F-4D97-AF65-F5344CB8AC3E}">
        <p14:creationId xmlns:p14="http://schemas.microsoft.com/office/powerpoint/2010/main" val="20642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EEE2-F0E3-4126-A0BC-CE39E8EC94C9}"/>
              </a:ext>
            </a:extLst>
          </p:cNvPr>
          <p:cNvSpPr>
            <a:spLocks noGrp="1"/>
          </p:cNvSpPr>
          <p:nvPr>
            <p:ph type="title"/>
          </p:nvPr>
        </p:nvSpPr>
        <p:spPr>
          <a:xfrm>
            <a:off x="221574" y="197466"/>
            <a:ext cx="11125199" cy="384047"/>
          </a:xfrm>
        </p:spPr>
        <p:txBody>
          <a:bodyPr/>
          <a:lstStyle/>
          <a:p>
            <a:r>
              <a:rPr lang="en-IN" dirty="0"/>
              <a:t>Conventions</a:t>
            </a:r>
            <a:endParaRPr lang="en-US" dirty="0"/>
          </a:p>
        </p:txBody>
      </p:sp>
      <p:sp>
        <p:nvSpPr>
          <p:cNvPr id="3" name="Content Placeholder 2">
            <a:extLst>
              <a:ext uri="{FF2B5EF4-FFF2-40B4-BE49-F238E27FC236}">
                <a16:creationId xmlns:a16="http://schemas.microsoft.com/office/drawing/2014/main" id="{812CEA62-6E2F-49C0-877D-DF8F81818D70}"/>
              </a:ext>
            </a:extLst>
          </p:cNvPr>
          <p:cNvSpPr>
            <a:spLocks noGrp="1"/>
          </p:cNvSpPr>
          <p:nvPr>
            <p:ph idx="1"/>
          </p:nvPr>
        </p:nvSpPr>
        <p:spPr>
          <a:xfrm>
            <a:off x="531151" y="728470"/>
            <a:ext cx="11126522" cy="4419600"/>
          </a:xfrm>
        </p:spPr>
        <p:txBody>
          <a:bodyPr/>
          <a:lstStyle/>
          <a:p>
            <a:pPr>
              <a:spcBef>
                <a:spcPts val="600"/>
              </a:spcBef>
            </a:pPr>
            <a:r>
              <a:rPr lang="en-IN" sz="2200" b="1" dirty="0"/>
              <a:t>Schema</a:t>
            </a:r>
          </a:p>
          <a:p>
            <a:pPr marL="0" indent="0">
              <a:spcBef>
                <a:spcPts val="600"/>
              </a:spcBef>
              <a:buNone/>
            </a:pPr>
            <a:r>
              <a:rPr lang="en-US" sz="2200" dirty="0"/>
              <a:t>EF Core will create all the database objects in the </a:t>
            </a:r>
            <a:r>
              <a:rPr lang="en-US" sz="2200" dirty="0" err="1"/>
              <a:t>dbo</a:t>
            </a:r>
            <a:r>
              <a:rPr lang="en-US" sz="2200" dirty="0"/>
              <a:t> schema by default.</a:t>
            </a:r>
          </a:p>
          <a:p>
            <a:pPr>
              <a:spcBef>
                <a:spcPts val="600"/>
              </a:spcBef>
            </a:pPr>
            <a:r>
              <a:rPr lang="en-US" sz="2200" b="1" dirty="0"/>
              <a:t>Column</a:t>
            </a:r>
          </a:p>
          <a:p>
            <a:pPr marL="0" indent="0" algn="just">
              <a:buNone/>
            </a:pPr>
            <a:r>
              <a:rPr lang="en-US" sz="2200" dirty="0"/>
              <a:t>EF Core will create columns for all the scalar properties of an entity class with the same name as the property, by default. It uses the reference and collection properties in building relationships among corresponding tables in the database.</a:t>
            </a:r>
          </a:p>
          <a:p>
            <a:pPr algn="just"/>
            <a:r>
              <a:rPr lang="en-US" sz="2200" b="1" dirty="0"/>
              <a:t>Nullable Column</a:t>
            </a:r>
          </a:p>
          <a:p>
            <a:pPr marL="0" indent="0" algn="just">
              <a:buNone/>
            </a:pPr>
            <a:r>
              <a:rPr lang="en-US" sz="2200" dirty="0"/>
              <a:t>EF Core creates null columns for all reference data type and nullable primitive type properties e.g. string, Nullable&lt;int&gt;, decimal?.</a:t>
            </a:r>
          </a:p>
          <a:p>
            <a:pPr algn="just"/>
            <a:r>
              <a:rPr lang="en-US" sz="2200" b="1" dirty="0" err="1"/>
              <a:t>NotNull</a:t>
            </a:r>
            <a:r>
              <a:rPr lang="en-US" sz="2200" b="1" dirty="0"/>
              <a:t> Column</a:t>
            </a:r>
          </a:p>
          <a:p>
            <a:pPr marL="0" indent="0" algn="just">
              <a:buNone/>
            </a:pPr>
            <a:r>
              <a:rPr lang="en-US" sz="2200" dirty="0"/>
              <a:t>EF Core creates </a:t>
            </a:r>
            <a:r>
              <a:rPr lang="en-US" sz="2200" dirty="0" err="1"/>
              <a:t>NotNull</a:t>
            </a:r>
            <a:r>
              <a:rPr lang="en-US" sz="2200" dirty="0"/>
              <a:t> columns in the database for all primary key properties, and primitive type properties e.g. int, float, decimal, </a:t>
            </a:r>
            <a:r>
              <a:rPr lang="en-US" sz="2200" dirty="0" err="1"/>
              <a:t>DateTime</a:t>
            </a:r>
            <a:r>
              <a:rPr lang="en-US" sz="2200" dirty="0"/>
              <a:t> etc..</a:t>
            </a:r>
          </a:p>
          <a:p>
            <a:pPr algn="just">
              <a:spcBef>
                <a:spcPts val="600"/>
              </a:spcBef>
            </a:pPr>
            <a:r>
              <a:rPr lang="en-US" sz="2200" b="1" dirty="0"/>
              <a:t>Indexes</a:t>
            </a:r>
          </a:p>
          <a:p>
            <a:pPr marL="0" indent="0" algn="just">
              <a:spcBef>
                <a:spcPts val="600"/>
              </a:spcBef>
              <a:buNone/>
            </a:pPr>
            <a:r>
              <a:rPr lang="en-US" sz="2200" dirty="0"/>
              <a:t>EF Core creates a clustered index on Primary key columns and a non-clustered index on Foreign Key columns, by default.</a:t>
            </a:r>
          </a:p>
          <a:p>
            <a:pPr algn="just"/>
            <a:endParaRPr lang="en-IN" sz="2200" dirty="0"/>
          </a:p>
        </p:txBody>
      </p:sp>
      <p:sp>
        <p:nvSpPr>
          <p:cNvPr id="4" name="Slide Number Placeholder 3">
            <a:extLst>
              <a:ext uri="{FF2B5EF4-FFF2-40B4-BE49-F238E27FC236}">
                <a16:creationId xmlns:a16="http://schemas.microsoft.com/office/drawing/2014/main" id="{E41FC081-746E-4CE2-A83F-A491A692AA37}"/>
              </a:ext>
            </a:extLst>
          </p:cNvPr>
          <p:cNvSpPr>
            <a:spLocks noGrp="1"/>
          </p:cNvSpPr>
          <p:nvPr>
            <p:ph type="sldNum" sz="quarter" idx="12"/>
          </p:nvPr>
        </p:nvSpPr>
        <p:spPr/>
        <p:txBody>
          <a:bodyPr/>
          <a:lstStyle/>
          <a:p>
            <a:fld id="{C51EAA63-D034-42AE-91FA-B13B9518C7BE}" type="slidenum">
              <a:rPr lang="en-US" smtClean="0"/>
              <a:pPr/>
              <a:t>77</a:t>
            </a:fld>
            <a:endParaRPr lang="en-US" dirty="0"/>
          </a:p>
        </p:txBody>
      </p:sp>
    </p:spTree>
    <p:extLst>
      <p:ext uri="{BB962C8B-B14F-4D97-AF65-F5344CB8AC3E}">
        <p14:creationId xmlns:p14="http://schemas.microsoft.com/office/powerpoint/2010/main" val="8055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B33D-A22D-471C-85C5-0304BFAE227D}"/>
              </a:ext>
            </a:extLst>
          </p:cNvPr>
          <p:cNvSpPr>
            <a:spLocks noGrp="1"/>
          </p:cNvSpPr>
          <p:nvPr>
            <p:ph type="title"/>
          </p:nvPr>
        </p:nvSpPr>
        <p:spPr>
          <a:xfrm>
            <a:off x="270561" y="290867"/>
            <a:ext cx="11125199" cy="384047"/>
          </a:xfrm>
        </p:spPr>
        <p:txBody>
          <a:bodyPr/>
          <a:lstStyle/>
          <a:p>
            <a:r>
              <a:rPr lang="en-IN" dirty="0"/>
              <a:t>One-to-Many </a:t>
            </a:r>
            <a:r>
              <a:rPr lang="en-IN" dirty="0" err="1"/>
              <a:t>Realtionship</a:t>
            </a:r>
            <a:endParaRPr lang="en-US" dirty="0"/>
          </a:p>
        </p:txBody>
      </p:sp>
      <p:sp>
        <p:nvSpPr>
          <p:cNvPr id="3" name="Content Placeholder 2">
            <a:extLst>
              <a:ext uri="{FF2B5EF4-FFF2-40B4-BE49-F238E27FC236}">
                <a16:creationId xmlns:a16="http://schemas.microsoft.com/office/drawing/2014/main" id="{645CD6FE-2757-4685-90FE-D6D768CC67EA}"/>
              </a:ext>
            </a:extLst>
          </p:cNvPr>
          <p:cNvSpPr>
            <a:spLocks noGrp="1"/>
          </p:cNvSpPr>
          <p:nvPr>
            <p:ph idx="1"/>
          </p:nvPr>
        </p:nvSpPr>
        <p:spPr>
          <a:xfrm>
            <a:off x="531151" y="805544"/>
            <a:ext cx="11126522" cy="4419600"/>
          </a:xfrm>
        </p:spPr>
        <p:txBody>
          <a:bodyPr/>
          <a:lstStyle/>
          <a:p>
            <a:r>
              <a:rPr lang="en-US" dirty="0"/>
              <a:t>Suppose you want to create 2 database tables – Country &amp; City. You want to have One-to-Many relationship between them so that many cities are associated with one country.</a:t>
            </a:r>
          </a:p>
          <a:p>
            <a:endParaRPr lang="en-US" dirty="0"/>
          </a:p>
          <a:p>
            <a:r>
              <a:rPr lang="en-US" dirty="0"/>
              <a:t>These are the 2 Classes – Country &amp; City, with the following properties.</a:t>
            </a:r>
          </a:p>
        </p:txBody>
      </p:sp>
      <p:sp>
        <p:nvSpPr>
          <p:cNvPr id="4" name="Slide Number Placeholder 3">
            <a:extLst>
              <a:ext uri="{FF2B5EF4-FFF2-40B4-BE49-F238E27FC236}">
                <a16:creationId xmlns:a16="http://schemas.microsoft.com/office/drawing/2014/main" id="{BB71A0C0-BCCF-451A-9ED9-786E23605172}"/>
              </a:ext>
            </a:extLst>
          </p:cNvPr>
          <p:cNvSpPr>
            <a:spLocks noGrp="1"/>
          </p:cNvSpPr>
          <p:nvPr>
            <p:ph type="sldNum" sz="quarter" idx="12"/>
          </p:nvPr>
        </p:nvSpPr>
        <p:spPr/>
        <p:txBody>
          <a:bodyPr/>
          <a:lstStyle/>
          <a:p>
            <a:fld id="{C51EAA63-D034-42AE-91FA-B13B9518C7BE}" type="slidenum">
              <a:rPr lang="en-US" smtClean="0"/>
              <a:pPr/>
              <a:t>78</a:t>
            </a:fld>
            <a:endParaRPr lang="en-US" dirty="0"/>
          </a:p>
        </p:txBody>
      </p:sp>
      <p:pic>
        <p:nvPicPr>
          <p:cNvPr id="5" name="Picture 4">
            <a:extLst>
              <a:ext uri="{FF2B5EF4-FFF2-40B4-BE49-F238E27FC236}">
                <a16:creationId xmlns:a16="http://schemas.microsoft.com/office/drawing/2014/main" id="{914BF240-B699-453F-9C39-481023E9D900}"/>
              </a:ext>
            </a:extLst>
          </p:cNvPr>
          <p:cNvPicPr>
            <a:picLocks noChangeAspect="1"/>
          </p:cNvPicPr>
          <p:nvPr/>
        </p:nvPicPr>
        <p:blipFill>
          <a:blip r:embed="rId2"/>
          <a:stretch>
            <a:fillRect/>
          </a:stretch>
        </p:blipFill>
        <p:spPr>
          <a:xfrm>
            <a:off x="3623355" y="3078588"/>
            <a:ext cx="3887788" cy="2973868"/>
          </a:xfrm>
          <a:prstGeom prst="rect">
            <a:avLst/>
          </a:prstGeom>
        </p:spPr>
      </p:pic>
    </p:spTree>
    <p:extLst>
      <p:ext uri="{BB962C8B-B14F-4D97-AF65-F5344CB8AC3E}">
        <p14:creationId xmlns:p14="http://schemas.microsoft.com/office/powerpoint/2010/main" val="78469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16D3-525E-4CD9-BBF9-F6D0148A76D9}"/>
              </a:ext>
            </a:extLst>
          </p:cNvPr>
          <p:cNvSpPr>
            <a:spLocks noGrp="1"/>
          </p:cNvSpPr>
          <p:nvPr>
            <p:ph type="title"/>
          </p:nvPr>
        </p:nvSpPr>
        <p:spPr>
          <a:xfrm>
            <a:off x="237904" y="367067"/>
            <a:ext cx="11125199" cy="544287"/>
          </a:xfrm>
        </p:spPr>
        <p:txBody>
          <a:bodyPr/>
          <a:lstStyle/>
          <a:p>
            <a:r>
              <a:rPr lang="en-IN" dirty="0"/>
              <a:t>Convention 1: Create a Reference Navigation Property</a:t>
            </a:r>
            <a:endParaRPr lang="en-US" dirty="0"/>
          </a:p>
        </p:txBody>
      </p:sp>
      <p:sp>
        <p:nvSpPr>
          <p:cNvPr id="3" name="Content Placeholder 2">
            <a:extLst>
              <a:ext uri="{FF2B5EF4-FFF2-40B4-BE49-F238E27FC236}">
                <a16:creationId xmlns:a16="http://schemas.microsoft.com/office/drawing/2014/main" id="{73656954-E11A-4104-995D-E91CF9664809}"/>
              </a:ext>
            </a:extLst>
          </p:cNvPr>
          <p:cNvSpPr>
            <a:spLocks noGrp="1"/>
          </p:cNvSpPr>
          <p:nvPr>
            <p:ph idx="1"/>
          </p:nvPr>
        </p:nvSpPr>
        <p:spPr>
          <a:xfrm>
            <a:off x="531150" y="1099458"/>
            <a:ext cx="11241749" cy="4419600"/>
          </a:xfrm>
        </p:spPr>
        <p:txBody>
          <a:bodyPr/>
          <a:lstStyle/>
          <a:p>
            <a:r>
              <a:rPr lang="en-US" dirty="0"/>
              <a:t>On the ‘City’ class create a reference navigation property pointing to the ‘Country’ class as shown below:</a:t>
            </a:r>
          </a:p>
        </p:txBody>
      </p:sp>
      <p:sp>
        <p:nvSpPr>
          <p:cNvPr id="4" name="Slide Number Placeholder 3">
            <a:extLst>
              <a:ext uri="{FF2B5EF4-FFF2-40B4-BE49-F238E27FC236}">
                <a16:creationId xmlns:a16="http://schemas.microsoft.com/office/drawing/2014/main" id="{C153404D-FC90-4317-BBEF-DFBB70EECD59}"/>
              </a:ext>
            </a:extLst>
          </p:cNvPr>
          <p:cNvSpPr>
            <a:spLocks noGrp="1"/>
          </p:cNvSpPr>
          <p:nvPr>
            <p:ph type="sldNum" sz="quarter" idx="12"/>
          </p:nvPr>
        </p:nvSpPr>
        <p:spPr/>
        <p:txBody>
          <a:bodyPr/>
          <a:lstStyle/>
          <a:p>
            <a:fld id="{C51EAA63-D034-42AE-91FA-B13B9518C7BE}" type="slidenum">
              <a:rPr lang="en-US" smtClean="0"/>
              <a:pPr/>
              <a:t>79</a:t>
            </a:fld>
            <a:endParaRPr lang="en-US" dirty="0"/>
          </a:p>
        </p:txBody>
      </p:sp>
      <p:pic>
        <p:nvPicPr>
          <p:cNvPr id="5" name="Picture 4">
            <a:extLst>
              <a:ext uri="{FF2B5EF4-FFF2-40B4-BE49-F238E27FC236}">
                <a16:creationId xmlns:a16="http://schemas.microsoft.com/office/drawing/2014/main" id="{4F28828E-1EF5-4AF1-9527-E981342AE078}"/>
              </a:ext>
            </a:extLst>
          </p:cNvPr>
          <p:cNvPicPr>
            <a:picLocks noChangeAspect="1"/>
          </p:cNvPicPr>
          <p:nvPr/>
        </p:nvPicPr>
        <p:blipFill>
          <a:blip r:embed="rId2"/>
          <a:stretch>
            <a:fillRect/>
          </a:stretch>
        </p:blipFill>
        <p:spPr>
          <a:xfrm>
            <a:off x="2599876" y="2090173"/>
            <a:ext cx="6401253" cy="2971568"/>
          </a:xfrm>
          <a:prstGeom prst="rect">
            <a:avLst/>
          </a:prstGeom>
        </p:spPr>
      </p:pic>
    </p:spTree>
    <p:extLst>
      <p:ext uri="{BB962C8B-B14F-4D97-AF65-F5344CB8AC3E}">
        <p14:creationId xmlns:p14="http://schemas.microsoft.com/office/powerpoint/2010/main" val="31876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3279-1DA2-4BBB-9421-0BD233D09C89}"/>
              </a:ext>
            </a:extLst>
          </p:cNvPr>
          <p:cNvSpPr>
            <a:spLocks noGrp="1"/>
          </p:cNvSpPr>
          <p:nvPr>
            <p:ph type="title"/>
          </p:nvPr>
        </p:nvSpPr>
        <p:spPr>
          <a:xfrm>
            <a:off x="221573" y="236436"/>
            <a:ext cx="11125199" cy="560615"/>
          </a:xfrm>
        </p:spPr>
        <p:txBody>
          <a:bodyPr/>
          <a:lstStyle/>
          <a:p>
            <a:r>
              <a:rPr lang="en-IN" dirty="0"/>
              <a:t>EF Core VS EF 6</a:t>
            </a:r>
            <a:endParaRPr lang="en-US" dirty="0"/>
          </a:p>
        </p:txBody>
      </p:sp>
      <p:sp>
        <p:nvSpPr>
          <p:cNvPr id="3" name="Content Placeholder 2">
            <a:extLst>
              <a:ext uri="{FF2B5EF4-FFF2-40B4-BE49-F238E27FC236}">
                <a16:creationId xmlns:a16="http://schemas.microsoft.com/office/drawing/2014/main" id="{32A2A101-AF4C-442D-997A-60F53BAE9621}"/>
              </a:ext>
            </a:extLst>
          </p:cNvPr>
          <p:cNvSpPr>
            <a:spLocks noGrp="1"/>
          </p:cNvSpPr>
          <p:nvPr>
            <p:ph idx="1"/>
          </p:nvPr>
        </p:nvSpPr>
        <p:spPr>
          <a:xfrm>
            <a:off x="416848" y="903510"/>
            <a:ext cx="11126522" cy="4419600"/>
          </a:xfrm>
        </p:spPr>
        <p:txBody>
          <a:bodyPr/>
          <a:lstStyle/>
          <a:p>
            <a:r>
              <a:rPr lang="en-US" dirty="0"/>
              <a:t>EF Core will include most of the features of EF 6 gradually. However, there are some features of EF 6 which are not supported in EF Core 2.0 such as:</a:t>
            </a:r>
          </a:p>
          <a:p>
            <a:pPr lvl="1">
              <a:spcBef>
                <a:spcPts val="0"/>
              </a:spcBef>
            </a:pPr>
            <a:r>
              <a:rPr lang="en-US" dirty="0"/>
              <a:t>EDMX/ Graphical Visualization of Model</a:t>
            </a:r>
          </a:p>
          <a:p>
            <a:pPr lvl="1">
              <a:spcBef>
                <a:spcPts val="0"/>
              </a:spcBef>
            </a:pPr>
            <a:r>
              <a:rPr lang="en-US" dirty="0"/>
              <a:t>Entity Data Model Wizard (for DB-First approach)</a:t>
            </a:r>
          </a:p>
          <a:p>
            <a:pPr lvl="1">
              <a:spcBef>
                <a:spcPts val="0"/>
              </a:spcBef>
            </a:pPr>
            <a:r>
              <a:rPr lang="en-US" dirty="0" err="1"/>
              <a:t>ObjectContext</a:t>
            </a:r>
            <a:r>
              <a:rPr lang="en-US" dirty="0"/>
              <a:t> API</a:t>
            </a:r>
          </a:p>
          <a:p>
            <a:pPr lvl="1">
              <a:spcBef>
                <a:spcPts val="0"/>
              </a:spcBef>
            </a:pPr>
            <a:r>
              <a:rPr lang="en-US" dirty="0"/>
              <a:t>Querying using Entity SQL.</a:t>
            </a:r>
          </a:p>
          <a:p>
            <a:pPr lvl="1">
              <a:spcBef>
                <a:spcPts val="0"/>
              </a:spcBef>
            </a:pPr>
            <a:r>
              <a:rPr lang="en-US" dirty="0"/>
              <a:t>Automated Migration</a:t>
            </a:r>
          </a:p>
          <a:p>
            <a:pPr lvl="1">
              <a:spcBef>
                <a:spcPts val="0"/>
              </a:spcBef>
            </a:pPr>
            <a:r>
              <a:rPr lang="en-US" dirty="0"/>
              <a:t>Inheritance: Table per type (TPT)</a:t>
            </a:r>
          </a:p>
          <a:p>
            <a:pPr lvl="1">
              <a:spcBef>
                <a:spcPts val="0"/>
              </a:spcBef>
            </a:pPr>
            <a:r>
              <a:rPr lang="en-US" dirty="0"/>
              <a:t>Inheritance: Table per concrete class (TPC) </a:t>
            </a:r>
          </a:p>
          <a:p>
            <a:pPr lvl="1">
              <a:spcBef>
                <a:spcPts val="0"/>
              </a:spcBef>
            </a:pPr>
            <a:r>
              <a:rPr lang="en-US" dirty="0"/>
              <a:t>Many-to-Many without join entity</a:t>
            </a:r>
          </a:p>
          <a:p>
            <a:pPr lvl="1">
              <a:spcBef>
                <a:spcPts val="0"/>
              </a:spcBef>
            </a:pPr>
            <a:r>
              <a:rPr lang="en-US" dirty="0"/>
              <a:t>Entity Splitting</a:t>
            </a:r>
          </a:p>
          <a:p>
            <a:pPr lvl="1">
              <a:spcBef>
                <a:spcPts val="0"/>
              </a:spcBef>
            </a:pPr>
            <a:r>
              <a:rPr lang="en-US" dirty="0"/>
              <a:t>Spatial Data</a:t>
            </a:r>
          </a:p>
          <a:p>
            <a:pPr lvl="1">
              <a:spcBef>
                <a:spcPts val="0"/>
              </a:spcBef>
            </a:pPr>
            <a:r>
              <a:rPr lang="en-US" dirty="0"/>
              <a:t>Lazy loading of related data</a:t>
            </a:r>
          </a:p>
          <a:p>
            <a:pPr lvl="1">
              <a:spcBef>
                <a:spcPts val="0"/>
              </a:spcBef>
            </a:pPr>
            <a:r>
              <a:rPr lang="en-US" dirty="0"/>
              <a:t>Stored procedure mapping with </a:t>
            </a:r>
            <a:r>
              <a:rPr lang="en-US" dirty="0" err="1"/>
              <a:t>DbContext</a:t>
            </a:r>
            <a:r>
              <a:rPr lang="en-US" dirty="0"/>
              <a:t> for CUD operation</a:t>
            </a:r>
          </a:p>
          <a:p>
            <a:pPr lvl="1">
              <a:spcBef>
                <a:spcPts val="0"/>
              </a:spcBef>
            </a:pPr>
            <a:r>
              <a:rPr lang="en-US" dirty="0"/>
              <a:t>Seed data</a:t>
            </a:r>
          </a:p>
          <a:p>
            <a:pPr lvl="1">
              <a:spcBef>
                <a:spcPts val="0"/>
              </a:spcBef>
            </a:pPr>
            <a:r>
              <a:rPr lang="en-US" dirty="0"/>
              <a:t>Automatic migration</a:t>
            </a:r>
          </a:p>
          <a:p>
            <a:pPr lvl="1">
              <a:spcBef>
                <a:spcPts val="0"/>
              </a:spcBef>
            </a:pPr>
            <a:endParaRPr lang="en-US" dirty="0"/>
          </a:p>
        </p:txBody>
      </p:sp>
      <p:sp>
        <p:nvSpPr>
          <p:cNvPr id="4" name="Slide Number Placeholder 3">
            <a:extLst>
              <a:ext uri="{FF2B5EF4-FFF2-40B4-BE49-F238E27FC236}">
                <a16:creationId xmlns:a16="http://schemas.microsoft.com/office/drawing/2014/main" id="{C1124FF6-795F-4B47-BD24-42407F955F61}"/>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56111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AFDC-5380-4999-9D1F-7F3A784482E0}"/>
              </a:ext>
            </a:extLst>
          </p:cNvPr>
          <p:cNvSpPr>
            <a:spLocks noGrp="1"/>
          </p:cNvSpPr>
          <p:nvPr>
            <p:ph type="title"/>
          </p:nvPr>
        </p:nvSpPr>
        <p:spPr>
          <a:xfrm>
            <a:off x="221575" y="307196"/>
            <a:ext cx="11125199" cy="384047"/>
          </a:xfrm>
        </p:spPr>
        <p:txBody>
          <a:bodyPr/>
          <a:lstStyle/>
          <a:p>
            <a:r>
              <a:rPr lang="en-IN" dirty="0"/>
              <a:t>Convention 1: Create a Reference Navigation Property</a:t>
            </a:r>
            <a:endParaRPr lang="en-US" dirty="0"/>
          </a:p>
        </p:txBody>
      </p:sp>
      <p:sp>
        <p:nvSpPr>
          <p:cNvPr id="3" name="Content Placeholder 2">
            <a:extLst>
              <a:ext uri="{FF2B5EF4-FFF2-40B4-BE49-F238E27FC236}">
                <a16:creationId xmlns:a16="http://schemas.microsoft.com/office/drawing/2014/main" id="{AA82969A-533B-42D6-9AD4-7B7B1C1A886C}"/>
              </a:ext>
            </a:extLst>
          </p:cNvPr>
          <p:cNvSpPr>
            <a:spLocks noGrp="1"/>
          </p:cNvSpPr>
          <p:nvPr>
            <p:ph idx="1"/>
          </p:nvPr>
        </p:nvSpPr>
        <p:spPr>
          <a:xfrm>
            <a:off x="531151" y="952501"/>
            <a:ext cx="8074006" cy="4419600"/>
          </a:xfrm>
        </p:spPr>
        <p:txBody>
          <a:bodyPr/>
          <a:lstStyle/>
          <a:p>
            <a:pPr algn="just"/>
            <a:r>
              <a:rPr lang="en-US" sz="2600" dirty="0"/>
              <a:t>On applying the Migration it will produce a one-to-many relationship (foreign key) between the City and Country tables in the database, where City table includes a nullable foreign key </a:t>
            </a:r>
            <a:r>
              <a:rPr lang="en-US" sz="2600" dirty="0" err="1"/>
              <a:t>CountryId</a:t>
            </a:r>
            <a:r>
              <a:rPr lang="en-US" sz="2600" dirty="0"/>
              <a:t>, as shown below.</a:t>
            </a:r>
          </a:p>
        </p:txBody>
      </p:sp>
      <p:sp>
        <p:nvSpPr>
          <p:cNvPr id="4" name="Slide Number Placeholder 3">
            <a:extLst>
              <a:ext uri="{FF2B5EF4-FFF2-40B4-BE49-F238E27FC236}">
                <a16:creationId xmlns:a16="http://schemas.microsoft.com/office/drawing/2014/main" id="{17E4C28A-DF5A-46AF-8492-13C83C89D288}"/>
              </a:ext>
            </a:extLst>
          </p:cNvPr>
          <p:cNvSpPr>
            <a:spLocks noGrp="1"/>
          </p:cNvSpPr>
          <p:nvPr>
            <p:ph type="sldNum" sz="quarter" idx="12"/>
          </p:nvPr>
        </p:nvSpPr>
        <p:spPr/>
        <p:txBody>
          <a:bodyPr/>
          <a:lstStyle/>
          <a:p>
            <a:fld id="{C51EAA63-D034-42AE-91FA-B13B9518C7BE}" type="slidenum">
              <a:rPr lang="en-US" smtClean="0"/>
              <a:pPr/>
              <a:t>80</a:t>
            </a:fld>
            <a:endParaRPr lang="en-US" dirty="0"/>
          </a:p>
        </p:txBody>
      </p:sp>
      <p:pic>
        <p:nvPicPr>
          <p:cNvPr id="5" name="Picture 4">
            <a:extLst>
              <a:ext uri="{FF2B5EF4-FFF2-40B4-BE49-F238E27FC236}">
                <a16:creationId xmlns:a16="http://schemas.microsoft.com/office/drawing/2014/main" id="{E5599A88-BF09-4DF8-A700-E710BFA9034F}"/>
              </a:ext>
            </a:extLst>
          </p:cNvPr>
          <p:cNvPicPr>
            <a:picLocks noChangeAspect="1"/>
          </p:cNvPicPr>
          <p:nvPr/>
        </p:nvPicPr>
        <p:blipFill>
          <a:blip r:embed="rId2"/>
          <a:stretch>
            <a:fillRect/>
          </a:stretch>
        </p:blipFill>
        <p:spPr>
          <a:xfrm>
            <a:off x="8923998" y="952500"/>
            <a:ext cx="2733675" cy="4876799"/>
          </a:xfrm>
          <a:prstGeom prst="rect">
            <a:avLst/>
          </a:prstGeom>
        </p:spPr>
      </p:pic>
    </p:spTree>
    <p:extLst>
      <p:ext uri="{BB962C8B-B14F-4D97-AF65-F5344CB8AC3E}">
        <p14:creationId xmlns:p14="http://schemas.microsoft.com/office/powerpoint/2010/main" val="386658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E4EC-43BE-4508-B00D-C05BF8682861}"/>
              </a:ext>
            </a:extLst>
          </p:cNvPr>
          <p:cNvSpPr>
            <a:spLocks noGrp="1"/>
          </p:cNvSpPr>
          <p:nvPr>
            <p:ph type="title"/>
          </p:nvPr>
        </p:nvSpPr>
        <p:spPr>
          <a:xfrm>
            <a:off x="270561" y="307196"/>
            <a:ext cx="11125199" cy="384047"/>
          </a:xfrm>
        </p:spPr>
        <p:txBody>
          <a:bodyPr/>
          <a:lstStyle/>
          <a:p>
            <a:r>
              <a:rPr lang="en-IN" dirty="0"/>
              <a:t>Convention 2: Create a Collection Navigation</a:t>
            </a:r>
            <a:endParaRPr lang="en-US" dirty="0"/>
          </a:p>
        </p:txBody>
      </p:sp>
      <p:sp>
        <p:nvSpPr>
          <p:cNvPr id="3" name="Content Placeholder 2">
            <a:extLst>
              <a:ext uri="{FF2B5EF4-FFF2-40B4-BE49-F238E27FC236}">
                <a16:creationId xmlns:a16="http://schemas.microsoft.com/office/drawing/2014/main" id="{4D8584A4-BF43-413B-836C-D03AA5633F1F}"/>
              </a:ext>
            </a:extLst>
          </p:cNvPr>
          <p:cNvSpPr>
            <a:spLocks noGrp="1"/>
          </p:cNvSpPr>
          <p:nvPr>
            <p:ph idx="1"/>
          </p:nvPr>
        </p:nvSpPr>
        <p:spPr>
          <a:xfrm>
            <a:off x="531151" y="903515"/>
            <a:ext cx="11126522" cy="4419600"/>
          </a:xfrm>
        </p:spPr>
        <p:txBody>
          <a:bodyPr/>
          <a:lstStyle/>
          <a:p>
            <a:r>
              <a:rPr lang="en-US" dirty="0"/>
              <a:t>Another way to create one-to-many relationship is by adding collection navigation property </a:t>
            </a:r>
            <a:r>
              <a:rPr lang="en-US" dirty="0" err="1"/>
              <a:t>ICollection</a:t>
            </a:r>
            <a:r>
              <a:rPr lang="en-US" dirty="0"/>
              <a:t> in the Country class as shown below.</a:t>
            </a:r>
          </a:p>
        </p:txBody>
      </p:sp>
      <p:sp>
        <p:nvSpPr>
          <p:cNvPr id="4" name="Slide Number Placeholder 3">
            <a:extLst>
              <a:ext uri="{FF2B5EF4-FFF2-40B4-BE49-F238E27FC236}">
                <a16:creationId xmlns:a16="http://schemas.microsoft.com/office/drawing/2014/main" id="{029B8A3C-679C-42AB-92E4-2133550EB2E0}"/>
              </a:ext>
            </a:extLst>
          </p:cNvPr>
          <p:cNvSpPr>
            <a:spLocks noGrp="1"/>
          </p:cNvSpPr>
          <p:nvPr>
            <p:ph type="sldNum" sz="quarter" idx="12"/>
          </p:nvPr>
        </p:nvSpPr>
        <p:spPr/>
        <p:txBody>
          <a:bodyPr/>
          <a:lstStyle/>
          <a:p>
            <a:fld id="{C51EAA63-D034-42AE-91FA-B13B9518C7BE}" type="slidenum">
              <a:rPr lang="en-US" smtClean="0"/>
              <a:pPr/>
              <a:t>81</a:t>
            </a:fld>
            <a:endParaRPr lang="en-US" dirty="0"/>
          </a:p>
        </p:txBody>
      </p:sp>
      <p:pic>
        <p:nvPicPr>
          <p:cNvPr id="5" name="Picture 4">
            <a:extLst>
              <a:ext uri="{FF2B5EF4-FFF2-40B4-BE49-F238E27FC236}">
                <a16:creationId xmlns:a16="http://schemas.microsoft.com/office/drawing/2014/main" id="{FD874571-CA0D-4B19-A4ED-77A46B74EF79}"/>
              </a:ext>
            </a:extLst>
          </p:cNvPr>
          <p:cNvPicPr>
            <a:picLocks noChangeAspect="1"/>
          </p:cNvPicPr>
          <p:nvPr/>
        </p:nvPicPr>
        <p:blipFill>
          <a:blip r:embed="rId3"/>
          <a:stretch>
            <a:fillRect/>
          </a:stretch>
        </p:blipFill>
        <p:spPr>
          <a:xfrm>
            <a:off x="2237014" y="1671061"/>
            <a:ext cx="6738030" cy="2884508"/>
          </a:xfrm>
          <a:prstGeom prst="rect">
            <a:avLst/>
          </a:prstGeom>
        </p:spPr>
      </p:pic>
    </p:spTree>
    <p:extLst>
      <p:ext uri="{BB962C8B-B14F-4D97-AF65-F5344CB8AC3E}">
        <p14:creationId xmlns:p14="http://schemas.microsoft.com/office/powerpoint/2010/main" val="9028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01E2-988A-4C68-A26E-64CFABDFCB9A}"/>
              </a:ext>
            </a:extLst>
          </p:cNvPr>
          <p:cNvSpPr>
            <a:spLocks noGrp="1"/>
          </p:cNvSpPr>
          <p:nvPr>
            <p:ph type="title"/>
          </p:nvPr>
        </p:nvSpPr>
        <p:spPr>
          <a:xfrm>
            <a:off x="303218" y="328678"/>
            <a:ext cx="11125199" cy="889000"/>
          </a:xfrm>
        </p:spPr>
        <p:txBody>
          <a:bodyPr/>
          <a:lstStyle/>
          <a:p>
            <a:r>
              <a:rPr lang="en-IN" dirty="0"/>
              <a:t>Convention 3: Create Reference &amp; Collection Navigation Properties</a:t>
            </a:r>
            <a:endParaRPr lang="en-US" dirty="0"/>
          </a:p>
        </p:txBody>
      </p:sp>
      <p:sp>
        <p:nvSpPr>
          <p:cNvPr id="3" name="Content Placeholder 2">
            <a:extLst>
              <a:ext uri="{FF2B5EF4-FFF2-40B4-BE49-F238E27FC236}">
                <a16:creationId xmlns:a16="http://schemas.microsoft.com/office/drawing/2014/main" id="{3A7BBBEA-A339-42B4-9BF0-4B2D96004C0B}"/>
              </a:ext>
            </a:extLst>
          </p:cNvPr>
          <p:cNvSpPr>
            <a:spLocks noGrp="1"/>
          </p:cNvSpPr>
          <p:nvPr>
            <p:ph idx="1"/>
          </p:nvPr>
        </p:nvSpPr>
        <p:spPr>
          <a:xfrm>
            <a:off x="531151" y="1255779"/>
            <a:ext cx="11126522" cy="4419600"/>
          </a:xfrm>
        </p:spPr>
        <p:txBody>
          <a:bodyPr/>
          <a:lstStyle/>
          <a:p>
            <a:r>
              <a:rPr lang="en-IN" dirty="0"/>
              <a:t>We </a:t>
            </a:r>
            <a:r>
              <a:rPr lang="en-US" dirty="0"/>
              <a:t>can also create both Reference &amp; Collection navigation properties on the entities to create foreign key relationship (One-to-Many).</a:t>
            </a:r>
          </a:p>
        </p:txBody>
      </p:sp>
      <p:sp>
        <p:nvSpPr>
          <p:cNvPr id="4" name="Slide Number Placeholder 3">
            <a:extLst>
              <a:ext uri="{FF2B5EF4-FFF2-40B4-BE49-F238E27FC236}">
                <a16:creationId xmlns:a16="http://schemas.microsoft.com/office/drawing/2014/main" id="{EF847D07-AABA-4C34-B05A-BF8D5F038391}"/>
              </a:ext>
            </a:extLst>
          </p:cNvPr>
          <p:cNvSpPr>
            <a:spLocks noGrp="1"/>
          </p:cNvSpPr>
          <p:nvPr>
            <p:ph type="sldNum" sz="quarter" idx="12"/>
          </p:nvPr>
        </p:nvSpPr>
        <p:spPr/>
        <p:txBody>
          <a:bodyPr/>
          <a:lstStyle/>
          <a:p>
            <a:fld id="{C51EAA63-D034-42AE-91FA-B13B9518C7BE}" type="slidenum">
              <a:rPr lang="en-US" smtClean="0"/>
              <a:pPr/>
              <a:t>82</a:t>
            </a:fld>
            <a:endParaRPr lang="en-US" dirty="0"/>
          </a:p>
        </p:txBody>
      </p:sp>
      <p:pic>
        <p:nvPicPr>
          <p:cNvPr id="5" name="Picture 4">
            <a:extLst>
              <a:ext uri="{FF2B5EF4-FFF2-40B4-BE49-F238E27FC236}">
                <a16:creationId xmlns:a16="http://schemas.microsoft.com/office/drawing/2014/main" id="{99071E30-411E-44EA-9DD1-2AE113D706EF}"/>
              </a:ext>
            </a:extLst>
          </p:cNvPr>
          <p:cNvPicPr>
            <a:picLocks noChangeAspect="1"/>
          </p:cNvPicPr>
          <p:nvPr/>
        </p:nvPicPr>
        <p:blipFill>
          <a:blip r:embed="rId2"/>
          <a:stretch>
            <a:fillRect/>
          </a:stretch>
        </p:blipFill>
        <p:spPr>
          <a:xfrm>
            <a:off x="2211281" y="2414587"/>
            <a:ext cx="6921471" cy="3576479"/>
          </a:xfrm>
          <a:prstGeom prst="rect">
            <a:avLst/>
          </a:prstGeom>
        </p:spPr>
      </p:pic>
    </p:spTree>
    <p:extLst>
      <p:ext uri="{BB962C8B-B14F-4D97-AF65-F5344CB8AC3E}">
        <p14:creationId xmlns:p14="http://schemas.microsoft.com/office/powerpoint/2010/main" val="466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FEAE-FD64-4718-A7DB-096D7C3436C5}"/>
              </a:ext>
            </a:extLst>
          </p:cNvPr>
          <p:cNvSpPr>
            <a:spLocks noGrp="1"/>
          </p:cNvSpPr>
          <p:nvPr>
            <p:ph type="title"/>
          </p:nvPr>
        </p:nvSpPr>
        <p:spPr>
          <a:xfrm>
            <a:off x="254233" y="323524"/>
            <a:ext cx="11125199" cy="384047"/>
          </a:xfrm>
        </p:spPr>
        <p:txBody>
          <a:bodyPr/>
          <a:lstStyle/>
          <a:p>
            <a:r>
              <a:rPr lang="en-IN" dirty="0"/>
              <a:t>Convention 4: Use Convention 3 + Foreign Key Property</a:t>
            </a:r>
            <a:endParaRPr lang="en-US" dirty="0"/>
          </a:p>
        </p:txBody>
      </p:sp>
      <p:sp>
        <p:nvSpPr>
          <p:cNvPr id="3" name="Content Placeholder 2">
            <a:extLst>
              <a:ext uri="{FF2B5EF4-FFF2-40B4-BE49-F238E27FC236}">
                <a16:creationId xmlns:a16="http://schemas.microsoft.com/office/drawing/2014/main" id="{28200C0A-8582-4B67-AAB6-6AC35A12DDDD}"/>
              </a:ext>
            </a:extLst>
          </p:cNvPr>
          <p:cNvSpPr>
            <a:spLocks noGrp="1"/>
          </p:cNvSpPr>
          <p:nvPr>
            <p:ph idx="1"/>
          </p:nvPr>
        </p:nvSpPr>
        <p:spPr>
          <a:xfrm>
            <a:off x="531151" y="887187"/>
            <a:ext cx="11503006" cy="4419600"/>
          </a:xfrm>
        </p:spPr>
        <p:txBody>
          <a:bodyPr/>
          <a:lstStyle/>
          <a:p>
            <a:r>
              <a:rPr lang="en-US" dirty="0"/>
              <a:t>Here we use the Convention 3 and also adds a foreign key property </a:t>
            </a:r>
            <a:r>
              <a:rPr lang="en-US" dirty="0" err="1"/>
              <a:t>CountryId</a:t>
            </a:r>
            <a:r>
              <a:rPr lang="en-US" dirty="0"/>
              <a:t> of type int on the City entity.</a:t>
            </a:r>
          </a:p>
        </p:txBody>
      </p:sp>
      <p:sp>
        <p:nvSpPr>
          <p:cNvPr id="4" name="Slide Number Placeholder 3">
            <a:extLst>
              <a:ext uri="{FF2B5EF4-FFF2-40B4-BE49-F238E27FC236}">
                <a16:creationId xmlns:a16="http://schemas.microsoft.com/office/drawing/2014/main" id="{9623F18C-5E3B-4659-951A-D9AD3E9EDFB5}"/>
              </a:ext>
            </a:extLst>
          </p:cNvPr>
          <p:cNvSpPr>
            <a:spLocks noGrp="1"/>
          </p:cNvSpPr>
          <p:nvPr>
            <p:ph type="sldNum" sz="quarter" idx="12"/>
          </p:nvPr>
        </p:nvSpPr>
        <p:spPr/>
        <p:txBody>
          <a:bodyPr/>
          <a:lstStyle/>
          <a:p>
            <a:fld id="{C51EAA63-D034-42AE-91FA-B13B9518C7BE}" type="slidenum">
              <a:rPr lang="en-US" smtClean="0"/>
              <a:pPr/>
              <a:t>83</a:t>
            </a:fld>
            <a:endParaRPr lang="en-US" dirty="0"/>
          </a:p>
        </p:txBody>
      </p:sp>
      <p:pic>
        <p:nvPicPr>
          <p:cNvPr id="5" name="Picture 4">
            <a:extLst>
              <a:ext uri="{FF2B5EF4-FFF2-40B4-BE49-F238E27FC236}">
                <a16:creationId xmlns:a16="http://schemas.microsoft.com/office/drawing/2014/main" id="{9C2BEDC7-2DA7-4E6D-84C7-2726CB0F18A2}"/>
              </a:ext>
            </a:extLst>
          </p:cNvPr>
          <p:cNvPicPr>
            <a:picLocks noChangeAspect="1"/>
          </p:cNvPicPr>
          <p:nvPr/>
        </p:nvPicPr>
        <p:blipFill>
          <a:blip r:embed="rId2"/>
          <a:stretch>
            <a:fillRect/>
          </a:stretch>
        </p:blipFill>
        <p:spPr>
          <a:xfrm>
            <a:off x="2142763" y="1836963"/>
            <a:ext cx="6989989" cy="3812721"/>
          </a:xfrm>
          <a:prstGeom prst="rect">
            <a:avLst/>
          </a:prstGeom>
        </p:spPr>
      </p:pic>
    </p:spTree>
    <p:extLst>
      <p:ext uri="{BB962C8B-B14F-4D97-AF65-F5344CB8AC3E}">
        <p14:creationId xmlns:p14="http://schemas.microsoft.com/office/powerpoint/2010/main" val="141043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DE38-DA9F-404E-A990-1AA5AF465F3F}"/>
              </a:ext>
            </a:extLst>
          </p:cNvPr>
          <p:cNvSpPr>
            <a:spLocks noGrp="1"/>
          </p:cNvSpPr>
          <p:nvPr>
            <p:ph type="title"/>
          </p:nvPr>
        </p:nvSpPr>
        <p:spPr>
          <a:xfrm>
            <a:off x="270561" y="290867"/>
            <a:ext cx="11125199" cy="384047"/>
          </a:xfrm>
        </p:spPr>
        <p:txBody>
          <a:bodyPr/>
          <a:lstStyle/>
          <a:p>
            <a:r>
              <a:rPr lang="en-IN" dirty="0"/>
              <a:t>One-to-One Relationship </a:t>
            </a:r>
            <a:endParaRPr lang="en-US" dirty="0"/>
          </a:p>
        </p:txBody>
      </p:sp>
      <p:sp>
        <p:nvSpPr>
          <p:cNvPr id="3" name="Content Placeholder 2">
            <a:extLst>
              <a:ext uri="{FF2B5EF4-FFF2-40B4-BE49-F238E27FC236}">
                <a16:creationId xmlns:a16="http://schemas.microsoft.com/office/drawing/2014/main" id="{AA2F53F4-1A23-4322-97FD-9B342E8B959C}"/>
              </a:ext>
            </a:extLst>
          </p:cNvPr>
          <p:cNvSpPr>
            <a:spLocks noGrp="1"/>
          </p:cNvSpPr>
          <p:nvPr>
            <p:ph idx="1"/>
          </p:nvPr>
        </p:nvSpPr>
        <p:spPr>
          <a:xfrm>
            <a:off x="531151" y="887187"/>
            <a:ext cx="11503006" cy="4419600"/>
          </a:xfrm>
        </p:spPr>
        <p:txBody>
          <a:bodyPr/>
          <a:lstStyle/>
          <a:p>
            <a:r>
              <a:rPr lang="en-US" sz="2600" dirty="0"/>
              <a:t>Creating One-to-One relationship between entity classes is very simple in EF Core. All we have to do is add Reference Navigation properties on both the entities.</a:t>
            </a:r>
          </a:p>
          <a:p>
            <a:r>
              <a:rPr lang="en-US" sz="2600" dirty="0"/>
              <a:t>In the below code, created One-to-One Relationship between the ‘Country’ &amp; ‘City’ entity classes.</a:t>
            </a:r>
          </a:p>
        </p:txBody>
      </p:sp>
      <p:sp>
        <p:nvSpPr>
          <p:cNvPr id="4" name="Slide Number Placeholder 3">
            <a:extLst>
              <a:ext uri="{FF2B5EF4-FFF2-40B4-BE49-F238E27FC236}">
                <a16:creationId xmlns:a16="http://schemas.microsoft.com/office/drawing/2014/main" id="{228C041B-F808-4551-A609-05167054B6A7}"/>
              </a:ext>
            </a:extLst>
          </p:cNvPr>
          <p:cNvSpPr>
            <a:spLocks noGrp="1"/>
          </p:cNvSpPr>
          <p:nvPr>
            <p:ph type="sldNum" sz="quarter" idx="12"/>
          </p:nvPr>
        </p:nvSpPr>
        <p:spPr/>
        <p:txBody>
          <a:bodyPr/>
          <a:lstStyle/>
          <a:p>
            <a:fld id="{C51EAA63-D034-42AE-91FA-B13B9518C7BE}" type="slidenum">
              <a:rPr lang="en-US" smtClean="0"/>
              <a:pPr/>
              <a:t>84</a:t>
            </a:fld>
            <a:endParaRPr lang="en-US" dirty="0"/>
          </a:p>
        </p:txBody>
      </p:sp>
      <p:pic>
        <p:nvPicPr>
          <p:cNvPr id="5" name="Picture 4">
            <a:extLst>
              <a:ext uri="{FF2B5EF4-FFF2-40B4-BE49-F238E27FC236}">
                <a16:creationId xmlns:a16="http://schemas.microsoft.com/office/drawing/2014/main" id="{95A62779-A2EF-452A-AACC-2D28832FB14A}"/>
              </a:ext>
            </a:extLst>
          </p:cNvPr>
          <p:cNvPicPr>
            <a:picLocks noChangeAspect="1"/>
          </p:cNvPicPr>
          <p:nvPr/>
        </p:nvPicPr>
        <p:blipFill>
          <a:blip r:embed="rId2"/>
          <a:stretch>
            <a:fillRect/>
          </a:stretch>
        </p:blipFill>
        <p:spPr>
          <a:xfrm>
            <a:off x="531151" y="2671675"/>
            <a:ext cx="6000523" cy="3299138"/>
          </a:xfrm>
          <a:prstGeom prst="rect">
            <a:avLst/>
          </a:prstGeom>
        </p:spPr>
      </p:pic>
      <p:pic>
        <p:nvPicPr>
          <p:cNvPr id="6" name="Picture 5">
            <a:extLst>
              <a:ext uri="{FF2B5EF4-FFF2-40B4-BE49-F238E27FC236}">
                <a16:creationId xmlns:a16="http://schemas.microsoft.com/office/drawing/2014/main" id="{A212787C-A3B6-4017-9BF9-722401CD7E5D}"/>
              </a:ext>
            </a:extLst>
          </p:cNvPr>
          <p:cNvPicPr>
            <a:picLocks noChangeAspect="1"/>
          </p:cNvPicPr>
          <p:nvPr/>
        </p:nvPicPr>
        <p:blipFill>
          <a:blip r:embed="rId3"/>
          <a:stretch>
            <a:fillRect/>
          </a:stretch>
        </p:blipFill>
        <p:spPr>
          <a:xfrm>
            <a:off x="7798688" y="2194295"/>
            <a:ext cx="3370055" cy="4057153"/>
          </a:xfrm>
          <a:prstGeom prst="rect">
            <a:avLst/>
          </a:prstGeom>
        </p:spPr>
      </p:pic>
    </p:spTree>
    <p:extLst>
      <p:ext uri="{BB962C8B-B14F-4D97-AF65-F5344CB8AC3E}">
        <p14:creationId xmlns:p14="http://schemas.microsoft.com/office/powerpoint/2010/main" val="47751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0A18-7313-4A46-9CCC-4121E4CF1531}"/>
              </a:ext>
            </a:extLst>
          </p:cNvPr>
          <p:cNvSpPr>
            <a:spLocks noGrp="1"/>
          </p:cNvSpPr>
          <p:nvPr>
            <p:ph type="title"/>
          </p:nvPr>
        </p:nvSpPr>
        <p:spPr>
          <a:xfrm>
            <a:off x="352203" y="339853"/>
            <a:ext cx="11125199" cy="384047"/>
          </a:xfrm>
        </p:spPr>
        <p:txBody>
          <a:bodyPr/>
          <a:lstStyle/>
          <a:p>
            <a:r>
              <a:rPr lang="en-IN" dirty="0"/>
              <a:t>Configurations</a:t>
            </a:r>
            <a:endParaRPr lang="en-US" dirty="0"/>
          </a:p>
        </p:txBody>
      </p:sp>
      <p:sp>
        <p:nvSpPr>
          <p:cNvPr id="3" name="Content Placeholder 2">
            <a:extLst>
              <a:ext uri="{FF2B5EF4-FFF2-40B4-BE49-F238E27FC236}">
                <a16:creationId xmlns:a16="http://schemas.microsoft.com/office/drawing/2014/main" id="{4539F072-1D0F-4D5C-AB79-B36A82C0E1BD}"/>
              </a:ext>
            </a:extLst>
          </p:cNvPr>
          <p:cNvSpPr>
            <a:spLocks noGrp="1"/>
          </p:cNvSpPr>
          <p:nvPr>
            <p:ph idx="1"/>
          </p:nvPr>
        </p:nvSpPr>
        <p:spPr>
          <a:xfrm>
            <a:off x="531151" y="952501"/>
            <a:ext cx="11126522" cy="4419600"/>
          </a:xfrm>
        </p:spPr>
        <p:txBody>
          <a:bodyPr/>
          <a:lstStyle/>
          <a:p>
            <a:r>
              <a:rPr lang="en-US" dirty="0"/>
              <a:t>If you want to override the conventions then apply the configurations and customize the EF model to database mappings.</a:t>
            </a:r>
          </a:p>
          <a:p>
            <a:endParaRPr lang="en-US" dirty="0"/>
          </a:p>
          <a:p>
            <a:r>
              <a:rPr lang="en-US" dirty="0"/>
              <a:t>There are 2 configuration methods in EF Core:</a:t>
            </a:r>
          </a:p>
          <a:p>
            <a:pPr lvl="1"/>
            <a:r>
              <a:rPr lang="en-US" dirty="0"/>
              <a:t>Data Annotation Attributes</a:t>
            </a:r>
          </a:p>
          <a:p>
            <a:pPr lvl="1"/>
            <a:r>
              <a:rPr lang="en-US" dirty="0"/>
              <a:t>Fluent API</a:t>
            </a:r>
          </a:p>
          <a:p>
            <a:endParaRPr lang="en-US" dirty="0"/>
          </a:p>
        </p:txBody>
      </p:sp>
      <p:sp>
        <p:nvSpPr>
          <p:cNvPr id="4" name="Slide Number Placeholder 3">
            <a:extLst>
              <a:ext uri="{FF2B5EF4-FFF2-40B4-BE49-F238E27FC236}">
                <a16:creationId xmlns:a16="http://schemas.microsoft.com/office/drawing/2014/main" id="{9BD0E100-6445-4563-8503-C95F0DED773A}"/>
              </a:ext>
            </a:extLst>
          </p:cNvPr>
          <p:cNvSpPr>
            <a:spLocks noGrp="1"/>
          </p:cNvSpPr>
          <p:nvPr>
            <p:ph type="sldNum" sz="quarter" idx="12"/>
          </p:nvPr>
        </p:nvSpPr>
        <p:spPr/>
        <p:txBody>
          <a:bodyPr/>
          <a:lstStyle/>
          <a:p>
            <a:fld id="{C51EAA63-D034-42AE-91FA-B13B9518C7BE}" type="slidenum">
              <a:rPr lang="en-US" smtClean="0"/>
              <a:pPr/>
              <a:t>85</a:t>
            </a:fld>
            <a:endParaRPr lang="en-US" dirty="0"/>
          </a:p>
        </p:txBody>
      </p:sp>
    </p:spTree>
    <p:extLst>
      <p:ext uri="{BB962C8B-B14F-4D97-AF65-F5344CB8AC3E}">
        <p14:creationId xmlns:p14="http://schemas.microsoft.com/office/powerpoint/2010/main" val="8170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1920-F836-4807-B89F-2D1C58661A57}"/>
              </a:ext>
            </a:extLst>
          </p:cNvPr>
          <p:cNvSpPr>
            <a:spLocks noGrp="1"/>
          </p:cNvSpPr>
          <p:nvPr>
            <p:ph type="title"/>
          </p:nvPr>
        </p:nvSpPr>
        <p:spPr>
          <a:xfrm>
            <a:off x="270561" y="290868"/>
            <a:ext cx="11125199" cy="384047"/>
          </a:xfrm>
        </p:spPr>
        <p:txBody>
          <a:bodyPr/>
          <a:lstStyle/>
          <a:p>
            <a:r>
              <a:rPr lang="en-IN" dirty="0"/>
              <a:t>Data Annotations Attributes </a:t>
            </a:r>
            <a:endParaRPr lang="en-US" dirty="0"/>
          </a:p>
        </p:txBody>
      </p:sp>
      <p:sp>
        <p:nvSpPr>
          <p:cNvPr id="3" name="Content Placeholder 2">
            <a:extLst>
              <a:ext uri="{FF2B5EF4-FFF2-40B4-BE49-F238E27FC236}">
                <a16:creationId xmlns:a16="http://schemas.microsoft.com/office/drawing/2014/main" id="{8A9641FF-CEAF-4D81-ACC0-5C61EDC1D93B}"/>
              </a:ext>
            </a:extLst>
          </p:cNvPr>
          <p:cNvSpPr>
            <a:spLocks noGrp="1"/>
          </p:cNvSpPr>
          <p:nvPr>
            <p:ph idx="1"/>
          </p:nvPr>
        </p:nvSpPr>
        <p:spPr>
          <a:xfrm>
            <a:off x="531150" y="870858"/>
            <a:ext cx="11470349" cy="4419600"/>
          </a:xfrm>
        </p:spPr>
        <p:txBody>
          <a:bodyPr/>
          <a:lstStyle/>
          <a:p>
            <a:r>
              <a:rPr lang="en-US" dirty="0"/>
              <a:t>These are the .NET Attributes that can be applied to the domain classes and their properties.</a:t>
            </a:r>
          </a:p>
          <a:p>
            <a:r>
              <a:rPr lang="en-US" dirty="0"/>
              <a:t>The Data Annotation attributes are included in separate namespace </a:t>
            </a:r>
            <a:r>
              <a:rPr lang="en-US" u="sng" dirty="0" err="1"/>
              <a:t>System.ComponentModel.DataAnnotations</a:t>
            </a:r>
            <a:r>
              <a:rPr lang="en-US" dirty="0"/>
              <a:t>.</a:t>
            </a:r>
          </a:p>
          <a:p>
            <a:endParaRPr lang="en-US" dirty="0"/>
          </a:p>
        </p:txBody>
      </p:sp>
      <p:sp>
        <p:nvSpPr>
          <p:cNvPr id="4" name="Slide Number Placeholder 3">
            <a:extLst>
              <a:ext uri="{FF2B5EF4-FFF2-40B4-BE49-F238E27FC236}">
                <a16:creationId xmlns:a16="http://schemas.microsoft.com/office/drawing/2014/main" id="{0FECCBB1-61CE-423E-A6DD-812352D48B43}"/>
              </a:ext>
            </a:extLst>
          </p:cNvPr>
          <p:cNvSpPr>
            <a:spLocks noGrp="1"/>
          </p:cNvSpPr>
          <p:nvPr>
            <p:ph type="sldNum" sz="quarter" idx="12"/>
          </p:nvPr>
        </p:nvSpPr>
        <p:spPr/>
        <p:txBody>
          <a:bodyPr/>
          <a:lstStyle/>
          <a:p>
            <a:fld id="{C51EAA63-D034-42AE-91FA-B13B9518C7BE}" type="slidenum">
              <a:rPr lang="en-US" smtClean="0"/>
              <a:pPr/>
              <a:t>86</a:t>
            </a:fld>
            <a:endParaRPr lang="en-US" dirty="0"/>
          </a:p>
        </p:txBody>
      </p:sp>
    </p:spTree>
    <p:extLst>
      <p:ext uri="{BB962C8B-B14F-4D97-AF65-F5344CB8AC3E}">
        <p14:creationId xmlns:p14="http://schemas.microsoft.com/office/powerpoint/2010/main" val="16168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8EC2-2A3F-4015-B6F8-1AFE3BF374D2}"/>
              </a:ext>
            </a:extLst>
          </p:cNvPr>
          <p:cNvSpPr>
            <a:spLocks noGrp="1"/>
          </p:cNvSpPr>
          <p:nvPr>
            <p:ph type="title"/>
          </p:nvPr>
        </p:nvSpPr>
        <p:spPr>
          <a:xfrm>
            <a:off x="254232" y="164812"/>
            <a:ext cx="11125199" cy="384047"/>
          </a:xfrm>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1312D5D5-4B62-4C0A-BD0A-FAAB98679A69}"/>
              </a:ext>
            </a:extLst>
          </p:cNvPr>
          <p:cNvSpPr>
            <a:spLocks noGrp="1"/>
          </p:cNvSpPr>
          <p:nvPr>
            <p:ph idx="1"/>
          </p:nvPr>
        </p:nvSpPr>
        <p:spPr>
          <a:xfrm>
            <a:off x="531151" y="789216"/>
            <a:ext cx="11454020" cy="4419600"/>
          </a:xfrm>
        </p:spPr>
        <p:txBody>
          <a:bodyPr/>
          <a:lstStyle/>
          <a:p>
            <a:r>
              <a:rPr lang="en-US" dirty="0"/>
              <a:t>In the below code we have applied Data Annotation Attributes to the domain classes and their properties.</a:t>
            </a:r>
          </a:p>
        </p:txBody>
      </p:sp>
      <p:sp>
        <p:nvSpPr>
          <p:cNvPr id="4" name="Slide Number Placeholder 3">
            <a:extLst>
              <a:ext uri="{FF2B5EF4-FFF2-40B4-BE49-F238E27FC236}">
                <a16:creationId xmlns:a16="http://schemas.microsoft.com/office/drawing/2014/main" id="{A64CB5C5-B41D-45E0-9924-B554A1634936}"/>
              </a:ext>
            </a:extLst>
          </p:cNvPr>
          <p:cNvSpPr>
            <a:spLocks noGrp="1"/>
          </p:cNvSpPr>
          <p:nvPr>
            <p:ph type="sldNum" sz="quarter" idx="12"/>
          </p:nvPr>
        </p:nvSpPr>
        <p:spPr/>
        <p:txBody>
          <a:bodyPr/>
          <a:lstStyle/>
          <a:p>
            <a:fld id="{C51EAA63-D034-42AE-91FA-B13B9518C7BE}" type="slidenum">
              <a:rPr lang="en-US" smtClean="0"/>
              <a:pPr/>
              <a:t>87</a:t>
            </a:fld>
            <a:endParaRPr lang="en-US" dirty="0"/>
          </a:p>
        </p:txBody>
      </p:sp>
      <p:pic>
        <p:nvPicPr>
          <p:cNvPr id="5" name="Picture 4">
            <a:extLst>
              <a:ext uri="{FF2B5EF4-FFF2-40B4-BE49-F238E27FC236}">
                <a16:creationId xmlns:a16="http://schemas.microsoft.com/office/drawing/2014/main" id="{5C02FF2E-A190-42B3-BD67-F87EF2A93A15}"/>
              </a:ext>
            </a:extLst>
          </p:cNvPr>
          <p:cNvPicPr>
            <a:picLocks noChangeAspect="1"/>
          </p:cNvPicPr>
          <p:nvPr/>
        </p:nvPicPr>
        <p:blipFill>
          <a:blip r:embed="rId2"/>
          <a:stretch>
            <a:fillRect/>
          </a:stretch>
        </p:blipFill>
        <p:spPr>
          <a:xfrm>
            <a:off x="1123041" y="1534884"/>
            <a:ext cx="4053115" cy="4741589"/>
          </a:xfrm>
          <a:prstGeom prst="rect">
            <a:avLst/>
          </a:prstGeom>
        </p:spPr>
      </p:pic>
      <p:pic>
        <p:nvPicPr>
          <p:cNvPr id="6" name="Picture 5">
            <a:extLst>
              <a:ext uri="{FF2B5EF4-FFF2-40B4-BE49-F238E27FC236}">
                <a16:creationId xmlns:a16="http://schemas.microsoft.com/office/drawing/2014/main" id="{3A155EBF-54ED-4F47-9EB8-0C3A665F18A4}"/>
              </a:ext>
            </a:extLst>
          </p:cNvPr>
          <p:cNvPicPr>
            <a:picLocks noChangeAspect="1"/>
          </p:cNvPicPr>
          <p:nvPr/>
        </p:nvPicPr>
        <p:blipFill>
          <a:blip r:embed="rId3"/>
          <a:stretch>
            <a:fillRect/>
          </a:stretch>
        </p:blipFill>
        <p:spPr>
          <a:xfrm>
            <a:off x="5331278" y="2799419"/>
            <a:ext cx="6705600" cy="2099151"/>
          </a:xfrm>
          <a:prstGeom prst="rect">
            <a:avLst/>
          </a:prstGeom>
        </p:spPr>
      </p:pic>
    </p:spTree>
    <p:extLst>
      <p:ext uri="{BB962C8B-B14F-4D97-AF65-F5344CB8AC3E}">
        <p14:creationId xmlns:p14="http://schemas.microsoft.com/office/powerpoint/2010/main" val="125519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1EF2-00F4-4765-91FD-6E26D3C54122}"/>
              </a:ext>
            </a:extLst>
          </p:cNvPr>
          <p:cNvSpPr>
            <a:spLocks noGrp="1"/>
          </p:cNvSpPr>
          <p:nvPr>
            <p:ph type="title"/>
          </p:nvPr>
        </p:nvSpPr>
        <p:spPr>
          <a:xfrm>
            <a:off x="303218" y="277585"/>
            <a:ext cx="11125199" cy="511630"/>
          </a:xfrm>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5E66FAC3-5967-465B-BEC4-B215BF61EECA}"/>
              </a:ext>
            </a:extLst>
          </p:cNvPr>
          <p:cNvSpPr>
            <a:spLocks noGrp="1"/>
          </p:cNvSpPr>
          <p:nvPr>
            <p:ph idx="1"/>
          </p:nvPr>
        </p:nvSpPr>
        <p:spPr>
          <a:xfrm>
            <a:off x="531151" y="968830"/>
            <a:ext cx="11372378" cy="5219700"/>
          </a:xfrm>
        </p:spPr>
        <p:txBody>
          <a:bodyPr/>
          <a:lstStyle/>
          <a:p>
            <a:r>
              <a:rPr lang="en-US" sz="2400" dirty="0"/>
              <a:t>Once we apply Migration, will get 2 database tables created with different names (due to [Table(“Name”)] attribute on the classes). These tables are:</a:t>
            </a:r>
          </a:p>
          <a:p>
            <a:pPr lvl="1"/>
            <a:r>
              <a:rPr lang="en-US" sz="2000" dirty="0" err="1"/>
              <a:t>TBL_City</a:t>
            </a:r>
            <a:endParaRPr lang="en-US" sz="2000" dirty="0"/>
          </a:p>
          <a:p>
            <a:pPr lvl="1"/>
            <a:r>
              <a:rPr lang="en-US" sz="2000" dirty="0" err="1"/>
              <a:t>TBL_Country</a:t>
            </a:r>
            <a:endParaRPr lang="en-US" sz="2000" dirty="0"/>
          </a:p>
          <a:p>
            <a:pPr marL="0" indent="0">
              <a:spcBef>
                <a:spcPts val="1800"/>
              </a:spcBef>
              <a:buNone/>
            </a:pPr>
            <a:r>
              <a:rPr lang="en-US" sz="2400" dirty="0"/>
              <a:t>The </a:t>
            </a:r>
            <a:r>
              <a:rPr lang="en-US" sz="2400" b="1" dirty="0" err="1"/>
              <a:t>TBL_City</a:t>
            </a:r>
            <a:r>
              <a:rPr lang="en-US" sz="2400" dirty="0"/>
              <a:t> has:</a:t>
            </a:r>
          </a:p>
          <a:p>
            <a:r>
              <a:rPr lang="en-US" sz="2400" dirty="0" err="1"/>
              <a:t>KeyId</a:t>
            </a:r>
            <a:r>
              <a:rPr lang="en-US" sz="2400" dirty="0"/>
              <a:t> column as primary key.</a:t>
            </a:r>
          </a:p>
          <a:p>
            <a:r>
              <a:rPr lang="en-US" sz="2400" dirty="0" err="1"/>
              <a:t>CityName</a:t>
            </a:r>
            <a:r>
              <a:rPr lang="en-US" sz="2400" dirty="0"/>
              <a:t> column with data type varchar(25).</a:t>
            </a:r>
          </a:p>
          <a:p>
            <a:r>
              <a:rPr lang="en-US" sz="2400" dirty="0" err="1"/>
              <a:t>FKid</a:t>
            </a:r>
            <a:r>
              <a:rPr lang="en-US" sz="2400" dirty="0"/>
              <a:t> as foreign key column.</a:t>
            </a:r>
          </a:p>
          <a:p>
            <a:pPr marL="0" indent="0">
              <a:buNone/>
            </a:pPr>
            <a:endParaRPr lang="en-US" sz="2400" dirty="0"/>
          </a:p>
          <a:p>
            <a:pPr marL="0" indent="0">
              <a:spcBef>
                <a:spcPts val="0"/>
              </a:spcBef>
              <a:buNone/>
            </a:pPr>
            <a:r>
              <a:rPr lang="en-US" sz="2400" dirty="0"/>
              <a:t>The </a:t>
            </a:r>
            <a:r>
              <a:rPr lang="en-US" sz="2400" b="1" dirty="0" err="1"/>
              <a:t>TBL_Country</a:t>
            </a:r>
            <a:r>
              <a:rPr lang="en-US" sz="2400" dirty="0"/>
              <a:t> has:</a:t>
            </a:r>
          </a:p>
          <a:p>
            <a:r>
              <a:rPr lang="en-US" sz="2400" dirty="0" err="1"/>
              <a:t>KeyId</a:t>
            </a:r>
            <a:r>
              <a:rPr lang="en-US" sz="2400" dirty="0"/>
              <a:t> column as primary key.</a:t>
            </a:r>
          </a:p>
          <a:p>
            <a:r>
              <a:rPr lang="en-US" sz="2400" dirty="0"/>
              <a:t>Name column with data type </a:t>
            </a:r>
            <a:r>
              <a:rPr lang="en-US" sz="2400" dirty="0" err="1"/>
              <a:t>nvarchar</a:t>
            </a:r>
            <a:r>
              <a:rPr lang="en-US" sz="2400" dirty="0"/>
              <a:t>(20).</a:t>
            </a:r>
          </a:p>
          <a:p>
            <a:endParaRPr lang="en-US" sz="2400" dirty="0"/>
          </a:p>
          <a:p>
            <a:endParaRPr lang="en-US" sz="2400" dirty="0"/>
          </a:p>
        </p:txBody>
      </p:sp>
      <p:sp>
        <p:nvSpPr>
          <p:cNvPr id="4" name="Slide Number Placeholder 3">
            <a:extLst>
              <a:ext uri="{FF2B5EF4-FFF2-40B4-BE49-F238E27FC236}">
                <a16:creationId xmlns:a16="http://schemas.microsoft.com/office/drawing/2014/main" id="{230F36AD-FD87-47C1-977C-7721C3B9DE39}"/>
              </a:ext>
            </a:extLst>
          </p:cNvPr>
          <p:cNvSpPr>
            <a:spLocks noGrp="1"/>
          </p:cNvSpPr>
          <p:nvPr>
            <p:ph type="sldNum" sz="quarter" idx="12"/>
          </p:nvPr>
        </p:nvSpPr>
        <p:spPr/>
        <p:txBody>
          <a:bodyPr/>
          <a:lstStyle/>
          <a:p>
            <a:fld id="{C51EAA63-D034-42AE-91FA-B13B9518C7BE}" type="slidenum">
              <a:rPr lang="en-US" smtClean="0"/>
              <a:pPr/>
              <a:t>88</a:t>
            </a:fld>
            <a:endParaRPr lang="en-US" dirty="0"/>
          </a:p>
        </p:txBody>
      </p:sp>
      <p:pic>
        <p:nvPicPr>
          <p:cNvPr id="5" name="Picture 4">
            <a:extLst>
              <a:ext uri="{FF2B5EF4-FFF2-40B4-BE49-F238E27FC236}">
                <a16:creationId xmlns:a16="http://schemas.microsoft.com/office/drawing/2014/main" id="{A3464A29-49F5-4C86-BAD7-B4568E13D24D}"/>
              </a:ext>
            </a:extLst>
          </p:cNvPr>
          <p:cNvPicPr>
            <a:picLocks noChangeAspect="1"/>
          </p:cNvPicPr>
          <p:nvPr/>
        </p:nvPicPr>
        <p:blipFill>
          <a:blip r:embed="rId2"/>
          <a:stretch>
            <a:fillRect/>
          </a:stretch>
        </p:blipFill>
        <p:spPr>
          <a:xfrm>
            <a:off x="7106202" y="2683493"/>
            <a:ext cx="4434760" cy="1079046"/>
          </a:xfrm>
          <a:prstGeom prst="rect">
            <a:avLst/>
          </a:prstGeom>
        </p:spPr>
      </p:pic>
      <p:pic>
        <p:nvPicPr>
          <p:cNvPr id="6" name="Picture 5">
            <a:extLst>
              <a:ext uri="{FF2B5EF4-FFF2-40B4-BE49-F238E27FC236}">
                <a16:creationId xmlns:a16="http://schemas.microsoft.com/office/drawing/2014/main" id="{148BB267-6D38-49B8-B4FA-FC400FECE646}"/>
              </a:ext>
            </a:extLst>
          </p:cNvPr>
          <p:cNvPicPr>
            <a:picLocks noChangeAspect="1"/>
          </p:cNvPicPr>
          <p:nvPr/>
        </p:nvPicPr>
        <p:blipFill>
          <a:blip r:embed="rId3"/>
          <a:stretch>
            <a:fillRect/>
          </a:stretch>
        </p:blipFill>
        <p:spPr>
          <a:xfrm>
            <a:off x="7113914" y="4834185"/>
            <a:ext cx="4314503" cy="1067151"/>
          </a:xfrm>
          <a:prstGeom prst="rect">
            <a:avLst/>
          </a:prstGeom>
        </p:spPr>
      </p:pic>
    </p:spTree>
    <p:extLst>
      <p:ext uri="{BB962C8B-B14F-4D97-AF65-F5344CB8AC3E}">
        <p14:creationId xmlns:p14="http://schemas.microsoft.com/office/powerpoint/2010/main" val="104127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0970-9F62-4689-8BD9-953BD156B24E}"/>
              </a:ext>
            </a:extLst>
          </p:cNvPr>
          <p:cNvSpPr>
            <a:spLocks noGrp="1"/>
          </p:cNvSpPr>
          <p:nvPr>
            <p:ph type="title"/>
          </p:nvPr>
        </p:nvSpPr>
        <p:spPr>
          <a:xfrm>
            <a:off x="270560" y="118872"/>
            <a:ext cx="11125199" cy="544287"/>
          </a:xfrm>
        </p:spPr>
        <p:txBody>
          <a:bodyPr/>
          <a:lstStyle/>
          <a:p>
            <a:r>
              <a:rPr lang="en-IN" dirty="0"/>
              <a:t>Understanding how Data Annotations Attributes Works</a:t>
            </a:r>
            <a:endParaRPr lang="en-US" dirty="0"/>
          </a:p>
        </p:txBody>
      </p:sp>
      <p:graphicFrame>
        <p:nvGraphicFramePr>
          <p:cNvPr id="5" name="Content Placeholder 4">
            <a:extLst>
              <a:ext uri="{FF2B5EF4-FFF2-40B4-BE49-F238E27FC236}">
                <a16:creationId xmlns:a16="http://schemas.microsoft.com/office/drawing/2014/main" id="{7BABD239-C498-4E16-B118-00076CCA90CB}"/>
              </a:ext>
            </a:extLst>
          </p:cNvPr>
          <p:cNvGraphicFramePr>
            <a:graphicFrameLocks noGrp="1"/>
          </p:cNvGraphicFramePr>
          <p:nvPr>
            <p:ph idx="1"/>
            <p:extLst>
              <p:ext uri="{D42A27DB-BD31-4B8C-83A1-F6EECF244321}">
                <p14:modId xmlns:p14="http://schemas.microsoft.com/office/powerpoint/2010/main" val="3266343731"/>
              </p:ext>
            </p:extLst>
          </p:nvPr>
        </p:nvGraphicFramePr>
        <p:xfrm>
          <a:off x="992525" y="1333680"/>
          <a:ext cx="10203773" cy="4190640"/>
        </p:xfrm>
        <a:graphic>
          <a:graphicData uri="http://schemas.openxmlformats.org/drawingml/2006/table">
            <a:tbl>
              <a:tblPr>
                <a:tableStyleId>{16D9F66E-5EB9-4882-86FB-DCBF35E3C3E4}</a:tableStyleId>
              </a:tblPr>
              <a:tblGrid>
                <a:gridCol w="1600201">
                  <a:extLst>
                    <a:ext uri="{9D8B030D-6E8A-4147-A177-3AD203B41FA5}">
                      <a16:colId xmlns:a16="http://schemas.microsoft.com/office/drawing/2014/main" val="267254638"/>
                    </a:ext>
                  </a:extLst>
                </a:gridCol>
                <a:gridCol w="8603572">
                  <a:extLst>
                    <a:ext uri="{9D8B030D-6E8A-4147-A177-3AD203B41FA5}">
                      <a16:colId xmlns:a16="http://schemas.microsoft.com/office/drawing/2014/main" val="3094153539"/>
                    </a:ext>
                  </a:extLst>
                </a:gridCol>
              </a:tblGrid>
              <a:tr h="163768">
                <a:tc>
                  <a:txBody>
                    <a:bodyPr/>
                    <a:lstStyle/>
                    <a:p>
                      <a:pPr algn="l" fontAlgn="b"/>
                      <a:r>
                        <a:rPr lang="en-US" sz="2200" b="1">
                          <a:effectLst/>
                        </a:rPr>
                        <a:t>Attribute</a:t>
                      </a:r>
                    </a:p>
                  </a:txBody>
                  <a:tcPr marL="52365" marR="52365" marT="52365" marB="52365" anchor="b"/>
                </a:tc>
                <a:tc>
                  <a:txBody>
                    <a:bodyPr/>
                    <a:lstStyle/>
                    <a:p>
                      <a:pPr algn="l" fontAlgn="b"/>
                      <a:r>
                        <a:rPr lang="en-US" sz="2200" b="1" dirty="0">
                          <a:effectLst/>
                        </a:rPr>
                        <a:t>Description</a:t>
                      </a:r>
                    </a:p>
                  </a:txBody>
                  <a:tcPr marL="52365" marR="52365" marT="52365" marB="52365" anchor="b"/>
                </a:tc>
                <a:extLst>
                  <a:ext uri="{0D108BD9-81ED-4DB2-BD59-A6C34878D82A}">
                    <a16:rowId xmlns:a16="http://schemas.microsoft.com/office/drawing/2014/main" val="3164372527"/>
                  </a:ext>
                </a:extLst>
              </a:tr>
              <a:tr h="224635">
                <a:tc>
                  <a:txBody>
                    <a:bodyPr/>
                    <a:lstStyle/>
                    <a:p>
                      <a:pPr fontAlgn="t"/>
                      <a:r>
                        <a:rPr lang="en-US" sz="2200">
                          <a:effectLst/>
                        </a:rPr>
                        <a:t>Table</a:t>
                      </a:r>
                    </a:p>
                  </a:txBody>
                  <a:tcPr marL="52365" marR="52365" marT="52365" marB="52365"/>
                </a:tc>
                <a:tc>
                  <a:txBody>
                    <a:bodyPr/>
                    <a:lstStyle/>
                    <a:p>
                      <a:pPr fontAlgn="t"/>
                      <a:r>
                        <a:rPr lang="en-US" sz="2200">
                          <a:effectLst/>
                        </a:rPr>
                        <a:t>Applied on entity class to give a name to database table.</a:t>
                      </a:r>
                    </a:p>
                  </a:txBody>
                  <a:tcPr marL="52365" marR="52365" marT="52365" marB="52365"/>
                </a:tc>
                <a:extLst>
                  <a:ext uri="{0D108BD9-81ED-4DB2-BD59-A6C34878D82A}">
                    <a16:rowId xmlns:a16="http://schemas.microsoft.com/office/drawing/2014/main" val="3569390721"/>
                  </a:ext>
                </a:extLst>
              </a:tr>
              <a:tr h="224635">
                <a:tc>
                  <a:txBody>
                    <a:bodyPr/>
                    <a:lstStyle/>
                    <a:p>
                      <a:pPr fontAlgn="t"/>
                      <a:r>
                        <a:rPr lang="en-US" sz="2200">
                          <a:effectLst/>
                        </a:rPr>
                        <a:t>Column</a:t>
                      </a:r>
                    </a:p>
                  </a:txBody>
                  <a:tcPr marL="52365" marR="52365" marT="52365" marB="52365"/>
                </a:tc>
                <a:tc>
                  <a:txBody>
                    <a:bodyPr/>
                    <a:lstStyle/>
                    <a:p>
                      <a:pPr fontAlgn="t"/>
                      <a:r>
                        <a:rPr lang="en-US" sz="2200">
                          <a:effectLst/>
                        </a:rPr>
                        <a:t>Applied on a property to give column name, order and data type.</a:t>
                      </a:r>
                    </a:p>
                  </a:txBody>
                  <a:tcPr marL="52365" marR="52365" marT="52365" marB="52365"/>
                </a:tc>
                <a:extLst>
                  <a:ext uri="{0D108BD9-81ED-4DB2-BD59-A6C34878D82A}">
                    <a16:rowId xmlns:a16="http://schemas.microsoft.com/office/drawing/2014/main" val="594125570"/>
                  </a:ext>
                </a:extLst>
              </a:tr>
              <a:tr h="224635">
                <a:tc>
                  <a:txBody>
                    <a:bodyPr/>
                    <a:lstStyle/>
                    <a:p>
                      <a:pPr fontAlgn="t"/>
                      <a:r>
                        <a:rPr lang="en-US" sz="2200">
                          <a:effectLst/>
                        </a:rPr>
                        <a:t>Key</a:t>
                      </a:r>
                    </a:p>
                  </a:txBody>
                  <a:tcPr marL="52365" marR="52365" marT="52365" marB="52365"/>
                </a:tc>
                <a:tc>
                  <a:txBody>
                    <a:bodyPr/>
                    <a:lstStyle/>
                    <a:p>
                      <a:pPr fontAlgn="t"/>
                      <a:r>
                        <a:rPr lang="en-US" sz="2200" dirty="0">
                          <a:effectLst/>
                        </a:rPr>
                        <a:t>Sets the property as primary key for the table.</a:t>
                      </a:r>
                    </a:p>
                  </a:txBody>
                  <a:tcPr marL="52365" marR="52365" marT="52365" marB="52365"/>
                </a:tc>
                <a:extLst>
                  <a:ext uri="{0D108BD9-81ED-4DB2-BD59-A6C34878D82A}">
                    <a16:rowId xmlns:a16="http://schemas.microsoft.com/office/drawing/2014/main" val="2040952909"/>
                  </a:ext>
                </a:extLst>
              </a:tr>
              <a:tr h="224635">
                <a:tc>
                  <a:txBody>
                    <a:bodyPr/>
                    <a:lstStyle/>
                    <a:p>
                      <a:pPr fontAlgn="t"/>
                      <a:r>
                        <a:rPr lang="en-US" sz="2200">
                          <a:effectLst/>
                        </a:rPr>
                        <a:t>ForeignKey</a:t>
                      </a:r>
                    </a:p>
                  </a:txBody>
                  <a:tcPr marL="52365" marR="52365" marT="52365" marB="52365"/>
                </a:tc>
                <a:tc>
                  <a:txBody>
                    <a:bodyPr/>
                    <a:lstStyle/>
                    <a:p>
                      <a:pPr fontAlgn="t"/>
                      <a:r>
                        <a:rPr lang="en-US" sz="2200">
                          <a:effectLst/>
                        </a:rPr>
                        <a:t>Applied to a property to mark it as foreign key.</a:t>
                      </a:r>
                    </a:p>
                  </a:txBody>
                  <a:tcPr marL="52365" marR="52365" marT="52365" marB="52365"/>
                </a:tc>
                <a:extLst>
                  <a:ext uri="{0D108BD9-81ED-4DB2-BD59-A6C34878D82A}">
                    <a16:rowId xmlns:a16="http://schemas.microsoft.com/office/drawing/2014/main" val="187158260"/>
                  </a:ext>
                </a:extLst>
              </a:tr>
              <a:tr h="402472">
                <a:tc>
                  <a:txBody>
                    <a:bodyPr/>
                    <a:lstStyle/>
                    <a:p>
                      <a:pPr fontAlgn="t"/>
                      <a:r>
                        <a:rPr lang="en-US" sz="2200">
                          <a:effectLst/>
                        </a:rPr>
                        <a:t>NotMapped</a:t>
                      </a:r>
                    </a:p>
                  </a:txBody>
                  <a:tcPr marL="52365" marR="52365" marT="52365" marB="52365"/>
                </a:tc>
                <a:tc>
                  <a:txBody>
                    <a:bodyPr/>
                    <a:lstStyle/>
                    <a:p>
                      <a:pPr fontAlgn="t"/>
                      <a:r>
                        <a:rPr lang="en-US" sz="2200">
                          <a:effectLst/>
                        </a:rPr>
                        <a:t>Can be applied to entity class or property for not generating a corresponding table or column in the database.</a:t>
                      </a:r>
                    </a:p>
                  </a:txBody>
                  <a:tcPr marL="52365" marR="52365" marT="52365" marB="52365"/>
                </a:tc>
                <a:extLst>
                  <a:ext uri="{0D108BD9-81ED-4DB2-BD59-A6C34878D82A}">
                    <a16:rowId xmlns:a16="http://schemas.microsoft.com/office/drawing/2014/main" val="1397592772"/>
                  </a:ext>
                </a:extLst>
              </a:tr>
              <a:tr h="224635">
                <a:tc>
                  <a:txBody>
                    <a:bodyPr/>
                    <a:lstStyle/>
                    <a:p>
                      <a:pPr fontAlgn="t"/>
                      <a:r>
                        <a:rPr lang="en-US" sz="2200">
                          <a:effectLst/>
                        </a:rPr>
                        <a:t>MaxLength</a:t>
                      </a:r>
                    </a:p>
                  </a:txBody>
                  <a:tcPr marL="52365" marR="52365" marT="52365" marB="52365"/>
                </a:tc>
                <a:tc>
                  <a:txBody>
                    <a:bodyPr/>
                    <a:lstStyle/>
                    <a:p>
                      <a:pPr fontAlgn="t"/>
                      <a:r>
                        <a:rPr lang="en-US" sz="2200">
                          <a:effectLst/>
                        </a:rPr>
                        <a:t>Sets the max length for the table column.</a:t>
                      </a:r>
                    </a:p>
                  </a:txBody>
                  <a:tcPr marL="52365" marR="52365" marT="52365" marB="52365"/>
                </a:tc>
                <a:extLst>
                  <a:ext uri="{0D108BD9-81ED-4DB2-BD59-A6C34878D82A}">
                    <a16:rowId xmlns:a16="http://schemas.microsoft.com/office/drawing/2014/main" val="3003368256"/>
                  </a:ext>
                </a:extLst>
              </a:tr>
              <a:tr h="313554">
                <a:tc>
                  <a:txBody>
                    <a:bodyPr/>
                    <a:lstStyle/>
                    <a:p>
                      <a:pPr fontAlgn="t"/>
                      <a:r>
                        <a:rPr lang="en-US" sz="2200">
                          <a:effectLst/>
                        </a:rPr>
                        <a:t>Required</a:t>
                      </a:r>
                    </a:p>
                  </a:txBody>
                  <a:tcPr marL="52365" marR="52365" marT="52365" marB="52365"/>
                </a:tc>
                <a:tc>
                  <a:txBody>
                    <a:bodyPr/>
                    <a:lstStyle/>
                    <a:p>
                      <a:pPr fontAlgn="t"/>
                      <a:r>
                        <a:rPr lang="en-US" sz="2200" dirty="0">
                          <a:effectLst/>
                        </a:rPr>
                        <a:t>Can be applied on properties to make the corresponding column on the table as not null.</a:t>
                      </a:r>
                    </a:p>
                  </a:txBody>
                  <a:tcPr marL="52365" marR="52365" marT="52365" marB="52365"/>
                </a:tc>
                <a:extLst>
                  <a:ext uri="{0D108BD9-81ED-4DB2-BD59-A6C34878D82A}">
                    <a16:rowId xmlns:a16="http://schemas.microsoft.com/office/drawing/2014/main" val="2467496327"/>
                  </a:ext>
                </a:extLst>
              </a:tr>
            </a:tbl>
          </a:graphicData>
        </a:graphic>
      </p:graphicFrame>
      <p:sp>
        <p:nvSpPr>
          <p:cNvPr id="4" name="Slide Number Placeholder 3">
            <a:extLst>
              <a:ext uri="{FF2B5EF4-FFF2-40B4-BE49-F238E27FC236}">
                <a16:creationId xmlns:a16="http://schemas.microsoft.com/office/drawing/2014/main" id="{AED4A9D1-FBE6-48C3-980F-E925A22D4AE4}"/>
              </a:ext>
            </a:extLst>
          </p:cNvPr>
          <p:cNvSpPr>
            <a:spLocks noGrp="1"/>
          </p:cNvSpPr>
          <p:nvPr>
            <p:ph type="sldNum" sz="quarter" idx="12"/>
          </p:nvPr>
        </p:nvSpPr>
        <p:spPr/>
        <p:txBody>
          <a:bodyPr/>
          <a:lstStyle/>
          <a:p>
            <a:fld id="{C51EAA63-D034-42AE-91FA-B13B9518C7BE}" type="slidenum">
              <a:rPr lang="en-US" smtClean="0"/>
              <a:pPr/>
              <a:t>89</a:t>
            </a:fld>
            <a:endParaRPr lang="en-US" dirty="0"/>
          </a:p>
        </p:txBody>
      </p:sp>
    </p:spTree>
    <p:extLst>
      <p:ext uri="{BB962C8B-B14F-4D97-AF65-F5344CB8AC3E}">
        <p14:creationId xmlns:p14="http://schemas.microsoft.com/office/powerpoint/2010/main" val="401934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0BAC-E1DC-4D6D-9268-E264BC3E3A1E}"/>
              </a:ext>
            </a:extLst>
          </p:cNvPr>
          <p:cNvSpPr>
            <a:spLocks noGrp="1"/>
          </p:cNvSpPr>
          <p:nvPr>
            <p:ph type="title"/>
          </p:nvPr>
        </p:nvSpPr>
        <p:spPr>
          <a:xfrm>
            <a:off x="237904" y="269093"/>
            <a:ext cx="11125199" cy="544287"/>
          </a:xfrm>
        </p:spPr>
        <p:txBody>
          <a:bodyPr/>
          <a:lstStyle/>
          <a:p>
            <a:r>
              <a:rPr lang="en-IN" dirty="0"/>
              <a:t>EF Core VS EF 6</a:t>
            </a:r>
            <a:endParaRPr lang="en-US" dirty="0"/>
          </a:p>
        </p:txBody>
      </p:sp>
      <p:sp>
        <p:nvSpPr>
          <p:cNvPr id="3" name="Content Placeholder 2">
            <a:extLst>
              <a:ext uri="{FF2B5EF4-FFF2-40B4-BE49-F238E27FC236}">
                <a16:creationId xmlns:a16="http://schemas.microsoft.com/office/drawing/2014/main" id="{ED43A836-9F22-46BB-989D-F299693309BE}"/>
              </a:ext>
            </a:extLst>
          </p:cNvPr>
          <p:cNvSpPr>
            <a:spLocks noGrp="1"/>
          </p:cNvSpPr>
          <p:nvPr>
            <p:ph idx="1"/>
          </p:nvPr>
        </p:nvSpPr>
        <p:spPr>
          <a:xfrm>
            <a:off x="531151" y="1017813"/>
            <a:ext cx="11126522" cy="4419600"/>
          </a:xfrm>
        </p:spPr>
        <p:txBody>
          <a:bodyPr/>
          <a:lstStyle/>
          <a:p>
            <a:r>
              <a:rPr lang="en-US" dirty="0"/>
              <a:t>EF Core includes the following new features which are not supported in EF 6.x:</a:t>
            </a:r>
          </a:p>
          <a:p>
            <a:pPr lvl="1">
              <a:spcBef>
                <a:spcPts val="600"/>
              </a:spcBef>
            </a:pPr>
            <a:r>
              <a:rPr lang="en-US" dirty="0"/>
              <a:t>Easy relationship configuration</a:t>
            </a:r>
          </a:p>
          <a:p>
            <a:pPr lvl="1">
              <a:spcBef>
                <a:spcPts val="600"/>
              </a:spcBef>
            </a:pPr>
            <a:r>
              <a:rPr lang="en-US" dirty="0"/>
              <a:t>Batch INSERT, UPDATE, and DELETE operations</a:t>
            </a:r>
          </a:p>
          <a:p>
            <a:pPr lvl="1">
              <a:spcBef>
                <a:spcPts val="600"/>
              </a:spcBef>
            </a:pPr>
            <a:r>
              <a:rPr lang="en-US" dirty="0"/>
              <a:t>In-memory provider for testing</a:t>
            </a:r>
          </a:p>
          <a:p>
            <a:pPr lvl="1">
              <a:spcBef>
                <a:spcPts val="600"/>
              </a:spcBef>
            </a:pPr>
            <a:r>
              <a:rPr lang="en-US" dirty="0"/>
              <a:t>Support for </a:t>
            </a:r>
            <a:r>
              <a:rPr lang="en-US" dirty="0" err="1"/>
              <a:t>IoC</a:t>
            </a:r>
            <a:r>
              <a:rPr lang="en-US" dirty="0"/>
              <a:t> (Inversion of Control)</a:t>
            </a:r>
          </a:p>
          <a:p>
            <a:pPr lvl="1">
              <a:spcBef>
                <a:spcPts val="600"/>
              </a:spcBef>
            </a:pPr>
            <a:r>
              <a:rPr lang="en-US" dirty="0"/>
              <a:t>Unique constraints</a:t>
            </a:r>
          </a:p>
          <a:p>
            <a:pPr lvl="1">
              <a:spcBef>
                <a:spcPts val="600"/>
              </a:spcBef>
            </a:pPr>
            <a:r>
              <a:rPr lang="en-US" dirty="0"/>
              <a:t>Shadow properties</a:t>
            </a:r>
          </a:p>
          <a:p>
            <a:pPr lvl="1">
              <a:spcBef>
                <a:spcPts val="600"/>
              </a:spcBef>
            </a:pPr>
            <a:r>
              <a:rPr lang="en-US" dirty="0"/>
              <a:t>Alternate keys</a:t>
            </a:r>
          </a:p>
          <a:p>
            <a:pPr lvl="1">
              <a:spcBef>
                <a:spcPts val="600"/>
              </a:spcBef>
            </a:pPr>
            <a:r>
              <a:rPr lang="en-US" dirty="0"/>
              <a:t>Global query filter</a:t>
            </a:r>
          </a:p>
          <a:p>
            <a:pPr lvl="1">
              <a:spcBef>
                <a:spcPts val="600"/>
              </a:spcBef>
            </a:pPr>
            <a:r>
              <a:rPr lang="en-US" dirty="0"/>
              <a:t>Field mapping</a:t>
            </a:r>
          </a:p>
          <a:p>
            <a:pPr lvl="1">
              <a:spcBef>
                <a:spcPts val="600"/>
              </a:spcBef>
            </a:pPr>
            <a:r>
              <a:rPr lang="en-US" dirty="0" err="1"/>
              <a:t>DbContext</a:t>
            </a:r>
            <a:r>
              <a:rPr lang="en-US" dirty="0"/>
              <a:t> pooling</a:t>
            </a:r>
          </a:p>
          <a:p>
            <a:pPr lvl="1">
              <a:spcBef>
                <a:spcPts val="600"/>
              </a:spcBef>
            </a:pPr>
            <a:r>
              <a:rPr lang="en-US" dirty="0"/>
              <a:t>Better patterns for handling disconnected entity graphs</a:t>
            </a:r>
          </a:p>
        </p:txBody>
      </p:sp>
      <p:sp>
        <p:nvSpPr>
          <p:cNvPr id="4" name="Slide Number Placeholder 3">
            <a:extLst>
              <a:ext uri="{FF2B5EF4-FFF2-40B4-BE49-F238E27FC236}">
                <a16:creationId xmlns:a16="http://schemas.microsoft.com/office/drawing/2014/main" id="{3FF97CBF-74D1-45E3-AA33-CD1B40C89652}"/>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132433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89C9-D4CD-49B5-869D-B37C524D5434}"/>
              </a:ext>
            </a:extLst>
          </p:cNvPr>
          <p:cNvSpPr>
            <a:spLocks noGrp="1"/>
          </p:cNvSpPr>
          <p:nvPr>
            <p:ph type="title"/>
          </p:nvPr>
        </p:nvSpPr>
        <p:spPr>
          <a:xfrm>
            <a:off x="286890" y="244927"/>
            <a:ext cx="11125199" cy="544287"/>
          </a:xfrm>
        </p:spPr>
        <p:txBody>
          <a:bodyPr/>
          <a:lstStyle/>
          <a:p>
            <a:r>
              <a:rPr lang="en-IN" dirty="0"/>
              <a:t>EF Core: Fluent API</a:t>
            </a:r>
            <a:endParaRPr lang="en-US" dirty="0"/>
          </a:p>
        </p:txBody>
      </p:sp>
      <p:sp>
        <p:nvSpPr>
          <p:cNvPr id="3" name="Content Placeholder 2">
            <a:extLst>
              <a:ext uri="{FF2B5EF4-FFF2-40B4-BE49-F238E27FC236}">
                <a16:creationId xmlns:a16="http://schemas.microsoft.com/office/drawing/2014/main" id="{0030647D-3ADA-4230-A1FC-74B662E2AF3A}"/>
              </a:ext>
            </a:extLst>
          </p:cNvPr>
          <p:cNvSpPr>
            <a:spLocks noGrp="1"/>
          </p:cNvSpPr>
          <p:nvPr>
            <p:ph idx="1"/>
          </p:nvPr>
        </p:nvSpPr>
        <p:spPr>
          <a:xfrm>
            <a:off x="531151" y="919844"/>
            <a:ext cx="11126522" cy="4419600"/>
          </a:xfrm>
        </p:spPr>
        <p:txBody>
          <a:bodyPr/>
          <a:lstStyle/>
          <a:p>
            <a:pPr algn="just"/>
            <a:r>
              <a:rPr lang="en-US" sz="2400" dirty="0"/>
              <a:t>We can override the default conventions of Entity Framework Core using Fluent API. By using it, we can configure many different things, as it provides more configuration options than Data Annotation Attributes. Also, Fluent API configurations have higher precedence than data annotation attributes.</a:t>
            </a:r>
          </a:p>
          <a:p>
            <a:pPr algn="just"/>
            <a:endParaRPr lang="en-US" sz="2400" dirty="0"/>
          </a:p>
          <a:p>
            <a:pPr marL="0" indent="0" algn="just">
              <a:buNone/>
            </a:pPr>
            <a:r>
              <a:rPr lang="en-US" sz="2400" dirty="0"/>
              <a:t>Entity Framework Core Fluent API offers:</a:t>
            </a:r>
          </a:p>
          <a:p>
            <a:pPr algn="just"/>
            <a:r>
              <a:rPr lang="en-US" sz="2400" b="1" dirty="0"/>
              <a:t>Model Configuration: </a:t>
            </a:r>
            <a:r>
              <a:rPr lang="en-US" sz="2400" dirty="0"/>
              <a:t>Configures an EF model to database mappings.</a:t>
            </a:r>
          </a:p>
          <a:p>
            <a:pPr algn="just"/>
            <a:r>
              <a:rPr lang="en-US" sz="2400" b="1" dirty="0"/>
              <a:t>Entity Configuration: </a:t>
            </a:r>
            <a:r>
              <a:rPr lang="en-US" sz="2400" dirty="0"/>
              <a:t>Configures </a:t>
            </a:r>
            <a:r>
              <a:rPr lang="en-US" sz="2400" dirty="0" err="1"/>
              <a:t>PrimaryKey</a:t>
            </a:r>
            <a:r>
              <a:rPr lang="en-US" sz="2400" dirty="0"/>
              <a:t>, </a:t>
            </a:r>
            <a:r>
              <a:rPr lang="en-US" sz="2400" dirty="0" err="1"/>
              <a:t>AlternateKey</a:t>
            </a:r>
            <a:r>
              <a:rPr lang="en-US" sz="2400" dirty="0"/>
              <a:t>, Index, table name, one-to-one, one-to-many, many-to-many relationships etc.</a:t>
            </a:r>
          </a:p>
          <a:p>
            <a:pPr algn="just"/>
            <a:r>
              <a:rPr lang="en-US" sz="2400" b="1" dirty="0"/>
              <a:t>Property Configuration: </a:t>
            </a:r>
            <a:r>
              <a:rPr lang="en-US" sz="2400" dirty="0"/>
              <a:t>Configures property to column mapping e.g. column name, default value, nullability, </a:t>
            </a:r>
            <a:r>
              <a:rPr lang="en-US" sz="2400" dirty="0" err="1"/>
              <a:t>Foreignkey</a:t>
            </a:r>
            <a:r>
              <a:rPr lang="en-US" sz="2400" dirty="0"/>
              <a:t>, data type, etc.</a:t>
            </a:r>
          </a:p>
          <a:p>
            <a:pPr algn="just"/>
            <a:endParaRPr lang="en-US" sz="2400" dirty="0"/>
          </a:p>
        </p:txBody>
      </p:sp>
      <p:sp>
        <p:nvSpPr>
          <p:cNvPr id="4" name="Slide Number Placeholder 3">
            <a:extLst>
              <a:ext uri="{FF2B5EF4-FFF2-40B4-BE49-F238E27FC236}">
                <a16:creationId xmlns:a16="http://schemas.microsoft.com/office/drawing/2014/main" id="{A9FA3157-1169-4C01-B253-23A74C3386DB}"/>
              </a:ext>
            </a:extLst>
          </p:cNvPr>
          <p:cNvSpPr>
            <a:spLocks noGrp="1"/>
          </p:cNvSpPr>
          <p:nvPr>
            <p:ph type="sldNum" sz="quarter" idx="12"/>
          </p:nvPr>
        </p:nvSpPr>
        <p:spPr/>
        <p:txBody>
          <a:bodyPr/>
          <a:lstStyle/>
          <a:p>
            <a:fld id="{C51EAA63-D034-42AE-91FA-B13B9518C7BE}" type="slidenum">
              <a:rPr lang="en-US" smtClean="0"/>
              <a:pPr/>
              <a:t>90</a:t>
            </a:fld>
            <a:endParaRPr lang="en-US" dirty="0"/>
          </a:p>
        </p:txBody>
      </p:sp>
    </p:spTree>
    <p:extLst>
      <p:ext uri="{BB962C8B-B14F-4D97-AF65-F5344CB8AC3E}">
        <p14:creationId xmlns:p14="http://schemas.microsoft.com/office/powerpoint/2010/main" val="200253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691-4246-4523-B2ED-9D0412285B23}"/>
              </a:ext>
            </a:extLst>
          </p:cNvPr>
          <p:cNvSpPr>
            <a:spLocks noGrp="1"/>
          </p:cNvSpPr>
          <p:nvPr>
            <p:ph type="title"/>
          </p:nvPr>
        </p:nvSpPr>
        <p:spPr>
          <a:xfrm>
            <a:off x="286889" y="252764"/>
            <a:ext cx="11125199" cy="527958"/>
          </a:xfrm>
        </p:spPr>
        <p:txBody>
          <a:bodyPr/>
          <a:lstStyle/>
          <a:p>
            <a:r>
              <a:rPr lang="en-IN" dirty="0"/>
              <a:t>How to use Fluent API</a:t>
            </a:r>
            <a:endParaRPr lang="en-US" dirty="0"/>
          </a:p>
        </p:txBody>
      </p:sp>
      <p:sp>
        <p:nvSpPr>
          <p:cNvPr id="3" name="Content Placeholder 2">
            <a:extLst>
              <a:ext uri="{FF2B5EF4-FFF2-40B4-BE49-F238E27FC236}">
                <a16:creationId xmlns:a16="http://schemas.microsoft.com/office/drawing/2014/main" id="{4789ED8D-8B1A-45EC-8E4F-641F1C894089}"/>
              </a:ext>
            </a:extLst>
          </p:cNvPr>
          <p:cNvSpPr>
            <a:spLocks noGrp="1"/>
          </p:cNvSpPr>
          <p:nvPr>
            <p:ph idx="1"/>
          </p:nvPr>
        </p:nvSpPr>
        <p:spPr>
          <a:xfrm>
            <a:off x="441085" y="878692"/>
            <a:ext cx="11593071" cy="4419600"/>
          </a:xfrm>
        </p:spPr>
        <p:txBody>
          <a:bodyPr/>
          <a:lstStyle/>
          <a:p>
            <a:r>
              <a:rPr lang="en-US" sz="2400" dirty="0"/>
              <a:t>Suppose we have a domain class named Country:</a:t>
            </a:r>
          </a:p>
          <a:p>
            <a:endParaRPr lang="en-US" sz="2400" dirty="0"/>
          </a:p>
          <a:p>
            <a:endParaRPr lang="en-US" sz="2400" dirty="0"/>
          </a:p>
          <a:p>
            <a:r>
              <a:rPr lang="en-US" sz="2400" dirty="0"/>
              <a:t>In order to use Fluent API, override the </a:t>
            </a:r>
            <a:r>
              <a:rPr lang="en-US" sz="2400" dirty="0" err="1"/>
              <a:t>OnModelCreating</a:t>
            </a:r>
            <a:r>
              <a:rPr lang="en-US" sz="2400" dirty="0"/>
              <a:t>() method of the Context class.</a:t>
            </a:r>
          </a:p>
        </p:txBody>
      </p:sp>
      <p:sp>
        <p:nvSpPr>
          <p:cNvPr id="4" name="Slide Number Placeholder 3">
            <a:extLst>
              <a:ext uri="{FF2B5EF4-FFF2-40B4-BE49-F238E27FC236}">
                <a16:creationId xmlns:a16="http://schemas.microsoft.com/office/drawing/2014/main" id="{1116BA11-7BF3-44D9-A63F-3E9574B7F12D}"/>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5" name="Picture 4">
            <a:extLst>
              <a:ext uri="{FF2B5EF4-FFF2-40B4-BE49-F238E27FC236}">
                <a16:creationId xmlns:a16="http://schemas.microsoft.com/office/drawing/2014/main" id="{53C6E0A0-87E3-4348-87A6-F396A5432483}"/>
              </a:ext>
            </a:extLst>
          </p:cNvPr>
          <p:cNvPicPr>
            <a:picLocks noChangeAspect="1"/>
          </p:cNvPicPr>
          <p:nvPr/>
        </p:nvPicPr>
        <p:blipFill>
          <a:blip r:embed="rId2"/>
          <a:stretch>
            <a:fillRect/>
          </a:stretch>
        </p:blipFill>
        <p:spPr>
          <a:xfrm>
            <a:off x="7484559" y="715406"/>
            <a:ext cx="3296386" cy="1496386"/>
          </a:xfrm>
          <a:prstGeom prst="rect">
            <a:avLst/>
          </a:prstGeom>
        </p:spPr>
      </p:pic>
      <p:pic>
        <p:nvPicPr>
          <p:cNvPr id="6" name="Picture 5">
            <a:extLst>
              <a:ext uri="{FF2B5EF4-FFF2-40B4-BE49-F238E27FC236}">
                <a16:creationId xmlns:a16="http://schemas.microsoft.com/office/drawing/2014/main" id="{8508F5A6-DFDF-4ABE-9C07-F335520100C9}"/>
              </a:ext>
            </a:extLst>
          </p:cNvPr>
          <p:cNvPicPr>
            <a:picLocks noChangeAspect="1"/>
          </p:cNvPicPr>
          <p:nvPr/>
        </p:nvPicPr>
        <p:blipFill>
          <a:blip r:embed="rId3"/>
          <a:stretch>
            <a:fillRect/>
          </a:stretch>
        </p:blipFill>
        <p:spPr>
          <a:xfrm>
            <a:off x="3435576" y="2792186"/>
            <a:ext cx="5136924" cy="3554023"/>
          </a:xfrm>
          <a:prstGeom prst="rect">
            <a:avLst/>
          </a:prstGeom>
        </p:spPr>
      </p:pic>
    </p:spTree>
    <p:extLst>
      <p:ext uri="{BB962C8B-B14F-4D97-AF65-F5344CB8AC3E}">
        <p14:creationId xmlns:p14="http://schemas.microsoft.com/office/powerpoint/2010/main" val="4746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233E-1FA7-4FB9-B983-705373EDAD94}"/>
              </a:ext>
            </a:extLst>
          </p:cNvPr>
          <p:cNvSpPr>
            <a:spLocks noGrp="1"/>
          </p:cNvSpPr>
          <p:nvPr>
            <p:ph type="title"/>
          </p:nvPr>
        </p:nvSpPr>
        <p:spPr>
          <a:xfrm>
            <a:off x="254232" y="244929"/>
            <a:ext cx="11125199" cy="527958"/>
          </a:xfrm>
        </p:spPr>
        <p:txBody>
          <a:bodyPr/>
          <a:lstStyle/>
          <a:p>
            <a:r>
              <a:rPr lang="en-IN" dirty="0"/>
              <a:t>How to use Fluent API</a:t>
            </a:r>
            <a:endParaRPr lang="en-US" dirty="0"/>
          </a:p>
        </p:txBody>
      </p:sp>
      <p:sp>
        <p:nvSpPr>
          <p:cNvPr id="3" name="Content Placeholder 2">
            <a:extLst>
              <a:ext uri="{FF2B5EF4-FFF2-40B4-BE49-F238E27FC236}">
                <a16:creationId xmlns:a16="http://schemas.microsoft.com/office/drawing/2014/main" id="{F33316EC-26AB-4040-A8B3-A96349AE80E1}"/>
              </a:ext>
            </a:extLst>
          </p:cNvPr>
          <p:cNvSpPr>
            <a:spLocks noGrp="1"/>
          </p:cNvSpPr>
          <p:nvPr>
            <p:ph idx="1"/>
          </p:nvPr>
        </p:nvSpPr>
        <p:spPr>
          <a:xfrm>
            <a:off x="531151" y="1001487"/>
            <a:ext cx="11126522" cy="4419600"/>
          </a:xfrm>
        </p:spPr>
        <p:txBody>
          <a:bodyPr/>
          <a:lstStyle/>
          <a:p>
            <a:pPr algn="just"/>
            <a:r>
              <a:rPr lang="en-US" sz="2400" dirty="0"/>
              <a:t>In the above code the Country entity is configured in the following manner:</a:t>
            </a:r>
          </a:p>
          <a:p>
            <a:pPr algn="just"/>
            <a:r>
              <a:rPr lang="en-US" sz="2400" dirty="0"/>
              <a:t>We have set its </a:t>
            </a:r>
            <a:r>
              <a:rPr lang="en-US" sz="2400" b="1" dirty="0" err="1"/>
              <a:t>PId</a:t>
            </a:r>
            <a:r>
              <a:rPr lang="en-US" sz="2400" dirty="0"/>
              <a:t> property as primary key using the </a:t>
            </a:r>
            <a:r>
              <a:rPr lang="en-US" sz="2400" b="1" dirty="0" err="1"/>
              <a:t>HasKey</a:t>
            </a:r>
            <a:r>
              <a:rPr lang="en-US" sz="2400" b="1" dirty="0"/>
              <a:t>() </a:t>
            </a:r>
            <a:r>
              <a:rPr lang="en-US" sz="2400" dirty="0"/>
              <a:t>function.</a:t>
            </a:r>
          </a:p>
          <a:p>
            <a:pPr algn="just"/>
            <a:r>
              <a:rPr lang="en-US" sz="2400" dirty="0"/>
              <a:t>We have configured its </a:t>
            </a:r>
            <a:r>
              <a:rPr lang="en-US" sz="2400" b="1" dirty="0"/>
              <a:t>Name</a:t>
            </a:r>
            <a:r>
              <a:rPr lang="en-US" sz="2400" dirty="0"/>
              <a:t> property to be set as </a:t>
            </a:r>
            <a:r>
              <a:rPr lang="en-US" sz="2400" b="1" dirty="0" err="1"/>
              <a:t>CountryName</a:t>
            </a:r>
            <a:r>
              <a:rPr lang="en-US" sz="2400" dirty="0"/>
              <a:t> on the database table, and it should be a not null column with default value as USA.</a:t>
            </a:r>
          </a:p>
          <a:p>
            <a:pPr algn="just"/>
            <a:r>
              <a:rPr lang="en-US" sz="2400" dirty="0"/>
              <a:t>The </a:t>
            </a:r>
            <a:r>
              <a:rPr lang="en-US" sz="2400" b="1" dirty="0" err="1"/>
              <a:t>AddedOn</a:t>
            </a:r>
            <a:r>
              <a:rPr lang="en-US" sz="2400" dirty="0"/>
              <a:t> property is configured to be of </a:t>
            </a:r>
            <a:r>
              <a:rPr lang="en-US" sz="2400" b="1" dirty="0"/>
              <a:t>date</a:t>
            </a:r>
            <a:r>
              <a:rPr lang="en-US" sz="2400" dirty="0"/>
              <a:t> data type with default </a:t>
            </a:r>
            <a:r>
              <a:rPr lang="en-US" sz="2400" dirty="0" err="1"/>
              <a:t>sql</a:t>
            </a:r>
            <a:r>
              <a:rPr lang="en-US" sz="2400" dirty="0"/>
              <a:t> value given by </a:t>
            </a:r>
            <a:r>
              <a:rPr lang="en-US" sz="2400" b="1" dirty="0" err="1"/>
              <a:t>getdate</a:t>
            </a:r>
            <a:r>
              <a:rPr lang="en-US" sz="2400" b="1" dirty="0"/>
              <a:t>()</a:t>
            </a:r>
            <a:r>
              <a:rPr lang="en-US" sz="2400" dirty="0"/>
              <a:t>method.</a:t>
            </a:r>
          </a:p>
          <a:p>
            <a:pPr algn="just"/>
            <a:r>
              <a:rPr lang="en-US" sz="2400" dirty="0"/>
              <a:t>The </a:t>
            </a:r>
            <a:r>
              <a:rPr lang="en-US" sz="2400" b="1" dirty="0"/>
              <a:t>Population</a:t>
            </a:r>
            <a:r>
              <a:rPr lang="en-US" sz="2400" dirty="0"/>
              <a:t> will not be mapped to the database table i.e. its column will not be created. The </a:t>
            </a:r>
            <a:r>
              <a:rPr lang="en-US" sz="2400" b="1" dirty="0"/>
              <a:t>Ignore()</a:t>
            </a:r>
            <a:r>
              <a:rPr lang="en-US" sz="2400" dirty="0"/>
              <a:t> method has done this configuration here.</a:t>
            </a:r>
          </a:p>
          <a:p>
            <a:pPr marL="0" indent="0" algn="just">
              <a:buNone/>
            </a:pPr>
            <a:r>
              <a:rPr lang="en-US" sz="2400" dirty="0"/>
              <a:t>On doing the migration the Country table will be created on the database:</a:t>
            </a:r>
          </a:p>
          <a:p>
            <a:pPr algn="just"/>
            <a:endParaRPr lang="en-US" sz="2400" dirty="0"/>
          </a:p>
        </p:txBody>
      </p:sp>
      <p:sp>
        <p:nvSpPr>
          <p:cNvPr id="4" name="Slide Number Placeholder 3">
            <a:extLst>
              <a:ext uri="{FF2B5EF4-FFF2-40B4-BE49-F238E27FC236}">
                <a16:creationId xmlns:a16="http://schemas.microsoft.com/office/drawing/2014/main" id="{57C71978-6B5A-4173-B365-36BF03977245}"/>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5" name="Picture 4">
            <a:extLst>
              <a:ext uri="{FF2B5EF4-FFF2-40B4-BE49-F238E27FC236}">
                <a16:creationId xmlns:a16="http://schemas.microsoft.com/office/drawing/2014/main" id="{9CFB8DEC-CEED-48C6-8014-C834CAD61DF3}"/>
              </a:ext>
            </a:extLst>
          </p:cNvPr>
          <p:cNvPicPr>
            <a:picLocks noChangeAspect="1"/>
          </p:cNvPicPr>
          <p:nvPr/>
        </p:nvPicPr>
        <p:blipFill>
          <a:blip r:embed="rId2"/>
          <a:stretch>
            <a:fillRect/>
          </a:stretch>
        </p:blipFill>
        <p:spPr>
          <a:xfrm>
            <a:off x="2908299" y="4935734"/>
            <a:ext cx="4945744" cy="1427905"/>
          </a:xfrm>
          <a:prstGeom prst="rect">
            <a:avLst/>
          </a:prstGeom>
        </p:spPr>
      </p:pic>
    </p:spTree>
    <p:extLst>
      <p:ext uri="{BB962C8B-B14F-4D97-AF65-F5344CB8AC3E}">
        <p14:creationId xmlns:p14="http://schemas.microsoft.com/office/powerpoint/2010/main" val="365656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72B3-BECB-4D56-A6B7-4675D0D24378}"/>
              </a:ext>
            </a:extLst>
          </p:cNvPr>
          <p:cNvSpPr>
            <a:spLocks noGrp="1"/>
          </p:cNvSpPr>
          <p:nvPr>
            <p:ph type="title"/>
          </p:nvPr>
        </p:nvSpPr>
        <p:spPr>
          <a:xfrm>
            <a:off x="319546" y="301750"/>
            <a:ext cx="11125199" cy="511630"/>
          </a:xfrm>
        </p:spPr>
        <p:txBody>
          <a:bodyPr/>
          <a:lstStyle/>
          <a:p>
            <a:r>
              <a:rPr lang="en-IN" dirty="0"/>
              <a:t>Common Fluent API Methods</a:t>
            </a:r>
            <a:endParaRPr lang="en-US" dirty="0"/>
          </a:p>
        </p:txBody>
      </p:sp>
      <p:graphicFrame>
        <p:nvGraphicFramePr>
          <p:cNvPr id="5" name="Content Placeholder 4">
            <a:extLst>
              <a:ext uri="{FF2B5EF4-FFF2-40B4-BE49-F238E27FC236}">
                <a16:creationId xmlns:a16="http://schemas.microsoft.com/office/drawing/2014/main" id="{CC23DF41-6496-4273-9F30-4E76909C6108}"/>
              </a:ext>
            </a:extLst>
          </p:cNvPr>
          <p:cNvGraphicFramePr>
            <a:graphicFrameLocks noGrp="1"/>
          </p:cNvGraphicFramePr>
          <p:nvPr>
            <p:ph idx="1"/>
            <p:extLst>
              <p:ext uri="{D42A27DB-BD31-4B8C-83A1-F6EECF244321}">
                <p14:modId xmlns:p14="http://schemas.microsoft.com/office/powerpoint/2010/main" val="340709206"/>
              </p:ext>
            </p:extLst>
          </p:nvPr>
        </p:nvGraphicFramePr>
        <p:xfrm>
          <a:off x="412069" y="967881"/>
          <a:ext cx="11364685" cy="5264484"/>
        </p:xfrm>
        <a:graphic>
          <a:graphicData uri="http://schemas.openxmlformats.org/drawingml/2006/table">
            <a:tbl>
              <a:tblPr>
                <a:tableStyleId>{16D9F66E-5EB9-4882-86FB-DCBF35E3C3E4}</a:tableStyleId>
              </a:tblPr>
              <a:tblGrid>
                <a:gridCol w="2022969">
                  <a:extLst>
                    <a:ext uri="{9D8B030D-6E8A-4147-A177-3AD203B41FA5}">
                      <a16:colId xmlns:a16="http://schemas.microsoft.com/office/drawing/2014/main" val="3227350675"/>
                    </a:ext>
                  </a:extLst>
                </a:gridCol>
                <a:gridCol w="2502997">
                  <a:extLst>
                    <a:ext uri="{9D8B030D-6E8A-4147-A177-3AD203B41FA5}">
                      <a16:colId xmlns:a16="http://schemas.microsoft.com/office/drawing/2014/main" val="2992649568"/>
                    </a:ext>
                  </a:extLst>
                </a:gridCol>
                <a:gridCol w="6838719">
                  <a:extLst>
                    <a:ext uri="{9D8B030D-6E8A-4147-A177-3AD203B41FA5}">
                      <a16:colId xmlns:a16="http://schemas.microsoft.com/office/drawing/2014/main" val="2118024079"/>
                    </a:ext>
                  </a:extLst>
                </a:gridCol>
              </a:tblGrid>
              <a:tr h="102208">
                <a:tc>
                  <a:txBody>
                    <a:bodyPr/>
                    <a:lstStyle/>
                    <a:p>
                      <a:pPr algn="l" fontAlgn="b"/>
                      <a:r>
                        <a:rPr lang="en-US" sz="2000" b="1">
                          <a:effectLst/>
                        </a:rPr>
                        <a:t>Configurations</a:t>
                      </a:r>
                    </a:p>
                  </a:txBody>
                  <a:tcPr marL="17622" marR="17622" marT="17622" marB="17622" anchor="b"/>
                </a:tc>
                <a:tc>
                  <a:txBody>
                    <a:bodyPr/>
                    <a:lstStyle/>
                    <a:p>
                      <a:pPr algn="l" fontAlgn="b"/>
                      <a:r>
                        <a:rPr lang="en-US" sz="2000" b="1">
                          <a:effectLst/>
                        </a:rPr>
                        <a:t>Fluent API Methods</a:t>
                      </a:r>
                    </a:p>
                  </a:txBody>
                  <a:tcPr marL="17622" marR="17622" marT="17622" marB="17622" anchor="b"/>
                </a:tc>
                <a:tc>
                  <a:txBody>
                    <a:bodyPr/>
                    <a:lstStyle/>
                    <a:p>
                      <a:pPr algn="l" fontAlgn="b"/>
                      <a:r>
                        <a:rPr lang="en-US" sz="2000" b="1" dirty="0">
                          <a:effectLst/>
                        </a:rPr>
                        <a:t>Usage</a:t>
                      </a:r>
                    </a:p>
                  </a:txBody>
                  <a:tcPr marL="17622" marR="17622" marT="17622" marB="17622" anchor="b"/>
                </a:tc>
                <a:extLst>
                  <a:ext uri="{0D108BD9-81ED-4DB2-BD59-A6C34878D82A}">
                    <a16:rowId xmlns:a16="http://schemas.microsoft.com/office/drawing/2014/main" val="3789029444"/>
                  </a:ext>
                </a:extLst>
              </a:tr>
              <a:tr h="169171">
                <a:tc>
                  <a:txBody>
                    <a:bodyPr/>
                    <a:lstStyle/>
                    <a:p>
                      <a:pPr fontAlgn="t"/>
                      <a:r>
                        <a:rPr lang="en-US" sz="2000" b="1" dirty="0">
                          <a:effectLst/>
                        </a:rPr>
                        <a:t>Model Configurations</a:t>
                      </a:r>
                    </a:p>
                  </a:txBody>
                  <a:tcPr marL="17622" marR="17622" marT="17622" marB="17622"/>
                </a:tc>
                <a:tc>
                  <a:txBody>
                    <a:bodyPr/>
                    <a:lstStyle/>
                    <a:p>
                      <a:pPr fontAlgn="t"/>
                      <a:r>
                        <a:rPr lang="en-US" sz="2000">
                          <a:effectLst/>
                        </a:rPr>
                        <a:t>HasDbFunction()</a:t>
                      </a:r>
                    </a:p>
                  </a:txBody>
                  <a:tcPr marL="17622" marR="17622" marT="17622" marB="17622"/>
                </a:tc>
                <a:tc>
                  <a:txBody>
                    <a:bodyPr/>
                    <a:lstStyle/>
                    <a:p>
                      <a:pPr fontAlgn="t"/>
                      <a:r>
                        <a:rPr lang="en-US" sz="2000" dirty="0">
                          <a:effectLst/>
                        </a:rPr>
                        <a:t>Configures a database function</a:t>
                      </a:r>
                    </a:p>
                  </a:txBody>
                  <a:tcPr marL="17622" marR="17622" marT="17622" marB="17622"/>
                </a:tc>
                <a:extLst>
                  <a:ext uri="{0D108BD9-81ED-4DB2-BD59-A6C34878D82A}">
                    <a16:rowId xmlns:a16="http://schemas.microsoft.com/office/drawing/2014/main" val="3935445435"/>
                  </a:ext>
                </a:extLst>
              </a:tr>
              <a:tr h="169171">
                <a:tc>
                  <a:txBody>
                    <a:bodyPr/>
                    <a:lstStyle/>
                    <a:p>
                      <a:pPr fontAlgn="t"/>
                      <a:endParaRPr lang="en-US" sz="2000" b="1">
                        <a:effectLst/>
                      </a:endParaRPr>
                    </a:p>
                  </a:txBody>
                  <a:tcPr marL="17622" marR="17622" marT="17622" marB="17622"/>
                </a:tc>
                <a:tc>
                  <a:txBody>
                    <a:bodyPr/>
                    <a:lstStyle/>
                    <a:p>
                      <a:pPr fontAlgn="t"/>
                      <a:r>
                        <a:rPr lang="en-US" sz="2000" dirty="0" err="1">
                          <a:effectLst/>
                        </a:rPr>
                        <a:t>HasDefaultSchema</a:t>
                      </a:r>
                      <a:r>
                        <a:rPr lang="en-US" sz="2000" dirty="0">
                          <a:effectLst/>
                        </a:rPr>
                        <a:t>()</a:t>
                      </a:r>
                    </a:p>
                  </a:txBody>
                  <a:tcPr marL="17622" marR="17622" marT="17622" marB="17622"/>
                </a:tc>
                <a:tc>
                  <a:txBody>
                    <a:bodyPr/>
                    <a:lstStyle/>
                    <a:p>
                      <a:pPr fontAlgn="t"/>
                      <a:r>
                        <a:rPr lang="en-US" sz="2000">
                          <a:effectLst/>
                        </a:rPr>
                        <a:t>Specifies the database schema</a:t>
                      </a:r>
                    </a:p>
                  </a:txBody>
                  <a:tcPr marL="17622" marR="17622" marT="17622" marB="17622"/>
                </a:tc>
                <a:extLst>
                  <a:ext uri="{0D108BD9-81ED-4DB2-BD59-A6C34878D82A}">
                    <a16:rowId xmlns:a16="http://schemas.microsoft.com/office/drawing/2014/main" val="2401758899"/>
                  </a:ext>
                </a:extLst>
              </a:tr>
              <a:tr h="169171">
                <a:tc>
                  <a:txBody>
                    <a:bodyPr/>
                    <a:lstStyle/>
                    <a:p>
                      <a:pPr fontAlgn="t"/>
                      <a:endParaRPr lang="en-US" sz="2000" b="1">
                        <a:effectLst/>
                      </a:endParaRPr>
                    </a:p>
                  </a:txBody>
                  <a:tcPr marL="17622" marR="17622" marT="17622" marB="17622"/>
                </a:tc>
                <a:tc>
                  <a:txBody>
                    <a:bodyPr/>
                    <a:lstStyle/>
                    <a:p>
                      <a:pPr fontAlgn="t"/>
                      <a:r>
                        <a:rPr lang="en-US" sz="2000">
                          <a:effectLst/>
                        </a:rPr>
                        <a:t>HasSequence()td&gt;</a:t>
                      </a:r>
                    </a:p>
                  </a:txBody>
                  <a:tcPr marL="17622" marR="17622" marT="17622" marB="17622"/>
                </a:tc>
                <a:tc>
                  <a:txBody>
                    <a:bodyPr/>
                    <a:lstStyle/>
                    <a:p>
                      <a:pPr fontAlgn="t"/>
                      <a:r>
                        <a:rPr lang="en-US" sz="2000">
                          <a:effectLst/>
                        </a:rPr>
                        <a:t>Configures the database sequence</a:t>
                      </a:r>
                    </a:p>
                  </a:txBody>
                  <a:tcPr marL="17622" marR="17622" marT="17622" marB="17622"/>
                </a:tc>
                <a:extLst>
                  <a:ext uri="{0D108BD9-81ED-4DB2-BD59-A6C34878D82A}">
                    <a16:rowId xmlns:a16="http://schemas.microsoft.com/office/drawing/2014/main" val="3180730579"/>
                  </a:ext>
                </a:extLst>
              </a:tr>
              <a:tr h="169171">
                <a:tc>
                  <a:txBody>
                    <a:bodyPr/>
                    <a:lstStyle/>
                    <a:p>
                      <a:pPr fontAlgn="t"/>
                      <a:r>
                        <a:rPr lang="en-US" sz="2000" b="1" dirty="0">
                          <a:effectLst/>
                        </a:rPr>
                        <a:t>Entity Configuration</a:t>
                      </a:r>
                    </a:p>
                  </a:txBody>
                  <a:tcPr marL="17622" marR="17622" marT="17622" marB="17622"/>
                </a:tc>
                <a:tc>
                  <a:txBody>
                    <a:bodyPr/>
                    <a:lstStyle/>
                    <a:p>
                      <a:pPr fontAlgn="t"/>
                      <a:r>
                        <a:rPr lang="en-US" sz="2000" dirty="0" err="1">
                          <a:effectLst/>
                        </a:rPr>
                        <a:t>HasIndex</a:t>
                      </a:r>
                      <a:r>
                        <a:rPr lang="en-US" sz="2000" dirty="0">
                          <a:effectLst/>
                        </a:rPr>
                        <a:t>()</a:t>
                      </a:r>
                    </a:p>
                  </a:txBody>
                  <a:tcPr marL="17622" marR="17622" marT="17622" marB="17622"/>
                </a:tc>
                <a:tc>
                  <a:txBody>
                    <a:bodyPr/>
                    <a:lstStyle/>
                    <a:p>
                      <a:pPr fontAlgn="t"/>
                      <a:r>
                        <a:rPr lang="en-US" sz="2000">
                          <a:effectLst/>
                        </a:rPr>
                        <a:t>Configures a property as Index</a:t>
                      </a:r>
                    </a:p>
                  </a:txBody>
                  <a:tcPr marL="17622" marR="17622" marT="17622" marB="17622"/>
                </a:tc>
                <a:extLst>
                  <a:ext uri="{0D108BD9-81ED-4DB2-BD59-A6C34878D82A}">
                    <a16:rowId xmlns:a16="http://schemas.microsoft.com/office/drawing/2014/main" val="2173547715"/>
                  </a:ext>
                </a:extLst>
              </a:tr>
              <a:tr h="236135">
                <a:tc>
                  <a:txBody>
                    <a:bodyPr/>
                    <a:lstStyle/>
                    <a:p>
                      <a:pPr fontAlgn="t"/>
                      <a:endParaRPr lang="en-US" sz="2000">
                        <a:effectLst/>
                      </a:endParaRPr>
                    </a:p>
                  </a:txBody>
                  <a:tcPr marL="17622" marR="17622" marT="17622" marB="17622"/>
                </a:tc>
                <a:tc>
                  <a:txBody>
                    <a:bodyPr/>
                    <a:lstStyle/>
                    <a:p>
                      <a:pPr fontAlgn="t"/>
                      <a:r>
                        <a:rPr lang="en-US" sz="2000">
                          <a:effectLst/>
                        </a:rPr>
                        <a:t>ToTable()</a:t>
                      </a:r>
                    </a:p>
                  </a:txBody>
                  <a:tcPr marL="17622" marR="17622" marT="17622" marB="17622"/>
                </a:tc>
                <a:tc>
                  <a:txBody>
                    <a:bodyPr/>
                    <a:lstStyle/>
                    <a:p>
                      <a:pPr fontAlgn="t"/>
                      <a:r>
                        <a:rPr lang="en-US" sz="2000">
                          <a:effectLst/>
                        </a:rPr>
                        <a:t>Configures the name of the database table that the entity corresponds to.</a:t>
                      </a:r>
                    </a:p>
                  </a:txBody>
                  <a:tcPr marL="17622" marR="17622" marT="17622" marB="17622"/>
                </a:tc>
                <a:extLst>
                  <a:ext uri="{0D108BD9-81ED-4DB2-BD59-A6C34878D82A}">
                    <a16:rowId xmlns:a16="http://schemas.microsoft.com/office/drawing/2014/main" val="2503578939"/>
                  </a:ext>
                </a:extLst>
              </a:tr>
              <a:tr h="169171">
                <a:tc>
                  <a:txBody>
                    <a:bodyPr/>
                    <a:lstStyle/>
                    <a:p>
                      <a:pPr fontAlgn="t"/>
                      <a:endParaRPr lang="en-US" sz="2000">
                        <a:effectLst/>
                      </a:endParaRPr>
                    </a:p>
                  </a:txBody>
                  <a:tcPr marL="17622" marR="17622" marT="17622" marB="17622"/>
                </a:tc>
                <a:tc>
                  <a:txBody>
                    <a:bodyPr/>
                    <a:lstStyle/>
                    <a:p>
                      <a:pPr fontAlgn="t"/>
                      <a:r>
                        <a:rPr lang="en-US" sz="2000">
                          <a:effectLst/>
                        </a:rPr>
                        <a:t>HasKey()</a:t>
                      </a:r>
                    </a:p>
                  </a:txBody>
                  <a:tcPr marL="17622" marR="17622" marT="17622" marB="17622"/>
                </a:tc>
                <a:tc>
                  <a:txBody>
                    <a:bodyPr/>
                    <a:lstStyle/>
                    <a:p>
                      <a:pPr fontAlgn="t"/>
                      <a:r>
                        <a:rPr lang="en-US" sz="2000">
                          <a:effectLst/>
                        </a:rPr>
                        <a:t>Configures a property as Primary Key</a:t>
                      </a:r>
                    </a:p>
                  </a:txBody>
                  <a:tcPr marL="17622" marR="17622" marT="17622" marB="17622"/>
                </a:tc>
                <a:extLst>
                  <a:ext uri="{0D108BD9-81ED-4DB2-BD59-A6C34878D82A}">
                    <a16:rowId xmlns:a16="http://schemas.microsoft.com/office/drawing/2014/main" val="3679655293"/>
                  </a:ext>
                </a:extLst>
              </a:tr>
              <a:tr h="303099">
                <a:tc>
                  <a:txBody>
                    <a:bodyPr/>
                    <a:lstStyle/>
                    <a:p>
                      <a:pPr fontAlgn="t"/>
                      <a:endParaRPr lang="en-US" sz="2000">
                        <a:effectLst/>
                      </a:endParaRPr>
                    </a:p>
                  </a:txBody>
                  <a:tcPr marL="17622" marR="17622" marT="17622" marB="17622"/>
                </a:tc>
                <a:tc>
                  <a:txBody>
                    <a:bodyPr/>
                    <a:lstStyle/>
                    <a:p>
                      <a:pPr fontAlgn="t"/>
                      <a:r>
                        <a:rPr lang="en-US" sz="2000">
                          <a:effectLst/>
                        </a:rPr>
                        <a:t>HasOne()</a:t>
                      </a:r>
                    </a:p>
                  </a:txBody>
                  <a:tcPr marL="17622" marR="17622" marT="17622" marB="17622"/>
                </a:tc>
                <a:tc>
                  <a:txBody>
                    <a:bodyPr/>
                    <a:lstStyle/>
                    <a:p>
                      <a:pPr fontAlgn="t"/>
                      <a:r>
                        <a:rPr lang="en-US" sz="2000">
                          <a:effectLst/>
                        </a:rPr>
                        <a:t>Configures the One part of the relationship, for one-to-one or one-to-many relationships.</a:t>
                      </a:r>
                    </a:p>
                  </a:txBody>
                  <a:tcPr marL="17622" marR="17622" marT="17622" marB="17622"/>
                </a:tc>
                <a:extLst>
                  <a:ext uri="{0D108BD9-81ED-4DB2-BD59-A6C34878D82A}">
                    <a16:rowId xmlns:a16="http://schemas.microsoft.com/office/drawing/2014/main" val="663944616"/>
                  </a:ext>
                </a:extLst>
              </a:tr>
              <a:tr h="303099">
                <a:tc>
                  <a:txBody>
                    <a:bodyPr/>
                    <a:lstStyle/>
                    <a:p>
                      <a:pPr fontAlgn="t"/>
                      <a:endParaRPr lang="en-US" sz="2000">
                        <a:effectLst/>
                      </a:endParaRPr>
                    </a:p>
                  </a:txBody>
                  <a:tcPr marL="17622" marR="17622" marT="17622" marB="17622"/>
                </a:tc>
                <a:tc>
                  <a:txBody>
                    <a:bodyPr/>
                    <a:lstStyle/>
                    <a:p>
                      <a:pPr fontAlgn="t"/>
                      <a:r>
                        <a:rPr lang="en-US" sz="2000">
                          <a:effectLst/>
                        </a:rPr>
                        <a:t>HasMany()</a:t>
                      </a:r>
                    </a:p>
                  </a:txBody>
                  <a:tcPr marL="17622" marR="17622" marT="17622" marB="17622"/>
                </a:tc>
                <a:tc>
                  <a:txBody>
                    <a:bodyPr/>
                    <a:lstStyle/>
                    <a:p>
                      <a:pPr fontAlgn="t"/>
                      <a:r>
                        <a:rPr lang="en-US" sz="2000">
                          <a:effectLst/>
                        </a:rPr>
                        <a:t>Configures the Many part of the relationship, for one-to-Many or many-to-many relationships.</a:t>
                      </a:r>
                    </a:p>
                  </a:txBody>
                  <a:tcPr marL="17622" marR="17622" marT="17622" marB="17622"/>
                </a:tc>
                <a:extLst>
                  <a:ext uri="{0D108BD9-81ED-4DB2-BD59-A6C34878D82A}">
                    <a16:rowId xmlns:a16="http://schemas.microsoft.com/office/drawing/2014/main" val="2760351807"/>
                  </a:ext>
                </a:extLst>
              </a:tr>
              <a:tr h="169171">
                <a:tc>
                  <a:txBody>
                    <a:bodyPr/>
                    <a:lstStyle/>
                    <a:p>
                      <a:pPr fontAlgn="t"/>
                      <a:endParaRPr lang="en-US" sz="2000">
                        <a:effectLst/>
                      </a:endParaRPr>
                    </a:p>
                  </a:txBody>
                  <a:tcPr marL="17622" marR="17622" marT="17622" marB="17622"/>
                </a:tc>
                <a:tc>
                  <a:txBody>
                    <a:bodyPr/>
                    <a:lstStyle/>
                    <a:p>
                      <a:pPr fontAlgn="t"/>
                      <a:r>
                        <a:rPr lang="en-US" sz="2000">
                          <a:effectLst/>
                        </a:rPr>
                        <a:t>HasForeignKey()</a:t>
                      </a:r>
                    </a:p>
                  </a:txBody>
                  <a:tcPr marL="17622" marR="17622" marT="17622" marB="17622"/>
                </a:tc>
                <a:tc>
                  <a:txBody>
                    <a:bodyPr/>
                    <a:lstStyle/>
                    <a:p>
                      <a:pPr fontAlgn="t"/>
                      <a:r>
                        <a:rPr lang="en-US" sz="2000">
                          <a:effectLst/>
                        </a:rPr>
                        <a:t>Configures the property as the foreign key</a:t>
                      </a:r>
                    </a:p>
                  </a:txBody>
                  <a:tcPr marL="17622" marR="17622" marT="17622" marB="17622"/>
                </a:tc>
                <a:extLst>
                  <a:ext uri="{0D108BD9-81ED-4DB2-BD59-A6C34878D82A}">
                    <a16:rowId xmlns:a16="http://schemas.microsoft.com/office/drawing/2014/main" val="3428885247"/>
                  </a:ext>
                </a:extLst>
              </a:tr>
              <a:tr h="236135">
                <a:tc>
                  <a:txBody>
                    <a:bodyPr/>
                    <a:lstStyle/>
                    <a:p>
                      <a:pPr fontAlgn="t"/>
                      <a:endParaRPr lang="en-US" sz="2000">
                        <a:effectLst/>
                      </a:endParaRPr>
                    </a:p>
                  </a:txBody>
                  <a:tcPr marL="17622" marR="17622" marT="17622" marB="17622"/>
                </a:tc>
                <a:tc>
                  <a:txBody>
                    <a:bodyPr/>
                    <a:lstStyle/>
                    <a:p>
                      <a:pPr fontAlgn="t"/>
                      <a:r>
                        <a:rPr lang="en-US" sz="2000">
                          <a:effectLst/>
                        </a:rPr>
                        <a:t>Ignore()</a:t>
                      </a:r>
                    </a:p>
                  </a:txBody>
                  <a:tcPr marL="17622" marR="17622" marT="17622" marB="17622"/>
                </a:tc>
                <a:tc>
                  <a:txBody>
                    <a:bodyPr/>
                    <a:lstStyle/>
                    <a:p>
                      <a:pPr fontAlgn="t"/>
                      <a:r>
                        <a:rPr lang="en-US" sz="2000" dirty="0">
                          <a:effectLst/>
                        </a:rPr>
                        <a:t>Specifies the property should not be mapped to a database table</a:t>
                      </a:r>
                    </a:p>
                  </a:txBody>
                  <a:tcPr marL="17622" marR="17622" marT="17622" marB="17622"/>
                </a:tc>
                <a:extLst>
                  <a:ext uri="{0D108BD9-81ED-4DB2-BD59-A6C34878D82A}">
                    <a16:rowId xmlns:a16="http://schemas.microsoft.com/office/drawing/2014/main" val="22530154"/>
                  </a:ext>
                </a:extLst>
              </a:tr>
            </a:tbl>
          </a:graphicData>
        </a:graphic>
      </p:graphicFrame>
      <p:sp>
        <p:nvSpPr>
          <p:cNvPr id="4" name="Slide Number Placeholder 3">
            <a:extLst>
              <a:ext uri="{FF2B5EF4-FFF2-40B4-BE49-F238E27FC236}">
                <a16:creationId xmlns:a16="http://schemas.microsoft.com/office/drawing/2014/main" id="{28606724-C12F-42DC-A973-13BD3A88E14D}"/>
              </a:ext>
            </a:extLst>
          </p:cNvPr>
          <p:cNvSpPr>
            <a:spLocks noGrp="1"/>
          </p:cNvSpPr>
          <p:nvPr>
            <p:ph type="sldNum" sz="quarter" idx="12"/>
          </p:nvPr>
        </p:nvSpPr>
        <p:spPr/>
        <p:txBody>
          <a:bodyPr/>
          <a:lstStyle/>
          <a:p>
            <a:fld id="{C51EAA63-D034-42AE-91FA-B13B9518C7BE}" type="slidenum">
              <a:rPr lang="en-US" smtClean="0"/>
              <a:pPr/>
              <a:t>93</a:t>
            </a:fld>
            <a:endParaRPr lang="en-US" dirty="0"/>
          </a:p>
        </p:txBody>
      </p:sp>
    </p:spTree>
    <p:extLst>
      <p:ext uri="{BB962C8B-B14F-4D97-AF65-F5344CB8AC3E}">
        <p14:creationId xmlns:p14="http://schemas.microsoft.com/office/powerpoint/2010/main" val="38801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6D39-0930-404E-8F96-64234061FA09}"/>
              </a:ext>
            </a:extLst>
          </p:cNvPr>
          <p:cNvSpPr>
            <a:spLocks noGrp="1"/>
          </p:cNvSpPr>
          <p:nvPr>
            <p:ph type="title"/>
          </p:nvPr>
        </p:nvSpPr>
        <p:spPr>
          <a:xfrm>
            <a:off x="230874" y="275372"/>
            <a:ext cx="11125199" cy="510553"/>
          </a:xfrm>
        </p:spPr>
        <p:txBody>
          <a:bodyPr/>
          <a:lstStyle/>
          <a:p>
            <a:r>
              <a:rPr lang="en-IN" dirty="0"/>
              <a:t>Common Fluent API Methods</a:t>
            </a:r>
            <a:endParaRPr lang="en-US" dirty="0"/>
          </a:p>
        </p:txBody>
      </p:sp>
      <p:graphicFrame>
        <p:nvGraphicFramePr>
          <p:cNvPr id="5" name="Content Placeholder 4">
            <a:extLst>
              <a:ext uri="{FF2B5EF4-FFF2-40B4-BE49-F238E27FC236}">
                <a16:creationId xmlns:a16="http://schemas.microsoft.com/office/drawing/2014/main" id="{F9B78F69-572E-4096-8F6A-EA7DC499FBD5}"/>
              </a:ext>
            </a:extLst>
          </p:cNvPr>
          <p:cNvGraphicFramePr>
            <a:graphicFrameLocks noGrp="1"/>
          </p:cNvGraphicFramePr>
          <p:nvPr>
            <p:ph idx="1"/>
            <p:extLst>
              <p:ext uri="{D42A27DB-BD31-4B8C-83A1-F6EECF244321}">
                <p14:modId xmlns:p14="http://schemas.microsoft.com/office/powerpoint/2010/main" val="3257817057"/>
              </p:ext>
            </p:extLst>
          </p:nvPr>
        </p:nvGraphicFramePr>
        <p:xfrm>
          <a:off x="531813" y="1154424"/>
          <a:ext cx="11125198" cy="4549152"/>
        </p:xfrm>
        <a:graphic>
          <a:graphicData uri="http://schemas.openxmlformats.org/drawingml/2006/table">
            <a:tbl>
              <a:tblPr>
                <a:tableStyleId>{16D9F66E-5EB9-4882-86FB-DCBF35E3C3E4}</a:tableStyleId>
              </a:tblPr>
              <a:tblGrid>
                <a:gridCol w="1752609">
                  <a:extLst>
                    <a:ext uri="{9D8B030D-6E8A-4147-A177-3AD203B41FA5}">
                      <a16:colId xmlns:a16="http://schemas.microsoft.com/office/drawing/2014/main" val="964263195"/>
                    </a:ext>
                  </a:extLst>
                </a:gridCol>
                <a:gridCol w="2677982">
                  <a:extLst>
                    <a:ext uri="{9D8B030D-6E8A-4147-A177-3AD203B41FA5}">
                      <a16:colId xmlns:a16="http://schemas.microsoft.com/office/drawing/2014/main" val="1308766122"/>
                    </a:ext>
                  </a:extLst>
                </a:gridCol>
                <a:gridCol w="6694607">
                  <a:extLst>
                    <a:ext uri="{9D8B030D-6E8A-4147-A177-3AD203B41FA5}">
                      <a16:colId xmlns:a16="http://schemas.microsoft.com/office/drawing/2014/main" val="1736035193"/>
                    </a:ext>
                  </a:extLst>
                </a:gridCol>
              </a:tblGrid>
              <a:tr h="236135">
                <a:tc>
                  <a:txBody>
                    <a:bodyPr/>
                    <a:lstStyle/>
                    <a:p>
                      <a:pPr fontAlgn="t"/>
                      <a:r>
                        <a:rPr lang="en-US" sz="2000" b="1" dirty="0">
                          <a:effectLst/>
                        </a:rPr>
                        <a:t>Property Configuration</a:t>
                      </a:r>
                    </a:p>
                  </a:txBody>
                  <a:tcPr marL="17622" marR="17622" marT="17622" marB="17622"/>
                </a:tc>
                <a:tc>
                  <a:txBody>
                    <a:bodyPr/>
                    <a:lstStyle/>
                    <a:p>
                      <a:pPr fontAlgn="t"/>
                      <a:r>
                        <a:rPr lang="en-US" sz="2000">
                          <a:effectLst/>
                        </a:rPr>
                        <a:t>HasColumnName()</a:t>
                      </a:r>
                    </a:p>
                  </a:txBody>
                  <a:tcPr marL="17622" marR="17622" marT="17622" marB="17622"/>
                </a:tc>
                <a:tc>
                  <a:txBody>
                    <a:bodyPr/>
                    <a:lstStyle/>
                    <a:p>
                      <a:pPr fontAlgn="t"/>
                      <a:r>
                        <a:rPr lang="en-US" sz="2000">
                          <a:effectLst/>
                        </a:rPr>
                        <a:t>Specifies the column name in the database for the property</a:t>
                      </a:r>
                    </a:p>
                  </a:txBody>
                  <a:tcPr marL="17622" marR="17622" marT="17622" marB="17622"/>
                </a:tc>
                <a:extLst>
                  <a:ext uri="{0D108BD9-81ED-4DB2-BD59-A6C34878D82A}">
                    <a16:rowId xmlns:a16="http://schemas.microsoft.com/office/drawing/2014/main" val="2983971648"/>
                  </a:ext>
                </a:extLst>
              </a:tr>
              <a:tr h="236135">
                <a:tc>
                  <a:txBody>
                    <a:bodyPr/>
                    <a:lstStyle/>
                    <a:p>
                      <a:pPr fontAlgn="t"/>
                      <a:endParaRPr lang="en-US" sz="2000">
                        <a:effectLst/>
                      </a:endParaRPr>
                    </a:p>
                  </a:txBody>
                  <a:tcPr marL="17622" marR="17622" marT="17622" marB="17622"/>
                </a:tc>
                <a:tc>
                  <a:txBody>
                    <a:bodyPr/>
                    <a:lstStyle/>
                    <a:p>
                      <a:pPr fontAlgn="t"/>
                      <a:r>
                        <a:rPr lang="en-US" sz="2000">
                          <a:effectLst/>
                        </a:rPr>
                        <a:t>HasColumnType()</a:t>
                      </a:r>
                    </a:p>
                  </a:txBody>
                  <a:tcPr marL="17622" marR="17622" marT="17622" marB="17622"/>
                </a:tc>
                <a:tc>
                  <a:txBody>
                    <a:bodyPr/>
                    <a:lstStyle/>
                    <a:p>
                      <a:pPr fontAlgn="t"/>
                      <a:r>
                        <a:rPr lang="en-US" sz="2000" dirty="0">
                          <a:effectLst/>
                        </a:rPr>
                        <a:t>Specifies the data type of the column in the database for the property</a:t>
                      </a:r>
                    </a:p>
                  </a:txBody>
                  <a:tcPr marL="17622" marR="17622" marT="17622" marB="17622"/>
                </a:tc>
                <a:extLst>
                  <a:ext uri="{0D108BD9-81ED-4DB2-BD59-A6C34878D82A}">
                    <a16:rowId xmlns:a16="http://schemas.microsoft.com/office/drawing/2014/main" val="1741983069"/>
                  </a:ext>
                </a:extLst>
              </a:tr>
              <a:tr h="303099">
                <a:tc>
                  <a:txBody>
                    <a:bodyPr/>
                    <a:lstStyle/>
                    <a:p>
                      <a:pPr fontAlgn="t"/>
                      <a:endParaRPr lang="en-US" sz="2000">
                        <a:effectLst/>
                      </a:endParaRPr>
                    </a:p>
                  </a:txBody>
                  <a:tcPr marL="17622" marR="17622" marT="17622" marB="17622"/>
                </a:tc>
                <a:tc>
                  <a:txBody>
                    <a:bodyPr/>
                    <a:lstStyle/>
                    <a:p>
                      <a:pPr fontAlgn="t"/>
                      <a:r>
                        <a:rPr lang="en-US" sz="2000">
                          <a:effectLst/>
                        </a:rPr>
                        <a:t>HasDefaultValue()</a:t>
                      </a:r>
                    </a:p>
                  </a:txBody>
                  <a:tcPr marL="17622" marR="17622" marT="17622" marB="17622"/>
                </a:tc>
                <a:tc>
                  <a:txBody>
                    <a:bodyPr/>
                    <a:lstStyle/>
                    <a:p>
                      <a:pPr fontAlgn="t"/>
                      <a:r>
                        <a:rPr lang="en-US" sz="2000">
                          <a:effectLst/>
                        </a:rPr>
                        <a:t>Specifies the default value of the column in the database for the property</a:t>
                      </a:r>
                    </a:p>
                  </a:txBody>
                  <a:tcPr marL="17622" marR="17622" marT="17622" marB="17622"/>
                </a:tc>
                <a:extLst>
                  <a:ext uri="{0D108BD9-81ED-4DB2-BD59-A6C34878D82A}">
                    <a16:rowId xmlns:a16="http://schemas.microsoft.com/office/drawing/2014/main" val="367561849"/>
                  </a:ext>
                </a:extLst>
              </a:tr>
              <a:tr h="370062">
                <a:tc>
                  <a:txBody>
                    <a:bodyPr/>
                    <a:lstStyle/>
                    <a:p>
                      <a:pPr fontAlgn="t"/>
                      <a:endParaRPr lang="en-US" sz="2000">
                        <a:effectLst/>
                      </a:endParaRPr>
                    </a:p>
                  </a:txBody>
                  <a:tcPr marL="17622" marR="17622" marT="17622" marB="17622"/>
                </a:tc>
                <a:tc>
                  <a:txBody>
                    <a:bodyPr/>
                    <a:lstStyle/>
                    <a:p>
                      <a:pPr fontAlgn="t"/>
                      <a:r>
                        <a:rPr lang="en-US" sz="2000">
                          <a:effectLst/>
                        </a:rPr>
                        <a:t>HasDefaultValueSql()</a:t>
                      </a:r>
                    </a:p>
                  </a:txBody>
                  <a:tcPr marL="17622" marR="17622" marT="17622" marB="17622"/>
                </a:tc>
                <a:tc>
                  <a:txBody>
                    <a:bodyPr/>
                    <a:lstStyle/>
                    <a:p>
                      <a:pPr fontAlgn="t"/>
                      <a:r>
                        <a:rPr lang="en-US" sz="2000" dirty="0">
                          <a:effectLst/>
                        </a:rPr>
                        <a:t>Specifies the default value expression of the column in the database for the property. </a:t>
                      </a:r>
                      <a:r>
                        <a:rPr lang="en-US" sz="2000" dirty="0" err="1">
                          <a:effectLst/>
                        </a:rPr>
                        <a:t>Eg</a:t>
                      </a:r>
                      <a:r>
                        <a:rPr lang="en-US" sz="2000" dirty="0">
                          <a:effectLst/>
                        </a:rPr>
                        <a:t> </a:t>
                      </a:r>
                      <a:r>
                        <a:rPr lang="en-US" sz="2000" dirty="0" err="1">
                          <a:effectLst/>
                        </a:rPr>
                        <a:t>getdate</a:t>
                      </a:r>
                      <a:r>
                        <a:rPr lang="en-US" sz="2000" dirty="0">
                          <a:effectLst/>
                        </a:rPr>
                        <a:t>()</a:t>
                      </a:r>
                    </a:p>
                  </a:txBody>
                  <a:tcPr marL="17622" marR="17622" marT="17622" marB="17622"/>
                </a:tc>
                <a:extLst>
                  <a:ext uri="{0D108BD9-81ED-4DB2-BD59-A6C34878D82A}">
                    <a16:rowId xmlns:a16="http://schemas.microsoft.com/office/drawing/2014/main" val="3858173628"/>
                  </a:ext>
                </a:extLst>
              </a:tr>
              <a:tr h="303099">
                <a:tc>
                  <a:txBody>
                    <a:bodyPr/>
                    <a:lstStyle/>
                    <a:p>
                      <a:pPr fontAlgn="t"/>
                      <a:endParaRPr lang="en-US" sz="2000" dirty="0">
                        <a:effectLst/>
                      </a:endParaRPr>
                    </a:p>
                  </a:txBody>
                  <a:tcPr marL="17622" marR="17622" marT="17622" marB="17622"/>
                </a:tc>
                <a:tc>
                  <a:txBody>
                    <a:bodyPr/>
                    <a:lstStyle/>
                    <a:p>
                      <a:pPr fontAlgn="t"/>
                      <a:r>
                        <a:rPr lang="en-US" sz="2000">
                          <a:effectLst/>
                        </a:rPr>
                        <a:t>HasMaxLength()</a:t>
                      </a:r>
                    </a:p>
                  </a:txBody>
                  <a:tcPr marL="17622" marR="17622" marT="17622" marB="17622"/>
                </a:tc>
                <a:tc>
                  <a:txBody>
                    <a:bodyPr/>
                    <a:lstStyle/>
                    <a:p>
                      <a:pPr fontAlgn="t"/>
                      <a:r>
                        <a:rPr lang="en-US" sz="2000" dirty="0">
                          <a:effectLst/>
                        </a:rPr>
                        <a:t>Specifies the maximum length of the column in the database for the property</a:t>
                      </a:r>
                    </a:p>
                  </a:txBody>
                  <a:tcPr marL="17622" marR="17622" marT="17622" marB="17622"/>
                </a:tc>
                <a:extLst>
                  <a:ext uri="{0D108BD9-81ED-4DB2-BD59-A6C34878D82A}">
                    <a16:rowId xmlns:a16="http://schemas.microsoft.com/office/drawing/2014/main" val="451023744"/>
                  </a:ext>
                </a:extLst>
              </a:tr>
              <a:tr h="236135">
                <a:tc>
                  <a:txBody>
                    <a:bodyPr/>
                    <a:lstStyle/>
                    <a:p>
                      <a:pPr fontAlgn="t"/>
                      <a:endParaRPr lang="en-US" sz="2000">
                        <a:effectLst/>
                      </a:endParaRPr>
                    </a:p>
                  </a:txBody>
                  <a:tcPr marL="17622" marR="17622" marT="17622" marB="17622"/>
                </a:tc>
                <a:tc>
                  <a:txBody>
                    <a:bodyPr/>
                    <a:lstStyle/>
                    <a:p>
                      <a:pPr fontAlgn="t"/>
                      <a:r>
                        <a:rPr lang="en-US" sz="2000">
                          <a:effectLst/>
                        </a:rPr>
                        <a:t>IsRequired()</a:t>
                      </a:r>
                    </a:p>
                  </a:txBody>
                  <a:tcPr marL="17622" marR="17622" marT="17622" marB="17622"/>
                </a:tc>
                <a:tc>
                  <a:txBody>
                    <a:bodyPr/>
                    <a:lstStyle/>
                    <a:p>
                      <a:pPr fontAlgn="t"/>
                      <a:r>
                        <a:rPr lang="en-US" sz="2000" dirty="0">
                          <a:effectLst/>
                        </a:rPr>
                        <a:t>Specifies the database column should be not null.</a:t>
                      </a:r>
                    </a:p>
                  </a:txBody>
                  <a:tcPr marL="17622" marR="17622" marT="17622" marB="17622"/>
                </a:tc>
                <a:extLst>
                  <a:ext uri="{0D108BD9-81ED-4DB2-BD59-A6C34878D82A}">
                    <a16:rowId xmlns:a16="http://schemas.microsoft.com/office/drawing/2014/main" val="1244763528"/>
                  </a:ext>
                </a:extLst>
              </a:tr>
              <a:tr h="236135">
                <a:tc>
                  <a:txBody>
                    <a:bodyPr/>
                    <a:lstStyle/>
                    <a:p>
                      <a:pPr fontAlgn="t"/>
                      <a:endParaRPr lang="en-US" sz="2000">
                        <a:effectLst/>
                      </a:endParaRPr>
                    </a:p>
                  </a:txBody>
                  <a:tcPr marL="17622" marR="17622" marT="17622" marB="17622"/>
                </a:tc>
                <a:tc>
                  <a:txBody>
                    <a:bodyPr/>
                    <a:lstStyle/>
                    <a:p>
                      <a:pPr fontAlgn="t"/>
                      <a:r>
                        <a:rPr lang="en-US" sz="2000">
                          <a:effectLst/>
                        </a:rPr>
                        <a:t>IsUnicode()</a:t>
                      </a:r>
                    </a:p>
                  </a:txBody>
                  <a:tcPr marL="17622" marR="17622" marT="17622" marB="17622"/>
                </a:tc>
                <a:tc>
                  <a:txBody>
                    <a:bodyPr/>
                    <a:lstStyle/>
                    <a:p>
                      <a:pPr fontAlgn="t"/>
                      <a:r>
                        <a:rPr lang="en-US" sz="2000" dirty="0">
                          <a:effectLst/>
                        </a:rPr>
                        <a:t>Specifies that the column should contain Unicode characters.</a:t>
                      </a:r>
                    </a:p>
                  </a:txBody>
                  <a:tcPr marL="17622" marR="17622" marT="17622" marB="17622"/>
                </a:tc>
                <a:extLst>
                  <a:ext uri="{0D108BD9-81ED-4DB2-BD59-A6C34878D82A}">
                    <a16:rowId xmlns:a16="http://schemas.microsoft.com/office/drawing/2014/main" val="1365000483"/>
                  </a:ext>
                </a:extLst>
              </a:tr>
              <a:tr h="303099">
                <a:tc>
                  <a:txBody>
                    <a:bodyPr/>
                    <a:lstStyle/>
                    <a:p>
                      <a:pPr fontAlgn="t"/>
                      <a:endParaRPr lang="en-US" sz="2000">
                        <a:effectLst/>
                      </a:endParaRPr>
                    </a:p>
                  </a:txBody>
                  <a:tcPr marL="17622" marR="17622" marT="17622" marB="17622"/>
                </a:tc>
                <a:tc>
                  <a:txBody>
                    <a:bodyPr/>
                    <a:lstStyle/>
                    <a:p>
                      <a:pPr fontAlgn="t"/>
                      <a:r>
                        <a:rPr lang="en-US" sz="2000" dirty="0" err="1">
                          <a:effectLst/>
                        </a:rPr>
                        <a:t>ValueGeneratedOnAdd</a:t>
                      </a:r>
                      <a:r>
                        <a:rPr lang="en-US" sz="2000" dirty="0">
                          <a:effectLst/>
                        </a:rPr>
                        <a:t>()</a:t>
                      </a:r>
                    </a:p>
                  </a:txBody>
                  <a:tcPr marL="17622" marR="17622" marT="17622" marB="17622"/>
                </a:tc>
                <a:tc>
                  <a:txBody>
                    <a:bodyPr/>
                    <a:lstStyle/>
                    <a:p>
                      <a:pPr fontAlgn="t"/>
                      <a:r>
                        <a:rPr lang="en-US" sz="2000" dirty="0">
                          <a:effectLst/>
                        </a:rPr>
                        <a:t>Configures that the property has a generated value when saving a new entity.</a:t>
                      </a:r>
                    </a:p>
                  </a:txBody>
                  <a:tcPr marL="17622" marR="17622" marT="17622" marB="17622"/>
                </a:tc>
                <a:extLst>
                  <a:ext uri="{0D108BD9-81ED-4DB2-BD59-A6C34878D82A}">
                    <a16:rowId xmlns:a16="http://schemas.microsoft.com/office/drawing/2014/main" val="3652887264"/>
                  </a:ext>
                </a:extLst>
              </a:tr>
            </a:tbl>
          </a:graphicData>
        </a:graphic>
      </p:graphicFrame>
      <p:sp>
        <p:nvSpPr>
          <p:cNvPr id="4" name="Slide Number Placeholder 3">
            <a:extLst>
              <a:ext uri="{FF2B5EF4-FFF2-40B4-BE49-F238E27FC236}">
                <a16:creationId xmlns:a16="http://schemas.microsoft.com/office/drawing/2014/main" id="{274EEEB6-F525-42AD-A2D7-A0464AB9CBEC}"/>
              </a:ext>
            </a:extLst>
          </p:cNvPr>
          <p:cNvSpPr>
            <a:spLocks noGrp="1"/>
          </p:cNvSpPr>
          <p:nvPr>
            <p:ph type="sldNum" sz="quarter" idx="12"/>
          </p:nvPr>
        </p:nvSpPr>
        <p:spPr/>
        <p:txBody>
          <a:bodyPr/>
          <a:lstStyle/>
          <a:p>
            <a:fld id="{C51EAA63-D034-42AE-91FA-B13B9518C7BE}" type="slidenum">
              <a:rPr lang="en-US" smtClean="0"/>
              <a:pPr/>
              <a:t>94</a:t>
            </a:fld>
            <a:endParaRPr lang="en-US" dirty="0"/>
          </a:p>
        </p:txBody>
      </p:sp>
    </p:spTree>
    <p:extLst>
      <p:ext uri="{BB962C8B-B14F-4D97-AF65-F5344CB8AC3E}">
        <p14:creationId xmlns:p14="http://schemas.microsoft.com/office/powerpoint/2010/main" val="3966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6B56-651E-430F-A4E0-F0952008A5BB}"/>
              </a:ext>
            </a:extLst>
          </p:cNvPr>
          <p:cNvSpPr>
            <a:spLocks noGrp="1"/>
          </p:cNvSpPr>
          <p:nvPr>
            <p:ph type="title"/>
          </p:nvPr>
        </p:nvSpPr>
        <p:spPr>
          <a:xfrm>
            <a:off x="335876" y="285424"/>
            <a:ext cx="11125199" cy="625930"/>
          </a:xfrm>
        </p:spPr>
        <p:txBody>
          <a:bodyPr/>
          <a:lstStyle/>
          <a:p>
            <a:r>
              <a:rPr lang="en-IN" dirty="0"/>
              <a:t>Fluent API: One-to-Many Relationship</a:t>
            </a:r>
            <a:endParaRPr lang="en-US" dirty="0"/>
          </a:p>
        </p:txBody>
      </p:sp>
      <p:sp>
        <p:nvSpPr>
          <p:cNvPr id="3" name="Content Placeholder 2">
            <a:extLst>
              <a:ext uri="{FF2B5EF4-FFF2-40B4-BE49-F238E27FC236}">
                <a16:creationId xmlns:a16="http://schemas.microsoft.com/office/drawing/2014/main" id="{6FC9C475-C274-4E6C-86A7-13184E109A13}"/>
              </a:ext>
            </a:extLst>
          </p:cNvPr>
          <p:cNvSpPr>
            <a:spLocks noGrp="1"/>
          </p:cNvSpPr>
          <p:nvPr>
            <p:ph idx="1"/>
          </p:nvPr>
        </p:nvSpPr>
        <p:spPr>
          <a:xfrm>
            <a:off x="531151" y="1083130"/>
            <a:ext cx="11126522" cy="4419600"/>
          </a:xfrm>
        </p:spPr>
        <p:txBody>
          <a:bodyPr/>
          <a:lstStyle/>
          <a:p>
            <a:r>
              <a:rPr lang="en-US" sz="2600" dirty="0"/>
              <a:t>Consider the following Country and City entities.</a:t>
            </a:r>
          </a:p>
          <a:p>
            <a:endParaRPr lang="en-US" sz="2600" dirty="0"/>
          </a:p>
          <a:p>
            <a:endParaRPr lang="en-US" sz="2600" dirty="0"/>
          </a:p>
          <a:p>
            <a:endParaRPr lang="en-US" sz="2600" dirty="0"/>
          </a:p>
        </p:txBody>
      </p:sp>
      <p:sp>
        <p:nvSpPr>
          <p:cNvPr id="4" name="Slide Number Placeholder 3">
            <a:extLst>
              <a:ext uri="{FF2B5EF4-FFF2-40B4-BE49-F238E27FC236}">
                <a16:creationId xmlns:a16="http://schemas.microsoft.com/office/drawing/2014/main" id="{961BFE09-660A-44A2-94B3-D93E73E2ECB8}"/>
              </a:ext>
            </a:extLst>
          </p:cNvPr>
          <p:cNvSpPr>
            <a:spLocks noGrp="1"/>
          </p:cNvSpPr>
          <p:nvPr>
            <p:ph type="sldNum" sz="quarter" idx="12"/>
          </p:nvPr>
        </p:nvSpPr>
        <p:spPr/>
        <p:txBody>
          <a:bodyPr/>
          <a:lstStyle/>
          <a:p>
            <a:fld id="{C51EAA63-D034-42AE-91FA-B13B9518C7BE}" type="slidenum">
              <a:rPr lang="en-US" smtClean="0"/>
              <a:pPr/>
              <a:t>95</a:t>
            </a:fld>
            <a:endParaRPr lang="en-US" dirty="0"/>
          </a:p>
        </p:txBody>
      </p:sp>
      <p:pic>
        <p:nvPicPr>
          <p:cNvPr id="5" name="Picture 4">
            <a:extLst>
              <a:ext uri="{FF2B5EF4-FFF2-40B4-BE49-F238E27FC236}">
                <a16:creationId xmlns:a16="http://schemas.microsoft.com/office/drawing/2014/main" id="{9EBBFED1-B8BE-43C2-88B0-41EF921FDDE9}"/>
              </a:ext>
            </a:extLst>
          </p:cNvPr>
          <p:cNvPicPr>
            <a:picLocks noChangeAspect="1"/>
          </p:cNvPicPr>
          <p:nvPr/>
        </p:nvPicPr>
        <p:blipFill>
          <a:blip r:embed="rId3"/>
          <a:stretch>
            <a:fillRect/>
          </a:stretch>
        </p:blipFill>
        <p:spPr>
          <a:xfrm>
            <a:off x="3461658" y="1593138"/>
            <a:ext cx="4797270" cy="4214550"/>
          </a:xfrm>
          <a:prstGeom prst="rect">
            <a:avLst/>
          </a:prstGeom>
        </p:spPr>
      </p:pic>
    </p:spTree>
    <p:extLst>
      <p:ext uri="{BB962C8B-B14F-4D97-AF65-F5344CB8AC3E}">
        <p14:creationId xmlns:p14="http://schemas.microsoft.com/office/powerpoint/2010/main" val="128596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1681-3ABC-4B3E-8F18-55A707469ECA}"/>
              </a:ext>
            </a:extLst>
          </p:cNvPr>
          <p:cNvSpPr>
            <a:spLocks noGrp="1"/>
          </p:cNvSpPr>
          <p:nvPr>
            <p:ph type="title"/>
          </p:nvPr>
        </p:nvSpPr>
        <p:spPr>
          <a:xfrm>
            <a:off x="319546" y="236435"/>
            <a:ext cx="11125199" cy="544287"/>
          </a:xfrm>
        </p:spPr>
        <p:txBody>
          <a:bodyPr/>
          <a:lstStyle/>
          <a:p>
            <a:r>
              <a:rPr lang="en-IN" dirty="0"/>
              <a:t>Fluent API: One-to-Many Relationship</a:t>
            </a:r>
            <a:endParaRPr lang="en-US" dirty="0"/>
          </a:p>
        </p:txBody>
      </p:sp>
      <p:sp>
        <p:nvSpPr>
          <p:cNvPr id="3" name="Content Placeholder 2">
            <a:extLst>
              <a:ext uri="{FF2B5EF4-FFF2-40B4-BE49-F238E27FC236}">
                <a16:creationId xmlns:a16="http://schemas.microsoft.com/office/drawing/2014/main" id="{85473040-2FEB-44CE-9A3A-32C38F374BB1}"/>
              </a:ext>
            </a:extLst>
          </p:cNvPr>
          <p:cNvSpPr>
            <a:spLocks noGrp="1"/>
          </p:cNvSpPr>
          <p:nvPr>
            <p:ph idx="1"/>
          </p:nvPr>
        </p:nvSpPr>
        <p:spPr>
          <a:xfrm>
            <a:off x="531151" y="919839"/>
            <a:ext cx="11126522" cy="4419600"/>
          </a:xfrm>
        </p:spPr>
        <p:txBody>
          <a:bodyPr/>
          <a:lstStyle/>
          <a:p>
            <a:pPr algn="just"/>
            <a:r>
              <a:rPr lang="en-US" sz="2600" dirty="0"/>
              <a:t>We will Configure the one-to-many relationship for these 2 entities using Fluent API by overriding the </a:t>
            </a:r>
            <a:r>
              <a:rPr lang="en-US" sz="2600" b="1" dirty="0" err="1"/>
              <a:t>OnModelCreating</a:t>
            </a:r>
            <a:r>
              <a:rPr lang="en-US" sz="2600" dirty="0"/>
              <a:t> method in the context class, as shown below.</a:t>
            </a:r>
          </a:p>
          <a:p>
            <a:pPr algn="just"/>
            <a:endParaRPr lang="en-US" sz="2600" dirty="0"/>
          </a:p>
        </p:txBody>
      </p:sp>
      <p:sp>
        <p:nvSpPr>
          <p:cNvPr id="4" name="Slide Number Placeholder 3">
            <a:extLst>
              <a:ext uri="{FF2B5EF4-FFF2-40B4-BE49-F238E27FC236}">
                <a16:creationId xmlns:a16="http://schemas.microsoft.com/office/drawing/2014/main" id="{89CBBA55-7B12-4922-99A4-1BC96E4FA9B7}"/>
              </a:ext>
            </a:extLst>
          </p:cNvPr>
          <p:cNvSpPr>
            <a:spLocks noGrp="1"/>
          </p:cNvSpPr>
          <p:nvPr>
            <p:ph type="sldNum" sz="quarter" idx="12"/>
          </p:nvPr>
        </p:nvSpPr>
        <p:spPr/>
        <p:txBody>
          <a:bodyPr/>
          <a:lstStyle/>
          <a:p>
            <a:fld id="{C51EAA63-D034-42AE-91FA-B13B9518C7BE}" type="slidenum">
              <a:rPr lang="en-US" smtClean="0"/>
              <a:pPr/>
              <a:t>96</a:t>
            </a:fld>
            <a:endParaRPr lang="en-US" dirty="0"/>
          </a:p>
        </p:txBody>
      </p:sp>
      <p:pic>
        <p:nvPicPr>
          <p:cNvPr id="5" name="Picture 4">
            <a:extLst>
              <a:ext uri="{FF2B5EF4-FFF2-40B4-BE49-F238E27FC236}">
                <a16:creationId xmlns:a16="http://schemas.microsoft.com/office/drawing/2014/main" id="{A837D52B-A5A4-4E90-BD4D-AD401C923F53}"/>
              </a:ext>
            </a:extLst>
          </p:cNvPr>
          <p:cNvPicPr>
            <a:picLocks noChangeAspect="1"/>
          </p:cNvPicPr>
          <p:nvPr/>
        </p:nvPicPr>
        <p:blipFill>
          <a:blip r:embed="rId2"/>
          <a:stretch>
            <a:fillRect/>
          </a:stretch>
        </p:blipFill>
        <p:spPr>
          <a:xfrm>
            <a:off x="1890504" y="1836527"/>
            <a:ext cx="8439378" cy="4433646"/>
          </a:xfrm>
          <a:prstGeom prst="rect">
            <a:avLst/>
          </a:prstGeom>
        </p:spPr>
      </p:pic>
    </p:spTree>
    <p:extLst>
      <p:ext uri="{BB962C8B-B14F-4D97-AF65-F5344CB8AC3E}">
        <p14:creationId xmlns:p14="http://schemas.microsoft.com/office/powerpoint/2010/main" val="175482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3D44-98C5-44AB-8520-E8184022C8B4}"/>
              </a:ext>
            </a:extLst>
          </p:cNvPr>
          <p:cNvSpPr>
            <a:spLocks noGrp="1"/>
          </p:cNvSpPr>
          <p:nvPr>
            <p:ph type="title"/>
          </p:nvPr>
        </p:nvSpPr>
        <p:spPr>
          <a:xfrm>
            <a:off x="270561" y="323524"/>
            <a:ext cx="11125199" cy="384047"/>
          </a:xfrm>
        </p:spPr>
        <p:txBody>
          <a:bodyPr/>
          <a:lstStyle/>
          <a:p>
            <a:r>
              <a:rPr lang="en-IN" dirty="0"/>
              <a:t>Fluent API: One-to-Many Relationship</a:t>
            </a:r>
            <a:endParaRPr lang="en-US" dirty="0"/>
          </a:p>
        </p:txBody>
      </p:sp>
      <p:sp>
        <p:nvSpPr>
          <p:cNvPr id="3" name="Content Placeholder 2">
            <a:extLst>
              <a:ext uri="{FF2B5EF4-FFF2-40B4-BE49-F238E27FC236}">
                <a16:creationId xmlns:a16="http://schemas.microsoft.com/office/drawing/2014/main" id="{EC82A67C-723F-4549-9F0B-E83CA8B9E40F}"/>
              </a:ext>
            </a:extLst>
          </p:cNvPr>
          <p:cNvSpPr>
            <a:spLocks noGrp="1"/>
          </p:cNvSpPr>
          <p:nvPr>
            <p:ph idx="1"/>
          </p:nvPr>
        </p:nvSpPr>
        <p:spPr>
          <a:xfrm>
            <a:off x="531150" y="919844"/>
            <a:ext cx="11405035" cy="4419600"/>
          </a:xfrm>
        </p:spPr>
        <p:txBody>
          <a:bodyPr/>
          <a:lstStyle/>
          <a:p>
            <a:r>
              <a:rPr lang="en-US" sz="2600" dirty="0"/>
              <a:t>On performing migration we will get Country and City tables created having foreign key </a:t>
            </a:r>
            <a:r>
              <a:rPr lang="en-US" sz="2600" dirty="0" err="1"/>
              <a:t>FKCountry</a:t>
            </a:r>
            <a:r>
              <a:rPr lang="en-US" sz="2600" dirty="0"/>
              <a:t> on the city table.</a:t>
            </a:r>
          </a:p>
        </p:txBody>
      </p:sp>
      <p:sp>
        <p:nvSpPr>
          <p:cNvPr id="4" name="Slide Number Placeholder 3">
            <a:extLst>
              <a:ext uri="{FF2B5EF4-FFF2-40B4-BE49-F238E27FC236}">
                <a16:creationId xmlns:a16="http://schemas.microsoft.com/office/drawing/2014/main" id="{BFD0D8A3-B49F-4F76-90A8-262655AB3C41}"/>
              </a:ext>
            </a:extLst>
          </p:cNvPr>
          <p:cNvSpPr>
            <a:spLocks noGrp="1"/>
          </p:cNvSpPr>
          <p:nvPr>
            <p:ph type="sldNum" sz="quarter" idx="12"/>
          </p:nvPr>
        </p:nvSpPr>
        <p:spPr/>
        <p:txBody>
          <a:bodyPr/>
          <a:lstStyle/>
          <a:p>
            <a:fld id="{C51EAA63-D034-42AE-91FA-B13B9518C7BE}" type="slidenum">
              <a:rPr lang="en-US" smtClean="0"/>
              <a:pPr/>
              <a:t>97</a:t>
            </a:fld>
            <a:endParaRPr lang="en-US" dirty="0"/>
          </a:p>
        </p:txBody>
      </p:sp>
      <p:pic>
        <p:nvPicPr>
          <p:cNvPr id="5" name="Picture 4">
            <a:extLst>
              <a:ext uri="{FF2B5EF4-FFF2-40B4-BE49-F238E27FC236}">
                <a16:creationId xmlns:a16="http://schemas.microsoft.com/office/drawing/2014/main" id="{4D83D8C6-9950-4C63-B0AD-C9E13A5D901C}"/>
              </a:ext>
            </a:extLst>
          </p:cNvPr>
          <p:cNvPicPr>
            <a:picLocks noChangeAspect="1"/>
          </p:cNvPicPr>
          <p:nvPr/>
        </p:nvPicPr>
        <p:blipFill>
          <a:blip r:embed="rId2"/>
          <a:stretch>
            <a:fillRect/>
          </a:stretch>
        </p:blipFill>
        <p:spPr>
          <a:xfrm>
            <a:off x="5808857" y="1309687"/>
            <a:ext cx="3514725" cy="4924425"/>
          </a:xfrm>
          <a:prstGeom prst="rect">
            <a:avLst/>
          </a:prstGeom>
        </p:spPr>
      </p:pic>
    </p:spTree>
    <p:extLst>
      <p:ext uri="{BB962C8B-B14F-4D97-AF65-F5344CB8AC3E}">
        <p14:creationId xmlns:p14="http://schemas.microsoft.com/office/powerpoint/2010/main" val="9223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F837-A6E2-46D0-96D8-BD2F62E6300A}"/>
              </a:ext>
            </a:extLst>
          </p:cNvPr>
          <p:cNvSpPr>
            <a:spLocks noGrp="1"/>
          </p:cNvSpPr>
          <p:nvPr>
            <p:ph type="title"/>
          </p:nvPr>
        </p:nvSpPr>
        <p:spPr>
          <a:xfrm>
            <a:off x="303218" y="244927"/>
            <a:ext cx="11125199" cy="544287"/>
          </a:xfrm>
        </p:spPr>
        <p:txBody>
          <a:bodyPr/>
          <a:lstStyle/>
          <a:p>
            <a:r>
              <a:rPr lang="en-US" dirty="0"/>
              <a:t>Understanding how One-to-Many Relationship is configured</a:t>
            </a:r>
          </a:p>
        </p:txBody>
      </p:sp>
      <p:sp>
        <p:nvSpPr>
          <p:cNvPr id="3" name="Content Placeholder 2">
            <a:extLst>
              <a:ext uri="{FF2B5EF4-FFF2-40B4-BE49-F238E27FC236}">
                <a16:creationId xmlns:a16="http://schemas.microsoft.com/office/drawing/2014/main" id="{D69C62AB-3552-4CB9-8BB2-AA8658A54AA5}"/>
              </a:ext>
            </a:extLst>
          </p:cNvPr>
          <p:cNvSpPr>
            <a:spLocks noGrp="1"/>
          </p:cNvSpPr>
          <p:nvPr>
            <p:ph idx="1"/>
          </p:nvPr>
        </p:nvSpPr>
        <p:spPr>
          <a:xfrm>
            <a:off x="531151" y="1219200"/>
            <a:ext cx="11126522" cy="4419600"/>
          </a:xfrm>
        </p:spPr>
        <p:txBody>
          <a:bodyPr/>
          <a:lstStyle/>
          <a:p>
            <a:pPr algn="just"/>
            <a:r>
              <a:rPr lang="en-US" sz="2400" dirty="0"/>
              <a:t>Start by configuring one entity (either Country or City class). Start with City class (</a:t>
            </a:r>
            <a:r>
              <a:rPr lang="en-US" sz="2400" b="1" dirty="0" err="1"/>
              <a:t>modelBuilder.Entity</a:t>
            </a:r>
            <a:r>
              <a:rPr lang="en-US" sz="2400" dirty="0"/>
              <a:t>).</a:t>
            </a:r>
          </a:p>
          <a:p>
            <a:pPr algn="just"/>
            <a:r>
              <a:rPr lang="en-US" sz="2400" dirty="0"/>
              <a:t>Next </a:t>
            </a:r>
            <a:r>
              <a:rPr lang="en-US" sz="2400" b="1" dirty="0"/>
              <a:t>.</a:t>
            </a:r>
            <a:r>
              <a:rPr lang="en-US" sz="2400" b="1" dirty="0" err="1"/>
              <a:t>HasOne</a:t>
            </a:r>
            <a:r>
              <a:rPr lang="en-US" sz="2400" b="1" dirty="0"/>
              <a:t>(e =&gt; </a:t>
            </a:r>
            <a:r>
              <a:rPr lang="en-US" sz="2400" b="1" dirty="0" err="1"/>
              <a:t>e.Country</a:t>
            </a:r>
            <a:r>
              <a:rPr lang="en-US" sz="2400" b="1" dirty="0"/>
              <a:t>) </a:t>
            </a:r>
            <a:r>
              <a:rPr lang="en-US" sz="2400" dirty="0"/>
              <a:t>specifies that the entity contains the reference property of other type (i.e. Country) for one-to-one relationship.</a:t>
            </a:r>
          </a:p>
          <a:p>
            <a:pPr algn="just"/>
            <a:r>
              <a:rPr lang="en-US" sz="2400" dirty="0"/>
              <a:t>Next move to the other end of the relationship with </a:t>
            </a:r>
            <a:r>
              <a:rPr lang="en-US" sz="2400" b="1" dirty="0"/>
              <a:t>.</a:t>
            </a:r>
            <a:r>
              <a:rPr lang="en-US" sz="2400" b="1" dirty="0" err="1"/>
              <a:t>WithMany</a:t>
            </a:r>
            <a:r>
              <a:rPr lang="en-US" sz="2400" b="1" dirty="0"/>
              <a:t>(e =&gt; </a:t>
            </a:r>
            <a:r>
              <a:rPr lang="en-US" sz="2400" b="1" dirty="0" err="1"/>
              <a:t>e.City</a:t>
            </a:r>
            <a:r>
              <a:rPr lang="en-US" sz="2400" b="1" dirty="0"/>
              <a:t>). </a:t>
            </a:r>
            <a:r>
              <a:rPr lang="en-US" sz="2400" dirty="0"/>
              <a:t>It specifies that the ‘Country’ entity includes collection navigation property of City type.</a:t>
            </a:r>
          </a:p>
          <a:p>
            <a:pPr algn="just"/>
            <a:r>
              <a:rPr lang="en-US" sz="2400" dirty="0"/>
              <a:t>The </a:t>
            </a:r>
            <a:r>
              <a:rPr lang="en-US" sz="2400" b="1" dirty="0"/>
              <a:t>.</a:t>
            </a:r>
            <a:r>
              <a:rPr lang="en-US" sz="2400" b="1" dirty="0" err="1"/>
              <a:t>HasForeignKey</a:t>
            </a:r>
            <a:r>
              <a:rPr lang="en-US" sz="2400" b="1" dirty="0"/>
              <a:t>(e =&gt; </a:t>
            </a:r>
            <a:r>
              <a:rPr lang="en-US" sz="2400" b="1" dirty="0" err="1"/>
              <a:t>e.FKCountry</a:t>
            </a:r>
            <a:r>
              <a:rPr lang="en-US" sz="2400" dirty="0"/>
              <a:t>) specifies that the property </a:t>
            </a:r>
            <a:r>
              <a:rPr lang="en-US" sz="2400" dirty="0" err="1"/>
              <a:t>FKCountry</a:t>
            </a:r>
            <a:r>
              <a:rPr lang="en-US" sz="2400" dirty="0"/>
              <a:t> is the foreign key for the City table.</a:t>
            </a:r>
          </a:p>
          <a:p>
            <a:pPr marL="0" indent="0" algn="just">
              <a:buNone/>
            </a:pPr>
            <a:r>
              <a:rPr lang="en-US" sz="2400" dirty="0"/>
              <a:t>We can also configure the relationship starting with Country entity instead of the City entity. See the below code:</a:t>
            </a:r>
          </a:p>
        </p:txBody>
      </p:sp>
      <p:sp>
        <p:nvSpPr>
          <p:cNvPr id="4" name="Slide Number Placeholder 3">
            <a:extLst>
              <a:ext uri="{FF2B5EF4-FFF2-40B4-BE49-F238E27FC236}">
                <a16:creationId xmlns:a16="http://schemas.microsoft.com/office/drawing/2014/main" id="{FF60B80D-ABF1-442B-A7EA-565B714E2B21}"/>
              </a:ext>
            </a:extLst>
          </p:cNvPr>
          <p:cNvSpPr>
            <a:spLocks noGrp="1"/>
          </p:cNvSpPr>
          <p:nvPr>
            <p:ph type="sldNum" sz="quarter" idx="12"/>
          </p:nvPr>
        </p:nvSpPr>
        <p:spPr/>
        <p:txBody>
          <a:bodyPr/>
          <a:lstStyle/>
          <a:p>
            <a:fld id="{C51EAA63-D034-42AE-91FA-B13B9518C7BE}" type="slidenum">
              <a:rPr lang="en-US" smtClean="0"/>
              <a:pPr/>
              <a:t>98</a:t>
            </a:fld>
            <a:endParaRPr lang="en-US" dirty="0"/>
          </a:p>
        </p:txBody>
      </p:sp>
      <p:pic>
        <p:nvPicPr>
          <p:cNvPr id="5" name="Picture 4">
            <a:extLst>
              <a:ext uri="{FF2B5EF4-FFF2-40B4-BE49-F238E27FC236}">
                <a16:creationId xmlns:a16="http://schemas.microsoft.com/office/drawing/2014/main" id="{582776DF-E492-4E40-B81E-E59F28D5AFBD}"/>
              </a:ext>
            </a:extLst>
          </p:cNvPr>
          <p:cNvPicPr>
            <a:picLocks noChangeAspect="1"/>
          </p:cNvPicPr>
          <p:nvPr/>
        </p:nvPicPr>
        <p:blipFill>
          <a:blip r:embed="rId2"/>
          <a:stretch>
            <a:fillRect/>
          </a:stretch>
        </p:blipFill>
        <p:spPr>
          <a:xfrm>
            <a:off x="5234077" y="4893129"/>
            <a:ext cx="5314179" cy="1391808"/>
          </a:xfrm>
          <a:prstGeom prst="rect">
            <a:avLst/>
          </a:prstGeom>
        </p:spPr>
      </p:pic>
    </p:spTree>
    <p:extLst>
      <p:ext uri="{BB962C8B-B14F-4D97-AF65-F5344CB8AC3E}">
        <p14:creationId xmlns:p14="http://schemas.microsoft.com/office/powerpoint/2010/main" val="41226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B02B-AD6C-4536-97F7-01E4B483EA38}"/>
              </a:ext>
            </a:extLst>
          </p:cNvPr>
          <p:cNvSpPr>
            <a:spLocks noGrp="1"/>
          </p:cNvSpPr>
          <p:nvPr>
            <p:ph type="title"/>
          </p:nvPr>
        </p:nvSpPr>
        <p:spPr>
          <a:xfrm>
            <a:off x="270561" y="350739"/>
            <a:ext cx="11125199" cy="560615"/>
          </a:xfrm>
        </p:spPr>
        <p:txBody>
          <a:bodyPr/>
          <a:lstStyle/>
          <a:p>
            <a:r>
              <a:rPr lang="en-US" dirty="0"/>
              <a:t>Cascade Delete in Fluent API for Foreign Keys</a:t>
            </a:r>
          </a:p>
        </p:txBody>
      </p:sp>
      <p:sp>
        <p:nvSpPr>
          <p:cNvPr id="3" name="Content Placeholder 2">
            <a:extLst>
              <a:ext uri="{FF2B5EF4-FFF2-40B4-BE49-F238E27FC236}">
                <a16:creationId xmlns:a16="http://schemas.microsoft.com/office/drawing/2014/main" id="{7226ADE5-7A8C-4FF5-8937-624A22EE581B}"/>
              </a:ext>
            </a:extLst>
          </p:cNvPr>
          <p:cNvSpPr>
            <a:spLocks noGrp="1"/>
          </p:cNvSpPr>
          <p:nvPr>
            <p:ph idx="1"/>
          </p:nvPr>
        </p:nvSpPr>
        <p:spPr>
          <a:xfrm>
            <a:off x="531150" y="1099458"/>
            <a:ext cx="11535663" cy="4419600"/>
          </a:xfrm>
        </p:spPr>
        <p:txBody>
          <a:bodyPr/>
          <a:lstStyle/>
          <a:p>
            <a:r>
              <a:rPr lang="en-US" sz="2400" dirty="0"/>
              <a:t>EF Core behaves differently when the parent entity of the foreign key is deleted. We can configure this using Fluent API.</a:t>
            </a:r>
          </a:p>
          <a:p>
            <a:r>
              <a:rPr lang="en-US" sz="2400" dirty="0"/>
              <a:t>WE can instruct EF Core to – delete the child row if the related parent row is deleted, or set foreign key to null, or prevent delete.</a:t>
            </a:r>
          </a:p>
          <a:p>
            <a:r>
              <a:rPr lang="en-US" sz="2400" dirty="0"/>
              <a:t>This is done from .</a:t>
            </a:r>
            <a:r>
              <a:rPr lang="en-US" sz="2400" dirty="0" err="1"/>
              <a:t>OnDelete</a:t>
            </a:r>
            <a:r>
              <a:rPr lang="en-US" sz="2400" dirty="0"/>
              <a:t>() method.</a:t>
            </a:r>
          </a:p>
          <a:p>
            <a:endParaRPr lang="en-US" sz="2400" dirty="0"/>
          </a:p>
          <a:p>
            <a:pPr marL="0" indent="0">
              <a:buNone/>
            </a:pPr>
            <a:r>
              <a:rPr lang="en-US" sz="2400" dirty="0"/>
              <a:t>On the below code we have set ‘</a:t>
            </a:r>
            <a:r>
              <a:rPr lang="en-US" sz="2400" dirty="0" err="1"/>
              <a:t>DeleteBehaviour</a:t>
            </a:r>
            <a:r>
              <a:rPr lang="en-US" sz="2400" dirty="0"/>
              <a:t>’ as Cascade which means the dependent entity will be deleted when its parent entity is deleted.</a:t>
            </a:r>
          </a:p>
          <a:p>
            <a:endParaRPr lang="en-US" sz="2400" dirty="0"/>
          </a:p>
        </p:txBody>
      </p:sp>
      <p:sp>
        <p:nvSpPr>
          <p:cNvPr id="4" name="Slide Number Placeholder 3">
            <a:extLst>
              <a:ext uri="{FF2B5EF4-FFF2-40B4-BE49-F238E27FC236}">
                <a16:creationId xmlns:a16="http://schemas.microsoft.com/office/drawing/2014/main" id="{3504D442-333E-4DF7-AD51-ECDBD7BC9FA0}"/>
              </a:ext>
            </a:extLst>
          </p:cNvPr>
          <p:cNvSpPr>
            <a:spLocks noGrp="1"/>
          </p:cNvSpPr>
          <p:nvPr>
            <p:ph type="sldNum" sz="quarter" idx="12"/>
          </p:nvPr>
        </p:nvSpPr>
        <p:spPr/>
        <p:txBody>
          <a:bodyPr/>
          <a:lstStyle/>
          <a:p>
            <a:fld id="{C51EAA63-D034-42AE-91FA-B13B9518C7BE}" type="slidenum">
              <a:rPr lang="en-US" smtClean="0"/>
              <a:pPr/>
              <a:t>99</a:t>
            </a:fld>
            <a:endParaRPr lang="en-US" dirty="0"/>
          </a:p>
        </p:txBody>
      </p:sp>
      <p:pic>
        <p:nvPicPr>
          <p:cNvPr id="5" name="Picture 4">
            <a:extLst>
              <a:ext uri="{FF2B5EF4-FFF2-40B4-BE49-F238E27FC236}">
                <a16:creationId xmlns:a16="http://schemas.microsoft.com/office/drawing/2014/main" id="{5E1EBBF3-48FA-4338-81A1-ED13C8BBEA94}"/>
              </a:ext>
            </a:extLst>
          </p:cNvPr>
          <p:cNvPicPr>
            <a:picLocks noChangeAspect="1"/>
          </p:cNvPicPr>
          <p:nvPr/>
        </p:nvPicPr>
        <p:blipFill>
          <a:blip r:embed="rId2"/>
          <a:stretch>
            <a:fillRect/>
          </a:stretch>
        </p:blipFill>
        <p:spPr>
          <a:xfrm>
            <a:off x="1522412" y="4589102"/>
            <a:ext cx="8209417" cy="1487957"/>
          </a:xfrm>
          <a:prstGeom prst="rect">
            <a:avLst/>
          </a:prstGeom>
        </p:spPr>
      </p:pic>
    </p:spTree>
    <p:extLst>
      <p:ext uri="{BB962C8B-B14F-4D97-AF65-F5344CB8AC3E}">
        <p14:creationId xmlns:p14="http://schemas.microsoft.com/office/powerpoint/2010/main" val="239995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15533</TotalTime>
  <Words>5948</Words>
  <Application>Microsoft Office PowerPoint</Application>
  <PresentationFormat>Custom</PresentationFormat>
  <Paragraphs>911</Paragraphs>
  <Slides>118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118</vt:i4>
      </vt:variant>
    </vt:vector>
  </HeadingPairs>
  <TitlesOfParts>
    <vt:vector size="121" baseType="lpstr">
      <vt:lpstr>Arial</vt:lpstr>
      <vt:lpstr>Calibri</vt:lpstr>
      <vt:lpstr>Oracle_16x9_2014_521</vt:lpstr>
      <vt:lpstr>PowerPoint Presentation</vt:lpstr>
      <vt:lpstr>Antra SEP Program</vt:lpstr>
      <vt:lpstr>Entity Framework Core</vt:lpstr>
      <vt:lpstr>Entity Framework Core</vt:lpstr>
      <vt:lpstr>EF Core Development Approaches </vt:lpstr>
      <vt:lpstr>EF Core Development Approaches</vt:lpstr>
      <vt:lpstr>EF Core VS EF 6</vt:lpstr>
      <vt:lpstr>EF Core VS EF 6</vt:lpstr>
      <vt:lpstr>EF Core VS EF 6</vt:lpstr>
      <vt:lpstr>EF Core Database Providers</vt:lpstr>
      <vt:lpstr>Install Entity Framework Core</vt:lpstr>
      <vt:lpstr>Install EF Core DB Provider</vt:lpstr>
      <vt:lpstr>Install EF Core DB Provider</vt:lpstr>
      <vt:lpstr>Install EF Core DB Provider</vt:lpstr>
      <vt:lpstr>Install EF Core DB Provider</vt:lpstr>
      <vt:lpstr>Install EF Core Tools</vt:lpstr>
      <vt:lpstr>Install EF Core Tools</vt:lpstr>
      <vt:lpstr>Install EF Core Tools</vt:lpstr>
      <vt:lpstr>Install EF Core Tools</vt:lpstr>
      <vt:lpstr>Database-First Approach</vt:lpstr>
      <vt:lpstr>Creating a Database in SQL Server</vt:lpstr>
      <vt:lpstr>Scripts for the Table</vt:lpstr>
      <vt:lpstr>.NET CLI Scaffolding Command</vt:lpstr>
      <vt:lpstr>Context &amp; Entity Class</vt:lpstr>
      <vt:lpstr>Context &amp; Entity Class</vt:lpstr>
      <vt:lpstr>Context &amp; Entity Class</vt:lpstr>
      <vt:lpstr>Scaffold-DbContext Command</vt:lpstr>
      <vt:lpstr>DbContext Class</vt:lpstr>
      <vt:lpstr>Using DbContext Class in Application</vt:lpstr>
      <vt:lpstr>Using DbContext Class in Application</vt:lpstr>
      <vt:lpstr>Using DbContext Class in Application</vt:lpstr>
      <vt:lpstr>OnConfiguring() Method</vt:lpstr>
      <vt:lpstr>OnModelCreating() Method</vt:lpstr>
      <vt:lpstr>OnModelCreating() Method</vt:lpstr>
      <vt:lpstr>DbContext Method</vt:lpstr>
      <vt:lpstr>Code-First Approach </vt:lpstr>
      <vt:lpstr>Creating Entity &amp; Context Class</vt:lpstr>
      <vt:lpstr>Creating Migration</vt:lpstr>
      <vt:lpstr>Creating Migration</vt:lpstr>
      <vt:lpstr>Creating Migration</vt:lpstr>
      <vt:lpstr>Inserting a Record on the Table using EF Core</vt:lpstr>
      <vt:lpstr>Migration</vt:lpstr>
      <vt:lpstr>Migration</vt:lpstr>
      <vt:lpstr>Add Migration Command</vt:lpstr>
      <vt:lpstr>Adding Migration Command</vt:lpstr>
      <vt:lpstr>Update Migration Command</vt:lpstr>
      <vt:lpstr>Revert  Database to Previous State</vt:lpstr>
      <vt:lpstr>Revert  Database to Previous State</vt:lpstr>
      <vt:lpstr>Removing Migration Command</vt:lpstr>
      <vt:lpstr>Drop Database</vt:lpstr>
      <vt:lpstr>Generate SQL Scripts</vt:lpstr>
      <vt:lpstr>EF Core: Insert Records</vt:lpstr>
      <vt:lpstr>EF Core: Insert Records</vt:lpstr>
      <vt:lpstr>Inserting a Single Record on the Database</vt:lpstr>
      <vt:lpstr>Inserting a Single Record on the Database </vt:lpstr>
      <vt:lpstr>Inserting Multiple Records on the Database</vt:lpstr>
      <vt:lpstr>Inserting Related Records in a Database</vt:lpstr>
      <vt:lpstr>EF Core: Read Records</vt:lpstr>
      <vt:lpstr>Eager Loading in EF Core</vt:lpstr>
      <vt:lpstr>Eager Loading in EF Core</vt:lpstr>
      <vt:lpstr>Multiple Include() Method</vt:lpstr>
      <vt:lpstr>ThenInculde() Method</vt:lpstr>
      <vt:lpstr>Explicit Loading in EF Core</vt:lpstr>
      <vt:lpstr>Explicit Loading in EF Core</vt:lpstr>
      <vt:lpstr>EF Core: Update Record</vt:lpstr>
      <vt:lpstr>EF Core: Update Records</vt:lpstr>
      <vt:lpstr>Update Multiple Records</vt:lpstr>
      <vt:lpstr>EF Core: Delete Records</vt:lpstr>
      <vt:lpstr>Delete Multiple Records</vt:lpstr>
      <vt:lpstr>Delete Related Records</vt:lpstr>
      <vt:lpstr>Delete Related Records</vt:lpstr>
      <vt:lpstr>Conventions</vt:lpstr>
      <vt:lpstr>Table</vt:lpstr>
      <vt:lpstr>Primary Key</vt:lpstr>
      <vt:lpstr>Foreign Key</vt:lpstr>
      <vt:lpstr>Example</vt:lpstr>
      <vt:lpstr>Conventions</vt:lpstr>
      <vt:lpstr>One-to-Many Realtionship</vt:lpstr>
      <vt:lpstr>Convention 1: Create a Reference Navigation Property</vt:lpstr>
      <vt:lpstr>Convention 1: Create a Reference Navigation Property</vt:lpstr>
      <vt:lpstr>Convention 2: Create a Collection Navigation</vt:lpstr>
      <vt:lpstr>Convention 3: Create Reference &amp; Collection Navigation Properties</vt:lpstr>
      <vt:lpstr>Convention 4: Use Convention 3 + Foreign Key Property</vt:lpstr>
      <vt:lpstr>One-to-One Relationship </vt:lpstr>
      <vt:lpstr>Configurations</vt:lpstr>
      <vt:lpstr>Data Annotations Attributes </vt:lpstr>
      <vt:lpstr>Example</vt:lpstr>
      <vt:lpstr>Example</vt:lpstr>
      <vt:lpstr>Understanding how Data Annotations Attributes Works</vt:lpstr>
      <vt:lpstr>EF Core: Fluent API</vt:lpstr>
      <vt:lpstr>How to use Fluent API</vt:lpstr>
      <vt:lpstr>How to use Fluent API</vt:lpstr>
      <vt:lpstr>Common Fluent API Methods</vt:lpstr>
      <vt:lpstr>Common Fluent API Methods</vt:lpstr>
      <vt:lpstr>Fluent API: One-to-Many Relationship</vt:lpstr>
      <vt:lpstr>Fluent API: One-to-Many Relationship</vt:lpstr>
      <vt:lpstr>Fluent API: One-to-Many Relationship</vt:lpstr>
      <vt:lpstr>Understanding how One-to-Many Relationship is configured</vt:lpstr>
      <vt:lpstr>Cascade Delete in Fluent API for Foreign Keys</vt:lpstr>
      <vt:lpstr>Cascade Delete in Fluent API for Foreign Keys</vt:lpstr>
      <vt:lpstr>Fluent API: Many-to-Many Relationship</vt:lpstr>
      <vt:lpstr>Fluent API: Many-to-Many Relationship</vt:lpstr>
      <vt:lpstr>Step to Configuring Many-to-Many Relationships </vt:lpstr>
      <vt:lpstr>Step to Configuring Many-to-Many Relationships </vt:lpstr>
      <vt:lpstr>Step to Configuring Many-to-Many Relationships </vt:lpstr>
      <vt:lpstr>Step to Configuring Many-to-Many Relationships </vt:lpstr>
      <vt:lpstr>Execute SQL Queries</vt:lpstr>
      <vt:lpstr>Example 1: Execute Raw SQL Query with .FromSql() method</vt:lpstr>
      <vt:lpstr>Example 2: Execute Parameterized Queries with .FromSql method</vt:lpstr>
      <vt:lpstr>Using LINQ Operators with .FromSql method</vt:lpstr>
      <vt:lpstr>Execute Stored Procedure</vt:lpstr>
      <vt:lpstr>Executing the Stored Procedure using .FromSql() method</vt:lpstr>
      <vt:lpstr>Stored Procedures that return Multiple Record Sets</vt:lpstr>
      <vt:lpstr>Stored Procedures that return Multiple Record Sets</vt:lpstr>
      <vt:lpstr>Execute Stored Procedure using ExecuteSqlCommand()</vt:lpstr>
      <vt:lpstr>Working with output parameters of Stored Procedure using ExecuteSqlCommand()</vt:lpstr>
      <vt:lpstr>Working with output parameters of Stored Procedure using ExecuteSqlCommand()</vt:lpstr>
      <vt:lpstr>Thank You</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Raj Kiran V</cp:lastModifiedBy>
  <cp:revision>1202</cp:revision>
  <dcterms:created xsi:type="dcterms:W3CDTF">2014-05-22T00:02:59Z</dcterms:created>
  <dcterms:modified xsi:type="dcterms:W3CDTF">2019-05-21T13:31:13Z</dcterms:modified>
</cp:coreProperties>
</file>