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21"/>
  </p:notesMasterIdLst>
  <p:sldIdLst>
    <p:sldId id="257" r:id="rId3"/>
    <p:sldId id="256" r:id="rId4"/>
    <p:sldId id="258" r:id="rId5"/>
    <p:sldId id="259" r:id="rId6"/>
    <p:sldId id="260" r:id="rId7"/>
    <p:sldId id="261" r:id="rId8"/>
    <p:sldId id="263" r:id="rId9"/>
    <p:sldId id="262" r:id="rId10"/>
    <p:sldId id="264" r:id="rId11"/>
    <p:sldId id="265" r:id="rId12"/>
    <p:sldId id="266" r:id="rId13"/>
    <p:sldId id="267" r:id="rId14"/>
    <p:sldId id="270" r:id="rId15"/>
    <p:sldId id="269" r:id="rId16"/>
    <p:sldId id="268" r:id="rId17"/>
    <p:sldId id="271" r:id="rId18"/>
    <p:sldId id="272" r:id="rId19"/>
    <p:sldId id="273" r:id="rId2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4660"/>
  </p:normalViewPr>
  <p:slideViewPr>
    <p:cSldViewPr snapToGrid="0">
      <p:cViewPr varScale="1">
        <p:scale>
          <a:sx n="64" d="100"/>
          <a:sy n="64" d="100"/>
        </p:scale>
        <p:origin x="9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76850-C380-4C7B-B9FC-CBBFBC1200CE}"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67272-520F-4438-BFE6-4461390A92B0}" type="slidenum">
              <a:rPr lang="en-US" smtClean="0"/>
              <a:t>‹#›</a:t>
            </a:fld>
            <a:endParaRPr lang="en-US"/>
          </a:p>
        </p:txBody>
      </p:sp>
    </p:spTree>
    <p:extLst>
      <p:ext uri="{BB962C8B-B14F-4D97-AF65-F5344CB8AC3E}">
        <p14:creationId xmlns:p14="http://schemas.microsoft.com/office/powerpoint/2010/main" val="299766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8657CA-E760-454B-9A7B-123A550706C2}" type="slidenum">
              <a:rPr lang="en-US" smtClean="0"/>
              <a:t>1</a:t>
            </a:fld>
            <a:endParaRPr lang="en-US"/>
          </a:p>
        </p:txBody>
      </p:sp>
    </p:spTree>
    <p:extLst>
      <p:ext uri="{BB962C8B-B14F-4D97-AF65-F5344CB8AC3E}">
        <p14:creationId xmlns:p14="http://schemas.microsoft.com/office/powerpoint/2010/main" val="351923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info@ucu.ac.ug" TargetMode="External"/><Relationship Id="rId3" Type="http://schemas.microsoft.com/office/2007/relationships/hdphoto" Target="../media/hdphoto1.wdp"/><Relationship Id="rId7" Type="http://schemas.openxmlformats.org/officeDocument/2006/relationships/hyperlink" Target="https://ucu.ac.ug/" TargetMode="External"/><Relationship Id="rId12"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7.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animated gradien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2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p:nvGrpSpPr>
        <p:grpSpPr bwMode="auto">
          <a:xfrm>
            <a:off x="656167" y="527051"/>
            <a:ext cx="1062565" cy="565151"/>
            <a:chOff x="310" y="249"/>
            <a:chExt cx="502" cy="267"/>
          </a:xfrm>
          <a:solidFill>
            <a:schemeClr val="accent5"/>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238458879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losing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
            <a:ext cx="12191999" cy="6887832"/>
          </a:xfrm>
          <a:prstGeom prst="rect">
            <a:avLst/>
          </a:prstGeom>
        </p:spPr>
      </p:pic>
      <p:grpSp>
        <p:nvGrpSpPr>
          <p:cNvPr id="4" name="Group 4"/>
          <p:cNvGrpSpPr>
            <a:grpSpLocks noChangeAspect="1"/>
          </p:cNvGrpSpPr>
          <p:nvPr/>
        </p:nvGrpSpPr>
        <p:grpSpPr bwMode="auto">
          <a:xfrm>
            <a:off x="4995059" y="2839808"/>
            <a:ext cx="2157259" cy="1147389"/>
            <a:chOff x="310" y="249"/>
            <a:chExt cx="502" cy="267"/>
          </a:xfrm>
          <a:solidFill>
            <a:schemeClr val="accent5"/>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35313769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4" name="Group 4"/>
          <p:cNvGrpSpPr>
            <a:grpSpLocks noChangeAspect="1"/>
          </p:cNvGrpSpPr>
          <p:nvPr/>
        </p:nvGrpSpPr>
        <p:grpSpPr bwMode="auto">
          <a:xfrm>
            <a:off x="4995059" y="2839808"/>
            <a:ext cx="2157259" cy="1147389"/>
            <a:chOff x="310" y="249"/>
            <a:chExt cx="502" cy="267"/>
          </a:xfrm>
          <a:solidFill>
            <a:schemeClr val="accent5"/>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509992570"/>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losing Slide">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4995059" y="2839808"/>
            <a:ext cx="2157259" cy="1147389"/>
            <a:chOff x="310" y="249"/>
            <a:chExt cx="502" cy="267"/>
          </a:xfrm>
          <a:solidFill>
            <a:schemeClr val="accent1">
              <a:lumMod val="75000"/>
            </a:schemeClr>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7774739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11297921" y="6605684"/>
            <a:ext cx="902547" cy="252317"/>
          </a:xfrm>
          <a:prstGeom prst="rect">
            <a:avLst/>
          </a:prstGeom>
        </p:spPr>
        <p:txBody>
          <a:bodyPr vert="horz" lIns="91440" tIns="45720" rIns="91440" bIns="45720" rtlCol="0" anchor="ctr"/>
          <a:lstStyle>
            <a:lvl1pPr algn="r">
              <a:defRPr sz="700">
                <a:solidFill>
                  <a:schemeClr val="tx2"/>
                </a:solidFill>
              </a:defRPr>
            </a:lvl1pPr>
          </a:lstStyle>
          <a:p>
            <a:fld id="{C9C469AE-9203-41F8-966F-968B7C7E0987}" type="slidenum">
              <a:rPr lang="en-US" smtClean="0"/>
              <a:t>‹#›</a:t>
            </a:fld>
            <a:endParaRPr lang="en-US"/>
          </a:p>
        </p:txBody>
      </p:sp>
      <p:sp>
        <p:nvSpPr>
          <p:cNvPr id="5" name="Rectangle 3"/>
          <p:cNvSpPr>
            <a:spLocks noGrp="1" noChangeArrowheads="1"/>
          </p:cNvSpPr>
          <p:nvPr>
            <p:ph idx="1"/>
          </p:nvPr>
        </p:nvSpPr>
        <p:spPr bwMode="auto">
          <a:xfrm>
            <a:off x="192087" y="1065260"/>
            <a:ext cx="11804381"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226478" indent="-226478">
              <a:lnSpc>
                <a:spcPct val="100000"/>
              </a:lnSpc>
              <a:spcBef>
                <a:spcPts val="800"/>
              </a:spcBef>
              <a:spcAft>
                <a:spcPts val="800"/>
              </a:spcAft>
              <a:buFont typeface="Wingdings" panose="05000000000000000000" pitchFamily="2" charset="2"/>
              <a:buChar char="§"/>
              <a:defRPr>
                <a:solidFill>
                  <a:srgbClr val="000000"/>
                </a:solidFill>
              </a:defRPr>
            </a:lvl1pPr>
            <a:lvl2pPr>
              <a:lnSpc>
                <a:spcPct val="100000"/>
              </a:lnSpc>
              <a:spcBef>
                <a:spcPts val="400"/>
              </a:spcBef>
              <a:spcAft>
                <a:spcPts val="400"/>
              </a:spcAft>
              <a:defRPr>
                <a:solidFill>
                  <a:srgbClr val="000000"/>
                </a:solidFill>
              </a:defRPr>
            </a:lvl2pPr>
            <a:lvl3pPr>
              <a:lnSpc>
                <a:spcPct val="100000"/>
              </a:lnSpc>
              <a:spcBef>
                <a:spcPts val="400"/>
              </a:spcBef>
              <a:spcAft>
                <a:spcPts val="400"/>
              </a:spcAft>
              <a:defRPr>
                <a:solidFill>
                  <a:srgbClr val="000000"/>
                </a:solidFill>
              </a:defRPr>
            </a:lvl3pPr>
            <a:lvl4pPr>
              <a:lnSpc>
                <a:spcPct val="100000"/>
              </a:lnSpc>
              <a:spcBef>
                <a:spcPts val="400"/>
              </a:spcBef>
              <a:spcAft>
                <a:spcPts val="4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55191"/>
            <a:ext cx="12192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32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187697780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4765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C9A4-4561-80CE-4F6C-AE142544C1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1F9660-D737-EF62-F9B6-7B6B60910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25BCBD-960B-5F4F-748E-B4F1EBD47A12}"/>
              </a:ext>
            </a:extLst>
          </p:cNvPr>
          <p:cNvSpPr>
            <a:spLocks noGrp="1"/>
          </p:cNvSpPr>
          <p:nvPr>
            <p:ph type="dt" sz="half" idx="10"/>
          </p:nvPr>
        </p:nvSpPr>
        <p:spPr/>
        <p:txBody>
          <a:bodyPr/>
          <a:lstStyle/>
          <a:p>
            <a:fld id="{7B6C788F-2555-4AC0-8994-7124D0B32DE8}" type="datetimeFigureOut">
              <a:rPr lang="en-US" smtClean="0"/>
              <a:t>4/29/2024</a:t>
            </a:fld>
            <a:endParaRPr lang="en-US"/>
          </a:p>
        </p:txBody>
      </p:sp>
      <p:sp>
        <p:nvSpPr>
          <p:cNvPr id="5" name="Footer Placeholder 4">
            <a:extLst>
              <a:ext uri="{FF2B5EF4-FFF2-40B4-BE49-F238E27FC236}">
                <a16:creationId xmlns:a16="http://schemas.microsoft.com/office/drawing/2014/main" id="{182C88E9-65A3-F387-646F-8056DE009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A5487-AF39-A812-F241-C7008A2F063F}"/>
              </a:ext>
            </a:extLst>
          </p:cNvPr>
          <p:cNvSpPr>
            <a:spLocks noGrp="1"/>
          </p:cNvSpPr>
          <p:nvPr>
            <p:ph type="sldNum" sz="quarter" idx="12"/>
          </p:nvPr>
        </p:nvSpPr>
        <p:spPr/>
        <p:txBody>
          <a:bodyPr/>
          <a:lstStyle/>
          <a:p>
            <a:fld id="{C9C469AE-9203-41F8-966F-968B7C7E0987}" type="slidenum">
              <a:rPr lang="en-US" smtClean="0"/>
              <a:t>‹#›</a:t>
            </a:fld>
            <a:endParaRPr lang="en-US"/>
          </a:p>
        </p:txBody>
      </p:sp>
    </p:spTree>
    <p:extLst>
      <p:ext uri="{BB962C8B-B14F-4D97-AF65-F5344CB8AC3E}">
        <p14:creationId xmlns:p14="http://schemas.microsoft.com/office/powerpoint/2010/main" val="1564666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1078-AA0E-F840-AC0F-D54B3CBDC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D5F5036E-8807-6046-9CB7-EF6AF274ECB9}"/>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DEE2757-9B41-EB41-8A8C-6480BC75C842}"/>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2C22485F-D14F-A34F-829B-18FEF522351A}"/>
              </a:ext>
            </a:extLst>
          </p:cNvPr>
          <p:cNvSpPr>
            <a:spLocks noGrp="1"/>
          </p:cNvSpPr>
          <p:nvPr>
            <p:ph type="ftr" sz="quarter" idx="11"/>
          </p:nvPr>
        </p:nvSpPr>
        <p:spPr>
          <a:xfrm>
            <a:off x="2116901" y="6356351"/>
            <a:ext cx="8129391"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C03D89A4-A6FD-2F41-BC1B-990BD11D0A25}"/>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716593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776C-CF19-2E46-BB78-0AF7AF133FC7}"/>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065F3F6D-B2D0-A04A-9CAC-F688DEAE43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78FFEDF4-24C6-7D41-9B25-9320CCEC0EA7}"/>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DC3ED841-6832-E942-AA5E-A238D3916D92}"/>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A761C0D-619D-E741-BBF0-25270D9C7AC4}"/>
              </a:ext>
            </a:extLst>
          </p:cNvPr>
          <p:cNvSpPr>
            <a:spLocks noGrp="1"/>
          </p:cNvSpPr>
          <p:nvPr>
            <p:ph type="sldNum" sz="quarter" idx="12"/>
          </p:nvPr>
        </p:nvSpPr>
        <p:spPr>
          <a:xfrm>
            <a:off x="10809962" y="6356351"/>
            <a:ext cx="543839" cy="365125"/>
          </a:xfrm>
          <a:prstGeom prst="rect">
            <a:avLst/>
          </a:prstGeom>
        </p:spPr>
        <p:txBody>
          <a:bodyPr/>
          <a:lstStyle/>
          <a:p>
            <a:pPr defTabSz="514338">
              <a:defRPr/>
            </a:pPr>
            <a:fld id="{2F5CCB13-0A32-4557-88E9-079F0C330695}" type="slidenum">
              <a:rPr lang="en-US" kern="0" smtClean="0">
                <a:solidFill>
                  <a:srgbClr val="595959"/>
                </a:solidFill>
              </a:rPr>
              <a:pPr defTabSz="514338">
                <a:defRPr/>
              </a:pPr>
              <a:t>‹#›</a:t>
            </a:fld>
            <a:endParaRPr lang="en-US" kern="0" dirty="0">
              <a:solidFill>
                <a:srgbClr val="595959"/>
              </a:solidFill>
            </a:endParaRPr>
          </a:p>
        </p:txBody>
      </p:sp>
    </p:spTree>
    <p:extLst>
      <p:ext uri="{BB962C8B-B14F-4D97-AF65-F5344CB8AC3E}">
        <p14:creationId xmlns:p14="http://schemas.microsoft.com/office/powerpoint/2010/main" val="190441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ACDA-EEA7-E94E-BBF7-B17C263325C7}"/>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E3D8A1-5B2F-7143-98F4-58335FF27DE2}"/>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EBA56-5030-D144-BF76-5FD43098CCC9}"/>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DF0D8E8B-6288-EF46-820D-86183E58AE9C}"/>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3E42B2E-027D-BF44-B66B-B991F021B75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64204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B1F6-8518-C943-991B-B1F201D8F1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413681-A652-D44F-81CD-C502DFA1C137}"/>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A7166B2-225A-D34C-B913-192EC0F64343}"/>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A23FAB-1B70-EC4F-B39C-F6CD17E65953}"/>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6" name="Footer Placeholder 5">
            <a:extLst>
              <a:ext uri="{FF2B5EF4-FFF2-40B4-BE49-F238E27FC236}">
                <a16:creationId xmlns:a16="http://schemas.microsoft.com/office/drawing/2014/main" id="{B26BC87A-1BAB-8545-BF77-5BD95297EBF9}"/>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7E06C3B2-C2C4-BB41-BF5B-31A6780FC55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81258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5_Title Slide-animated gradient">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1"/>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1"/>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1"/>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p:nvGrpSpPr>
        <p:grpSpPr bwMode="auto">
          <a:xfrm>
            <a:off x="656167" y="527051"/>
            <a:ext cx="1062565" cy="565151"/>
            <a:chOff x="310" y="249"/>
            <a:chExt cx="502" cy="267"/>
          </a:xfrm>
          <a:solidFill>
            <a:srgbClr val="004C69"/>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2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accent1"/>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3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43289677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D7CE-FDDF-A540-BF41-BE156F4B42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82DC54-754C-D347-A493-B6434DEE1759}"/>
              </a:ext>
            </a:extLst>
          </p:cNvPr>
          <p:cNvSpPr>
            <a:spLocks noGrp="1"/>
          </p:cNvSpPr>
          <p:nvPr>
            <p:ph type="body" idx="1"/>
          </p:nvPr>
        </p:nvSpPr>
        <p:spPr>
          <a:xfrm>
            <a:off x="839789" y="1681163"/>
            <a:ext cx="5157787" cy="823912"/>
          </a:xfrm>
          <a:solidFill>
            <a:srgbClr val="D7014D"/>
          </a:solidFill>
        </p:spPr>
        <p:txBody>
          <a:bodyPr anchor="b"/>
          <a:lstStyle>
            <a:lvl1pPr marL="0" indent="0">
              <a:buNone/>
              <a:defRPr sz="2400"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1B5BE-5B59-1041-B601-8C4E8B9D90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A9EE4A3B-95D8-264A-AC69-DCD7252801AC}"/>
              </a:ext>
            </a:extLst>
          </p:cNvPr>
          <p:cNvSpPr>
            <a:spLocks noGrp="1"/>
          </p:cNvSpPr>
          <p:nvPr>
            <p:ph type="body" sz="quarter" idx="3"/>
          </p:nvPr>
        </p:nvSpPr>
        <p:spPr>
          <a:xfrm>
            <a:off x="6172201" y="1681163"/>
            <a:ext cx="5183188" cy="823912"/>
          </a:xfrm>
          <a:solidFill>
            <a:srgbClr val="FFD932"/>
          </a:solidFill>
        </p:spPr>
        <p:txBody>
          <a:bodyPr anchor="b"/>
          <a:lstStyle>
            <a:lvl1pPr marL="0" indent="0">
              <a:buNone/>
              <a:defRPr sz="2400"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569E4-68F9-124C-BAFA-15C75ED6A50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4113C7-3C31-C646-99EB-9D1295DA8F59}"/>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8" name="Footer Placeholder 7">
            <a:extLst>
              <a:ext uri="{FF2B5EF4-FFF2-40B4-BE49-F238E27FC236}">
                <a16:creationId xmlns:a16="http://schemas.microsoft.com/office/drawing/2014/main" id="{4DFF0B22-30FC-D34E-8021-66690730A9C4}"/>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4A131702-9F8A-0B45-893F-4D931E3CEC6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242752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5477-340D-A742-96B9-4134A01211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F5307EC-5C33-BF49-9FC9-70B65B5D2C94}"/>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4" name="Footer Placeholder 3">
            <a:extLst>
              <a:ext uri="{FF2B5EF4-FFF2-40B4-BE49-F238E27FC236}">
                <a16:creationId xmlns:a16="http://schemas.microsoft.com/office/drawing/2014/main" id="{B727CA99-FEAA-A041-B799-CA174260B457}"/>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CD2A3A13-8413-104A-B192-3C710C3D526E}"/>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128256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D409A-65C8-B049-8D4D-AC56003314C8}"/>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3" name="Footer Placeholder 2">
            <a:extLst>
              <a:ext uri="{FF2B5EF4-FFF2-40B4-BE49-F238E27FC236}">
                <a16:creationId xmlns:a16="http://schemas.microsoft.com/office/drawing/2014/main" id="{BB34244D-50A5-9647-8590-0CED8A23C2EB}"/>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0CDE9667-1147-B84E-8294-D07B6B553AA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3256389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60C9-49F1-B143-98BF-F65F0E86C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97968B-396A-7746-B032-F5FF2D1A146E}"/>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D0A9890-41E9-B247-BD85-CB0556F349FE}"/>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D34F8-43C5-D24A-B2B8-3C39C5D825BF}"/>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6" name="Footer Placeholder 5">
            <a:extLst>
              <a:ext uri="{FF2B5EF4-FFF2-40B4-BE49-F238E27FC236}">
                <a16:creationId xmlns:a16="http://schemas.microsoft.com/office/drawing/2014/main" id="{D3FA2E86-D2D2-6C40-A7B2-00ECC21F6BB2}"/>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A6392A3B-17A2-CC47-B3CE-70F6DE5BAC9A}"/>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630681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15CF-2B84-154B-A05B-4ED15C885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A3297B1-8700-5A41-B4ED-617200FAAC37}"/>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4F754946-1836-5B4E-A53B-0D65AF5487F0}"/>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B1631-07AA-AF4B-9C84-79660072A0E8}"/>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6" name="Footer Placeholder 5">
            <a:extLst>
              <a:ext uri="{FF2B5EF4-FFF2-40B4-BE49-F238E27FC236}">
                <a16:creationId xmlns:a16="http://schemas.microsoft.com/office/drawing/2014/main" id="{CCEFD121-C434-574B-A5A6-1D7F4E8EF737}"/>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F2B6B891-6D6F-454D-B57D-6799F13780AC}"/>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020534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9A33-F947-254C-B2F1-FC1EEBA7034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A7B2E9-B32D-7849-8EA6-191CD2CB97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C6D214-C945-D74F-A6BC-88A7A9940AF0}"/>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F2B5F130-A527-DA46-8CFF-AB905CDCB0AB}"/>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44669C9-BB26-C147-9EB3-6A1CF0CF6F31}"/>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460776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8499E-4FC6-9541-BDE2-B57DE72F8472}"/>
              </a:ext>
            </a:extLst>
          </p:cNvPr>
          <p:cNvSpPr>
            <a:spLocks noGrp="1"/>
          </p:cNvSpPr>
          <p:nvPr>
            <p:ph type="title" orient="vert"/>
          </p:nvPr>
        </p:nvSpPr>
        <p:spPr>
          <a:xfrm>
            <a:off x="8724901" y="365126"/>
            <a:ext cx="2628900" cy="581183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DB72DD-1B01-4645-8504-9D2CF3F76438}"/>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4A9CF8-4FE6-6846-8F14-E50ED82B6E06}"/>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61396104-C547-9E44-93D3-74A7CE7F82E0}"/>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B761153-2906-5C43-AC83-1A71AF6AF275}"/>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394150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st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81D354-4C58-8E45-A997-CCFC285179F2}"/>
              </a:ext>
            </a:extLst>
          </p:cNvPr>
          <p:cNvSpPr>
            <a:spLocks noGrp="1"/>
          </p:cNvSpPr>
          <p:nvPr>
            <p:ph type="sldNum" sz="quarter" idx="10"/>
          </p:nvPr>
        </p:nvSpPr>
        <p:spPr>
          <a:xfrm>
            <a:off x="10809962" y="6356351"/>
            <a:ext cx="543839" cy="365125"/>
          </a:xfrm>
          <a:prstGeom prst="rect">
            <a:avLst/>
          </a:prstGeom>
        </p:spPr>
        <p:txBody>
          <a:bodyPr/>
          <a:lstStyle/>
          <a:p>
            <a:fld id="{783EAA9A-AD91-1245-A5C3-6A0CBEF58DBD}" type="slidenum">
              <a:rPr lang="en-GB" smtClean="0"/>
              <a:t>‹#›</a:t>
            </a:fld>
            <a:endParaRPr lang="en-GB" dirty="0"/>
          </a:p>
        </p:txBody>
      </p:sp>
      <p:sp>
        <p:nvSpPr>
          <p:cNvPr id="4" name="Date Placeholder 3">
            <a:extLst>
              <a:ext uri="{FF2B5EF4-FFF2-40B4-BE49-F238E27FC236}">
                <a16:creationId xmlns:a16="http://schemas.microsoft.com/office/drawing/2014/main" id="{8331BB49-7DD1-3D44-BE19-729C46AB2CC1}"/>
              </a:ext>
            </a:extLst>
          </p:cNvPr>
          <p:cNvSpPr>
            <a:spLocks noGrp="1"/>
          </p:cNvSpPr>
          <p:nvPr>
            <p:ph type="dt" sz="half" idx="11"/>
          </p:nvPr>
        </p:nvSpPr>
        <p:spPr/>
        <p:txBody>
          <a:bodyPr/>
          <a:lstStyle/>
          <a:p>
            <a:fld id="{145D528E-B0C4-574C-AE6E-B35A83CFEB13}" type="datetimeFigureOut">
              <a:rPr lang="en-GB" smtClean="0"/>
              <a:t>29/04/2024</a:t>
            </a:fld>
            <a:endParaRPr lang="en-GB" dirty="0"/>
          </a:p>
        </p:txBody>
      </p:sp>
      <p:sp>
        <p:nvSpPr>
          <p:cNvPr id="5" name="Footer Placeholder 4">
            <a:extLst>
              <a:ext uri="{FF2B5EF4-FFF2-40B4-BE49-F238E27FC236}">
                <a16:creationId xmlns:a16="http://schemas.microsoft.com/office/drawing/2014/main" id="{4C1CC3E4-12C8-2A4F-88E1-B8DC3854ABFD}"/>
              </a:ext>
            </a:extLst>
          </p:cNvPr>
          <p:cNvSpPr>
            <a:spLocks noGrp="1"/>
          </p:cNvSpPr>
          <p:nvPr>
            <p:ph type="ftr" sz="quarter" idx="12"/>
          </p:nvPr>
        </p:nvSpPr>
        <p:spPr/>
        <p:txBody>
          <a:bodyPr/>
          <a:lstStyle/>
          <a:p>
            <a:endParaRPr lang="en-GB" dirty="0"/>
          </a:p>
        </p:txBody>
      </p:sp>
      <p:grpSp>
        <p:nvGrpSpPr>
          <p:cNvPr id="20" name="Group 19">
            <a:extLst>
              <a:ext uri="{FF2B5EF4-FFF2-40B4-BE49-F238E27FC236}">
                <a16:creationId xmlns:a16="http://schemas.microsoft.com/office/drawing/2014/main" id="{D9F62491-F3DB-384B-9F65-EA637FB8DC9F}"/>
              </a:ext>
            </a:extLst>
          </p:cNvPr>
          <p:cNvGrpSpPr/>
          <p:nvPr/>
        </p:nvGrpSpPr>
        <p:grpSpPr>
          <a:xfrm>
            <a:off x="888268" y="4604422"/>
            <a:ext cx="5551131" cy="1360803"/>
            <a:chOff x="3063490" y="4400283"/>
            <a:chExt cx="5551131" cy="1360804"/>
          </a:xfrm>
        </p:grpSpPr>
        <p:grpSp>
          <p:nvGrpSpPr>
            <p:cNvPr id="6" name="Group 5">
              <a:extLst>
                <a:ext uri="{FF2B5EF4-FFF2-40B4-BE49-F238E27FC236}">
                  <a16:creationId xmlns:a16="http://schemas.microsoft.com/office/drawing/2014/main" id="{AB488D83-1A18-A742-8FDC-04F2597CDBB4}"/>
                </a:ext>
              </a:extLst>
            </p:cNvPr>
            <p:cNvGrpSpPr/>
            <p:nvPr/>
          </p:nvGrpSpPr>
          <p:grpSpPr>
            <a:xfrm>
              <a:off x="4215162" y="4400283"/>
              <a:ext cx="4399459" cy="1360287"/>
              <a:chOff x="3595675" y="3836538"/>
              <a:chExt cx="5247402" cy="1632366"/>
            </a:xfrm>
          </p:grpSpPr>
          <p:pic>
            <p:nvPicPr>
              <p:cNvPr id="7" name="Picture 4" descr="facebook instagram whatsapp PNG image with transparent background | TOPpng">
                <a:extLst>
                  <a:ext uri="{FF2B5EF4-FFF2-40B4-BE49-F238E27FC236}">
                    <a16:creationId xmlns:a16="http://schemas.microsoft.com/office/drawing/2014/main" id="{21573789-53BB-7148-AEF8-DD9D395D258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69732" l="0" r="98929">
                            <a14:foregroundMark x1="9524" y1="3376" x2="23929" y2="25378"/>
                            <a14:foregroundMark x1="15833" y1="5122" x2="19643" y2="5122"/>
                            <a14:foregroundMark x1="22381" y1="8149" x2="24762" y2="21187"/>
                            <a14:foregroundMark x1="10119" y1="11409" x2="14643" y2="23632"/>
                            <a14:foregroundMark x1="7738" y1="14435" x2="11071" y2="24796"/>
                            <a14:foregroundMark x1="75000" y1="9662" x2="75833" y2="23865"/>
                            <a14:foregroundMark x1="76548" y1="7800" x2="89643" y2="8964"/>
                            <a14:foregroundMark x1="82976" y1="2328" x2="91786" y2="20722"/>
                            <a14:foregroundMark x1="78452" y1="21769" x2="87024" y2="20605"/>
                            <a14:foregroundMark x1="83333" y1="14668" x2="83333" y2="14668"/>
                            <a14:foregroundMark x1="90357" y1="9895" x2="91190" y2="17695"/>
                            <a14:foregroundMark x1="17500" y1="9546" x2="17738" y2="17346"/>
                            <a14:foregroundMark x1="23929" y1="3609" x2="23333" y2="10128"/>
                          </a14:backgroundRemoval>
                        </a14:imgEffect>
                      </a14:imgLayer>
                    </a14:imgProps>
                  </a:ext>
                  <a:ext uri="{28A0092B-C50C-407E-A947-70E740481C1C}">
                    <a14:useLocalDpi xmlns:a14="http://schemas.microsoft.com/office/drawing/2010/main" val="0"/>
                  </a:ext>
                </a:extLst>
              </a:blip>
              <a:srcRect r="66494" b="67238"/>
              <a:stretch/>
            </p:blipFill>
            <p:spPr bwMode="auto">
              <a:xfrm>
                <a:off x="3693167" y="4915321"/>
                <a:ext cx="249211" cy="2591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acebook instagram whatsapp PNG image with transparent background | TOPpng">
                <a:extLst>
                  <a:ext uri="{FF2B5EF4-FFF2-40B4-BE49-F238E27FC236}">
                    <a16:creationId xmlns:a16="http://schemas.microsoft.com/office/drawing/2014/main" id="{CF5CCAE3-1FEE-8B4F-916E-AC6C6A6E4DAA}"/>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l="67402" b="69905"/>
              <a:stretch/>
            </p:blipFill>
            <p:spPr bwMode="auto">
              <a:xfrm>
                <a:off x="3685804" y="5173122"/>
                <a:ext cx="263933" cy="259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ound black telephone logo, Telephone Icon, Phone File, electronics, logo,  black And White png | PNGWing">
                <a:extLst>
                  <a:ext uri="{FF2B5EF4-FFF2-40B4-BE49-F238E27FC236}">
                    <a16:creationId xmlns:a16="http://schemas.microsoft.com/office/drawing/2014/main" id="{2DE5DDE9-1F30-6F4B-BA82-27F5D325AE3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935" l="1522" r="100000">
                            <a14:foregroundMark x1="32717" y1="37283" x2="32717" y2="37283"/>
                            <a14:foregroundMark x1="36957" y1="24565" x2="36957" y2="24565"/>
                            <a14:foregroundMark x1="46304" y1="30435" x2="46304" y2="30435"/>
                            <a14:foregroundMark x1="55435" y1="30326" x2="55435" y2="30326"/>
                            <a14:foregroundMark x1="65870" y1="27826" x2="65870" y2="27826"/>
                            <a14:foregroundMark x1="73152" y1="43478" x2="73152" y2="43478"/>
                            <a14:foregroundMark x1="57500" y1="44783" x2="57500" y2="44783"/>
                            <a14:foregroundMark x1="42826" y1="45000" x2="42826" y2="45000"/>
                            <a14:foregroundMark x1="29348" y1="56413" x2="29348" y2="56413"/>
                            <a14:foregroundMark x1="37283" y1="73913" x2="37283" y2="73913"/>
                            <a14:foregroundMark x1="46630" y1="70870" x2="46630" y2="70870"/>
                            <a14:foregroundMark x1="46087" y1="56413" x2="46087" y2="56413"/>
                            <a14:foregroundMark x1="54022" y1="57500" x2="54022" y2="57500"/>
                            <a14:foregroundMark x1="53696" y1="74457" x2="53696" y2="74457"/>
                            <a14:foregroundMark x1="71630" y1="60761" x2="71630" y2="60761"/>
                            <a14:foregroundMark x1="62283" y1="73696" x2="62283"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3693167" y="4579064"/>
                <a:ext cx="249209" cy="2591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0AE2E6-FFA5-B74D-ABFF-5094651B1BA9}"/>
                  </a:ext>
                </a:extLst>
              </p:cNvPr>
              <p:cNvSpPr txBox="1"/>
              <p:nvPr/>
            </p:nvSpPr>
            <p:spPr>
              <a:xfrm>
                <a:off x="3943861" y="4840719"/>
                <a:ext cx="2964235" cy="332403"/>
              </a:xfrm>
              <a:prstGeom prst="rect">
                <a:avLst/>
              </a:prstGeom>
              <a:noFill/>
            </p:spPr>
            <p:txBody>
              <a:bodyPr wrap="square">
                <a:spAutoFit/>
              </a:bodyPr>
              <a:lstStyle/>
              <a:p>
                <a:pPr defTabSz="685783"/>
                <a:r>
                  <a:rPr lang="en-US" sz="1200" dirty="0">
                    <a:solidFill>
                      <a:prstClr val="black"/>
                    </a:solidFill>
                    <a:latin typeface="+mn-lt"/>
                  </a:rPr>
                  <a:t>@</a:t>
                </a:r>
                <a:r>
                  <a:rPr lang="en-US" sz="1200" dirty="0" err="1">
                    <a:solidFill>
                      <a:prstClr val="black"/>
                    </a:solidFill>
                    <a:latin typeface="+mn-lt"/>
                  </a:rPr>
                  <a:t>ugandachristianuniversity</a:t>
                </a:r>
                <a:endParaRPr lang="en-UG" sz="1200" dirty="0">
                  <a:solidFill>
                    <a:prstClr val="black"/>
                  </a:solidFill>
                  <a:latin typeface="+mn-lt"/>
                </a:endParaRPr>
              </a:p>
            </p:txBody>
          </p:sp>
          <p:sp>
            <p:nvSpPr>
              <p:cNvPr id="12" name="TextBox 11">
                <a:extLst>
                  <a:ext uri="{FF2B5EF4-FFF2-40B4-BE49-F238E27FC236}">
                    <a16:creationId xmlns:a16="http://schemas.microsoft.com/office/drawing/2014/main" id="{F93C9E7D-4A01-5E47-9DC7-A4D726A3C66F}"/>
                  </a:ext>
                </a:extLst>
              </p:cNvPr>
              <p:cNvSpPr txBox="1"/>
              <p:nvPr/>
            </p:nvSpPr>
            <p:spPr>
              <a:xfrm>
                <a:off x="6724749" y="4848561"/>
                <a:ext cx="1781015" cy="360257"/>
              </a:xfrm>
              <a:prstGeom prst="rect">
                <a:avLst/>
              </a:prstGeom>
              <a:noFill/>
            </p:spPr>
            <p:txBody>
              <a:bodyPr wrap="square">
                <a:spAutoFit/>
              </a:bodyPr>
              <a:lstStyle/>
              <a:p>
                <a:pPr defTabSz="685783"/>
                <a:r>
                  <a:rPr lang="en-GB" sz="1351" dirty="0">
                    <a:solidFill>
                      <a:prstClr val="black">
                        <a:lumMod val="95000"/>
                        <a:lumOff val="5000"/>
                      </a:prstClr>
                    </a:solidFill>
                    <a:latin typeface="+mn-lt"/>
                  </a:rPr>
                  <a:t>@</a:t>
                </a:r>
                <a:r>
                  <a:rPr lang="en-GB" sz="1200" dirty="0" err="1">
                    <a:solidFill>
                      <a:prstClr val="black">
                        <a:lumMod val="95000"/>
                        <a:lumOff val="5000"/>
                      </a:prstClr>
                    </a:solidFill>
                    <a:latin typeface="+mn-lt"/>
                  </a:rPr>
                  <a:t>UCUniversity</a:t>
                </a:r>
                <a:endParaRPr lang="en-UG" sz="1351" dirty="0">
                  <a:solidFill>
                    <a:prstClr val="black">
                      <a:lumMod val="95000"/>
                      <a:lumOff val="5000"/>
                    </a:prstClr>
                  </a:solidFill>
                  <a:latin typeface="+mn-lt"/>
                </a:endParaRPr>
              </a:p>
            </p:txBody>
          </p:sp>
          <p:sp>
            <p:nvSpPr>
              <p:cNvPr id="13" name="TextBox 12">
                <a:extLst>
                  <a:ext uri="{FF2B5EF4-FFF2-40B4-BE49-F238E27FC236}">
                    <a16:creationId xmlns:a16="http://schemas.microsoft.com/office/drawing/2014/main" id="{9F8CBAB0-1BA2-7F46-A60A-0E9A062FC2F4}"/>
                  </a:ext>
                </a:extLst>
              </p:cNvPr>
              <p:cNvSpPr txBox="1"/>
              <p:nvPr/>
            </p:nvSpPr>
            <p:spPr>
              <a:xfrm>
                <a:off x="3961224" y="5136501"/>
                <a:ext cx="3240067" cy="332403"/>
              </a:xfrm>
              <a:prstGeom prst="rect">
                <a:avLst/>
              </a:prstGeom>
              <a:noFill/>
            </p:spPr>
            <p:txBody>
              <a:bodyPr wrap="square">
                <a:spAutoFit/>
              </a:bodyPr>
              <a:lstStyle/>
              <a:p>
                <a:pPr defTabSz="685783"/>
                <a:r>
                  <a:rPr lang="en-GB" sz="1200" dirty="0">
                    <a:solidFill>
                      <a:prstClr val="black">
                        <a:lumMod val="95000"/>
                        <a:lumOff val="5000"/>
                      </a:prstClr>
                    </a:solidFill>
                    <a:latin typeface="+mn-lt"/>
                  </a:rPr>
                  <a:t>@</a:t>
                </a:r>
                <a:r>
                  <a:rPr lang="en-GB" sz="1200" dirty="0" err="1">
                    <a:solidFill>
                      <a:prstClr val="black">
                        <a:lumMod val="95000"/>
                        <a:lumOff val="5000"/>
                      </a:prstClr>
                    </a:solidFill>
                    <a:latin typeface="+mn-lt"/>
                  </a:rPr>
                  <a:t>UgandaChristianUniversity</a:t>
                </a:r>
                <a:endParaRPr lang="en-UG" sz="1200" dirty="0">
                  <a:solidFill>
                    <a:prstClr val="black">
                      <a:lumMod val="95000"/>
                      <a:lumOff val="5000"/>
                    </a:prstClr>
                  </a:solidFill>
                  <a:latin typeface="+mn-lt"/>
                </a:endParaRPr>
              </a:p>
            </p:txBody>
          </p:sp>
          <p:sp>
            <p:nvSpPr>
              <p:cNvPr id="14" name="TextBox 13">
                <a:extLst>
                  <a:ext uri="{FF2B5EF4-FFF2-40B4-BE49-F238E27FC236}">
                    <a16:creationId xmlns:a16="http://schemas.microsoft.com/office/drawing/2014/main" id="{6476C215-3CAA-044D-A872-4F32F671EBCA}"/>
                  </a:ext>
                </a:extLst>
              </p:cNvPr>
              <p:cNvSpPr txBox="1"/>
              <p:nvPr/>
            </p:nvSpPr>
            <p:spPr>
              <a:xfrm>
                <a:off x="3619181" y="4118018"/>
                <a:ext cx="5223896" cy="720207"/>
              </a:xfrm>
              <a:prstGeom prst="rect">
                <a:avLst/>
              </a:prstGeom>
              <a:noFill/>
            </p:spPr>
            <p:txBody>
              <a:bodyPr wrap="square">
                <a:spAutoFit/>
              </a:bodyPr>
              <a:lstStyle/>
              <a:p>
                <a:pPr defTabSz="685783"/>
                <a:r>
                  <a:rPr lang="sv-SE" sz="1100" dirty="0">
                    <a:solidFill>
                      <a:srgbClr val="5B9BD5">
                        <a:lumMod val="50000"/>
                      </a:srgbClr>
                    </a:solidFill>
                    <a:latin typeface="+mn-lt"/>
                  </a:rPr>
                  <a:t>P.O. Box 4 Mukono, Uganda</a:t>
                </a:r>
              </a:p>
              <a:p>
                <a:pPr defTabSz="685783"/>
                <a:r>
                  <a:rPr lang="en-GB" sz="1100" dirty="0">
                    <a:solidFill>
                      <a:srgbClr val="5B9BD5">
                        <a:lumMod val="50000"/>
                      </a:srgbClr>
                    </a:solidFill>
                    <a:latin typeface="+mn-lt"/>
                  </a:rPr>
                  <a:t>Tel: 256-312-350800</a:t>
                </a:r>
              </a:p>
              <a:p>
                <a:pPr marL="0" marR="0" lvl="0" indent="0" algn="l" defTabSz="685783" rtl="0" eaLnBrk="1" fontAlgn="auto" latinLnBrk="0" hangingPunct="1">
                  <a:lnSpc>
                    <a:spcPct val="100000"/>
                  </a:lnSpc>
                  <a:spcBef>
                    <a:spcPts val="0"/>
                  </a:spcBef>
                  <a:spcAft>
                    <a:spcPts val="0"/>
                  </a:spcAft>
                  <a:buClrTx/>
                  <a:buSzTx/>
                  <a:buFontTx/>
                  <a:buNone/>
                  <a:tabLst/>
                  <a:defRPr/>
                </a:pPr>
                <a:r>
                  <a:rPr lang="en-GB" sz="1100" dirty="0">
                    <a:solidFill>
                      <a:srgbClr val="0000FF"/>
                    </a:solidFill>
                    <a:latin typeface="+mn-lt"/>
                    <a:hlinkClick r:id="rId7">
                      <a:extLst>
                        <a:ext uri="{A12FA001-AC4F-418D-AE19-62706E023703}">
                          <ahyp:hlinkClr xmlns:ahyp="http://schemas.microsoft.com/office/drawing/2018/hyperlinkcolor" val="tx"/>
                        </a:ext>
                      </a:extLst>
                    </a:hlinkClick>
                  </a:rPr>
                  <a:t>      https://ucu.ac.ug/</a:t>
                </a:r>
                <a:r>
                  <a:rPr lang="en-GB" sz="1100" dirty="0">
                    <a:solidFill>
                      <a:srgbClr val="0000FF"/>
                    </a:solidFill>
                    <a:latin typeface="+mn-lt"/>
                  </a:rPr>
                  <a:t> </a:t>
                </a:r>
                <a:r>
                  <a:rPr lang="fr-FR" sz="1100" dirty="0">
                    <a:solidFill>
                      <a:srgbClr val="5B9BD5">
                        <a:lumMod val="50000"/>
                      </a:srgbClr>
                    </a:solidFill>
                    <a:latin typeface="+mn-lt"/>
                  </a:rPr>
                  <a:t>   Email: </a:t>
                </a:r>
                <a:r>
                  <a:rPr lang="fr-FR" sz="1100" dirty="0">
                    <a:solidFill>
                      <a:srgbClr val="0000FF"/>
                    </a:solidFill>
                    <a:latin typeface="+mn-lt"/>
                    <a:hlinkClick r:id="rId8">
                      <a:extLst>
                        <a:ext uri="{A12FA001-AC4F-418D-AE19-62706E023703}">
                          <ahyp:hlinkClr xmlns:ahyp="http://schemas.microsoft.com/office/drawing/2018/hyperlinkcolor" val="tx"/>
                        </a:ext>
                      </a:extLst>
                    </a:hlinkClick>
                  </a:rPr>
                  <a:t>info@ucu.ac.ug</a:t>
                </a:r>
                <a:r>
                  <a:rPr lang="fr-FR" sz="1100" dirty="0">
                    <a:solidFill>
                      <a:srgbClr val="0000FF"/>
                    </a:solidFill>
                    <a:latin typeface="+mn-lt"/>
                  </a:rPr>
                  <a:t>.   </a:t>
                </a:r>
              </a:p>
            </p:txBody>
          </p:sp>
          <p:sp>
            <p:nvSpPr>
              <p:cNvPr id="15" name="TextBox 14">
                <a:extLst>
                  <a:ext uri="{FF2B5EF4-FFF2-40B4-BE49-F238E27FC236}">
                    <a16:creationId xmlns:a16="http://schemas.microsoft.com/office/drawing/2014/main" id="{6852FF44-A1AC-754F-ACAA-B4A0B8FFDC4F}"/>
                  </a:ext>
                </a:extLst>
              </p:cNvPr>
              <p:cNvSpPr txBox="1"/>
              <p:nvPr/>
            </p:nvSpPr>
            <p:spPr>
              <a:xfrm>
                <a:off x="3595675" y="3836538"/>
                <a:ext cx="4174871" cy="406270"/>
              </a:xfrm>
              <a:prstGeom prst="rect">
                <a:avLst/>
              </a:prstGeom>
              <a:noFill/>
            </p:spPr>
            <p:txBody>
              <a:bodyPr wrap="square">
                <a:spAutoFit/>
              </a:bodyPr>
              <a:lstStyle/>
              <a:p>
                <a:pPr defTabSz="685783"/>
                <a:r>
                  <a:rPr lang="en-GB" sz="1600" b="1" dirty="0">
                    <a:solidFill>
                      <a:srgbClr val="5B9BD5">
                        <a:lumMod val="50000"/>
                      </a:srgbClr>
                    </a:solidFill>
                    <a:latin typeface="+mj-lt"/>
                  </a:rPr>
                  <a:t>Uganda Christian University</a:t>
                </a:r>
                <a:endParaRPr lang="en-UG" sz="1600" dirty="0">
                  <a:solidFill>
                    <a:srgbClr val="5B9BD5">
                      <a:lumMod val="50000"/>
                    </a:srgbClr>
                  </a:solidFill>
                  <a:latin typeface="+mj-lt"/>
                </a:endParaRPr>
              </a:p>
            </p:txBody>
          </p:sp>
          <p:pic>
            <p:nvPicPr>
              <p:cNvPr id="16" name="Picture 6" descr="facebook instagram whatsapp PNG image with transparent background | TOPpng">
                <a:extLst>
                  <a:ext uri="{FF2B5EF4-FFF2-40B4-BE49-F238E27FC236}">
                    <a16:creationId xmlns:a16="http://schemas.microsoft.com/office/drawing/2014/main" id="{9FA1BB22-7CA4-A84B-AB4E-D369D5820D57}"/>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t="34921" r="64675" b="31937"/>
              <a:stretch/>
            </p:blipFill>
            <p:spPr bwMode="auto">
              <a:xfrm>
                <a:off x="6492923" y="4908033"/>
                <a:ext cx="260459" cy="259903"/>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D0C7577D-7C00-3A42-BCDC-2DAC137B88F2}"/>
                </a:ext>
              </a:extLst>
            </p:cNvPr>
            <p:cNvPicPr>
              <a:picLocks noChangeAspect="1"/>
            </p:cNvPicPr>
            <p:nvPr/>
          </p:nvPicPr>
          <p:blipFill rotWithShape="1">
            <a:blip r:embed="rId9"/>
            <a:srcRect l="4177" t="16271" r="77310" b="16737"/>
            <a:stretch/>
          </p:blipFill>
          <p:spPr>
            <a:xfrm>
              <a:off x="3063490" y="4440462"/>
              <a:ext cx="1197778" cy="1320625"/>
            </a:xfrm>
            <a:prstGeom prst="rect">
              <a:avLst/>
            </a:prstGeom>
          </p:spPr>
        </p:pic>
      </p:grpSp>
      <p:pic>
        <p:nvPicPr>
          <p:cNvPr id="21" name="Picture 2" descr="Red button thank you icon Royalty Free Vector Image">
            <a:extLst>
              <a:ext uri="{FF2B5EF4-FFF2-40B4-BE49-F238E27FC236}">
                <a16:creationId xmlns:a16="http://schemas.microsoft.com/office/drawing/2014/main" id="{7627C261-6001-7C4D-94EE-64BE3F8A7C13}"/>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8611" b="86019" l="10000" r="90000">
                        <a14:foregroundMark x1="41000" y1="28981" x2="39100" y2="58519"/>
                        <a14:foregroundMark x1="27700" y1="36296" x2="34800" y2="63981"/>
                        <a14:foregroundMark x1="26600" y1="32500" x2="78400" y2="47685"/>
                        <a14:foregroundMark x1="52100" y1="23981" x2="53500" y2="41389"/>
                        <a14:foregroundMark x1="38900" y1="20463" x2="49000" y2="35556"/>
                        <a14:foregroundMark x1="44200" y1="21481" x2="69600" y2="35370"/>
                        <a14:foregroundMark x1="65200" y1="24722" x2="65200" y2="44444"/>
                        <a14:foregroundMark x1="71900" y1="31852" x2="70200" y2="51389"/>
                        <a14:foregroundMark x1="69200" y1="60463" x2="59800" y2="47500"/>
                        <a14:foregroundMark x1="75300" y1="54259" x2="61100" y2="48333"/>
                        <a14:foregroundMark x1="59800" y1="30370" x2="56700" y2="41389"/>
                        <a14:foregroundMark x1="57500" y1="68426" x2="54000" y2="46759"/>
                        <a14:foregroundMark x1="38300" y1="61667" x2="67900" y2="65926"/>
                        <a14:foregroundMark x1="47100" y1="46019" x2="58300" y2="52593"/>
                        <a14:foregroundMark x1="46500" y1="58148" x2="52700" y2="57963"/>
                        <a14:foregroundMark x1="45400" y1="46204" x2="50600" y2="57407"/>
                        <a14:foregroundMark x1="36200" y1="40370" x2="46700" y2="51389"/>
                        <a14:foregroundMark x1="43100" y1="64167" x2="50600" y2="68796"/>
                      </a14:backgroundRemoval>
                    </a14:imgEffect>
                  </a14:imgLayer>
                </a14:imgProps>
              </a:ext>
              <a:ext uri="{28A0092B-C50C-407E-A947-70E740481C1C}">
                <a14:useLocalDpi xmlns:a14="http://schemas.microsoft.com/office/drawing/2010/main" val="0"/>
              </a:ext>
            </a:extLst>
          </a:blip>
          <a:srcRect b="13043"/>
          <a:stretch/>
        </p:blipFill>
        <p:spPr bwMode="auto">
          <a:xfrm>
            <a:off x="5409986" y="1899157"/>
            <a:ext cx="1825644" cy="170412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B0664003-E172-B1F8-8011-5C5DF0FA65D2}"/>
              </a:ext>
            </a:extLst>
          </p:cNvPr>
          <p:cNvGrpSpPr/>
          <p:nvPr/>
        </p:nvGrpSpPr>
        <p:grpSpPr>
          <a:xfrm>
            <a:off x="8223083" y="4505034"/>
            <a:ext cx="4710416" cy="1774885"/>
            <a:chOff x="4261082" y="3159912"/>
            <a:chExt cx="5618294" cy="2129888"/>
          </a:xfrm>
        </p:grpSpPr>
        <p:pic>
          <p:nvPicPr>
            <p:cNvPr id="22" name="Picture 4" descr="facebook instagram whatsapp PNG image with transparent background | TOPpng">
              <a:extLst>
                <a:ext uri="{FF2B5EF4-FFF2-40B4-BE49-F238E27FC236}">
                  <a16:creationId xmlns:a16="http://schemas.microsoft.com/office/drawing/2014/main" id="{D168ED56-6A43-86E6-C6DF-4436EFD32D4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69732" l="0" r="98929">
                          <a14:foregroundMark x1="9524" y1="3376" x2="23929" y2="25378"/>
                          <a14:foregroundMark x1="15833" y1="5122" x2="19643" y2="5122"/>
                          <a14:foregroundMark x1="22381" y1="8149" x2="24762" y2="21187"/>
                          <a14:foregroundMark x1="10119" y1="11409" x2="14643" y2="23632"/>
                          <a14:foregroundMark x1="7738" y1="14435" x2="11071" y2="24796"/>
                          <a14:foregroundMark x1="75000" y1="9662" x2="75833" y2="23865"/>
                          <a14:foregroundMark x1="76548" y1="7800" x2="89643" y2="8964"/>
                          <a14:foregroundMark x1="82976" y1="2328" x2="91786" y2="20722"/>
                          <a14:foregroundMark x1="78452" y1="21769" x2="87024" y2="20605"/>
                          <a14:foregroundMark x1="83333" y1="14668" x2="83333" y2="14668"/>
                          <a14:foregroundMark x1="90357" y1="9895" x2="91190" y2="17695"/>
                          <a14:foregroundMark x1="17500" y1="9546" x2="17738" y2="17346"/>
                          <a14:foregroundMark x1="23929" y1="3609" x2="23333" y2="10128"/>
                        </a14:backgroundRemoval>
                      </a14:imgEffect>
                    </a14:imgLayer>
                  </a14:imgProps>
                </a:ext>
                <a:ext uri="{28A0092B-C50C-407E-A947-70E740481C1C}">
                  <a14:useLocalDpi xmlns:a14="http://schemas.microsoft.com/office/drawing/2010/main" val="0"/>
                </a:ext>
              </a:extLst>
            </a:blip>
            <a:srcRect r="66494" b="67238"/>
            <a:stretch/>
          </p:blipFill>
          <p:spPr bwMode="auto">
            <a:xfrm>
              <a:off x="4333142" y="4196730"/>
              <a:ext cx="277638" cy="2887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Round black telephone logo, Telephone Icon, Phone File, electronics, logo,  black And White png | PNGWing">
              <a:extLst>
                <a:ext uri="{FF2B5EF4-FFF2-40B4-BE49-F238E27FC236}">
                  <a16:creationId xmlns:a16="http://schemas.microsoft.com/office/drawing/2014/main" id="{787C026F-2674-B12A-0D07-EABFA3CFCC9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935" l="1522" r="100000">
                          <a14:foregroundMark x1="32717" y1="37283" x2="32717" y2="37283"/>
                          <a14:foregroundMark x1="36957" y1="24565" x2="36957" y2="24565"/>
                          <a14:foregroundMark x1="46304" y1="30435" x2="46304" y2="30435"/>
                          <a14:foregroundMark x1="55435" y1="30326" x2="55435" y2="30326"/>
                          <a14:foregroundMark x1="65870" y1="27826" x2="65870" y2="27826"/>
                          <a14:foregroundMark x1="73152" y1="43478" x2="73152" y2="43478"/>
                          <a14:foregroundMark x1="57500" y1="44783" x2="57500" y2="44783"/>
                          <a14:foregroundMark x1="42826" y1="45000" x2="42826" y2="45000"/>
                          <a14:foregroundMark x1="29348" y1="56413" x2="29348" y2="56413"/>
                          <a14:foregroundMark x1="37283" y1="73913" x2="37283" y2="73913"/>
                          <a14:foregroundMark x1="46630" y1="70870" x2="46630" y2="70870"/>
                          <a14:foregroundMark x1="46087" y1="56413" x2="46087" y2="56413"/>
                          <a14:foregroundMark x1="54022" y1="57500" x2="54022" y2="57500"/>
                          <a14:foregroundMark x1="53696" y1="74457" x2="53696" y2="74457"/>
                          <a14:foregroundMark x1="71630" y1="60761" x2="71630" y2="60761"/>
                          <a14:foregroundMark x1="62283" y1="73696" x2="62283"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4362423" y="4497666"/>
              <a:ext cx="245303" cy="25509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243A625-9FC9-99E1-0759-E449A55FB5D1}"/>
                </a:ext>
              </a:extLst>
            </p:cNvPr>
            <p:cNvSpPr txBox="1"/>
            <p:nvPr/>
          </p:nvSpPr>
          <p:spPr>
            <a:xfrm>
              <a:off x="4629314" y="4929544"/>
              <a:ext cx="2964236" cy="360256"/>
            </a:xfrm>
            <a:prstGeom prst="rect">
              <a:avLst/>
            </a:prstGeom>
            <a:noFill/>
          </p:spPr>
          <p:txBody>
            <a:bodyPr wrap="square">
              <a:spAutoFit/>
            </a:bodyPr>
            <a:lstStyle/>
            <a:p>
              <a:pPr defTabSz="685783"/>
              <a:endParaRPr lang="en-UG" sz="1351" dirty="0">
                <a:solidFill>
                  <a:prstClr val="black"/>
                </a:solidFill>
                <a:latin typeface="+mn-lt"/>
              </a:endParaRPr>
            </a:p>
          </p:txBody>
        </p:sp>
        <p:sp>
          <p:nvSpPr>
            <p:cNvPr id="26" name="TextBox 25">
              <a:extLst>
                <a:ext uri="{FF2B5EF4-FFF2-40B4-BE49-F238E27FC236}">
                  <a16:creationId xmlns:a16="http://schemas.microsoft.com/office/drawing/2014/main" id="{23FD4A31-A3F6-EBCE-BAB1-D27316D99D2F}"/>
                </a:ext>
              </a:extLst>
            </p:cNvPr>
            <p:cNvSpPr txBox="1"/>
            <p:nvPr/>
          </p:nvSpPr>
          <p:spPr>
            <a:xfrm>
              <a:off x="4547948" y="4468247"/>
              <a:ext cx="1959178" cy="313936"/>
            </a:xfrm>
            <a:prstGeom prst="rect">
              <a:avLst/>
            </a:prstGeom>
            <a:noFill/>
          </p:spPr>
          <p:txBody>
            <a:bodyPr wrap="square">
              <a:spAutoFit/>
            </a:bodyPr>
            <a:lstStyle/>
            <a:p>
              <a:pPr defTabSz="685783"/>
              <a:r>
                <a:rPr lang="en-GB" sz="1100" dirty="0">
                  <a:solidFill>
                    <a:srgbClr val="0000FF"/>
                  </a:solidFill>
                  <a:latin typeface="+mn-lt"/>
                </a:rPr>
                <a:t>https://</a:t>
              </a:r>
              <a:r>
                <a:rPr lang="en-GB" sz="1100" dirty="0" err="1">
                  <a:solidFill>
                    <a:srgbClr val="0000FF"/>
                  </a:solidFill>
                  <a:latin typeface="+mn-lt"/>
                </a:rPr>
                <a:t>cse.ucu.ac.ug</a:t>
              </a:r>
              <a:r>
                <a:rPr lang="en-GB" sz="1100" dirty="0">
                  <a:solidFill>
                    <a:srgbClr val="0000FF"/>
                  </a:solidFill>
                  <a:latin typeface="+mn-lt"/>
                </a:rPr>
                <a:t>/</a:t>
              </a:r>
              <a:endParaRPr lang="en-UG" sz="1100" dirty="0">
                <a:solidFill>
                  <a:srgbClr val="0000FF"/>
                </a:solidFill>
                <a:latin typeface="+mn-lt"/>
              </a:endParaRPr>
            </a:p>
          </p:txBody>
        </p:sp>
        <p:sp>
          <p:nvSpPr>
            <p:cNvPr id="27" name="TextBox 26">
              <a:extLst>
                <a:ext uri="{FF2B5EF4-FFF2-40B4-BE49-F238E27FC236}">
                  <a16:creationId xmlns:a16="http://schemas.microsoft.com/office/drawing/2014/main" id="{0032C606-CD9B-17AA-035B-022282F4088C}"/>
                </a:ext>
              </a:extLst>
            </p:cNvPr>
            <p:cNvSpPr txBox="1"/>
            <p:nvPr/>
          </p:nvSpPr>
          <p:spPr>
            <a:xfrm>
              <a:off x="6285518" y="4170854"/>
              <a:ext cx="1750611" cy="332403"/>
            </a:xfrm>
            <a:prstGeom prst="rect">
              <a:avLst/>
            </a:prstGeom>
            <a:noFill/>
          </p:spPr>
          <p:txBody>
            <a:bodyPr wrap="square">
              <a:spAutoFit/>
            </a:bodyPr>
            <a:lstStyle/>
            <a:p>
              <a:pPr defTabSz="685783"/>
              <a:r>
                <a:rPr lang="en-GB" sz="1200" dirty="0">
                  <a:solidFill>
                    <a:prstClr val="black">
                      <a:lumMod val="95000"/>
                      <a:lumOff val="5000"/>
                    </a:prstClr>
                  </a:solidFill>
                  <a:latin typeface="+mn-lt"/>
                </a:rPr>
                <a:t>@</a:t>
              </a:r>
              <a:r>
                <a:rPr lang="en-GB" sz="1200" dirty="0" err="1">
                  <a:solidFill>
                    <a:prstClr val="black">
                      <a:lumMod val="95000"/>
                      <a:lumOff val="5000"/>
                    </a:prstClr>
                  </a:solidFill>
                  <a:latin typeface="+mn-lt"/>
                </a:rPr>
                <a:t>ucu_ComputEng</a:t>
              </a:r>
              <a:endParaRPr lang="en-UG" sz="1200" dirty="0">
                <a:solidFill>
                  <a:prstClr val="black">
                    <a:lumMod val="95000"/>
                    <a:lumOff val="5000"/>
                  </a:prstClr>
                </a:solidFill>
                <a:latin typeface="+mn-lt"/>
              </a:endParaRPr>
            </a:p>
          </p:txBody>
        </p:sp>
        <p:sp>
          <p:nvSpPr>
            <p:cNvPr id="28" name="TextBox 27">
              <a:extLst>
                <a:ext uri="{FF2B5EF4-FFF2-40B4-BE49-F238E27FC236}">
                  <a16:creationId xmlns:a16="http://schemas.microsoft.com/office/drawing/2014/main" id="{0C01DB6D-E996-4673-B543-45090EBC4F7A}"/>
                </a:ext>
              </a:extLst>
            </p:cNvPr>
            <p:cNvSpPr txBox="1"/>
            <p:nvPr/>
          </p:nvSpPr>
          <p:spPr>
            <a:xfrm>
              <a:off x="4547948" y="4152768"/>
              <a:ext cx="1581881" cy="313936"/>
            </a:xfrm>
            <a:prstGeom prst="rect">
              <a:avLst/>
            </a:prstGeom>
            <a:noFill/>
          </p:spPr>
          <p:txBody>
            <a:bodyPr wrap="square">
              <a:spAutoFit/>
            </a:bodyPr>
            <a:lstStyle/>
            <a:p>
              <a:pPr defTabSz="685783"/>
              <a:r>
                <a:rPr lang="en-GB" sz="1100" dirty="0">
                  <a:solidFill>
                    <a:prstClr val="black">
                      <a:lumMod val="95000"/>
                      <a:lumOff val="5000"/>
                    </a:prstClr>
                  </a:solidFill>
                  <a:latin typeface="+mn-lt"/>
                </a:rPr>
                <a:t>@</a:t>
              </a:r>
              <a:r>
                <a:rPr lang="en-GB" sz="1100" dirty="0" err="1">
                  <a:solidFill>
                    <a:prstClr val="black">
                      <a:lumMod val="95000"/>
                      <a:lumOff val="5000"/>
                    </a:prstClr>
                  </a:solidFill>
                  <a:latin typeface="+mn-lt"/>
                </a:rPr>
                <a:t>ucucomputeng</a:t>
              </a:r>
              <a:endParaRPr lang="en-UG" sz="1100" dirty="0">
                <a:solidFill>
                  <a:prstClr val="black">
                    <a:lumMod val="95000"/>
                    <a:lumOff val="5000"/>
                  </a:prstClr>
                </a:solidFill>
                <a:latin typeface="+mn-lt"/>
              </a:endParaRPr>
            </a:p>
          </p:txBody>
        </p:sp>
        <p:sp>
          <p:nvSpPr>
            <p:cNvPr id="29" name="TextBox 28">
              <a:extLst>
                <a:ext uri="{FF2B5EF4-FFF2-40B4-BE49-F238E27FC236}">
                  <a16:creationId xmlns:a16="http://schemas.microsoft.com/office/drawing/2014/main" id="{295F1214-DF38-2179-0991-91ED60832A26}"/>
                </a:ext>
              </a:extLst>
            </p:cNvPr>
            <p:cNvSpPr txBox="1"/>
            <p:nvPr/>
          </p:nvSpPr>
          <p:spPr>
            <a:xfrm>
              <a:off x="4281392" y="3800378"/>
              <a:ext cx="5597984" cy="313936"/>
            </a:xfrm>
            <a:prstGeom prst="rect">
              <a:avLst/>
            </a:prstGeom>
            <a:noFill/>
          </p:spPr>
          <p:txBody>
            <a:bodyPr wrap="square">
              <a:spAutoFit/>
            </a:bodyPr>
            <a:lstStyle/>
            <a:p>
              <a:pPr defTabSz="685783"/>
              <a:r>
                <a:rPr lang="en-GB" sz="1100" dirty="0">
                  <a:solidFill>
                    <a:srgbClr val="5B9BD5">
                      <a:lumMod val="50000"/>
                    </a:srgbClr>
                  </a:solidFill>
                  <a:latin typeface="+mn-lt"/>
                </a:rPr>
                <a:t>Tel: +256 (0) 312 350 863 | WhatsApp: +256 (0) 708 114 300</a:t>
              </a:r>
            </a:p>
          </p:txBody>
        </p:sp>
        <p:sp>
          <p:nvSpPr>
            <p:cNvPr id="30" name="TextBox 29">
              <a:extLst>
                <a:ext uri="{FF2B5EF4-FFF2-40B4-BE49-F238E27FC236}">
                  <a16:creationId xmlns:a16="http://schemas.microsoft.com/office/drawing/2014/main" id="{3A907D38-573A-7D23-F278-1C0E7239E808}"/>
                </a:ext>
              </a:extLst>
            </p:cNvPr>
            <p:cNvSpPr txBox="1"/>
            <p:nvPr/>
          </p:nvSpPr>
          <p:spPr>
            <a:xfrm>
              <a:off x="4261082" y="3159912"/>
              <a:ext cx="5597986" cy="627872"/>
            </a:xfrm>
            <a:prstGeom prst="rect">
              <a:avLst/>
            </a:prstGeom>
            <a:noFill/>
          </p:spPr>
          <p:txBody>
            <a:bodyPr wrap="square">
              <a:spAutoFit/>
            </a:bodyPr>
            <a:lstStyle/>
            <a:p>
              <a:pPr defTabSz="685783"/>
              <a:r>
                <a:rPr lang="en-GB" sz="1600" b="1" dirty="0">
                  <a:solidFill>
                    <a:srgbClr val="5B9BD5">
                      <a:lumMod val="50000"/>
                    </a:srgbClr>
                  </a:solidFill>
                  <a:latin typeface="+mj-lt"/>
                </a:rPr>
                <a:t>Department of Computing &amp; Technology</a:t>
              </a:r>
            </a:p>
            <a:p>
              <a:pPr defTabSz="685783"/>
              <a:r>
                <a:rPr lang="en-GB" sz="1200" b="1" dirty="0">
                  <a:solidFill>
                    <a:srgbClr val="C00000"/>
                  </a:solidFill>
                  <a:latin typeface="+mj-lt"/>
                </a:rPr>
                <a:t>FACULTY OF ENGINEERING, DESIGN AND TECHNOLOGY</a:t>
              </a:r>
              <a:endParaRPr lang="en-UG" sz="1200" dirty="0">
                <a:solidFill>
                  <a:srgbClr val="C00000"/>
                </a:solidFill>
                <a:latin typeface="+mj-lt"/>
              </a:endParaRPr>
            </a:p>
          </p:txBody>
        </p:sp>
        <p:pic>
          <p:nvPicPr>
            <p:cNvPr id="31" name="Picture 6" descr="facebook instagram whatsapp PNG image with transparent background | TOPpng">
              <a:extLst>
                <a:ext uri="{FF2B5EF4-FFF2-40B4-BE49-F238E27FC236}">
                  <a16:creationId xmlns:a16="http://schemas.microsoft.com/office/drawing/2014/main" id="{EFF701B8-0B94-491A-CD65-9FD62835388E}"/>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t="34921" r="64675" b="31937"/>
            <a:stretch/>
          </p:blipFill>
          <p:spPr bwMode="auto">
            <a:xfrm>
              <a:off x="6070315" y="4226614"/>
              <a:ext cx="301120" cy="300476"/>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FBF72582-20B7-3D82-EB9B-B6C4BB11B61B}"/>
              </a:ext>
            </a:extLst>
          </p:cNvPr>
          <p:cNvSpPr txBox="1"/>
          <p:nvPr/>
        </p:nvSpPr>
        <p:spPr>
          <a:xfrm>
            <a:off x="10081509" y="5598487"/>
            <a:ext cx="2000745" cy="261610"/>
          </a:xfrm>
          <a:prstGeom prst="rect">
            <a:avLst/>
          </a:prstGeom>
          <a:noFill/>
        </p:spPr>
        <p:txBody>
          <a:bodyPr wrap="square">
            <a:spAutoFit/>
          </a:bodyPr>
          <a:lstStyle/>
          <a:p>
            <a:pPr defTabSz="685783"/>
            <a:r>
              <a:rPr lang="fr-FR" sz="1100" dirty="0">
                <a:solidFill>
                  <a:srgbClr val="5B9BD5">
                    <a:lumMod val="50000"/>
                  </a:srgbClr>
                </a:solidFill>
                <a:latin typeface="+mn-lt"/>
              </a:rPr>
              <a:t>Email: </a:t>
            </a:r>
            <a:r>
              <a:rPr lang="fr-FR" sz="1100" dirty="0" err="1">
                <a:solidFill>
                  <a:srgbClr val="5B9BD5">
                    <a:lumMod val="50000"/>
                  </a:srgbClr>
                </a:solidFill>
                <a:latin typeface="+mn-lt"/>
              </a:rPr>
              <a:t>dct-</a:t>
            </a:r>
            <a:r>
              <a:rPr lang="fr-FR" sz="1100" dirty="0" err="1">
                <a:solidFill>
                  <a:srgbClr val="0000FF"/>
                </a:solidFill>
                <a:latin typeface="+mn-lt"/>
                <a:hlinkClick r:id="rId8">
                  <a:extLst>
                    <a:ext uri="{A12FA001-AC4F-418D-AE19-62706E023703}">
                      <ahyp:hlinkClr xmlns:ahyp="http://schemas.microsoft.com/office/drawing/2018/hyperlinkcolor" val="tx"/>
                    </a:ext>
                  </a:extLst>
                </a:hlinkClick>
              </a:rPr>
              <a:t>info@ucu.ac.ug</a:t>
            </a:r>
            <a:endParaRPr lang="fr-FR" sz="1100" dirty="0">
              <a:solidFill>
                <a:srgbClr val="0000FF"/>
              </a:solidFill>
              <a:latin typeface="+mn-lt"/>
            </a:endParaRPr>
          </a:p>
        </p:txBody>
      </p:sp>
      <p:pic>
        <p:nvPicPr>
          <p:cNvPr id="34" name="Picture 4">
            <a:extLst>
              <a:ext uri="{FF2B5EF4-FFF2-40B4-BE49-F238E27FC236}">
                <a16:creationId xmlns:a16="http://schemas.microsoft.com/office/drawing/2014/main" id="{41205D8F-8E0B-DA74-FA05-918548114F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631107" y="4473507"/>
            <a:ext cx="634564" cy="140747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57EFCB98-2A95-ED08-EEA7-07DBA4EDF5D3}"/>
              </a:ext>
            </a:extLst>
          </p:cNvPr>
          <p:cNvCxnSpPr/>
          <p:nvPr/>
        </p:nvCxnSpPr>
        <p:spPr>
          <a:xfrm flipH="1">
            <a:off x="345989" y="4505035"/>
            <a:ext cx="11846011" cy="1050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2D4D750E-D2DA-4EAF-BF33-DE9771A770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74736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Title Slide-animated gradien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2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p:nvGrpSpPr>
        <p:grpSpPr bwMode="auto">
          <a:xfrm>
            <a:off x="656167" y="527051"/>
            <a:ext cx="1062565" cy="565151"/>
            <a:chOff x="310" y="249"/>
            <a:chExt cx="502" cy="267"/>
          </a:xfrm>
          <a:solidFill>
            <a:schemeClr val="accent5"/>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03089121"/>
      </p:ext>
    </p:extLst>
  </p:cSld>
  <p:clrMapOvr>
    <a:masterClrMapping/>
  </p:clrMapOvr>
  <p:transition spd="slow">
    <p:wip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Segue">
    <p:spTree>
      <p:nvGrpSpPr>
        <p:cNvPr id="1" name=""/>
        <p:cNvGrpSpPr/>
        <p:nvPr/>
      </p:nvGrpSpPr>
      <p:grpSpPr>
        <a:xfrm>
          <a:off x="0" y="0"/>
          <a:ext cx="0" cy="0"/>
          <a:chOff x="0" y="0"/>
          <a:chExt cx="0" cy="0"/>
        </a:xfrm>
      </p:grpSpPr>
      <p:sp>
        <p:nvSpPr>
          <p:cNvPr id="7" name="Rectangle 6"/>
          <p:cNvSpPr/>
          <p:nvPr/>
        </p:nvSpPr>
        <p:spPr>
          <a:xfrm>
            <a:off x="0" y="1"/>
            <a:ext cx="12192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p:nvSpPr>
        <p:spPr bwMode="ltGray">
          <a:xfrm>
            <a:off x="11348215" y="6323876"/>
            <a:ext cx="297280"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5">
                    <a:lumMod val="50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5">
                  <a:lumMod val="50000"/>
                </a:schemeClr>
              </a:solidFill>
              <a:latin typeface="+mn-lt"/>
              <a:ea typeface="+mn-ea"/>
              <a:cs typeface="CiscoSans Thin"/>
            </a:endParaRPr>
          </a:p>
        </p:txBody>
      </p:sp>
      <p:sp>
        <p:nvSpPr>
          <p:cNvPr id="9" name="Rectangle 4"/>
          <p:cNvSpPr>
            <a:spLocks noChangeArrowheads="1"/>
          </p:cNvSpPr>
          <p:nvPr/>
        </p:nvSpPr>
        <p:spPr bwMode="ltGray">
          <a:xfrm>
            <a:off x="7823344" y="6199094"/>
            <a:ext cx="3544024" cy="32913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p:nvGrpSpPr>
        <p:grpSpPr bwMode="auto">
          <a:xfrm>
            <a:off x="677386" y="6286929"/>
            <a:ext cx="453676" cy="241299"/>
            <a:chOff x="310" y="249"/>
            <a:chExt cx="502" cy="267"/>
          </a:xfrm>
          <a:solidFill>
            <a:srgbClr val="086D8E"/>
          </a:solidFill>
        </p:grpSpPr>
        <p:sp>
          <p:nvSpPr>
            <p:cNvPr id="12"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3097359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 Slide-animated gradient">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p:nvGrpSpPr>
        <p:grpSpPr bwMode="auto">
          <a:xfrm>
            <a:off x="656167" y="527051"/>
            <a:ext cx="1062565" cy="565151"/>
            <a:chOff x="310" y="249"/>
            <a:chExt cx="502" cy="267"/>
          </a:xfrm>
          <a:solidFill>
            <a:schemeClr val="accent5"/>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2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3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59002215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losing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
            <a:ext cx="12191999" cy="6887832"/>
          </a:xfrm>
          <a:prstGeom prst="rect">
            <a:avLst/>
          </a:prstGeom>
        </p:spPr>
      </p:pic>
      <p:grpSp>
        <p:nvGrpSpPr>
          <p:cNvPr id="4" name="Group 4"/>
          <p:cNvGrpSpPr>
            <a:grpSpLocks noChangeAspect="1"/>
          </p:cNvGrpSpPr>
          <p:nvPr/>
        </p:nvGrpSpPr>
        <p:grpSpPr bwMode="auto">
          <a:xfrm>
            <a:off x="4995059" y="2839808"/>
            <a:ext cx="2157259" cy="1147389"/>
            <a:chOff x="310" y="249"/>
            <a:chExt cx="502" cy="267"/>
          </a:xfrm>
          <a:solidFill>
            <a:schemeClr val="accent5"/>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0169391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Segue">
    <p:spTree>
      <p:nvGrpSpPr>
        <p:cNvPr id="1" name=""/>
        <p:cNvGrpSpPr/>
        <p:nvPr/>
      </p:nvGrpSpPr>
      <p:grpSpPr>
        <a:xfrm>
          <a:off x="0" y="0"/>
          <a:ext cx="0" cy="0"/>
          <a:chOff x="0" y="0"/>
          <a:chExt cx="0" cy="0"/>
        </a:xfrm>
      </p:grpSpPr>
      <p:sp>
        <p:nvSpPr>
          <p:cNvPr id="7" name="Rectangle 6"/>
          <p:cNvSpPr/>
          <p:nvPr/>
        </p:nvSpPr>
        <p:spPr>
          <a:xfrm>
            <a:off x="0" y="1"/>
            <a:ext cx="12192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p:nvSpPr>
        <p:spPr bwMode="ltGray">
          <a:xfrm>
            <a:off x="11354627" y="6323876"/>
            <a:ext cx="290868"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5">
                    <a:lumMod val="50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5">
                  <a:lumMod val="50000"/>
                </a:schemeClr>
              </a:solidFill>
              <a:latin typeface="+mn-lt"/>
              <a:ea typeface="+mn-ea"/>
              <a:cs typeface="CiscoSans Thin"/>
            </a:endParaRPr>
          </a:p>
        </p:txBody>
      </p:sp>
      <p:sp>
        <p:nvSpPr>
          <p:cNvPr id="9"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p:nvGrpSpPr>
        <p:grpSpPr bwMode="auto">
          <a:xfrm>
            <a:off x="677386" y="6286929"/>
            <a:ext cx="453676" cy="241299"/>
            <a:chOff x="310" y="249"/>
            <a:chExt cx="502" cy="267"/>
          </a:xfrm>
          <a:solidFill>
            <a:srgbClr val="086D8E"/>
          </a:solidFill>
        </p:grpSpPr>
        <p:sp>
          <p:nvSpPr>
            <p:cNvPr id="12"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244645093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60413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50699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767480" y="3403400"/>
            <a:ext cx="931499"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solidFill>
                <a:srgbClr val="FFFFFF"/>
              </a:solidFill>
              <a:cs typeface="Arial"/>
            </a:endParaRPr>
          </a:p>
        </p:txBody>
      </p:sp>
      <p:sp>
        <p:nvSpPr>
          <p:cNvPr id="15" name="Oval 14"/>
          <p:cNvSpPr/>
          <p:nvPr/>
        </p:nvSpPr>
        <p:spPr>
          <a:xfrm>
            <a:off x="767480" y="1902143"/>
            <a:ext cx="931499"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1"/>
              </a:solidFill>
              <a:cs typeface="Arial"/>
            </a:endParaRPr>
          </a:p>
        </p:txBody>
      </p:sp>
      <p:sp>
        <p:nvSpPr>
          <p:cNvPr id="22" name="Oval 21"/>
          <p:cNvSpPr/>
          <p:nvPr/>
        </p:nvSpPr>
        <p:spPr>
          <a:xfrm>
            <a:off x="767480" y="4870791"/>
            <a:ext cx="931499"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solidFill>
                <a:srgbClr val="049FD9"/>
              </a:solidFill>
              <a:cs typeface="Arial"/>
            </a:endParaRPr>
          </a:p>
        </p:txBody>
      </p:sp>
      <p:sp>
        <p:nvSpPr>
          <p:cNvPr id="24" name="Text Placeholder 17"/>
          <p:cNvSpPr>
            <a:spLocks noGrp="1"/>
          </p:cNvSpPr>
          <p:nvPr>
            <p:ph type="body" sz="quarter" idx="13"/>
          </p:nvPr>
        </p:nvSpPr>
        <p:spPr>
          <a:xfrm>
            <a:off x="1820333" y="1910030"/>
            <a:ext cx="7298267" cy="924508"/>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820333" y="3410391"/>
            <a:ext cx="7298267" cy="924508"/>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820333" y="4870791"/>
            <a:ext cx="7298267" cy="924508"/>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767480" y="3403401"/>
            <a:ext cx="931499" cy="924508"/>
          </a:xfrm>
          <a:prstGeom prst="rect">
            <a:avLst/>
          </a:prstGeom>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767481" y="4868187"/>
            <a:ext cx="931499" cy="924508"/>
          </a:xfrm>
          <a:prstGeom prst="rect">
            <a:avLst/>
          </a:prstGeom>
          <a:ln>
            <a:noFill/>
          </a:ln>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767480" y="1902998"/>
            <a:ext cx="931499" cy="924508"/>
          </a:xfrm>
          <a:prstGeom prst="rect">
            <a:avLst/>
          </a:prstGeom>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60604405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767482" y="2639092"/>
            <a:ext cx="619753"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15" name="Oval 14"/>
          <p:cNvSpPr/>
          <p:nvPr/>
        </p:nvSpPr>
        <p:spPr>
          <a:xfrm>
            <a:off x="767481" y="1771904"/>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22" name="Oval 21"/>
          <p:cNvSpPr/>
          <p:nvPr/>
        </p:nvSpPr>
        <p:spPr>
          <a:xfrm>
            <a:off x="767482" y="3503262"/>
            <a:ext cx="619753"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563179" y="1779790"/>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563180" y="2646082"/>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563180" y="3503262"/>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767482" y="1770029"/>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767482" y="2639091"/>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767484" y="3500658"/>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767484" y="4366109"/>
            <a:ext cx="619753"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563181" y="4366109"/>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767485" y="4363505"/>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767485" y="5228956"/>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563183" y="5228955"/>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767486" y="5226351"/>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03149411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767482" y="2639092"/>
            <a:ext cx="619753"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43" name="Oval 42"/>
          <p:cNvSpPr/>
          <p:nvPr/>
        </p:nvSpPr>
        <p:spPr>
          <a:xfrm>
            <a:off x="767481" y="1771904"/>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rgbClr val="FFFFFF"/>
              </a:solidFill>
              <a:cs typeface="Arial"/>
            </a:endParaRPr>
          </a:p>
        </p:txBody>
      </p:sp>
      <p:sp>
        <p:nvSpPr>
          <p:cNvPr id="44" name="Oval 43"/>
          <p:cNvSpPr/>
          <p:nvPr/>
        </p:nvSpPr>
        <p:spPr>
          <a:xfrm>
            <a:off x="767482" y="3503262"/>
            <a:ext cx="619753"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563179" y="1779790"/>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563180" y="2646082"/>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563180" y="3503262"/>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767482" y="1770029"/>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767482" y="2639091"/>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767484" y="3500658"/>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767484" y="4366109"/>
            <a:ext cx="619753"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563182" y="4366109"/>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767485" y="4363505"/>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767485" y="5228956"/>
            <a:ext cx="619753"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563183" y="5228955"/>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767486" y="5226351"/>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5886102" y="2644113"/>
            <a:ext cx="619753"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8" name="Oval 57"/>
          <p:cNvSpPr/>
          <p:nvPr/>
        </p:nvSpPr>
        <p:spPr>
          <a:xfrm>
            <a:off x="5886101" y="1776925"/>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9" name="Oval 58"/>
          <p:cNvSpPr/>
          <p:nvPr/>
        </p:nvSpPr>
        <p:spPr>
          <a:xfrm>
            <a:off x="5886102" y="3508284"/>
            <a:ext cx="619753"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6681799" y="1784811"/>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6681800" y="2651103"/>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6681800" y="3508283"/>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5886102" y="1775050"/>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5886102" y="2644113"/>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5886104" y="3505679"/>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5886104" y="4371130"/>
            <a:ext cx="619753"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6681801" y="4371130"/>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5886105" y="4368526"/>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5886105" y="5233977"/>
            <a:ext cx="619753"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6681803" y="5233977"/>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5886106" y="5231373"/>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6577774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hyperlink" Target="mailto:info@ucu.ac.ug" TargetMode="Externa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3.png"/><Relationship Id="rId2" Type="http://schemas.openxmlformats.org/officeDocument/2006/relationships/slideLayout" Target="../slideLayouts/slideLayout17.xml"/><Relationship Id="rId16" Type="http://schemas.openxmlformats.org/officeDocument/2006/relationships/theme" Target="../theme/theme2.xml"/><Relationship Id="rId20" Type="http://schemas.openxmlformats.org/officeDocument/2006/relationships/image" Target="../media/image4.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hyperlink" Target="http://www.ucu.ac.ug/" TargetMode="Externa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4200"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11354627" y="6323876"/>
            <a:ext cx="290868"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3">
                    <a:lumMod val="85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677386" y="6286929"/>
            <a:ext cx="453676" cy="241299"/>
            <a:chOff x="310" y="249"/>
            <a:chExt cx="502" cy="267"/>
          </a:xfrm>
          <a:solidFill>
            <a:schemeClr val="accent5"/>
          </a:solidFill>
        </p:grpSpPr>
        <p:sp>
          <p:nvSpPr>
            <p:cNvPr id="7"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585078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slow">
    <p:wipe/>
  </p:transition>
  <p:txStyles>
    <p:titleStyle>
      <a:lvl1pPr algn="l" defTabSz="912261" rtl="0" eaLnBrk="1" fontAlgn="base" hangingPunct="1">
        <a:lnSpc>
          <a:spcPct val="80000"/>
        </a:lnSpc>
        <a:spcBef>
          <a:spcPct val="0"/>
        </a:spcBef>
        <a:spcAft>
          <a:spcPct val="0"/>
        </a:spcAft>
        <a:defRPr lang="en-US" sz="4267" kern="1200" dirty="0">
          <a:solidFill>
            <a:schemeClr val="accent4"/>
          </a:solidFill>
          <a:latin typeface="+mj-lt"/>
          <a:ea typeface="ＭＳ Ｐゴシック" charset="0"/>
          <a:cs typeface="CiscoSans"/>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B9D1C1C-C874-3B4C-BFA8-814DB2F2DE8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776793" y="0"/>
            <a:ext cx="2415209" cy="735885"/>
          </a:xfrm>
          <a:prstGeom prst="rect">
            <a:avLst/>
          </a:prstGeom>
        </p:spPr>
      </p:pic>
      <p:sp>
        <p:nvSpPr>
          <p:cNvPr id="2" name="Title Placeholder 1">
            <a:extLst>
              <a:ext uri="{FF2B5EF4-FFF2-40B4-BE49-F238E27FC236}">
                <a16:creationId xmlns:a16="http://schemas.microsoft.com/office/drawing/2014/main" id="{05C434D8-BE21-3C4F-B966-C264E42D1A88}"/>
              </a:ext>
            </a:extLst>
          </p:cNvPr>
          <p:cNvSpPr>
            <a:spLocks noGrp="1"/>
          </p:cNvSpPr>
          <p:nvPr>
            <p:ph type="title"/>
          </p:nvPr>
        </p:nvSpPr>
        <p:spPr>
          <a:xfrm>
            <a:off x="838200" y="365127"/>
            <a:ext cx="105156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DBDB1CAF-D81D-0A48-8CB7-312CE0A6A119}"/>
              </a:ext>
            </a:extLst>
          </p:cNvPr>
          <p:cNvSpPr>
            <a:spLocks noGrp="1"/>
          </p:cNvSpPr>
          <p:nvPr>
            <p:ph type="body" idx="1"/>
          </p:nvPr>
        </p:nvSpPr>
        <p:spPr>
          <a:xfrm>
            <a:off x="838200" y="1687513"/>
            <a:ext cx="10515600" cy="44894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27B366C6-09A4-FC49-AA7E-13E205387E20}"/>
              </a:ext>
            </a:extLst>
          </p:cNvPr>
          <p:cNvSpPr/>
          <p:nvPr/>
        </p:nvSpPr>
        <p:spPr>
          <a:xfrm>
            <a:off x="838200" y="1508127"/>
            <a:ext cx="11353800" cy="179387"/>
          </a:xfrm>
          <a:prstGeom prst="rect">
            <a:avLst/>
          </a:prstGeom>
          <a:solidFill>
            <a:srgbClr val="0B3D9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a:extLst>
              <a:ext uri="{FF2B5EF4-FFF2-40B4-BE49-F238E27FC236}">
                <a16:creationId xmlns:a16="http://schemas.microsoft.com/office/drawing/2014/main" id="{FBA8F2F6-9030-F947-8EE4-619A9675FB06}"/>
              </a:ext>
            </a:extLst>
          </p:cNvPr>
          <p:cNvSpPr/>
          <p:nvPr/>
        </p:nvSpPr>
        <p:spPr>
          <a:xfrm>
            <a:off x="0" y="1508127"/>
            <a:ext cx="838200" cy="179387"/>
          </a:xfrm>
          <a:prstGeom prst="rect">
            <a:avLst/>
          </a:prstGeom>
          <a:solidFill>
            <a:srgbClr val="D7014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a:extLst>
              <a:ext uri="{FF2B5EF4-FFF2-40B4-BE49-F238E27FC236}">
                <a16:creationId xmlns:a16="http://schemas.microsoft.com/office/drawing/2014/main" id="{CF36DCC5-4FD1-2248-B65C-9FF0F5F3BFA1}"/>
              </a:ext>
            </a:extLst>
          </p:cNvPr>
          <p:cNvSpPr/>
          <p:nvPr/>
        </p:nvSpPr>
        <p:spPr>
          <a:xfrm>
            <a:off x="838200" y="1508125"/>
            <a:ext cx="838200" cy="179387"/>
          </a:xfrm>
          <a:prstGeom prst="rect">
            <a:avLst/>
          </a:prstGeom>
          <a:solidFill>
            <a:srgbClr val="FFD93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Date Placeholder 3">
            <a:extLst>
              <a:ext uri="{FF2B5EF4-FFF2-40B4-BE49-F238E27FC236}">
                <a16:creationId xmlns:a16="http://schemas.microsoft.com/office/drawing/2014/main" id="{6325CA02-C0BE-C748-BB6D-191D4A1F6F6E}"/>
              </a:ext>
            </a:extLst>
          </p:cNvPr>
          <p:cNvSpPr>
            <a:spLocks noGrp="1"/>
          </p:cNvSpPr>
          <p:nvPr>
            <p:ph type="dt" sz="half" idx="2"/>
          </p:nvPr>
        </p:nvSpPr>
        <p:spPr>
          <a:xfrm>
            <a:off x="838200" y="6356351"/>
            <a:ext cx="102817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D528E-B0C4-574C-AE6E-B35A83CFEB13}" type="datetimeFigureOut">
              <a:rPr lang="en-GB" smtClean="0"/>
              <a:t>29/04/2024</a:t>
            </a:fld>
            <a:endParaRPr lang="en-GB" dirty="0"/>
          </a:p>
        </p:txBody>
      </p:sp>
      <p:sp>
        <p:nvSpPr>
          <p:cNvPr id="5" name="Footer Placeholder 4">
            <a:extLst>
              <a:ext uri="{FF2B5EF4-FFF2-40B4-BE49-F238E27FC236}">
                <a16:creationId xmlns:a16="http://schemas.microsoft.com/office/drawing/2014/main" id="{CE950729-1D81-7842-BB34-E0DBD93FE94C}"/>
              </a:ext>
            </a:extLst>
          </p:cNvPr>
          <p:cNvSpPr>
            <a:spLocks noGrp="1"/>
          </p:cNvSpPr>
          <p:nvPr>
            <p:ph type="ftr" sz="quarter" idx="3"/>
          </p:nvPr>
        </p:nvSpPr>
        <p:spPr>
          <a:xfrm>
            <a:off x="2116901" y="6251713"/>
            <a:ext cx="8129391" cy="4697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15" name="TextBox 14">
            <a:extLst>
              <a:ext uri="{FF2B5EF4-FFF2-40B4-BE49-F238E27FC236}">
                <a16:creationId xmlns:a16="http://schemas.microsoft.com/office/drawing/2014/main" id="{FCD30695-89F9-9D40-8B73-8CF0F208D14C}"/>
              </a:ext>
            </a:extLst>
          </p:cNvPr>
          <p:cNvSpPr txBox="1"/>
          <p:nvPr/>
        </p:nvSpPr>
        <p:spPr>
          <a:xfrm>
            <a:off x="2116900" y="6356351"/>
            <a:ext cx="7517429" cy="431144"/>
          </a:xfrm>
          <a:prstGeom prst="rect">
            <a:avLst/>
          </a:prstGeom>
          <a:noFill/>
        </p:spPr>
        <p:txBody>
          <a:bodyPr wrap="square" rtlCol="0">
            <a:spAutoFit/>
          </a:bodyPr>
          <a:lstStyle/>
          <a:p>
            <a:pPr algn="ctr"/>
            <a:r>
              <a:rPr lang="en-GB" sz="851" b="1" dirty="0">
                <a:solidFill>
                  <a:srgbClr val="0B3D91"/>
                </a:solidFill>
              </a:rPr>
              <a:t>A Complete Education for A Complete Person</a:t>
            </a:r>
            <a:br>
              <a:rPr lang="en-GB" sz="700" dirty="0"/>
            </a:br>
            <a:r>
              <a:rPr lang="en-GB" sz="700" dirty="0"/>
              <a:t>P.O. Box 4, Mukono, Uganda, Plot 67-173, Bishop Tucker Road, Mukono Hill</a:t>
            </a:r>
            <a:r>
              <a:rPr lang="en-US" sz="700" dirty="0"/>
              <a:t> | </a:t>
            </a:r>
            <a:r>
              <a:rPr lang="en-GB" sz="700" dirty="0"/>
              <a:t>Tel: +256 (0) 312 350 800 Email: </a:t>
            </a:r>
            <a:r>
              <a:rPr lang="en-GB" sz="700" u="sng" dirty="0">
                <a:solidFill>
                  <a:srgbClr val="0000FF"/>
                </a:solidFill>
                <a:hlinkClick r:id="rId18">
                  <a:extLst>
                    <a:ext uri="{A12FA001-AC4F-418D-AE19-62706E023703}">
                      <ahyp:hlinkClr xmlns:ahyp="http://schemas.microsoft.com/office/drawing/2018/hyperlinkcolor" val="tx"/>
                    </a:ext>
                  </a:extLst>
                </a:hlinkClick>
              </a:rPr>
              <a:t>info@ucu.ac.ug</a:t>
            </a:r>
            <a:r>
              <a:rPr lang="en-GB" sz="700" dirty="0">
                <a:solidFill>
                  <a:srgbClr val="0000FF"/>
                </a:solidFill>
              </a:rPr>
              <a:t> </a:t>
            </a:r>
            <a:r>
              <a:rPr lang="en-GB" sz="700" dirty="0"/>
              <a:t>Web: </a:t>
            </a:r>
            <a:r>
              <a:rPr lang="en-GB" sz="700" u="sng" dirty="0">
                <a:solidFill>
                  <a:srgbClr val="0000FF"/>
                </a:solidFill>
              </a:rPr>
              <a:t>https://</a:t>
            </a:r>
            <a:r>
              <a:rPr lang="en-GB" sz="700" u="sng" dirty="0">
                <a:solidFill>
                  <a:srgbClr val="0000FF"/>
                </a:solidFill>
                <a:hlinkClick r:id="rId19">
                  <a:extLst>
                    <a:ext uri="{A12FA001-AC4F-418D-AE19-62706E023703}">
                      <ahyp:hlinkClr xmlns:ahyp="http://schemas.microsoft.com/office/drawing/2018/hyperlinkcolor" val="tx"/>
                    </a:ext>
                  </a:extLst>
                </a:hlinkClick>
              </a:rPr>
              <a:t>ucu.ac.ug</a:t>
            </a:r>
            <a:endParaRPr lang="en-US" sz="700" u="sng" dirty="0">
              <a:solidFill>
                <a:srgbClr val="0000FF"/>
              </a:solidFill>
            </a:endParaRPr>
          </a:p>
          <a:p>
            <a:pPr algn="ctr"/>
            <a:r>
              <a:rPr lang="en-GB" sz="651" dirty="0"/>
              <a:t>Founded by the Province of the Church of Uganda. Chartered by the Government of Uganda</a:t>
            </a:r>
            <a:endParaRPr lang="en-US" sz="651" dirty="0"/>
          </a:p>
        </p:txBody>
      </p:sp>
      <p:cxnSp>
        <p:nvCxnSpPr>
          <p:cNvPr id="17" name="Straight Connector 16">
            <a:extLst>
              <a:ext uri="{FF2B5EF4-FFF2-40B4-BE49-F238E27FC236}">
                <a16:creationId xmlns:a16="http://schemas.microsoft.com/office/drawing/2014/main" id="{CC344BD7-844D-7745-BB54-5181F5646184}"/>
              </a:ext>
            </a:extLst>
          </p:cNvPr>
          <p:cNvCxnSpPr>
            <a:cxnSpLocks/>
          </p:cNvCxnSpPr>
          <p:nvPr/>
        </p:nvCxnSpPr>
        <p:spPr>
          <a:xfrm>
            <a:off x="0" y="6395027"/>
            <a:ext cx="12192000" cy="0"/>
          </a:xfrm>
          <a:prstGeom prst="line">
            <a:avLst/>
          </a:prstGeom>
          <a:ln w="12700">
            <a:solidFill>
              <a:srgbClr val="D70167"/>
            </a:solidFill>
          </a:ln>
        </p:spPr>
        <p:style>
          <a:lnRef idx="1">
            <a:schemeClr val="accent1"/>
          </a:lnRef>
          <a:fillRef idx="0">
            <a:schemeClr val="accent1"/>
          </a:fillRef>
          <a:effectRef idx="0">
            <a:schemeClr val="accent1"/>
          </a:effectRef>
          <a:fontRef idx="minor">
            <a:schemeClr val="tx1"/>
          </a:fontRef>
        </p:style>
      </p:cxnSp>
      <p:pic>
        <p:nvPicPr>
          <p:cNvPr id="9" name="Picture 6">
            <a:extLst>
              <a:ext uri="{FF2B5EF4-FFF2-40B4-BE49-F238E27FC236}">
                <a16:creationId xmlns:a16="http://schemas.microsoft.com/office/drawing/2014/main" id="{D8E939A7-BE1B-445C-D2A8-DE65A2327969}"/>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b="42643"/>
          <a:stretch/>
        </p:blipFill>
        <p:spPr bwMode="auto">
          <a:xfrm>
            <a:off x="1" y="5412969"/>
            <a:ext cx="1162289" cy="144503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DF4E5B84-1D92-EE06-F157-9F51ADF69A3F}"/>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DDBE-A55F-774C-A2FD-AFEA97DEB0D4}" type="slidenum">
              <a:rPr lang="en-US" smtClean="0"/>
              <a:t>‹#›</a:t>
            </a:fld>
            <a:endParaRPr lang="en-US"/>
          </a:p>
        </p:txBody>
      </p:sp>
    </p:spTree>
    <p:extLst>
      <p:ext uri="{BB962C8B-B14F-4D97-AF65-F5344CB8AC3E}">
        <p14:creationId xmlns:p14="http://schemas.microsoft.com/office/powerpoint/2010/main" val="32462937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spd="slow">
    <p:wipe/>
  </p:transition>
  <p:txStyles>
    <p:titleStyle>
      <a:lvl1pPr algn="l" defTabSz="914377" rtl="0" eaLnBrk="1" latinLnBrk="0" hangingPunct="1">
        <a:lnSpc>
          <a:spcPct val="90000"/>
        </a:lnSpc>
        <a:spcBef>
          <a:spcPct val="0"/>
        </a:spcBef>
        <a:buNone/>
        <a:defRPr sz="4400" kern="1200">
          <a:solidFill>
            <a:srgbClr val="1F497D"/>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D7014D"/>
        </a:buClr>
        <a:buFont typeface="Wingdings" pitchFamily="2" charset="2"/>
        <a:buChar char="q"/>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B3D91"/>
        </a:buClr>
        <a:buSzPct val="95000"/>
        <a:buFont typeface="Wingdings" pitchFamily="2" charset="2"/>
        <a:buChar char="q"/>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D70167"/>
        </a:buClr>
        <a:buSzPct val="90000"/>
        <a:buFont typeface="Wingdings" pitchFamily="2" charset="2"/>
        <a:buChar char="q"/>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D70167"/>
        </a:buClr>
        <a:buSzPct val="88000"/>
        <a:buFont typeface="Wingdings" pitchFamily="2" charset="2"/>
        <a:buChar char="q"/>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7931"/>
        </a:buClr>
        <a:buSzPct val="86000"/>
        <a:buFont typeface="Wingdings" pitchFamily="2" charset="2"/>
        <a:buChar char="q"/>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5D1D33-1E03-E1EF-FD43-3367F3324856}"/>
              </a:ext>
            </a:extLst>
          </p:cNvPr>
          <p:cNvSpPr txBox="1"/>
          <p:nvPr/>
        </p:nvSpPr>
        <p:spPr>
          <a:xfrm>
            <a:off x="1007535" y="5551743"/>
            <a:ext cx="3733800" cy="369332"/>
          </a:xfrm>
          <a:prstGeom prst="rect">
            <a:avLst/>
          </a:prstGeom>
          <a:solidFill>
            <a:schemeClr val="bg1">
              <a:lumMod val="95000"/>
            </a:schemeClr>
          </a:solidFill>
          <a:ln>
            <a:solidFill>
              <a:schemeClr val="bg1">
                <a:lumMod val="95000"/>
              </a:schemeClr>
            </a:solidFill>
          </a:ln>
        </p:spPr>
        <p:txBody>
          <a:bodyPr wrap="square" rtlCol="0">
            <a:spAutoFit/>
          </a:bodyPr>
          <a:lstStyle/>
          <a:p>
            <a:endParaRPr lang="en-US" dirty="0"/>
          </a:p>
        </p:txBody>
      </p:sp>
      <p:sp>
        <p:nvSpPr>
          <p:cNvPr id="7" name="Title 1">
            <a:extLst>
              <a:ext uri="{FF2B5EF4-FFF2-40B4-BE49-F238E27FC236}">
                <a16:creationId xmlns:a16="http://schemas.microsoft.com/office/drawing/2014/main" id="{96DC9557-E24B-BC0E-9C8D-5FC2B4BCE62A}"/>
              </a:ext>
            </a:extLst>
          </p:cNvPr>
          <p:cNvSpPr txBox="1">
            <a:spLocks/>
          </p:cNvSpPr>
          <p:nvPr/>
        </p:nvSpPr>
        <p:spPr>
          <a:xfrm>
            <a:off x="1007535" y="5096656"/>
            <a:ext cx="4010683" cy="10948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000" dirty="0"/>
          </a:p>
          <a:p>
            <a:r>
              <a:rPr lang="en-GB" sz="2000" i="1" dirty="0"/>
              <a:t>Mr. Charles Jovans Galiwango</a:t>
            </a:r>
          </a:p>
          <a:p>
            <a:r>
              <a:rPr lang="en-GB" sz="1800" i="1" dirty="0"/>
              <a:t>J24M19/002</a:t>
            </a:r>
          </a:p>
          <a:p>
            <a:r>
              <a:rPr lang="en-GB" sz="1400" b="1" dirty="0">
                <a:solidFill>
                  <a:srgbClr val="002060"/>
                </a:solidFill>
              </a:rPr>
              <a:t>Department of Computing &amp; Technology</a:t>
            </a:r>
          </a:p>
          <a:p>
            <a:r>
              <a:rPr lang="en-GB" sz="1400" dirty="0">
                <a:solidFill>
                  <a:srgbClr val="C00000"/>
                </a:solidFill>
              </a:rPr>
              <a:t>Faculty of Engineering, Design &amp; Technology</a:t>
            </a:r>
          </a:p>
        </p:txBody>
      </p:sp>
      <p:sp>
        <p:nvSpPr>
          <p:cNvPr id="8" name="Title 1">
            <a:extLst>
              <a:ext uri="{FF2B5EF4-FFF2-40B4-BE49-F238E27FC236}">
                <a16:creationId xmlns:a16="http://schemas.microsoft.com/office/drawing/2014/main" id="{8A61A305-C1CF-9FFD-0378-F8A08386D1E7}"/>
              </a:ext>
            </a:extLst>
          </p:cNvPr>
          <p:cNvSpPr txBox="1">
            <a:spLocks/>
          </p:cNvSpPr>
          <p:nvPr/>
        </p:nvSpPr>
        <p:spPr>
          <a:xfrm>
            <a:off x="2" y="2156860"/>
            <a:ext cx="12191999" cy="1325563"/>
          </a:xfrm>
          <a:prstGeom prst="rect">
            <a:avLst/>
          </a:prstGeom>
          <a:solidFill>
            <a:srgbClr val="0A3D91"/>
          </a:solidFill>
          <a:ln>
            <a:solidFill>
              <a:srgbClr val="0A3D9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2800" dirty="0">
              <a:solidFill>
                <a:srgbClr val="FFFF00"/>
              </a:solidFill>
            </a:endParaRPr>
          </a:p>
        </p:txBody>
      </p:sp>
      <p:sp>
        <p:nvSpPr>
          <p:cNvPr id="9" name="Title 1">
            <a:extLst>
              <a:ext uri="{FF2B5EF4-FFF2-40B4-BE49-F238E27FC236}">
                <a16:creationId xmlns:a16="http://schemas.microsoft.com/office/drawing/2014/main" id="{30B6459B-3374-0E66-7F50-2E85B0C4BEFB}"/>
              </a:ext>
            </a:extLst>
          </p:cNvPr>
          <p:cNvSpPr txBox="1">
            <a:spLocks/>
          </p:cNvSpPr>
          <p:nvPr/>
        </p:nvSpPr>
        <p:spPr>
          <a:xfrm>
            <a:off x="2" y="2452443"/>
            <a:ext cx="12191999" cy="725471"/>
          </a:xfrm>
          <a:prstGeom prst="rect">
            <a:avLst/>
          </a:prstGeom>
          <a:noFill/>
          <a:ln>
            <a:solidFill>
              <a:srgbClr val="0A3D9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733" dirty="0">
                <a:solidFill>
                  <a:schemeClr val="bg1"/>
                </a:solidFill>
              </a:rPr>
              <a:t>Understanding Urban Traffic Dynamics: Insights from Data Analysis</a:t>
            </a:r>
          </a:p>
        </p:txBody>
      </p:sp>
      <p:sp>
        <p:nvSpPr>
          <p:cNvPr id="11" name="Title 1">
            <a:extLst>
              <a:ext uri="{FF2B5EF4-FFF2-40B4-BE49-F238E27FC236}">
                <a16:creationId xmlns:a16="http://schemas.microsoft.com/office/drawing/2014/main" id="{FBD473F8-B3B6-681F-8DDB-267FF156E066}"/>
              </a:ext>
            </a:extLst>
          </p:cNvPr>
          <p:cNvSpPr txBox="1">
            <a:spLocks/>
          </p:cNvSpPr>
          <p:nvPr/>
        </p:nvSpPr>
        <p:spPr>
          <a:xfrm>
            <a:off x="9656409" y="5971303"/>
            <a:ext cx="2535593" cy="440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600" dirty="0">
                <a:solidFill>
                  <a:schemeClr val="accent5"/>
                </a:solidFill>
                <a:latin typeface="Trebuchet MS" panose="020B0703020202090204" pitchFamily="34" charset="0"/>
                <a:cs typeface="Courier New" panose="02070309020205020404" pitchFamily="49" charset="0"/>
              </a:rPr>
              <a:t>Tue 30</a:t>
            </a:r>
            <a:r>
              <a:rPr lang="en-GB" sz="1600" baseline="30000" dirty="0">
                <a:solidFill>
                  <a:schemeClr val="accent5"/>
                </a:solidFill>
                <a:latin typeface="Trebuchet MS" panose="020B0703020202090204" pitchFamily="34" charset="0"/>
                <a:cs typeface="Courier New" panose="02070309020205020404" pitchFamily="49" charset="0"/>
              </a:rPr>
              <a:t>th</a:t>
            </a:r>
            <a:r>
              <a:rPr lang="en-GB" sz="1600" dirty="0">
                <a:solidFill>
                  <a:schemeClr val="accent5"/>
                </a:solidFill>
                <a:latin typeface="Trebuchet MS" panose="020B0703020202090204" pitchFamily="34" charset="0"/>
                <a:cs typeface="Courier New" panose="02070309020205020404" pitchFamily="49" charset="0"/>
              </a:rPr>
              <a:t> April 2024</a:t>
            </a:r>
          </a:p>
        </p:txBody>
      </p:sp>
    </p:spTree>
    <p:extLst>
      <p:ext uri="{BB962C8B-B14F-4D97-AF65-F5344CB8AC3E}">
        <p14:creationId xmlns:p14="http://schemas.microsoft.com/office/powerpoint/2010/main" val="92063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F2CD-244D-D8A3-B714-FE6DA101BD99}"/>
              </a:ext>
            </a:extLst>
          </p:cNvPr>
          <p:cNvSpPr>
            <a:spLocks noGrp="1"/>
          </p:cNvSpPr>
          <p:nvPr>
            <p:ph type="title"/>
          </p:nvPr>
        </p:nvSpPr>
        <p:spPr/>
        <p:txBody>
          <a:bodyPr>
            <a:noAutofit/>
          </a:bodyPr>
          <a:lstStyle/>
          <a:p>
            <a:r>
              <a:rPr lang="en-US" sz="3600" dirty="0"/>
              <a:t>2.2 Analyzing the impact of economic conditions on traffic density and energy consumption</a:t>
            </a:r>
          </a:p>
        </p:txBody>
      </p:sp>
      <p:pic>
        <p:nvPicPr>
          <p:cNvPr id="5" name="Content Placeholder 4">
            <a:extLst>
              <a:ext uri="{FF2B5EF4-FFF2-40B4-BE49-F238E27FC236}">
                <a16:creationId xmlns:a16="http://schemas.microsoft.com/office/drawing/2014/main" id="{1512CFB3-0283-CC1E-76BF-D462617DD89F}"/>
              </a:ext>
            </a:extLst>
          </p:cNvPr>
          <p:cNvPicPr>
            <a:picLocks noGrp="1" noChangeAspect="1"/>
          </p:cNvPicPr>
          <p:nvPr>
            <p:ph idx="1"/>
          </p:nvPr>
        </p:nvPicPr>
        <p:blipFill>
          <a:blip r:embed="rId2"/>
          <a:stretch>
            <a:fillRect/>
          </a:stretch>
        </p:blipFill>
        <p:spPr>
          <a:xfrm>
            <a:off x="1572308" y="1807434"/>
            <a:ext cx="9047383" cy="4489450"/>
          </a:xfrm>
        </p:spPr>
      </p:pic>
    </p:spTree>
    <p:extLst>
      <p:ext uri="{BB962C8B-B14F-4D97-AF65-F5344CB8AC3E}">
        <p14:creationId xmlns:p14="http://schemas.microsoft.com/office/powerpoint/2010/main" val="40018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A34C-30D2-8477-99BF-EBFE2FE26F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19A9D2-A011-E64C-C869-8E2C1503DAF6}"/>
              </a:ext>
            </a:extLst>
          </p:cNvPr>
          <p:cNvSpPr>
            <a:spLocks noGrp="1"/>
          </p:cNvSpPr>
          <p:nvPr>
            <p:ph idx="1"/>
          </p:nvPr>
        </p:nvSpPr>
        <p:spPr/>
        <p:txBody>
          <a:bodyPr>
            <a:normAutofit/>
          </a:bodyPr>
          <a:lstStyle/>
          <a:p>
            <a:r>
              <a:rPr lang="en-US" dirty="0"/>
              <a:t>The left plot shows traffic density might be higher during economic booms, as reflected by the potentially higher median and wider spread in the 'Boom' category compared to 'Recession.’ </a:t>
            </a:r>
          </a:p>
          <a:p>
            <a:pPr lvl="1"/>
            <a:r>
              <a:rPr lang="en-US" dirty="0"/>
              <a:t>This could be due to increased commercial activity and more people commuting to work during economic prosperity. </a:t>
            </a:r>
          </a:p>
          <a:p>
            <a:r>
              <a:rPr lang="en-US" dirty="0"/>
              <a:t>The impact on energy consumption seems less clear in the right plot. While there might be some variation in the medians, economic conditions likely affect the total number of vehicles on the road rather than directly influencing energy consumption per vehicle.</a:t>
            </a:r>
          </a:p>
        </p:txBody>
      </p:sp>
    </p:spTree>
    <p:extLst>
      <p:ext uri="{BB962C8B-B14F-4D97-AF65-F5344CB8AC3E}">
        <p14:creationId xmlns:p14="http://schemas.microsoft.com/office/powerpoint/2010/main" val="316346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AB7D-26C8-578E-0747-DB09569D0744}"/>
              </a:ext>
            </a:extLst>
          </p:cNvPr>
          <p:cNvSpPr>
            <a:spLocks noGrp="1"/>
          </p:cNvSpPr>
          <p:nvPr>
            <p:ph type="title"/>
          </p:nvPr>
        </p:nvSpPr>
        <p:spPr/>
        <p:txBody>
          <a:bodyPr>
            <a:normAutofit fontScale="90000"/>
          </a:bodyPr>
          <a:lstStyle/>
          <a:p>
            <a:r>
              <a:rPr lang="en-US" dirty="0"/>
              <a:t>Analyzing the impact of vehicle types on traffic density and energy consumption</a:t>
            </a:r>
          </a:p>
        </p:txBody>
      </p:sp>
      <p:pic>
        <p:nvPicPr>
          <p:cNvPr id="5" name="Content Placeholder 4">
            <a:extLst>
              <a:ext uri="{FF2B5EF4-FFF2-40B4-BE49-F238E27FC236}">
                <a16:creationId xmlns:a16="http://schemas.microsoft.com/office/drawing/2014/main" id="{8A943EA2-E838-39D0-2007-2C5ECEB316EF}"/>
              </a:ext>
            </a:extLst>
          </p:cNvPr>
          <p:cNvPicPr>
            <a:picLocks noGrp="1" noChangeAspect="1"/>
          </p:cNvPicPr>
          <p:nvPr>
            <p:ph idx="1"/>
          </p:nvPr>
        </p:nvPicPr>
        <p:blipFill>
          <a:blip r:embed="rId2"/>
          <a:stretch>
            <a:fillRect/>
          </a:stretch>
        </p:blipFill>
        <p:spPr>
          <a:xfrm>
            <a:off x="1377436" y="1882386"/>
            <a:ext cx="9047383" cy="4489450"/>
          </a:xfrm>
        </p:spPr>
      </p:pic>
    </p:spTree>
    <p:extLst>
      <p:ext uri="{BB962C8B-B14F-4D97-AF65-F5344CB8AC3E}">
        <p14:creationId xmlns:p14="http://schemas.microsoft.com/office/powerpoint/2010/main" val="405002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80C3-7A71-9402-4114-8BE9C41A43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5E738A-F64E-9989-DE9A-4A269374B396}"/>
              </a:ext>
            </a:extLst>
          </p:cNvPr>
          <p:cNvSpPr>
            <a:spLocks noGrp="1"/>
          </p:cNvSpPr>
          <p:nvPr>
            <p:ph idx="1"/>
          </p:nvPr>
        </p:nvSpPr>
        <p:spPr/>
        <p:txBody>
          <a:bodyPr>
            <a:normAutofit fontScale="77500" lnSpcReduction="20000"/>
          </a:bodyPr>
          <a:lstStyle/>
          <a:p>
            <a:r>
              <a:rPr lang="en-US" dirty="0"/>
              <a:t>Our analysis of vehicle types sheds light on their impact on traffic flow and energy consumption. The left plot suggests that trucks have a significant influence on traffic density, as indicated by the potentially higher median and wider spread in the 'Truck' box compared to others. This aligns with the expectation of larger vehicles causing more congestion. Motorcycles, on the other hand, might have a lower individual impact (reflected by the boxplot) but could be more numerous, affecting overall traffic flow.</a:t>
            </a:r>
          </a:p>
          <a:p>
            <a:endParaRPr lang="en-US" dirty="0"/>
          </a:p>
          <a:p>
            <a:r>
              <a:rPr lang="en-US" dirty="0"/>
              <a:t>When it comes to energy consumption (right plot), trucks again emerge as potential contributors, with a possible higher median in the 'Truck' box. This suggests their size and engine power might lead to higher energy use. Cars, while likely having a lower individual energy consumption per vehicle compared to trucks (depending on fuel efficiency), might be the dominant consumer overall due to their potential abundance (reflected by the spread of the 'Car' box). Motorcycles likely consume less energy per vehicle but their overall impact depends on ridership numbers.</a:t>
            </a:r>
          </a:p>
        </p:txBody>
      </p:sp>
    </p:spTree>
    <p:extLst>
      <p:ext uri="{BB962C8B-B14F-4D97-AF65-F5344CB8AC3E}">
        <p14:creationId xmlns:p14="http://schemas.microsoft.com/office/powerpoint/2010/main" val="306865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54CE0F-7D35-1F58-CF9E-E5C610245CE8}"/>
              </a:ext>
            </a:extLst>
          </p:cNvPr>
          <p:cNvSpPr>
            <a:spLocks noGrp="1"/>
          </p:cNvSpPr>
          <p:nvPr>
            <p:ph type="ctrTitle"/>
          </p:nvPr>
        </p:nvSpPr>
        <p:spPr>
          <a:xfrm>
            <a:off x="1059304" y="2351557"/>
            <a:ext cx="10073391" cy="2387600"/>
          </a:xfrm>
        </p:spPr>
        <p:txBody>
          <a:bodyPr>
            <a:noAutofit/>
          </a:bodyPr>
          <a:lstStyle/>
          <a:p>
            <a:r>
              <a:rPr lang="en-US" sz="4800" dirty="0"/>
              <a:t>3. Developing and testing traffic density prediction algorithms for smart city solutions.</a:t>
            </a:r>
          </a:p>
        </p:txBody>
      </p:sp>
    </p:spTree>
    <p:extLst>
      <p:ext uri="{BB962C8B-B14F-4D97-AF65-F5344CB8AC3E}">
        <p14:creationId xmlns:p14="http://schemas.microsoft.com/office/powerpoint/2010/main" val="366060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F76F-1CB0-95E8-DEE7-185EFA7FD11A}"/>
              </a:ext>
            </a:extLst>
          </p:cNvPr>
          <p:cNvSpPr>
            <a:spLocks noGrp="1"/>
          </p:cNvSpPr>
          <p:nvPr>
            <p:ph type="title"/>
          </p:nvPr>
        </p:nvSpPr>
        <p:spPr>
          <a:xfrm>
            <a:off x="0" y="365127"/>
            <a:ext cx="11353800" cy="1143000"/>
          </a:xfrm>
        </p:spPr>
        <p:txBody>
          <a:bodyPr>
            <a:noAutofit/>
          </a:bodyPr>
          <a:lstStyle/>
          <a:p>
            <a:r>
              <a:rPr lang="en-US" sz="3600" dirty="0"/>
              <a:t>3.1 Finding the predictor variables that have the most impact on traffic density and energy consumption</a:t>
            </a:r>
          </a:p>
        </p:txBody>
      </p:sp>
      <p:sp>
        <p:nvSpPr>
          <p:cNvPr id="3" name="Content Placeholder 2">
            <a:extLst>
              <a:ext uri="{FF2B5EF4-FFF2-40B4-BE49-F238E27FC236}">
                <a16:creationId xmlns:a16="http://schemas.microsoft.com/office/drawing/2014/main" id="{C2224346-AC7B-C9DD-58C7-9317CC156CB8}"/>
              </a:ext>
            </a:extLst>
          </p:cNvPr>
          <p:cNvSpPr>
            <a:spLocks noGrp="1"/>
          </p:cNvSpPr>
          <p:nvPr>
            <p:ph idx="1"/>
          </p:nvPr>
        </p:nvSpPr>
        <p:spPr>
          <a:xfrm>
            <a:off x="0" y="1770123"/>
            <a:ext cx="3717560" cy="1143000"/>
          </a:xfrm>
        </p:spPr>
        <p:txBody>
          <a:bodyPr>
            <a:normAutofit lnSpcReduction="10000"/>
          </a:bodyPr>
          <a:lstStyle/>
          <a:p>
            <a:pPr marL="0" indent="0">
              <a:buNone/>
            </a:pPr>
            <a:r>
              <a:rPr lang="en-US" dirty="0"/>
              <a:t>First came up with a correlation matrix for continuous  variables</a:t>
            </a:r>
          </a:p>
          <a:p>
            <a:pPr marL="0" indent="0">
              <a:buNone/>
            </a:pPr>
            <a:endParaRPr lang="en-US" dirty="0"/>
          </a:p>
        </p:txBody>
      </p:sp>
      <p:pic>
        <p:nvPicPr>
          <p:cNvPr id="5" name="Picture 4">
            <a:extLst>
              <a:ext uri="{FF2B5EF4-FFF2-40B4-BE49-F238E27FC236}">
                <a16:creationId xmlns:a16="http://schemas.microsoft.com/office/drawing/2014/main" id="{BF1133FB-09F0-BF46-C4A2-35DE61FE2DA4}"/>
              </a:ext>
            </a:extLst>
          </p:cNvPr>
          <p:cNvPicPr>
            <a:picLocks noChangeAspect="1"/>
          </p:cNvPicPr>
          <p:nvPr/>
        </p:nvPicPr>
        <p:blipFill>
          <a:blip r:embed="rId2"/>
          <a:stretch>
            <a:fillRect/>
          </a:stretch>
        </p:blipFill>
        <p:spPr>
          <a:xfrm>
            <a:off x="4326090" y="1395583"/>
            <a:ext cx="7865910" cy="5762857"/>
          </a:xfrm>
          <a:prstGeom prst="rect">
            <a:avLst/>
          </a:prstGeom>
        </p:spPr>
      </p:pic>
      <p:sp>
        <p:nvSpPr>
          <p:cNvPr id="6" name="Content Placeholder 2">
            <a:extLst>
              <a:ext uri="{FF2B5EF4-FFF2-40B4-BE49-F238E27FC236}">
                <a16:creationId xmlns:a16="http://schemas.microsoft.com/office/drawing/2014/main" id="{B5E0352D-6EFA-2037-3D85-81F762BCE778}"/>
              </a:ext>
            </a:extLst>
          </p:cNvPr>
          <p:cNvSpPr txBox="1">
            <a:spLocks/>
          </p:cNvSpPr>
          <p:nvPr/>
        </p:nvSpPr>
        <p:spPr>
          <a:xfrm>
            <a:off x="104931" y="3474923"/>
            <a:ext cx="4221159" cy="2371242"/>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Clr>
                <a:srgbClr val="D7014D"/>
              </a:buClr>
              <a:buFont typeface="Wingdings" pitchFamily="2" charset="2"/>
              <a:buChar char="q"/>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B3D91"/>
              </a:buClr>
              <a:buSzPct val="95000"/>
              <a:buFont typeface="Wingdings" pitchFamily="2" charset="2"/>
              <a:buChar char="q"/>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D70167"/>
              </a:buClr>
              <a:buSzPct val="90000"/>
              <a:buFont typeface="Wingdings" pitchFamily="2" charset="2"/>
              <a:buChar char="q"/>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D70167"/>
              </a:buClr>
              <a:buSzPct val="88000"/>
              <a:buFont typeface="Wingdings" pitchFamily="2" charset="2"/>
              <a:buChar char="q"/>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7931"/>
              </a:buClr>
              <a:buSzPct val="86000"/>
              <a:buFont typeface="Wingdings" pitchFamily="2" charset="2"/>
              <a:buChar char="q"/>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pPr>
            <a:r>
              <a:rPr lang="en-US" dirty="0"/>
              <a:t>It indicates that most of the continuous variables don’t correlate with traffic density and only one(speed ) correlates with Energy consumption</a:t>
            </a:r>
          </a:p>
          <a:p>
            <a:pPr marL="0" indent="0" fontAlgn="auto">
              <a:spcAft>
                <a:spcPts val="0"/>
              </a:spcAft>
              <a:buFont typeface="Wingdings" pitchFamily="2" charset="2"/>
              <a:buNone/>
            </a:pPr>
            <a:endParaRPr lang="en-US" dirty="0"/>
          </a:p>
        </p:txBody>
      </p:sp>
    </p:spTree>
    <p:extLst>
      <p:ext uri="{BB962C8B-B14F-4D97-AF65-F5344CB8AC3E}">
        <p14:creationId xmlns:p14="http://schemas.microsoft.com/office/powerpoint/2010/main" val="15937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7165-EAA5-4E35-F2CA-D7DBA07ACC50}"/>
              </a:ext>
            </a:extLst>
          </p:cNvPr>
          <p:cNvSpPr>
            <a:spLocks noGrp="1"/>
          </p:cNvSpPr>
          <p:nvPr>
            <p:ph type="title"/>
          </p:nvPr>
        </p:nvSpPr>
        <p:spPr/>
        <p:txBody>
          <a:bodyPr>
            <a:normAutofit fontScale="90000"/>
          </a:bodyPr>
          <a:lstStyle/>
          <a:p>
            <a:r>
              <a:rPr lang="en-US" dirty="0"/>
              <a:t>3.2 To find a correlation between Traffic Density and the Categorical values</a:t>
            </a:r>
          </a:p>
        </p:txBody>
      </p:sp>
      <p:sp>
        <p:nvSpPr>
          <p:cNvPr id="3" name="Content Placeholder 2">
            <a:extLst>
              <a:ext uri="{FF2B5EF4-FFF2-40B4-BE49-F238E27FC236}">
                <a16:creationId xmlns:a16="http://schemas.microsoft.com/office/drawing/2014/main" id="{4BB09EC9-292F-7624-73F9-C260E7C1F779}"/>
              </a:ext>
            </a:extLst>
          </p:cNvPr>
          <p:cNvSpPr>
            <a:spLocks noGrp="1"/>
          </p:cNvSpPr>
          <p:nvPr>
            <p:ph idx="1"/>
          </p:nvPr>
        </p:nvSpPr>
        <p:spPr/>
        <p:txBody>
          <a:bodyPr/>
          <a:lstStyle/>
          <a:p>
            <a:r>
              <a:rPr lang="en-US" dirty="0"/>
              <a:t>Made use of </a:t>
            </a:r>
            <a:r>
              <a:rPr lang="en-US" dirty="0" err="1"/>
              <a:t>singleAnova</a:t>
            </a:r>
            <a:r>
              <a:rPr lang="en-US" dirty="0"/>
              <a:t> that checks for a correlation between a continuous variable  and a categorical variable using a statistical test called one-way ANOVA (Analysis of Variance).</a:t>
            </a:r>
          </a:p>
          <a:p>
            <a:r>
              <a:rPr lang="en-US" dirty="0"/>
              <a:t>After using that, I came up with a conclusion that ‘City’, 'Vehicle Type', 'Weather', 'Economic Condition’ variables correlate with Traffic Density</a:t>
            </a:r>
          </a:p>
        </p:txBody>
      </p:sp>
    </p:spTree>
    <p:extLst>
      <p:ext uri="{BB962C8B-B14F-4D97-AF65-F5344CB8AC3E}">
        <p14:creationId xmlns:p14="http://schemas.microsoft.com/office/powerpoint/2010/main" val="260980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9B4-97F1-AAA1-D4C7-667F1B5CFA5F}"/>
              </a:ext>
            </a:extLst>
          </p:cNvPr>
          <p:cNvSpPr>
            <a:spLocks noGrp="1"/>
          </p:cNvSpPr>
          <p:nvPr>
            <p:ph type="title"/>
          </p:nvPr>
        </p:nvSpPr>
        <p:spPr/>
        <p:txBody>
          <a:bodyPr/>
          <a:lstStyle/>
          <a:p>
            <a:r>
              <a:rPr lang="en-US" dirty="0"/>
              <a:t>3.3 Model building and Selection</a:t>
            </a:r>
          </a:p>
        </p:txBody>
      </p:sp>
      <p:sp>
        <p:nvSpPr>
          <p:cNvPr id="3" name="Content Placeholder 2">
            <a:extLst>
              <a:ext uri="{FF2B5EF4-FFF2-40B4-BE49-F238E27FC236}">
                <a16:creationId xmlns:a16="http://schemas.microsoft.com/office/drawing/2014/main" id="{CFE0AC67-88ED-A48A-78F5-B95E308B6A43}"/>
              </a:ext>
            </a:extLst>
          </p:cNvPr>
          <p:cNvSpPr>
            <a:spLocks noGrp="1"/>
          </p:cNvSpPr>
          <p:nvPr>
            <p:ph idx="1"/>
          </p:nvPr>
        </p:nvSpPr>
        <p:spPr/>
        <p:txBody>
          <a:bodyPr/>
          <a:lstStyle/>
          <a:p>
            <a:r>
              <a:rPr lang="en-US" dirty="0"/>
              <a:t>To select the best model for predicting traffic density, I evaluated several models using three key metrics: Mean Squared Error (MSE), Mean Absolute Error (MAE), and R-squared</a:t>
            </a:r>
          </a:p>
          <a:p>
            <a:r>
              <a:rPr lang="en-US" dirty="0"/>
              <a:t>Lower MSE indicates a better fit, as smaller errors are squared less harshly.</a:t>
            </a:r>
          </a:p>
          <a:p>
            <a:r>
              <a:rPr lang="en-US" dirty="0"/>
              <a:t>MAE measures the average of the absolute differences between predicted and actual traffic density values.</a:t>
            </a:r>
          </a:p>
          <a:p>
            <a:r>
              <a:rPr lang="en-US" dirty="0"/>
              <a:t>R-squared value ranges from 0 to 1, with a higher value indicating a better fit.</a:t>
            </a:r>
          </a:p>
        </p:txBody>
      </p:sp>
    </p:spTree>
    <p:extLst>
      <p:ext uri="{BB962C8B-B14F-4D97-AF65-F5344CB8AC3E}">
        <p14:creationId xmlns:p14="http://schemas.microsoft.com/office/powerpoint/2010/main" val="38970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D2E4-73E4-C6E9-94B2-6AC9D67BE07D}"/>
              </a:ext>
            </a:extLst>
          </p:cNvPr>
          <p:cNvSpPr>
            <a:spLocks noGrp="1"/>
          </p:cNvSpPr>
          <p:nvPr>
            <p:ph type="title"/>
          </p:nvPr>
        </p:nvSpPr>
        <p:spPr/>
        <p:txBody>
          <a:bodyPr/>
          <a:lstStyle/>
          <a:p>
            <a:r>
              <a:rPr lang="en-US" dirty="0"/>
              <a:t>Results from the different Models</a:t>
            </a:r>
          </a:p>
        </p:txBody>
      </p:sp>
      <p:sp>
        <p:nvSpPr>
          <p:cNvPr id="3" name="Content Placeholder 2">
            <a:extLst>
              <a:ext uri="{FF2B5EF4-FFF2-40B4-BE49-F238E27FC236}">
                <a16:creationId xmlns:a16="http://schemas.microsoft.com/office/drawing/2014/main" id="{32236732-8FF8-3935-0718-591413B04E97}"/>
              </a:ext>
            </a:extLst>
          </p:cNvPr>
          <p:cNvSpPr>
            <a:spLocks noGrp="1"/>
          </p:cNvSpPr>
          <p:nvPr>
            <p:ph idx="1"/>
          </p:nvPr>
        </p:nvSpPr>
        <p:spPr>
          <a:xfrm>
            <a:off x="838200" y="1687513"/>
            <a:ext cx="10515600" cy="4698297"/>
          </a:xfrm>
        </p:spPr>
        <p:txBody>
          <a:bodyPr>
            <a:normAutofit fontScale="77500" lnSpcReduction="20000"/>
          </a:bodyPr>
          <a:lstStyle/>
          <a:p>
            <a:r>
              <a:rPr lang="en-US" dirty="0"/>
              <a:t>Linear Regression</a:t>
            </a:r>
          </a:p>
          <a:p>
            <a:pPr lvl="1"/>
            <a:r>
              <a:rPr lang="en-US" dirty="0"/>
              <a:t>Mean Squared Error: 0.042956664265291</a:t>
            </a:r>
          </a:p>
          <a:p>
            <a:pPr lvl="1"/>
            <a:r>
              <a:rPr lang="en-US" dirty="0"/>
              <a:t>Mean Absolute Error: 0.163337652922051</a:t>
            </a:r>
          </a:p>
          <a:p>
            <a:pPr lvl="1"/>
            <a:r>
              <a:rPr lang="en-US" dirty="0"/>
              <a:t>R-squared: 0.10689116464458481</a:t>
            </a:r>
          </a:p>
          <a:p>
            <a:r>
              <a:rPr lang="en-US" dirty="0"/>
              <a:t>Random Forest </a:t>
            </a:r>
          </a:p>
          <a:p>
            <a:pPr lvl="1"/>
            <a:r>
              <a:rPr lang="en-US" dirty="0"/>
              <a:t>Mean Squared Error: 0.012550042013989803</a:t>
            </a:r>
          </a:p>
          <a:p>
            <a:pPr lvl="1"/>
            <a:r>
              <a:rPr lang="en-US" dirty="0"/>
              <a:t>Mean Absolute Error: 0.07211004577134217</a:t>
            </a:r>
          </a:p>
          <a:p>
            <a:pPr lvl="1"/>
            <a:r>
              <a:rPr lang="en-US" dirty="0"/>
              <a:t>R-squared: 0.7390730030256918</a:t>
            </a:r>
          </a:p>
          <a:p>
            <a:r>
              <a:rPr lang="en-US" dirty="0" err="1"/>
              <a:t>GradientBoostingRegressor</a:t>
            </a:r>
            <a:endParaRPr lang="en-US" dirty="0"/>
          </a:p>
          <a:p>
            <a:pPr lvl="1"/>
            <a:r>
              <a:rPr lang="en-US" dirty="0"/>
              <a:t>Mean Squared Error: 0.013220661519542709</a:t>
            </a:r>
          </a:p>
          <a:p>
            <a:pPr lvl="1"/>
            <a:r>
              <a:rPr lang="en-US" dirty="0"/>
              <a:t>Mean Absolute Error: 0.07610824278478828</a:t>
            </a:r>
          </a:p>
          <a:p>
            <a:pPr lvl="1"/>
            <a:r>
              <a:rPr lang="en-US" dirty="0"/>
              <a:t>R-squared: 0.7251302023959203</a:t>
            </a:r>
          </a:p>
          <a:p>
            <a:r>
              <a:rPr lang="en-US" dirty="0"/>
              <a:t>Based on the above evaluation, </a:t>
            </a:r>
            <a:r>
              <a:rPr lang="en-US" u="sng" dirty="0">
                <a:solidFill>
                  <a:srgbClr val="002060"/>
                </a:solidFill>
              </a:rPr>
              <a:t>Random Forest appears to be the most suitable model for predicting traffic density</a:t>
            </a:r>
            <a:r>
              <a:rPr lang="en-US" dirty="0"/>
              <a:t>. It offers the best balance of low error (both squared and absolute) and high explanatory power (capturing traffic density variations effectively).</a:t>
            </a:r>
          </a:p>
          <a:p>
            <a:endParaRPr lang="en-US" dirty="0"/>
          </a:p>
          <a:p>
            <a:pPr lvl="1"/>
            <a:endParaRPr lang="en-US" dirty="0"/>
          </a:p>
          <a:p>
            <a:pPr lvl="1"/>
            <a:endParaRPr lang="en-US" dirty="0"/>
          </a:p>
        </p:txBody>
      </p:sp>
    </p:spTree>
    <p:extLst>
      <p:ext uri="{BB962C8B-B14F-4D97-AF65-F5344CB8AC3E}">
        <p14:creationId xmlns:p14="http://schemas.microsoft.com/office/powerpoint/2010/main" val="352486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D5F303-1FAE-23A5-27C3-F34B2475B52F}"/>
              </a:ext>
            </a:extLst>
          </p:cNvPr>
          <p:cNvSpPr>
            <a:spLocks noGrp="1"/>
          </p:cNvSpPr>
          <p:nvPr>
            <p:ph type="title"/>
          </p:nvPr>
        </p:nvSpPr>
        <p:spPr/>
        <p:txBody>
          <a:bodyPr/>
          <a:lstStyle/>
          <a:p>
            <a:r>
              <a:rPr lang="en-US" dirty="0"/>
              <a:t>Research Objectives</a:t>
            </a:r>
          </a:p>
        </p:txBody>
      </p:sp>
      <p:sp>
        <p:nvSpPr>
          <p:cNvPr id="5" name="Content Placeholder 4">
            <a:extLst>
              <a:ext uri="{FF2B5EF4-FFF2-40B4-BE49-F238E27FC236}">
                <a16:creationId xmlns:a16="http://schemas.microsoft.com/office/drawing/2014/main" id="{D3222AC6-DC95-B683-9F97-78FFC460E6A1}"/>
              </a:ext>
            </a:extLst>
          </p:cNvPr>
          <p:cNvSpPr>
            <a:spLocks noGrp="1"/>
          </p:cNvSpPr>
          <p:nvPr>
            <p:ph idx="1"/>
          </p:nvPr>
        </p:nvSpPr>
        <p:spPr>
          <a:xfrm>
            <a:off x="838200" y="1807435"/>
            <a:ext cx="10515600" cy="4489451"/>
          </a:xfrm>
        </p:spPr>
        <p:txBody>
          <a:bodyPr/>
          <a:lstStyle/>
          <a:p>
            <a:r>
              <a:rPr lang="en-US" dirty="0"/>
              <a:t>Understanding the traffic density on various days of the week in urban environments.</a:t>
            </a:r>
          </a:p>
          <a:p>
            <a:r>
              <a:rPr lang="en-US" dirty="0"/>
              <a:t>Analyzing the impact of various factors like weather, economic conditions, and vehicle types on traffic density and energy consumption.</a:t>
            </a:r>
          </a:p>
          <a:p>
            <a:r>
              <a:rPr lang="en-US" dirty="0"/>
              <a:t>Finding the predictor variables that have the most impact on traffic density and energy consumption.</a:t>
            </a:r>
          </a:p>
        </p:txBody>
      </p:sp>
    </p:spTree>
    <p:extLst>
      <p:ext uri="{BB962C8B-B14F-4D97-AF65-F5344CB8AC3E}">
        <p14:creationId xmlns:p14="http://schemas.microsoft.com/office/powerpoint/2010/main" val="38733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CF68-F0B5-40F1-D787-ABEA8DC20039}"/>
              </a:ext>
            </a:extLst>
          </p:cNvPr>
          <p:cNvSpPr>
            <a:spLocks noGrp="1"/>
          </p:cNvSpPr>
          <p:nvPr>
            <p:ph type="title"/>
          </p:nvPr>
        </p:nvSpPr>
        <p:spPr>
          <a:xfrm>
            <a:off x="0" y="365127"/>
            <a:ext cx="11353800" cy="1143000"/>
          </a:xfrm>
        </p:spPr>
        <p:txBody>
          <a:bodyPr>
            <a:normAutofit fontScale="90000"/>
          </a:bodyPr>
          <a:lstStyle/>
          <a:p>
            <a:r>
              <a:rPr lang="en-US" dirty="0"/>
              <a:t>Understanding the traffic density on various days of the week in the urban environments. </a:t>
            </a:r>
          </a:p>
        </p:txBody>
      </p:sp>
      <p:sp>
        <p:nvSpPr>
          <p:cNvPr id="3" name="Content Placeholder 2">
            <a:extLst>
              <a:ext uri="{FF2B5EF4-FFF2-40B4-BE49-F238E27FC236}">
                <a16:creationId xmlns:a16="http://schemas.microsoft.com/office/drawing/2014/main" id="{97972B9B-2633-DA03-54EF-79A9EB574BF4}"/>
              </a:ext>
            </a:extLst>
          </p:cNvPr>
          <p:cNvSpPr>
            <a:spLocks noGrp="1"/>
          </p:cNvSpPr>
          <p:nvPr>
            <p:ph idx="1"/>
          </p:nvPr>
        </p:nvSpPr>
        <p:spPr>
          <a:xfrm>
            <a:off x="179882" y="1687513"/>
            <a:ext cx="11173918" cy="4638336"/>
          </a:xfrm>
        </p:spPr>
        <p:txBody>
          <a:bodyPr>
            <a:normAutofit/>
          </a:bodyPr>
          <a:lstStyle/>
          <a:p>
            <a:pPr marL="0" indent="0">
              <a:buNone/>
            </a:pPr>
            <a:r>
              <a:rPr lang="en-US" dirty="0"/>
              <a:t>To understand how traffic density varies across different days of the week, </a:t>
            </a:r>
          </a:p>
          <a:p>
            <a:r>
              <a:rPr lang="en-US" dirty="0"/>
              <a:t>I converted the 'Day Of Week' column in the data to a categorical data type using Pandas. This ensures consistent handling of day names and allows for ordered operations like calculating averages.</a:t>
            </a:r>
          </a:p>
          <a:p>
            <a:r>
              <a:rPr lang="en-US" dirty="0"/>
              <a:t> Then grouped the data by the 'Day Of Week' and calculated the average traffic density for each day. </a:t>
            </a:r>
          </a:p>
          <a:p>
            <a:r>
              <a:rPr lang="en-US" dirty="0"/>
              <a:t>This analysis helps identify which days of the week experience the highest and lowest traffic congestion in urban environments.</a:t>
            </a:r>
          </a:p>
        </p:txBody>
      </p:sp>
    </p:spTree>
    <p:extLst>
      <p:ext uri="{BB962C8B-B14F-4D97-AF65-F5344CB8AC3E}">
        <p14:creationId xmlns:p14="http://schemas.microsoft.com/office/powerpoint/2010/main" val="317512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CF13-1866-2ABF-A6E9-913CD7AA9578}"/>
              </a:ext>
            </a:extLst>
          </p:cNvPr>
          <p:cNvSpPr>
            <a:spLocks noGrp="1"/>
          </p:cNvSpPr>
          <p:nvPr>
            <p:ph type="title"/>
          </p:nvPr>
        </p:nvSpPr>
        <p:spPr/>
        <p:txBody>
          <a:bodyPr/>
          <a:lstStyle/>
          <a:p>
            <a:r>
              <a:rPr lang="en-US" dirty="0"/>
              <a:t>Average Traffic Density by Day of Week</a:t>
            </a:r>
          </a:p>
        </p:txBody>
      </p:sp>
      <p:pic>
        <p:nvPicPr>
          <p:cNvPr id="4" name="Content Placeholder 3">
            <a:extLst>
              <a:ext uri="{FF2B5EF4-FFF2-40B4-BE49-F238E27FC236}">
                <a16:creationId xmlns:a16="http://schemas.microsoft.com/office/drawing/2014/main" id="{3D11D399-7535-4302-9C7F-85B6BEC7138E}"/>
              </a:ext>
            </a:extLst>
          </p:cNvPr>
          <p:cNvPicPr>
            <a:picLocks noGrp="1" noChangeAspect="1"/>
          </p:cNvPicPr>
          <p:nvPr>
            <p:ph idx="1"/>
          </p:nvPr>
        </p:nvPicPr>
        <p:blipFill>
          <a:blip r:embed="rId2"/>
          <a:stretch>
            <a:fillRect/>
          </a:stretch>
        </p:blipFill>
        <p:spPr>
          <a:xfrm>
            <a:off x="3367163" y="1907152"/>
            <a:ext cx="4078577" cy="3810330"/>
          </a:xfrm>
          <a:prstGeom prst="rect">
            <a:avLst/>
          </a:prstGeom>
        </p:spPr>
      </p:pic>
    </p:spTree>
    <p:extLst>
      <p:ext uri="{BB962C8B-B14F-4D97-AF65-F5344CB8AC3E}">
        <p14:creationId xmlns:p14="http://schemas.microsoft.com/office/powerpoint/2010/main" val="365035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06F4-774E-9007-6BD7-9906AFF5BE36}"/>
              </a:ext>
            </a:extLst>
          </p:cNvPr>
          <p:cNvSpPr>
            <a:spLocks noGrp="1"/>
          </p:cNvSpPr>
          <p:nvPr>
            <p:ph type="title"/>
          </p:nvPr>
        </p:nvSpPr>
        <p:spPr>
          <a:xfrm>
            <a:off x="838199" y="245205"/>
            <a:ext cx="10515600" cy="1143000"/>
          </a:xfrm>
        </p:spPr>
        <p:txBody>
          <a:bodyPr/>
          <a:lstStyle/>
          <a:p>
            <a:endParaRPr lang="en-US"/>
          </a:p>
        </p:txBody>
      </p:sp>
      <p:pic>
        <p:nvPicPr>
          <p:cNvPr id="5" name="Content Placeholder 4">
            <a:extLst>
              <a:ext uri="{FF2B5EF4-FFF2-40B4-BE49-F238E27FC236}">
                <a16:creationId xmlns:a16="http://schemas.microsoft.com/office/drawing/2014/main" id="{4C0F2CD8-E1B6-D2F7-B062-EE23B0259C17}"/>
              </a:ext>
            </a:extLst>
          </p:cNvPr>
          <p:cNvPicPr>
            <a:picLocks noGrp="1" noChangeAspect="1"/>
          </p:cNvPicPr>
          <p:nvPr>
            <p:ph idx="1"/>
          </p:nvPr>
        </p:nvPicPr>
        <p:blipFill>
          <a:blip r:embed="rId2"/>
          <a:stretch>
            <a:fillRect/>
          </a:stretch>
        </p:blipFill>
        <p:spPr>
          <a:xfrm>
            <a:off x="2333232" y="1897375"/>
            <a:ext cx="7525535" cy="4489450"/>
          </a:xfrm>
        </p:spPr>
      </p:pic>
    </p:spTree>
    <p:extLst>
      <p:ext uri="{BB962C8B-B14F-4D97-AF65-F5344CB8AC3E}">
        <p14:creationId xmlns:p14="http://schemas.microsoft.com/office/powerpoint/2010/main" val="109096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AF85B-B94F-92A0-84DC-E73E6D0494BD}"/>
              </a:ext>
            </a:extLst>
          </p:cNvPr>
          <p:cNvSpPr>
            <a:spLocks noGrp="1"/>
          </p:cNvSpPr>
          <p:nvPr>
            <p:ph idx="1"/>
          </p:nvPr>
        </p:nvSpPr>
        <p:spPr>
          <a:xfrm>
            <a:off x="299803" y="2098623"/>
            <a:ext cx="11677338" cy="4078341"/>
          </a:xfrm>
        </p:spPr>
        <p:txBody>
          <a:bodyPr/>
          <a:lstStyle/>
          <a:p>
            <a:r>
              <a:rPr lang="en-US" dirty="0"/>
              <a:t>From the results, we can see that traffic density in these cities exhibits a clear weekly pattern. Weekends (Saturday and Sunday) have the highest average traffic density (0.283), followed closely by Friday (0.2805). </a:t>
            </a:r>
          </a:p>
          <a:p>
            <a:r>
              <a:rPr lang="en-US" dirty="0"/>
              <a:t>This suggests a significant increase in traffic flow compared to weekdays, which have a slightly lower average traffic density</a:t>
            </a:r>
          </a:p>
        </p:txBody>
      </p:sp>
    </p:spTree>
    <p:extLst>
      <p:ext uri="{BB962C8B-B14F-4D97-AF65-F5344CB8AC3E}">
        <p14:creationId xmlns:p14="http://schemas.microsoft.com/office/powerpoint/2010/main" val="79353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604072-9D0A-2094-66F5-7D25094CDD46}"/>
              </a:ext>
            </a:extLst>
          </p:cNvPr>
          <p:cNvSpPr>
            <a:spLocks noGrp="1"/>
          </p:cNvSpPr>
          <p:nvPr>
            <p:ph type="ctrTitle"/>
          </p:nvPr>
        </p:nvSpPr>
        <p:spPr>
          <a:xfrm>
            <a:off x="1359108" y="2235200"/>
            <a:ext cx="9144000" cy="2387600"/>
          </a:xfrm>
        </p:spPr>
        <p:txBody>
          <a:bodyPr>
            <a:noAutofit/>
          </a:bodyPr>
          <a:lstStyle/>
          <a:p>
            <a:r>
              <a:rPr lang="en-US" sz="4000" dirty="0"/>
              <a:t>2. Analyzing the impact of various factors like weather, economic conditions, and vehicle types on traffic density and energy consumption</a:t>
            </a:r>
          </a:p>
        </p:txBody>
      </p:sp>
    </p:spTree>
    <p:extLst>
      <p:ext uri="{BB962C8B-B14F-4D97-AF65-F5344CB8AC3E}">
        <p14:creationId xmlns:p14="http://schemas.microsoft.com/office/powerpoint/2010/main" val="251718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18EF-917C-96DE-533D-74581052759F}"/>
              </a:ext>
            </a:extLst>
          </p:cNvPr>
          <p:cNvSpPr>
            <a:spLocks noGrp="1"/>
          </p:cNvSpPr>
          <p:nvPr>
            <p:ph type="title"/>
          </p:nvPr>
        </p:nvSpPr>
        <p:spPr>
          <a:xfrm>
            <a:off x="0" y="230215"/>
            <a:ext cx="11992130" cy="1143000"/>
          </a:xfrm>
        </p:spPr>
        <p:txBody>
          <a:bodyPr>
            <a:noAutofit/>
          </a:bodyPr>
          <a:lstStyle/>
          <a:p>
            <a:r>
              <a:rPr lang="en-US" sz="3200" dirty="0"/>
              <a:t>2.1 The Impact of Weather on traffic Density and Energy consumption</a:t>
            </a:r>
          </a:p>
        </p:txBody>
      </p:sp>
      <p:pic>
        <p:nvPicPr>
          <p:cNvPr id="5" name="Content Placeholder 4">
            <a:extLst>
              <a:ext uri="{FF2B5EF4-FFF2-40B4-BE49-F238E27FC236}">
                <a16:creationId xmlns:a16="http://schemas.microsoft.com/office/drawing/2014/main" id="{BB505E5D-4B34-F553-BAB6-2D3A327AFE01}"/>
              </a:ext>
            </a:extLst>
          </p:cNvPr>
          <p:cNvPicPr>
            <a:picLocks noGrp="1" noChangeAspect="1"/>
          </p:cNvPicPr>
          <p:nvPr>
            <p:ph idx="1"/>
          </p:nvPr>
        </p:nvPicPr>
        <p:blipFill>
          <a:blip r:embed="rId2"/>
          <a:stretch>
            <a:fillRect/>
          </a:stretch>
        </p:blipFill>
        <p:spPr>
          <a:xfrm>
            <a:off x="1310974" y="1807434"/>
            <a:ext cx="9001727" cy="4489450"/>
          </a:xfrm>
        </p:spPr>
      </p:pic>
    </p:spTree>
    <p:extLst>
      <p:ext uri="{BB962C8B-B14F-4D97-AF65-F5344CB8AC3E}">
        <p14:creationId xmlns:p14="http://schemas.microsoft.com/office/powerpoint/2010/main" val="173191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9C62-9354-E51D-4964-1C692DF621A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F02C0A1-3047-1B92-041C-4E3B22DF0670}"/>
              </a:ext>
            </a:extLst>
          </p:cNvPr>
          <p:cNvSpPr>
            <a:spLocks noGrp="1"/>
          </p:cNvSpPr>
          <p:nvPr>
            <p:ph idx="1"/>
          </p:nvPr>
        </p:nvSpPr>
        <p:spPr>
          <a:xfrm>
            <a:off x="494675" y="1687513"/>
            <a:ext cx="11572407" cy="4805360"/>
          </a:xfrm>
        </p:spPr>
        <p:txBody>
          <a:bodyPr>
            <a:normAutofit/>
          </a:bodyPr>
          <a:lstStyle/>
          <a:p>
            <a:r>
              <a:rPr lang="en-US" dirty="0"/>
              <a:t>Traffic density appears to be higher during rainy and snowy weather conditions, as indicated by the positions of the median lines and the wider spread of the boxes in the left plot. </a:t>
            </a:r>
          </a:p>
          <a:p>
            <a:pPr lvl="1"/>
            <a:r>
              <a:rPr lang="en-US" dirty="0"/>
              <a:t>This suggests that rain and snow may lead to slower speeds and more congestion. </a:t>
            </a:r>
          </a:p>
          <a:p>
            <a:r>
              <a:rPr lang="en-US" dirty="0"/>
              <a:t> Energy consumption also seems to be potentially affected by weather, with rainy or snowy weather potentially leading to higher energy use, as shown by the possible increase in the median value in the right-hand plot.</a:t>
            </a:r>
          </a:p>
        </p:txBody>
      </p:sp>
    </p:spTree>
    <p:extLst>
      <p:ext uri="{BB962C8B-B14F-4D97-AF65-F5344CB8AC3E}">
        <p14:creationId xmlns:p14="http://schemas.microsoft.com/office/powerpoint/2010/main" val="670793697"/>
      </p:ext>
    </p:extLst>
  </p:cSld>
  <p:clrMapOvr>
    <a:masterClrMapping/>
  </p:clrMapOvr>
</p:sld>
</file>

<file path=ppt/theme/theme1.xml><?xml version="1.0" encoding="utf-8"?>
<a:theme xmlns:a="http://schemas.openxmlformats.org/drawingml/2006/main" name="ucu templat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ucu template" id="{21974682-FB89-42F0-B48A-58C7C283F41D}" vid="{ECCD7919-2B79-47A4-B710-6781BA84D760}"/>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ucu template</Template>
  <TotalTime>181</TotalTime>
  <Words>1003</Words>
  <Application>Microsoft Office PowerPoint</Application>
  <PresentationFormat>Widescreen</PresentationFormat>
  <Paragraphs>60</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CiscoSans ExtraLight</vt:lpstr>
      <vt:lpstr>Trebuchet MS</vt:lpstr>
      <vt:lpstr>Wingdings</vt:lpstr>
      <vt:lpstr>ucu template</vt:lpstr>
      <vt:lpstr>Office Theme</vt:lpstr>
      <vt:lpstr>PowerPoint Presentation</vt:lpstr>
      <vt:lpstr>Research Objectives</vt:lpstr>
      <vt:lpstr>Understanding the traffic density on various days of the week in the urban environments. </vt:lpstr>
      <vt:lpstr>Average Traffic Density by Day of Week</vt:lpstr>
      <vt:lpstr>PowerPoint Presentation</vt:lpstr>
      <vt:lpstr>PowerPoint Presentation</vt:lpstr>
      <vt:lpstr>2. Analyzing the impact of various factors like weather, economic conditions, and vehicle types on traffic density and energy consumption</vt:lpstr>
      <vt:lpstr>2.1 The Impact of Weather on traffic Density and Energy consumption</vt:lpstr>
      <vt:lpstr>PowerPoint Presentation</vt:lpstr>
      <vt:lpstr>2.2 Analyzing the impact of economic conditions on traffic density and energy consumption</vt:lpstr>
      <vt:lpstr>PowerPoint Presentation</vt:lpstr>
      <vt:lpstr>Analyzing the impact of vehicle types on traffic density and energy consumption</vt:lpstr>
      <vt:lpstr>PowerPoint Presentation</vt:lpstr>
      <vt:lpstr>3. Developing and testing traffic density prediction algorithms for smart city solutions.</vt:lpstr>
      <vt:lpstr>3.1 Finding the predictor variables that have the most impact on traffic density and energy consumption</vt:lpstr>
      <vt:lpstr>3.2 To find a correlation between Traffic Density and the Categorical values</vt:lpstr>
      <vt:lpstr>3.3 Model building and Selection</vt:lpstr>
      <vt:lpstr>Results from the different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Jovans</dc:creator>
  <cp:lastModifiedBy>Charles Jovans</cp:lastModifiedBy>
  <cp:revision>3</cp:revision>
  <dcterms:created xsi:type="dcterms:W3CDTF">2024-04-29T08:28:52Z</dcterms:created>
  <dcterms:modified xsi:type="dcterms:W3CDTF">2024-04-29T11:30:18Z</dcterms:modified>
</cp:coreProperties>
</file>