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9" r:id="rId5"/>
    <p:sldId id="258" r:id="rId6"/>
    <p:sldId id="261" r:id="rId7"/>
    <p:sldId id="263" r:id="rId8"/>
    <p:sldId id="262" r:id="rId9"/>
    <p:sldId id="265" r:id="rId10"/>
    <p:sldId id="267" r:id="rId11"/>
    <p:sldId id="266" r:id="rId12"/>
    <p:sldId id="269" r:id="rId13"/>
    <p:sldId id="268"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100" d="100"/>
          <a:sy n="100" d="100"/>
        </p:scale>
        <p:origin x="876" y="5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9/10/2015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9/10/2015</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ngcordova.com/"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oracle.com/technetwork/java/javase/downloads/index.html" TargetMode="External"/><Relationship Id="rId7" Type="http://schemas.openxmlformats.org/officeDocument/2006/relationships/hyperlink" Target="http://cordova.apache.org/docs/en/3.3.0/guide_platforms_ios_index.md.html#iOS%20Platform%20Guide" TargetMode="External"/><Relationship Id="rId2" Type="http://schemas.openxmlformats.org/officeDocument/2006/relationships/hyperlink" Target="http://developer.android.com/sdk/installing/index.html" TargetMode="External"/><Relationship Id="rId1" Type="http://schemas.openxmlformats.org/officeDocument/2006/relationships/slideLayout" Target="../slideLayouts/slideLayout2.xml"/><Relationship Id="rId6" Type="http://schemas.openxmlformats.org/officeDocument/2006/relationships/hyperlink" Target="http://cordova.apache.org/" TargetMode="External"/><Relationship Id="rId5" Type="http://schemas.openxmlformats.org/officeDocument/2006/relationships/hyperlink" Target="http://ionicframework.com/" TargetMode="External"/><Relationship Id="rId4" Type="http://schemas.openxmlformats.org/officeDocument/2006/relationships/hyperlink" Target="https://nodejs.or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campus.codeschool.com/courses/shaping-up-with-angular-js" TargetMode="External"/><Relationship Id="rId2" Type="http://schemas.openxmlformats.org/officeDocument/2006/relationships/hyperlink" Target="http://ionicframework.com/docs/" TargetMode="External"/><Relationship Id="rId1" Type="http://schemas.openxmlformats.org/officeDocument/2006/relationships/slideLayout" Target="../slideLayouts/slideLayout2.xml"/><Relationship Id="rId4" Type="http://schemas.openxmlformats.org/officeDocument/2006/relationships/hyperlink" Target="http://www.pluralsight.com/courses/building-mobile-apps-ionic-framework-angularj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lumMod val="60000"/>
                <a:lumOff val="40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4212" y="2635045"/>
            <a:ext cx="11202988" cy="1327355"/>
          </a:xfrm>
        </p:spPr>
        <p:txBody>
          <a:bodyPr>
            <a:normAutofit/>
          </a:bodyPr>
          <a:lstStyle/>
          <a:p>
            <a:r>
              <a:rPr lang="en-US" sz="3600" dirty="0" smtClean="0"/>
              <a:t>APP DESIGN AND </a:t>
            </a:r>
            <a:r>
              <a:rPr lang="en-US" sz="3600" dirty="0" err="1" smtClean="0"/>
              <a:t>DEVELoPMENT</a:t>
            </a:r>
            <a:r>
              <a:rPr lang="en-US" sz="3600" dirty="0" smtClean="0"/>
              <a:t> WITH </a:t>
            </a:r>
            <a:br>
              <a:rPr lang="en-US" sz="3600" dirty="0" smtClean="0"/>
            </a:br>
            <a:r>
              <a:rPr lang="en-US" sz="3600" dirty="0" smtClean="0"/>
              <a:t>THE IONIC FRAMEWORK</a:t>
            </a:r>
            <a:endParaRPr lang="en-US" sz="3600" dirty="0"/>
          </a:p>
        </p:txBody>
      </p:sp>
      <p:sp>
        <p:nvSpPr>
          <p:cNvPr id="3" name="Subtitle 2"/>
          <p:cNvSpPr>
            <a:spLocks noGrp="1"/>
          </p:cNvSpPr>
          <p:nvPr>
            <p:ph type="subTitle" idx="1"/>
          </p:nvPr>
        </p:nvSpPr>
        <p:spPr>
          <a:xfrm>
            <a:off x="684212" y="5319252"/>
            <a:ext cx="6400800" cy="1179872"/>
          </a:xfrm>
        </p:spPr>
        <p:txBody>
          <a:bodyPr>
            <a:normAutofit/>
          </a:bodyPr>
          <a:lstStyle/>
          <a:p>
            <a:r>
              <a:rPr lang="en-US" sz="1800" dirty="0" smtClean="0">
                <a:solidFill>
                  <a:schemeClr val="tx1"/>
                </a:solidFill>
              </a:rPr>
              <a:t>Chuck Leone</a:t>
            </a:r>
          </a:p>
          <a:p>
            <a:r>
              <a:rPr lang="en-US" sz="1800" dirty="0">
                <a:solidFill>
                  <a:schemeClr val="tx1"/>
                </a:solidFill>
              </a:rPr>
              <a:t>https://github.com/ChuckLeone/</a:t>
            </a:r>
          </a:p>
          <a:p>
            <a:endParaRPr lang="en-US" dirty="0"/>
          </a:p>
        </p:txBody>
      </p:sp>
      <p:sp>
        <p:nvSpPr>
          <p:cNvPr id="6" name="AutoShape 6" descr="Ionic Framework"/>
          <p:cNvSpPr>
            <a:spLocks noChangeAspect="1" noChangeArrowheads="1"/>
          </p:cNvSpPr>
          <p:nvPr/>
        </p:nvSpPr>
        <p:spPr bwMode="auto">
          <a:xfrm>
            <a:off x="351502" y="607215"/>
            <a:ext cx="5380704" cy="1735246"/>
          </a:xfrm>
          <a:prstGeom prst="rect">
            <a:avLst/>
          </a:prstGeom>
          <a:blipFill dpi="0" rotWithShape="1">
            <a:blip r:embed="rId2"/>
            <a:srcRect/>
            <a:tile tx="0" ty="0" sx="100000" sy="100000" flip="none" algn="ctr"/>
          </a:blipFill>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733372" y="4106492"/>
            <a:ext cx="3313728" cy="369332"/>
          </a:xfrm>
          <a:prstGeom prst="rect">
            <a:avLst/>
          </a:prstGeom>
          <a:noFill/>
        </p:spPr>
        <p:txBody>
          <a:bodyPr wrap="none" rtlCol="0">
            <a:spAutoFit/>
          </a:bodyPr>
          <a:lstStyle/>
          <a:p>
            <a:r>
              <a:rPr lang="en-US" dirty="0">
                <a:solidFill>
                  <a:schemeClr val="tx1">
                    <a:lumMod val="75000"/>
                  </a:schemeClr>
                </a:solidFill>
              </a:rPr>
              <a:t>http://ionicframework.com/</a:t>
            </a:r>
            <a:endParaRPr lang="en-US" dirty="0"/>
          </a:p>
        </p:txBody>
      </p:sp>
    </p:spTree>
    <p:extLst>
      <p:ext uri="{BB962C8B-B14F-4D97-AF65-F5344CB8AC3E}">
        <p14:creationId xmlns:p14="http://schemas.microsoft.com/office/powerpoint/2010/main" val="14167093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684212" y="383458"/>
            <a:ext cx="10740872" cy="646331"/>
          </a:xfrm>
          <a:prstGeom prst="rect">
            <a:avLst/>
          </a:prstGeom>
          <a:noFill/>
        </p:spPr>
        <p:txBody>
          <a:bodyPr wrap="square" rtlCol="0">
            <a:spAutoFit/>
          </a:bodyPr>
          <a:lstStyle/>
          <a:p>
            <a:r>
              <a:rPr lang="en-US" b="1" dirty="0" smtClean="0">
                <a:solidFill>
                  <a:schemeClr val="bg1">
                    <a:lumMod val="75000"/>
                    <a:lumOff val="25000"/>
                  </a:schemeClr>
                </a:solidFill>
              </a:rPr>
              <a:t>Platform folder</a:t>
            </a:r>
            <a:r>
              <a:rPr lang="en-US" dirty="0">
                <a:solidFill>
                  <a:schemeClr val="bg1">
                    <a:lumMod val="75000"/>
                    <a:lumOff val="25000"/>
                  </a:schemeClr>
                </a:solidFill>
              </a:rPr>
              <a:t/>
            </a:r>
            <a:br>
              <a:rPr lang="en-US" dirty="0">
                <a:solidFill>
                  <a:schemeClr val="bg1">
                    <a:lumMod val="75000"/>
                    <a:lumOff val="25000"/>
                  </a:schemeClr>
                </a:solidFill>
              </a:rPr>
            </a:br>
            <a:endParaRPr lang="en-US" dirty="0">
              <a:solidFill>
                <a:schemeClr val="bg1">
                  <a:lumMod val="75000"/>
                  <a:lumOff val="25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1097" y="1029789"/>
            <a:ext cx="7684080" cy="4858890"/>
          </a:xfrm>
          <a:prstGeom prst="rect">
            <a:avLst/>
          </a:prstGeom>
        </p:spPr>
      </p:pic>
    </p:spTree>
    <p:extLst>
      <p:ext uri="{BB962C8B-B14F-4D97-AF65-F5344CB8AC3E}">
        <p14:creationId xmlns:p14="http://schemas.microsoft.com/office/powerpoint/2010/main" val="6509687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684212" y="383458"/>
            <a:ext cx="10740872" cy="646331"/>
          </a:xfrm>
          <a:prstGeom prst="rect">
            <a:avLst/>
          </a:prstGeom>
          <a:noFill/>
        </p:spPr>
        <p:txBody>
          <a:bodyPr wrap="square" rtlCol="0">
            <a:spAutoFit/>
          </a:bodyPr>
          <a:lstStyle/>
          <a:p>
            <a:r>
              <a:rPr lang="en-US" b="1" dirty="0" smtClean="0">
                <a:solidFill>
                  <a:schemeClr val="bg1">
                    <a:lumMod val="75000"/>
                    <a:lumOff val="25000"/>
                  </a:schemeClr>
                </a:solidFill>
              </a:rPr>
              <a:t>Resources folder</a:t>
            </a:r>
            <a:r>
              <a:rPr lang="en-US" dirty="0">
                <a:solidFill>
                  <a:schemeClr val="bg1">
                    <a:lumMod val="75000"/>
                    <a:lumOff val="25000"/>
                  </a:schemeClr>
                </a:solidFill>
              </a:rPr>
              <a:t/>
            </a:r>
            <a:br>
              <a:rPr lang="en-US" dirty="0">
                <a:solidFill>
                  <a:schemeClr val="bg1">
                    <a:lumMod val="75000"/>
                    <a:lumOff val="25000"/>
                  </a:schemeClr>
                </a:solidFill>
              </a:rPr>
            </a:br>
            <a:endParaRPr lang="en-US" dirty="0">
              <a:solidFill>
                <a:schemeClr val="bg1">
                  <a:lumMod val="75000"/>
                  <a:lumOff val="25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7578" y="951975"/>
            <a:ext cx="9421540" cy="3105583"/>
          </a:xfrm>
          <a:prstGeom prst="rect">
            <a:avLst/>
          </a:prstGeom>
        </p:spPr>
      </p:pic>
    </p:spTree>
    <p:extLst>
      <p:ext uri="{BB962C8B-B14F-4D97-AF65-F5344CB8AC3E}">
        <p14:creationId xmlns:p14="http://schemas.microsoft.com/office/powerpoint/2010/main" val="3829978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684212" y="383458"/>
            <a:ext cx="10740872" cy="2585323"/>
          </a:xfrm>
          <a:prstGeom prst="rect">
            <a:avLst/>
          </a:prstGeom>
          <a:noFill/>
        </p:spPr>
        <p:txBody>
          <a:bodyPr wrap="square" rtlCol="0">
            <a:spAutoFit/>
          </a:bodyPr>
          <a:lstStyle/>
          <a:p>
            <a:r>
              <a:rPr lang="en-US" b="1" dirty="0" smtClean="0">
                <a:solidFill>
                  <a:schemeClr val="bg1">
                    <a:lumMod val="75000"/>
                    <a:lumOff val="25000"/>
                  </a:schemeClr>
                </a:solidFill>
              </a:rPr>
              <a:t>3. Live Preview</a:t>
            </a:r>
            <a:r>
              <a:rPr lang="en-US" dirty="0">
                <a:solidFill>
                  <a:schemeClr val="bg1">
                    <a:lumMod val="75000"/>
                    <a:lumOff val="25000"/>
                  </a:schemeClr>
                </a:solidFill>
              </a:rPr>
              <a:t/>
            </a:r>
            <a:br>
              <a:rPr lang="en-US" dirty="0">
                <a:solidFill>
                  <a:schemeClr val="bg1">
                    <a:lumMod val="75000"/>
                    <a:lumOff val="25000"/>
                  </a:schemeClr>
                </a:solidFill>
              </a:rPr>
            </a:br>
            <a:r>
              <a:rPr lang="en-US" dirty="0" smtClean="0">
                <a:solidFill>
                  <a:schemeClr val="bg1">
                    <a:lumMod val="75000"/>
                    <a:lumOff val="25000"/>
                  </a:schemeClr>
                </a:solidFill>
              </a:rPr>
              <a:t>Ionic Framework features a preview server with live reload. Running the server loads the index file into the development workstation’s default browser then sets a script to listen for changes made to files in the project. To run the server from a command line use the serve command:</a:t>
            </a:r>
            <a:r>
              <a:rPr lang="en-US" dirty="0">
                <a:solidFill>
                  <a:schemeClr val="bg1">
                    <a:lumMod val="50000"/>
                    <a:lumOff val="50000"/>
                  </a:schemeClr>
                </a:solidFill>
              </a:rPr>
              <a:t/>
            </a:r>
            <a:br>
              <a:rPr lang="en-US" dirty="0">
                <a:solidFill>
                  <a:schemeClr val="bg1">
                    <a:lumMod val="50000"/>
                    <a:lumOff val="50000"/>
                  </a:schemeClr>
                </a:solidFill>
              </a:rPr>
            </a:br>
            <a:r>
              <a:rPr lang="en-US" dirty="0">
                <a:solidFill>
                  <a:schemeClr val="bg1">
                    <a:lumMod val="50000"/>
                    <a:lumOff val="50000"/>
                  </a:schemeClr>
                </a:solidFill>
              </a:rPr>
              <a:t/>
            </a:r>
            <a:br>
              <a:rPr lang="en-US" dirty="0">
                <a:solidFill>
                  <a:schemeClr val="bg1">
                    <a:lumMod val="50000"/>
                    <a:lumOff val="50000"/>
                  </a:schemeClr>
                </a:solidFill>
              </a:rPr>
            </a:br>
            <a:r>
              <a:rPr lang="en-US" dirty="0">
                <a:solidFill>
                  <a:schemeClr val="bg1">
                    <a:lumMod val="50000"/>
                    <a:lumOff val="50000"/>
                  </a:schemeClr>
                </a:solidFill>
              </a:rPr>
              <a:t>			$ ionic </a:t>
            </a:r>
            <a:r>
              <a:rPr lang="en-US" dirty="0" smtClean="0">
                <a:solidFill>
                  <a:schemeClr val="bg1">
                    <a:lumMod val="50000"/>
                    <a:lumOff val="50000"/>
                  </a:schemeClr>
                </a:solidFill>
              </a:rPr>
              <a:t>serve </a:t>
            </a:r>
            <a:r>
              <a:rPr lang="en-US" dirty="0">
                <a:solidFill>
                  <a:schemeClr val="bg1">
                    <a:lumMod val="50000"/>
                    <a:lumOff val="50000"/>
                  </a:schemeClr>
                </a:solidFill>
              </a:rPr>
              <a:t/>
            </a:r>
            <a:br>
              <a:rPr lang="en-US" dirty="0">
                <a:solidFill>
                  <a:schemeClr val="bg1">
                    <a:lumMod val="50000"/>
                    <a:lumOff val="50000"/>
                  </a:schemeClr>
                </a:solidFill>
              </a:rPr>
            </a:br>
            <a:r>
              <a:rPr lang="en-US" dirty="0">
                <a:solidFill>
                  <a:schemeClr val="bg1">
                    <a:lumMod val="50000"/>
                    <a:lumOff val="50000"/>
                  </a:schemeClr>
                </a:solidFill>
              </a:rPr>
              <a:t/>
            </a:r>
            <a:br>
              <a:rPr lang="en-US" dirty="0">
                <a:solidFill>
                  <a:schemeClr val="bg1">
                    <a:lumMod val="50000"/>
                    <a:lumOff val="50000"/>
                  </a:schemeClr>
                </a:solidFill>
              </a:rPr>
            </a:br>
            <a:r>
              <a:rPr lang="en-US" dirty="0" smtClean="0">
                <a:solidFill>
                  <a:schemeClr val="bg1">
                    <a:lumMod val="75000"/>
                    <a:lumOff val="25000"/>
                  </a:schemeClr>
                </a:solidFill>
              </a:rPr>
              <a:t>Open the project folder with your favorite IDE or editor and build your app just as you would any website or Angular JS application.</a:t>
            </a:r>
            <a:endParaRPr lang="en-US" dirty="0">
              <a:solidFill>
                <a:schemeClr val="bg1">
                  <a:lumMod val="75000"/>
                  <a:lumOff val="25000"/>
                </a:schemeClr>
              </a:solidFill>
            </a:endParaRPr>
          </a:p>
        </p:txBody>
      </p:sp>
    </p:spTree>
    <p:extLst>
      <p:ext uri="{BB962C8B-B14F-4D97-AF65-F5344CB8AC3E}">
        <p14:creationId xmlns:p14="http://schemas.microsoft.com/office/powerpoint/2010/main" val="29421078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684212" y="383458"/>
            <a:ext cx="10740872" cy="4247317"/>
          </a:xfrm>
          <a:prstGeom prst="rect">
            <a:avLst/>
          </a:prstGeom>
          <a:noFill/>
        </p:spPr>
        <p:txBody>
          <a:bodyPr wrap="square" rtlCol="0">
            <a:spAutoFit/>
          </a:bodyPr>
          <a:lstStyle/>
          <a:p>
            <a:r>
              <a:rPr lang="en-US" b="1" dirty="0" smtClean="0">
                <a:solidFill>
                  <a:schemeClr val="bg1">
                    <a:lumMod val="75000"/>
                    <a:lumOff val="25000"/>
                  </a:schemeClr>
                </a:solidFill>
              </a:rPr>
              <a:t>4. Building and Running the Native App</a:t>
            </a:r>
          </a:p>
          <a:p>
            <a:r>
              <a:rPr lang="en-US" dirty="0">
                <a:solidFill>
                  <a:schemeClr val="bg1">
                    <a:lumMod val="75000"/>
                    <a:lumOff val="25000"/>
                  </a:schemeClr>
                </a:solidFill>
              </a:rPr>
              <a:t>At this point you can </a:t>
            </a:r>
            <a:r>
              <a:rPr lang="en-US" dirty="0" smtClean="0">
                <a:solidFill>
                  <a:schemeClr val="bg1">
                    <a:lumMod val="75000"/>
                    <a:lumOff val="25000"/>
                  </a:schemeClr>
                </a:solidFill>
              </a:rPr>
              <a:t>build </a:t>
            </a:r>
            <a:r>
              <a:rPr lang="en-US" dirty="0">
                <a:solidFill>
                  <a:schemeClr val="bg1">
                    <a:lumMod val="75000"/>
                    <a:lumOff val="25000"/>
                  </a:schemeClr>
                </a:solidFill>
              </a:rPr>
              <a:t>the app and </a:t>
            </a:r>
            <a:r>
              <a:rPr lang="en-US" dirty="0" smtClean="0">
                <a:solidFill>
                  <a:schemeClr val="bg1">
                    <a:lumMod val="75000"/>
                    <a:lumOff val="25000"/>
                  </a:schemeClr>
                </a:solidFill>
              </a:rPr>
              <a:t>push it to an emulator </a:t>
            </a:r>
            <a:r>
              <a:rPr lang="en-US" dirty="0">
                <a:solidFill>
                  <a:schemeClr val="bg1">
                    <a:lumMod val="75000"/>
                    <a:lumOff val="25000"/>
                  </a:schemeClr>
                </a:solidFill>
              </a:rPr>
              <a:t>or </a:t>
            </a:r>
            <a:r>
              <a:rPr lang="en-US" dirty="0" smtClean="0">
                <a:solidFill>
                  <a:schemeClr val="bg1">
                    <a:lumMod val="75000"/>
                    <a:lumOff val="25000"/>
                  </a:schemeClr>
                </a:solidFill>
              </a:rPr>
              <a:t>a mobile device</a:t>
            </a:r>
            <a:r>
              <a:rPr lang="en-US" dirty="0">
                <a:solidFill>
                  <a:schemeClr val="bg1">
                    <a:lumMod val="75000"/>
                    <a:lumOff val="25000"/>
                  </a:schemeClr>
                </a:solidFill>
              </a:rPr>
              <a:t>. The commands to run and build are:</a:t>
            </a:r>
          </a:p>
          <a:p>
            <a:endParaRPr lang="en-US" dirty="0">
              <a:solidFill>
                <a:schemeClr val="tx1">
                  <a:lumMod val="65000"/>
                </a:schemeClr>
              </a:solidFill>
            </a:endParaRPr>
          </a:p>
          <a:p>
            <a:r>
              <a:rPr lang="en-US" dirty="0" smtClean="0">
                <a:solidFill>
                  <a:schemeClr val="tx1">
                    <a:lumMod val="65000"/>
                  </a:schemeClr>
                </a:solidFill>
              </a:rPr>
              <a:t>		$ Ionic </a:t>
            </a:r>
            <a:r>
              <a:rPr lang="en-US" dirty="0">
                <a:solidFill>
                  <a:schemeClr val="tx1">
                    <a:lumMod val="65000"/>
                  </a:schemeClr>
                </a:solidFill>
              </a:rPr>
              <a:t>build </a:t>
            </a:r>
            <a:r>
              <a:rPr lang="en-US" dirty="0" err="1">
                <a:solidFill>
                  <a:schemeClr val="tx1">
                    <a:lumMod val="65000"/>
                  </a:schemeClr>
                </a:solidFill>
              </a:rPr>
              <a:t>ios</a:t>
            </a:r>
            <a:r>
              <a:rPr lang="en-US" dirty="0">
                <a:solidFill>
                  <a:schemeClr val="tx1">
                    <a:lumMod val="65000"/>
                  </a:schemeClr>
                </a:solidFill>
              </a:rPr>
              <a:t> </a:t>
            </a:r>
            <a:r>
              <a:rPr lang="en-US" dirty="0">
                <a:solidFill>
                  <a:schemeClr val="tx1">
                    <a:lumMod val="65000"/>
                  </a:schemeClr>
                </a:solidFill>
                <a:sym typeface="Wingdings" panose="05000000000000000000" pitchFamily="2" charset="2"/>
              </a:rPr>
              <a:t></a:t>
            </a:r>
            <a:r>
              <a:rPr lang="en-US" dirty="0">
                <a:solidFill>
                  <a:schemeClr val="tx1">
                    <a:lumMod val="65000"/>
                  </a:schemeClr>
                </a:solidFill>
              </a:rPr>
              <a:t> builds all the native code necessary for </a:t>
            </a:r>
            <a:r>
              <a:rPr lang="en-US" dirty="0" smtClean="0">
                <a:solidFill>
                  <a:schemeClr val="tx1">
                    <a:lumMod val="65000"/>
                  </a:schemeClr>
                </a:solidFill>
              </a:rPr>
              <a:t>iOS</a:t>
            </a:r>
          </a:p>
          <a:p>
            <a:r>
              <a:rPr lang="en-US" dirty="0" smtClean="0">
                <a:solidFill>
                  <a:schemeClr val="tx1">
                    <a:lumMod val="65000"/>
                  </a:schemeClr>
                </a:solidFill>
              </a:rPr>
              <a:t>		$ </a:t>
            </a:r>
            <a:r>
              <a:rPr lang="en-US" dirty="0">
                <a:solidFill>
                  <a:schemeClr val="tx1">
                    <a:lumMod val="65000"/>
                  </a:schemeClr>
                </a:solidFill>
              </a:rPr>
              <a:t>Ionic build android </a:t>
            </a:r>
            <a:r>
              <a:rPr lang="en-US" dirty="0">
                <a:solidFill>
                  <a:schemeClr val="tx1">
                    <a:lumMod val="65000"/>
                  </a:schemeClr>
                </a:solidFill>
                <a:sym typeface="Wingdings" panose="05000000000000000000" pitchFamily="2" charset="2"/>
              </a:rPr>
              <a:t></a:t>
            </a:r>
            <a:r>
              <a:rPr lang="en-US" dirty="0">
                <a:solidFill>
                  <a:schemeClr val="tx1">
                    <a:lumMod val="65000"/>
                  </a:schemeClr>
                </a:solidFill>
              </a:rPr>
              <a:t> builds all the native code necessary for Android OS</a:t>
            </a:r>
          </a:p>
          <a:p>
            <a:r>
              <a:rPr lang="en-US" dirty="0" smtClean="0">
                <a:solidFill>
                  <a:schemeClr val="tx1">
                    <a:lumMod val="65000"/>
                  </a:schemeClr>
                </a:solidFill>
              </a:rPr>
              <a:t>		$ </a:t>
            </a:r>
            <a:r>
              <a:rPr lang="en-US" dirty="0">
                <a:solidFill>
                  <a:schemeClr val="tx1">
                    <a:lumMod val="65000"/>
                  </a:schemeClr>
                </a:solidFill>
              </a:rPr>
              <a:t>Ionic emulate </a:t>
            </a:r>
            <a:r>
              <a:rPr lang="en-US" dirty="0" err="1">
                <a:solidFill>
                  <a:schemeClr val="tx1">
                    <a:lumMod val="65000"/>
                  </a:schemeClr>
                </a:solidFill>
              </a:rPr>
              <a:t>ios</a:t>
            </a:r>
            <a:r>
              <a:rPr lang="en-US" dirty="0">
                <a:solidFill>
                  <a:schemeClr val="tx1">
                    <a:lumMod val="65000"/>
                  </a:schemeClr>
                </a:solidFill>
              </a:rPr>
              <a:t> </a:t>
            </a:r>
            <a:r>
              <a:rPr lang="en-US" dirty="0">
                <a:solidFill>
                  <a:schemeClr val="tx1">
                    <a:lumMod val="65000"/>
                  </a:schemeClr>
                </a:solidFill>
                <a:sym typeface="Wingdings" panose="05000000000000000000" pitchFamily="2" charset="2"/>
              </a:rPr>
              <a:t></a:t>
            </a:r>
            <a:r>
              <a:rPr lang="en-US" dirty="0">
                <a:solidFill>
                  <a:schemeClr val="tx1">
                    <a:lumMod val="65000"/>
                  </a:schemeClr>
                </a:solidFill>
              </a:rPr>
              <a:t> runs the app on an iOS emulator</a:t>
            </a:r>
          </a:p>
          <a:p>
            <a:r>
              <a:rPr lang="en-US" dirty="0" smtClean="0">
                <a:solidFill>
                  <a:schemeClr val="tx1">
                    <a:lumMod val="65000"/>
                  </a:schemeClr>
                </a:solidFill>
              </a:rPr>
              <a:t>		$ </a:t>
            </a:r>
            <a:r>
              <a:rPr lang="en-US" dirty="0">
                <a:solidFill>
                  <a:schemeClr val="tx1">
                    <a:lumMod val="65000"/>
                  </a:schemeClr>
                </a:solidFill>
              </a:rPr>
              <a:t>Ionic emulate android </a:t>
            </a:r>
            <a:r>
              <a:rPr lang="en-US" dirty="0">
                <a:solidFill>
                  <a:schemeClr val="tx1">
                    <a:lumMod val="65000"/>
                  </a:schemeClr>
                </a:solidFill>
                <a:sym typeface="Wingdings" panose="05000000000000000000" pitchFamily="2" charset="2"/>
              </a:rPr>
              <a:t></a:t>
            </a:r>
            <a:r>
              <a:rPr lang="en-US" dirty="0">
                <a:solidFill>
                  <a:schemeClr val="tx1">
                    <a:lumMod val="65000"/>
                  </a:schemeClr>
                </a:solidFill>
              </a:rPr>
              <a:t> runs the app on an Android emulator</a:t>
            </a:r>
          </a:p>
          <a:p>
            <a:r>
              <a:rPr lang="en-US" dirty="0" smtClean="0">
                <a:solidFill>
                  <a:schemeClr val="tx1">
                    <a:lumMod val="65000"/>
                  </a:schemeClr>
                </a:solidFill>
              </a:rPr>
              <a:t>		$ </a:t>
            </a:r>
            <a:r>
              <a:rPr lang="en-US" dirty="0">
                <a:solidFill>
                  <a:schemeClr val="tx1">
                    <a:lumMod val="65000"/>
                  </a:schemeClr>
                </a:solidFill>
              </a:rPr>
              <a:t>Ionic run </a:t>
            </a:r>
            <a:r>
              <a:rPr lang="en-US" dirty="0" err="1">
                <a:solidFill>
                  <a:schemeClr val="tx1">
                    <a:lumMod val="65000"/>
                  </a:schemeClr>
                </a:solidFill>
              </a:rPr>
              <a:t>ios</a:t>
            </a:r>
            <a:r>
              <a:rPr lang="en-US" dirty="0">
                <a:solidFill>
                  <a:schemeClr val="tx1">
                    <a:lumMod val="65000"/>
                  </a:schemeClr>
                </a:solidFill>
              </a:rPr>
              <a:t> </a:t>
            </a:r>
            <a:r>
              <a:rPr lang="en-US" dirty="0">
                <a:solidFill>
                  <a:schemeClr val="tx1">
                    <a:lumMod val="65000"/>
                  </a:schemeClr>
                </a:solidFill>
                <a:sym typeface="Wingdings" panose="05000000000000000000" pitchFamily="2" charset="2"/>
              </a:rPr>
              <a:t></a:t>
            </a:r>
            <a:r>
              <a:rPr lang="en-US" dirty="0">
                <a:solidFill>
                  <a:schemeClr val="tx1">
                    <a:lumMod val="65000"/>
                  </a:schemeClr>
                </a:solidFill>
              </a:rPr>
              <a:t> builds and installs the app </a:t>
            </a:r>
            <a:r>
              <a:rPr lang="en-US" dirty="0" smtClean="0">
                <a:solidFill>
                  <a:schemeClr val="tx1">
                    <a:lumMod val="65000"/>
                  </a:schemeClr>
                </a:solidFill>
              </a:rPr>
              <a:t>to iOS devices </a:t>
            </a:r>
          </a:p>
          <a:p>
            <a:r>
              <a:rPr lang="en-US" dirty="0" smtClean="0">
                <a:solidFill>
                  <a:schemeClr val="tx1">
                    <a:lumMod val="65000"/>
                  </a:schemeClr>
                </a:solidFill>
              </a:rPr>
              <a:t>		$ </a:t>
            </a:r>
            <a:r>
              <a:rPr lang="en-US" dirty="0">
                <a:solidFill>
                  <a:schemeClr val="tx1">
                    <a:lumMod val="65000"/>
                  </a:schemeClr>
                </a:solidFill>
              </a:rPr>
              <a:t>Ionic run android </a:t>
            </a:r>
            <a:r>
              <a:rPr lang="en-US" dirty="0">
                <a:solidFill>
                  <a:schemeClr val="tx1">
                    <a:lumMod val="65000"/>
                  </a:schemeClr>
                </a:solidFill>
                <a:sym typeface="Wingdings" panose="05000000000000000000" pitchFamily="2" charset="2"/>
              </a:rPr>
              <a:t></a:t>
            </a:r>
            <a:r>
              <a:rPr lang="en-US" dirty="0">
                <a:solidFill>
                  <a:schemeClr val="tx1">
                    <a:lumMod val="65000"/>
                  </a:schemeClr>
                </a:solidFill>
              </a:rPr>
              <a:t> builds and installs the </a:t>
            </a:r>
            <a:r>
              <a:rPr lang="en-US" dirty="0" smtClean="0">
                <a:solidFill>
                  <a:schemeClr val="tx1">
                    <a:lumMod val="65000"/>
                  </a:schemeClr>
                </a:solidFill>
              </a:rPr>
              <a:t>app </a:t>
            </a:r>
            <a:r>
              <a:rPr lang="en-US" dirty="0" err="1" smtClean="0">
                <a:solidFill>
                  <a:schemeClr val="tx1">
                    <a:lumMod val="65000"/>
                  </a:schemeClr>
                </a:solidFill>
              </a:rPr>
              <a:t>ot</a:t>
            </a:r>
            <a:r>
              <a:rPr lang="en-US" dirty="0" smtClean="0">
                <a:solidFill>
                  <a:schemeClr val="tx1">
                    <a:lumMod val="65000"/>
                  </a:schemeClr>
                </a:solidFill>
              </a:rPr>
              <a:t> Android devices</a:t>
            </a:r>
            <a:endParaRPr lang="en-US" dirty="0">
              <a:solidFill>
                <a:schemeClr val="tx1">
                  <a:lumMod val="65000"/>
                </a:schemeClr>
              </a:solidFill>
            </a:endParaRPr>
          </a:p>
          <a:p>
            <a:endParaRPr lang="en-US" dirty="0">
              <a:solidFill>
                <a:schemeClr val="bg1">
                  <a:lumMod val="75000"/>
                  <a:lumOff val="25000"/>
                </a:schemeClr>
              </a:solidFill>
            </a:endParaRPr>
          </a:p>
          <a:p>
            <a:r>
              <a:rPr lang="en-US" dirty="0" smtClean="0">
                <a:solidFill>
                  <a:schemeClr val="bg1">
                    <a:lumMod val="75000"/>
                    <a:lumOff val="25000"/>
                  </a:schemeClr>
                </a:solidFill>
              </a:rPr>
              <a:t>Mobile devices will need to be connected via USB.</a:t>
            </a:r>
          </a:p>
          <a:p>
            <a:endParaRPr lang="en-US" dirty="0">
              <a:solidFill>
                <a:schemeClr val="bg1">
                  <a:lumMod val="75000"/>
                  <a:lumOff val="25000"/>
                </a:schemeClr>
              </a:solidFill>
            </a:endParaRPr>
          </a:p>
          <a:p>
            <a:r>
              <a:rPr lang="en-US" dirty="0" smtClean="0">
                <a:solidFill>
                  <a:schemeClr val="bg1">
                    <a:lumMod val="75000"/>
                    <a:lumOff val="25000"/>
                  </a:schemeClr>
                </a:solidFill>
              </a:rPr>
              <a:t>Android developer options need to be enabled via the system settings on the device and have USB connection enabled.</a:t>
            </a:r>
            <a:endParaRPr lang="en-US" dirty="0">
              <a:solidFill>
                <a:schemeClr val="bg1">
                  <a:lumMod val="75000"/>
                  <a:lumOff val="25000"/>
                </a:schemeClr>
              </a:solidFill>
            </a:endParaRPr>
          </a:p>
        </p:txBody>
      </p:sp>
    </p:spTree>
    <p:extLst>
      <p:ext uri="{BB962C8B-B14F-4D97-AF65-F5344CB8AC3E}">
        <p14:creationId xmlns:p14="http://schemas.microsoft.com/office/powerpoint/2010/main" val="36527853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684212" y="383458"/>
            <a:ext cx="10740872" cy="923330"/>
          </a:xfrm>
          <a:prstGeom prst="rect">
            <a:avLst/>
          </a:prstGeom>
          <a:noFill/>
        </p:spPr>
        <p:txBody>
          <a:bodyPr wrap="square" rtlCol="0">
            <a:spAutoFit/>
          </a:bodyPr>
          <a:lstStyle/>
          <a:p>
            <a:r>
              <a:rPr lang="en-US" b="1" dirty="0" smtClean="0">
                <a:solidFill>
                  <a:schemeClr val="bg1">
                    <a:lumMod val="75000"/>
                    <a:lumOff val="25000"/>
                  </a:schemeClr>
                </a:solidFill>
              </a:rPr>
              <a:t>Expanding Your App with </a:t>
            </a:r>
            <a:r>
              <a:rPr lang="en-US" b="1" dirty="0" err="1" smtClean="0">
                <a:solidFill>
                  <a:schemeClr val="bg1">
                    <a:lumMod val="75000"/>
                    <a:lumOff val="25000"/>
                  </a:schemeClr>
                </a:solidFill>
              </a:rPr>
              <a:t>ngCordova</a:t>
            </a:r>
            <a:r>
              <a:rPr lang="en-US" b="1" dirty="0" smtClean="0">
                <a:solidFill>
                  <a:schemeClr val="bg1">
                    <a:lumMod val="75000"/>
                    <a:lumOff val="25000"/>
                  </a:schemeClr>
                </a:solidFill>
              </a:rPr>
              <a:t> Plugins</a:t>
            </a:r>
          </a:p>
          <a:p>
            <a:r>
              <a:rPr lang="en-US" dirty="0">
                <a:solidFill>
                  <a:schemeClr val="bg1">
                    <a:lumMod val="75000"/>
                    <a:lumOff val="25000"/>
                  </a:schemeClr>
                </a:solidFill>
              </a:rPr>
              <a:t>http://ngcordova.com/ </a:t>
            </a:r>
            <a:r>
              <a:rPr lang="en-US" dirty="0" smtClean="0">
                <a:solidFill>
                  <a:schemeClr val="bg1">
                    <a:lumMod val="75000"/>
                    <a:lumOff val="25000"/>
                  </a:schemeClr>
                </a:solidFill>
              </a:rPr>
              <a:t>is a expansive library of over 70 plugins that can help add features and enhancements your app including</a:t>
            </a:r>
            <a:endParaRPr lang="en-US" dirty="0">
              <a:solidFill>
                <a:schemeClr val="bg1">
                  <a:lumMod val="75000"/>
                  <a:lumOff val="25000"/>
                </a:schemeClr>
              </a:solidFill>
            </a:endParaRPr>
          </a:p>
        </p:txBody>
      </p:sp>
      <p:sp>
        <p:nvSpPr>
          <p:cNvPr id="2" name="TextBox 1"/>
          <p:cNvSpPr txBox="1"/>
          <p:nvPr/>
        </p:nvSpPr>
        <p:spPr>
          <a:xfrm>
            <a:off x="2474912" y="1714500"/>
            <a:ext cx="2478088" cy="1754326"/>
          </a:xfrm>
          <a:prstGeom prst="rect">
            <a:avLst/>
          </a:prstGeom>
          <a:noFill/>
        </p:spPr>
        <p:txBody>
          <a:bodyPr wrap="square" rtlCol="0">
            <a:spAutoFit/>
          </a:bodyPr>
          <a:lstStyle/>
          <a:p>
            <a:r>
              <a:rPr lang="en-US" b="1" dirty="0">
                <a:solidFill>
                  <a:schemeClr val="bg1"/>
                </a:solidFill>
              </a:rPr>
              <a:t>Local </a:t>
            </a:r>
            <a:r>
              <a:rPr lang="en-US" b="1" dirty="0" smtClean="0">
                <a:solidFill>
                  <a:schemeClr val="bg1"/>
                </a:solidFill>
              </a:rPr>
              <a:t>Storage </a:t>
            </a:r>
            <a:endParaRPr lang="en-US" b="1" dirty="0">
              <a:solidFill>
                <a:schemeClr val="bg1"/>
              </a:solidFill>
            </a:endParaRPr>
          </a:p>
          <a:p>
            <a:r>
              <a:rPr lang="en-US" b="1" dirty="0" smtClean="0">
                <a:solidFill>
                  <a:schemeClr val="bg1"/>
                </a:solidFill>
              </a:rPr>
              <a:t>Device </a:t>
            </a:r>
            <a:r>
              <a:rPr lang="en-US" b="1" dirty="0">
                <a:solidFill>
                  <a:schemeClr val="bg1"/>
                </a:solidFill>
              </a:rPr>
              <a:t>Camera</a:t>
            </a:r>
          </a:p>
          <a:p>
            <a:r>
              <a:rPr lang="en-US" b="1" dirty="0" smtClean="0">
                <a:solidFill>
                  <a:schemeClr val="bg1"/>
                </a:solidFill>
              </a:rPr>
              <a:t>Touch </a:t>
            </a:r>
            <a:r>
              <a:rPr lang="en-US" b="1" dirty="0">
                <a:solidFill>
                  <a:schemeClr val="bg1"/>
                </a:solidFill>
              </a:rPr>
              <a:t>ID</a:t>
            </a:r>
          </a:p>
          <a:p>
            <a:r>
              <a:rPr lang="en-US" b="1" dirty="0" err="1" smtClean="0">
                <a:solidFill>
                  <a:schemeClr val="bg1"/>
                </a:solidFill>
              </a:rPr>
              <a:t>HealthKit</a:t>
            </a:r>
            <a:endParaRPr lang="en-US" b="1" dirty="0">
              <a:solidFill>
                <a:schemeClr val="bg1"/>
              </a:solidFill>
            </a:endParaRPr>
          </a:p>
          <a:p>
            <a:r>
              <a:rPr lang="en-US" b="1" dirty="0" smtClean="0">
                <a:solidFill>
                  <a:schemeClr val="bg1"/>
                </a:solidFill>
              </a:rPr>
              <a:t>SQLite</a:t>
            </a:r>
            <a:endParaRPr lang="en-US" b="1" dirty="0">
              <a:solidFill>
                <a:schemeClr val="bg1"/>
              </a:solidFill>
            </a:endParaRPr>
          </a:p>
          <a:p>
            <a:r>
              <a:rPr lang="en-US" b="1" dirty="0" smtClean="0">
                <a:solidFill>
                  <a:schemeClr val="bg1"/>
                </a:solidFill>
              </a:rPr>
              <a:t>Local Notifications</a:t>
            </a:r>
            <a:endParaRPr lang="en-US" b="1" dirty="0">
              <a:solidFill>
                <a:schemeClr val="bg1"/>
              </a:solidFill>
            </a:endParaRPr>
          </a:p>
        </p:txBody>
      </p:sp>
      <p:sp>
        <p:nvSpPr>
          <p:cNvPr id="3" name="TextBox 2"/>
          <p:cNvSpPr txBox="1"/>
          <p:nvPr/>
        </p:nvSpPr>
        <p:spPr>
          <a:xfrm>
            <a:off x="790575" y="4352926"/>
            <a:ext cx="9963150" cy="1477328"/>
          </a:xfrm>
          <a:prstGeom prst="rect">
            <a:avLst/>
          </a:prstGeom>
          <a:noFill/>
        </p:spPr>
        <p:txBody>
          <a:bodyPr wrap="square" rtlCol="0">
            <a:spAutoFit/>
          </a:bodyPr>
          <a:lstStyle/>
          <a:p>
            <a:pPr lvl="0"/>
            <a:r>
              <a:rPr lang="en-US" b="1" dirty="0" smtClean="0">
                <a:solidFill>
                  <a:schemeClr val="bg1">
                    <a:lumMod val="75000"/>
                    <a:lumOff val="25000"/>
                  </a:schemeClr>
                </a:solidFill>
              </a:rPr>
              <a:t>1. Installation</a:t>
            </a:r>
          </a:p>
          <a:p>
            <a:pPr lvl="0"/>
            <a:r>
              <a:rPr lang="en-US" dirty="0" smtClean="0">
                <a:solidFill>
                  <a:schemeClr val="bg1">
                    <a:lumMod val="75000"/>
                    <a:lumOff val="25000"/>
                  </a:schemeClr>
                </a:solidFill>
              </a:rPr>
              <a:t>Download from </a:t>
            </a:r>
            <a:r>
              <a:rPr lang="en-US" u="sng" dirty="0" smtClean="0">
                <a:solidFill>
                  <a:schemeClr val="bg1">
                    <a:lumMod val="75000"/>
                    <a:lumOff val="25000"/>
                  </a:schemeClr>
                </a:solidFill>
                <a:hlinkClick r:id="rId2"/>
              </a:rPr>
              <a:t>http</a:t>
            </a:r>
            <a:r>
              <a:rPr lang="en-US" u="sng" dirty="0">
                <a:solidFill>
                  <a:schemeClr val="bg1">
                    <a:lumMod val="75000"/>
                    <a:lumOff val="25000"/>
                  </a:schemeClr>
                </a:solidFill>
                <a:hlinkClick r:id="rId2"/>
              </a:rPr>
              <a:t>://ngcordova.com</a:t>
            </a:r>
            <a:r>
              <a:rPr lang="en-US" u="sng" dirty="0" smtClean="0">
                <a:solidFill>
                  <a:schemeClr val="bg1">
                    <a:lumMod val="75000"/>
                    <a:lumOff val="25000"/>
                  </a:schemeClr>
                </a:solidFill>
                <a:hlinkClick r:id="rId2"/>
              </a:rPr>
              <a:t>/</a:t>
            </a:r>
            <a:endParaRPr lang="en-US" u="sng" dirty="0" smtClean="0">
              <a:solidFill>
                <a:schemeClr val="bg1">
                  <a:lumMod val="75000"/>
                  <a:lumOff val="25000"/>
                </a:schemeClr>
              </a:solidFill>
            </a:endParaRPr>
          </a:p>
          <a:p>
            <a:pPr lvl="0"/>
            <a:r>
              <a:rPr lang="en-US" dirty="0" smtClean="0">
                <a:solidFill>
                  <a:schemeClr val="bg1">
                    <a:lumMod val="75000"/>
                    <a:lumOff val="25000"/>
                  </a:schemeClr>
                </a:solidFill>
              </a:rPr>
              <a:t>                       or</a:t>
            </a:r>
          </a:p>
          <a:p>
            <a:pPr lvl="0"/>
            <a:r>
              <a:rPr lang="en-US" dirty="0" smtClean="0">
                <a:solidFill>
                  <a:schemeClr val="bg1">
                    <a:lumMod val="75000"/>
                    <a:lumOff val="25000"/>
                  </a:schemeClr>
                </a:solidFill>
              </a:rPr>
              <a:t>$ </a:t>
            </a:r>
            <a:r>
              <a:rPr lang="en-US" dirty="0">
                <a:solidFill>
                  <a:schemeClr val="bg1">
                    <a:lumMod val="75000"/>
                    <a:lumOff val="25000"/>
                  </a:schemeClr>
                </a:solidFill>
              </a:rPr>
              <a:t>bower install </a:t>
            </a:r>
            <a:r>
              <a:rPr lang="en-US" dirty="0" err="1">
                <a:solidFill>
                  <a:schemeClr val="bg1">
                    <a:lumMod val="75000"/>
                    <a:lumOff val="25000"/>
                  </a:schemeClr>
                </a:solidFill>
              </a:rPr>
              <a:t>ngCordova</a:t>
            </a:r>
            <a:r>
              <a:rPr lang="en-US" dirty="0">
                <a:solidFill>
                  <a:schemeClr val="bg1">
                    <a:lumMod val="75000"/>
                    <a:lumOff val="25000"/>
                  </a:schemeClr>
                </a:solidFill>
              </a:rPr>
              <a:t> </a:t>
            </a:r>
          </a:p>
          <a:p>
            <a:pPr marL="342900" lvl="0" indent="-342900">
              <a:buAutoNum type="arabicParenR"/>
            </a:pPr>
            <a:endParaRPr lang="en-US" dirty="0">
              <a:solidFill>
                <a:schemeClr val="bg1">
                  <a:lumMod val="75000"/>
                  <a:lumOff val="25000"/>
                </a:schemeClr>
              </a:solidFill>
            </a:endParaRPr>
          </a:p>
        </p:txBody>
      </p:sp>
      <p:sp>
        <p:nvSpPr>
          <p:cNvPr id="5" name="TextBox 4"/>
          <p:cNvSpPr txBox="1"/>
          <p:nvPr/>
        </p:nvSpPr>
        <p:spPr>
          <a:xfrm>
            <a:off x="6143625" y="1714500"/>
            <a:ext cx="3151825" cy="1754326"/>
          </a:xfrm>
          <a:prstGeom prst="rect">
            <a:avLst/>
          </a:prstGeom>
          <a:noFill/>
        </p:spPr>
        <p:txBody>
          <a:bodyPr wrap="none" rtlCol="0">
            <a:spAutoFit/>
          </a:bodyPr>
          <a:lstStyle/>
          <a:p>
            <a:r>
              <a:rPr lang="en-US" b="1" dirty="0" smtClean="0">
                <a:solidFill>
                  <a:schemeClr val="bg1"/>
                </a:solidFill>
              </a:rPr>
              <a:t>Social Sharing</a:t>
            </a:r>
            <a:endParaRPr lang="en-US" b="1" dirty="0">
              <a:solidFill>
                <a:schemeClr val="bg1"/>
              </a:solidFill>
            </a:endParaRPr>
          </a:p>
          <a:p>
            <a:r>
              <a:rPr lang="en-US" b="1" dirty="0">
                <a:solidFill>
                  <a:schemeClr val="bg1"/>
                </a:solidFill>
              </a:rPr>
              <a:t>Device </a:t>
            </a:r>
            <a:r>
              <a:rPr lang="en-US" b="1" dirty="0" smtClean="0">
                <a:solidFill>
                  <a:schemeClr val="bg1"/>
                </a:solidFill>
              </a:rPr>
              <a:t>Motion/Orientation</a:t>
            </a:r>
            <a:endParaRPr lang="en-US" b="1" dirty="0">
              <a:solidFill>
                <a:schemeClr val="bg1"/>
              </a:solidFill>
            </a:endParaRPr>
          </a:p>
          <a:p>
            <a:r>
              <a:rPr lang="en-US" b="1" dirty="0" smtClean="0">
                <a:solidFill>
                  <a:schemeClr val="bg1"/>
                </a:solidFill>
              </a:rPr>
              <a:t>Geolocation</a:t>
            </a:r>
            <a:endParaRPr lang="en-US" b="1" dirty="0">
              <a:solidFill>
                <a:schemeClr val="bg1"/>
              </a:solidFill>
            </a:endParaRPr>
          </a:p>
          <a:p>
            <a:r>
              <a:rPr lang="en-US" b="1" dirty="0" smtClean="0">
                <a:solidFill>
                  <a:schemeClr val="bg1"/>
                </a:solidFill>
              </a:rPr>
              <a:t>Google Analytics</a:t>
            </a:r>
            <a:endParaRPr lang="en-US" b="1" dirty="0">
              <a:solidFill>
                <a:schemeClr val="bg1"/>
              </a:solidFill>
            </a:endParaRPr>
          </a:p>
          <a:p>
            <a:r>
              <a:rPr lang="en-US" b="1" dirty="0" smtClean="0">
                <a:solidFill>
                  <a:schemeClr val="bg1"/>
                </a:solidFill>
              </a:rPr>
              <a:t>Battery Status</a:t>
            </a:r>
            <a:endParaRPr lang="en-US" b="1" dirty="0">
              <a:solidFill>
                <a:schemeClr val="bg1"/>
              </a:solidFill>
            </a:endParaRPr>
          </a:p>
          <a:p>
            <a:r>
              <a:rPr lang="en-US" b="1" dirty="0" smtClean="0">
                <a:solidFill>
                  <a:schemeClr val="bg1"/>
                </a:solidFill>
              </a:rPr>
              <a:t>Push Notifications</a:t>
            </a:r>
            <a:endParaRPr lang="en-US" b="1" dirty="0">
              <a:solidFill>
                <a:schemeClr val="bg1"/>
              </a:solidFill>
            </a:endParaRPr>
          </a:p>
        </p:txBody>
      </p:sp>
    </p:spTree>
    <p:extLst>
      <p:ext uri="{BB962C8B-B14F-4D97-AF65-F5344CB8AC3E}">
        <p14:creationId xmlns:p14="http://schemas.microsoft.com/office/powerpoint/2010/main" val="9522444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790575" y="1745533"/>
            <a:ext cx="10740872" cy="1477328"/>
          </a:xfrm>
          <a:prstGeom prst="rect">
            <a:avLst/>
          </a:prstGeom>
          <a:noFill/>
        </p:spPr>
        <p:txBody>
          <a:bodyPr wrap="square" rtlCol="0">
            <a:spAutoFit/>
          </a:bodyPr>
          <a:lstStyle/>
          <a:p>
            <a:r>
              <a:rPr lang="en-US" b="1" dirty="0">
                <a:solidFill>
                  <a:schemeClr val="bg1">
                    <a:lumMod val="75000"/>
                    <a:lumOff val="25000"/>
                  </a:schemeClr>
                </a:solidFill>
              </a:rPr>
              <a:t>3</a:t>
            </a:r>
            <a:r>
              <a:rPr lang="en-US" b="1" dirty="0" smtClean="0">
                <a:solidFill>
                  <a:schemeClr val="bg1">
                    <a:lumMod val="75000"/>
                    <a:lumOff val="25000"/>
                  </a:schemeClr>
                </a:solidFill>
              </a:rPr>
              <a:t>. Add </a:t>
            </a:r>
            <a:r>
              <a:rPr lang="en-US" b="1" dirty="0" err="1" smtClean="0">
                <a:solidFill>
                  <a:schemeClr val="bg1">
                    <a:lumMod val="75000"/>
                    <a:lumOff val="25000"/>
                  </a:schemeClr>
                </a:solidFill>
              </a:rPr>
              <a:t>ngCordova</a:t>
            </a:r>
            <a:r>
              <a:rPr lang="en-US" b="1" dirty="0" smtClean="0">
                <a:solidFill>
                  <a:schemeClr val="bg1">
                    <a:lumMod val="75000"/>
                    <a:lumOff val="25000"/>
                  </a:schemeClr>
                </a:solidFill>
              </a:rPr>
              <a:t> Plugins</a:t>
            </a:r>
          </a:p>
          <a:p>
            <a:r>
              <a:rPr lang="en-US" dirty="0">
                <a:solidFill>
                  <a:schemeClr val="bg1">
                    <a:lumMod val="75000"/>
                    <a:lumOff val="25000"/>
                  </a:schemeClr>
                </a:solidFill>
              </a:rPr>
              <a:t>add </a:t>
            </a:r>
            <a:r>
              <a:rPr lang="en-US" dirty="0" err="1">
                <a:solidFill>
                  <a:schemeClr val="bg1">
                    <a:lumMod val="75000"/>
                    <a:lumOff val="25000"/>
                  </a:schemeClr>
                </a:solidFill>
              </a:rPr>
              <a:t>ngCordova</a:t>
            </a:r>
            <a:r>
              <a:rPr lang="en-US" dirty="0">
                <a:solidFill>
                  <a:schemeClr val="bg1">
                    <a:lumMod val="75000"/>
                    <a:lumOff val="25000"/>
                  </a:schemeClr>
                </a:solidFill>
              </a:rPr>
              <a:t> plugins to your app with the plugin command on a command line</a:t>
            </a:r>
            <a:r>
              <a:rPr lang="en-US" dirty="0" smtClean="0">
                <a:solidFill>
                  <a:schemeClr val="bg1">
                    <a:lumMod val="75000"/>
                    <a:lumOff val="25000"/>
                  </a:schemeClr>
                </a:solidFill>
              </a:rPr>
              <a:t>:</a:t>
            </a:r>
          </a:p>
          <a:p>
            <a:r>
              <a:rPr lang="en-US" dirty="0" smtClean="0">
                <a:solidFill>
                  <a:schemeClr val="tx1">
                    <a:lumMod val="65000"/>
                  </a:schemeClr>
                </a:solidFill>
              </a:rPr>
              <a:t>				</a:t>
            </a:r>
          </a:p>
          <a:p>
            <a:r>
              <a:rPr lang="en-US" dirty="0">
                <a:solidFill>
                  <a:schemeClr val="tx1">
                    <a:lumMod val="65000"/>
                  </a:schemeClr>
                </a:solidFill>
              </a:rPr>
              <a:t>	</a:t>
            </a:r>
            <a:r>
              <a:rPr lang="en-US" dirty="0" smtClean="0">
                <a:solidFill>
                  <a:schemeClr val="tx1">
                    <a:lumMod val="65000"/>
                  </a:schemeClr>
                </a:solidFill>
              </a:rPr>
              <a:t>			$ </a:t>
            </a:r>
            <a:r>
              <a:rPr lang="en-US" dirty="0" err="1" smtClean="0">
                <a:solidFill>
                  <a:schemeClr val="tx1">
                    <a:lumMod val="65000"/>
                  </a:schemeClr>
                </a:solidFill>
              </a:rPr>
              <a:t>cordova</a:t>
            </a:r>
            <a:r>
              <a:rPr lang="en-US" dirty="0" smtClean="0">
                <a:solidFill>
                  <a:schemeClr val="tx1">
                    <a:lumMod val="65000"/>
                  </a:schemeClr>
                </a:solidFill>
              </a:rPr>
              <a:t> plugin add </a:t>
            </a:r>
            <a:r>
              <a:rPr lang="en-US" dirty="0" err="1" smtClean="0">
                <a:solidFill>
                  <a:schemeClr val="tx1">
                    <a:lumMod val="65000"/>
                  </a:schemeClr>
                </a:solidFill>
              </a:rPr>
              <a:t>cordova</a:t>
            </a:r>
            <a:r>
              <a:rPr lang="en-US" dirty="0" smtClean="0">
                <a:solidFill>
                  <a:schemeClr val="tx1">
                    <a:lumMod val="65000"/>
                  </a:schemeClr>
                </a:solidFill>
              </a:rPr>
              <a:t>-plugin-camera</a:t>
            </a:r>
            <a:endParaRPr lang="en-US" dirty="0">
              <a:solidFill>
                <a:schemeClr val="tx1">
                  <a:lumMod val="65000"/>
                </a:schemeClr>
              </a:solidFill>
            </a:endParaRPr>
          </a:p>
          <a:p>
            <a:endParaRPr lang="en-US" dirty="0">
              <a:solidFill>
                <a:schemeClr val="bg1">
                  <a:lumMod val="75000"/>
                  <a:lumOff val="25000"/>
                </a:schemeClr>
              </a:solidFill>
            </a:endParaRPr>
          </a:p>
        </p:txBody>
      </p:sp>
      <p:sp>
        <p:nvSpPr>
          <p:cNvPr id="3" name="TextBox 2"/>
          <p:cNvSpPr txBox="1"/>
          <p:nvPr/>
        </p:nvSpPr>
        <p:spPr>
          <a:xfrm>
            <a:off x="790575" y="438614"/>
            <a:ext cx="9963150" cy="901825"/>
          </a:xfrm>
          <a:prstGeom prst="rect">
            <a:avLst/>
          </a:prstGeom>
          <a:noFill/>
        </p:spPr>
        <p:txBody>
          <a:bodyPr wrap="square" rtlCol="0">
            <a:spAutoFit/>
          </a:bodyPr>
          <a:lstStyle/>
          <a:p>
            <a:pPr lvl="0"/>
            <a:r>
              <a:rPr lang="en-US" b="1" dirty="0">
                <a:solidFill>
                  <a:schemeClr val="bg1">
                    <a:lumMod val="75000"/>
                    <a:lumOff val="25000"/>
                  </a:schemeClr>
                </a:solidFill>
              </a:rPr>
              <a:t>2</a:t>
            </a:r>
            <a:r>
              <a:rPr lang="en-US" b="1" dirty="0" smtClean="0">
                <a:solidFill>
                  <a:schemeClr val="bg1">
                    <a:lumMod val="75000"/>
                    <a:lumOff val="25000"/>
                  </a:schemeClr>
                </a:solidFill>
              </a:rPr>
              <a:t>. Include the JS file in your project</a:t>
            </a:r>
          </a:p>
          <a:p>
            <a:pPr lvl="0"/>
            <a:r>
              <a:rPr lang="en-US" dirty="0">
                <a:solidFill>
                  <a:schemeClr val="bg1">
                    <a:lumMod val="75000"/>
                    <a:lumOff val="25000"/>
                  </a:schemeClr>
                </a:solidFill>
              </a:rPr>
              <a:t>Include ng-cordova.js or ng-cordova-min.js in your index.html file before cordova.js and after angular </a:t>
            </a:r>
            <a:r>
              <a:rPr lang="en-US" dirty="0" err="1">
                <a:solidFill>
                  <a:schemeClr val="bg1">
                    <a:lumMod val="75000"/>
                    <a:lumOff val="25000"/>
                  </a:schemeClr>
                </a:solidFill>
              </a:rPr>
              <a:t>js</a:t>
            </a:r>
            <a:r>
              <a:rPr lang="en-US" dirty="0">
                <a:solidFill>
                  <a:schemeClr val="bg1">
                    <a:lumMod val="75000"/>
                    <a:lumOff val="25000"/>
                  </a:schemeClr>
                </a:solidFill>
              </a:rPr>
              <a:t> files.</a:t>
            </a:r>
          </a:p>
          <a:p>
            <a:pPr marL="342900" lvl="0" indent="-342900">
              <a:buAutoNum type="arabicParenR"/>
            </a:pPr>
            <a:endParaRPr lang="en-US" dirty="0">
              <a:solidFill>
                <a:schemeClr val="bg1">
                  <a:lumMod val="75000"/>
                  <a:lumOff val="25000"/>
                </a:schemeClr>
              </a:solidFill>
            </a:endParaRPr>
          </a:p>
        </p:txBody>
      </p:sp>
      <p:sp>
        <p:nvSpPr>
          <p:cNvPr id="7" name="TextBox 6"/>
          <p:cNvSpPr txBox="1"/>
          <p:nvPr/>
        </p:nvSpPr>
        <p:spPr>
          <a:xfrm>
            <a:off x="790575" y="3203335"/>
            <a:ext cx="10740872" cy="923330"/>
          </a:xfrm>
          <a:prstGeom prst="rect">
            <a:avLst/>
          </a:prstGeom>
          <a:noFill/>
        </p:spPr>
        <p:txBody>
          <a:bodyPr wrap="square" rtlCol="0">
            <a:spAutoFit/>
          </a:bodyPr>
          <a:lstStyle/>
          <a:p>
            <a:r>
              <a:rPr lang="en-US" b="1" dirty="0" smtClean="0">
                <a:solidFill>
                  <a:schemeClr val="bg1">
                    <a:lumMod val="75000"/>
                    <a:lumOff val="25000"/>
                  </a:schemeClr>
                </a:solidFill>
              </a:rPr>
              <a:t>4. Implementation</a:t>
            </a:r>
          </a:p>
          <a:p>
            <a:r>
              <a:rPr lang="en-US" dirty="0" smtClean="0">
                <a:solidFill>
                  <a:schemeClr val="bg1">
                    <a:lumMod val="75000"/>
                    <a:lumOff val="25000"/>
                  </a:schemeClr>
                </a:solidFill>
              </a:rPr>
              <a:t>Inject as an Angular dependency:</a:t>
            </a:r>
          </a:p>
          <a:p>
            <a:endParaRPr lang="en-US" dirty="0">
              <a:solidFill>
                <a:schemeClr val="bg1">
                  <a:lumMod val="75000"/>
                  <a:lumOff val="25000"/>
                </a:schemeClr>
              </a:solidFill>
            </a:endParaRPr>
          </a:p>
        </p:txBody>
      </p:sp>
      <p:sp>
        <p:nvSpPr>
          <p:cNvPr id="8" name="Rectangle 1"/>
          <p:cNvSpPr>
            <a:spLocks noChangeArrowheads="1"/>
          </p:cNvSpPr>
          <p:nvPr/>
        </p:nvSpPr>
        <p:spPr bwMode="auto">
          <a:xfrm>
            <a:off x="3067050" y="4001618"/>
            <a:ext cx="4819650" cy="569265"/>
          </a:xfrm>
          <a:prstGeom prst="rect">
            <a:avLst/>
          </a:prstGeom>
          <a:solidFill>
            <a:srgbClr val="F6F7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0" rIns="0" bIns="19044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4A4A4C"/>
                </a:solidFill>
                <a:effectLst/>
                <a:latin typeface="Consolas" panose="020B0609020204030204" pitchFamily="49" charset="0"/>
                <a:ea typeface="Times New Roman" panose="02020603050405020304" pitchFamily="18" charset="0"/>
                <a:cs typeface="Consolas" panose="020B0609020204030204" pitchFamily="49" charset="0"/>
              </a:rPr>
              <a:t>angular.module</a:t>
            </a:r>
            <a:r>
              <a:rPr kumimoji="0" lang="en-US" altLang="en-US" sz="1000" b="0" i="0" u="none" strike="noStrike" cap="none" normalizeH="0" baseline="0" dirty="0" smtClean="0">
                <a:ln>
                  <a:noFill/>
                </a:ln>
                <a:solidFill>
                  <a:srgbClr val="4A4A4C"/>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1000" b="0" i="0" u="none" strike="noStrike" cap="none" normalizeH="0" baseline="0" dirty="0" smtClean="0">
                <a:ln>
                  <a:noFill/>
                </a:ln>
                <a:solidFill>
                  <a:srgbClr val="DD324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1000" b="0" i="0" u="none" strike="noStrike" cap="none" normalizeH="0" baseline="0" dirty="0" err="1" smtClean="0">
                <a:ln>
                  <a:noFill/>
                </a:ln>
                <a:solidFill>
                  <a:srgbClr val="DD3240"/>
                </a:solidFill>
                <a:effectLst/>
                <a:latin typeface="Consolas" panose="020B0609020204030204" pitchFamily="49" charset="0"/>
                <a:ea typeface="Times New Roman" panose="02020603050405020304" pitchFamily="18" charset="0"/>
                <a:cs typeface="Consolas" panose="020B0609020204030204" pitchFamily="49" charset="0"/>
              </a:rPr>
              <a:t>myApp</a:t>
            </a:r>
            <a:r>
              <a:rPr kumimoji="0" lang="en-US" altLang="en-US" sz="1000" b="0" i="0" u="none" strike="noStrike" cap="none" normalizeH="0" baseline="0" dirty="0" smtClean="0">
                <a:ln>
                  <a:noFill/>
                </a:ln>
                <a:solidFill>
                  <a:srgbClr val="DD324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1000" b="0" i="0" u="none" strike="noStrike" cap="none" normalizeH="0" baseline="0" dirty="0" smtClean="0">
                <a:ln>
                  <a:noFill/>
                </a:ln>
                <a:solidFill>
                  <a:srgbClr val="4A4A4C"/>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1000" b="0" i="0" u="none" strike="noStrike" cap="none" normalizeH="0" baseline="0" dirty="0" smtClean="0">
                <a:ln>
                  <a:noFill/>
                </a:ln>
                <a:solidFill>
                  <a:srgbClr val="DD324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1000" b="0" i="0" u="none" strike="noStrike" cap="none" normalizeH="0" baseline="0" dirty="0" err="1" smtClean="0">
                <a:ln>
                  <a:noFill/>
                </a:ln>
                <a:solidFill>
                  <a:srgbClr val="DD3240"/>
                </a:solidFill>
                <a:effectLst/>
                <a:latin typeface="Consolas" panose="020B0609020204030204" pitchFamily="49" charset="0"/>
                <a:ea typeface="Times New Roman" panose="02020603050405020304" pitchFamily="18" charset="0"/>
                <a:cs typeface="Consolas" panose="020B0609020204030204" pitchFamily="49" charset="0"/>
              </a:rPr>
              <a:t>ngCordova</a:t>
            </a:r>
            <a:r>
              <a:rPr kumimoji="0" lang="en-US" altLang="en-US" sz="1000" b="0" i="0" u="none" strike="noStrike" cap="none" normalizeH="0" baseline="0" dirty="0" smtClean="0">
                <a:ln>
                  <a:noFill/>
                </a:ln>
                <a:solidFill>
                  <a:srgbClr val="DD324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1000" b="0" i="0" u="none" strike="noStrike" cap="none" normalizeH="0" baseline="0" dirty="0" smtClean="0">
                <a:ln>
                  <a:noFill/>
                </a:ln>
                <a:solidFill>
                  <a:srgbClr val="4A4A4C"/>
                </a:solidFill>
                <a:effectLst/>
                <a:latin typeface="Consolas" panose="020B0609020204030204" pitchFamily="49" charset="0"/>
                <a:ea typeface="Times New Roman" panose="02020603050405020304" pitchFamily="18"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79773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a:off x="790575" y="438614"/>
            <a:ext cx="9963150" cy="923330"/>
          </a:xfrm>
          <a:prstGeom prst="rect">
            <a:avLst/>
          </a:prstGeom>
          <a:noFill/>
        </p:spPr>
        <p:txBody>
          <a:bodyPr wrap="square" rtlCol="0">
            <a:spAutoFit/>
          </a:bodyPr>
          <a:lstStyle/>
          <a:p>
            <a:pPr lvl="0"/>
            <a:r>
              <a:rPr lang="en-US" b="1" dirty="0" smtClean="0">
                <a:solidFill>
                  <a:schemeClr val="bg1">
                    <a:lumMod val="75000"/>
                    <a:lumOff val="25000"/>
                  </a:schemeClr>
                </a:solidFill>
              </a:rPr>
              <a:t>Implementation (continued)</a:t>
            </a:r>
          </a:p>
          <a:p>
            <a:pPr lvl="0"/>
            <a:r>
              <a:rPr lang="en-US" dirty="0" smtClean="0">
                <a:solidFill>
                  <a:schemeClr val="bg1">
                    <a:lumMod val="75000"/>
                    <a:lumOff val="25000"/>
                  </a:schemeClr>
                </a:solidFill>
              </a:rPr>
              <a:t>Wrap each plugin call with the</a:t>
            </a:r>
            <a:r>
              <a:rPr lang="en-US" dirty="0" smtClean="0">
                <a:solidFill>
                  <a:schemeClr val="bg2">
                    <a:lumMod val="60000"/>
                    <a:lumOff val="40000"/>
                  </a:schemeClr>
                </a:solidFill>
              </a:rPr>
              <a:t> </a:t>
            </a:r>
            <a:r>
              <a:rPr lang="en-US" dirty="0" err="1" smtClean="0">
                <a:solidFill>
                  <a:schemeClr val="bg2">
                    <a:lumMod val="60000"/>
                    <a:lumOff val="40000"/>
                  </a:schemeClr>
                </a:solidFill>
              </a:rPr>
              <a:t>deviceready</a:t>
            </a:r>
            <a:r>
              <a:rPr lang="en-US" dirty="0" smtClean="0">
                <a:solidFill>
                  <a:schemeClr val="bg2">
                    <a:lumMod val="60000"/>
                    <a:lumOff val="40000"/>
                  </a:schemeClr>
                </a:solidFill>
              </a:rPr>
              <a:t> </a:t>
            </a:r>
            <a:r>
              <a:rPr lang="en-US" dirty="0" smtClean="0">
                <a:solidFill>
                  <a:schemeClr val="bg1">
                    <a:lumMod val="75000"/>
                    <a:lumOff val="25000"/>
                  </a:schemeClr>
                </a:solidFill>
              </a:rPr>
              <a:t>event</a:t>
            </a:r>
            <a:endParaRPr lang="en-US" dirty="0">
              <a:solidFill>
                <a:schemeClr val="bg1">
                  <a:lumMod val="75000"/>
                  <a:lumOff val="25000"/>
                </a:schemeClr>
              </a:solidFill>
            </a:endParaRPr>
          </a:p>
          <a:p>
            <a:pPr marL="342900" lvl="0" indent="-342900">
              <a:buAutoNum type="arabicParenR"/>
            </a:pPr>
            <a:endParaRPr lang="en-US" dirty="0">
              <a:solidFill>
                <a:schemeClr val="bg1">
                  <a:lumMod val="75000"/>
                  <a:lumOff val="25000"/>
                </a:schemeClr>
              </a:solidFill>
            </a:endParaRPr>
          </a:p>
        </p:txBody>
      </p:sp>
      <p:sp>
        <p:nvSpPr>
          <p:cNvPr id="2" name="Rectangle 1"/>
          <p:cNvSpPr>
            <a:spLocks noChangeArrowheads="1"/>
          </p:cNvSpPr>
          <p:nvPr/>
        </p:nvSpPr>
        <p:spPr bwMode="auto">
          <a:xfrm>
            <a:off x="3876675" y="1671165"/>
            <a:ext cx="4371975" cy="2010726"/>
          </a:xfrm>
          <a:prstGeom prst="rect">
            <a:avLst/>
          </a:prstGeom>
          <a:solidFill>
            <a:srgbClr val="F6F7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000" b="0" i="0" u="none" strike="noStrike" cap="none" normalizeH="0" baseline="0" dirty="0" smtClean="0">
                <a:ln>
                  <a:noFill/>
                </a:ln>
                <a:solidFill>
                  <a:srgbClr val="4A4A4C"/>
                </a:solidFill>
                <a:effectLst/>
                <a:latin typeface="Menlo"/>
              </a:rPr>
              <a:t>.</a:t>
            </a:r>
            <a:r>
              <a:rPr kumimoji="0" lang="en-US" altLang="en-US" sz="1000" b="0" i="0" u="none" strike="noStrike" cap="none" normalizeH="0" baseline="0" dirty="0" err="1" smtClean="0">
                <a:ln>
                  <a:noFill/>
                </a:ln>
                <a:solidFill>
                  <a:srgbClr val="4A4A4C"/>
                </a:solidFill>
                <a:effectLst/>
                <a:latin typeface="Menlo"/>
              </a:rPr>
              <a:t>addEventListener</a:t>
            </a:r>
            <a:r>
              <a:rPr kumimoji="0" lang="en-US" altLang="en-US" sz="1000" b="0" i="0" u="none" strike="noStrike" cap="none" normalizeH="0" baseline="0" dirty="0" smtClean="0">
                <a:ln>
                  <a:noFill/>
                </a:ln>
                <a:solidFill>
                  <a:srgbClr val="4A4A4C"/>
                </a:solidFill>
                <a:effectLst/>
                <a:latin typeface="Menlo"/>
              </a:rPr>
              <a:t>(</a:t>
            </a:r>
            <a:r>
              <a:rPr kumimoji="0" lang="en-US" altLang="en-US" sz="1000" b="0" i="0" u="none" strike="noStrike" cap="none" normalizeH="0" baseline="0" dirty="0" smtClean="0">
                <a:ln>
                  <a:noFill/>
                </a:ln>
                <a:solidFill>
                  <a:srgbClr val="DD3240"/>
                </a:solidFill>
                <a:effectLst/>
                <a:latin typeface="Menlo"/>
              </a:rPr>
              <a:t>"</a:t>
            </a:r>
            <a:r>
              <a:rPr kumimoji="0" lang="en-US" altLang="en-US" sz="1000" b="0" i="0" u="none" strike="noStrike" cap="none" normalizeH="0" baseline="0" dirty="0" err="1" smtClean="0">
                <a:ln>
                  <a:noFill/>
                </a:ln>
                <a:solidFill>
                  <a:srgbClr val="DD3240"/>
                </a:solidFill>
                <a:effectLst/>
                <a:latin typeface="Menlo"/>
              </a:rPr>
              <a:t>deviceready</a:t>
            </a:r>
            <a:r>
              <a:rPr kumimoji="0" lang="en-US" altLang="en-US" sz="1000" b="0" i="0" u="none" strike="noStrike" cap="none" normalizeH="0" baseline="0" dirty="0" smtClean="0">
                <a:ln>
                  <a:noFill/>
                </a:ln>
                <a:solidFill>
                  <a:srgbClr val="DD3240"/>
                </a:solidFill>
                <a:effectLst/>
                <a:latin typeface="Menlo"/>
              </a:rPr>
              <a:t>"</a:t>
            </a:r>
            <a:r>
              <a:rPr kumimoji="0" lang="en-US" altLang="en-US" sz="1000" b="0" i="0" u="none" strike="noStrike" cap="none" normalizeH="0" baseline="0" dirty="0" smtClean="0">
                <a:ln>
                  <a:noFill/>
                </a:ln>
                <a:solidFill>
                  <a:srgbClr val="4A4A4C"/>
                </a:solidFill>
                <a:effectLst/>
                <a:latin typeface="Menlo"/>
              </a:rPr>
              <a:t>, </a:t>
            </a:r>
            <a:r>
              <a:rPr kumimoji="0" lang="en-US" altLang="en-US" sz="1000" b="0" i="1" u="none" strike="noStrike" cap="none" normalizeH="0" baseline="0" dirty="0" smtClean="0">
                <a:ln>
                  <a:noFill/>
                </a:ln>
                <a:solidFill>
                  <a:srgbClr val="4685DD"/>
                </a:solidFill>
                <a:effectLst/>
                <a:latin typeface="Menlo"/>
              </a:rPr>
              <a:t>function</a:t>
            </a:r>
            <a:r>
              <a:rPr kumimoji="0" lang="en-US" altLang="en-US" sz="1000" b="0" i="0" u="none" strike="noStrike" cap="none" normalizeH="0" baseline="0" dirty="0" smtClean="0">
                <a:ln>
                  <a:noFill/>
                </a:ln>
                <a:solidFill>
                  <a:srgbClr val="4A4A4C"/>
                </a:solidFill>
                <a:effectLst/>
                <a:latin typeface="Menlo"/>
              </a:rPr>
              <a:t> () {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000" dirty="0">
                <a:solidFill>
                  <a:srgbClr val="4A4A4C"/>
                </a:solidFill>
                <a:latin typeface="Menlo"/>
              </a:rPr>
              <a:t> </a:t>
            </a:r>
            <a:r>
              <a:rPr lang="en-US" altLang="en-US" sz="1000" dirty="0" smtClean="0">
                <a:solidFill>
                  <a:srgbClr val="4A4A4C"/>
                </a:solidFill>
                <a:latin typeface="Menlo"/>
              </a:rPr>
              <a:t>    </a:t>
            </a:r>
            <a:r>
              <a:rPr kumimoji="0" lang="en-US" altLang="en-US" sz="1000" b="0" i="0" u="none" strike="noStrike" cap="none" normalizeH="0" baseline="0" dirty="0" smtClean="0">
                <a:ln>
                  <a:noFill/>
                </a:ln>
                <a:solidFill>
                  <a:srgbClr val="4A4A4C"/>
                </a:solidFill>
                <a:effectLst/>
                <a:latin typeface="Menlo"/>
              </a:rPr>
              <a:t>$</a:t>
            </a:r>
            <a:r>
              <a:rPr kumimoji="0" lang="en-US" altLang="en-US" sz="1000" b="0" i="0" u="none" strike="noStrike" cap="none" normalizeH="0" baseline="0" dirty="0" err="1" smtClean="0">
                <a:ln>
                  <a:noFill/>
                </a:ln>
                <a:solidFill>
                  <a:srgbClr val="4A4A4C"/>
                </a:solidFill>
                <a:effectLst/>
                <a:latin typeface="Menlo"/>
              </a:rPr>
              <a:t>cordovaPlugin.someFunction</a:t>
            </a:r>
            <a:r>
              <a:rPr kumimoji="0" lang="en-US" altLang="en-US" sz="1000" b="0" i="0" u="none" strike="noStrike" cap="none" normalizeH="0" baseline="0" dirty="0" smtClean="0">
                <a:ln>
                  <a:noFill/>
                </a:ln>
                <a:solidFill>
                  <a:srgbClr val="4A4A4C"/>
                </a:solidFill>
                <a:effectLst/>
                <a:latin typeface="Menlo"/>
              </a:rPr>
              <a:t>().then(success, error);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000" b="0" i="0" u="none" strike="noStrike" cap="none" normalizeH="0" baseline="0" dirty="0" smtClean="0">
                <a:ln>
                  <a:noFill/>
                </a:ln>
                <a:solidFill>
                  <a:srgbClr val="4A4A4C"/>
                </a:solidFill>
                <a:effectLst/>
                <a:latin typeface="Menlo"/>
              </a:rPr>
              <a:t>}, </a:t>
            </a:r>
            <a:r>
              <a:rPr kumimoji="0" lang="en-US" altLang="en-US" sz="1000" b="1" i="0" u="none" strike="noStrike" cap="none" normalizeH="0" baseline="0" dirty="0" smtClean="0">
                <a:ln>
                  <a:noFill/>
                </a:ln>
                <a:solidFill>
                  <a:srgbClr val="4685DD"/>
                </a:solidFill>
                <a:effectLst/>
                <a:latin typeface="Menlo"/>
              </a:rPr>
              <a:t>false</a:t>
            </a:r>
            <a:r>
              <a:rPr kumimoji="0" lang="en-US" altLang="en-US" sz="1000" b="0" i="0" u="none" strike="noStrike" cap="none" normalizeH="0" baseline="0" dirty="0" smtClean="0">
                <a:ln>
                  <a:noFill/>
                </a:ln>
                <a:solidFill>
                  <a:srgbClr val="4A4A4C"/>
                </a:solidFill>
                <a:effectLst/>
                <a:latin typeface="Menlo"/>
              </a:rPr>
              <a:t>); </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000" b="0" i="0" u="none" strike="noStrike" cap="none" normalizeH="0" baseline="0" dirty="0" smtClean="0">
              <a:ln>
                <a:noFill/>
              </a:ln>
              <a:solidFill>
                <a:srgbClr val="4A4A4C"/>
              </a:solidFill>
              <a:effectLst/>
              <a:latin typeface="Menlo"/>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000" b="0" i="1" u="none" strike="noStrike" cap="none" normalizeH="0" baseline="0" dirty="0" smtClean="0">
                <a:ln>
                  <a:noFill/>
                </a:ln>
                <a:solidFill>
                  <a:srgbClr val="788690"/>
                </a:solidFill>
                <a:effectLst/>
                <a:latin typeface="Menlo"/>
              </a:rPr>
              <a:t>// OR with IONIC</a:t>
            </a:r>
            <a:r>
              <a:rPr kumimoji="0" lang="en-US" altLang="en-US" sz="1000" b="0" i="0" u="none" strike="noStrike" cap="none" normalizeH="0" baseline="0" dirty="0" smtClean="0">
                <a:ln>
                  <a:noFill/>
                </a:ln>
                <a:solidFill>
                  <a:srgbClr val="4A4A4C"/>
                </a:solidFill>
                <a:effectLst/>
                <a:latin typeface="Menlo"/>
              </a:rPr>
              <a:t> </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000" b="0" i="0" u="none" strike="noStrike" cap="none" normalizeH="0" baseline="0" dirty="0" smtClean="0">
              <a:ln>
                <a:noFill/>
              </a:ln>
              <a:solidFill>
                <a:srgbClr val="4A4A4C"/>
              </a:solidFill>
              <a:effectLst/>
              <a:latin typeface="Menlo"/>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000" b="0" i="0" u="none" strike="noStrike" cap="none" normalizeH="0" baseline="0" dirty="0" smtClean="0">
                <a:ln>
                  <a:noFill/>
                </a:ln>
                <a:solidFill>
                  <a:srgbClr val="4A4A4C"/>
                </a:solidFill>
                <a:effectLst/>
                <a:latin typeface="Menlo"/>
              </a:rPr>
              <a:t>$</a:t>
            </a:r>
            <a:r>
              <a:rPr kumimoji="0" lang="en-US" altLang="en-US" sz="1000" b="0" i="0" u="none" strike="noStrike" cap="none" normalizeH="0" baseline="0" dirty="0" err="1" smtClean="0">
                <a:ln>
                  <a:noFill/>
                </a:ln>
                <a:solidFill>
                  <a:srgbClr val="4A4A4C"/>
                </a:solidFill>
                <a:effectLst/>
                <a:latin typeface="Menlo"/>
              </a:rPr>
              <a:t>ionicPlatform.ready</a:t>
            </a:r>
            <a:r>
              <a:rPr kumimoji="0" lang="en-US" altLang="en-US" sz="1000" b="0" i="0" u="none" strike="noStrike" cap="none" normalizeH="0" baseline="0" dirty="0" smtClean="0">
                <a:ln>
                  <a:noFill/>
                </a:ln>
                <a:solidFill>
                  <a:srgbClr val="4A4A4C"/>
                </a:solidFill>
                <a:effectLst/>
                <a:latin typeface="Menlo"/>
              </a:rPr>
              <a:t>(</a:t>
            </a:r>
            <a:r>
              <a:rPr kumimoji="0" lang="en-US" altLang="en-US" sz="1000" b="0" i="1" u="none" strike="noStrike" cap="none" normalizeH="0" baseline="0" dirty="0" smtClean="0">
                <a:ln>
                  <a:noFill/>
                </a:ln>
                <a:solidFill>
                  <a:srgbClr val="4685DD"/>
                </a:solidFill>
                <a:effectLst/>
                <a:latin typeface="Menlo"/>
              </a:rPr>
              <a:t>function</a:t>
            </a:r>
            <a:r>
              <a:rPr kumimoji="0" lang="en-US" altLang="en-US" sz="1000" b="0" i="0" u="none" strike="noStrike" cap="none" normalizeH="0" baseline="0" dirty="0" smtClean="0">
                <a:ln>
                  <a:noFill/>
                </a:ln>
                <a:solidFill>
                  <a:srgbClr val="4A4A4C"/>
                </a:solidFill>
                <a:effectLst/>
                <a:latin typeface="Menlo"/>
              </a:rPr>
              <a:t>() {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000" dirty="0">
                <a:solidFill>
                  <a:srgbClr val="4A4A4C"/>
                </a:solidFill>
                <a:latin typeface="Menlo"/>
              </a:rPr>
              <a:t> </a:t>
            </a:r>
            <a:r>
              <a:rPr lang="en-US" altLang="en-US" sz="1000" dirty="0" smtClean="0">
                <a:solidFill>
                  <a:srgbClr val="4A4A4C"/>
                </a:solidFill>
                <a:latin typeface="Menlo"/>
              </a:rPr>
              <a:t>   </a:t>
            </a:r>
            <a:r>
              <a:rPr kumimoji="0" lang="en-US" altLang="en-US" sz="1000" b="0" i="0" u="none" strike="noStrike" cap="none" normalizeH="0" baseline="0" dirty="0" smtClean="0">
                <a:ln>
                  <a:noFill/>
                </a:ln>
                <a:solidFill>
                  <a:srgbClr val="4A4A4C"/>
                </a:solidFill>
                <a:effectLst/>
                <a:latin typeface="Menlo"/>
              </a:rPr>
              <a:t>$</a:t>
            </a:r>
            <a:r>
              <a:rPr kumimoji="0" lang="en-US" altLang="en-US" sz="1000" b="0" i="0" u="none" strike="noStrike" cap="none" normalizeH="0" baseline="0" dirty="0" err="1" smtClean="0">
                <a:ln>
                  <a:noFill/>
                </a:ln>
                <a:solidFill>
                  <a:srgbClr val="4A4A4C"/>
                </a:solidFill>
                <a:effectLst/>
                <a:latin typeface="Menlo"/>
              </a:rPr>
              <a:t>cordovaPlugin.someFunction</a:t>
            </a:r>
            <a:r>
              <a:rPr kumimoji="0" lang="en-US" altLang="en-US" sz="1000" b="0" i="0" u="none" strike="noStrike" cap="none" normalizeH="0" baseline="0" dirty="0" smtClean="0">
                <a:ln>
                  <a:noFill/>
                </a:ln>
                <a:solidFill>
                  <a:srgbClr val="4A4A4C"/>
                </a:solidFill>
                <a:effectLst/>
                <a:latin typeface="Menlo"/>
              </a:rPr>
              <a:t>().then(success, error);</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000" b="0" i="0" u="none" strike="noStrike" cap="none" normalizeH="0" baseline="0" dirty="0" smtClean="0">
                <a:ln>
                  <a:noFill/>
                </a:ln>
                <a:solidFill>
                  <a:srgbClr val="4A4A4C"/>
                </a:solidFill>
                <a:effectLst/>
                <a:latin typeface="Menlo"/>
              </a:rPr>
              <a:t> });</a:t>
            </a:r>
            <a:r>
              <a:rPr kumimoji="0" lang="en-US" altLang="en-US" sz="800" b="0" i="0" u="none" strike="noStrike" cap="none" normalizeH="0" baseline="0" dirty="0" smtClean="0">
                <a:ln>
                  <a:noFill/>
                </a:ln>
                <a:solidFill>
                  <a:schemeClr val="tx1"/>
                </a:solidFill>
                <a:effectLst/>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79155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rotWithShape="1">
          <a:gsLst>
            <a:gs pos="10000">
              <a:schemeClr val="bg2">
                <a:lumMod val="60000"/>
                <a:lumOff val="40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4212" y="5407742"/>
            <a:ext cx="8534400" cy="586657"/>
          </a:xfrm>
        </p:spPr>
        <p:txBody>
          <a:bodyPr>
            <a:normAutofit fontScale="90000"/>
          </a:bodyPr>
          <a:lstStyle/>
          <a:p>
            <a:r>
              <a:rPr lang="en-US" b="1" dirty="0" smtClean="0"/>
              <a:t>Part 1: introduction</a:t>
            </a:r>
            <a:endParaRPr lang="en-US" b="1" dirty="0"/>
          </a:p>
        </p:txBody>
      </p:sp>
    </p:spTree>
    <p:extLst>
      <p:ext uri="{BB962C8B-B14F-4D97-AF65-F5344CB8AC3E}">
        <p14:creationId xmlns:p14="http://schemas.microsoft.com/office/powerpoint/2010/main" val="186933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4212" y="5407742"/>
            <a:ext cx="8534400" cy="586657"/>
          </a:xfrm>
        </p:spPr>
        <p:txBody>
          <a:bodyPr>
            <a:normAutofit fontScale="90000"/>
          </a:bodyPr>
          <a:lstStyle/>
          <a:p>
            <a:r>
              <a:rPr lang="en-US" b="1" dirty="0" smtClean="0">
                <a:solidFill>
                  <a:schemeClr val="bg1">
                    <a:lumMod val="75000"/>
                    <a:lumOff val="25000"/>
                  </a:schemeClr>
                </a:solidFill>
              </a:rPr>
              <a:t>Overview</a:t>
            </a:r>
            <a:endParaRPr lang="en-US" b="1" dirty="0">
              <a:solidFill>
                <a:schemeClr val="bg1">
                  <a:lumMod val="75000"/>
                  <a:lumOff val="25000"/>
                </a:schemeClr>
              </a:solidFill>
            </a:endParaRPr>
          </a:p>
        </p:txBody>
      </p:sp>
      <p:sp>
        <p:nvSpPr>
          <p:cNvPr id="3" name="Content Placeholder 2"/>
          <p:cNvSpPr>
            <a:spLocks noGrp="1"/>
          </p:cNvSpPr>
          <p:nvPr>
            <p:ph idx="1"/>
          </p:nvPr>
        </p:nvSpPr>
        <p:spPr>
          <a:xfrm>
            <a:off x="684211" y="685800"/>
            <a:ext cx="11006343" cy="4063181"/>
          </a:xfrm>
        </p:spPr>
        <p:txBody>
          <a:bodyPr>
            <a:normAutofit fontScale="92500" lnSpcReduction="20000"/>
          </a:bodyPr>
          <a:lstStyle/>
          <a:p>
            <a:pPr marL="0" indent="0">
              <a:buNone/>
            </a:pPr>
            <a:r>
              <a:rPr lang="en-US" b="1" dirty="0">
                <a:solidFill>
                  <a:schemeClr val="bg1">
                    <a:lumMod val="75000"/>
                    <a:lumOff val="25000"/>
                  </a:schemeClr>
                </a:solidFill>
              </a:rPr>
              <a:t>About:</a:t>
            </a:r>
            <a:endParaRPr lang="en-US" dirty="0">
              <a:solidFill>
                <a:schemeClr val="bg1">
                  <a:lumMod val="75000"/>
                  <a:lumOff val="25000"/>
                </a:schemeClr>
              </a:solidFill>
            </a:endParaRPr>
          </a:p>
          <a:p>
            <a:pPr marL="0" indent="0">
              <a:buNone/>
            </a:pPr>
            <a:r>
              <a:rPr lang="en-US" dirty="0">
                <a:solidFill>
                  <a:schemeClr val="bg1">
                    <a:lumMod val="75000"/>
                    <a:lumOff val="25000"/>
                  </a:schemeClr>
                </a:solidFill>
              </a:rPr>
              <a:t>The Ionic framework is a free, open source platform consisting of mobile-optimized HTML, CSS and JavaScript. Built using AngularJS and SASS, the Ionic Framework uses Apache Cordova for device APIs such as camera, location services, accelerometer and more. This framework allows developers to build cross-platform applications in HTML, CSS and JS using a single codebase. Native apps for Android and iOS can be designed, built and deployed without the need for native platform coding.</a:t>
            </a:r>
          </a:p>
          <a:p>
            <a:pPr marL="0" indent="0">
              <a:buNone/>
            </a:pPr>
            <a:r>
              <a:rPr lang="en-US" dirty="0">
                <a:solidFill>
                  <a:schemeClr val="bg1">
                    <a:lumMod val="75000"/>
                    <a:lumOff val="25000"/>
                  </a:schemeClr>
                </a:solidFill>
              </a:rPr>
              <a:t> </a:t>
            </a:r>
          </a:p>
          <a:p>
            <a:pPr marL="0" indent="0">
              <a:buNone/>
            </a:pPr>
            <a:r>
              <a:rPr lang="en-US" b="1" dirty="0">
                <a:solidFill>
                  <a:schemeClr val="bg1">
                    <a:lumMod val="75000"/>
                    <a:lumOff val="25000"/>
                  </a:schemeClr>
                </a:solidFill>
              </a:rPr>
              <a:t>Prerequisites:</a:t>
            </a:r>
            <a:endParaRPr lang="en-US" dirty="0">
              <a:solidFill>
                <a:schemeClr val="bg1">
                  <a:lumMod val="75000"/>
                  <a:lumOff val="25000"/>
                </a:schemeClr>
              </a:solidFill>
            </a:endParaRPr>
          </a:p>
          <a:p>
            <a:pPr marL="0" indent="0">
              <a:buNone/>
            </a:pPr>
            <a:r>
              <a:rPr lang="en-US" dirty="0">
                <a:solidFill>
                  <a:schemeClr val="bg1">
                    <a:lumMod val="75000"/>
                    <a:lumOff val="25000"/>
                  </a:schemeClr>
                </a:solidFill>
              </a:rPr>
              <a:t>Ionic uses HTML, CSS and JavaScript as its main development platform. Knowledge of these technologies are a minimum requirement with additional knowledge of SASS and AngularJS. Additionally it is strongly recommended that you have a basic understanding of AngularJS and SASS in order to better understand the Ionic framework.</a:t>
            </a:r>
          </a:p>
          <a:p>
            <a:endParaRPr lang="en-US" dirty="0">
              <a:solidFill>
                <a:schemeClr val="bg1">
                  <a:lumMod val="75000"/>
                  <a:lumOff val="25000"/>
                </a:schemeClr>
              </a:solidFill>
            </a:endParaRPr>
          </a:p>
        </p:txBody>
      </p:sp>
    </p:spTree>
    <p:extLst>
      <p:ext uri="{BB962C8B-B14F-4D97-AF65-F5344CB8AC3E}">
        <p14:creationId xmlns:p14="http://schemas.microsoft.com/office/powerpoint/2010/main" val="2366828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4212" y="5407742"/>
            <a:ext cx="8534400" cy="586657"/>
          </a:xfrm>
        </p:spPr>
        <p:txBody>
          <a:bodyPr>
            <a:normAutofit fontScale="90000"/>
          </a:bodyPr>
          <a:lstStyle/>
          <a:p>
            <a:r>
              <a:rPr lang="en-US" b="1" dirty="0" smtClean="0">
                <a:solidFill>
                  <a:schemeClr val="bg1">
                    <a:lumMod val="75000"/>
                    <a:lumOff val="25000"/>
                  </a:schemeClr>
                </a:solidFill>
              </a:rPr>
              <a:t>Benefits</a:t>
            </a:r>
            <a:endParaRPr lang="en-US" b="1" dirty="0">
              <a:solidFill>
                <a:schemeClr val="bg1">
                  <a:lumMod val="75000"/>
                  <a:lumOff val="25000"/>
                </a:schemeClr>
              </a:solidFill>
            </a:endParaRPr>
          </a:p>
        </p:txBody>
      </p:sp>
      <p:sp>
        <p:nvSpPr>
          <p:cNvPr id="3" name="Content Placeholder 2"/>
          <p:cNvSpPr>
            <a:spLocks noGrp="1"/>
          </p:cNvSpPr>
          <p:nvPr>
            <p:ph idx="1"/>
          </p:nvPr>
        </p:nvSpPr>
        <p:spPr>
          <a:xfrm>
            <a:off x="684211" y="685800"/>
            <a:ext cx="11320976" cy="4269658"/>
          </a:xfrm>
          <a:ln>
            <a:noFill/>
          </a:ln>
        </p:spPr>
        <p:txBody>
          <a:bodyPr>
            <a:normAutofit/>
          </a:bodyPr>
          <a:lstStyle/>
          <a:p>
            <a:pPr lvl="0"/>
            <a:r>
              <a:rPr lang="en-US" dirty="0">
                <a:solidFill>
                  <a:schemeClr val="bg1">
                    <a:lumMod val="75000"/>
                    <a:lumOff val="25000"/>
                  </a:schemeClr>
                </a:solidFill>
              </a:rPr>
              <a:t>Robust, matured framework </a:t>
            </a:r>
          </a:p>
          <a:p>
            <a:pPr lvl="0"/>
            <a:r>
              <a:rPr lang="en-US" dirty="0">
                <a:solidFill>
                  <a:schemeClr val="bg1">
                    <a:lumMod val="75000"/>
                    <a:lumOff val="25000"/>
                  </a:schemeClr>
                </a:solidFill>
              </a:rPr>
              <a:t>Easy to use, fast for prototyping and development</a:t>
            </a:r>
          </a:p>
          <a:p>
            <a:pPr lvl="0"/>
            <a:r>
              <a:rPr lang="en-US" dirty="0">
                <a:solidFill>
                  <a:schemeClr val="bg1">
                    <a:lumMod val="75000"/>
                    <a:lumOff val="25000"/>
                  </a:schemeClr>
                </a:solidFill>
              </a:rPr>
              <a:t>Hardware accelerated transitions</a:t>
            </a:r>
          </a:p>
          <a:p>
            <a:pPr lvl="0"/>
            <a:r>
              <a:rPr lang="en-US" dirty="0">
                <a:solidFill>
                  <a:schemeClr val="bg1">
                    <a:lumMod val="75000"/>
                    <a:lumOff val="25000"/>
                  </a:schemeClr>
                </a:solidFill>
              </a:rPr>
              <a:t>Zero jQuery</a:t>
            </a:r>
          </a:p>
          <a:p>
            <a:pPr lvl="0"/>
            <a:r>
              <a:rPr lang="en-US" dirty="0">
                <a:solidFill>
                  <a:schemeClr val="bg1">
                    <a:lumMod val="75000"/>
                    <a:lumOff val="25000"/>
                  </a:schemeClr>
                </a:solidFill>
              </a:rPr>
              <a:t>Built in icon set, similar to </a:t>
            </a:r>
            <a:r>
              <a:rPr lang="en-US" dirty="0" err="1">
                <a:solidFill>
                  <a:schemeClr val="bg1">
                    <a:lumMod val="75000"/>
                    <a:lumOff val="25000"/>
                  </a:schemeClr>
                </a:solidFill>
              </a:rPr>
              <a:t>fontawesome</a:t>
            </a:r>
            <a:endParaRPr lang="en-US" dirty="0">
              <a:solidFill>
                <a:schemeClr val="bg1">
                  <a:lumMod val="75000"/>
                  <a:lumOff val="25000"/>
                </a:schemeClr>
              </a:solidFill>
            </a:endParaRPr>
          </a:p>
          <a:p>
            <a:pPr lvl="0"/>
            <a:r>
              <a:rPr lang="en-US" dirty="0">
                <a:solidFill>
                  <a:schemeClr val="bg1">
                    <a:lumMod val="75000"/>
                    <a:lumOff val="25000"/>
                  </a:schemeClr>
                </a:solidFill>
              </a:rPr>
              <a:t>Web server/preview allows easy/fast </a:t>
            </a:r>
            <a:r>
              <a:rPr lang="en-US" dirty="0" smtClean="0">
                <a:solidFill>
                  <a:schemeClr val="bg1">
                    <a:lumMod val="75000"/>
                    <a:lumOff val="25000"/>
                  </a:schemeClr>
                </a:solidFill>
              </a:rPr>
              <a:t>development</a:t>
            </a:r>
            <a:endParaRPr lang="en-US" dirty="0">
              <a:solidFill>
                <a:schemeClr val="bg1">
                  <a:lumMod val="75000"/>
                  <a:lumOff val="25000"/>
                </a:schemeClr>
              </a:solidFill>
            </a:endParaRPr>
          </a:p>
          <a:p>
            <a:pPr lvl="0"/>
            <a:r>
              <a:rPr lang="en-US" dirty="0">
                <a:solidFill>
                  <a:schemeClr val="bg1">
                    <a:lumMod val="75000"/>
                    <a:lumOff val="25000"/>
                  </a:schemeClr>
                </a:solidFill>
              </a:rPr>
              <a:t>Over 60 </a:t>
            </a:r>
            <a:r>
              <a:rPr lang="en-US" dirty="0" err="1">
                <a:solidFill>
                  <a:schemeClr val="bg1">
                    <a:lumMod val="75000"/>
                    <a:lumOff val="25000"/>
                  </a:schemeClr>
                </a:solidFill>
              </a:rPr>
              <a:t>ngCordova</a:t>
            </a:r>
            <a:r>
              <a:rPr lang="en-US" dirty="0">
                <a:solidFill>
                  <a:schemeClr val="bg1">
                    <a:lumMod val="75000"/>
                    <a:lumOff val="25000"/>
                  </a:schemeClr>
                </a:solidFill>
              </a:rPr>
              <a:t> plugins available via </a:t>
            </a:r>
            <a:r>
              <a:rPr lang="en-US" u="sng" dirty="0" smtClean="0">
                <a:ln w="0"/>
                <a:solidFill>
                  <a:schemeClr val="bg1">
                    <a:lumMod val="75000"/>
                    <a:lumOff val="25000"/>
                  </a:schemeClr>
                </a:solidFill>
                <a:effectLst>
                  <a:outerShdw blurRad="38100" dist="25400" dir="5400000" algn="ctr" rotWithShape="0">
                    <a:srgbClr val="6E747A">
                      <a:alpha val="43000"/>
                    </a:srgbClr>
                  </a:outerShdw>
                </a:effectLst>
              </a:rPr>
              <a:t>ngcordova.com</a:t>
            </a:r>
            <a:endParaRPr lang="en-US" dirty="0">
              <a:ln w="0"/>
              <a:solidFill>
                <a:schemeClr val="bg1">
                  <a:lumMod val="75000"/>
                  <a:lumOff val="25000"/>
                </a:schemeClr>
              </a:solidFill>
              <a:effectLst>
                <a:outerShdw blurRad="38100" dist="25400" dir="5400000" algn="ctr" rotWithShape="0">
                  <a:srgbClr val="6E747A">
                    <a:alpha val="43000"/>
                  </a:srgbClr>
                </a:outerShdw>
              </a:effectLst>
            </a:endParaRPr>
          </a:p>
          <a:p>
            <a:pPr lvl="0"/>
            <a:r>
              <a:rPr lang="en-US" dirty="0">
                <a:solidFill>
                  <a:schemeClr val="bg1">
                    <a:lumMod val="75000"/>
                    <a:lumOff val="25000"/>
                  </a:schemeClr>
                </a:solidFill>
              </a:rPr>
              <a:t>Extensive documentation</a:t>
            </a:r>
          </a:p>
          <a:p>
            <a:pPr lvl="0"/>
            <a:r>
              <a:rPr lang="en-US" dirty="0">
                <a:solidFill>
                  <a:schemeClr val="bg1">
                    <a:lumMod val="75000"/>
                    <a:lumOff val="25000"/>
                  </a:schemeClr>
                </a:solidFill>
              </a:rPr>
              <a:t>Ionic.io backend service for push notifications, analytics, more – currently </a:t>
            </a:r>
            <a:r>
              <a:rPr lang="en-US" dirty="0" smtClean="0">
                <a:solidFill>
                  <a:schemeClr val="bg1">
                    <a:lumMod val="75000"/>
                    <a:lumOff val="25000"/>
                  </a:schemeClr>
                </a:solidFill>
              </a:rPr>
              <a:t>FREE(alpha)</a:t>
            </a:r>
            <a:endParaRPr lang="en-US" dirty="0">
              <a:solidFill>
                <a:schemeClr val="bg1">
                  <a:lumMod val="75000"/>
                  <a:lumOff val="25000"/>
                </a:schemeClr>
              </a:solidFill>
            </a:endParaRPr>
          </a:p>
        </p:txBody>
      </p:sp>
    </p:spTree>
    <p:extLst>
      <p:ext uri="{BB962C8B-B14F-4D97-AF65-F5344CB8AC3E}">
        <p14:creationId xmlns:p14="http://schemas.microsoft.com/office/powerpoint/2010/main" val="193903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4212" y="5407742"/>
            <a:ext cx="8534400" cy="586657"/>
          </a:xfrm>
        </p:spPr>
        <p:txBody>
          <a:bodyPr>
            <a:normAutofit fontScale="90000"/>
          </a:bodyPr>
          <a:lstStyle/>
          <a:p>
            <a:r>
              <a:rPr lang="en-US" b="1" dirty="0" smtClean="0">
                <a:solidFill>
                  <a:schemeClr val="bg1">
                    <a:lumMod val="75000"/>
                    <a:lumOff val="25000"/>
                  </a:schemeClr>
                </a:solidFill>
              </a:rPr>
              <a:t>Dev Environment Requirements</a:t>
            </a:r>
            <a:endParaRPr lang="en-US" dirty="0">
              <a:solidFill>
                <a:schemeClr val="bg1">
                  <a:lumMod val="75000"/>
                  <a:lumOff val="25000"/>
                </a:schemeClr>
              </a:solidFill>
            </a:endParaRPr>
          </a:p>
        </p:txBody>
      </p:sp>
      <p:sp>
        <p:nvSpPr>
          <p:cNvPr id="3" name="Content Placeholder 2"/>
          <p:cNvSpPr>
            <a:spLocks noGrp="1"/>
          </p:cNvSpPr>
          <p:nvPr>
            <p:ph idx="1"/>
          </p:nvPr>
        </p:nvSpPr>
        <p:spPr>
          <a:xfrm>
            <a:off x="684211" y="373626"/>
            <a:ext cx="11350473" cy="4857135"/>
          </a:xfrm>
        </p:spPr>
        <p:txBody>
          <a:bodyPr>
            <a:normAutofit/>
          </a:bodyPr>
          <a:lstStyle/>
          <a:p>
            <a:pPr marL="0" indent="0">
              <a:buNone/>
            </a:pPr>
            <a:r>
              <a:rPr lang="en-US" b="1" dirty="0" smtClean="0">
                <a:solidFill>
                  <a:schemeClr val="bg1">
                    <a:lumMod val="75000"/>
                    <a:lumOff val="25000"/>
                  </a:schemeClr>
                </a:solidFill>
              </a:rPr>
              <a:t>1) Android </a:t>
            </a:r>
            <a:r>
              <a:rPr lang="en-US" b="1" dirty="0">
                <a:solidFill>
                  <a:schemeClr val="bg1">
                    <a:lumMod val="75000"/>
                    <a:lumOff val="25000"/>
                  </a:schemeClr>
                </a:solidFill>
              </a:rPr>
              <a:t>Development Kit: </a:t>
            </a:r>
            <a:r>
              <a:rPr lang="en-US" u="sng" dirty="0">
                <a:solidFill>
                  <a:schemeClr val="bg1">
                    <a:lumMod val="75000"/>
                    <a:lumOff val="25000"/>
                  </a:schemeClr>
                </a:solidFill>
                <a:hlinkClick r:id="rId2"/>
              </a:rPr>
              <a:t>http://developer.android.com/sdk/installing/index.html</a:t>
            </a:r>
            <a:endParaRPr lang="en-US" dirty="0">
              <a:solidFill>
                <a:schemeClr val="bg1">
                  <a:lumMod val="75000"/>
                  <a:lumOff val="25000"/>
                </a:schemeClr>
              </a:solidFill>
            </a:endParaRPr>
          </a:p>
          <a:p>
            <a:pPr marL="0" indent="0">
              <a:buNone/>
            </a:pPr>
            <a:r>
              <a:rPr lang="en-US" b="1" dirty="0" smtClean="0">
                <a:solidFill>
                  <a:schemeClr val="bg1">
                    <a:lumMod val="75000"/>
                    <a:lumOff val="25000"/>
                  </a:schemeClr>
                </a:solidFill>
              </a:rPr>
              <a:t>2) Java </a:t>
            </a:r>
            <a:r>
              <a:rPr lang="en-US" b="1" dirty="0">
                <a:solidFill>
                  <a:schemeClr val="bg1">
                    <a:lumMod val="75000"/>
                    <a:lumOff val="25000"/>
                  </a:schemeClr>
                </a:solidFill>
              </a:rPr>
              <a:t>Development Kit: </a:t>
            </a:r>
            <a:r>
              <a:rPr lang="en-US" u="sng" dirty="0">
                <a:solidFill>
                  <a:schemeClr val="bg1">
                    <a:lumMod val="75000"/>
                    <a:lumOff val="25000"/>
                  </a:schemeClr>
                </a:solidFill>
                <a:hlinkClick r:id="rId3"/>
              </a:rPr>
              <a:t>http://www.oracle.com/technetwork/java/javase/downloads/index.html</a:t>
            </a:r>
            <a:endParaRPr lang="en-US" dirty="0">
              <a:solidFill>
                <a:schemeClr val="bg1">
                  <a:lumMod val="75000"/>
                  <a:lumOff val="25000"/>
                </a:schemeClr>
              </a:solidFill>
            </a:endParaRPr>
          </a:p>
          <a:p>
            <a:pPr marL="0" indent="0">
              <a:buNone/>
            </a:pPr>
            <a:r>
              <a:rPr lang="en-US" b="1" dirty="0" smtClean="0">
                <a:solidFill>
                  <a:schemeClr val="bg1">
                    <a:lumMod val="75000"/>
                    <a:lumOff val="25000"/>
                  </a:schemeClr>
                </a:solidFill>
              </a:rPr>
              <a:t>3) Node.js </a:t>
            </a:r>
            <a:r>
              <a:rPr lang="en-US" dirty="0">
                <a:solidFill>
                  <a:schemeClr val="bg1">
                    <a:lumMod val="75000"/>
                    <a:lumOff val="25000"/>
                  </a:schemeClr>
                </a:solidFill>
              </a:rPr>
              <a:t>- </a:t>
            </a:r>
            <a:r>
              <a:rPr lang="en-US" u="sng" dirty="0">
                <a:solidFill>
                  <a:schemeClr val="bg1">
                    <a:lumMod val="75000"/>
                    <a:lumOff val="25000"/>
                  </a:schemeClr>
                </a:solidFill>
                <a:hlinkClick r:id="rId4"/>
              </a:rPr>
              <a:t>https://nodejs.org/</a:t>
            </a:r>
            <a:r>
              <a:rPr lang="en-US" dirty="0">
                <a:solidFill>
                  <a:schemeClr val="bg1">
                    <a:lumMod val="75000"/>
                    <a:lumOff val="25000"/>
                  </a:schemeClr>
                </a:solidFill>
              </a:rPr>
              <a:t> (install via download link)</a:t>
            </a:r>
          </a:p>
          <a:p>
            <a:pPr marL="0" indent="0">
              <a:buNone/>
            </a:pPr>
            <a:r>
              <a:rPr lang="en-US" b="1" dirty="0" smtClean="0">
                <a:solidFill>
                  <a:schemeClr val="bg1">
                    <a:lumMod val="75000"/>
                    <a:lumOff val="25000"/>
                  </a:schemeClr>
                </a:solidFill>
              </a:rPr>
              <a:t>4) Ionic </a:t>
            </a:r>
            <a:r>
              <a:rPr lang="en-US" b="1" dirty="0">
                <a:solidFill>
                  <a:schemeClr val="bg1">
                    <a:lumMod val="75000"/>
                    <a:lumOff val="25000"/>
                  </a:schemeClr>
                </a:solidFill>
              </a:rPr>
              <a:t>framework </a:t>
            </a:r>
            <a:r>
              <a:rPr lang="en-US" dirty="0">
                <a:solidFill>
                  <a:schemeClr val="bg1">
                    <a:lumMod val="75000"/>
                    <a:lumOff val="25000"/>
                  </a:schemeClr>
                </a:solidFill>
              </a:rPr>
              <a:t>- </a:t>
            </a:r>
            <a:r>
              <a:rPr lang="en-US" u="sng" dirty="0">
                <a:solidFill>
                  <a:schemeClr val="bg1">
                    <a:lumMod val="75000"/>
                    <a:lumOff val="25000"/>
                  </a:schemeClr>
                </a:solidFill>
                <a:hlinkClick r:id="rId5"/>
              </a:rPr>
              <a:t>http://ionicframework.com/</a:t>
            </a:r>
            <a:r>
              <a:rPr lang="en-US" dirty="0">
                <a:solidFill>
                  <a:schemeClr val="bg1">
                    <a:lumMod val="75000"/>
                    <a:lumOff val="25000"/>
                  </a:schemeClr>
                </a:solidFill>
              </a:rPr>
              <a:t> (install via command </a:t>
            </a:r>
            <a:r>
              <a:rPr lang="en-US" dirty="0" smtClean="0">
                <a:solidFill>
                  <a:schemeClr val="bg1">
                    <a:lumMod val="75000"/>
                    <a:lumOff val="25000"/>
                  </a:schemeClr>
                </a:solidFill>
              </a:rPr>
              <a:t>line)</a:t>
            </a:r>
            <a:endParaRPr lang="en-US" dirty="0">
              <a:solidFill>
                <a:schemeClr val="bg1">
                  <a:lumMod val="75000"/>
                  <a:lumOff val="25000"/>
                </a:schemeClr>
              </a:solidFill>
            </a:endParaRPr>
          </a:p>
          <a:p>
            <a:pPr marL="0" indent="0">
              <a:buNone/>
            </a:pPr>
            <a:r>
              <a:rPr lang="en-US" b="1" dirty="0" smtClean="0">
                <a:solidFill>
                  <a:schemeClr val="bg1">
                    <a:lumMod val="75000"/>
                    <a:lumOff val="25000"/>
                  </a:schemeClr>
                </a:solidFill>
              </a:rPr>
              <a:t>5) Cordova </a:t>
            </a:r>
            <a:r>
              <a:rPr lang="en-US" dirty="0">
                <a:solidFill>
                  <a:schemeClr val="bg1">
                    <a:lumMod val="75000"/>
                    <a:lumOff val="25000"/>
                  </a:schemeClr>
                </a:solidFill>
              </a:rPr>
              <a:t>- </a:t>
            </a:r>
            <a:r>
              <a:rPr lang="en-US" u="sng" dirty="0">
                <a:solidFill>
                  <a:schemeClr val="bg1">
                    <a:lumMod val="75000"/>
                    <a:lumOff val="25000"/>
                  </a:schemeClr>
                </a:solidFill>
                <a:hlinkClick r:id="rId6"/>
              </a:rPr>
              <a:t>http://cordova.apache.org/</a:t>
            </a:r>
            <a:r>
              <a:rPr lang="en-US" dirty="0">
                <a:solidFill>
                  <a:schemeClr val="bg1">
                    <a:lumMod val="75000"/>
                    <a:lumOff val="25000"/>
                  </a:schemeClr>
                </a:solidFill>
              </a:rPr>
              <a:t>  - (install via command </a:t>
            </a:r>
            <a:r>
              <a:rPr lang="en-US" dirty="0" smtClean="0">
                <a:solidFill>
                  <a:schemeClr val="bg1">
                    <a:lumMod val="75000"/>
                    <a:lumOff val="25000"/>
                  </a:schemeClr>
                </a:solidFill>
              </a:rPr>
              <a:t>line)1)</a:t>
            </a:r>
          </a:p>
          <a:p>
            <a:pPr marL="0" indent="0">
              <a:buNone/>
            </a:pPr>
            <a:endParaRPr lang="en-US" b="1" dirty="0" smtClean="0">
              <a:solidFill>
                <a:schemeClr val="bg1">
                  <a:lumMod val="75000"/>
                  <a:lumOff val="25000"/>
                </a:schemeClr>
              </a:solidFill>
            </a:endParaRPr>
          </a:p>
          <a:p>
            <a:pPr marL="0" indent="0">
              <a:buNone/>
            </a:pPr>
            <a:r>
              <a:rPr lang="en-US" b="1" dirty="0" smtClean="0">
                <a:solidFill>
                  <a:schemeClr val="bg1">
                    <a:lumMod val="75000"/>
                    <a:lumOff val="25000"/>
                  </a:schemeClr>
                </a:solidFill>
              </a:rPr>
              <a:t>6) Mac </a:t>
            </a:r>
            <a:r>
              <a:rPr lang="en-US" b="1" dirty="0">
                <a:solidFill>
                  <a:schemeClr val="bg1">
                    <a:lumMod val="75000"/>
                    <a:lumOff val="25000"/>
                  </a:schemeClr>
                </a:solidFill>
              </a:rPr>
              <a:t>–iOS SDK, </a:t>
            </a:r>
            <a:r>
              <a:rPr lang="en-US" b="1" dirty="0" err="1">
                <a:solidFill>
                  <a:schemeClr val="bg1">
                    <a:lumMod val="75000"/>
                    <a:lumOff val="25000"/>
                  </a:schemeClr>
                </a:solidFill>
              </a:rPr>
              <a:t>Xcode</a:t>
            </a:r>
            <a:r>
              <a:rPr lang="en-US" b="1" dirty="0">
                <a:solidFill>
                  <a:schemeClr val="bg1">
                    <a:lumMod val="75000"/>
                    <a:lumOff val="25000"/>
                  </a:schemeClr>
                </a:solidFill>
              </a:rPr>
              <a:t>, Apple Developer account</a:t>
            </a:r>
            <a:r>
              <a:rPr lang="en-US" dirty="0">
                <a:solidFill>
                  <a:schemeClr val="bg1">
                    <a:lumMod val="75000"/>
                    <a:lumOff val="25000"/>
                  </a:schemeClr>
                </a:solidFill>
              </a:rPr>
              <a:t> </a:t>
            </a:r>
            <a:r>
              <a:rPr lang="en-US" dirty="0" smtClean="0">
                <a:solidFill>
                  <a:schemeClr val="bg1">
                    <a:lumMod val="75000"/>
                    <a:lumOff val="25000"/>
                  </a:schemeClr>
                </a:solidFill>
              </a:rPr>
              <a:t>(installing </a:t>
            </a:r>
            <a:r>
              <a:rPr lang="en-US" dirty="0" err="1" smtClean="0">
                <a:solidFill>
                  <a:schemeClr val="bg1">
                    <a:lumMod val="75000"/>
                    <a:lumOff val="25000"/>
                  </a:schemeClr>
                </a:solidFill>
              </a:rPr>
              <a:t>ondevices</a:t>
            </a:r>
            <a:r>
              <a:rPr lang="en-US" dirty="0" smtClean="0">
                <a:solidFill>
                  <a:schemeClr val="bg1">
                    <a:lumMod val="75000"/>
                    <a:lumOff val="25000"/>
                  </a:schemeClr>
                </a:solidFill>
              </a:rPr>
              <a:t> </a:t>
            </a:r>
            <a:r>
              <a:rPr lang="en-US" dirty="0">
                <a:solidFill>
                  <a:schemeClr val="bg1">
                    <a:lumMod val="75000"/>
                    <a:lumOff val="25000"/>
                  </a:schemeClr>
                </a:solidFill>
              </a:rPr>
              <a:t>and </a:t>
            </a:r>
            <a:r>
              <a:rPr lang="en-US" dirty="0" smtClean="0">
                <a:solidFill>
                  <a:schemeClr val="bg1">
                    <a:lumMod val="75000"/>
                    <a:lumOff val="25000"/>
                  </a:schemeClr>
                </a:solidFill>
              </a:rPr>
              <a:t>publishing) </a:t>
            </a:r>
            <a:r>
              <a:rPr lang="en-US" u="sng" dirty="0">
                <a:solidFill>
                  <a:schemeClr val="bg1">
                    <a:lumMod val="75000"/>
                    <a:lumOff val="25000"/>
                  </a:schemeClr>
                </a:solidFill>
                <a:hlinkClick r:id="rId7"/>
              </a:rPr>
              <a:t>http://cordova.apache.org/docs/en/3.3.0/guide_platforms_ios_index.md.html#iOS%20Platform%20Guide</a:t>
            </a:r>
            <a:endParaRPr lang="en-US" dirty="0">
              <a:solidFill>
                <a:schemeClr val="bg1">
                  <a:lumMod val="75000"/>
                  <a:lumOff val="25000"/>
                </a:schemeClr>
              </a:solidFill>
            </a:endParaRPr>
          </a:p>
          <a:p>
            <a:endParaRPr lang="en-US" dirty="0">
              <a:solidFill>
                <a:schemeClr val="bg1">
                  <a:lumMod val="75000"/>
                  <a:lumOff val="25000"/>
                </a:schemeClr>
              </a:solidFill>
            </a:endParaRPr>
          </a:p>
        </p:txBody>
      </p:sp>
    </p:spTree>
    <p:extLst>
      <p:ext uri="{BB962C8B-B14F-4D97-AF65-F5344CB8AC3E}">
        <p14:creationId xmlns:p14="http://schemas.microsoft.com/office/powerpoint/2010/main" val="33073010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4212" y="5407742"/>
            <a:ext cx="8534400" cy="586657"/>
          </a:xfrm>
        </p:spPr>
        <p:txBody>
          <a:bodyPr>
            <a:normAutofit fontScale="90000"/>
          </a:bodyPr>
          <a:lstStyle/>
          <a:p>
            <a:r>
              <a:rPr lang="en-US" b="1" dirty="0" smtClean="0">
                <a:solidFill>
                  <a:schemeClr val="bg1">
                    <a:lumMod val="75000"/>
                    <a:lumOff val="25000"/>
                  </a:schemeClr>
                </a:solidFill>
              </a:rPr>
              <a:t>Recommended Reading</a:t>
            </a:r>
            <a:endParaRPr lang="en-US" b="1" dirty="0">
              <a:solidFill>
                <a:schemeClr val="bg1">
                  <a:lumMod val="75000"/>
                  <a:lumOff val="25000"/>
                </a:schemeClr>
              </a:solidFill>
            </a:endParaRPr>
          </a:p>
        </p:txBody>
      </p:sp>
      <p:sp>
        <p:nvSpPr>
          <p:cNvPr id="3" name="Content Placeholder 2"/>
          <p:cNvSpPr>
            <a:spLocks noGrp="1"/>
          </p:cNvSpPr>
          <p:nvPr>
            <p:ph idx="1"/>
          </p:nvPr>
        </p:nvSpPr>
        <p:spPr>
          <a:xfrm>
            <a:off x="684211" y="685800"/>
            <a:ext cx="11006343" cy="4063181"/>
          </a:xfrm>
        </p:spPr>
        <p:txBody>
          <a:bodyPr>
            <a:normAutofit/>
          </a:bodyPr>
          <a:lstStyle/>
          <a:p>
            <a:pPr marL="0" indent="0">
              <a:buNone/>
            </a:pPr>
            <a:r>
              <a:rPr lang="en-US" b="1" dirty="0" smtClean="0">
                <a:solidFill>
                  <a:schemeClr val="bg1">
                    <a:lumMod val="75000"/>
                    <a:lumOff val="25000"/>
                  </a:schemeClr>
                </a:solidFill>
              </a:rPr>
              <a:t>Official Documentation:</a:t>
            </a:r>
            <a:endParaRPr lang="en-US" dirty="0">
              <a:solidFill>
                <a:schemeClr val="bg1">
                  <a:lumMod val="75000"/>
                  <a:lumOff val="25000"/>
                </a:schemeClr>
              </a:solidFill>
            </a:endParaRPr>
          </a:p>
          <a:p>
            <a:pPr marL="0" indent="0">
              <a:buNone/>
            </a:pPr>
            <a:r>
              <a:rPr lang="en-US" u="sng" dirty="0">
                <a:solidFill>
                  <a:schemeClr val="bg1">
                    <a:lumMod val="75000"/>
                    <a:lumOff val="25000"/>
                  </a:schemeClr>
                </a:solidFill>
                <a:hlinkClick r:id="rId2"/>
              </a:rPr>
              <a:t>http://ionicframework.com/docs/</a:t>
            </a:r>
            <a:endParaRPr lang="en-US" dirty="0">
              <a:solidFill>
                <a:schemeClr val="bg1">
                  <a:lumMod val="75000"/>
                  <a:lumOff val="25000"/>
                </a:schemeClr>
              </a:solidFill>
            </a:endParaRPr>
          </a:p>
          <a:p>
            <a:pPr marL="0" indent="0">
              <a:buNone/>
            </a:pPr>
            <a:r>
              <a:rPr lang="en-US" dirty="0">
                <a:solidFill>
                  <a:schemeClr val="bg1">
                    <a:lumMod val="75000"/>
                    <a:lumOff val="25000"/>
                  </a:schemeClr>
                </a:solidFill>
              </a:rPr>
              <a:t> </a:t>
            </a:r>
          </a:p>
          <a:p>
            <a:pPr marL="0" indent="0">
              <a:buNone/>
            </a:pPr>
            <a:r>
              <a:rPr lang="en-US" b="1" dirty="0" smtClean="0">
                <a:solidFill>
                  <a:schemeClr val="bg1">
                    <a:lumMod val="75000"/>
                    <a:lumOff val="25000"/>
                  </a:schemeClr>
                </a:solidFill>
              </a:rPr>
              <a:t>Learning sites:</a:t>
            </a:r>
            <a:endParaRPr lang="en-US" dirty="0">
              <a:solidFill>
                <a:schemeClr val="bg1">
                  <a:lumMod val="75000"/>
                  <a:lumOff val="25000"/>
                </a:schemeClr>
              </a:solidFill>
            </a:endParaRPr>
          </a:p>
          <a:p>
            <a:r>
              <a:rPr lang="en-US" u="sng" dirty="0" smtClean="0">
                <a:solidFill>
                  <a:schemeClr val="bg1">
                    <a:lumMod val="75000"/>
                    <a:lumOff val="25000"/>
                  </a:schemeClr>
                </a:solidFill>
                <a:hlinkClick r:id="rId3"/>
              </a:rPr>
              <a:t>http</a:t>
            </a:r>
            <a:r>
              <a:rPr lang="en-US" u="sng" dirty="0">
                <a:solidFill>
                  <a:schemeClr val="bg1">
                    <a:lumMod val="75000"/>
                    <a:lumOff val="25000"/>
                  </a:schemeClr>
                </a:solidFill>
                <a:hlinkClick r:id="rId3"/>
              </a:rPr>
              <a:t>://campus.codeschool.com/courses/shaping-up-with-angular-js</a:t>
            </a:r>
            <a:r>
              <a:rPr lang="en-US" dirty="0">
                <a:solidFill>
                  <a:schemeClr val="bg1">
                    <a:lumMod val="75000"/>
                    <a:lumOff val="25000"/>
                  </a:schemeClr>
                </a:solidFill>
              </a:rPr>
              <a:t> </a:t>
            </a:r>
          </a:p>
          <a:p>
            <a:r>
              <a:rPr lang="en-US" u="sng" dirty="0">
                <a:solidFill>
                  <a:schemeClr val="bg1">
                    <a:lumMod val="75000"/>
                    <a:lumOff val="25000"/>
                  </a:schemeClr>
                </a:solidFill>
                <a:hlinkClick r:id="rId4"/>
              </a:rPr>
              <a:t>http://www.pluralsight.com/courses/building-mobile-apps-ionic-framework-angularjs</a:t>
            </a:r>
            <a:r>
              <a:rPr lang="en-US" dirty="0">
                <a:solidFill>
                  <a:schemeClr val="bg1">
                    <a:lumMod val="75000"/>
                    <a:lumOff val="25000"/>
                  </a:schemeClr>
                </a:solidFill>
              </a:rPr>
              <a:t> (3hrs)</a:t>
            </a:r>
          </a:p>
          <a:p>
            <a:pPr marL="0" indent="0">
              <a:buNone/>
            </a:pPr>
            <a:endParaRPr lang="en-US" dirty="0">
              <a:solidFill>
                <a:schemeClr val="bg1">
                  <a:lumMod val="75000"/>
                  <a:lumOff val="25000"/>
                </a:schemeClr>
              </a:solidFill>
            </a:endParaRPr>
          </a:p>
          <a:p>
            <a:endParaRPr lang="en-US" dirty="0">
              <a:solidFill>
                <a:schemeClr val="bg1">
                  <a:lumMod val="75000"/>
                  <a:lumOff val="25000"/>
                </a:schemeClr>
              </a:solidFill>
            </a:endParaRPr>
          </a:p>
        </p:txBody>
      </p:sp>
    </p:spTree>
    <p:extLst>
      <p:ext uri="{BB962C8B-B14F-4D97-AF65-F5344CB8AC3E}">
        <p14:creationId xmlns:p14="http://schemas.microsoft.com/office/powerpoint/2010/main" val="13112657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rotWithShape="1">
          <a:gsLst>
            <a:gs pos="10000">
              <a:schemeClr val="bg2">
                <a:lumMod val="60000"/>
                <a:lumOff val="40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4212" y="5407742"/>
            <a:ext cx="8534400" cy="586657"/>
          </a:xfrm>
        </p:spPr>
        <p:txBody>
          <a:bodyPr>
            <a:normAutofit fontScale="90000"/>
          </a:bodyPr>
          <a:lstStyle/>
          <a:p>
            <a:r>
              <a:rPr lang="en-US" b="1" dirty="0" smtClean="0"/>
              <a:t>Part 2: Starting a project</a:t>
            </a:r>
            <a:endParaRPr lang="en-US" b="1" dirty="0"/>
          </a:p>
        </p:txBody>
      </p:sp>
      <p:sp>
        <p:nvSpPr>
          <p:cNvPr id="3" name="Content Placeholder 2"/>
          <p:cNvSpPr>
            <a:spLocks noGrp="1"/>
          </p:cNvSpPr>
          <p:nvPr>
            <p:ph idx="1"/>
          </p:nvPr>
        </p:nvSpPr>
        <p:spPr>
          <a:xfrm>
            <a:off x="684211" y="685800"/>
            <a:ext cx="11006343" cy="4063181"/>
          </a:xfrm>
        </p:spPr>
        <p:txBody>
          <a:bodyPr>
            <a:normAutofit/>
          </a:bodyPr>
          <a:lstStyle/>
          <a:p>
            <a:pPr marL="0" indent="0">
              <a:buNone/>
            </a:pP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985653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684212" y="383458"/>
            <a:ext cx="10740872" cy="2585323"/>
          </a:xfrm>
          <a:prstGeom prst="rect">
            <a:avLst/>
          </a:prstGeom>
          <a:noFill/>
        </p:spPr>
        <p:txBody>
          <a:bodyPr wrap="square" rtlCol="0">
            <a:spAutoFit/>
          </a:bodyPr>
          <a:lstStyle/>
          <a:p>
            <a:r>
              <a:rPr lang="en-US" b="1" dirty="0">
                <a:solidFill>
                  <a:schemeClr val="bg1">
                    <a:lumMod val="75000"/>
                    <a:lumOff val="25000"/>
                  </a:schemeClr>
                </a:solidFill>
              </a:rPr>
              <a:t>1. Start a new project</a:t>
            </a:r>
            <a:r>
              <a:rPr lang="en-US" dirty="0">
                <a:solidFill>
                  <a:schemeClr val="bg1">
                    <a:lumMod val="75000"/>
                    <a:lumOff val="25000"/>
                  </a:schemeClr>
                </a:solidFill>
              </a:rPr>
              <a:t/>
            </a:r>
            <a:br>
              <a:rPr lang="en-US" dirty="0">
                <a:solidFill>
                  <a:schemeClr val="bg1">
                    <a:lumMod val="75000"/>
                    <a:lumOff val="25000"/>
                  </a:schemeClr>
                </a:solidFill>
              </a:rPr>
            </a:br>
            <a:r>
              <a:rPr lang="en-US" dirty="0">
                <a:solidFill>
                  <a:schemeClr val="bg1">
                    <a:lumMod val="75000"/>
                    <a:lumOff val="25000"/>
                  </a:schemeClr>
                </a:solidFill>
              </a:rPr>
              <a:t>Launch a Command prompt and change to the directory you want to create the app inside </a:t>
            </a:r>
            <a:r>
              <a:rPr lang="en-US" dirty="0" smtClean="0">
                <a:solidFill>
                  <a:schemeClr val="bg1">
                    <a:lumMod val="75000"/>
                    <a:lumOff val="25000"/>
                  </a:schemeClr>
                </a:solidFill>
              </a:rPr>
              <a:t>of. Use the start command to create </a:t>
            </a:r>
            <a:r>
              <a:rPr lang="en-US" dirty="0">
                <a:solidFill>
                  <a:schemeClr val="bg1">
                    <a:lumMod val="75000"/>
                    <a:lumOff val="25000"/>
                  </a:schemeClr>
                </a:solidFill>
              </a:rPr>
              <a:t>a new Ionic </a:t>
            </a:r>
            <a:r>
              <a:rPr lang="en-US" dirty="0" smtClean="0">
                <a:solidFill>
                  <a:schemeClr val="bg1">
                    <a:lumMod val="75000"/>
                    <a:lumOff val="25000"/>
                  </a:schemeClr>
                </a:solidFill>
              </a:rPr>
              <a:t>app, enter a name for the app(in </a:t>
            </a:r>
            <a:r>
              <a:rPr lang="en-US" dirty="0">
                <a:solidFill>
                  <a:schemeClr val="bg1">
                    <a:lumMod val="75000"/>
                    <a:lumOff val="25000"/>
                  </a:schemeClr>
                </a:solidFill>
              </a:rPr>
              <a:t>this case “</a:t>
            </a:r>
            <a:r>
              <a:rPr lang="en-US" dirty="0" err="1">
                <a:solidFill>
                  <a:schemeClr val="bg1">
                    <a:lumMod val="75000"/>
                    <a:lumOff val="25000"/>
                  </a:schemeClr>
                </a:solidFill>
              </a:rPr>
              <a:t>myApp</a:t>
            </a:r>
            <a:r>
              <a:rPr lang="en-US" dirty="0" smtClean="0">
                <a:solidFill>
                  <a:schemeClr val="bg1">
                    <a:lumMod val="75000"/>
                    <a:lumOff val="25000"/>
                  </a:schemeClr>
                </a:solidFill>
              </a:rPr>
              <a:t>”), then choose a template (in this case tabs for a tabbed app). </a:t>
            </a:r>
            <a:r>
              <a:rPr lang="en-US" dirty="0">
                <a:solidFill>
                  <a:schemeClr val="bg1">
                    <a:lumMod val="50000"/>
                    <a:lumOff val="50000"/>
                  </a:schemeClr>
                </a:solidFill>
              </a:rPr>
              <a:t/>
            </a:r>
            <a:br>
              <a:rPr lang="en-US" dirty="0">
                <a:solidFill>
                  <a:schemeClr val="bg1">
                    <a:lumMod val="50000"/>
                    <a:lumOff val="50000"/>
                  </a:schemeClr>
                </a:solidFill>
              </a:rPr>
            </a:br>
            <a:r>
              <a:rPr lang="en-US" dirty="0">
                <a:solidFill>
                  <a:schemeClr val="bg1">
                    <a:lumMod val="50000"/>
                    <a:lumOff val="50000"/>
                  </a:schemeClr>
                </a:solidFill>
              </a:rPr>
              <a:t/>
            </a:r>
            <a:br>
              <a:rPr lang="en-US" dirty="0">
                <a:solidFill>
                  <a:schemeClr val="bg1">
                    <a:lumMod val="50000"/>
                    <a:lumOff val="50000"/>
                  </a:schemeClr>
                </a:solidFill>
              </a:rPr>
            </a:br>
            <a:r>
              <a:rPr lang="en-US" dirty="0">
                <a:solidFill>
                  <a:schemeClr val="bg1">
                    <a:lumMod val="50000"/>
                    <a:lumOff val="50000"/>
                  </a:schemeClr>
                </a:solidFill>
              </a:rPr>
              <a:t>			$ ionic start </a:t>
            </a:r>
            <a:r>
              <a:rPr lang="en-US" dirty="0" err="1">
                <a:solidFill>
                  <a:schemeClr val="bg1">
                    <a:lumMod val="50000"/>
                    <a:lumOff val="50000"/>
                  </a:schemeClr>
                </a:solidFill>
              </a:rPr>
              <a:t>myApp</a:t>
            </a:r>
            <a:r>
              <a:rPr lang="en-US" dirty="0">
                <a:solidFill>
                  <a:schemeClr val="bg1">
                    <a:lumMod val="50000"/>
                    <a:lumOff val="50000"/>
                  </a:schemeClr>
                </a:solidFill>
              </a:rPr>
              <a:t> tabs</a:t>
            </a:r>
            <a:br>
              <a:rPr lang="en-US" dirty="0">
                <a:solidFill>
                  <a:schemeClr val="bg1">
                    <a:lumMod val="50000"/>
                    <a:lumOff val="50000"/>
                  </a:schemeClr>
                </a:solidFill>
              </a:rPr>
            </a:br>
            <a:r>
              <a:rPr lang="en-US" dirty="0">
                <a:solidFill>
                  <a:schemeClr val="bg1">
                    <a:lumMod val="50000"/>
                    <a:lumOff val="50000"/>
                  </a:schemeClr>
                </a:solidFill>
              </a:rPr>
              <a:t/>
            </a:r>
            <a:br>
              <a:rPr lang="en-US" dirty="0">
                <a:solidFill>
                  <a:schemeClr val="bg1">
                    <a:lumMod val="50000"/>
                    <a:lumOff val="50000"/>
                  </a:schemeClr>
                </a:solidFill>
              </a:rPr>
            </a:br>
            <a:r>
              <a:rPr lang="en-US" dirty="0">
                <a:solidFill>
                  <a:schemeClr val="bg1">
                    <a:lumMod val="75000"/>
                    <a:lumOff val="25000"/>
                  </a:schemeClr>
                </a:solidFill>
              </a:rPr>
              <a:t>This command will create a new </a:t>
            </a:r>
            <a:r>
              <a:rPr lang="en-US" dirty="0" smtClean="0">
                <a:solidFill>
                  <a:schemeClr val="bg1">
                    <a:lumMod val="75000"/>
                    <a:lumOff val="25000"/>
                  </a:schemeClr>
                </a:solidFill>
              </a:rPr>
              <a:t>project folder </a:t>
            </a:r>
            <a:r>
              <a:rPr lang="en-US" dirty="0">
                <a:solidFill>
                  <a:schemeClr val="bg1">
                    <a:lumMod val="75000"/>
                    <a:lumOff val="25000"/>
                  </a:schemeClr>
                </a:solidFill>
              </a:rPr>
              <a:t>named “</a:t>
            </a:r>
            <a:r>
              <a:rPr lang="en-US" dirty="0" err="1">
                <a:solidFill>
                  <a:schemeClr val="bg1">
                    <a:lumMod val="75000"/>
                    <a:lumOff val="25000"/>
                  </a:schemeClr>
                </a:solidFill>
              </a:rPr>
              <a:t>myApp</a:t>
            </a:r>
            <a:r>
              <a:rPr lang="en-US" dirty="0">
                <a:solidFill>
                  <a:schemeClr val="bg1">
                    <a:lumMod val="75000"/>
                    <a:lumOff val="25000"/>
                  </a:schemeClr>
                </a:solidFill>
              </a:rPr>
              <a:t>” using the Ionic template for a tabbed application. Other </a:t>
            </a:r>
            <a:r>
              <a:rPr lang="en-US" dirty="0" smtClean="0">
                <a:solidFill>
                  <a:schemeClr val="bg1">
                    <a:lumMod val="75000"/>
                    <a:lumOff val="25000"/>
                  </a:schemeClr>
                </a:solidFill>
              </a:rPr>
              <a:t>templates to choose from </a:t>
            </a:r>
            <a:r>
              <a:rPr lang="en-US" dirty="0">
                <a:solidFill>
                  <a:schemeClr val="bg1">
                    <a:lumMod val="75000"/>
                    <a:lumOff val="25000"/>
                  </a:schemeClr>
                </a:solidFill>
              </a:rPr>
              <a:t>include blank and </a:t>
            </a:r>
            <a:r>
              <a:rPr lang="en-US" dirty="0" err="1">
                <a:solidFill>
                  <a:schemeClr val="bg1">
                    <a:lumMod val="75000"/>
                    <a:lumOff val="25000"/>
                  </a:schemeClr>
                </a:solidFill>
              </a:rPr>
              <a:t>sidemenu</a:t>
            </a:r>
            <a:r>
              <a:rPr lang="en-US" dirty="0">
                <a:solidFill>
                  <a:schemeClr val="bg1">
                    <a:lumMod val="75000"/>
                    <a:lumOff val="25000"/>
                  </a:schemeClr>
                </a:solidFill>
              </a:rPr>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014" y="3394191"/>
            <a:ext cx="10235808" cy="3193422"/>
          </a:xfrm>
          <a:prstGeom prst="rect">
            <a:avLst/>
          </a:prstGeom>
        </p:spPr>
      </p:pic>
    </p:spTree>
    <p:extLst>
      <p:ext uri="{BB962C8B-B14F-4D97-AF65-F5344CB8AC3E}">
        <p14:creationId xmlns:p14="http://schemas.microsoft.com/office/powerpoint/2010/main" val="12093811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684212" y="383458"/>
            <a:ext cx="10740872" cy="2585323"/>
          </a:xfrm>
          <a:prstGeom prst="rect">
            <a:avLst/>
          </a:prstGeom>
          <a:noFill/>
        </p:spPr>
        <p:txBody>
          <a:bodyPr wrap="square" rtlCol="0">
            <a:spAutoFit/>
          </a:bodyPr>
          <a:lstStyle/>
          <a:p>
            <a:r>
              <a:rPr lang="en-US" b="1" dirty="0" smtClean="0">
                <a:solidFill>
                  <a:schemeClr val="bg1">
                    <a:lumMod val="75000"/>
                    <a:lumOff val="25000"/>
                  </a:schemeClr>
                </a:solidFill>
              </a:rPr>
              <a:t>2. Add mobile platforms</a:t>
            </a:r>
            <a:r>
              <a:rPr lang="en-US" dirty="0">
                <a:solidFill>
                  <a:schemeClr val="bg1">
                    <a:lumMod val="75000"/>
                    <a:lumOff val="25000"/>
                  </a:schemeClr>
                </a:solidFill>
              </a:rPr>
              <a:t/>
            </a:r>
            <a:br>
              <a:rPr lang="en-US" dirty="0">
                <a:solidFill>
                  <a:schemeClr val="bg1">
                    <a:lumMod val="75000"/>
                    <a:lumOff val="25000"/>
                  </a:schemeClr>
                </a:solidFill>
              </a:rPr>
            </a:br>
            <a:r>
              <a:rPr lang="en-US" dirty="0">
                <a:solidFill>
                  <a:schemeClr val="bg1">
                    <a:lumMod val="75000"/>
                    <a:lumOff val="25000"/>
                  </a:schemeClr>
                </a:solidFill>
              </a:rPr>
              <a:t>To add native mobile platform supports to your app, use the platform command from a command line prompt inside of the root folder for the app you are developing:</a:t>
            </a:r>
          </a:p>
          <a:p>
            <a:r>
              <a:rPr lang="en-US" dirty="0" smtClean="0">
                <a:solidFill>
                  <a:schemeClr val="tx1">
                    <a:lumMod val="50000"/>
                  </a:schemeClr>
                </a:solidFill>
              </a:rPr>
              <a:t>			</a:t>
            </a:r>
            <a:r>
              <a:rPr lang="en-US" dirty="0">
                <a:solidFill>
                  <a:schemeClr val="tx1">
                    <a:lumMod val="50000"/>
                  </a:schemeClr>
                </a:solidFill>
              </a:rPr>
              <a:t> </a:t>
            </a:r>
            <a:endParaRPr lang="en-US" dirty="0" smtClean="0">
              <a:solidFill>
                <a:schemeClr val="tx1">
                  <a:lumMod val="50000"/>
                </a:schemeClr>
              </a:solidFill>
            </a:endParaRPr>
          </a:p>
          <a:p>
            <a:r>
              <a:rPr lang="en-US" dirty="0">
                <a:solidFill>
                  <a:schemeClr val="tx1">
                    <a:lumMod val="50000"/>
                  </a:schemeClr>
                </a:solidFill>
              </a:rPr>
              <a:t>	</a:t>
            </a:r>
            <a:r>
              <a:rPr lang="en-US" dirty="0" smtClean="0">
                <a:solidFill>
                  <a:schemeClr val="tx1">
                    <a:lumMod val="50000"/>
                  </a:schemeClr>
                </a:solidFill>
              </a:rPr>
              <a:t>		$ </a:t>
            </a:r>
            <a:r>
              <a:rPr lang="en-US" dirty="0">
                <a:solidFill>
                  <a:schemeClr val="tx1">
                    <a:lumMod val="50000"/>
                  </a:schemeClr>
                </a:solidFill>
              </a:rPr>
              <a:t>Ionic platform add </a:t>
            </a:r>
            <a:r>
              <a:rPr lang="en-US" dirty="0" err="1">
                <a:solidFill>
                  <a:schemeClr val="tx1">
                    <a:lumMod val="50000"/>
                  </a:schemeClr>
                </a:solidFill>
              </a:rPr>
              <a:t>ios</a:t>
            </a:r>
            <a:endParaRPr lang="en-US" dirty="0">
              <a:solidFill>
                <a:schemeClr val="tx1">
                  <a:lumMod val="50000"/>
                </a:schemeClr>
              </a:solidFill>
            </a:endParaRPr>
          </a:p>
          <a:p>
            <a:r>
              <a:rPr lang="en-US" dirty="0" smtClean="0">
                <a:solidFill>
                  <a:schemeClr val="tx1">
                    <a:lumMod val="50000"/>
                  </a:schemeClr>
                </a:solidFill>
              </a:rPr>
              <a:t>			$ </a:t>
            </a:r>
            <a:r>
              <a:rPr lang="en-US" dirty="0">
                <a:solidFill>
                  <a:schemeClr val="tx1">
                    <a:lumMod val="50000"/>
                  </a:schemeClr>
                </a:solidFill>
              </a:rPr>
              <a:t>Ionic platform add android</a:t>
            </a:r>
          </a:p>
          <a:p>
            <a:r>
              <a:rPr lang="en-US" dirty="0">
                <a:solidFill>
                  <a:schemeClr val="tx1">
                    <a:lumMod val="50000"/>
                  </a:schemeClr>
                </a:solidFill>
              </a:rPr>
              <a:t/>
            </a:r>
            <a:br>
              <a:rPr lang="en-US" dirty="0">
                <a:solidFill>
                  <a:schemeClr val="tx1">
                    <a:lumMod val="50000"/>
                  </a:schemeClr>
                </a:solidFill>
              </a:rPr>
            </a:br>
            <a:r>
              <a:rPr lang="en-US" dirty="0" smtClean="0">
                <a:solidFill>
                  <a:schemeClr val="bg1">
                    <a:lumMod val="75000"/>
                    <a:lumOff val="25000"/>
                  </a:schemeClr>
                </a:solidFill>
              </a:rPr>
              <a:t>The </a:t>
            </a:r>
            <a:r>
              <a:rPr lang="en-US" dirty="0">
                <a:solidFill>
                  <a:schemeClr val="bg1">
                    <a:lumMod val="75000"/>
                    <a:lumOff val="25000"/>
                  </a:schemeClr>
                </a:solidFill>
              </a:rPr>
              <a:t>add command creates platform specific files and folder structures for each of the platforms you add.</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870" y="2968781"/>
            <a:ext cx="6906589" cy="3667637"/>
          </a:xfrm>
          <a:prstGeom prst="rect">
            <a:avLst/>
          </a:prstGeom>
        </p:spPr>
      </p:pic>
    </p:spTree>
    <p:extLst>
      <p:ext uri="{BB962C8B-B14F-4D97-AF65-F5344CB8AC3E}">
        <p14:creationId xmlns:p14="http://schemas.microsoft.com/office/powerpoint/2010/main" val="1469990689"/>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Organic</Template>
  <TotalTime>5480</TotalTime>
  <Words>491</Words>
  <Application>Microsoft Office PowerPoint</Application>
  <PresentationFormat>Widescreen</PresentationFormat>
  <Paragraphs>97</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Century Gothic</vt:lpstr>
      <vt:lpstr>Consolas</vt:lpstr>
      <vt:lpstr>Menlo</vt:lpstr>
      <vt:lpstr>Times New Roman</vt:lpstr>
      <vt:lpstr>Wingdings</vt:lpstr>
      <vt:lpstr>Wingdings 3</vt:lpstr>
      <vt:lpstr>Slice</vt:lpstr>
      <vt:lpstr>APP DESIGN AND DEVELoPMENT WITH  THE IONIC FRAMEWORK</vt:lpstr>
      <vt:lpstr>Part 1: introduction</vt:lpstr>
      <vt:lpstr>Overview</vt:lpstr>
      <vt:lpstr>Benefits</vt:lpstr>
      <vt:lpstr>Dev Environment Requirements</vt:lpstr>
      <vt:lpstr>Recommended Reading</vt:lpstr>
      <vt:lpstr>Part 2: Starting a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 DESIGN AND DEVELOPMENT WITH THE IONIC FRAMEWORK</dc:title>
  <dc:creator>Chuck Leone</dc:creator>
  <cp:lastModifiedBy>Chuck Leone</cp:lastModifiedBy>
  <cp:revision>33</cp:revision>
  <dcterms:created xsi:type="dcterms:W3CDTF">2015-09-10T20:35:18Z</dcterms:created>
  <dcterms:modified xsi:type="dcterms:W3CDTF">2015-09-14T15:55:22Z</dcterms:modified>
</cp:coreProperties>
</file>