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Raleway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  <p:embeddedFont>
      <p:font typeface="Montserrat"/>
      <p:regular r:id="rId27"/>
      <p:bold r:id="rId28"/>
      <p:italic r:id="rId29"/>
      <p:boldItalic r:id="rId30"/>
    </p:embeddedFont>
    <p:embeddedFont>
      <p:font typeface="Lora"/>
      <p:regular r:id="rId31"/>
      <p:bold r:id="rId32"/>
      <p:italic r:id="rId33"/>
      <p:boldItalic r:id="rId34"/>
    </p:embeddedFont>
    <p:embeddedFont>
      <p:font typeface="Average"/>
      <p:regular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74C37A8D-988E-4E83-AEF0-2EC02CBDA9AE}">
  <a:tblStyle styleId="{74C37A8D-988E-4E83-AEF0-2EC02CBDA9A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.fntdata"/><Relationship Id="rId22" Type="http://schemas.openxmlformats.org/officeDocument/2006/relationships/font" Target="fonts/Raleway-boldItalic.fntdata"/><Relationship Id="rId21" Type="http://schemas.openxmlformats.org/officeDocument/2006/relationships/font" Target="fonts/Raleway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28" Type="http://schemas.openxmlformats.org/officeDocument/2006/relationships/font" Target="fonts/Montserrat-bold.fntdata"/><Relationship Id="rId27" Type="http://schemas.openxmlformats.org/officeDocument/2006/relationships/font" Target="fonts/Montserrat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Montserrat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Lora-regular.fntdata"/><Relationship Id="rId30" Type="http://schemas.openxmlformats.org/officeDocument/2006/relationships/font" Target="fonts/Montserrat-boldItalic.fntdata"/><Relationship Id="rId11" Type="http://schemas.openxmlformats.org/officeDocument/2006/relationships/slide" Target="slides/slide5.xml"/><Relationship Id="rId33" Type="http://schemas.openxmlformats.org/officeDocument/2006/relationships/font" Target="fonts/Lora-italic.fntdata"/><Relationship Id="rId10" Type="http://schemas.openxmlformats.org/officeDocument/2006/relationships/slide" Target="slides/slide4.xml"/><Relationship Id="rId32" Type="http://schemas.openxmlformats.org/officeDocument/2006/relationships/font" Target="fonts/Lora-bold.fntdata"/><Relationship Id="rId13" Type="http://schemas.openxmlformats.org/officeDocument/2006/relationships/slide" Target="slides/slide7.xml"/><Relationship Id="rId35" Type="http://schemas.openxmlformats.org/officeDocument/2006/relationships/font" Target="fonts/Average-regular.fntdata"/><Relationship Id="rId12" Type="http://schemas.openxmlformats.org/officeDocument/2006/relationships/slide" Target="slides/slide6.xml"/><Relationship Id="rId34" Type="http://schemas.openxmlformats.org/officeDocument/2006/relationships/font" Target="fonts/Lora-bold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Raleway-regular.fntdata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52d4b37f36_1_7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52d4b37f36_1_7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2d4b37f36_1_7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52d4b37f36_1_7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52d4b37f36_1_8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52d4b37f36_1_8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2d4b37f36_1_8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2d4b37f36_1_8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2d4b37f36_1_8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52d4b37f36_1_8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2d4b37f36_1_8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52d4b37f36_1_8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52d4b37f36_1_8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52d4b37f36_1_8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2d4b37f36_1_8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2d4b37f36_1_8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52d4b37f36_1_8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52d4b37f36_1_8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2d4b37f36_1_7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2d4b37f36_1_7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2d4b37f36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52d4b37f36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 TP FP  # p = predtru/total true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 FN TN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hyperlink" Target="https://www.businessinsider.com/open-sourcing-mental-illness-stigma-tech-2019-12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/>
        </p:nvSpPr>
        <p:spPr>
          <a:xfrm>
            <a:off x="-134775" y="561525"/>
            <a:ext cx="8209500" cy="12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44499"/>
            <a:ext cx="9144000" cy="5223848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3"/>
          <p:cNvSpPr txBox="1"/>
          <p:nvPr/>
        </p:nvSpPr>
        <p:spPr>
          <a:xfrm>
            <a:off x="449225" y="1089375"/>
            <a:ext cx="6064500" cy="13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Average"/>
                <a:ea typeface="Average"/>
                <a:cs typeface="Average"/>
                <a:sym typeface="Average"/>
              </a:rPr>
              <a:t>Mental Health in Tech </a:t>
            </a:r>
            <a:endParaRPr b="1" sz="36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708900" y="4312450"/>
            <a:ext cx="3863100" cy="5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By Lidet Alemu &amp; Charles Pryor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22"/>
          <p:cNvPicPr preferRelativeResize="0"/>
          <p:nvPr/>
        </p:nvPicPr>
        <p:blipFill rotWithShape="1">
          <a:blip r:embed="rId3">
            <a:alphaModFix/>
          </a:blip>
          <a:srcRect b="-3369" l="0" r="0" t="3370"/>
          <a:stretch/>
        </p:blipFill>
        <p:spPr>
          <a:xfrm>
            <a:off x="0" y="141075"/>
            <a:ext cx="9144000" cy="486275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2"/>
          <p:cNvSpPr txBox="1"/>
          <p:nvPr/>
        </p:nvSpPr>
        <p:spPr>
          <a:xfrm>
            <a:off x="0" y="1190425"/>
            <a:ext cx="6480000" cy="34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verage"/>
              <a:buChar char="❏"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Mental health is </a:t>
            </a: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just as </a:t>
            </a: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critical as physical health when it comes to productivity and effectiveness.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verage"/>
              <a:buChar char="❏"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We recommend companies Craft and promote policies that promote wellbeing.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verage"/>
              <a:buChar char="❏"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Start talking about mental health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verage"/>
              <a:buChar char="❏"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Provide resources that help employees better manage their well being,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verage"/>
              <a:buChar char="❏"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Remote work options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verage"/>
              <a:buChar char="❏"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Benefit packages that include preventative care for mental health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59" name="Google Shape;159;p22"/>
          <p:cNvSpPr txBox="1"/>
          <p:nvPr/>
        </p:nvSpPr>
        <p:spPr>
          <a:xfrm>
            <a:off x="932125" y="482925"/>
            <a:ext cx="6075600" cy="5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Conclusion and Recommendations </a:t>
            </a:r>
            <a:endParaRPr b="1" sz="2600">
              <a:solidFill>
                <a:schemeClr val="dk2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1300" y="102802"/>
            <a:ext cx="9143998" cy="5190974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3"/>
          <p:cNvSpPr txBox="1"/>
          <p:nvPr/>
        </p:nvSpPr>
        <p:spPr>
          <a:xfrm>
            <a:off x="3300600" y="612775"/>
            <a:ext cx="5843400" cy="38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Lora"/>
                <a:ea typeface="Lora"/>
                <a:cs typeface="Lora"/>
                <a:sym typeface="Lora"/>
              </a:rPr>
              <a:t>Next Steps ..</a:t>
            </a:r>
            <a:endParaRPr b="1" sz="1800">
              <a:latin typeface="Lora"/>
              <a:ea typeface="Lora"/>
              <a:cs typeface="Lora"/>
              <a:sym typeface="Lor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ora"/>
              <a:buChar char="★"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We want to explore the treatment feature of the data set.</a:t>
            </a:r>
            <a:endParaRPr>
              <a:latin typeface="Lora"/>
              <a:ea typeface="Lora"/>
              <a:cs typeface="Lora"/>
              <a:sym typeface="Lor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ora"/>
              <a:buChar char="★"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We would like to explore the demographic categories in our “yes” classification set to optimize workplace barriers to performance to the target group.</a:t>
            </a:r>
            <a:endParaRPr>
              <a:latin typeface="Lora"/>
              <a:ea typeface="Lora"/>
              <a:cs typeface="Lora"/>
              <a:sym typeface="Lor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ora"/>
              <a:buChar char="★"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Finally test which disorders are more common in which sub classification of tech, e.g. Cybersecurity, Software Engineering, Data Science!</a:t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6400"/>
            <a:ext cx="9143999" cy="51448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6200" y="44650"/>
            <a:ext cx="9220200" cy="646545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4"/>
          <p:cNvSpPr txBox="1"/>
          <p:nvPr/>
        </p:nvSpPr>
        <p:spPr>
          <a:xfrm>
            <a:off x="1055675" y="797350"/>
            <a:ext cx="3166800" cy="6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Agenda</a:t>
            </a:r>
            <a:endParaRPr b="1" sz="2600">
              <a:solidFill>
                <a:schemeClr val="dk2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673825" y="1673325"/>
            <a:ext cx="6165600" cy="21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verage"/>
              <a:buChar char="❖"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Introduction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verage"/>
              <a:buChar char="❖"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Goal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verage"/>
              <a:buChar char="❖"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Methods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verage"/>
              <a:buChar char="❖"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Analysis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verage"/>
              <a:buChar char="❖"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Conclusion and Recommendations 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8900"/>
            <a:ext cx="9469830" cy="5064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5"/>
          <p:cNvSpPr txBox="1"/>
          <p:nvPr/>
        </p:nvSpPr>
        <p:spPr>
          <a:xfrm>
            <a:off x="617675" y="505375"/>
            <a:ext cx="47730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Introduction</a:t>
            </a:r>
            <a:endParaRPr b="1" sz="2600">
              <a:solidFill>
                <a:schemeClr val="dk2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03" name="Google Shape;103;p15"/>
          <p:cNvSpPr txBox="1"/>
          <p:nvPr/>
        </p:nvSpPr>
        <p:spPr>
          <a:xfrm>
            <a:off x="404300" y="1134275"/>
            <a:ext cx="8355300" cy="37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❖"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According to a 2020 research published by Open Sourcing Mental Illness (OSMI), </a:t>
            </a:r>
            <a:r>
              <a:rPr lang="en" sz="1800">
                <a:solidFill>
                  <a:srgbClr val="222222"/>
                </a:solidFill>
                <a:latin typeface="Average"/>
                <a:ea typeface="Average"/>
                <a:cs typeface="Average"/>
                <a:sym typeface="Average"/>
              </a:rPr>
              <a:t>people working in </a:t>
            </a:r>
            <a:r>
              <a:rPr b="1" lang="en" sz="1800">
                <a:solidFill>
                  <a:srgbClr val="222222"/>
                </a:solidFill>
                <a:latin typeface="Average"/>
                <a:ea typeface="Average"/>
                <a:cs typeface="Average"/>
                <a:sym typeface="Average"/>
              </a:rPr>
              <a:t>tech</a:t>
            </a:r>
            <a:r>
              <a:rPr lang="en" sz="1800">
                <a:solidFill>
                  <a:srgbClr val="222222"/>
                </a:solidFill>
                <a:latin typeface="Average"/>
                <a:ea typeface="Average"/>
                <a:cs typeface="Average"/>
                <a:sym typeface="Average"/>
              </a:rPr>
              <a:t> experience </a:t>
            </a:r>
            <a:r>
              <a:rPr b="1" lang="en" sz="1800">
                <a:solidFill>
                  <a:srgbClr val="222222"/>
                </a:solidFill>
                <a:latin typeface="Average"/>
                <a:ea typeface="Average"/>
                <a:cs typeface="Average"/>
                <a:sym typeface="Average"/>
              </a:rPr>
              <a:t>mental health</a:t>
            </a:r>
            <a:r>
              <a:rPr lang="en" sz="1800">
                <a:solidFill>
                  <a:srgbClr val="222222"/>
                </a:solidFill>
                <a:latin typeface="Average"/>
                <a:ea typeface="Average"/>
                <a:cs typeface="Average"/>
                <a:sym typeface="Average"/>
              </a:rPr>
              <a:t> issues at a higher rate (51%) than the general population. </a:t>
            </a:r>
            <a:endParaRPr sz="1800">
              <a:solidFill>
                <a:srgbClr val="222222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Average"/>
              <a:buChar char="❖"/>
            </a:pPr>
            <a:r>
              <a:rPr lang="en" sz="1800">
                <a:solidFill>
                  <a:srgbClr val="222222"/>
                </a:solidFill>
                <a:latin typeface="Average"/>
                <a:ea typeface="Average"/>
                <a:cs typeface="Average"/>
                <a:sym typeface="Average"/>
              </a:rPr>
              <a:t>The study attributes this to </a:t>
            </a:r>
            <a:r>
              <a:rPr lang="en" sz="1800">
                <a:solidFill>
                  <a:srgbClr val="111111"/>
                </a:solidFill>
                <a:latin typeface="Average"/>
                <a:ea typeface="Average"/>
                <a:cs typeface="Average"/>
                <a:sym typeface="Average"/>
              </a:rPr>
              <a:t>working long hours with little sleep, and with the competitive nature of the field.</a:t>
            </a:r>
            <a:endParaRPr sz="1800">
              <a:solidFill>
                <a:srgbClr val="11111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Montserrat"/>
              <a:buChar char="❖"/>
            </a:pPr>
            <a:r>
              <a:rPr lang="en" sz="1800">
                <a:solidFill>
                  <a:srgbClr val="111111"/>
                </a:solidFill>
                <a:latin typeface="Average"/>
                <a:ea typeface="Average"/>
                <a:cs typeface="Average"/>
                <a:sym typeface="Average"/>
              </a:rPr>
              <a:t>If not treated, employee’s with mental illness </a:t>
            </a: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is just as critical as physical health when it comes to productivity and effectiveness.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1111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latin typeface="Average"/>
                <a:ea typeface="Average"/>
                <a:cs typeface="Average"/>
                <a:sym typeface="Average"/>
              </a:rPr>
              <a:t>Source </a:t>
            </a:r>
            <a:r>
              <a:rPr lang="en" sz="1200" u="sng">
                <a:solidFill>
                  <a:schemeClr val="accent5"/>
                </a:solidFill>
                <a:latin typeface="Average"/>
                <a:ea typeface="Average"/>
                <a:cs typeface="Average"/>
                <a:sym typeface="Average"/>
                <a:hlinkClick r:id="rId4"/>
              </a:rPr>
              <a:t>https://www.businessinsider.com/open-sourcing-mental-illness-stigma-tech-2019-12</a:t>
            </a:r>
            <a:endParaRPr sz="1200"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1111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6200" y="44650"/>
            <a:ext cx="9220200" cy="646545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6"/>
          <p:cNvSpPr txBox="1"/>
          <p:nvPr/>
        </p:nvSpPr>
        <p:spPr>
          <a:xfrm>
            <a:off x="371875" y="1251450"/>
            <a:ext cx="81981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rage"/>
              <a:buChar char="❖"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Design a model that will determine if  an employee’s mental health status will interfere with their job performance.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verage"/>
              <a:buChar char="❖"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Identify specific workplace variables that forecast a “yes’ in mental health problems interfering with one’s work.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800"/>
              <a:buFont typeface="Average"/>
              <a:buChar char="❖"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Recommend  further studies on how to maximize workplace productivity for employees with mental health disorders.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0" name="Google Shape;110;p16"/>
          <p:cNvSpPr txBox="1"/>
          <p:nvPr/>
        </p:nvSpPr>
        <p:spPr>
          <a:xfrm>
            <a:off x="2627900" y="449225"/>
            <a:ext cx="3000000" cy="8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Average"/>
                <a:ea typeface="Average"/>
                <a:cs typeface="Average"/>
                <a:sym typeface="Average"/>
              </a:rPr>
              <a:t>Goals</a:t>
            </a:r>
            <a:endParaRPr b="1" sz="3000"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6200" y="44650"/>
            <a:ext cx="9220200" cy="646545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7"/>
          <p:cNvSpPr txBox="1"/>
          <p:nvPr/>
        </p:nvSpPr>
        <p:spPr>
          <a:xfrm>
            <a:off x="797350" y="14038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verage"/>
              <a:buChar char="❖"/>
            </a:pPr>
            <a:r>
              <a:rPr lang="en" sz="1600">
                <a:latin typeface="Average"/>
                <a:ea typeface="Average"/>
                <a:cs typeface="Average"/>
                <a:sym typeface="Average"/>
              </a:rPr>
              <a:t>Depression</a:t>
            </a:r>
            <a:endParaRPr sz="1600">
              <a:latin typeface="Average"/>
              <a:ea typeface="Average"/>
              <a:cs typeface="Average"/>
              <a:sym typeface="Average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verage"/>
              <a:buChar char="❖"/>
            </a:pPr>
            <a:r>
              <a:rPr lang="en" sz="1600">
                <a:latin typeface="Average"/>
                <a:ea typeface="Average"/>
                <a:cs typeface="Average"/>
                <a:sym typeface="Average"/>
              </a:rPr>
              <a:t>Adult ADD</a:t>
            </a:r>
            <a:endParaRPr sz="1600">
              <a:latin typeface="Average"/>
              <a:ea typeface="Average"/>
              <a:cs typeface="Average"/>
              <a:sym typeface="Average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verage"/>
              <a:buChar char="❖"/>
            </a:pPr>
            <a:r>
              <a:rPr lang="en" sz="1600">
                <a:latin typeface="Average"/>
                <a:ea typeface="Average"/>
                <a:cs typeface="Average"/>
                <a:sym typeface="Average"/>
              </a:rPr>
              <a:t>Anxiety</a:t>
            </a:r>
            <a:endParaRPr sz="1600">
              <a:latin typeface="Average"/>
              <a:ea typeface="Average"/>
              <a:cs typeface="Average"/>
              <a:sym typeface="Average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verage"/>
              <a:buChar char="❖"/>
            </a:pPr>
            <a:r>
              <a:rPr lang="en" sz="1600">
                <a:latin typeface="Average"/>
                <a:ea typeface="Average"/>
                <a:cs typeface="Average"/>
                <a:sym typeface="Average"/>
              </a:rPr>
              <a:t>Drug and Alcohol abuse</a:t>
            </a:r>
            <a:endParaRPr/>
          </a:p>
        </p:txBody>
      </p:sp>
      <p:sp>
        <p:nvSpPr>
          <p:cNvPr id="117" name="Google Shape;117;p17"/>
          <p:cNvSpPr txBox="1"/>
          <p:nvPr/>
        </p:nvSpPr>
        <p:spPr>
          <a:xfrm>
            <a:off x="4952575" y="14038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verage"/>
              <a:buChar char="❖"/>
            </a:pPr>
            <a:r>
              <a:rPr lang="en" sz="1600">
                <a:latin typeface="Average"/>
                <a:ea typeface="Average"/>
                <a:cs typeface="Average"/>
                <a:sym typeface="Average"/>
              </a:rPr>
              <a:t>Isolation / Loneliness</a:t>
            </a:r>
            <a:endParaRPr sz="1600">
              <a:latin typeface="Average"/>
              <a:ea typeface="Average"/>
              <a:cs typeface="Average"/>
              <a:sym typeface="Average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verage"/>
              <a:buChar char="❖"/>
            </a:pPr>
            <a:r>
              <a:rPr lang="en" sz="1600">
                <a:latin typeface="Average"/>
                <a:ea typeface="Average"/>
                <a:cs typeface="Average"/>
                <a:sym typeface="Average"/>
              </a:rPr>
              <a:t>Stress Management</a:t>
            </a:r>
            <a:endParaRPr sz="1600">
              <a:latin typeface="Average"/>
              <a:ea typeface="Average"/>
              <a:cs typeface="Average"/>
              <a:sym typeface="Average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verage"/>
              <a:buChar char="❖"/>
            </a:pPr>
            <a:r>
              <a:rPr lang="en" sz="1600">
                <a:latin typeface="Average"/>
                <a:ea typeface="Average"/>
                <a:cs typeface="Average"/>
                <a:sym typeface="Average"/>
              </a:rPr>
              <a:t>Social Pressure</a:t>
            </a:r>
            <a:endParaRPr/>
          </a:p>
        </p:txBody>
      </p:sp>
      <p:sp>
        <p:nvSpPr>
          <p:cNvPr id="118" name="Google Shape;118;p17"/>
          <p:cNvSpPr txBox="1"/>
          <p:nvPr/>
        </p:nvSpPr>
        <p:spPr>
          <a:xfrm>
            <a:off x="595225" y="583700"/>
            <a:ext cx="7681500" cy="5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>
                <a:latin typeface="Average"/>
                <a:ea typeface="Average"/>
                <a:cs typeface="Average"/>
                <a:sym typeface="Average"/>
              </a:rPr>
              <a:t>Examples of Common Mental Disorders Under the Tech Umbrella</a:t>
            </a:r>
            <a:endParaRPr b="1" sz="2000"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67375" y="90911"/>
            <a:ext cx="9144001" cy="5711339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8"/>
          <p:cNvSpPr txBox="1"/>
          <p:nvPr/>
        </p:nvSpPr>
        <p:spPr>
          <a:xfrm>
            <a:off x="4716975" y="1094800"/>
            <a:ext cx="2436900" cy="2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Average"/>
                <a:ea typeface="Average"/>
                <a:cs typeface="Average"/>
                <a:sym typeface="Average"/>
              </a:rPr>
              <a:t>Gender</a:t>
            </a: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 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verage"/>
              <a:buChar char="❏"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Male  = 77%</a:t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verage"/>
              <a:buChar char="❏"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Female =  21%</a:t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verage"/>
              <a:buChar char="❏"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Queer = 1 %</a:t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verage"/>
              <a:buChar char="❏"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Trans = 0.1%</a:t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verage"/>
              <a:buChar char="❏"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Other = 0.1%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25" name="Google Shape;125;p18"/>
          <p:cNvSpPr txBox="1"/>
          <p:nvPr/>
        </p:nvSpPr>
        <p:spPr>
          <a:xfrm>
            <a:off x="3099675" y="522100"/>
            <a:ext cx="1617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Average"/>
                <a:ea typeface="Average"/>
                <a:cs typeface="Average"/>
                <a:sym typeface="Average"/>
              </a:rPr>
              <a:t>Data </a:t>
            </a:r>
            <a:endParaRPr b="1" sz="36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26" name="Google Shape;126;p18"/>
          <p:cNvSpPr txBox="1"/>
          <p:nvPr/>
        </p:nvSpPr>
        <p:spPr>
          <a:xfrm>
            <a:off x="4616925" y="2835625"/>
            <a:ext cx="2436900" cy="17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Average"/>
                <a:ea typeface="Average"/>
                <a:cs typeface="Average"/>
                <a:sym typeface="Average"/>
              </a:rPr>
              <a:t>Age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verage"/>
              <a:buChar char="❏"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Average Age = 32</a:t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verage"/>
              <a:buChar char="❏"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Min = 18</a:t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verage"/>
              <a:buChar char="❏"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Max = 72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27" name="Google Shape;127;p18"/>
          <p:cNvSpPr txBox="1"/>
          <p:nvPr/>
        </p:nvSpPr>
        <p:spPr>
          <a:xfrm>
            <a:off x="471638" y="2757025"/>
            <a:ext cx="2886300" cy="21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Company Size 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verage"/>
              <a:buChar char="❏"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25 &amp; less = 36 %</a:t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verage"/>
              <a:buChar char="❏"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26 to 100 = 23%</a:t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verage"/>
              <a:buChar char="❏"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100 to 500 = 14%</a:t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verage"/>
              <a:buChar char="❏"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500 to 1000 = 4%</a:t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verage"/>
              <a:buChar char="❏"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1000 &amp; above = 22%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28" name="Google Shape;128;p18"/>
          <p:cNvSpPr txBox="1"/>
          <p:nvPr/>
        </p:nvSpPr>
        <p:spPr>
          <a:xfrm>
            <a:off x="404275" y="1196125"/>
            <a:ext cx="2436900" cy="16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Average"/>
                <a:ea typeface="Average"/>
                <a:cs typeface="Average"/>
                <a:sym typeface="Average"/>
              </a:rPr>
              <a:t>Countries included  </a:t>
            </a:r>
            <a:r>
              <a:rPr lang="en">
                <a:latin typeface="Average"/>
                <a:ea typeface="Average"/>
                <a:cs typeface="Average"/>
                <a:sym typeface="Average"/>
              </a:rPr>
              <a:t> </a:t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verage"/>
              <a:buChar char="❏"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 USA</a:t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verage"/>
              <a:buChar char="❏"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Canada</a:t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verage"/>
              <a:buChar char="❏"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UK  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8521"/>
            <a:ext cx="9067799" cy="6411579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9"/>
          <p:cNvSpPr txBox="1"/>
          <p:nvPr/>
        </p:nvSpPr>
        <p:spPr>
          <a:xfrm>
            <a:off x="415500" y="1206525"/>
            <a:ext cx="74682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verage"/>
              <a:buChar char="❖"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Have you sought treatment for a mental health condition?</a:t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verage"/>
              <a:buChar char="❖"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Family History of mental illness </a:t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verage"/>
              <a:buChar char="❖"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Does your company offer adequate Mental Health treatment plans</a:t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verage"/>
              <a:buChar char="❖"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Are these plans known?</a:t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verage"/>
              <a:buChar char="❖"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Ease of medical leave</a:t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verage"/>
              <a:buChar char="❖"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Colleague sharing</a:t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verage"/>
              <a:buChar char="❖"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Workplace Viewpoint</a:t>
            </a:r>
            <a:endParaRPr/>
          </a:p>
        </p:txBody>
      </p:sp>
      <p:sp>
        <p:nvSpPr>
          <p:cNvPr id="135" name="Google Shape;135;p19"/>
          <p:cNvSpPr txBox="1"/>
          <p:nvPr/>
        </p:nvSpPr>
        <p:spPr>
          <a:xfrm>
            <a:off x="415500" y="527850"/>
            <a:ext cx="5895900" cy="6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Average"/>
                <a:ea typeface="Average"/>
                <a:cs typeface="Average"/>
                <a:sym typeface="Average"/>
              </a:rPr>
              <a:t>Questions asked</a:t>
            </a:r>
            <a:endParaRPr b="1" sz="2600"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8521"/>
            <a:ext cx="9067799" cy="6411579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0"/>
          <p:cNvSpPr txBox="1"/>
          <p:nvPr/>
        </p:nvSpPr>
        <p:spPr>
          <a:xfrm>
            <a:off x="614550" y="1111800"/>
            <a:ext cx="7838700" cy="35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verage"/>
              <a:buChar char="❖"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Those who previously received  treatment for mental health conditions</a:t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verage"/>
              <a:buChar char="❖"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Having a family history of mental illness </a:t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verage"/>
              <a:buChar char="❖"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Having employers who do not provide resources to learn more about mental health issues and how to seek help</a:t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verage"/>
              <a:buChar char="❖"/>
            </a:pPr>
            <a:r>
              <a:rPr lang="en">
                <a:highlight>
                  <a:srgbClr val="FFFFFF"/>
                </a:highlight>
                <a:latin typeface="Average"/>
                <a:ea typeface="Average"/>
                <a:cs typeface="Average"/>
                <a:sym typeface="Average"/>
              </a:rPr>
              <a:t>Not willing to discuss a mental health issue with direct supervisor(s)</a:t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verage"/>
              <a:buChar char="❖"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The belief that employers do not take mental health issues as seriously as physical health</a:t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verage"/>
              <a:buChar char="❖"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Identifying as male</a:t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verage"/>
              <a:buChar char="❖"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Fear of  taking medical leave for mental health conditions 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42" name="Google Shape;142;p20"/>
          <p:cNvSpPr txBox="1"/>
          <p:nvPr/>
        </p:nvSpPr>
        <p:spPr>
          <a:xfrm>
            <a:off x="1044425" y="572750"/>
            <a:ext cx="5850900" cy="5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Strong Indicators of Work Interference</a:t>
            </a:r>
            <a:endParaRPr b="1" sz="2400">
              <a:solidFill>
                <a:schemeClr val="dk2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/>
          <p:nvPr>
            <p:ph type="title"/>
          </p:nvPr>
        </p:nvSpPr>
        <p:spPr>
          <a:xfrm>
            <a:off x="224100" y="527825"/>
            <a:ext cx="8919900" cy="42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48" name="Google Shape;148;p21"/>
          <p:cNvGraphicFramePr/>
          <p:nvPr/>
        </p:nvGraphicFramePr>
        <p:xfrm>
          <a:off x="5190475" y="2884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{74C37A8D-988E-4E83-AEF0-2EC02CBDA9AE}</a:tableStyleId>
              </a:tblPr>
              <a:tblGrid>
                <a:gridCol w="1387850"/>
                <a:gridCol w="889225"/>
                <a:gridCol w="625350"/>
                <a:gridCol w="815825"/>
              </a:tblGrid>
              <a:tr h="477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ora"/>
                          <a:ea typeface="Lora"/>
                          <a:cs typeface="Lora"/>
                          <a:sym typeface="Lora"/>
                        </a:rPr>
                        <a:t>Work </a:t>
                      </a:r>
                      <a:r>
                        <a:rPr lang="en" sz="1200">
                          <a:latin typeface="Lora"/>
                          <a:ea typeface="Lora"/>
                          <a:cs typeface="Lora"/>
                          <a:sym typeface="Lora"/>
                        </a:rPr>
                        <a:t>interferes</a:t>
                      </a:r>
                      <a:r>
                        <a:rPr lang="en" sz="1200">
                          <a:latin typeface="Lora"/>
                          <a:ea typeface="Lora"/>
                          <a:cs typeface="Lora"/>
                          <a:sym typeface="Lora"/>
                        </a:rPr>
                        <a:t> </a:t>
                      </a:r>
                      <a:endParaRPr sz="12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EAD1D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EAD1D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EAD1D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EAD1D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ora"/>
                          <a:ea typeface="Lora"/>
                          <a:cs typeface="Lora"/>
                          <a:sym typeface="Lora"/>
                        </a:rPr>
                        <a:t>Precision</a:t>
                      </a:r>
                      <a:endParaRPr sz="12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EAD1D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EAD1D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EAD1D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EAD1D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ora"/>
                          <a:ea typeface="Lora"/>
                          <a:cs typeface="Lora"/>
                          <a:sym typeface="Lora"/>
                        </a:rPr>
                        <a:t>R</a:t>
                      </a:r>
                      <a:r>
                        <a:rPr lang="en" sz="1200">
                          <a:latin typeface="Lora"/>
                          <a:ea typeface="Lora"/>
                          <a:cs typeface="Lora"/>
                          <a:sym typeface="Lora"/>
                        </a:rPr>
                        <a:t>ecall</a:t>
                      </a:r>
                      <a:endParaRPr sz="12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EAD1D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EAD1D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EAD1D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EAD1D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ora"/>
                          <a:ea typeface="Lora"/>
                          <a:cs typeface="Lora"/>
                          <a:sym typeface="Lora"/>
                        </a:rPr>
                        <a:t>F1 score</a:t>
                      </a:r>
                      <a:endParaRPr sz="12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EAD1D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EAD1D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EAD1D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EAD1D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7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ora"/>
                          <a:ea typeface="Lora"/>
                          <a:cs typeface="Lora"/>
                          <a:sym typeface="Lora"/>
                        </a:rPr>
                        <a:t>Yes</a:t>
                      </a:r>
                      <a:endParaRPr sz="12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EAD1D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EAD1D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EAD1D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EAD1D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ora"/>
                          <a:ea typeface="Lora"/>
                          <a:cs typeface="Lora"/>
                          <a:sym typeface="Lora"/>
                        </a:rPr>
                        <a:t>0.63</a:t>
                      </a:r>
                      <a:endParaRPr sz="12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EAD1D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EAD1D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EAD1D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EAD1D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ora"/>
                          <a:ea typeface="Lora"/>
                          <a:cs typeface="Lora"/>
                          <a:sym typeface="Lora"/>
                        </a:rPr>
                        <a:t>0.51</a:t>
                      </a:r>
                      <a:endParaRPr sz="12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EAD1D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EAD1D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EAD1D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EAD1D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ora"/>
                          <a:ea typeface="Lora"/>
                          <a:cs typeface="Lora"/>
                          <a:sym typeface="Lora"/>
                        </a:rPr>
                        <a:t>0.57</a:t>
                      </a:r>
                      <a:endParaRPr sz="12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EAD1D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EAD1D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EAD1D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EAD1D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ora"/>
                          <a:ea typeface="Lora"/>
                          <a:cs typeface="Lora"/>
                          <a:sym typeface="Lora"/>
                        </a:rPr>
                        <a:t>No</a:t>
                      </a:r>
                      <a:endParaRPr sz="12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EAD1D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EAD1D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EAD1D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EAD1D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ora"/>
                          <a:ea typeface="Lora"/>
                          <a:cs typeface="Lora"/>
                          <a:sym typeface="Lora"/>
                        </a:rPr>
                        <a:t>0.74</a:t>
                      </a:r>
                      <a:endParaRPr sz="12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EAD1D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EAD1D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EAD1D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EAD1D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ora"/>
                          <a:ea typeface="Lora"/>
                          <a:cs typeface="Lora"/>
                          <a:sym typeface="Lora"/>
                        </a:rPr>
                        <a:t>0.82</a:t>
                      </a:r>
                      <a:endParaRPr sz="12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EAD1D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EAD1D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EAD1D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EAD1D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ora"/>
                          <a:ea typeface="Lora"/>
                          <a:cs typeface="Lora"/>
                          <a:sym typeface="Lora"/>
                        </a:rPr>
                        <a:t>0.78</a:t>
                      </a:r>
                      <a:endParaRPr sz="12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EAD1D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EAD1D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EAD1D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EAD1D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49" name="Google Shape;14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050" y="1212875"/>
            <a:ext cx="4539226" cy="36929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1"/>
          <p:cNvSpPr txBox="1"/>
          <p:nvPr/>
        </p:nvSpPr>
        <p:spPr>
          <a:xfrm>
            <a:off x="827725" y="601500"/>
            <a:ext cx="3443100" cy="4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Montserrat"/>
                <a:ea typeface="Montserrat"/>
                <a:cs typeface="Montserrat"/>
                <a:sym typeface="Montserrat"/>
              </a:rPr>
              <a:t>Model</a:t>
            </a:r>
            <a:endParaRPr b="1"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1" name="Google Shape;151;p21"/>
          <p:cNvSpPr txBox="1"/>
          <p:nvPr/>
        </p:nvSpPr>
        <p:spPr>
          <a:xfrm>
            <a:off x="1796875" y="4727825"/>
            <a:ext cx="1504800" cy="2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Predicted label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2" name="Google Shape;152;p21"/>
          <p:cNvSpPr txBox="1"/>
          <p:nvPr/>
        </p:nvSpPr>
        <p:spPr>
          <a:xfrm>
            <a:off x="5851000" y="1320275"/>
            <a:ext cx="2241900" cy="11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C27BA0"/>
              </a:buClr>
              <a:buSzPts val="2400"/>
              <a:buFont typeface="Lato"/>
              <a:buChar char="❏"/>
            </a:pPr>
            <a:r>
              <a:rPr b="1" lang="en" sz="2400">
                <a:solidFill>
                  <a:srgbClr val="C27BA0"/>
                </a:solidFill>
                <a:latin typeface="Lato"/>
                <a:ea typeface="Lato"/>
                <a:cs typeface="Lato"/>
                <a:sym typeface="Lato"/>
              </a:rPr>
              <a:t>70% Accuracy </a:t>
            </a:r>
            <a:endParaRPr b="1" sz="2400">
              <a:solidFill>
                <a:srgbClr val="C27BA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