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00D"/>
    <a:srgbClr val="662F8F"/>
    <a:srgbClr val="D3784B"/>
    <a:srgbClr val="9591C9"/>
    <a:srgbClr val="8A6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唐诗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5200</c:v>
                </c:pt>
                <c:pt idx="1">
                  <c:v>2500</c:v>
                </c:pt>
                <c:pt idx="2">
                  <c:v>500</c:v>
                </c:pt>
                <c:pt idx="3">
                  <c:v>2700</c:v>
                </c:pt>
                <c:pt idx="4">
                  <c:v>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F-4E03-9330-9CBD6EE9D6E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宋词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4200</c:v>
                </c:pt>
                <c:pt idx="1">
                  <c:v>3200</c:v>
                </c:pt>
                <c:pt idx="2">
                  <c:v>100</c:v>
                </c:pt>
                <c:pt idx="3">
                  <c:v>1200</c:v>
                </c:pt>
                <c:pt idx="4">
                  <c:v>5100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F-4E03-9330-9CBD6EE9D6E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元曲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2400</c:v>
                </c:pt>
                <c:pt idx="1">
                  <c:v>1800</c:v>
                </c:pt>
                <c:pt idx="2">
                  <c:v>300</c:v>
                </c:pt>
                <c:pt idx="3">
                  <c:v>1800</c:v>
                </c:pt>
                <c:pt idx="4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F-4E03-9330-9CBD6EE9D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5403344"/>
        <c:axId val="1915404176"/>
      </c:lineChart>
      <c:catAx>
        <c:axId val="19154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4176"/>
        <c:crosses val="autoZero"/>
        <c:auto val="1"/>
        <c:lblAlgn val="ctr"/>
        <c:lblOffset val="100"/>
        <c:noMultiLvlLbl val="0"/>
      </c:catAx>
      <c:valAx>
        <c:axId val="19154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33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5547-62EB-48BA-8BCA-4405D1D2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A98D3-26DD-41E9-80FA-B005246D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8E80-D3DF-4F5A-8890-120A0DD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263FF-89E3-4D96-98B9-B401345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8964-50EB-46E9-A4CF-6491EE5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1C34-B11A-4951-8977-7118673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2DBF1-E03F-4CA6-A8A1-56CE1DAB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F893B-D20F-40E5-880F-DCACA291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5DE6-CAD1-47A6-897F-78F091A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A7CBA-D127-4734-BB53-81E45E4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E10EC-87FE-4FC4-BFEF-67518ED2E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E6B84-42C2-4BC7-9427-7D644AAA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821C4-2014-4905-994E-83FC473E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577B-BD11-45B4-8167-B3F88CC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B52C-2AF9-45F3-BB55-5EC18B2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913E-D6D0-472B-9E78-51312E7E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17B77-6379-4F4C-8E33-5F6192B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A06C-D9D0-40E3-9AFC-59D5835F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9C4E-80E5-444B-8D76-4CB402CA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6EE2-BED5-4F28-B670-F1B43B64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66DC-37A0-445F-ABC0-CD16774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BBE6E-BE3A-4639-B45D-8600F5A4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0D63-8EEB-4242-86ED-15132B4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D0BA-0F85-42D5-B46F-B61C304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7E61-47EA-4D0C-95C4-5317AB4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2FE30-66E8-4A64-9C63-7329545E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A39D-D6AA-4AD0-8CF3-A0A61612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1FD0B-B773-4C73-917C-060A3E0E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FA3C0-4F75-42FD-B82A-123DE393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678F4-B5F8-4F9F-BE31-4F1F313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790E8-6CE9-4C3A-BD6C-F7B86BD5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3253-A360-4300-8884-2B4B0D52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B134-F8E2-408E-9CDD-C84BBE06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8C6D6-01C2-4E90-8ACC-047F13CE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25328-2B68-418B-95C9-78A78233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1FA66-9C51-41F2-906A-21F04902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08FCE-09F5-4FE6-BF62-172F893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94156E-2922-40AE-93D4-559722F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45C58-F5FA-45FE-9E02-D4F2848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D5E3-A1F7-4665-8B4B-7C5E9F2C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68189-9BEE-491F-9869-7118B61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4EF95-F2D8-4EBB-B10C-65190420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F96E-36BA-4AA2-AFE8-D8F6369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5E3FB-576C-4952-804B-F2BF399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ED80A-E35C-484E-84B4-B3BAD5B5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20B32-179A-45B7-B969-8DBE4B7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E18D-5175-418D-B042-2ED0487A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A1AB5-0F15-40B9-95CE-D04B4A7B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47FF-DC5E-462E-94B8-DC985087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EB76-56C4-426E-A5EB-740B80C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3F3E2-589A-4833-93E0-7EC0FD4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D71A-BD5E-48FF-8291-603B685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F1B-1817-43EE-997E-47055B2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D4B4F-C8B2-4A6C-8381-6D38A7E5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FAA3F-A168-4042-AE3A-C909A83D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98EA5-5A73-4B94-BC6A-47CFA31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E3DF-026D-4339-93D9-7EB2BB22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1F82D-5B56-41C5-8C6F-CF13EB6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1E940-1C3F-4B17-97BF-2963BA9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87972-99A4-4E19-B981-4D20418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9142-3983-48DA-BC55-E6F5F5F9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24A75-24DD-4264-B590-500F57A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E074-50F4-4183-9828-92C600DF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33" y="1876870"/>
            <a:ext cx="10515600" cy="1325563"/>
          </a:xfrm>
        </p:spPr>
        <p:txBody>
          <a:bodyPr/>
          <a:lstStyle/>
          <a:p>
            <a:pPr algn="ctr"/>
            <a:r>
              <a:rPr lang="zh-CN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塞下曲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李白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94F3F0-35CC-41D8-8A63-B9520332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9037"/>
              </p:ext>
            </p:extLst>
          </p:nvPr>
        </p:nvGraphicFramePr>
        <p:xfrm>
          <a:off x="950933" y="38789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6488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695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五月天山雪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无花只有寒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4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笛中闻折柳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春色未曾看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晓战随金鼓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宵眠抱玉鞍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愿将腰下剑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直为斩楼兰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9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36DD60-9977-433A-AC87-49A1E3AE159A}"/>
              </a:ext>
            </a:extLst>
          </p:cNvPr>
          <p:cNvSpPr txBox="1"/>
          <p:nvPr/>
        </p:nvSpPr>
        <p:spPr>
          <a:xfrm>
            <a:off x="7315200" y="0"/>
            <a:ext cx="487879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李白，公元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701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762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年是我国历史上浪漫主义诗人的杰出代表，“塞下曲”是作者借汉咏唐、赞美李世民抗击突厥侵扰战争胜利、寄托报国愿望的代表性诗作。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47000">
              <a:srgbClr val="7030A0"/>
            </a:gs>
            <a:gs pos="17000">
              <a:schemeClr val="tx1">
                <a:lumMod val="85000"/>
                <a:lumOff val="15000"/>
              </a:schemeClr>
            </a:gs>
            <a:gs pos="76000">
              <a:srgbClr val="B1300D"/>
            </a:gs>
            <a:gs pos="98000">
              <a:srgbClr val="D3784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27000">
              <a:schemeClr val="bg1"/>
            </a:glo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李商隐</a:t>
            </a:r>
            <a:endParaRPr lang="en-US" altLang="zh-CN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君问归期未有期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巴山夜雨涨秋池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何当共剪西窗烛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却话巴山夜雨时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E34B97-E760-4C46-944F-D91479494A91}"/>
              </a:ext>
            </a:extLst>
          </p:cNvPr>
          <p:cNvSpPr/>
          <p:nvPr/>
        </p:nvSpPr>
        <p:spPr>
          <a:xfrm>
            <a:off x="4187535" y="566241"/>
            <a:ext cx="3834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夜雨寄北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B13745-9F11-4028-A087-99DBAE12CFD4}"/>
              </a:ext>
            </a:extLst>
          </p:cNvPr>
          <p:cNvSpPr/>
          <p:nvPr/>
        </p:nvSpPr>
        <p:spPr>
          <a:xfrm rot="18063757">
            <a:off x="8014982" y="4421835"/>
            <a:ext cx="3647153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ascadeDown">
              <a:avLst/>
            </a:prstTxWarp>
            <a:spAutoFit/>
          </a:bodyPr>
          <a:lstStyle/>
          <a:p>
            <a:pPr algn="ctr"/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思念</a:t>
            </a:r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到永远</a:t>
            </a:r>
          </a:p>
        </p:txBody>
      </p:sp>
      <p:sp>
        <p:nvSpPr>
          <p:cNvPr id="4" name="新月形 3">
            <a:extLst>
              <a:ext uri="{FF2B5EF4-FFF2-40B4-BE49-F238E27FC236}">
                <a16:creationId xmlns:a16="http://schemas.microsoft.com/office/drawing/2014/main" id="{6037E18B-A8A1-4ECF-AE88-35E1D9750344}"/>
              </a:ext>
            </a:extLst>
          </p:cNvPr>
          <p:cNvSpPr/>
          <p:nvPr/>
        </p:nvSpPr>
        <p:spPr>
          <a:xfrm rot="19757324" flipH="1">
            <a:off x="11059660" y="86572"/>
            <a:ext cx="795556" cy="203052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四角 5">
            <a:extLst>
              <a:ext uri="{FF2B5EF4-FFF2-40B4-BE49-F238E27FC236}">
                <a16:creationId xmlns:a16="http://schemas.microsoft.com/office/drawing/2014/main" id="{FBA79B1F-7673-4A8C-822F-ABE7D3A2BC33}"/>
              </a:ext>
            </a:extLst>
          </p:cNvPr>
          <p:cNvSpPr/>
          <p:nvPr/>
        </p:nvSpPr>
        <p:spPr>
          <a:xfrm>
            <a:off x="9724315" y="310641"/>
            <a:ext cx="593915" cy="10623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3DF923D1-5165-4CA3-A674-5157E5D8B65F}"/>
              </a:ext>
            </a:extLst>
          </p:cNvPr>
          <p:cNvSpPr/>
          <p:nvPr/>
        </p:nvSpPr>
        <p:spPr>
          <a:xfrm>
            <a:off x="10596940" y="1027906"/>
            <a:ext cx="414801" cy="5452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80F9BDA1-B714-483A-B9D2-D88E0C6C0014}"/>
              </a:ext>
            </a:extLst>
          </p:cNvPr>
          <p:cNvSpPr/>
          <p:nvPr/>
        </p:nvSpPr>
        <p:spPr>
          <a:xfrm>
            <a:off x="10153628" y="1474005"/>
            <a:ext cx="286778" cy="94846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四角 9">
            <a:extLst>
              <a:ext uri="{FF2B5EF4-FFF2-40B4-BE49-F238E27FC236}">
                <a16:creationId xmlns:a16="http://schemas.microsoft.com/office/drawing/2014/main" id="{BB40F858-45A2-4B81-8836-735DFEF2B372}"/>
              </a:ext>
            </a:extLst>
          </p:cNvPr>
          <p:cNvSpPr/>
          <p:nvPr/>
        </p:nvSpPr>
        <p:spPr>
          <a:xfrm>
            <a:off x="11261719" y="2208652"/>
            <a:ext cx="460664" cy="97457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>
            <a:extLst>
              <a:ext uri="{FF2B5EF4-FFF2-40B4-BE49-F238E27FC236}">
                <a16:creationId xmlns:a16="http://schemas.microsoft.com/office/drawing/2014/main" id="{BF7BF3DF-1BF7-4A89-8776-6DD7169EDD72}"/>
              </a:ext>
            </a:extLst>
          </p:cNvPr>
          <p:cNvSpPr/>
          <p:nvPr/>
        </p:nvSpPr>
        <p:spPr>
          <a:xfrm>
            <a:off x="10714177" y="2189684"/>
            <a:ext cx="286778" cy="5294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1B09-AF42-4A97-A5C2-FDFA0C6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中国古典诗词曲图书</a:t>
            </a:r>
            <a:br>
              <a:rPr lang="en-US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五十年发行走势</a:t>
            </a:r>
            <a:endParaRPr lang="zh-CN" altLang="en-US" sz="5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F4F4C8FA-7C49-4DDF-BB5B-89E3ED530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668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592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264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华文新魏</vt:lpstr>
      <vt:lpstr>宋体</vt:lpstr>
      <vt:lpstr>楷体</vt:lpstr>
      <vt:lpstr>等线</vt:lpstr>
      <vt:lpstr>等线 Light</vt:lpstr>
      <vt:lpstr>隶书</vt:lpstr>
      <vt:lpstr>Arial</vt:lpstr>
      <vt:lpstr>Office 主题​​</vt:lpstr>
      <vt:lpstr>唐诗赏析</vt:lpstr>
      <vt:lpstr>登鹳雀楼王之涣</vt:lpstr>
      <vt:lpstr>塞下曲  李白</vt:lpstr>
      <vt:lpstr>PowerPoint 演示文稿</vt:lpstr>
      <vt:lpstr>蜀相杜甫</vt:lpstr>
      <vt:lpstr>中国古典诗词曲图书 五十年发行走势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44</cp:revision>
  <dcterms:created xsi:type="dcterms:W3CDTF">2022-05-01T02:52:15Z</dcterms:created>
  <dcterms:modified xsi:type="dcterms:W3CDTF">2022-05-21T07:49:22Z</dcterms:modified>
</cp:coreProperties>
</file>