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300D"/>
    <a:srgbClr val="662F8F"/>
    <a:srgbClr val="D3784B"/>
    <a:srgbClr val="9591C9"/>
    <a:srgbClr val="8A6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74" d="100"/>
          <a:sy n="74" d="100"/>
        </p:scale>
        <p:origin x="139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唐诗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50年代</c:v>
                </c:pt>
                <c:pt idx="1">
                  <c:v>60年代</c:v>
                </c:pt>
                <c:pt idx="2">
                  <c:v>70年代</c:v>
                </c:pt>
                <c:pt idx="3">
                  <c:v>80年代</c:v>
                </c:pt>
                <c:pt idx="4">
                  <c:v>90年代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5200</c:v>
                </c:pt>
                <c:pt idx="1">
                  <c:v>2500</c:v>
                </c:pt>
                <c:pt idx="2">
                  <c:v>500</c:v>
                </c:pt>
                <c:pt idx="3">
                  <c:v>2700</c:v>
                </c:pt>
                <c:pt idx="4">
                  <c:v>4700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2F-4E03-9330-9CBD6EE9D6E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宋词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50年代</c:v>
                </c:pt>
                <c:pt idx="1">
                  <c:v>60年代</c:v>
                </c:pt>
                <c:pt idx="2">
                  <c:v>70年代</c:v>
                </c:pt>
                <c:pt idx="3">
                  <c:v>80年代</c:v>
                </c:pt>
                <c:pt idx="4">
                  <c:v>90年代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4200</c:v>
                </c:pt>
                <c:pt idx="1">
                  <c:v>3200</c:v>
                </c:pt>
                <c:pt idx="2">
                  <c:v>100</c:v>
                </c:pt>
                <c:pt idx="3">
                  <c:v>1200</c:v>
                </c:pt>
                <c:pt idx="4">
                  <c:v>5100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2F-4E03-9330-9CBD6EE9D6EB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元曲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50年代</c:v>
                </c:pt>
                <c:pt idx="1">
                  <c:v>60年代</c:v>
                </c:pt>
                <c:pt idx="2">
                  <c:v>70年代</c:v>
                </c:pt>
                <c:pt idx="3">
                  <c:v>80年代</c:v>
                </c:pt>
                <c:pt idx="4">
                  <c:v>90年代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2400</c:v>
                </c:pt>
                <c:pt idx="1">
                  <c:v>1800</c:v>
                </c:pt>
                <c:pt idx="2">
                  <c:v>300</c:v>
                </c:pt>
                <c:pt idx="3">
                  <c:v>1800</c:v>
                </c:pt>
                <c:pt idx="4">
                  <c:v>3200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2F-4E03-9330-9CBD6EE9D6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5403344"/>
        <c:axId val="1915404176"/>
      </c:lineChart>
      <c:catAx>
        <c:axId val="1915403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5404176"/>
        <c:crosses val="autoZero"/>
        <c:auto val="1"/>
        <c:lblAlgn val="ctr"/>
        <c:lblOffset val="100"/>
        <c:noMultiLvlLbl val="0"/>
      </c:catAx>
      <c:valAx>
        <c:axId val="1915404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5403344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51363-6A80-4F5D-B842-7A03C52A6618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10F13-CE2D-46E7-A46F-E47684399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465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10F13-CE2D-46E7-A46F-E47684399FC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69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95547-62EB-48BA-8BCA-4405D1D23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CA98D3-26DD-41E9-80FA-B005246D6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F8E80-D3DF-4F5A-8890-120A0DDF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263FF-89E3-4D96-98B9-B4013459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F8964-50EB-46E9-A4CF-6491EE5B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30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41C34-B11A-4951-8977-71186737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22DBF1-E03F-4CA6-A8A1-56CE1DAB0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CF893B-D20F-40E5-880F-DCACA291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C35DE6-CAD1-47A6-897F-78F091A9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EA7CBA-D127-4734-BB53-81E45E45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34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1E10EC-87FE-4FC4-BFEF-67518ED2E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EE6B84-42C2-4BC7-9427-7D644AAA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B821C4-2014-4905-994E-83FC473E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7577B-BD11-45B4-8167-B3F88CCF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5B52C-2AF9-45F3-BB55-5EC18B28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1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A913E-D6D0-472B-9E78-51312E7E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C17B77-6379-4F4C-8E33-5F6192BA0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8A06C-D9D0-40E3-9AFC-59D5835F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69C4E-80E5-444B-8D76-4CB402CA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76EE2-BED5-4F28-B670-F1B43B64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卡通人物&#10;&#10;中度可信度描述已自动生成">
            <a:extLst>
              <a:ext uri="{FF2B5EF4-FFF2-40B4-BE49-F238E27FC236}">
                <a16:creationId xmlns:a16="http://schemas.microsoft.com/office/drawing/2014/main" id="{1AD1B4E7-D0EC-4F8C-8B31-52CEA5C39A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9524"/>
            <a:ext cx="1486107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8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266DC-37A0-445F-ABC0-CD16774B8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5BBE6E-BE3A-4639-B45D-8600F5A4C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D0D63-8EEB-4242-86ED-15132B45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0D0BA-0F85-42D5-B46F-B61C304C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87E61-47EA-4D0C-95C4-5317AB40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60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2FE30-66E8-4A64-9C63-7329545E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D6A39D-D6AA-4AD0-8CF3-A0A616129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C1FD0B-B773-4C73-917C-060A3E0E4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FA3C0-4F75-42FD-B82A-123DE393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3678F4-B5F8-4F9F-BE31-4F1F313D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C790E8-6CE9-4C3A-BD6C-F7B86BD5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8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93253-A360-4300-8884-2B4B0D52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17B134-F8E2-408E-9CDD-C84BBE066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48C6D6-01C2-4E90-8ACC-047F13CE0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F25328-2B68-418B-95C9-78A78233C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71FA66-9C51-41F2-906A-21F049023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E08FCE-09F5-4FE6-BF62-172F8935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94156E-2922-40AE-93D4-559722F0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745C58-F5FA-45FE-9E02-D4F28485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63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DD5E3-A1F7-4665-8B4B-7C5E9F2C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768189-9BEE-491F-9869-7118B617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C4EF95-F2D8-4EBB-B10C-65190420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81F96E-36BA-4AA2-AFE8-D8F63697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93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35E3FB-576C-4952-804B-F2BF3993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0ED80A-E35C-484E-84B4-B3BAD5B5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E20B32-179A-45B7-B969-8DBE4B7F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7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EE18D-5175-418D-B042-2ED0487A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A1AB5-0F15-40B9-95CE-D04B4A7B1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4647FF-DC5E-462E-94B8-DC9850872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31EB76-56C4-426E-A5EB-740B80C3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23F3E2-589A-4833-93E0-7EC0FD42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55D71A-BD5E-48FF-8291-603B6855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64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3AF1B-1817-43EE-997E-47055B2E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FD4B4F-C8B2-4A6C-8381-6D38A7E5F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5FAA3F-A168-4042-AE3A-C909A83D9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898EA5-5A73-4B94-BC6A-47CFA311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7FE3DF-026D-4339-93D9-7EB2BB22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D1F82D-5B56-41C5-8C6F-CF13EB67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33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81E940-1C3F-4B17-97BF-2963BA91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687972-99A4-4E19-B981-4D2041899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49142-3983-48DA-BC55-E6F5F5F93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124A75-24DD-4264-B590-500F57A12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2E074-50F4-4183-9828-92C600DFE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2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C2D87-4C4A-4EA4-B5B4-2D3E4D2FA3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>
                <a:ea typeface="华文新魏" panose="02010800040101010101" pitchFamily="2" charset="-122"/>
              </a:rPr>
              <a:t>唐诗赏析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ED5D40-1B31-419A-81A1-1EB921FDD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9400" y="3509963"/>
            <a:ext cx="6553199" cy="1340076"/>
          </a:xfrm>
        </p:spPr>
        <p:txBody>
          <a:bodyPr>
            <a:normAutofit/>
          </a:bodyPr>
          <a:lstStyle/>
          <a:p>
            <a:pPr algn="l"/>
            <a:r>
              <a:rPr lang="zh-CN" altLang="zh-CN" sz="2800" b="1" kern="120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唐朝是我国古典诗歌发展的全盛时期，唐诗是我国优秀的文学遗产之一，也是全世界文学宝库中的一颗灿烂的明珠。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062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323F1-FD15-485C-9B73-3259146D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登鹳雀楼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王之涣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881407-0827-4148-8793-ACE51C03A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白日依山尽</a:t>
            </a:r>
            <a:r>
              <a:rPr lang="en-US" altLang="zh-CN" dirty="0"/>
              <a:t> </a:t>
            </a:r>
            <a:r>
              <a:rPr lang="zh-CN" altLang="en-US" dirty="0"/>
              <a:t>黄河入海流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欲穷千里目</a:t>
            </a:r>
            <a:r>
              <a:rPr lang="en-US" altLang="zh-CN" dirty="0"/>
              <a:t> </a:t>
            </a:r>
            <a:r>
              <a:rPr lang="zh-CN" altLang="en-US" dirty="0"/>
              <a:t>更上一层楼</a:t>
            </a:r>
            <a:endParaRPr lang="en-US" altLang="zh-CN" dirty="0"/>
          </a:p>
          <a:p>
            <a:pPr marL="0" indent="0" algn="ctr">
              <a:buNone/>
            </a:pPr>
            <a:endParaRPr lang="zh-CN" altLang="en-US" dirty="0"/>
          </a:p>
        </p:txBody>
      </p:sp>
      <p:pic>
        <p:nvPicPr>
          <p:cNvPr id="5" name="图片 4" descr="湖边的建筑&#10;&#10;描述已自动生成">
            <a:extLst>
              <a:ext uri="{FF2B5EF4-FFF2-40B4-BE49-F238E27FC236}">
                <a16:creationId xmlns:a16="http://schemas.microsoft.com/office/drawing/2014/main" id="{B8E17991-27D0-47BA-8AC9-2163EB31F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052" y="4847573"/>
            <a:ext cx="7594948" cy="201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3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63D4F-4263-4F5E-B61E-98A436F23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33" y="1876870"/>
            <a:ext cx="10515600" cy="1325563"/>
          </a:xfrm>
        </p:spPr>
        <p:txBody>
          <a:bodyPr/>
          <a:lstStyle/>
          <a:p>
            <a:pPr algn="ctr"/>
            <a:r>
              <a:rPr lang="zh-CN" altLang="zh-CN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塞下曲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李白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494F3F0-35CC-41D8-8A63-B95203325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689037"/>
              </p:ext>
            </p:extLst>
          </p:nvPr>
        </p:nvGraphicFramePr>
        <p:xfrm>
          <a:off x="950933" y="3878974"/>
          <a:ext cx="10515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764881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7695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五月天山雪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无花只有寒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041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笛中闻折柳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春色未曾看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46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晓战随金鼓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宵眠抱玉鞍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673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愿将腰下剑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直为斩楼兰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07390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336DD60-9977-433A-AC87-49A1E3AE159A}"/>
              </a:ext>
            </a:extLst>
          </p:cNvPr>
          <p:cNvSpPr txBox="1"/>
          <p:nvPr/>
        </p:nvSpPr>
        <p:spPr>
          <a:xfrm>
            <a:off x="7315200" y="0"/>
            <a:ext cx="4878793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李白，公元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701</a:t>
            </a:r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—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762</a:t>
            </a:r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年是我国历史上浪漫主义诗人的杰出代表，“塞下曲”是作者借汉咏唐、赞美李世民抗击突厥侵扰战争胜利、寄托报国愿望的代表性诗作。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398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47000">
              <a:srgbClr val="7030A0"/>
            </a:gs>
            <a:gs pos="17000">
              <a:schemeClr val="tx1">
                <a:lumMod val="85000"/>
                <a:lumOff val="15000"/>
              </a:schemeClr>
            </a:gs>
            <a:gs pos="76000">
              <a:srgbClr val="B1300D"/>
            </a:gs>
            <a:gs pos="98000">
              <a:srgbClr val="D3784B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F681D8-B8F7-43E3-89EC-517CED64EDE1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glow rad="127000">
              <a:schemeClr val="bg1"/>
            </a:glow>
          </a:effectLst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李商隐</a:t>
            </a:r>
            <a:endParaRPr lang="en-US" altLang="zh-CN" b="1" dirty="0">
              <a:solidFill>
                <a:schemeClr val="tx2">
                  <a:lumMod val="20000"/>
                  <a:lumOff val="8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君问归期未有期</a:t>
            </a:r>
            <a:endParaRPr lang="en-US" altLang="zh-CN" sz="4000" b="1" dirty="0">
              <a:solidFill>
                <a:schemeClr val="tx2">
                  <a:lumMod val="20000"/>
                  <a:lumOff val="8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巴山夜雨涨秋池</a:t>
            </a:r>
            <a:endParaRPr lang="en-US" altLang="zh-CN" sz="4000" b="1" dirty="0">
              <a:solidFill>
                <a:schemeClr val="tx2">
                  <a:lumMod val="20000"/>
                  <a:lumOff val="8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何当共剪西窗烛</a:t>
            </a:r>
            <a:endParaRPr lang="en-US" altLang="zh-CN" sz="4000" b="1" dirty="0">
              <a:solidFill>
                <a:schemeClr val="tx2">
                  <a:lumMod val="20000"/>
                  <a:lumOff val="8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却话巴山夜雨时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E34B97-E760-4C46-944F-D91479494A91}"/>
              </a:ext>
            </a:extLst>
          </p:cNvPr>
          <p:cNvSpPr/>
          <p:nvPr/>
        </p:nvSpPr>
        <p:spPr>
          <a:xfrm>
            <a:off x="4187535" y="566241"/>
            <a:ext cx="38342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InflateBottom">
              <a:avLst/>
            </a:prstTxWarp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夜雨寄北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8B13745-9F11-4028-A087-99DBAE12CFD4}"/>
              </a:ext>
            </a:extLst>
          </p:cNvPr>
          <p:cNvSpPr/>
          <p:nvPr/>
        </p:nvSpPr>
        <p:spPr>
          <a:xfrm rot="18063757">
            <a:off x="8014982" y="4421835"/>
            <a:ext cx="3647153" cy="92333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prstTxWarp prst="textCascadeDown">
              <a:avLst/>
            </a:prstTxWarp>
            <a:spAutoFit/>
          </a:bodyPr>
          <a:lstStyle/>
          <a:p>
            <a:pPr algn="ctr"/>
            <a:r>
              <a:rPr lang="zh-CN" altLang="en-US" sz="5400" dirty="0">
                <a:ln w="0">
                  <a:solidFill>
                    <a:schemeClr val="bg1"/>
                  </a:solidFill>
                </a:ln>
                <a:gradFill flip="none" rotWithShape="1">
                  <a:gsLst>
                    <a:gs pos="64600">
                      <a:schemeClr val="accent1">
                        <a:lumMod val="60000"/>
                        <a:lumOff val="40000"/>
                      </a:schemeClr>
                    </a:gs>
                    <a:gs pos="14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思念</a:t>
            </a:r>
            <a:r>
              <a:rPr lang="zh-CN" altLang="en-US" sz="5400" dirty="0">
                <a:ln w="0">
                  <a:solidFill>
                    <a:schemeClr val="bg1"/>
                  </a:solidFill>
                </a:ln>
                <a:gradFill flip="none" rotWithShape="1">
                  <a:gsLst>
                    <a:gs pos="64600">
                      <a:schemeClr val="accent1">
                        <a:lumMod val="60000"/>
                        <a:lumOff val="40000"/>
                      </a:schemeClr>
                    </a:gs>
                    <a:gs pos="14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到永远</a:t>
            </a:r>
          </a:p>
        </p:txBody>
      </p:sp>
      <p:sp>
        <p:nvSpPr>
          <p:cNvPr id="4" name="新月形 3">
            <a:extLst>
              <a:ext uri="{FF2B5EF4-FFF2-40B4-BE49-F238E27FC236}">
                <a16:creationId xmlns:a16="http://schemas.microsoft.com/office/drawing/2014/main" id="{6037E18B-A8A1-4ECF-AE88-35E1D9750344}"/>
              </a:ext>
            </a:extLst>
          </p:cNvPr>
          <p:cNvSpPr/>
          <p:nvPr/>
        </p:nvSpPr>
        <p:spPr>
          <a:xfrm rot="19757324" flipH="1">
            <a:off x="11059660" y="86572"/>
            <a:ext cx="795556" cy="2030525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星形: 四角 5">
            <a:extLst>
              <a:ext uri="{FF2B5EF4-FFF2-40B4-BE49-F238E27FC236}">
                <a16:creationId xmlns:a16="http://schemas.microsoft.com/office/drawing/2014/main" id="{FBA79B1F-7673-4A8C-822F-ABE7D3A2BC33}"/>
              </a:ext>
            </a:extLst>
          </p:cNvPr>
          <p:cNvSpPr/>
          <p:nvPr/>
        </p:nvSpPr>
        <p:spPr>
          <a:xfrm>
            <a:off x="9724315" y="310641"/>
            <a:ext cx="593915" cy="106230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星形: 四角 6">
            <a:extLst>
              <a:ext uri="{FF2B5EF4-FFF2-40B4-BE49-F238E27FC236}">
                <a16:creationId xmlns:a16="http://schemas.microsoft.com/office/drawing/2014/main" id="{3DF923D1-5165-4CA3-A674-5157E5D8B65F}"/>
              </a:ext>
            </a:extLst>
          </p:cNvPr>
          <p:cNvSpPr/>
          <p:nvPr/>
        </p:nvSpPr>
        <p:spPr>
          <a:xfrm>
            <a:off x="10596940" y="1027906"/>
            <a:ext cx="414801" cy="54520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星形: 四角 8">
            <a:extLst>
              <a:ext uri="{FF2B5EF4-FFF2-40B4-BE49-F238E27FC236}">
                <a16:creationId xmlns:a16="http://schemas.microsoft.com/office/drawing/2014/main" id="{80F9BDA1-B714-483A-B9D2-D88E0C6C0014}"/>
              </a:ext>
            </a:extLst>
          </p:cNvPr>
          <p:cNvSpPr/>
          <p:nvPr/>
        </p:nvSpPr>
        <p:spPr>
          <a:xfrm>
            <a:off x="10153628" y="1474005"/>
            <a:ext cx="286778" cy="94846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星形: 四角 9">
            <a:extLst>
              <a:ext uri="{FF2B5EF4-FFF2-40B4-BE49-F238E27FC236}">
                <a16:creationId xmlns:a16="http://schemas.microsoft.com/office/drawing/2014/main" id="{BB40F858-45A2-4B81-8836-735DFEF2B372}"/>
              </a:ext>
            </a:extLst>
          </p:cNvPr>
          <p:cNvSpPr/>
          <p:nvPr/>
        </p:nvSpPr>
        <p:spPr>
          <a:xfrm>
            <a:off x="11261719" y="2208652"/>
            <a:ext cx="460664" cy="97457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星形: 四角 10">
            <a:extLst>
              <a:ext uri="{FF2B5EF4-FFF2-40B4-BE49-F238E27FC236}">
                <a16:creationId xmlns:a16="http://schemas.microsoft.com/office/drawing/2014/main" id="{BF7BF3DF-1BF7-4A89-8776-6DD7169EDD72}"/>
              </a:ext>
            </a:extLst>
          </p:cNvPr>
          <p:cNvSpPr/>
          <p:nvPr/>
        </p:nvSpPr>
        <p:spPr>
          <a:xfrm>
            <a:off x="10714177" y="2189684"/>
            <a:ext cx="286778" cy="5294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56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4C49A-4AA6-481D-97FC-A3E29434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蜀相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杜甫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B813D-214F-4468-AB37-5B85A7D81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丞相祠堂何处寻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锦官城外柏森森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映阶碧草自春色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隔叶黄鹂空好音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三顾频频天下计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两朝开济老臣心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出师未捷身先死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长使英雄泪满襟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23DA56-E0A3-40C0-AAC5-530C95DA8FDC}"/>
              </a:ext>
            </a:extLst>
          </p:cNvPr>
          <p:cNvSpPr txBox="1"/>
          <p:nvPr/>
        </p:nvSpPr>
        <p:spPr>
          <a:xfrm>
            <a:off x="10070927" y="0"/>
            <a:ext cx="2121073" cy="6840000"/>
          </a:xfrm>
          <a:prstGeom prst="rect">
            <a:avLst/>
          </a:prstGeom>
          <a:solidFill>
            <a:schemeClr val="accent1"/>
          </a:solidFill>
        </p:spPr>
        <p:txBody>
          <a:bodyPr wrap="square" lIns="180000" tIns="684000" rIns="180000" bIns="68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杜甫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公元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712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770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是我国历史上伟大的现实主义诗人，他的诗反映了战乱中人民的深重苦难，揭露了封建社会的腐朽和罪恶，表达了对人民的同情和对祖国的热爱之情。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012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51B09-AF42-4A97-A5C2-FDFA0C6A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zh-CN" sz="5400" kern="100" dirty="0">
                <a:solidFill>
                  <a:schemeClr val="bg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中国古典诗词曲图书</a:t>
            </a:r>
            <a:br>
              <a:rPr lang="en-US" altLang="zh-CN" sz="5400" kern="100" dirty="0">
                <a:solidFill>
                  <a:schemeClr val="bg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r>
              <a:rPr lang="zh-CN" altLang="zh-CN" sz="5400" kern="100" dirty="0">
                <a:solidFill>
                  <a:schemeClr val="bg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五十年发行走势</a:t>
            </a:r>
            <a:endParaRPr lang="zh-CN" altLang="en-US" sz="5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1" name="内容占位符 10">
            <a:extLst>
              <a:ext uri="{FF2B5EF4-FFF2-40B4-BE49-F238E27FC236}">
                <a16:creationId xmlns:a16="http://schemas.microsoft.com/office/drawing/2014/main" id="{F4F4C8FA-7C49-4DDF-BB5B-89E3ED530C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6681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65923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265</Words>
  <Application>Microsoft Office PowerPoint</Application>
  <PresentationFormat>宽屏</PresentationFormat>
  <Paragraphs>34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华文新魏</vt:lpstr>
      <vt:lpstr>宋体</vt:lpstr>
      <vt:lpstr>楷体</vt:lpstr>
      <vt:lpstr>等线</vt:lpstr>
      <vt:lpstr>等线 Light</vt:lpstr>
      <vt:lpstr>隶书</vt:lpstr>
      <vt:lpstr>Arial</vt:lpstr>
      <vt:lpstr>Office 主题​​</vt:lpstr>
      <vt:lpstr>唐诗赏析</vt:lpstr>
      <vt:lpstr>登鹳雀楼王之涣</vt:lpstr>
      <vt:lpstr>塞下曲  李白</vt:lpstr>
      <vt:lpstr>PowerPoint 演示文稿</vt:lpstr>
      <vt:lpstr>蜀相杜甫</vt:lpstr>
      <vt:lpstr>中国古典诗词曲图书 五十年发行走势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唐诗赏析</dc:title>
  <dc:creator>LU Chuck</dc:creator>
  <cp:lastModifiedBy>LU Chuck</cp:lastModifiedBy>
  <cp:revision>48</cp:revision>
  <dcterms:created xsi:type="dcterms:W3CDTF">2022-05-01T02:52:15Z</dcterms:created>
  <dcterms:modified xsi:type="dcterms:W3CDTF">2022-05-21T08:31:00Z</dcterms:modified>
</cp:coreProperties>
</file>