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300D"/>
    <a:srgbClr val="662F8F"/>
    <a:srgbClr val="D3784B"/>
    <a:srgbClr val="9591C9"/>
    <a:srgbClr val="8A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91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唐诗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5200</c:v>
                </c:pt>
                <c:pt idx="1">
                  <c:v>2500</c:v>
                </c:pt>
                <c:pt idx="2">
                  <c:v>500</c:v>
                </c:pt>
                <c:pt idx="3">
                  <c:v>2700</c:v>
                </c:pt>
                <c:pt idx="4">
                  <c:v>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2F-4E03-9330-9CBD6EE9D6E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宋词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4200</c:v>
                </c:pt>
                <c:pt idx="1">
                  <c:v>3200</c:v>
                </c:pt>
                <c:pt idx="2">
                  <c:v>100</c:v>
                </c:pt>
                <c:pt idx="3">
                  <c:v>1200</c:v>
                </c:pt>
                <c:pt idx="4">
                  <c:v>5100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2F-4E03-9330-9CBD6EE9D6E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元曲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50年代</c:v>
                </c:pt>
                <c:pt idx="1">
                  <c:v>60年代</c:v>
                </c:pt>
                <c:pt idx="2">
                  <c:v>70年代</c:v>
                </c:pt>
                <c:pt idx="3">
                  <c:v>80年代</c:v>
                </c:pt>
                <c:pt idx="4">
                  <c:v>90年代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2400</c:v>
                </c:pt>
                <c:pt idx="1">
                  <c:v>1800</c:v>
                </c:pt>
                <c:pt idx="2">
                  <c:v>300</c:v>
                </c:pt>
                <c:pt idx="3">
                  <c:v>1800</c:v>
                </c:pt>
                <c:pt idx="4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2F-4E03-9330-9CBD6EE9D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5403344"/>
        <c:axId val="1915404176"/>
      </c:lineChart>
      <c:catAx>
        <c:axId val="1915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4176"/>
        <c:crosses val="autoZero"/>
        <c:auto val="1"/>
        <c:lblAlgn val="ctr"/>
        <c:lblOffset val="100"/>
        <c:noMultiLvlLbl val="0"/>
      </c:catAx>
      <c:valAx>
        <c:axId val="191540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1540334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1363-6A80-4F5D-B842-7A03C52A6618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0F13-CE2D-46E7-A46F-E47684399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0F13-CE2D-46E7-A46F-E47684399F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362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28790C42-6873-403A-9DA1-E09399803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524"/>
            <a:ext cx="1486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147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2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24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36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ea typeface="华文新魏" panose="02010800040101010101" pitchFamily="2" charset="-122"/>
              </a:rPr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3509963"/>
            <a:ext cx="6553199" cy="134007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zh-CN" sz="2800" b="1" kern="120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唐朝是我国古典诗歌发展的全盛时期，唐诗是我国优秀的文学遗产之一，也是全世界文学宝库中的一颗灿烂的明珠。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登鹳雀楼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王之涣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白日依山尽</a:t>
            </a:r>
            <a:r>
              <a:rPr lang="en-US" altLang="zh-CN" dirty="0"/>
              <a:t> </a:t>
            </a:r>
            <a:r>
              <a:rPr lang="zh-CN" altLang="en-US" dirty="0"/>
              <a:t>黄河入海流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欲穷千里目</a:t>
            </a:r>
            <a:r>
              <a:rPr lang="en-US" altLang="zh-CN" dirty="0"/>
              <a:t> </a:t>
            </a:r>
            <a:r>
              <a:rPr lang="zh-CN" altLang="en-US" dirty="0"/>
              <a:t>更上一层楼</a:t>
            </a:r>
            <a:endParaRPr lang="en-US" altLang="zh-CN" dirty="0"/>
          </a:p>
          <a:p>
            <a:pPr marL="0" indent="0" algn="ctr">
              <a:buNone/>
            </a:pPr>
            <a:endParaRPr lang="zh-CN" altLang="en-US" dirty="0"/>
          </a:p>
        </p:txBody>
      </p:sp>
      <p:pic>
        <p:nvPicPr>
          <p:cNvPr id="5" name="图片 4" descr="湖边的建筑&#10;&#10;描述已自动生成">
            <a:extLst>
              <a:ext uri="{FF2B5EF4-FFF2-40B4-BE49-F238E27FC236}">
                <a16:creationId xmlns:a16="http://schemas.microsoft.com/office/drawing/2014/main" id="{B8E17991-27D0-47BA-8AC9-2163EB31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52" y="4847573"/>
            <a:ext cx="7594948" cy="20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33" y="1876870"/>
            <a:ext cx="10515600" cy="1325563"/>
          </a:xfrm>
        </p:spPr>
        <p:txBody>
          <a:bodyPr/>
          <a:lstStyle/>
          <a:p>
            <a:pPr algn="ctr"/>
            <a:r>
              <a:rPr lang="zh-CN" altLang="zh-CN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塞下曲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李白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494F3F0-35CC-41D8-8A63-B9520332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9037"/>
              </p:ext>
            </p:extLst>
          </p:nvPr>
        </p:nvGraphicFramePr>
        <p:xfrm>
          <a:off x="950933" y="3878974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764881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7695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五月天山雪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无花只有寒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4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笛中闻折柳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春色未曾看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晓战随金鼓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宵眠抱玉鞍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67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愿将腰下剑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直为斩楼兰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9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36DD60-9977-433A-AC87-49A1E3AE159A}"/>
              </a:ext>
            </a:extLst>
          </p:cNvPr>
          <p:cNvSpPr txBox="1"/>
          <p:nvPr/>
        </p:nvSpPr>
        <p:spPr>
          <a:xfrm>
            <a:off x="7315200" y="0"/>
            <a:ext cx="4878793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李白，公元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701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762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年是我国历史上浪漫主义诗人的杰出代表，“塞下曲”是作者借汉咏唐、赞美李世民抗击突厥侵扰战争胜利、寄托报国愿望的代表性诗作。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47000">
              <a:srgbClr val="7030A0"/>
            </a:gs>
            <a:gs pos="17000">
              <a:schemeClr val="tx1">
                <a:lumMod val="85000"/>
                <a:lumOff val="15000"/>
              </a:schemeClr>
            </a:gs>
            <a:gs pos="76000">
              <a:srgbClr val="B1300D"/>
            </a:gs>
            <a:gs pos="98000">
              <a:srgbClr val="D3784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127000">
              <a:schemeClr val="bg1"/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李商隐</a:t>
            </a:r>
            <a:endParaRPr lang="en-US" altLang="zh-CN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君问归期未有期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巴山夜雨涨秋池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何当共剪西窗烛</a:t>
            </a:r>
            <a:endParaRPr lang="en-US" altLang="zh-CN" sz="4000" b="1" dirty="0">
              <a:solidFill>
                <a:schemeClr val="tx2">
                  <a:lumMod val="20000"/>
                  <a:lumOff val="8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4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却话巴山夜雨时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E34B97-E760-4C46-944F-D91479494A91}"/>
              </a:ext>
            </a:extLst>
          </p:cNvPr>
          <p:cNvSpPr/>
          <p:nvPr/>
        </p:nvSpPr>
        <p:spPr>
          <a:xfrm>
            <a:off x="4187535" y="566241"/>
            <a:ext cx="3834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InflateBottom">
              <a:avLst/>
            </a:prstTxWarp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夜雨寄北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B13745-9F11-4028-A087-99DBAE12CFD4}"/>
              </a:ext>
            </a:extLst>
          </p:cNvPr>
          <p:cNvSpPr/>
          <p:nvPr/>
        </p:nvSpPr>
        <p:spPr>
          <a:xfrm rot="18063757">
            <a:off x="8014982" y="4421835"/>
            <a:ext cx="3647153" cy="92333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ascadeDown">
              <a:avLst/>
            </a:prstTxWarp>
            <a:spAutoFit/>
          </a:bodyPr>
          <a:lstStyle/>
          <a:p>
            <a:pPr algn="ctr"/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思念</a:t>
            </a:r>
            <a:r>
              <a:rPr lang="zh-CN" altLang="en-US" sz="5400" dirty="0">
                <a:ln w="0">
                  <a:solidFill>
                    <a:schemeClr val="bg1"/>
                  </a:solidFill>
                </a:ln>
                <a:gradFill flip="none" rotWithShape="1">
                  <a:gsLst>
                    <a:gs pos="64600">
                      <a:schemeClr val="accent1">
                        <a:lumMod val="60000"/>
                        <a:lumOff val="40000"/>
                      </a:schemeClr>
                    </a:gs>
                    <a:gs pos="14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到永远</a:t>
            </a:r>
          </a:p>
        </p:txBody>
      </p:sp>
      <p:sp>
        <p:nvSpPr>
          <p:cNvPr id="4" name="新月形 3">
            <a:extLst>
              <a:ext uri="{FF2B5EF4-FFF2-40B4-BE49-F238E27FC236}">
                <a16:creationId xmlns:a16="http://schemas.microsoft.com/office/drawing/2014/main" id="{6037E18B-A8A1-4ECF-AE88-35E1D9750344}"/>
              </a:ext>
            </a:extLst>
          </p:cNvPr>
          <p:cNvSpPr/>
          <p:nvPr/>
        </p:nvSpPr>
        <p:spPr>
          <a:xfrm rot="19757324" flipH="1">
            <a:off x="11059660" y="86572"/>
            <a:ext cx="795556" cy="203052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四角 5">
            <a:extLst>
              <a:ext uri="{FF2B5EF4-FFF2-40B4-BE49-F238E27FC236}">
                <a16:creationId xmlns:a16="http://schemas.microsoft.com/office/drawing/2014/main" id="{FBA79B1F-7673-4A8C-822F-ABE7D3A2BC33}"/>
              </a:ext>
            </a:extLst>
          </p:cNvPr>
          <p:cNvSpPr/>
          <p:nvPr/>
        </p:nvSpPr>
        <p:spPr>
          <a:xfrm>
            <a:off x="9724315" y="310641"/>
            <a:ext cx="593915" cy="1062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四角 6">
            <a:extLst>
              <a:ext uri="{FF2B5EF4-FFF2-40B4-BE49-F238E27FC236}">
                <a16:creationId xmlns:a16="http://schemas.microsoft.com/office/drawing/2014/main" id="{3DF923D1-5165-4CA3-A674-5157E5D8B65F}"/>
              </a:ext>
            </a:extLst>
          </p:cNvPr>
          <p:cNvSpPr/>
          <p:nvPr/>
        </p:nvSpPr>
        <p:spPr>
          <a:xfrm>
            <a:off x="10596940" y="1027906"/>
            <a:ext cx="414801" cy="5452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四角 8">
            <a:extLst>
              <a:ext uri="{FF2B5EF4-FFF2-40B4-BE49-F238E27FC236}">
                <a16:creationId xmlns:a16="http://schemas.microsoft.com/office/drawing/2014/main" id="{80F9BDA1-B714-483A-B9D2-D88E0C6C0014}"/>
              </a:ext>
            </a:extLst>
          </p:cNvPr>
          <p:cNvSpPr/>
          <p:nvPr/>
        </p:nvSpPr>
        <p:spPr>
          <a:xfrm>
            <a:off x="10153628" y="1474005"/>
            <a:ext cx="286778" cy="948464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四角 9">
            <a:extLst>
              <a:ext uri="{FF2B5EF4-FFF2-40B4-BE49-F238E27FC236}">
                <a16:creationId xmlns:a16="http://schemas.microsoft.com/office/drawing/2014/main" id="{BB40F858-45A2-4B81-8836-735DFEF2B372}"/>
              </a:ext>
            </a:extLst>
          </p:cNvPr>
          <p:cNvSpPr/>
          <p:nvPr/>
        </p:nvSpPr>
        <p:spPr>
          <a:xfrm>
            <a:off x="11261719" y="2208652"/>
            <a:ext cx="460664" cy="97457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四角 10">
            <a:extLst>
              <a:ext uri="{FF2B5EF4-FFF2-40B4-BE49-F238E27FC236}">
                <a16:creationId xmlns:a16="http://schemas.microsoft.com/office/drawing/2014/main" id="{BF7BF3DF-1BF7-4A89-8776-6DD7169EDD72}"/>
              </a:ext>
            </a:extLst>
          </p:cNvPr>
          <p:cNvSpPr/>
          <p:nvPr/>
        </p:nvSpPr>
        <p:spPr>
          <a:xfrm>
            <a:off x="10714177" y="2189684"/>
            <a:ext cx="286778" cy="529466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蜀相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杜甫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丞相祠堂何处寻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锦官城外柏森森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映阶碧草自春色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隔叶黄鹂空好音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三顾频频天下计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两朝开济老臣心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出师未捷身先死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长使英雄泪满襟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3DA56-E0A3-40C0-AAC5-530C95DA8FDC}"/>
              </a:ext>
            </a:extLst>
          </p:cNvPr>
          <p:cNvSpPr txBox="1"/>
          <p:nvPr/>
        </p:nvSpPr>
        <p:spPr>
          <a:xfrm>
            <a:off x="10070927" y="0"/>
            <a:ext cx="2121073" cy="684000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684000" rIns="180000" bIns="68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杜甫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公元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712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770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000" b="1" kern="100" dirty="0">
                <a:solidFill>
                  <a:schemeClr val="bg1">
                    <a:lumMod val="9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是我国历史上伟大的现实主义诗人，他的诗反映了战乱中人民的深重苦难，揭露了封建社会的腐朽和罪恶，表达了对人民的同情和对祖国的热爱之情。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51B09-AF42-4A97-A5C2-FDFA0C6A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中国古典诗词曲图书</a:t>
            </a:r>
            <a:br>
              <a:rPr lang="en-US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</a:br>
            <a:r>
              <a:rPr lang="zh-CN" altLang="zh-CN" sz="5400" kern="10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五十年发行走势</a:t>
            </a:r>
            <a:endParaRPr lang="zh-CN" altLang="en-US" sz="5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F4F4C8FA-7C49-4DDF-BB5B-89E3ED530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681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592376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319</TotalTime>
  <Words>265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华文新魏</vt:lpstr>
      <vt:lpstr>宋体</vt:lpstr>
      <vt:lpstr>楷体</vt:lpstr>
      <vt:lpstr>等线</vt:lpstr>
      <vt:lpstr>隶书</vt:lpstr>
      <vt:lpstr>Franklin Gothic Book</vt:lpstr>
      <vt:lpstr>剪切</vt:lpstr>
      <vt:lpstr>唐诗赏析</vt:lpstr>
      <vt:lpstr>登鹳雀楼王之涣</vt:lpstr>
      <vt:lpstr>塞下曲  李白</vt:lpstr>
      <vt:lpstr>PowerPoint 演示文稿</vt:lpstr>
      <vt:lpstr>蜀相杜甫</vt:lpstr>
      <vt:lpstr>中国古典诗词曲图书 五十年发行走势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52</cp:revision>
  <dcterms:created xsi:type="dcterms:W3CDTF">2022-05-01T02:52:15Z</dcterms:created>
  <dcterms:modified xsi:type="dcterms:W3CDTF">2022-05-21T09:19:00Z</dcterms:modified>
</cp:coreProperties>
</file>