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id" ContentType="audio/mid"/>
  <Default Extension="png" ContentType="image/png"/>
  <Default Extension="rels" ContentType="application/vnd.openxmlformats-package.relationships+xml"/>
  <Default Extension="wav" ContentType="audio/x-wav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300D"/>
    <a:srgbClr val="662F8F"/>
    <a:srgbClr val="D3784B"/>
    <a:srgbClr val="9591C9"/>
    <a:srgbClr val="8A6B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>
      <p:cViewPr varScale="1">
        <p:scale>
          <a:sx n="74" d="100"/>
          <a:sy n="74" d="100"/>
        </p:scale>
        <p:origin x="139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唐诗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Sheet1!$B$1:$F$1</c:f>
              <c:strCache>
                <c:ptCount val="5"/>
                <c:pt idx="0">
                  <c:v>50年代</c:v>
                </c:pt>
                <c:pt idx="1">
                  <c:v>60年代</c:v>
                </c:pt>
                <c:pt idx="2">
                  <c:v>70年代</c:v>
                </c:pt>
                <c:pt idx="3">
                  <c:v>80年代</c:v>
                </c:pt>
                <c:pt idx="4">
                  <c:v>90年代</c:v>
                </c:pt>
              </c:strCache>
            </c:strRef>
          </c:cat>
          <c:val>
            <c:numRef>
              <c:f>Sheet1!$B$2:$F$2</c:f>
              <c:numCache>
                <c:formatCode>General</c:formatCode>
                <c:ptCount val="5"/>
                <c:pt idx="0">
                  <c:v>5200</c:v>
                </c:pt>
                <c:pt idx="1">
                  <c:v>2500</c:v>
                </c:pt>
                <c:pt idx="2">
                  <c:v>500</c:v>
                </c:pt>
                <c:pt idx="3">
                  <c:v>2700</c:v>
                </c:pt>
                <c:pt idx="4">
                  <c:v>4700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32F-4E03-9330-9CBD6EE9D6EB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宋词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Sheet1!$B$1:$F$1</c:f>
              <c:strCache>
                <c:ptCount val="5"/>
                <c:pt idx="0">
                  <c:v>50年代</c:v>
                </c:pt>
                <c:pt idx="1">
                  <c:v>60年代</c:v>
                </c:pt>
                <c:pt idx="2">
                  <c:v>70年代</c:v>
                </c:pt>
                <c:pt idx="3">
                  <c:v>80年代</c:v>
                </c:pt>
                <c:pt idx="4">
                  <c:v>90年代</c:v>
                </c:pt>
              </c:strCache>
            </c:strRef>
          </c:cat>
          <c:val>
            <c:numRef>
              <c:f>Sheet1!$B$3:$F$3</c:f>
              <c:numCache>
                <c:formatCode>General</c:formatCode>
                <c:ptCount val="5"/>
                <c:pt idx="0">
                  <c:v>4200</c:v>
                </c:pt>
                <c:pt idx="1">
                  <c:v>3200</c:v>
                </c:pt>
                <c:pt idx="2">
                  <c:v>100</c:v>
                </c:pt>
                <c:pt idx="3">
                  <c:v>1200</c:v>
                </c:pt>
                <c:pt idx="4">
                  <c:v>5100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32F-4E03-9330-9CBD6EE9D6EB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元曲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Sheet1!$B$1:$F$1</c:f>
              <c:strCache>
                <c:ptCount val="5"/>
                <c:pt idx="0">
                  <c:v>50年代</c:v>
                </c:pt>
                <c:pt idx="1">
                  <c:v>60年代</c:v>
                </c:pt>
                <c:pt idx="2">
                  <c:v>70年代</c:v>
                </c:pt>
                <c:pt idx="3">
                  <c:v>80年代</c:v>
                </c:pt>
                <c:pt idx="4">
                  <c:v>90年代</c:v>
                </c:pt>
              </c:strCache>
            </c:strRef>
          </c:cat>
          <c:val>
            <c:numRef>
              <c:f>Sheet1!$B$4:$F$4</c:f>
              <c:numCache>
                <c:formatCode>General</c:formatCode>
                <c:ptCount val="5"/>
                <c:pt idx="0">
                  <c:v>2400</c:v>
                </c:pt>
                <c:pt idx="1">
                  <c:v>1800</c:v>
                </c:pt>
                <c:pt idx="2">
                  <c:v>300</c:v>
                </c:pt>
                <c:pt idx="3">
                  <c:v>1800</c:v>
                </c:pt>
                <c:pt idx="4">
                  <c:v>3200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32F-4E03-9330-9CBD6EE9D6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15403344"/>
        <c:axId val="1915404176"/>
      </c:lineChart>
      <c:catAx>
        <c:axId val="1915403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15404176"/>
        <c:crosses val="autoZero"/>
        <c:auto val="1"/>
        <c:lblAlgn val="ctr"/>
        <c:lblOffset val="100"/>
        <c:noMultiLvlLbl val="0"/>
      </c:catAx>
      <c:valAx>
        <c:axId val="1915404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15403344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351363-6A80-4F5D-B842-7A03C52A6618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510F13-CE2D-46E7-A46F-E47684399F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465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510F13-CE2D-46E7-A46F-E47684399FC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693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536229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9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236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卡通人物&#10;&#10;中度可信度描述已自动生成">
            <a:extLst>
              <a:ext uri="{FF2B5EF4-FFF2-40B4-BE49-F238E27FC236}">
                <a16:creationId xmlns:a16="http://schemas.microsoft.com/office/drawing/2014/main" id="{28790C42-6873-403A-9DA1-E093998031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19524"/>
            <a:ext cx="1486107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601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0314751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38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214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728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17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80244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7919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5363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id"/><Relationship Id="rId1" Type="http://schemas.microsoft.com/office/2007/relationships/media" Target="../media/media1.mid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C2D87-4C4A-4EA4-B5B4-2D3E4D2FA3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000" dirty="0">
                <a:ea typeface="华文新魏" panose="02010800040101010101" pitchFamily="2" charset="-122"/>
              </a:rPr>
              <a:t>唐诗赏析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ED5D40-1B31-419A-81A1-1EB921FDD5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9400" y="3509963"/>
            <a:ext cx="6553199" cy="1340076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zh-CN" altLang="zh-CN" sz="2800" b="1" kern="1200" dirty="0"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唐朝是我国古典诗歌发展的全盛时期，唐诗是我国优秀的文学遗产之一，也是全世界文学宝库中的一颗灿烂的明珠。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4" name="音频文件music1">
            <a:hlinkClick r:id="" action="ppaction://media"/>
            <a:extLst>
              <a:ext uri="{FF2B5EF4-FFF2-40B4-BE49-F238E27FC236}">
                <a16:creationId xmlns:a16="http://schemas.microsoft.com/office/drawing/2014/main" id="{DCD570E4-8269-44DE-956D-6B27E0D9E3B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032675" y="737277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625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>
        <p:blinds/>
      </p:transition>
    </mc:Choice>
    <mc:Fallback xmlns="">
      <p:transition spd="slow" advTm="10000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3323F1-FD15-485C-9B73-3259146D3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6600" dirty="0">
                <a:latin typeface="华文新魏" panose="02010800040101010101" pitchFamily="2" charset="-122"/>
                <a:ea typeface="华文新魏" panose="02010800040101010101" pitchFamily="2" charset="-122"/>
              </a:rPr>
              <a:t>登鹳雀楼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王之涣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881407-0827-4148-8793-ACE51C03A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白日依山尽</a:t>
            </a:r>
            <a:r>
              <a:rPr lang="en-US" altLang="zh-CN" dirty="0"/>
              <a:t> </a:t>
            </a:r>
            <a:r>
              <a:rPr lang="zh-CN" altLang="en-US" dirty="0"/>
              <a:t>黄河入海流</a:t>
            </a:r>
            <a:endParaRPr lang="en-US" altLang="zh-CN" dirty="0"/>
          </a:p>
          <a:p>
            <a:pPr marL="0" indent="0" algn="ctr">
              <a:buNone/>
            </a:pPr>
            <a:r>
              <a:rPr lang="zh-CN" altLang="en-US" dirty="0"/>
              <a:t>欲穷千里目</a:t>
            </a:r>
            <a:r>
              <a:rPr lang="en-US" altLang="zh-CN" dirty="0"/>
              <a:t> </a:t>
            </a:r>
            <a:r>
              <a:rPr lang="zh-CN" altLang="en-US" dirty="0"/>
              <a:t>更上一层楼</a:t>
            </a:r>
            <a:endParaRPr lang="en-US" altLang="zh-CN" dirty="0"/>
          </a:p>
          <a:p>
            <a:pPr marL="0" indent="0" algn="ctr">
              <a:buNone/>
            </a:pPr>
            <a:endParaRPr lang="zh-CN" altLang="en-US" dirty="0"/>
          </a:p>
        </p:txBody>
      </p:sp>
      <p:pic>
        <p:nvPicPr>
          <p:cNvPr id="5" name="图片 4" descr="湖边的建筑&#10;&#10;描述已自动生成">
            <a:extLst>
              <a:ext uri="{FF2B5EF4-FFF2-40B4-BE49-F238E27FC236}">
                <a16:creationId xmlns:a16="http://schemas.microsoft.com/office/drawing/2014/main" id="{B8E17991-27D0-47BA-8AC9-2163EB31FF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052" y="4847573"/>
            <a:ext cx="7594948" cy="201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635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:blinds dir="vert"/>
      </p:transition>
    </mc:Choice>
    <mc:Fallback xmlns="">
      <p:transition spd="slow" advTm="20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363D4F-4263-4F5E-B61E-98A436F23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933" y="1876870"/>
            <a:ext cx="10515600" cy="1325563"/>
          </a:xfrm>
        </p:spPr>
        <p:txBody>
          <a:bodyPr/>
          <a:lstStyle/>
          <a:p>
            <a:pPr algn="ctr"/>
            <a:r>
              <a:rPr lang="zh-CN" altLang="zh-CN" sz="6600" dirty="0">
                <a:latin typeface="华文新魏" panose="02010800040101010101" pitchFamily="2" charset="-122"/>
                <a:ea typeface="华文新魏" panose="02010800040101010101" pitchFamily="2" charset="-122"/>
              </a:rPr>
              <a:t>塞下曲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zh-CN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李白</a:t>
            </a:r>
            <a:endParaRPr lang="zh-CN" altLang="en-US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494F3F0-35CC-41D8-8A63-B95203325A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8689037"/>
              </p:ext>
            </p:extLst>
          </p:nvPr>
        </p:nvGraphicFramePr>
        <p:xfrm>
          <a:off x="950933" y="3878974"/>
          <a:ext cx="10515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57648818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2769581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五月天山雪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无花只有寒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041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笛中闻折柳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春色未曾看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467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晓战随金鼓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宵眠抱玉鞍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673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愿将腰下剑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直为斩楼兰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073905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7336DD60-9977-433A-AC87-49A1E3AE159A}"/>
              </a:ext>
            </a:extLst>
          </p:cNvPr>
          <p:cNvSpPr txBox="1"/>
          <p:nvPr/>
        </p:nvSpPr>
        <p:spPr>
          <a:xfrm>
            <a:off x="7315200" y="0"/>
            <a:ext cx="4878793" cy="120032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zh-CN" altLang="zh-CN" dirty="0">
                <a:solidFill>
                  <a:schemeClr val="bg1">
                    <a:lumMod val="95000"/>
                  </a:schemeClr>
                </a:solidFill>
              </a:rPr>
              <a:t>李白，公元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701</a:t>
            </a:r>
            <a:r>
              <a:rPr lang="zh-CN" altLang="zh-CN" dirty="0">
                <a:solidFill>
                  <a:schemeClr val="bg1">
                    <a:lumMod val="95000"/>
                  </a:schemeClr>
                </a:solidFill>
              </a:rPr>
              <a:t>—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762</a:t>
            </a:r>
            <a:r>
              <a:rPr lang="zh-CN" altLang="zh-CN" dirty="0">
                <a:solidFill>
                  <a:schemeClr val="bg1">
                    <a:lumMod val="95000"/>
                  </a:schemeClr>
                </a:solidFill>
              </a:rPr>
              <a:t>年是我国历史上浪漫主义诗人的杰出代表，“塞下曲”是作者借汉咏唐、赞美李世民抗击突厥侵扰战争胜利、寄托报国愿望的代表性诗作。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39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14:prism isContent="1" isInverted="1"/>
      </p:transition>
    </mc:Choice>
    <mc:Fallback xmlns="">
      <p:transition spd="slow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47000">
              <a:srgbClr val="7030A0"/>
            </a:gs>
            <a:gs pos="17000">
              <a:schemeClr val="tx1">
                <a:lumMod val="85000"/>
                <a:lumOff val="15000"/>
              </a:schemeClr>
            </a:gs>
            <a:gs pos="76000">
              <a:srgbClr val="B1300D"/>
            </a:gs>
            <a:gs pos="98000">
              <a:srgbClr val="D3784B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F681D8-B8F7-43E3-89EC-517CED64EDE1}"/>
              </a:ext>
            </a:extLst>
          </p:cNvPr>
          <p:cNvSpPr>
            <a:spLocks noGrp="1"/>
          </p:cNvSpPr>
          <p:nvPr>
            <p:ph idx="1"/>
          </p:nvPr>
        </p:nvSpPr>
        <p:spPr>
          <a:effectLst>
            <a:glow rad="127000">
              <a:schemeClr val="bg1"/>
            </a:glow>
          </a:effectLst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b="1" dirty="0">
                <a:solidFill>
                  <a:schemeClr val="tx2">
                    <a:lumMod val="20000"/>
                    <a:lumOff val="8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李商隐</a:t>
            </a:r>
            <a:endParaRPr lang="en-US" altLang="zh-CN" b="1" dirty="0">
              <a:solidFill>
                <a:schemeClr val="tx2">
                  <a:lumMod val="20000"/>
                  <a:lumOff val="8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algn="ctr">
              <a:buNone/>
            </a:pPr>
            <a:r>
              <a:rPr lang="zh-CN" altLang="en-US" sz="4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君问归期未有期</a:t>
            </a:r>
            <a:endParaRPr lang="en-US" altLang="zh-CN" sz="4000" b="1" dirty="0">
              <a:solidFill>
                <a:schemeClr val="tx2">
                  <a:lumMod val="20000"/>
                  <a:lumOff val="8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algn="ctr">
              <a:buNone/>
            </a:pPr>
            <a:r>
              <a:rPr lang="zh-CN" altLang="en-US" sz="4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巴山夜雨涨秋池</a:t>
            </a:r>
            <a:endParaRPr lang="en-US" altLang="zh-CN" sz="4000" b="1" dirty="0">
              <a:solidFill>
                <a:schemeClr val="tx2">
                  <a:lumMod val="20000"/>
                  <a:lumOff val="8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algn="ctr">
              <a:buNone/>
            </a:pPr>
            <a:r>
              <a:rPr lang="zh-CN" altLang="en-US" sz="4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何当共剪西窗烛</a:t>
            </a:r>
            <a:endParaRPr lang="en-US" altLang="zh-CN" sz="4000" b="1" dirty="0">
              <a:solidFill>
                <a:schemeClr val="tx2">
                  <a:lumMod val="20000"/>
                  <a:lumOff val="8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algn="ctr">
              <a:buNone/>
            </a:pPr>
            <a:r>
              <a:rPr lang="zh-CN" altLang="en-US" sz="4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却话巴山夜雨时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0E34B97-E760-4C46-944F-D91479494A91}"/>
              </a:ext>
            </a:extLst>
          </p:cNvPr>
          <p:cNvSpPr/>
          <p:nvPr/>
        </p:nvSpPr>
        <p:spPr>
          <a:xfrm>
            <a:off x="4187535" y="566241"/>
            <a:ext cx="383424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InflateBottom">
              <a:avLst/>
            </a:prstTxWarp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夜雨寄北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8B13745-9F11-4028-A087-99DBAE12CFD4}"/>
              </a:ext>
            </a:extLst>
          </p:cNvPr>
          <p:cNvSpPr/>
          <p:nvPr/>
        </p:nvSpPr>
        <p:spPr>
          <a:xfrm rot="18063757">
            <a:off x="8014982" y="4421835"/>
            <a:ext cx="3647153" cy="92333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prstTxWarp prst="textCascadeDown">
              <a:avLst/>
            </a:prstTxWarp>
            <a:spAutoFit/>
          </a:bodyPr>
          <a:lstStyle/>
          <a:p>
            <a:pPr algn="ctr"/>
            <a:r>
              <a:rPr lang="zh-CN" altLang="en-US" sz="5400" dirty="0">
                <a:ln w="0">
                  <a:solidFill>
                    <a:schemeClr val="bg1"/>
                  </a:solidFill>
                </a:ln>
                <a:gradFill flip="none" rotWithShape="1">
                  <a:gsLst>
                    <a:gs pos="64600">
                      <a:schemeClr val="accent1">
                        <a:lumMod val="60000"/>
                        <a:lumOff val="40000"/>
                      </a:schemeClr>
                    </a:gs>
                    <a:gs pos="14000">
                      <a:schemeClr val="accent1">
                        <a:lumMod val="75000"/>
                      </a:schemeClr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16200000" scaled="1"/>
                  <a:tileRect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思念</a:t>
            </a:r>
            <a:r>
              <a:rPr lang="zh-CN" altLang="en-US" sz="5400" dirty="0">
                <a:ln w="0">
                  <a:solidFill>
                    <a:schemeClr val="bg1"/>
                  </a:solidFill>
                </a:ln>
                <a:gradFill flip="none" rotWithShape="1">
                  <a:gsLst>
                    <a:gs pos="64600">
                      <a:schemeClr val="accent1">
                        <a:lumMod val="60000"/>
                        <a:lumOff val="40000"/>
                      </a:schemeClr>
                    </a:gs>
                    <a:gs pos="14000">
                      <a:schemeClr val="accent1">
                        <a:lumMod val="75000"/>
                      </a:schemeClr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16200000" scaled="1"/>
                  <a:tileRect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到永远</a:t>
            </a:r>
          </a:p>
        </p:txBody>
      </p:sp>
      <p:sp>
        <p:nvSpPr>
          <p:cNvPr id="4" name="新月形 3">
            <a:hlinkHover r:id="" action="ppaction://noaction">
              <a:snd r:embed="rId2" name="chimes.wav"/>
            </a:hlinkHover>
            <a:extLst>
              <a:ext uri="{FF2B5EF4-FFF2-40B4-BE49-F238E27FC236}">
                <a16:creationId xmlns:a16="http://schemas.microsoft.com/office/drawing/2014/main" id="{6037E18B-A8A1-4ECF-AE88-35E1D9750344}"/>
              </a:ext>
            </a:extLst>
          </p:cNvPr>
          <p:cNvSpPr/>
          <p:nvPr/>
        </p:nvSpPr>
        <p:spPr>
          <a:xfrm rot="19757324" flipH="1">
            <a:off x="11059660" y="86572"/>
            <a:ext cx="795556" cy="2030525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星形: 四角 5">
            <a:extLst>
              <a:ext uri="{FF2B5EF4-FFF2-40B4-BE49-F238E27FC236}">
                <a16:creationId xmlns:a16="http://schemas.microsoft.com/office/drawing/2014/main" id="{FBA79B1F-7673-4A8C-822F-ABE7D3A2BC33}"/>
              </a:ext>
            </a:extLst>
          </p:cNvPr>
          <p:cNvSpPr/>
          <p:nvPr/>
        </p:nvSpPr>
        <p:spPr>
          <a:xfrm>
            <a:off x="9724315" y="310641"/>
            <a:ext cx="593915" cy="106230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星形: 四角 6">
            <a:extLst>
              <a:ext uri="{FF2B5EF4-FFF2-40B4-BE49-F238E27FC236}">
                <a16:creationId xmlns:a16="http://schemas.microsoft.com/office/drawing/2014/main" id="{3DF923D1-5165-4CA3-A674-5157E5D8B65F}"/>
              </a:ext>
            </a:extLst>
          </p:cNvPr>
          <p:cNvSpPr/>
          <p:nvPr/>
        </p:nvSpPr>
        <p:spPr>
          <a:xfrm>
            <a:off x="10596940" y="1027906"/>
            <a:ext cx="414801" cy="54520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星形: 四角 8">
            <a:extLst>
              <a:ext uri="{FF2B5EF4-FFF2-40B4-BE49-F238E27FC236}">
                <a16:creationId xmlns:a16="http://schemas.microsoft.com/office/drawing/2014/main" id="{80F9BDA1-B714-483A-B9D2-D88E0C6C0014}"/>
              </a:ext>
            </a:extLst>
          </p:cNvPr>
          <p:cNvSpPr/>
          <p:nvPr/>
        </p:nvSpPr>
        <p:spPr>
          <a:xfrm>
            <a:off x="10153628" y="1474005"/>
            <a:ext cx="286778" cy="948464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星形: 四角 9">
            <a:extLst>
              <a:ext uri="{FF2B5EF4-FFF2-40B4-BE49-F238E27FC236}">
                <a16:creationId xmlns:a16="http://schemas.microsoft.com/office/drawing/2014/main" id="{BB40F858-45A2-4B81-8836-735DFEF2B372}"/>
              </a:ext>
            </a:extLst>
          </p:cNvPr>
          <p:cNvSpPr/>
          <p:nvPr/>
        </p:nvSpPr>
        <p:spPr>
          <a:xfrm>
            <a:off x="11261719" y="2208652"/>
            <a:ext cx="460664" cy="974578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星形: 四角 10">
            <a:extLst>
              <a:ext uri="{FF2B5EF4-FFF2-40B4-BE49-F238E27FC236}">
                <a16:creationId xmlns:a16="http://schemas.microsoft.com/office/drawing/2014/main" id="{BF7BF3DF-1BF7-4A89-8776-6DD7169EDD72}"/>
              </a:ext>
            </a:extLst>
          </p:cNvPr>
          <p:cNvSpPr/>
          <p:nvPr/>
        </p:nvSpPr>
        <p:spPr>
          <a:xfrm>
            <a:off x="10714177" y="2189684"/>
            <a:ext cx="286778" cy="529466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568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:randomBar/>
      </p:transition>
    </mc:Choice>
    <mc:Fallback xmlns="">
      <p:transition spd="slow" advTm="20000">
        <p:randomBa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E4C49A-4AA6-481D-97FC-A3E294342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6600" dirty="0">
                <a:latin typeface="华文新魏" panose="02010800040101010101" pitchFamily="2" charset="-122"/>
                <a:ea typeface="华文新魏" panose="02010800040101010101" pitchFamily="2" charset="-122"/>
              </a:rPr>
              <a:t>蜀相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杜甫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2B813D-214F-4468-AB37-5B85A7D81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丞相祠堂何处寻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锦官城外柏森森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映阶碧草自春色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隔叶黄鹂空好音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三顾频频天下计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两朝开济老臣心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出师未捷身先死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长使英雄泪满襟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23DA56-E0A3-40C0-AAC5-530C95DA8FDC}"/>
              </a:ext>
            </a:extLst>
          </p:cNvPr>
          <p:cNvSpPr txBox="1"/>
          <p:nvPr/>
        </p:nvSpPr>
        <p:spPr>
          <a:xfrm>
            <a:off x="10070927" y="0"/>
            <a:ext cx="2121073" cy="6840000"/>
          </a:xfrm>
          <a:prstGeom prst="rect">
            <a:avLst/>
          </a:prstGeom>
          <a:solidFill>
            <a:schemeClr val="accent1"/>
          </a:solidFill>
        </p:spPr>
        <p:txBody>
          <a:bodyPr wrap="square" lIns="180000" tIns="684000" rIns="180000" bIns="684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b="1" kern="100" dirty="0">
                <a:solidFill>
                  <a:schemeClr val="bg1">
                    <a:lumMod val="9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杜甫</a:t>
            </a:r>
            <a:r>
              <a:rPr lang="en-US" altLang="zh-CN" sz="2000" b="1" kern="100" dirty="0">
                <a:solidFill>
                  <a:schemeClr val="bg1">
                    <a:lumMod val="9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zh-CN" sz="2000" b="1" kern="100" dirty="0">
                <a:solidFill>
                  <a:schemeClr val="bg1">
                    <a:lumMod val="9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公元</a:t>
            </a:r>
            <a:r>
              <a:rPr lang="en-US" altLang="zh-CN" sz="2000" b="1" kern="100" dirty="0">
                <a:solidFill>
                  <a:schemeClr val="bg1">
                    <a:lumMod val="9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712</a:t>
            </a:r>
            <a:r>
              <a:rPr lang="zh-CN" altLang="zh-CN" sz="2000" b="1" kern="100" dirty="0">
                <a:solidFill>
                  <a:schemeClr val="bg1">
                    <a:lumMod val="9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—</a:t>
            </a:r>
            <a:r>
              <a:rPr lang="en-US" altLang="zh-CN" sz="2000" b="1" kern="100" dirty="0">
                <a:solidFill>
                  <a:schemeClr val="bg1">
                    <a:lumMod val="9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770</a:t>
            </a:r>
            <a:r>
              <a:rPr lang="zh-CN" altLang="zh-CN" sz="2000" b="1" kern="100" dirty="0">
                <a:solidFill>
                  <a:schemeClr val="bg1">
                    <a:lumMod val="9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altLang="zh-CN" sz="2000" b="1" kern="100" dirty="0">
                <a:solidFill>
                  <a:schemeClr val="bg1">
                    <a:lumMod val="9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zh-CN" sz="2000" b="1" kern="100" dirty="0">
                <a:solidFill>
                  <a:schemeClr val="bg1">
                    <a:lumMod val="9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是我国历史上伟大的现实主义诗人，他的诗反映了战乱中人民的深重苦难，揭露了封建社会的腐朽和罪恶，表达了对人民的同情和对祖国的热爱之情。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012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00">
        <p14:warp dir="in"/>
      </p:transition>
    </mc:Choice>
    <mc:Fallback xmlns="">
      <p:transition spd="slow" advTm="40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651B09-AF42-4A97-A5C2-FDFA0C6AC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CN" altLang="zh-CN" sz="5400" kern="100" dirty="0">
                <a:solidFill>
                  <a:schemeClr val="bg1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中国古典诗词曲图书</a:t>
            </a:r>
            <a:br>
              <a:rPr lang="en-US" altLang="zh-CN" sz="5400" kern="100" dirty="0">
                <a:solidFill>
                  <a:schemeClr val="bg1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</a:br>
            <a:r>
              <a:rPr lang="zh-CN" altLang="zh-CN" sz="5400" kern="100" dirty="0">
                <a:solidFill>
                  <a:schemeClr val="bg1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五十年发行走势</a:t>
            </a:r>
            <a:endParaRPr lang="zh-CN" altLang="en-US" sz="54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11" name="内容占位符 10">
            <a:extLst>
              <a:ext uri="{FF2B5EF4-FFF2-40B4-BE49-F238E27FC236}">
                <a16:creationId xmlns:a16="http://schemas.microsoft.com/office/drawing/2014/main" id="{F4F4C8FA-7C49-4DDF-BB5B-89E3ED530C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0668156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6592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>
        <p14:prism dir="r" isContent="1"/>
      </p:transition>
    </mc:Choice>
    <mc:Fallback xmlns="">
      <p:transition spd="slow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剪切">
  <a:themeElements>
    <a:clrScheme name="剪切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剪切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剪切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TM10001105[[fn=剪切]]</Template>
  <TotalTime>342</TotalTime>
  <Words>265</Words>
  <Application>Microsoft Office PowerPoint</Application>
  <PresentationFormat>宽屏</PresentationFormat>
  <Paragraphs>34</Paragraphs>
  <Slides>6</Slides>
  <Notes>1</Notes>
  <HiddenSlides>0</HiddenSlides>
  <MMClips>1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华文新魏</vt:lpstr>
      <vt:lpstr>宋体</vt:lpstr>
      <vt:lpstr>楷体</vt:lpstr>
      <vt:lpstr>等线</vt:lpstr>
      <vt:lpstr>隶书</vt:lpstr>
      <vt:lpstr>Franklin Gothic Book</vt:lpstr>
      <vt:lpstr>剪切</vt:lpstr>
      <vt:lpstr>唐诗赏析</vt:lpstr>
      <vt:lpstr>登鹳雀楼王之涣</vt:lpstr>
      <vt:lpstr>塞下曲  李白</vt:lpstr>
      <vt:lpstr>PowerPoint 演示文稿</vt:lpstr>
      <vt:lpstr>蜀相杜甫</vt:lpstr>
      <vt:lpstr>中国古典诗词曲图书 五十年发行走势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唐诗赏析</dc:title>
  <dc:creator>LU Chuck</dc:creator>
  <cp:lastModifiedBy>LU Chuck</cp:lastModifiedBy>
  <cp:revision>57</cp:revision>
  <dcterms:created xsi:type="dcterms:W3CDTF">2022-05-01T02:52:15Z</dcterms:created>
  <dcterms:modified xsi:type="dcterms:W3CDTF">2022-05-21T10:03:17Z</dcterms:modified>
</cp:coreProperties>
</file>