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4176-3B11-7373-0CA9-735568D6E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EC0445-D9F2-14C8-7B23-418250455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EA9B1-F525-6163-23A9-2D7FCB5D877C}"/>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5" name="Footer Placeholder 4">
            <a:extLst>
              <a:ext uri="{FF2B5EF4-FFF2-40B4-BE49-F238E27FC236}">
                <a16:creationId xmlns:a16="http://schemas.microsoft.com/office/drawing/2014/main" id="{DB932CAF-0CF3-9CD3-AF75-0C3E41617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13541-BDCE-7F62-7DBA-9E65125BD67F}"/>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91283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FC3B-FFBA-DE93-EFC6-55B7AF3199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01597A-80BB-20CC-0A6A-776DFC2D5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3B895-6717-FDE8-3104-5B8C8BB2009B}"/>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5" name="Footer Placeholder 4">
            <a:extLst>
              <a:ext uri="{FF2B5EF4-FFF2-40B4-BE49-F238E27FC236}">
                <a16:creationId xmlns:a16="http://schemas.microsoft.com/office/drawing/2014/main" id="{B324E41E-7427-9179-312F-4FE179555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07503-FDC5-F31C-ABC8-9E9CCCF3D6CE}"/>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392386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FDEA7-7BA3-0472-5125-0F3F6F1D2C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5708E7-6C27-B4B2-C1BC-658CB5094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35247-BBD4-EB6B-D6D8-C152AC0F4F22}"/>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5" name="Footer Placeholder 4">
            <a:extLst>
              <a:ext uri="{FF2B5EF4-FFF2-40B4-BE49-F238E27FC236}">
                <a16:creationId xmlns:a16="http://schemas.microsoft.com/office/drawing/2014/main" id="{1BF1CB7D-30D6-D685-C8A5-D7BE79FD7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07F6D-C422-4865-B33D-C77C0493AB53}"/>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291018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3855-3AAD-46D0-D00F-5EA5BD049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04DB0-0707-59F9-6BE2-5C6C3194E4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05CE3-301B-C10C-CAEE-43D8776FF742}"/>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5" name="Footer Placeholder 4">
            <a:extLst>
              <a:ext uri="{FF2B5EF4-FFF2-40B4-BE49-F238E27FC236}">
                <a16:creationId xmlns:a16="http://schemas.microsoft.com/office/drawing/2014/main" id="{85ABF6B0-B806-F59C-2AB0-C5548B06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1362B-D108-F740-E192-9B6F4747D210}"/>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201620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AA93-65C9-03AA-C433-C5CA686E6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3E4F44-771D-0B7E-C0AB-145731582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B9337-C26A-BC9D-30A5-353DFA8399CC}"/>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5" name="Footer Placeholder 4">
            <a:extLst>
              <a:ext uri="{FF2B5EF4-FFF2-40B4-BE49-F238E27FC236}">
                <a16:creationId xmlns:a16="http://schemas.microsoft.com/office/drawing/2014/main" id="{C3F41214-41FC-FAFA-D193-B81292C01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F4AD7-0480-AB61-8A99-9739BCC5E83A}"/>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407486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ECFD-C564-F40C-BAB3-CC43E9901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C3419-85DC-05A9-26A8-D7EA479E3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37CFE1-8794-B4A6-CAC1-60C4AF870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E6EBD2-CF9A-D003-2C6A-33FCB4F49EA3}"/>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6" name="Footer Placeholder 5">
            <a:extLst>
              <a:ext uri="{FF2B5EF4-FFF2-40B4-BE49-F238E27FC236}">
                <a16:creationId xmlns:a16="http://schemas.microsoft.com/office/drawing/2014/main" id="{F92BF59F-69C5-F5EC-FF2C-003AB3DF2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1FD76-809C-8E2D-7FBA-E1C2407B3909}"/>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28667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2B8B-F8F2-9838-55E3-40F7721342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A0E9E3-DBFC-C6BB-44AF-1DB455F4E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76604A-754B-4310-3252-DB3B62C09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D77EAC-B9BA-D0CA-578B-974F92C7B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D6093-08B3-72B6-C8B4-E79D8E66DB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BCAED-04D9-311C-45A4-117B38544A58}"/>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8" name="Footer Placeholder 7">
            <a:extLst>
              <a:ext uri="{FF2B5EF4-FFF2-40B4-BE49-F238E27FC236}">
                <a16:creationId xmlns:a16="http://schemas.microsoft.com/office/drawing/2014/main" id="{7DABEED2-EAD9-23F3-174D-27C4268140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CA8BB-7C7A-08F8-83E8-AD3FD5541C2B}"/>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75790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6213-1919-D139-6D83-B5211CDED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40BEF-44F3-3247-9661-468C8C27EB78}"/>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4" name="Footer Placeholder 3">
            <a:extLst>
              <a:ext uri="{FF2B5EF4-FFF2-40B4-BE49-F238E27FC236}">
                <a16:creationId xmlns:a16="http://schemas.microsoft.com/office/drawing/2014/main" id="{92BACF82-5C70-B963-9B65-6F617C02E1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BCA2B-1F1D-0C0C-A498-A9962D7F99FD}"/>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411850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239EB-64FB-715B-9B3B-F40E6C0AFE37}"/>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3" name="Footer Placeholder 2">
            <a:extLst>
              <a:ext uri="{FF2B5EF4-FFF2-40B4-BE49-F238E27FC236}">
                <a16:creationId xmlns:a16="http://schemas.microsoft.com/office/drawing/2014/main" id="{D3BC892F-1079-DA1B-BEDE-2457D357C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B93422-04D4-B2DD-7DDA-CC57135CC01A}"/>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52480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A3FE-3492-8B30-BAA1-85FE583F7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EFEF7F-090A-BF75-4AFC-EA7911D232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EAD4F-7C4C-7B91-26B7-48B7C328E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DE1EA-E1DB-4070-D2A5-555880D1A6E2}"/>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6" name="Footer Placeholder 5">
            <a:extLst>
              <a:ext uri="{FF2B5EF4-FFF2-40B4-BE49-F238E27FC236}">
                <a16:creationId xmlns:a16="http://schemas.microsoft.com/office/drawing/2014/main" id="{EAA6E466-658E-DE15-F97C-DA13FB29E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D2E2B-190F-C55F-B3C8-9BA332F9C215}"/>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338902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4C72-B79B-40A2-C7DF-BAE05AC4D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FF4E3-AB20-1368-C4B1-A0F16D993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FEC8C3-28A4-060E-A898-A745C0B0D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D9AAF-E00E-04CC-0FA2-8075D0F562F4}"/>
              </a:ext>
            </a:extLst>
          </p:cNvPr>
          <p:cNvSpPr>
            <a:spLocks noGrp="1"/>
          </p:cNvSpPr>
          <p:nvPr>
            <p:ph type="dt" sz="half" idx="10"/>
          </p:nvPr>
        </p:nvSpPr>
        <p:spPr/>
        <p:txBody>
          <a:bodyPr/>
          <a:lstStyle/>
          <a:p>
            <a:fld id="{5A4D4D13-20EF-4DF2-BBE0-B29D9C992DDB}" type="datetimeFigureOut">
              <a:rPr lang="en-US" smtClean="0"/>
              <a:t>4/18/2023</a:t>
            </a:fld>
            <a:endParaRPr lang="en-US"/>
          </a:p>
        </p:txBody>
      </p:sp>
      <p:sp>
        <p:nvSpPr>
          <p:cNvPr id="6" name="Footer Placeholder 5">
            <a:extLst>
              <a:ext uri="{FF2B5EF4-FFF2-40B4-BE49-F238E27FC236}">
                <a16:creationId xmlns:a16="http://schemas.microsoft.com/office/drawing/2014/main" id="{C52C9365-2218-FCDA-1C34-ED07EFD16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53A26-1EBA-5B72-F10D-0C55E7ECADC7}"/>
              </a:ext>
            </a:extLst>
          </p:cNvPr>
          <p:cNvSpPr>
            <a:spLocks noGrp="1"/>
          </p:cNvSpPr>
          <p:nvPr>
            <p:ph type="sldNum" sz="quarter" idx="12"/>
          </p:nvPr>
        </p:nvSpPr>
        <p:spPr/>
        <p:txBody>
          <a:bodyPr/>
          <a:lstStyle/>
          <a:p>
            <a:fld id="{5AF2A1D8-78DD-49DD-BE48-529F35674805}" type="slidenum">
              <a:rPr lang="en-US" smtClean="0"/>
              <a:t>‹#›</a:t>
            </a:fld>
            <a:endParaRPr lang="en-US"/>
          </a:p>
        </p:txBody>
      </p:sp>
    </p:spTree>
    <p:extLst>
      <p:ext uri="{BB962C8B-B14F-4D97-AF65-F5344CB8AC3E}">
        <p14:creationId xmlns:p14="http://schemas.microsoft.com/office/powerpoint/2010/main" val="179708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22798-BBE4-1492-76B0-7C72614B1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B2F49C-A850-0293-5F77-DE5224BCB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94A2D-E2CF-4FD9-682B-4F6BC7AEE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D4D13-20EF-4DF2-BBE0-B29D9C992DDB}" type="datetimeFigureOut">
              <a:rPr lang="en-US" smtClean="0"/>
              <a:t>4/18/2023</a:t>
            </a:fld>
            <a:endParaRPr lang="en-US"/>
          </a:p>
        </p:txBody>
      </p:sp>
      <p:sp>
        <p:nvSpPr>
          <p:cNvPr id="5" name="Footer Placeholder 4">
            <a:extLst>
              <a:ext uri="{FF2B5EF4-FFF2-40B4-BE49-F238E27FC236}">
                <a16:creationId xmlns:a16="http://schemas.microsoft.com/office/drawing/2014/main" id="{BFE6F8C8-2221-845E-6077-60CAD22B1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1C954C-CF29-85F1-613F-27BE218FF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2A1D8-78DD-49DD-BE48-529F35674805}" type="slidenum">
              <a:rPr lang="en-US" smtClean="0"/>
              <a:t>‹#›</a:t>
            </a:fld>
            <a:endParaRPr lang="en-US"/>
          </a:p>
        </p:txBody>
      </p:sp>
    </p:spTree>
    <p:extLst>
      <p:ext uri="{BB962C8B-B14F-4D97-AF65-F5344CB8AC3E}">
        <p14:creationId xmlns:p14="http://schemas.microsoft.com/office/powerpoint/2010/main" val="254039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software-development-life-cycle-tutorial.html#:~:text=SDLC%20Phases%201%20Phase%201%3A%20Requirement%20collection%20and,6%20Phase%206%3A%20Installation%2FDeployment%207%20Phase%207%3A%20Maintenance" TargetMode="External"/><Relationship Id="rId2" Type="http://schemas.openxmlformats.org/officeDocument/2006/relationships/hyperlink" Target="https://www.coursera.org/articles/scrum-roles-and-responsibilities" TargetMode="External"/><Relationship Id="rId1" Type="http://schemas.openxmlformats.org/officeDocument/2006/relationships/slideLayout" Target="../slideLayouts/slideLayout2.xml"/><Relationship Id="rId4" Type="http://schemas.openxmlformats.org/officeDocument/2006/relationships/hyperlink" Target="https://www.ibm.com/cloud/blog/agile-vs-water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80E6-AFD4-FB51-2532-31EDE12975FA}"/>
              </a:ext>
            </a:extLst>
          </p:cNvPr>
          <p:cNvSpPr>
            <a:spLocks noGrp="1"/>
          </p:cNvSpPr>
          <p:nvPr>
            <p:ph type="ctrTitle"/>
          </p:nvPr>
        </p:nvSpPr>
        <p:spPr/>
        <p:txBody>
          <a:bodyPr/>
          <a:lstStyle/>
          <a:p>
            <a:r>
              <a:rPr lang="en-US" dirty="0"/>
              <a:t>Agile Presentation</a:t>
            </a:r>
          </a:p>
        </p:txBody>
      </p:sp>
      <p:sp>
        <p:nvSpPr>
          <p:cNvPr id="3" name="Subtitle 2">
            <a:extLst>
              <a:ext uri="{FF2B5EF4-FFF2-40B4-BE49-F238E27FC236}">
                <a16:creationId xmlns:a16="http://schemas.microsoft.com/office/drawing/2014/main" id="{C8ABBC7B-D0D3-C4C7-68DF-85DDA44CD51C}"/>
              </a:ext>
            </a:extLst>
          </p:cNvPr>
          <p:cNvSpPr>
            <a:spLocks noGrp="1"/>
          </p:cNvSpPr>
          <p:nvPr>
            <p:ph type="subTitle" idx="1"/>
          </p:nvPr>
        </p:nvSpPr>
        <p:spPr/>
        <p:txBody>
          <a:bodyPr/>
          <a:lstStyle/>
          <a:p>
            <a:r>
              <a:rPr lang="en-US" dirty="0"/>
              <a:t>By Charlie Obonaga</a:t>
            </a:r>
          </a:p>
        </p:txBody>
      </p:sp>
    </p:spTree>
    <p:extLst>
      <p:ext uri="{BB962C8B-B14F-4D97-AF65-F5344CB8AC3E}">
        <p14:creationId xmlns:p14="http://schemas.microsoft.com/office/powerpoint/2010/main" val="44510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FEBC-C319-88C7-B2E3-EAA633A60C94}"/>
              </a:ext>
            </a:extLst>
          </p:cNvPr>
          <p:cNvSpPr>
            <a:spLocks noGrp="1"/>
          </p:cNvSpPr>
          <p:nvPr>
            <p:ph type="title"/>
          </p:nvPr>
        </p:nvSpPr>
        <p:spPr/>
        <p:txBody>
          <a:bodyPr/>
          <a:lstStyle/>
          <a:p>
            <a:r>
              <a:rPr lang="en-US" dirty="0"/>
              <a:t>Roles of the Agile-Scrum Team</a:t>
            </a:r>
          </a:p>
        </p:txBody>
      </p:sp>
      <p:sp>
        <p:nvSpPr>
          <p:cNvPr id="3" name="Content Placeholder 2">
            <a:extLst>
              <a:ext uri="{FF2B5EF4-FFF2-40B4-BE49-F238E27FC236}">
                <a16:creationId xmlns:a16="http://schemas.microsoft.com/office/drawing/2014/main" id="{7F4A8CEF-C3FC-D5BD-1386-9A6A135F3916}"/>
              </a:ext>
            </a:extLst>
          </p:cNvPr>
          <p:cNvSpPr>
            <a:spLocks noGrp="1"/>
          </p:cNvSpPr>
          <p:nvPr>
            <p:ph idx="1"/>
          </p:nvPr>
        </p:nvSpPr>
        <p:spPr/>
        <p:txBody>
          <a:bodyPr>
            <a:normAutofit lnSpcReduction="10000"/>
          </a:bodyPr>
          <a:lstStyle/>
          <a:p>
            <a:r>
              <a:rPr lang="en-US" sz="2400" dirty="0"/>
              <a:t>The Scrum Master is responsible for ensuring that the Scrum team operates in an efficient manner while adhering to the Scrum values and principles. Their role is important because they serve as leaders and behind-the-scenes supporters to the developers.</a:t>
            </a:r>
          </a:p>
          <a:p>
            <a:r>
              <a:rPr lang="en-US" sz="2400" dirty="0"/>
              <a:t>The Product Owner is responsible for making sure that the Scrum team aligns with the overall product goals. Product Owners have an important role as they must exhibit a great understanding of the business needs of the product such as customer expectations and market trends. Using this knowledge, Product Owners can mold their product goals depending on the current market.</a:t>
            </a:r>
          </a:p>
          <a:p>
            <a:r>
              <a:rPr lang="en-US" sz="2400" dirty="0"/>
              <a:t>The Development Team is composed of software developers and coding professionals and are responsible for the hands-on work of completing tasks and user stories. Considered the backbone of the scrum team, they have an important role of writing code and developing features for the final product.</a:t>
            </a:r>
          </a:p>
        </p:txBody>
      </p:sp>
    </p:spTree>
    <p:extLst>
      <p:ext uri="{BB962C8B-B14F-4D97-AF65-F5344CB8AC3E}">
        <p14:creationId xmlns:p14="http://schemas.microsoft.com/office/powerpoint/2010/main" val="351933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8E6-9EC5-1FEB-4907-D087B03A70C5}"/>
              </a:ext>
            </a:extLst>
          </p:cNvPr>
          <p:cNvSpPr>
            <a:spLocks noGrp="1"/>
          </p:cNvSpPr>
          <p:nvPr>
            <p:ph type="title"/>
          </p:nvPr>
        </p:nvSpPr>
        <p:spPr/>
        <p:txBody>
          <a:bodyPr/>
          <a:lstStyle/>
          <a:p>
            <a:r>
              <a:rPr lang="en-US" dirty="0"/>
              <a:t>SDLC phases</a:t>
            </a:r>
          </a:p>
        </p:txBody>
      </p:sp>
      <p:sp>
        <p:nvSpPr>
          <p:cNvPr id="3" name="Content Placeholder 2">
            <a:extLst>
              <a:ext uri="{FF2B5EF4-FFF2-40B4-BE49-F238E27FC236}">
                <a16:creationId xmlns:a16="http://schemas.microsoft.com/office/drawing/2014/main" id="{878F4EA5-FBB8-0755-95F1-D9970EE74445}"/>
              </a:ext>
            </a:extLst>
          </p:cNvPr>
          <p:cNvSpPr>
            <a:spLocks noGrp="1"/>
          </p:cNvSpPr>
          <p:nvPr>
            <p:ph idx="1"/>
          </p:nvPr>
        </p:nvSpPr>
        <p:spPr/>
        <p:txBody>
          <a:bodyPr>
            <a:normAutofit fontScale="92500"/>
          </a:bodyPr>
          <a:lstStyle/>
          <a:p>
            <a:r>
              <a:rPr lang="en-US" sz="1600" dirty="0"/>
              <a:t>Phase 1: Requirement collection and analysis</a:t>
            </a:r>
          </a:p>
          <a:p>
            <a:pPr lvl="1"/>
            <a:r>
              <a:rPr lang="en-US" sz="1200" dirty="0"/>
              <a:t>An analysis of the scope of the entire project. Senior team members will anticipate issues, opportunities, and directives which will determine the scope of the project.</a:t>
            </a:r>
          </a:p>
          <a:p>
            <a:r>
              <a:rPr lang="en-US" sz="1600" dirty="0"/>
              <a:t>Phase 2: Feasibility study</a:t>
            </a:r>
          </a:p>
          <a:p>
            <a:pPr lvl="1"/>
            <a:r>
              <a:rPr lang="en-US" sz="1200" dirty="0"/>
              <a:t>An analysis to determine the project’s software, hardware, time constraint and budget needs.</a:t>
            </a:r>
          </a:p>
          <a:p>
            <a:r>
              <a:rPr lang="en-US" sz="1600" dirty="0"/>
              <a:t>Phase 3: Design</a:t>
            </a:r>
          </a:p>
          <a:p>
            <a:pPr lvl="1"/>
            <a:r>
              <a:rPr lang="en-US" sz="1200" dirty="0"/>
              <a:t>This phase is the preparation of the project’s coding through the use of High-Level design and Low-Level design.</a:t>
            </a:r>
          </a:p>
          <a:p>
            <a:r>
              <a:rPr lang="en-US" sz="1600" dirty="0"/>
              <a:t>Phase 4: Coding</a:t>
            </a:r>
          </a:p>
          <a:p>
            <a:pPr lvl="1"/>
            <a:r>
              <a:rPr lang="en-US" sz="1200" dirty="0"/>
              <a:t>This phase is the start of coding. Developers choose their programming language before building the entire code necessary for implementation of the product. This is usually the longest of the phases.</a:t>
            </a:r>
          </a:p>
          <a:p>
            <a:r>
              <a:rPr lang="en-US" sz="1600" dirty="0"/>
              <a:t>Phase 5: Testing</a:t>
            </a:r>
          </a:p>
          <a:p>
            <a:pPr lvl="1"/>
            <a:r>
              <a:rPr lang="en-US" sz="1200" dirty="0"/>
              <a:t>Once the code is written and completed, it is then deployed to the testing environment. In this environment, the testing team assesses the functionality of the entire code.</a:t>
            </a:r>
          </a:p>
          <a:p>
            <a:r>
              <a:rPr lang="en-US" sz="1600" dirty="0"/>
              <a:t>Phase 6: Installation/Deployment</a:t>
            </a:r>
          </a:p>
          <a:p>
            <a:pPr lvl="1"/>
            <a:r>
              <a:rPr lang="en-US" sz="1200" dirty="0"/>
              <a:t>This phase commences after Testing once the Project Manager gives the seal of approval if no bugs or errors were left in the system. The final product is then released.</a:t>
            </a:r>
          </a:p>
          <a:p>
            <a:r>
              <a:rPr lang="en-US" sz="1600" dirty="0"/>
              <a:t>Phase 7: Maintenance</a:t>
            </a:r>
          </a:p>
          <a:p>
            <a:pPr lvl="1"/>
            <a:r>
              <a:rPr lang="en-US" sz="1200" dirty="0"/>
              <a:t>After public release, the phase of maintenance is deployed. A maintenance team constantly checks the product for unforeseen bugs while offering improvements to the product in the form of updates.</a:t>
            </a:r>
          </a:p>
        </p:txBody>
      </p:sp>
    </p:spTree>
    <p:extLst>
      <p:ext uri="{BB962C8B-B14F-4D97-AF65-F5344CB8AC3E}">
        <p14:creationId xmlns:p14="http://schemas.microsoft.com/office/powerpoint/2010/main" val="327938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97F3-6DCD-3CD1-4A2F-A99C77AC66E0}"/>
              </a:ext>
            </a:extLst>
          </p:cNvPr>
          <p:cNvSpPr>
            <a:spLocks noGrp="1"/>
          </p:cNvSpPr>
          <p:nvPr>
            <p:ph type="title"/>
          </p:nvPr>
        </p:nvSpPr>
        <p:spPr/>
        <p:txBody>
          <a:bodyPr/>
          <a:lstStyle/>
          <a:p>
            <a:r>
              <a:rPr lang="en-US" dirty="0"/>
              <a:t>Waterfall Development Approach</a:t>
            </a:r>
          </a:p>
        </p:txBody>
      </p:sp>
      <p:sp>
        <p:nvSpPr>
          <p:cNvPr id="3" name="Content Placeholder 2">
            <a:extLst>
              <a:ext uri="{FF2B5EF4-FFF2-40B4-BE49-F238E27FC236}">
                <a16:creationId xmlns:a16="http://schemas.microsoft.com/office/drawing/2014/main" id="{F9771F8C-CC1C-C3DF-B477-85CCC57725BE}"/>
              </a:ext>
            </a:extLst>
          </p:cNvPr>
          <p:cNvSpPr>
            <a:spLocks noGrp="1"/>
          </p:cNvSpPr>
          <p:nvPr>
            <p:ph idx="1"/>
          </p:nvPr>
        </p:nvSpPr>
        <p:spPr/>
        <p:txBody>
          <a:bodyPr>
            <a:normAutofit/>
          </a:bodyPr>
          <a:lstStyle/>
          <a:p>
            <a:r>
              <a:rPr lang="en-US" sz="2400" dirty="0"/>
              <a:t>Under a waterfall development approach, the phases of SDLC would have been more rigid and inflexible. The agile approach promotes adaptability to unforeseen changes while the waterfall method favors structured planning and execution.</a:t>
            </a:r>
          </a:p>
          <a:p>
            <a:r>
              <a:rPr lang="en-US" sz="2400" dirty="0"/>
              <a:t>The waterfall method would have allowed for a better view of a long-term project with heavy emphasis of structured planning during the first three phases of SDLC.</a:t>
            </a:r>
          </a:p>
          <a:p>
            <a:r>
              <a:rPr lang="en-US" sz="2400" dirty="0"/>
              <a:t>However, implementation of the waterfall method during the project would have not allowed for the adaptability that the agile methodology presents. Any working code would realistically be produced at the very end of the SDLC, and any unforeseen changes or issues would have lingering consequences shown in the final product.</a:t>
            </a:r>
          </a:p>
        </p:txBody>
      </p:sp>
    </p:spTree>
    <p:extLst>
      <p:ext uri="{BB962C8B-B14F-4D97-AF65-F5344CB8AC3E}">
        <p14:creationId xmlns:p14="http://schemas.microsoft.com/office/powerpoint/2010/main" val="341627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E0CF-19A2-822F-433E-D7EA21FE159E}"/>
              </a:ext>
            </a:extLst>
          </p:cNvPr>
          <p:cNvSpPr>
            <a:spLocks noGrp="1"/>
          </p:cNvSpPr>
          <p:nvPr>
            <p:ph type="title"/>
          </p:nvPr>
        </p:nvSpPr>
        <p:spPr/>
        <p:txBody>
          <a:bodyPr/>
          <a:lstStyle/>
          <a:p>
            <a:r>
              <a:rPr lang="en-US" dirty="0"/>
              <a:t>Waterfall or Agile?</a:t>
            </a:r>
          </a:p>
        </p:txBody>
      </p:sp>
      <p:sp>
        <p:nvSpPr>
          <p:cNvPr id="3" name="Content Placeholder 2">
            <a:extLst>
              <a:ext uri="{FF2B5EF4-FFF2-40B4-BE49-F238E27FC236}">
                <a16:creationId xmlns:a16="http://schemas.microsoft.com/office/drawing/2014/main" id="{DAF439D8-4FC0-C134-0F05-13B6AB8079FA}"/>
              </a:ext>
            </a:extLst>
          </p:cNvPr>
          <p:cNvSpPr>
            <a:spLocks noGrp="1"/>
          </p:cNvSpPr>
          <p:nvPr>
            <p:ph idx="1"/>
          </p:nvPr>
        </p:nvSpPr>
        <p:spPr/>
        <p:txBody>
          <a:bodyPr>
            <a:normAutofit/>
          </a:bodyPr>
          <a:lstStyle/>
          <a:p>
            <a:r>
              <a:rPr lang="en-US" sz="2400" dirty="0"/>
              <a:t>For the project, I would choose the agile approach. </a:t>
            </a:r>
          </a:p>
          <a:p>
            <a:r>
              <a:rPr lang="en-US" sz="2400" dirty="0"/>
              <a:t>Although the waterfall method offers a clearer scope of the project including budgets, time constraints, and milestones, the lack of flexibility the method offers makes it unsuitable for projects that can expect frequent changes and issues.</a:t>
            </a:r>
          </a:p>
          <a:p>
            <a:r>
              <a:rPr lang="en-US" sz="2400" dirty="0"/>
              <a:t>One such change was the client’s desire to focus more on a detox &amp; wellness niche for vacation packages rather than an overall spectrum of niches.</a:t>
            </a:r>
          </a:p>
          <a:p>
            <a:r>
              <a:rPr lang="en-US" sz="2400" dirty="0"/>
              <a:t>The agile methodology would allow the development team to adapt to this change and write their code appropriately.</a:t>
            </a:r>
          </a:p>
          <a:p>
            <a:r>
              <a:rPr lang="en-US" sz="2400" dirty="0"/>
              <a:t>As such, I would highly recommend the agile methodology.</a:t>
            </a:r>
          </a:p>
        </p:txBody>
      </p:sp>
    </p:spTree>
    <p:extLst>
      <p:ext uri="{BB962C8B-B14F-4D97-AF65-F5344CB8AC3E}">
        <p14:creationId xmlns:p14="http://schemas.microsoft.com/office/powerpoint/2010/main" val="76005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9920-E814-0C09-1233-170CD1EB08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826E3-9974-28C6-4D45-CEFF2FCF01DC}"/>
              </a:ext>
            </a:extLst>
          </p:cNvPr>
          <p:cNvSpPr>
            <a:spLocks noGrp="1"/>
          </p:cNvSpPr>
          <p:nvPr>
            <p:ph idx="1"/>
          </p:nvPr>
        </p:nvSpPr>
        <p:spPr/>
        <p:txBody>
          <a:bodyPr>
            <a:normAutofit/>
          </a:bodyPr>
          <a:lstStyle/>
          <a:p>
            <a:r>
              <a:rPr lang="en-US" sz="2400" dirty="0"/>
              <a:t>Coursera. (2022). The 3 Scrum Roles and Responsibilities Explained. Coursera. </a:t>
            </a:r>
            <a:r>
              <a:rPr lang="en-US" sz="2400" dirty="0">
                <a:hlinkClick r:id="rId2"/>
              </a:rPr>
              <a:t>https://www.coursera.org/articles/scrum-roles-and-responsibilities</a:t>
            </a:r>
            <a:endParaRPr lang="en-US" sz="2400" dirty="0"/>
          </a:p>
          <a:p>
            <a:r>
              <a:rPr lang="en-US" sz="2400" dirty="0"/>
              <a:t>Martin, M. (2023). Software Development Life Cycle (SDLC) Phases &amp; Models. Guru99. </a:t>
            </a:r>
            <a:r>
              <a:rPr lang="en-US" sz="2400" dirty="0">
                <a:hlinkClick r:id="rId3"/>
              </a:rPr>
              <a:t>https://www.guru99.com/software-development-life-cycle-tutorial.html#:~:text=SDLC%20Phases%201%20Phase%201%3A%20Requirement%20collection%20and,6%20Phase%206%3A%20Installation%2FDeployment%207%20Phase%207%3A%20Maintenance</a:t>
            </a:r>
            <a:endParaRPr lang="en-US" sz="2400" dirty="0"/>
          </a:p>
          <a:p>
            <a:r>
              <a:rPr lang="en-US" sz="2400" dirty="0"/>
              <a:t>Agile vs. Waterfall. (2020). IBM. </a:t>
            </a:r>
            <a:r>
              <a:rPr lang="en-US" sz="2400">
                <a:hlinkClick r:id="rId4"/>
              </a:rPr>
              <a:t>https://www.ibm.com/cloud/blog/agile-vs-waterfall</a:t>
            </a:r>
            <a:endParaRPr lang="en-US" sz="2400"/>
          </a:p>
          <a:p>
            <a:pPr marL="0" indent="0">
              <a:buNone/>
            </a:pPr>
            <a:endParaRPr lang="en-US" sz="2400"/>
          </a:p>
        </p:txBody>
      </p:sp>
    </p:spTree>
    <p:extLst>
      <p:ext uri="{BB962C8B-B14F-4D97-AF65-F5344CB8AC3E}">
        <p14:creationId xmlns:p14="http://schemas.microsoft.com/office/powerpoint/2010/main" val="214633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740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Agile Presentation</vt:lpstr>
      <vt:lpstr>Roles of the Agile-Scrum Team</vt:lpstr>
      <vt:lpstr>SDLC phases</vt:lpstr>
      <vt:lpstr>Waterfall Development Approach</vt:lpstr>
      <vt:lpstr>Waterfall or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Charlie Obonaga</dc:creator>
  <cp:lastModifiedBy>Charlie Obonaga</cp:lastModifiedBy>
  <cp:revision>1</cp:revision>
  <dcterms:created xsi:type="dcterms:W3CDTF">2023-04-19T00:15:51Z</dcterms:created>
  <dcterms:modified xsi:type="dcterms:W3CDTF">2023-04-19T02:21:06Z</dcterms:modified>
</cp:coreProperties>
</file>