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57" r:id="rId7"/>
    <p:sldId id="263" r:id="rId8"/>
    <p:sldId id="269" r:id="rId9"/>
    <p:sldId id="264" r:id="rId10"/>
    <p:sldId id="265" r:id="rId11"/>
    <p:sldId id="268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6542" y="1630018"/>
            <a:ext cx="8689976" cy="2756450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</a:rPr>
              <a:t>ALGORITMO DE </a:t>
            </a:r>
            <a:r>
              <a:rPr lang="es-MX" b="1" dirty="0" err="1" smtClean="0">
                <a:effectLst/>
              </a:rPr>
              <a:t>BúSQUEDA</a:t>
            </a:r>
            <a:r>
              <a:rPr lang="es-MX" b="1" dirty="0" smtClean="0">
                <a:effectLst/>
              </a:rPr>
              <a:t> </a:t>
            </a:r>
            <a:r>
              <a:rPr lang="es-MX" b="1" dirty="0">
                <a:effectLst/>
              </a:rPr>
              <a:t>VORAZ PARA LA </a:t>
            </a:r>
            <a:r>
              <a:rPr lang="es-MX" b="1" dirty="0" smtClean="0">
                <a:effectLst/>
              </a:rPr>
              <a:t>OBTENCION </a:t>
            </a:r>
            <a:r>
              <a:rPr lang="es-MX" b="1" dirty="0">
                <a:effectLst/>
              </a:rPr>
              <a:t>DE UN </a:t>
            </a:r>
            <a:r>
              <a:rPr lang="es-MX" b="1" dirty="0" smtClean="0">
                <a:effectLst/>
              </a:rPr>
              <a:t>ARBOL </a:t>
            </a:r>
            <a:r>
              <a:rPr lang="es-MX" b="1" dirty="0">
                <a:effectLst/>
              </a:rPr>
              <a:t>EXTENDIDO DE COSTO </a:t>
            </a:r>
            <a:r>
              <a:rPr lang="es-MX" b="1" dirty="0" err="1" smtClean="0">
                <a:effectLst/>
              </a:rPr>
              <a:t>MíNIMO</a:t>
            </a:r>
            <a:r>
              <a:rPr lang="es-MX" b="1" dirty="0" smtClean="0">
                <a:effectLst/>
              </a:rPr>
              <a:t> MODIFICADO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378226" y="5261114"/>
            <a:ext cx="24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Jesús Mendoza Verduzco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31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1290508"/>
          </a:xfrm>
        </p:spPr>
        <p:txBody>
          <a:bodyPr/>
          <a:lstStyle/>
          <a:p>
            <a:r>
              <a:rPr lang="es-MX" dirty="0" smtClean="0"/>
              <a:t>El objetivo de la investigación es analizar, implementar y validar algoritmos de búsqueda voraz: estructura de camino y de ciclo que nos permitan obtener el árbol extendido de costo mínimo en un grafo.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13" y="4037076"/>
            <a:ext cx="5191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62485"/>
            <a:ext cx="10364451" cy="52753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Herramientas y materiales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32" y="4378963"/>
            <a:ext cx="2967990" cy="13101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97" y="991003"/>
            <a:ext cx="2857500" cy="2857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69" y="1244718"/>
            <a:ext cx="2190750" cy="20002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160" y="3521932"/>
            <a:ext cx="2784066" cy="278406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4" y="4316650"/>
            <a:ext cx="3202429" cy="13724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96" y="1212957"/>
            <a:ext cx="3820589" cy="1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4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159026"/>
            <a:ext cx="10364451" cy="611489"/>
          </a:xfrm>
        </p:spPr>
        <p:txBody>
          <a:bodyPr/>
          <a:lstStyle/>
          <a:p>
            <a:r>
              <a:rPr lang="es-MX" dirty="0" smtClean="0"/>
              <a:t>desarrollo</a:t>
            </a:r>
            <a:endParaRPr lang="es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sz="quarter" idx="13"/>
          </p:nvPr>
        </p:nvPicPr>
        <p:blipFill rotWithShape="1">
          <a:blip r:embed="rId2"/>
          <a:srcRect l="5100" r="6161"/>
          <a:stretch/>
        </p:blipFill>
        <p:spPr bwMode="auto">
          <a:xfrm>
            <a:off x="3145536" y="770515"/>
            <a:ext cx="6132575" cy="5406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409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5" y="2214694"/>
            <a:ext cx="10363826" cy="1343517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Ambos algoritmos codificados funcionan </a:t>
            </a:r>
            <a:r>
              <a:rPr lang="es-MX" dirty="0"/>
              <a:t>correctamente, obteniendo un resultado bastante aproximado a la solución óptima, usando un tiempo de procesamiento bastante aceptable, y cumpliendo con cada una de las condiciones propuestas.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56" y="3907801"/>
            <a:ext cx="2039112" cy="2039112"/>
          </a:xfrm>
          <a:prstGeom prst="rect">
            <a:avLst/>
          </a:prstGeom>
        </p:spPr>
      </p:pic>
      <p:sp>
        <p:nvSpPr>
          <p:cNvPr id="5" name="Llamada ovalada 4"/>
          <p:cNvSpPr/>
          <p:nvPr/>
        </p:nvSpPr>
        <p:spPr>
          <a:xfrm>
            <a:off x="1670304" y="4242816"/>
            <a:ext cx="2097024" cy="1704097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1.21875 </a:t>
            </a:r>
            <a:r>
              <a:rPr lang="en-US" dirty="0" err="1" smtClean="0"/>
              <a:t>segundos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8" y="520981"/>
            <a:ext cx="10364451" cy="60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por su atención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52" y="2366963"/>
            <a:ext cx="5603296" cy="3424237"/>
          </a:xfrm>
        </p:spPr>
      </p:pic>
    </p:spTree>
    <p:extLst>
      <p:ext uri="{BB962C8B-B14F-4D97-AF65-F5344CB8AC3E}">
        <p14:creationId xmlns:p14="http://schemas.microsoft.com/office/powerpoint/2010/main" val="41239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262" y="0"/>
            <a:ext cx="10364451" cy="1596177"/>
          </a:xfrm>
        </p:spPr>
        <p:txBody>
          <a:bodyPr/>
          <a:lstStyle/>
          <a:p>
            <a:r>
              <a:rPr lang="es-MX" dirty="0" smtClean="0"/>
              <a:t>Puente de </a:t>
            </a:r>
            <a:r>
              <a:rPr lang="es-MX" dirty="0" err="1" smtClean="0"/>
              <a:t>königsberg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3" y="3789624"/>
            <a:ext cx="2876550" cy="226695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94" y="3619409"/>
            <a:ext cx="3192946" cy="25543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76" y="3860020"/>
            <a:ext cx="2712554" cy="2170043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3647969" y="4465891"/>
            <a:ext cx="967409" cy="86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8001153" y="4492404"/>
            <a:ext cx="967409" cy="86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65403" y="1510514"/>
            <a:ext cx="111025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El estudio de la teoría de grafos se dio inicio con una teoría que tuvo lugar en 1736, en un artículo de </a:t>
            </a:r>
            <a:r>
              <a:rPr lang="es-ES" sz="2800" dirty="0" err="1"/>
              <a:t>Leonhard</a:t>
            </a:r>
            <a:r>
              <a:rPr lang="es-ES" sz="2800" dirty="0"/>
              <a:t> Euler. El trabajo surgió de un problema conocido como el problema de los puentes de </a:t>
            </a:r>
            <a:r>
              <a:rPr lang="es-ES" sz="2800" dirty="0" err="1"/>
              <a:t>Königsberg</a:t>
            </a:r>
            <a:r>
              <a:rPr lang="es-ES" sz="2800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7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-3717"/>
            <a:ext cx="10364451" cy="1596177"/>
          </a:xfrm>
        </p:spPr>
        <p:txBody>
          <a:bodyPr/>
          <a:lstStyle/>
          <a:p>
            <a:r>
              <a:rPr lang="es-MX" dirty="0" err="1" smtClean="0"/>
              <a:t>Leonhard</a:t>
            </a:r>
            <a:r>
              <a:rPr lang="es-MX" dirty="0" smtClean="0"/>
              <a:t> </a:t>
            </a:r>
            <a:r>
              <a:rPr lang="es-MX" dirty="0" err="1" smtClean="0"/>
              <a:t>euler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71" y="1956146"/>
            <a:ext cx="2630955" cy="3424237"/>
          </a:xfrm>
        </p:spPr>
      </p:pic>
      <p:sp>
        <p:nvSpPr>
          <p:cNvPr id="5" name="CuadroTexto 4"/>
          <p:cNvSpPr txBox="1"/>
          <p:nvPr/>
        </p:nvSpPr>
        <p:spPr>
          <a:xfrm>
            <a:off x="1512867" y="1431890"/>
            <a:ext cx="67586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resolver este problema, Euler representó las cuatro zonas como cuatro puntos, y los puentes como aristas que unen los </a:t>
            </a:r>
            <a:r>
              <a:rPr lang="es-ES" dirty="0" smtClean="0"/>
              <a:t>puntos.</a:t>
            </a:r>
          </a:p>
          <a:p>
            <a:r>
              <a:rPr lang="es-ES" dirty="0"/>
              <a:t>La solución que dio Euler al problema establece que:</a:t>
            </a:r>
          </a:p>
          <a:p>
            <a:r>
              <a:rPr lang="es-E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Un grafo contiene un circuito </a:t>
            </a:r>
            <a:r>
              <a:rPr lang="es-ES" dirty="0" err="1"/>
              <a:t>euleriano</a:t>
            </a:r>
            <a:r>
              <a:rPr lang="es-ES" dirty="0"/>
              <a:t> si y solo si todos sus vértices son pares.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Un grafo contiene un camino </a:t>
            </a:r>
            <a:r>
              <a:rPr lang="es-ES" dirty="0" err="1"/>
              <a:t>euleriano</a:t>
            </a:r>
            <a:r>
              <a:rPr lang="es-ES" dirty="0"/>
              <a:t> si y solo si tiene dos vértices impares y los otros vértices pares.</a:t>
            </a:r>
          </a:p>
          <a:p>
            <a:endParaRPr lang="es-ES" dirty="0"/>
          </a:p>
        </p:txBody>
      </p:sp>
      <p:pic>
        <p:nvPicPr>
          <p:cNvPr id="6" name="Imagen 5"/>
          <p:cNvPicPr/>
          <p:nvPr/>
        </p:nvPicPr>
        <p:blipFill rotWithShape="1">
          <a:blip r:embed="rId3"/>
          <a:srcRect l="11720" r="11740"/>
          <a:stretch/>
        </p:blipFill>
        <p:spPr bwMode="auto">
          <a:xfrm>
            <a:off x="2088487" y="4541469"/>
            <a:ext cx="4802644" cy="1959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307090"/>
            <a:ext cx="10364451" cy="1596177"/>
          </a:xfrm>
        </p:spPr>
        <p:txBody>
          <a:bodyPr/>
          <a:lstStyle/>
          <a:p>
            <a:r>
              <a:rPr lang="es-MX" dirty="0" smtClean="0"/>
              <a:t>Grafo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4400" y="1610659"/>
            <a:ext cx="10363826" cy="1621812"/>
          </a:xfrm>
        </p:spPr>
        <p:txBody>
          <a:bodyPr/>
          <a:lstStyle/>
          <a:p>
            <a:r>
              <a:rPr lang="es-ES" dirty="0">
                <a:effectLst/>
              </a:rPr>
              <a:t>Se define a un grafo como una estructura de datos que permite representar diferentes tipos de relaciones entre objetos. En un grafo se distinguen básicamente dos elementos: los vértices y las aristas, que conectan un vértice con otro. </a:t>
            </a:r>
            <a:endParaRPr lang="es-ES" dirty="0" smtClean="0">
              <a:effectLst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7" y="3525079"/>
            <a:ext cx="3631097" cy="23678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02" y="3525079"/>
            <a:ext cx="3730324" cy="23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4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277141"/>
            <a:ext cx="10364451" cy="1024753"/>
          </a:xfrm>
        </p:spPr>
        <p:txBody>
          <a:bodyPr/>
          <a:lstStyle/>
          <a:p>
            <a:r>
              <a:rPr lang="es-MX" dirty="0" smtClean="0"/>
              <a:t>Grafo poligonal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81" y="3451182"/>
            <a:ext cx="2819034" cy="2761503"/>
          </a:xfrm>
          <a:solidFill>
            <a:schemeClr val="tx1"/>
          </a:solidFill>
        </p:spPr>
      </p:pic>
      <p:sp>
        <p:nvSpPr>
          <p:cNvPr id="5" name="CuadroTexto 4"/>
          <p:cNvSpPr txBox="1"/>
          <p:nvPr/>
        </p:nvSpPr>
        <p:spPr>
          <a:xfrm>
            <a:off x="3154016" y="1591708"/>
            <a:ext cx="5883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NO EXISTE MUCHA DIFERENCIA CON LOS GRAFOS COMUNES, LO MÁS IMPORTANTE ES QUE ESTÁN CONFORMADOS POR POLÍGONOS.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984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50" y="277141"/>
            <a:ext cx="10364451" cy="905483"/>
          </a:xfrm>
        </p:spPr>
        <p:txBody>
          <a:bodyPr/>
          <a:lstStyle/>
          <a:p>
            <a:r>
              <a:rPr lang="es-MX" dirty="0" smtClean="0"/>
              <a:t>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5" y="1239739"/>
            <a:ext cx="10363826" cy="233238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effectLst/>
              </a:rPr>
              <a:t>Los algoritmos en el área de </a:t>
            </a:r>
            <a:r>
              <a:rPr lang="es-ES" dirty="0" smtClean="0">
                <a:effectLst/>
              </a:rPr>
              <a:t>informática </a:t>
            </a:r>
            <a:r>
              <a:rPr lang="es-ES" dirty="0">
                <a:effectLst/>
              </a:rPr>
              <a:t>son representados a manera de pseudocódigo, </a:t>
            </a:r>
            <a:r>
              <a:rPr lang="es-ES_tradnl" dirty="0" smtClean="0">
                <a:effectLst/>
              </a:rPr>
              <a:t> un </a:t>
            </a:r>
            <a:r>
              <a:rPr lang="es-ES_tradnl" dirty="0">
                <a:effectLst/>
              </a:rPr>
              <a:t>algoritmo </a:t>
            </a:r>
            <a:r>
              <a:rPr lang="es-ES_tradnl" dirty="0" smtClean="0">
                <a:effectLst/>
              </a:rPr>
              <a:t>ES ESCRITO de </a:t>
            </a:r>
            <a:r>
              <a:rPr lang="es-ES_tradnl" dirty="0">
                <a:effectLst/>
              </a:rPr>
              <a:t>forma </a:t>
            </a:r>
            <a:r>
              <a:rPr lang="es-ES_tradnl" dirty="0" smtClean="0">
                <a:effectLst/>
              </a:rPr>
              <a:t>que SE </a:t>
            </a:r>
            <a:r>
              <a:rPr lang="es-ES_tradnl" dirty="0">
                <a:effectLst/>
              </a:rPr>
              <a:t>pueda </a:t>
            </a:r>
            <a:r>
              <a:rPr lang="es-ES_tradnl" dirty="0" smtClean="0">
                <a:effectLst/>
              </a:rPr>
              <a:t>comprender </a:t>
            </a:r>
            <a:r>
              <a:rPr lang="es-ES_tradnl" dirty="0">
                <a:effectLst/>
              </a:rPr>
              <a:t>y </a:t>
            </a:r>
            <a:r>
              <a:rPr lang="es-ES_tradnl" dirty="0" smtClean="0">
                <a:effectLst/>
              </a:rPr>
              <a:t>escribir </a:t>
            </a:r>
            <a:r>
              <a:rPr lang="es-ES_tradnl" dirty="0">
                <a:effectLst/>
              </a:rPr>
              <a:t>en forma de código en cualquier lenguaje de programación. </a:t>
            </a:r>
            <a:endParaRPr lang="es-ES_tradnl" dirty="0" smtClean="0">
              <a:effectLst/>
            </a:endParaRPr>
          </a:p>
          <a:p>
            <a:pPr algn="ctr"/>
            <a:r>
              <a:rPr lang="es-ES_tradnl" dirty="0" smtClean="0">
                <a:effectLst/>
              </a:rPr>
              <a:t>Es </a:t>
            </a:r>
            <a:r>
              <a:rPr lang="es-ES_tradnl" dirty="0">
                <a:effectLst/>
              </a:rPr>
              <a:t>una forma de diagramar un algoritmo para resolver un determinado problema, sin atenerse a ningún lenguaje de programación en específico. 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62" y="3629237"/>
            <a:ext cx="2147042" cy="30709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48" y="3771039"/>
            <a:ext cx="5988607" cy="26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956" y="389614"/>
            <a:ext cx="10364451" cy="1192696"/>
          </a:xfrm>
        </p:spPr>
        <p:txBody>
          <a:bodyPr/>
          <a:lstStyle/>
          <a:p>
            <a:r>
              <a:rPr lang="es-MX" dirty="0" smtClean="0"/>
              <a:t>Algoritmo de búsqueda voraz- estructura camino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01582" y="1582310"/>
            <a:ext cx="10363825" cy="4757529"/>
          </a:xfrm>
        </p:spPr>
        <p:txBody>
          <a:bodyPr>
            <a:noAutofit/>
          </a:bodyPr>
          <a:lstStyle/>
          <a:p>
            <a:r>
              <a:rPr lang="es-MX" sz="1600" b="1" i="1" dirty="0" smtClean="0">
                <a:effectLst/>
              </a:rPr>
              <a:t>Un vértice raíz se considera el punto de inicio</a:t>
            </a:r>
          </a:p>
          <a:p>
            <a:r>
              <a:rPr lang="es-MX" sz="1600" b="1" i="1" dirty="0" smtClean="0">
                <a:effectLst/>
              </a:rPr>
              <a:t>Se establecen dos variables que apuntan al vértice raíz. Estos son los puntos final del camino y representan los puntos de crecimiento. La versión dirigida solo cuenta con un punto.</a:t>
            </a:r>
          </a:p>
          <a:p>
            <a:r>
              <a:rPr lang="es-MX" sz="1600" b="1" i="1" dirty="0" smtClean="0">
                <a:effectLst/>
              </a:rPr>
              <a:t>Se agregan todos los polígonos que son incidentes a la solución y se crea la frontera entre los polígonos no considerados.</a:t>
            </a:r>
          </a:p>
          <a:p>
            <a:r>
              <a:rPr lang="es-MX" sz="1600" b="1" i="1" dirty="0" smtClean="0">
                <a:effectLst/>
              </a:rPr>
              <a:t>Se agregan el camino con menor peso desde uno de los puntos al polígono más cercano. Si no existe un camino valido (en la versión dirigida), se elimina el vértice seleccionado y se continua del anterior.</a:t>
            </a:r>
          </a:p>
          <a:p>
            <a:r>
              <a:rPr lang="es-MX" sz="1600" b="1" i="1" dirty="0" smtClean="0">
                <a:effectLst/>
              </a:rPr>
              <a:t>Se agregan los vértices, los polígonos y las aristas del camino nuevo a la solución y se restablece los puntos finales</a:t>
            </a:r>
            <a:r>
              <a:rPr lang="es-ES" sz="1600" b="1" i="1" dirty="0" smtClean="0">
                <a:effectLst/>
              </a:rPr>
              <a:t>.</a:t>
            </a:r>
          </a:p>
          <a:p>
            <a:r>
              <a:rPr lang="es-MX" sz="1600" b="1" i="1" dirty="0" smtClean="0">
                <a:effectLst/>
              </a:rPr>
              <a:t>Se repiten los pasos 3-5 hasta que todos los polígonos han sido</a:t>
            </a:r>
            <a:br>
              <a:rPr lang="es-MX" sz="1600" b="1" i="1" dirty="0" smtClean="0">
                <a:effectLst/>
              </a:rPr>
            </a:br>
            <a:r>
              <a:rPr lang="es-MX" sz="1600" b="1" i="1" dirty="0" smtClean="0">
                <a:effectLst/>
              </a:rPr>
              <a:t> considerados.</a:t>
            </a:r>
          </a:p>
          <a:p>
            <a:r>
              <a:rPr lang="es-MX" sz="1600" b="1" i="1" dirty="0" smtClean="0">
                <a:effectLst/>
              </a:rPr>
              <a:t>Para cada vértice del grafo, se repiten los pasos 1-6 obteniendo</a:t>
            </a:r>
            <a:br>
              <a:rPr lang="es-MX" sz="1600" b="1" i="1" dirty="0" smtClean="0">
                <a:effectLst/>
              </a:rPr>
            </a:br>
            <a:r>
              <a:rPr lang="es-MX" sz="1600" b="1" i="1" dirty="0" smtClean="0">
                <a:effectLst/>
              </a:rPr>
              <a:t> un peso total mínimo para cada raíz. De estos se selecciona el mínimo.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4640228"/>
            <a:ext cx="3654552" cy="20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96896" y="0"/>
            <a:ext cx="7155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de búsqueda voraz- estructura </a:t>
            </a:r>
            <a:r>
              <a:rPr lang="es-MX" dirty="0" smtClean="0"/>
              <a:t>ciclo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4400" y="2426275"/>
            <a:ext cx="10363826" cy="1219199"/>
          </a:xfrm>
        </p:spPr>
        <p:txBody>
          <a:bodyPr/>
          <a:lstStyle/>
          <a:p>
            <a:r>
              <a:rPr lang="es-MX" dirty="0" smtClean="0"/>
              <a:t>Este algoritmo simplemente agrega una iteración al algoritmo anterior, generando un ciclo completo en vez de un camino. En un sistema de transporte donde un camión o tren debe de pasar por cada colonia antes de regresar.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23" y="3645474"/>
            <a:ext cx="3137009" cy="30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623</TotalTime>
  <Words>496</Words>
  <Application>Microsoft Office PowerPoint</Application>
  <PresentationFormat>Panorámica</PresentationFormat>
  <Paragraphs>35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Tw Cen MT</vt:lpstr>
      <vt:lpstr>Gota</vt:lpstr>
      <vt:lpstr>ALGORITMO DE BúSQUEDA VORAZ PARA LA OBTENCION DE UN ARBOL EXTENDIDO DE COSTO MíNIMO MODIFICADO</vt:lpstr>
      <vt:lpstr>Puente de königsberg</vt:lpstr>
      <vt:lpstr>Leonhard euler</vt:lpstr>
      <vt:lpstr>Grafo</vt:lpstr>
      <vt:lpstr>Grafo poligonal</vt:lpstr>
      <vt:lpstr>Algoritmo</vt:lpstr>
      <vt:lpstr>Algoritmo de búsqueda voraz- estructura camino</vt:lpstr>
      <vt:lpstr>Presentación de PowerPoint</vt:lpstr>
      <vt:lpstr>Algoritmo de búsqueda voraz- estructura ciclo</vt:lpstr>
      <vt:lpstr>objetivo</vt:lpstr>
      <vt:lpstr>Herramientas y materiales</vt:lpstr>
      <vt:lpstr>desarrollo</vt:lpstr>
      <vt:lpstr>resultados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BUSQUEDA VORAZ PARA LA OBTENCIÓN DE UN ARBOL EXTENDIDO DE COSTO MINIMO MODIFICADO</dc:title>
  <dc:creator>Jesús Mendoza Verduzco</dc:creator>
  <cp:lastModifiedBy>Jesús Mendoza Verduzco</cp:lastModifiedBy>
  <cp:revision>20</cp:revision>
  <dcterms:created xsi:type="dcterms:W3CDTF">2018-08-05T18:23:49Z</dcterms:created>
  <dcterms:modified xsi:type="dcterms:W3CDTF">2018-09-27T07:16:40Z</dcterms:modified>
</cp:coreProperties>
</file>