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236075"/>
  <p:custDataLst>
    <p:tags r:id="rId4"/>
  </p:custDataLst>
  <p:defaultTextStyle>
    <a:defPPr>
      <a:defRPr lang="es-ES"/>
    </a:defPPr>
    <a:lvl1pPr algn="l" rtl="0" fontAlgn="base">
      <a:spcBef>
        <a:spcPct val="0"/>
      </a:spcBef>
      <a:spcAft>
        <a:spcPct val="0"/>
      </a:spcAft>
      <a:defRPr sz="8500" kern="1200">
        <a:solidFill>
          <a:schemeClr val="tx1"/>
        </a:solidFill>
        <a:latin typeface="Arial" charset="0"/>
        <a:ea typeface="+mn-ea"/>
        <a:cs typeface="Arial" charset="0"/>
      </a:defRPr>
    </a:lvl1pPr>
    <a:lvl2pPr marL="457200" algn="l" rtl="0" fontAlgn="base">
      <a:spcBef>
        <a:spcPct val="0"/>
      </a:spcBef>
      <a:spcAft>
        <a:spcPct val="0"/>
      </a:spcAft>
      <a:defRPr sz="8500" kern="1200">
        <a:solidFill>
          <a:schemeClr val="tx1"/>
        </a:solidFill>
        <a:latin typeface="Arial" charset="0"/>
        <a:ea typeface="+mn-ea"/>
        <a:cs typeface="Arial" charset="0"/>
      </a:defRPr>
    </a:lvl2pPr>
    <a:lvl3pPr marL="914400" algn="l" rtl="0" fontAlgn="base">
      <a:spcBef>
        <a:spcPct val="0"/>
      </a:spcBef>
      <a:spcAft>
        <a:spcPct val="0"/>
      </a:spcAft>
      <a:defRPr sz="8500" kern="1200">
        <a:solidFill>
          <a:schemeClr val="tx1"/>
        </a:solidFill>
        <a:latin typeface="Arial" charset="0"/>
        <a:ea typeface="+mn-ea"/>
        <a:cs typeface="Arial" charset="0"/>
      </a:defRPr>
    </a:lvl3pPr>
    <a:lvl4pPr marL="1371600" algn="l" rtl="0" fontAlgn="base">
      <a:spcBef>
        <a:spcPct val="0"/>
      </a:spcBef>
      <a:spcAft>
        <a:spcPct val="0"/>
      </a:spcAft>
      <a:defRPr sz="8500" kern="1200">
        <a:solidFill>
          <a:schemeClr val="tx1"/>
        </a:solidFill>
        <a:latin typeface="Arial" charset="0"/>
        <a:ea typeface="+mn-ea"/>
        <a:cs typeface="Arial" charset="0"/>
      </a:defRPr>
    </a:lvl4pPr>
    <a:lvl5pPr marL="1828800" algn="l" rtl="0" fontAlgn="base">
      <a:spcBef>
        <a:spcPct val="0"/>
      </a:spcBef>
      <a:spcAft>
        <a:spcPct val="0"/>
      </a:spcAft>
      <a:defRPr sz="8500" kern="1200">
        <a:solidFill>
          <a:schemeClr val="tx1"/>
        </a:solidFill>
        <a:latin typeface="Arial" charset="0"/>
        <a:ea typeface="+mn-ea"/>
        <a:cs typeface="Arial" charset="0"/>
      </a:defRPr>
    </a:lvl5pPr>
    <a:lvl6pPr marL="2286000" algn="l" defTabSz="914400" rtl="0" eaLnBrk="1" latinLnBrk="0" hangingPunct="1">
      <a:defRPr sz="8500" kern="1200">
        <a:solidFill>
          <a:schemeClr val="tx1"/>
        </a:solidFill>
        <a:latin typeface="Arial" charset="0"/>
        <a:ea typeface="+mn-ea"/>
        <a:cs typeface="Arial" charset="0"/>
      </a:defRPr>
    </a:lvl6pPr>
    <a:lvl7pPr marL="2743200" algn="l" defTabSz="914400" rtl="0" eaLnBrk="1" latinLnBrk="0" hangingPunct="1">
      <a:defRPr sz="8500" kern="1200">
        <a:solidFill>
          <a:schemeClr val="tx1"/>
        </a:solidFill>
        <a:latin typeface="Arial" charset="0"/>
        <a:ea typeface="+mn-ea"/>
        <a:cs typeface="Arial" charset="0"/>
      </a:defRPr>
    </a:lvl7pPr>
    <a:lvl8pPr marL="3200400" algn="l" defTabSz="914400" rtl="0" eaLnBrk="1" latinLnBrk="0" hangingPunct="1">
      <a:defRPr sz="8500" kern="1200">
        <a:solidFill>
          <a:schemeClr val="tx1"/>
        </a:solidFill>
        <a:latin typeface="Arial" charset="0"/>
        <a:ea typeface="+mn-ea"/>
        <a:cs typeface="Arial" charset="0"/>
      </a:defRPr>
    </a:lvl8pPr>
    <a:lvl9pPr marL="3657600" algn="l" defTabSz="914400" rtl="0" eaLnBrk="1" latinLnBrk="0" hangingPunct="1">
      <a:defRPr sz="85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00FF"/>
    <a:srgbClr val="FF00FF"/>
    <a:srgbClr val="6699FF"/>
    <a:srgbClr val="9999FF"/>
    <a:srgbClr val="9E128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4282" autoAdjust="0"/>
  </p:normalViewPr>
  <p:slideViewPr>
    <p:cSldViewPr>
      <p:cViewPr>
        <p:scale>
          <a:sx n="33" d="100"/>
          <a:sy n="33" d="100"/>
        </p:scale>
        <p:origin x="332" y="-5656"/>
      </p:cViewPr>
      <p:guideLst>
        <p:guide orient="horz" pos="13608"/>
        <p:guide pos="102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s-MX"/>
          </a:p>
        </p:txBody>
      </p:sp>
      <p:sp>
        <p:nvSpPr>
          <p:cNvPr id="6147" name="Rectangle 3"/>
          <p:cNvSpPr>
            <a:spLocks noGrp="1" noChangeArrowheads="1"/>
          </p:cNvSpPr>
          <p:nvPr>
            <p:ph type="dt" idx="1"/>
          </p:nvPr>
        </p:nvSpPr>
        <p:spPr bwMode="auto">
          <a:xfrm>
            <a:off x="3884613"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s-MX"/>
          </a:p>
        </p:txBody>
      </p:sp>
      <p:sp>
        <p:nvSpPr>
          <p:cNvPr id="3076" name="Rectangle 4"/>
          <p:cNvSpPr>
            <a:spLocks noGrp="1" noRot="1" noChangeAspect="1" noChangeArrowheads="1" noTextEdit="1"/>
          </p:cNvSpPr>
          <p:nvPr>
            <p:ph type="sldImg" idx="2"/>
          </p:nvPr>
        </p:nvSpPr>
        <p:spPr bwMode="auto">
          <a:xfrm>
            <a:off x="2132013" y="692150"/>
            <a:ext cx="2595562" cy="34639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86263"/>
            <a:ext cx="54864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noProof="0" smtClean="0"/>
              <a:t>Haga clic para modificar el estilo de texto del patrón</a:t>
            </a:r>
          </a:p>
          <a:p>
            <a:pPr lvl="1"/>
            <a:r>
              <a:rPr lang="es-MX" noProof="0" smtClean="0"/>
              <a:t>Segundo nivel</a:t>
            </a:r>
          </a:p>
          <a:p>
            <a:pPr lvl="2"/>
            <a:r>
              <a:rPr lang="es-MX" noProof="0" smtClean="0"/>
              <a:t>Tercer nivel</a:t>
            </a:r>
          </a:p>
          <a:p>
            <a:pPr lvl="3"/>
            <a:r>
              <a:rPr lang="es-MX" noProof="0" smtClean="0"/>
              <a:t>Cuarto nivel</a:t>
            </a:r>
          </a:p>
          <a:p>
            <a:pPr lvl="4"/>
            <a:r>
              <a:rPr lang="es-MX" noProof="0" smtClean="0"/>
              <a:t>Quinto nivel</a:t>
            </a:r>
          </a:p>
        </p:txBody>
      </p:sp>
      <p:sp>
        <p:nvSpPr>
          <p:cNvPr id="6150" name="Rectangle 6"/>
          <p:cNvSpPr>
            <a:spLocks noGrp="1" noChangeArrowheads="1"/>
          </p:cNvSpPr>
          <p:nvPr>
            <p:ph type="ftr" sz="quarter" idx="4"/>
          </p:nvPr>
        </p:nvSpPr>
        <p:spPr bwMode="auto">
          <a:xfrm>
            <a:off x="0"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s-MX"/>
          </a:p>
        </p:txBody>
      </p:sp>
      <p:sp>
        <p:nvSpPr>
          <p:cNvPr id="6151" name="Rectangle 7"/>
          <p:cNvSpPr>
            <a:spLocks noGrp="1" noChangeArrowheads="1"/>
          </p:cNvSpPr>
          <p:nvPr>
            <p:ph type="sldNum" sz="quarter" idx="5"/>
          </p:nvPr>
        </p:nvSpPr>
        <p:spPr bwMode="auto">
          <a:xfrm>
            <a:off x="3884613"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1F93FB4-C488-41F9-9C3E-7AC7973A3B80}"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Marcador de imagen de diapositiva"/>
          <p:cNvSpPr>
            <a:spLocks noGrp="1" noRot="1" noChangeAspect="1" noTextEdit="1"/>
          </p:cNvSpPr>
          <p:nvPr>
            <p:ph type="sldImg"/>
          </p:nvPr>
        </p:nvSpPr>
        <p:spPr>
          <a:ln/>
        </p:spPr>
      </p:sp>
      <p:sp>
        <p:nvSpPr>
          <p:cNvPr id="4099" name="2 Marcador de notas"/>
          <p:cNvSpPr>
            <a:spLocks noGrp="1"/>
          </p:cNvSpPr>
          <p:nvPr>
            <p:ph type="body" idx="1"/>
          </p:nvPr>
        </p:nvSpPr>
        <p:spPr>
          <a:noFill/>
          <a:ln/>
        </p:spPr>
        <p:txBody>
          <a:bodyPr/>
          <a:lstStyle/>
          <a:p>
            <a:endParaRPr lang="es-MX" smtClean="0"/>
          </a:p>
        </p:txBody>
      </p:sp>
      <p:sp>
        <p:nvSpPr>
          <p:cNvPr id="4100" name="3 Marcador de número de diapositiva"/>
          <p:cNvSpPr>
            <a:spLocks noGrp="1"/>
          </p:cNvSpPr>
          <p:nvPr>
            <p:ph type="sldNum" sz="quarter" idx="5"/>
          </p:nvPr>
        </p:nvSpPr>
        <p:spPr>
          <a:noFill/>
        </p:spPr>
        <p:txBody>
          <a:bodyPr/>
          <a:lstStyle/>
          <a:p>
            <a:fld id="{779C3ADE-1B63-47A3-9775-ABA53F0382D3}" type="slidenum">
              <a:rPr lang="es-MX" smtClean="0"/>
              <a:pPr/>
              <a:t>1</a:t>
            </a:fld>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463" y="13422313"/>
            <a:ext cx="27543125" cy="9259887"/>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925" y="24482425"/>
            <a:ext cx="22682200" cy="11042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9026E131-0D80-4443-AA0D-BF1FE02056EA}"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FB291C3F-138F-4ECD-BB8B-5BE423BCF4D9}"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3413" y="1728788"/>
            <a:ext cx="7291387" cy="36866512"/>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19250" y="1728788"/>
            <a:ext cx="21721763" cy="368665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541FB486-F4C7-4DCD-B62E-8D41D6BEBB7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6290A5F1-A992-41F7-B79F-15F7C95DBD29}"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050" y="27763788"/>
            <a:ext cx="27544713" cy="8580437"/>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050" y="18311813"/>
            <a:ext cx="27544713" cy="94519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3448BE2C-09FE-49F1-9180-F07D4F3ED453}"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19250" y="10082213"/>
            <a:ext cx="14506575" cy="28513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278225" y="10082213"/>
            <a:ext cx="14506575" cy="28513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46C5AAFB-E6E9-46AB-9DEF-31B4399A83F3}"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0838" y="1730375"/>
            <a:ext cx="29162375" cy="72009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838" y="9671050"/>
            <a:ext cx="14316075" cy="40306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838" y="13701713"/>
            <a:ext cx="14316075" cy="24893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788" y="9671050"/>
            <a:ext cx="14322425" cy="40306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788" y="13701713"/>
            <a:ext cx="14322425" cy="24893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MX"/>
          </a:p>
        </p:txBody>
      </p:sp>
      <p:sp>
        <p:nvSpPr>
          <p:cNvPr id="8" name="Rectangle 5"/>
          <p:cNvSpPr>
            <a:spLocks noGrp="1" noChangeArrowheads="1"/>
          </p:cNvSpPr>
          <p:nvPr>
            <p:ph type="ftr" sz="quarter" idx="11"/>
          </p:nvPr>
        </p:nvSpPr>
        <p:spPr>
          <a:ln/>
        </p:spPr>
        <p:txBody>
          <a:bodyPr/>
          <a:lstStyle>
            <a:lvl1pPr>
              <a:defRPr/>
            </a:lvl1pPr>
          </a:lstStyle>
          <a:p>
            <a:pPr>
              <a:defRPr/>
            </a:pPr>
            <a:endParaRPr lang="es-MX"/>
          </a:p>
        </p:txBody>
      </p:sp>
      <p:sp>
        <p:nvSpPr>
          <p:cNvPr id="9" name="Rectangle 6"/>
          <p:cNvSpPr>
            <a:spLocks noGrp="1" noChangeArrowheads="1"/>
          </p:cNvSpPr>
          <p:nvPr>
            <p:ph type="sldNum" sz="quarter" idx="12"/>
          </p:nvPr>
        </p:nvSpPr>
        <p:spPr>
          <a:ln/>
        </p:spPr>
        <p:txBody>
          <a:bodyPr/>
          <a:lstStyle>
            <a:lvl1pPr>
              <a:defRPr/>
            </a:lvl1pPr>
          </a:lstStyle>
          <a:p>
            <a:pPr>
              <a:defRPr/>
            </a:pPr>
            <a:fld id="{D7317169-744E-4C35-96AB-F64FE241B85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MX"/>
          </a:p>
        </p:txBody>
      </p:sp>
      <p:sp>
        <p:nvSpPr>
          <p:cNvPr id="4" name="Rectangle 5"/>
          <p:cNvSpPr>
            <a:spLocks noGrp="1" noChangeArrowheads="1"/>
          </p:cNvSpPr>
          <p:nvPr>
            <p:ph type="ftr" sz="quarter" idx="11"/>
          </p:nvPr>
        </p:nvSpPr>
        <p:spPr>
          <a:ln/>
        </p:spPr>
        <p:txBody>
          <a:bodyPr/>
          <a:lstStyle>
            <a:lvl1pPr>
              <a:defRPr/>
            </a:lvl1pPr>
          </a:lstStyle>
          <a:p>
            <a:pPr>
              <a:defRPr/>
            </a:pPr>
            <a:endParaRPr lang="es-MX"/>
          </a:p>
        </p:txBody>
      </p:sp>
      <p:sp>
        <p:nvSpPr>
          <p:cNvPr id="5" name="Rectangle 6"/>
          <p:cNvSpPr>
            <a:spLocks noGrp="1" noChangeArrowheads="1"/>
          </p:cNvSpPr>
          <p:nvPr>
            <p:ph type="sldNum" sz="quarter" idx="12"/>
          </p:nvPr>
        </p:nvSpPr>
        <p:spPr>
          <a:ln/>
        </p:spPr>
        <p:txBody>
          <a:bodyPr/>
          <a:lstStyle>
            <a:lvl1pPr>
              <a:defRPr/>
            </a:lvl1pPr>
          </a:lstStyle>
          <a:p>
            <a:pPr>
              <a:defRPr/>
            </a:pPr>
            <a:fld id="{EFD2954E-A316-405A-BB3E-89CF476C400B}"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MX"/>
          </a:p>
        </p:txBody>
      </p:sp>
      <p:sp>
        <p:nvSpPr>
          <p:cNvPr id="3" name="Rectangle 5"/>
          <p:cNvSpPr>
            <a:spLocks noGrp="1" noChangeArrowheads="1"/>
          </p:cNvSpPr>
          <p:nvPr>
            <p:ph type="ftr" sz="quarter" idx="11"/>
          </p:nvPr>
        </p:nvSpPr>
        <p:spPr>
          <a:ln/>
        </p:spPr>
        <p:txBody>
          <a:bodyPr/>
          <a:lstStyle>
            <a:lvl1pPr>
              <a:defRPr/>
            </a:lvl1pPr>
          </a:lstStyle>
          <a:p>
            <a:pPr>
              <a:defRPr/>
            </a:pPr>
            <a:endParaRPr lang="es-MX"/>
          </a:p>
        </p:txBody>
      </p:sp>
      <p:sp>
        <p:nvSpPr>
          <p:cNvPr id="4" name="Rectangle 6"/>
          <p:cNvSpPr>
            <a:spLocks noGrp="1" noChangeArrowheads="1"/>
          </p:cNvSpPr>
          <p:nvPr>
            <p:ph type="sldNum" sz="quarter" idx="12"/>
          </p:nvPr>
        </p:nvSpPr>
        <p:spPr>
          <a:ln/>
        </p:spPr>
        <p:txBody>
          <a:bodyPr/>
          <a:lstStyle>
            <a:lvl1pPr>
              <a:defRPr/>
            </a:lvl1pPr>
          </a:lstStyle>
          <a:p>
            <a:pPr>
              <a:defRPr/>
            </a:pPr>
            <a:fld id="{A0794192-553E-406D-A9CC-57FC1C0DC79D}"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838" y="1720850"/>
            <a:ext cx="10660062" cy="7319963"/>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838" y="1720850"/>
            <a:ext cx="18113375" cy="36874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838" y="9040813"/>
            <a:ext cx="10660062" cy="29554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092EE258-DA40-4EEF-B9E3-562051F81074}"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588" y="30243463"/>
            <a:ext cx="19442112" cy="3570287"/>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588" y="3860800"/>
            <a:ext cx="19442112" cy="259222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3 Marcador de texto"/>
          <p:cNvSpPr>
            <a:spLocks noGrp="1"/>
          </p:cNvSpPr>
          <p:nvPr>
            <p:ph type="body" sz="half" idx="2"/>
          </p:nvPr>
        </p:nvSpPr>
        <p:spPr>
          <a:xfrm>
            <a:off x="6351588" y="33813750"/>
            <a:ext cx="19442112" cy="5070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D9FFBBFC-A984-4302-AF26-FF49E4A15F77}"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250" y="1728788"/>
            <a:ext cx="29165550" cy="7200900"/>
          </a:xfrm>
          <a:prstGeom prst="rect">
            <a:avLst/>
          </a:prstGeom>
          <a:noFill/>
          <a:ln w="9525">
            <a:noFill/>
            <a:miter lim="800000"/>
            <a:headEnd/>
            <a:tailEnd/>
          </a:ln>
        </p:spPr>
        <p:txBody>
          <a:bodyPr vert="horz" wrap="square" lIns="432054" tIns="216027" rIns="432054" bIns="216027"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1619250" y="10082213"/>
            <a:ext cx="29165550" cy="28513087"/>
          </a:xfrm>
          <a:prstGeom prst="rect">
            <a:avLst/>
          </a:prstGeom>
          <a:noFill/>
          <a:ln w="9525">
            <a:noFill/>
            <a:miter lim="800000"/>
            <a:headEnd/>
            <a:tailEnd/>
          </a:ln>
        </p:spPr>
        <p:txBody>
          <a:bodyPr vert="horz" wrap="square" lIns="432054" tIns="216027" rIns="432054" bIns="216027"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1619250" y="39344600"/>
            <a:ext cx="7562850" cy="3001963"/>
          </a:xfrm>
          <a:prstGeom prst="rect">
            <a:avLst/>
          </a:prstGeom>
          <a:noFill/>
          <a:ln w="9525">
            <a:noFill/>
            <a:miter lim="800000"/>
            <a:headEnd/>
            <a:tailEnd/>
          </a:ln>
          <a:effectLst/>
        </p:spPr>
        <p:txBody>
          <a:bodyPr vert="horz" wrap="square" lIns="432054" tIns="216027" rIns="432054" bIns="216027" numCol="1" anchor="t" anchorCtr="0" compatLnSpc="1">
            <a:prstTxWarp prst="textNoShape">
              <a:avLst/>
            </a:prstTxWarp>
          </a:bodyPr>
          <a:lstStyle>
            <a:lvl1pPr>
              <a:defRPr sz="6600">
                <a:cs typeface="+mn-cs"/>
              </a:defRPr>
            </a:lvl1pPr>
          </a:lstStyle>
          <a:p>
            <a:pPr>
              <a:defRPr/>
            </a:pPr>
            <a:endParaRPr lang="es-MX"/>
          </a:p>
        </p:txBody>
      </p:sp>
      <p:sp>
        <p:nvSpPr>
          <p:cNvPr id="1029" name="Rectangle 5"/>
          <p:cNvSpPr>
            <a:spLocks noGrp="1" noChangeArrowheads="1"/>
          </p:cNvSpPr>
          <p:nvPr>
            <p:ph type="ftr" sz="quarter" idx="3"/>
          </p:nvPr>
        </p:nvSpPr>
        <p:spPr bwMode="auto">
          <a:xfrm>
            <a:off x="11071225" y="39344600"/>
            <a:ext cx="10263188" cy="3001963"/>
          </a:xfrm>
          <a:prstGeom prst="rect">
            <a:avLst/>
          </a:prstGeom>
          <a:noFill/>
          <a:ln w="9525">
            <a:noFill/>
            <a:miter lim="800000"/>
            <a:headEnd/>
            <a:tailEnd/>
          </a:ln>
          <a:effectLst/>
        </p:spPr>
        <p:txBody>
          <a:bodyPr vert="horz" wrap="square" lIns="432054" tIns="216027" rIns="432054" bIns="216027" numCol="1" anchor="t" anchorCtr="0" compatLnSpc="1">
            <a:prstTxWarp prst="textNoShape">
              <a:avLst/>
            </a:prstTxWarp>
          </a:bodyPr>
          <a:lstStyle>
            <a:lvl1pPr algn="ctr">
              <a:defRPr sz="6600">
                <a:cs typeface="+mn-cs"/>
              </a:defRPr>
            </a:lvl1pPr>
          </a:lstStyle>
          <a:p>
            <a:pPr>
              <a:defRPr/>
            </a:pPr>
            <a:endParaRPr lang="es-MX"/>
          </a:p>
        </p:txBody>
      </p:sp>
      <p:sp>
        <p:nvSpPr>
          <p:cNvPr id="1030" name="Rectangle 6"/>
          <p:cNvSpPr>
            <a:spLocks noGrp="1" noChangeArrowheads="1"/>
          </p:cNvSpPr>
          <p:nvPr>
            <p:ph type="sldNum" sz="quarter" idx="4"/>
          </p:nvPr>
        </p:nvSpPr>
        <p:spPr bwMode="auto">
          <a:xfrm>
            <a:off x="23221950" y="39344600"/>
            <a:ext cx="7562850" cy="3001963"/>
          </a:xfrm>
          <a:prstGeom prst="rect">
            <a:avLst/>
          </a:prstGeom>
          <a:noFill/>
          <a:ln w="9525">
            <a:noFill/>
            <a:miter lim="800000"/>
            <a:headEnd/>
            <a:tailEnd/>
          </a:ln>
          <a:effectLst/>
        </p:spPr>
        <p:txBody>
          <a:bodyPr vert="horz" wrap="square" lIns="432054" tIns="216027" rIns="432054" bIns="216027" numCol="1" anchor="t" anchorCtr="0" compatLnSpc="1">
            <a:prstTxWarp prst="textNoShape">
              <a:avLst/>
            </a:prstTxWarp>
          </a:bodyPr>
          <a:lstStyle>
            <a:lvl1pPr algn="r">
              <a:defRPr sz="6600">
                <a:cs typeface="+mn-cs"/>
              </a:defRPr>
            </a:lvl1pPr>
          </a:lstStyle>
          <a:p>
            <a:pPr>
              <a:defRPr/>
            </a:pPr>
            <a:fld id="{4D9F1627-2B73-411E-BB33-CFC0604FF8D9}" type="slidenum">
              <a:rPr lang="es-ES"/>
              <a:pPr>
                <a:defRPr/>
              </a:pPr>
              <a:t>‹Nº›</a:t>
            </a:fld>
            <a:endParaRPr 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1175" rtl="0" eaLnBrk="0" fontAlgn="base" hangingPunct="0">
        <a:spcBef>
          <a:spcPct val="0"/>
        </a:spcBef>
        <a:spcAft>
          <a:spcPct val="0"/>
        </a:spcAft>
        <a:defRPr sz="20900">
          <a:solidFill>
            <a:schemeClr val="tx2"/>
          </a:solidFill>
          <a:latin typeface="+mj-lt"/>
          <a:ea typeface="+mj-ea"/>
          <a:cs typeface="+mj-cs"/>
        </a:defRPr>
      </a:lvl1pPr>
      <a:lvl2pPr algn="ctr" defTabSz="4321175" rtl="0" eaLnBrk="0" fontAlgn="base" hangingPunct="0">
        <a:spcBef>
          <a:spcPct val="0"/>
        </a:spcBef>
        <a:spcAft>
          <a:spcPct val="0"/>
        </a:spcAft>
        <a:defRPr sz="20900">
          <a:solidFill>
            <a:schemeClr val="tx2"/>
          </a:solidFill>
          <a:latin typeface="Arial" charset="0"/>
        </a:defRPr>
      </a:lvl2pPr>
      <a:lvl3pPr algn="ctr" defTabSz="4321175" rtl="0" eaLnBrk="0" fontAlgn="base" hangingPunct="0">
        <a:spcBef>
          <a:spcPct val="0"/>
        </a:spcBef>
        <a:spcAft>
          <a:spcPct val="0"/>
        </a:spcAft>
        <a:defRPr sz="20900">
          <a:solidFill>
            <a:schemeClr val="tx2"/>
          </a:solidFill>
          <a:latin typeface="Arial" charset="0"/>
        </a:defRPr>
      </a:lvl3pPr>
      <a:lvl4pPr algn="ctr" defTabSz="4321175" rtl="0" eaLnBrk="0" fontAlgn="base" hangingPunct="0">
        <a:spcBef>
          <a:spcPct val="0"/>
        </a:spcBef>
        <a:spcAft>
          <a:spcPct val="0"/>
        </a:spcAft>
        <a:defRPr sz="20900">
          <a:solidFill>
            <a:schemeClr val="tx2"/>
          </a:solidFill>
          <a:latin typeface="Arial" charset="0"/>
        </a:defRPr>
      </a:lvl4pPr>
      <a:lvl5pPr algn="ctr" defTabSz="4321175" rtl="0" eaLnBrk="0" fontAlgn="base" hangingPunct="0">
        <a:spcBef>
          <a:spcPct val="0"/>
        </a:spcBef>
        <a:spcAft>
          <a:spcPct val="0"/>
        </a:spcAft>
        <a:defRPr sz="20900">
          <a:solidFill>
            <a:schemeClr val="tx2"/>
          </a:solidFill>
          <a:latin typeface="Arial" charset="0"/>
        </a:defRPr>
      </a:lvl5pPr>
      <a:lvl6pPr marL="457200" algn="ctr" defTabSz="4321175" rtl="0" fontAlgn="base">
        <a:spcBef>
          <a:spcPct val="0"/>
        </a:spcBef>
        <a:spcAft>
          <a:spcPct val="0"/>
        </a:spcAft>
        <a:defRPr sz="20900">
          <a:solidFill>
            <a:schemeClr val="tx2"/>
          </a:solidFill>
          <a:latin typeface="Arial" charset="0"/>
        </a:defRPr>
      </a:lvl6pPr>
      <a:lvl7pPr marL="914400" algn="ctr" defTabSz="4321175" rtl="0" fontAlgn="base">
        <a:spcBef>
          <a:spcPct val="0"/>
        </a:spcBef>
        <a:spcAft>
          <a:spcPct val="0"/>
        </a:spcAft>
        <a:defRPr sz="20900">
          <a:solidFill>
            <a:schemeClr val="tx2"/>
          </a:solidFill>
          <a:latin typeface="Arial" charset="0"/>
        </a:defRPr>
      </a:lvl7pPr>
      <a:lvl8pPr marL="1371600" algn="ctr" defTabSz="4321175" rtl="0" fontAlgn="base">
        <a:spcBef>
          <a:spcPct val="0"/>
        </a:spcBef>
        <a:spcAft>
          <a:spcPct val="0"/>
        </a:spcAft>
        <a:defRPr sz="20900">
          <a:solidFill>
            <a:schemeClr val="tx2"/>
          </a:solidFill>
          <a:latin typeface="Arial" charset="0"/>
        </a:defRPr>
      </a:lvl8pPr>
      <a:lvl9pPr marL="1828800" algn="ctr" defTabSz="4321175" rtl="0" fontAlgn="base">
        <a:spcBef>
          <a:spcPct val="0"/>
        </a:spcBef>
        <a:spcAft>
          <a:spcPct val="0"/>
        </a:spcAft>
        <a:defRPr sz="20900">
          <a:solidFill>
            <a:schemeClr val="tx2"/>
          </a:solidFill>
          <a:latin typeface="Arial" charset="0"/>
        </a:defRPr>
      </a:lvl9pPr>
    </p:titleStyle>
    <p:bodyStyle>
      <a:lvl1pPr marL="1620838" indent="-1620838" algn="l" defTabSz="4321175" rtl="0" eaLnBrk="0" fontAlgn="base" hangingPunct="0">
        <a:spcBef>
          <a:spcPct val="20000"/>
        </a:spcBef>
        <a:spcAft>
          <a:spcPct val="0"/>
        </a:spcAft>
        <a:buChar char="•"/>
        <a:defRPr sz="15100">
          <a:solidFill>
            <a:schemeClr val="tx1"/>
          </a:solidFill>
          <a:latin typeface="+mn-lt"/>
          <a:ea typeface="+mn-ea"/>
          <a:cs typeface="+mn-cs"/>
        </a:defRPr>
      </a:lvl1pPr>
      <a:lvl2pPr marL="3511550" indent="-1350963" algn="l" defTabSz="4321175" rtl="0" eaLnBrk="0" fontAlgn="base" hangingPunct="0">
        <a:spcBef>
          <a:spcPct val="20000"/>
        </a:spcBef>
        <a:spcAft>
          <a:spcPct val="0"/>
        </a:spcAft>
        <a:buChar char="–"/>
        <a:defRPr sz="13300">
          <a:solidFill>
            <a:schemeClr val="tx1"/>
          </a:solidFill>
          <a:latin typeface="+mn-lt"/>
        </a:defRPr>
      </a:lvl2pPr>
      <a:lvl3pPr marL="5400675" indent="-1079500" algn="l" defTabSz="4321175" rtl="0" eaLnBrk="0" fontAlgn="base" hangingPunct="0">
        <a:spcBef>
          <a:spcPct val="20000"/>
        </a:spcBef>
        <a:spcAft>
          <a:spcPct val="0"/>
        </a:spcAft>
        <a:buChar char="•"/>
        <a:defRPr sz="11300">
          <a:solidFill>
            <a:schemeClr val="tx1"/>
          </a:solidFill>
          <a:latin typeface="+mn-lt"/>
        </a:defRPr>
      </a:lvl3pPr>
      <a:lvl4pPr marL="7561263" indent="-1081088" algn="l" defTabSz="4321175" rtl="0" eaLnBrk="0" fontAlgn="base" hangingPunct="0">
        <a:spcBef>
          <a:spcPct val="20000"/>
        </a:spcBef>
        <a:spcAft>
          <a:spcPct val="0"/>
        </a:spcAft>
        <a:buChar char="–"/>
        <a:defRPr sz="9500">
          <a:solidFill>
            <a:schemeClr val="tx1"/>
          </a:solidFill>
          <a:latin typeface="+mn-lt"/>
        </a:defRPr>
      </a:lvl4pPr>
      <a:lvl5pPr marL="9721850" indent="-1081088" algn="l" defTabSz="4321175" rtl="0" eaLnBrk="0" fontAlgn="base" hangingPunct="0">
        <a:spcBef>
          <a:spcPct val="20000"/>
        </a:spcBef>
        <a:spcAft>
          <a:spcPct val="0"/>
        </a:spcAft>
        <a:buChar char="»"/>
        <a:defRPr sz="9500">
          <a:solidFill>
            <a:schemeClr val="tx1"/>
          </a:solidFill>
          <a:latin typeface="+mn-lt"/>
        </a:defRPr>
      </a:lvl5pPr>
      <a:lvl6pPr marL="10179050" indent="-1081088" algn="l" defTabSz="4321175" rtl="0" fontAlgn="base">
        <a:spcBef>
          <a:spcPct val="20000"/>
        </a:spcBef>
        <a:spcAft>
          <a:spcPct val="0"/>
        </a:spcAft>
        <a:buChar char="»"/>
        <a:defRPr sz="9500">
          <a:solidFill>
            <a:schemeClr val="tx1"/>
          </a:solidFill>
          <a:latin typeface="+mn-lt"/>
        </a:defRPr>
      </a:lvl6pPr>
      <a:lvl7pPr marL="10636250" indent="-1081088" algn="l" defTabSz="4321175" rtl="0" fontAlgn="base">
        <a:spcBef>
          <a:spcPct val="20000"/>
        </a:spcBef>
        <a:spcAft>
          <a:spcPct val="0"/>
        </a:spcAft>
        <a:buChar char="»"/>
        <a:defRPr sz="9500">
          <a:solidFill>
            <a:schemeClr val="tx1"/>
          </a:solidFill>
          <a:latin typeface="+mn-lt"/>
        </a:defRPr>
      </a:lvl7pPr>
      <a:lvl8pPr marL="11093450" indent="-1081088" algn="l" defTabSz="4321175" rtl="0" fontAlgn="base">
        <a:spcBef>
          <a:spcPct val="20000"/>
        </a:spcBef>
        <a:spcAft>
          <a:spcPct val="0"/>
        </a:spcAft>
        <a:buChar char="»"/>
        <a:defRPr sz="9500">
          <a:solidFill>
            <a:schemeClr val="tx1"/>
          </a:solidFill>
          <a:latin typeface="+mn-lt"/>
        </a:defRPr>
      </a:lvl8pPr>
      <a:lvl9pPr marL="11550650" indent="-1081088" algn="l" defTabSz="4321175" rtl="0" fontAlgn="base">
        <a:spcBef>
          <a:spcPct val="20000"/>
        </a:spcBef>
        <a:spcAft>
          <a:spcPct val="0"/>
        </a:spcAft>
        <a:buChar char="»"/>
        <a:defRPr sz="95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900113" y="2916238"/>
            <a:ext cx="30243462" cy="4715137"/>
          </a:xfrm>
          <a:prstGeom prst="rect">
            <a:avLst/>
          </a:prstGeom>
          <a:noFill/>
          <a:ln w="9525">
            <a:noFill/>
            <a:miter lim="800000"/>
            <a:headEnd/>
            <a:tailEnd/>
          </a:ln>
        </p:spPr>
        <p:txBody>
          <a:bodyPr lIns="128016" tIns="64008" rIns="128016" bIns="64008">
            <a:spAutoFit/>
          </a:bodyPr>
          <a:lstStyle/>
          <a:p>
            <a:pPr defTabSz="1279525">
              <a:spcBef>
                <a:spcPct val="50000"/>
              </a:spcBef>
            </a:pPr>
            <a:r>
              <a:rPr lang="es-ES_tradnl" sz="2200" b="1" dirty="0">
                <a:latin typeface="Times New Roman" pitchFamily="18" charset="0"/>
              </a:rPr>
              <a:t>                      </a:t>
            </a:r>
          </a:p>
          <a:p>
            <a:pPr algn="ctr" defTabSz="1279525">
              <a:spcBef>
                <a:spcPct val="50000"/>
              </a:spcBef>
            </a:pPr>
            <a:r>
              <a:rPr lang="es-MX" sz="6000" b="1" dirty="0" smtClean="0">
                <a:solidFill>
                  <a:srgbClr val="000000"/>
                </a:solidFill>
              </a:rPr>
              <a:t>ALGORITMO PARA LA OBTENCIÓN DE UN CAMINO DE EXPANSIÓN MÍNIMA EN UN GRAFO POLIGONAL</a:t>
            </a:r>
            <a:endParaRPr lang="es-MX" sz="6000" b="1" dirty="0">
              <a:solidFill>
                <a:srgbClr val="000000"/>
              </a:solidFill>
            </a:endParaRPr>
          </a:p>
          <a:p>
            <a:pPr algn="ctr" defTabSz="1279525">
              <a:spcBef>
                <a:spcPct val="50000"/>
              </a:spcBef>
            </a:pPr>
            <a:r>
              <a:rPr lang="es-MX" sz="4000" dirty="0" smtClean="0">
                <a:solidFill>
                  <a:srgbClr val="000000"/>
                </a:solidFill>
              </a:rPr>
              <a:t>Jesús Mendoza Verduzco</a:t>
            </a:r>
            <a:r>
              <a:rPr lang="es-MX" sz="4000" baseline="30000" dirty="0" smtClean="0">
                <a:solidFill>
                  <a:srgbClr val="000000"/>
                </a:solidFill>
              </a:rPr>
              <a:t>1</a:t>
            </a:r>
            <a:r>
              <a:rPr lang="es-MX" sz="4000" dirty="0">
                <a:solidFill>
                  <a:srgbClr val="000000"/>
                </a:solidFill>
              </a:rPr>
              <a:t> </a:t>
            </a:r>
            <a:r>
              <a:rPr lang="es-MX" sz="4000" dirty="0" smtClean="0">
                <a:solidFill>
                  <a:srgbClr val="000000"/>
                </a:solidFill>
              </a:rPr>
              <a:t>y Fidel González Gutiérrez</a:t>
            </a:r>
            <a:r>
              <a:rPr lang="es-MX" sz="4000" baseline="30000" dirty="0" smtClean="0">
                <a:solidFill>
                  <a:srgbClr val="000000"/>
                </a:solidFill>
              </a:rPr>
              <a:t>2</a:t>
            </a:r>
            <a:endParaRPr lang="es-MX" sz="3900" b="1" baseline="30000" dirty="0">
              <a:solidFill>
                <a:srgbClr val="000000"/>
              </a:solidFill>
              <a:cs typeface="Times New Roman" pitchFamily="18" charset="0"/>
            </a:endParaRPr>
          </a:p>
          <a:p>
            <a:pPr algn="ctr" defTabSz="1279525" eaLnBrk="0" hangingPunct="0">
              <a:spcBef>
                <a:spcPct val="50000"/>
              </a:spcBef>
            </a:pPr>
            <a:r>
              <a:rPr lang="es-MX" sz="4400" b="1" baseline="30000" dirty="0" smtClean="0">
                <a:solidFill>
                  <a:srgbClr val="000000"/>
                </a:solidFill>
                <a:cs typeface="Times New Roman" pitchFamily="18" charset="0"/>
              </a:rPr>
              <a:t>1</a:t>
            </a:r>
            <a:r>
              <a:rPr lang="es-ES_tradnl" sz="4400" b="1" dirty="0" smtClean="0">
                <a:solidFill>
                  <a:srgbClr val="000000"/>
                </a:solidFill>
              </a:rPr>
              <a:t>Instituto Tecnológico de Colima,  </a:t>
            </a:r>
            <a:r>
              <a:rPr lang="es-ES_tradnl" sz="4400" b="1" baseline="30000" dirty="0" smtClean="0">
                <a:solidFill>
                  <a:srgbClr val="000000"/>
                </a:solidFill>
              </a:rPr>
              <a:t>2</a:t>
            </a:r>
            <a:r>
              <a:rPr lang="es-ES_tradnl" sz="4400" b="1" dirty="0" smtClean="0">
                <a:solidFill>
                  <a:srgbClr val="000000"/>
                </a:solidFill>
              </a:rPr>
              <a:t>Universidad Politécnica de Querétaro</a:t>
            </a:r>
            <a:endParaRPr lang="es-ES_tradnl" sz="4400" b="1" dirty="0">
              <a:solidFill>
                <a:srgbClr val="000000"/>
              </a:solidFill>
            </a:endParaRPr>
          </a:p>
        </p:txBody>
      </p:sp>
      <p:sp>
        <p:nvSpPr>
          <p:cNvPr id="2052" name="Rectangle 18"/>
          <p:cNvSpPr>
            <a:spLocks noChangeArrowheads="1"/>
          </p:cNvSpPr>
          <p:nvPr/>
        </p:nvSpPr>
        <p:spPr bwMode="auto">
          <a:xfrm>
            <a:off x="0" y="22831425"/>
            <a:ext cx="32404050" cy="0"/>
          </a:xfrm>
          <a:prstGeom prst="rect">
            <a:avLst/>
          </a:prstGeom>
          <a:noFill/>
          <a:ln w="9525">
            <a:noFill/>
            <a:miter lim="800000"/>
            <a:headEnd/>
            <a:tailEnd/>
          </a:ln>
        </p:spPr>
        <p:txBody>
          <a:bodyPr wrap="none" anchor="ctr">
            <a:spAutoFit/>
          </a:bodyPr>
          <a:lstStyle/>
          <a:p>
            <a:endParaRPr lang="en-US"/>
          </a:p>
        </p:txBody>
      </p:sp>
      <p:sp>
        <p:nvSpPr>
          <p:cNvPr id="2053" name="Rectangle 20"/>
          <p:cNvSpPr>
            <a:spLocks noChangeArrowheads="1"/>
          </p:cNvSpPr>
          <p:nvPr/>
        </p:nvSpPr>
        <p:spPr bwMode="auto">
          <a:xfrm>
            <a:off x="0" y="23785513"/>
            <a:ext cx="32404050" cy="0"/>
          </a:xfrm>
          <a:prstGeom prst="rect">
            <a:avLst/>
          </a:prstGeom>
          <a:noFill/>
          <a:ln w="9525">
            <a:noFill/>
            <a:miter lim="800000"/>
            <a:headEnd/>
            <a:tailEnd/>
          </a:ln>
        </p:spPr>
        <p:txBody>
          <a:bodyPr wrap="none" anchor="ctr">
            <a:spAutoFit/>
          </a:bodyPr>
          <a:lstStyle/>
          <a:p>
            <a:endParaRPr lang="en-US"/>
          </a:p>
        </p:txBody>
      </p:sp>
      <p:sp>
        <p:nvSpPr>
          <p:cNvPr id="2054" name="Rectangle 46"/>
          <p:cNvSpPr>
            <a:spLocks noChangeArrowheads="1"/>
          </p:cNvSpPr>
          <p:nvPr/>
        </p:nvSpPr>
        <p:spPr bwMode="auto">
          <a:xfrm>
            <a:off x="0" y="17094200"/>
            <a:ext cx="585788" cy="0"/>
          </a:xfrm>
          <a:prstGeom prst="rect">
            <a:avLst/>
          </a:prstGeom>
          <a:noFill/>
          <a:ln w="9525">
            <a:noFill/>
            <a:miter lim="800000"/>
            <a:headEnd/>
            <a:tailEnd/>
          </a:ln>
        </p:spPr>
        <p:txBody>
          <a:bodyPr wrap="none">
            <a:spAutoFit/>
          </a:bodyPr>
          <a:lstStyle/>
          <a:p>
            <a:endParaRPr lang="en-US"/>
          </a:p>
        </p:txBody>
      </p:sp>
      <p:sp>
        <p:nvSpPr>
          <p:cNvPr id="2055" name="Rectangle 48"/>
          <p:cNvSpPr>
            <a:spLocks noChangeArrowheads="1"/>
          </p:cNvSpPr>
          <p:nvPr/>
        </p:nvSpPr>
        <p:spPr bwMode="auto">
          <a:xfrm>
            <a:off x="0" y="17094200"/>
            <a:ext cx="1214438" cy="0"/>
          </a:xfrm>
          <a:prstGeom prst="rect">
            <a:avLst/>
          </a:prstGeom>
          <a:noFill/>
          <a:ln w="9525">
            <a:noFill/>
            <a:miter lim="800000"/>
            <a:headEnd/>
            <a:tailEnd/>
          </a:ln>
        </p:spPr>
        <p:txBody>
          <a:bodyPr wrap="none">
            <a:spAutoFit/>
          </a:bodyPr>
          <a:lstStyle/>
          <a:p>
            <a:endParaRPr lang="en-US"/>
          </a:p>
        </p:txBody>
      </p:sp>
      <p:sp>
        <p:nvSpPr>
          <p:cNvPr id="2056" name="Rectangle 50"/>
          <p:cNvSpPr>
            <a:spLocks noChangeArrowheads="1"/>
          </p:cNvSpPr>
          <p:nvPr/>
        </p:nvSpPr>
        <p:spPr bwMode="auto">
          <a:xfrm>
            <a:off x="0" y="17094200"/>
            <a:ext cx="1233488" cy="0"/>
          </a:xfrm>
          <a:prstGeom prst="rect">
            <a:avLst/>
          </a:prstGeom>
          <a:noFill/>
          <a:ln w="9525">
            <a:noFill/>
            <a:miter lim="800000"/>
            <a:headEnd/>
            <a:tailEnd/>
          </a:ln>
        </p:spPr>
        <p:txBody>
          <a:bodyPr wrap="none">
            <a:spAutoFit/>
          </a:bodyPr>
          <a:lstStyle/>
          <a:p>
            <a:endParaRPr lang="en-US"/>
          </a:p>
        </p:txBody>
      </p:sp>
      <p:sp>
        <p:nvSpPr>
          <p:cNvPr id="2057" name="Rectangle 62"/>
          <p:cNvSpPr>
            <a:spLocks noChangeArrowheads="1"/>
          </p:cNvSpPr>
          <p:nvPr/>
        </p:nvSpPr>
        <p:spPr bwMode="auto">
          <a:xfrm>
            <a:off x="0" y="17094200"/>
            <a:ext cx="1214438" cy="0"/>
          </a:xfrm>
          <a:prstGeom prst="rect">
            <a:avLst/>
          </a:prstGeom>
          <a:noFill/>
          <a:ln w="9525">
            <a:noFill/>
            <a:miter lim="800000"/>
            <a:headEnd/>
            <a:tailEnd/>
          </a:ln>
        </p:spPr>
        <p:txBody>
          <a:bodyPr wrap="none">
            <a:spAutoFit/>
          </a:bodyPr>
          <a:lstStyle/>
          <a:p>
            <a:endParaRPr lang="en-US"/>
          </a:p>
        </p:txBody>
      </p:sp>
      <p:sp>
        <p:nvSpPr>
          <p:cNvPr id="2058" name="Rectangle 69"/>
          <p:cNvSpPr>
            <a:spLocks noChangeArrowheads="1"/>
          </p:cNvSpPr>
          <p:nvPr/>
        </p:nvSpPr>
        <p:spPr bwMode="auto">
          <a:xfrm>
            <a:off x="0" y="17094200"/>
            <a:ext cx="1214438" cy="0"/>
          </a:xfrm>
          <a:prstGeom prst="rect">
            <a:avLst/>
          </a:prstGeom>
          <a:noFill/>
          <a:ln w="9525">
            <a:noFill/>
            <a:miter lim="800000"/>
            <a:headEnd/>
            <a:tailEnd/>
          </a:ln>
        </p:spPr>
        <p:txBody>
          <a:bodyPr wrap="none">
            <a:spAutoFit/>
          </a:bodyPr>
          <a:lstStyle/>
          <a:p>
            <a:endParaRPr lang="en-US"/>
          </a:p>
        </p:txBody>
      </p:sp>
      <p:sp>
        <p:nvSpPr>
          <p:cNvPr id="2059" name="Rectangle 309"/>
          <p:cNvSpPr>
            <a:spLocks noChangeArrowheads="1"/>
          </p:cNvSpPr>
          <p:nvPr/>
        </p:nvSpPr>
        <p:spPr bwMode="auto">
          <a:xfrm>
            <a:off x="0" y="22825075"/>
            <a:ext cx="32404050" cy="0"/>
          </a:xfrm>
          <a:prstGeom prst="rect">
            <a:avLst/>
          </a:prstGeom>
          <a:noFill/>
          <a:ln w="9525">
            <a:noFill/>
            <a:miter lim="800000"/>
            <a:headEnd/>
            <a:tailEnd/>
          </a:ln>
        </p:spPr>
        <p:txBody>
          <a:bodyPr wrap="none" anchor="ctr">
            <a:spAutoFit/>
          </a:bodyPr>
          <a:lstStyle/>
          <a:p>
            <a:endParaRPr lang="en-US"/>
          </a:p>
        </p:txBody>
      </p:sp>
      <p:sp>
        <p:nvSpPr>
          <p:cNvPr id="2060" name="Rectangle 311"/>
          <p:cNvSpPr>
            <a:spLocks noChangeArrowheads="1"/>
          </p:cNvSpPr>
          <p:nvPr/>
        </p:nvSpPr>
        <p:spPr bwMode="auto">
          <a:xfrm>
            <a:off x="0" y="22767925"/>
            <a:ext cx="32404050" cy="0"/>
          </a:xfrm>
          <a:prstGeom prst="rect">
            <a:avLst/>
          </a:prstGeom>
          <a:noFill/>
          <a:ln w="9525">
            <a:noFill/>
            <a:miter lim="800000"/>
            <a:headEnd/>
            <a:tailEnd/>
          </a:ln>
        </p:spPr>
        <p:txBody>
          <a:bodyPr wrap="none" anchor="ctr">
            <a:spAutoFit/>
          </a:bodyPr>
          <a:lstStyle/>
          <a:p>
            <a:endParaRPr lang="en-US"/>
          </a:p>
        </p:txBody>
      </p:sp>
      <p:sp>
        <p:nvSpPr>
          <p:cNvPr id="2061" name="Rectangle 313"/>
          <p:cNvSpPr>
            <a:spLocks noChangeArrowheads="1"/>
          </p:cNvSpPr>
          <p:nvPr/>
        </p:nvSpPr>
        <p:spPr bwMode="auto">
          <a:xfrm>
            <a:off x="0" y="23785513"/>
            <a:ext cx="32404050" cy="0"/>
          </a:xfrm>
          <a:prstGeom prst="rect">
            <a:avLst/>
          </a:prstGeom>
          <a:noFill/>
          <a:ln w="9525">
            <a:noFill/>
            <a:miter lim="800000"/>
            <a:headEnd/>
            <a:tailEnd/>
          </a:ln>
        </p:spPr>
        <p:txBody>
          <a:bodyPr wrap="none" anchor="ctr">
            <a:spAutoFit/>
          </a:bodyPr>
          <a:lstStyle/>
          <a:p>
            <a:endParaRPr lang="en-US"/>
          </a:p>
        </p:txBody>
      </p:sp>
      <p:sp>
        <p:nvSpPr>
          <p:cNvPr id="2062" name="Rectangle 315"/>
          <p:cNvSpPr>
            <a:spLocks noChangeArrowheads="1"/>
          </p:cNvSpPr>
          <p:nvPr/>
        </p:nvSpPr>
        <p:spPr bwMode="auto">
          <a:xfrm>
            <a:off x="0" y="23791863"/>
            <a:ext cx="32404050" cy="0"/>
          </a:xfrm>
          <a:prstGeom prst="rect">
            <a:avLst/>
          </a:prstGeom>
          <a:noFill/>
          <a:ln w="9525">
            <a:noFill/>
            <a:miter lim="800000"/>
            <a:headEnd/>
            <a:tailEnd/>
          </a:ln>
        </p:spPr>
        <p:txBody>
          <a:bodyPr wrap="none" anchor="ctr">
            <a:spAutoFit/>
          </a:bodyPr>
          <a:lstStyle/>
          <a:p>
            <a:endParaRPr lang="en-US"/>
          </a:p>
        </p:txBody>
      </p:sp>
      <p:sp>
        <p:nvSpPr>
          <p:cNvPr id="2063" name="Rectangle 317"/>
          <p:cNvSpPr>
            <a:spLocks noChangeArrowheads="1"/>
          </p:cNvSpPr>
          <p:nvPr/>
        </p:nvSpPr>
        <p:spPr bwMode="auto">
          <a:xfrm>
            <a:off x="0" y="23798213"/>
            <a:ext cx="32404050" cy="0"/>
          </a:xfrm>
          <a:prstGeom prst="rect">
            <a:avLst/>
          </a:prstGeom>
          <a:noFill/>
          <a:ln w="9525">
            <a:noFill/>
            <a:miter lim="800000"/>
            <a:headEnd/>
            <a:tailEnd/>
          </a:ln>
        </p:spPr>
        <p:txBody>
          <a:bodyPr wrap="none" anchor="ctr">
            <a:spAutoFit/>
          </a:bodyPr>
          <a:lstStyle/>
          <a:p>
            <a:endParaRPr lang="en-US"/>
          </a:p>
        </p:txBody>
      </p:sp>
      <p:sp>
        <p:nvSpPr>
          <p:cNvPr id="2064" name="Rectangle 319"/>
          <p:cNvSpPr>
            <a:spLocks noChangeArrowheads="1"/>
          </p:cNvSpPr>
          <p:nvPr/>
        </p:nvSpPr>
        <p:spPr bwMode="auto">
          <a:xfrm>
            <a:off x="0" y="22799675"/>
            <a:ext cx="32404050" cy="0"/>
          </a:xfrm>
          <a:prstGeom prst="rect">
            <a:avLst/>
          </a:prstGeom>
          <a:noFill/>
          <a:ln w="9525">
            <a:noFill/>
            <a:miter lim="800000"/>
            <a:headEnd/>
            <a:tailEnd/>
          </a:ln>
        </p:spPr>
        <p:txBody>
          <a:bodyPr wrap="none" anchor="ctr">
            <a:spAutoFit/>
          </a:bodyPr>
          <a:lstStyle/>
          <a:p>
            <a:endParaRPr lang="en-US"/>
          </a:p>
        </p:txBody>
      </p:sp>
      <p:sp>
        <p:nvSpPr>
          <p:cNvPr id="2067" name="Line 292"/>
          <p:cNvSpPr>
            <a:spLocks noChangeShapeType="1"/>
          </p:cNvSpPr>
          <p:nvPr/>
        </p:nvSpPr>
        <p:spPr bwMode="auto">
          <a:xfrm flipV="1">
            <a:off x="504825" y="7848600"/>
            <a:ext cx="31359475" cy="0"/>
          </a:xfrm>
          <a:prstGeom prst="line">
            <a:avLst/>
          </a:prstGeom>
          <a:noFill/>
          <a:ln w="76200">
            <a:solidFill>
              <a:srgbClr val="000000"/>
            </a:solidFill>
            <a:round/>
            <a:headEnd/>
            <a:tailEnd/>
          </a:ln>
        </p:spPr>
        <p:txBody>
          <a:bodyPr/>
          <a:lstStyle/>
          <a:p>
            <a:endParaRPr lang="es-MX"/>
          </a:p>
        </p:txBody>
      </p:sp>
      <p:sp>
        <p:nvSpPr>
          <p:cNvPr id="2069" name="Text Box 1674"/>
          <p:cNvSpPr txBox="1">
            <a:spLocks noChangeArrowheads="1"/>
          </p:cNvSpPr>
          <p:nvPr/>
        </p:nvSpPr>
        <p:spPr bwMode="auto">
          <a:xfrm>
            <a:off x="634256" y="8335963"/>
            <a:ext cx="14883557" cy="4684359"/>
          </a:xfrm>
          <a:prstGeom prst="rect">
            <a:avLst/>
          </a:prstGeom>
          <a:noFill/>
          <a:ln w="9525">
            <a:noFill/>
            <a:miter lim="800000"/>
            <a:headEnd/>
            <a:tailEnd/>
          </a:ln>
        </p:spPr>
        <p:txBody>
          <a:bodyPr wrap="square" lIns="128016" tIns="64008" rIns="128016" bIns="64008">
            <a:spAutoFit/>
          </a:bodyPr>
          <a:lstStyle/>
          <a:p>
            <a:pPr algn="ctr" defTabSz="4321175"/>
            <a:r>
              <a:rPr lang="es-ES" sz="4000" b="1" dirty="0" smtClean="0">
                <a:solidFill>
                  <a:srgbClr val="000000"/>
                </a:solidFill>
              </a:rPr>
              <a:t>INTRODUCCIÓN</a:t>
            </a:r>
            <a:endParaRPr lang="es-ES" sz="4000" b="1" dirty="0">
              <a:solidFill>
                <a:srgbClr val="000000"/>
              </a:solidFill>
            </a:endParaRPr>
          </a:p>
          <a:p>
            <a:pPr algn="ctr" defTabSz="4321175"/>
            <a:endParaRPr lang="es-MX" sz="3200" dirty="0">
              <a:solidFill>
                <a:srgbClr val="000000"/>
              </a:solidFill>
            </a:endParaRPr>
          </a:p>
          <a:p>
            <a:pPr algn="just" defTabSz="4321175"/>
            <a:r>
              <a:rPr lang="es-MX" sz="3200" dirty="0" smtClean="0">
                <a:solidFill>
                  <a:srgbClr val="000000"/>
                </a:solidFill>
              </a:rPr>
              <a:t>Se busca la construcción de un algoritmo que permita la obtención de un árbol de expansión mínima a partir de un grafo poligonal.</a:t>
            </a:r>
          </a:p>
          <a:p>
            <a:pPr algn="just" defTabSz="4321175"/>
            <a:endParaRPr lang="es-MX" sz="3200" dirty="0" smtClean="0">
              <a:solidFill>
                <a:srgbClr val="000000"/>
              </a:solidFill>
            </a:endParaRPr>
          </a:p>
          <a:p>
            <a:pPr algn="just" defTabSz="4321175"/>
            <a:r>
              <a:rPr lang="es-MX" sz="3200" dirty="0" smtClean="0">
                <a:solidFill>
                  <a:srgbClr val="000000"/>
                </a:solidFill>
              </a:rPr>
              <a:t>El desarrollo del algoritmo tiene como objetivo fungir como un elemento comparable con otros algoritmos que buscan el mismo resultado, para medir los tiempos de ejecución y la aproximación a la solución óptima, a su vez, ser una herramienta aplicable a futuros trabajos de optimización.</a:t>
            </a:r>
            <a:endParaRPr lang="es-ES_tradnl" sz="3200" dirty="0">
              <a:solidFill>
                <a:srgbClr val="000000"/>
              </a:solidFill>
            </a:endParaRPr>
          </a:p>
        </p:txBody>
      </p:sp>
      <p:sp>
        <p:nvSpPr>
          <p:cNvPr id="2070" name="Rectangle 2104"/>
          <p:cNvSpPr>
            <a:spLocks noChangeArrowheads="1"/>
          </p:cNvSpPr>
          <p:nvPr/>
        </p:nvSpPr>
        <p:spPr bwMode="auto">
          <a:xfrm>
            <a:off x="9140825" y="18722975"/>
            <a:ext cx="1192213" cy="273050"/>
          </a:xfrm>
          <a:prstGeom prst="rect">
            <a:avLst/>
          </a:prstGeom>
          <a:noFill/>
          <a:ln w="9525">
            <a:noFill/>
            <a:miter lim="800000"/>
            <a:headEnd/>
            <a:tailEnd/>
          </a:ln>
        </p:spPr>
        <p:txBody>
          <a:bodyPr anchor="b"/>
          <a:lstStyle/>
          <a:p>
            <a:pPr algn="ctr" fontAlgn="b"/>
            <a:r>
              <a:rPr lang="es-ES" sz="1200" b="1">
                <a:solidFill>
                  <a:srgbClr val="000000"/>
                </a:solidFill>
                <a:latin typeface="Times New Roman" pitchFamily="18" charset="0"/>
              </a:rPr>
              <a:t> </a:t>
            </a:r>
          </a:p>
        </p:txBody>
      </p:sp>
      <p:sp>
        <p:nvSpPr>
          <p:cNvPr id="2071" name="Rectangle 2068"/>
          <p:cNvSpPr>
            <a:spLocks noChangeArrowheads="1"/>
          </p:cNvSpPr>
          <p:nvPr/>
        </p:nvSpPr>
        <p:spPr bwMode="auto">
          <a:xfrm>
            <a:off x="9140825" y="16265525"/>
            <a:ext cx="1192213" cy="273050"/>
          </a:xfrm>
          <a:prstGeom prst="rect">
            <a:avLst/>
          </a:prstGeom>
          <a:noFill/>
          <a:ln w="9525">
            <a:noFill/>
            <a:miter lim="800000"/>
            <a:headEnd/>
            <a:tailEnd/>
          </a:ln>
        </p:spPr>
        <p:txBody>
          <a:bodyPr anchor="b"/>
          <a:lstStyle/>
          <a:p>
            <a:pPr algn="ctr" fontAlgn="b"/>
            <a:r>
              <a:rPr lang="es-ES" sz="1200" b="1">
                <a:solidFill>
                  <a:srgbClr val="000000"/>
                </a:solidFill>
                <a:latin typeface="Times New Roman" pitchFamily="18" charset="0"/>
              </a:rPr>
              <a:t> </a:t>
            </a:r>
          </a:p>
        </p:txBody>
      </p:sp>
      <p:sp>
        <p:nvSpPr>
          <p:cNvPr id="2072" name="Rectangle 2066"/>
          <p:cNvSpPr>
            <a:spLocks noChangeArrowheads="1"/>
          </p:cNvSpPr>
          <p:nvPr/>
        </p:nvSpPr>
        <p:spPr bwMode="auto">
          <a:xfrm>
            <a:off x="5721350" y="16265525"/>
            <a:ext cx="1693863" cy="273050"/>
          </a:xfrm>
          <a:prstGeom prst="rect">
            <a:avLst/>
          </a:prstGeom>
          <a:noFill/>
          <a:ln w="9525">
            <a:noFill/>
            <a:miter lim="800000"/>
            <a:headEnd/>
            <a:tailEnd/>
          </a:ln>
        </p:spPr>
        <p:txBody>
          <a:bodyPr anchor="b"/>
          <a:lstStyle/>
          <a:p>
            <a:pPr algn="ctr" fontAlgn="b"/>
            <a:r>
              <a:rPr lang="es-ES" sz="1200" b="1">
                <a:solidFill>
                  <a:srgbClr val="000000"/>
                </a:solidFill>
                <a:latin typeface="Times New Roman" pitchFamily="18" charset="0"/>
              </a:rPr>
              <a:t> </a:t>
            </a:r>
          </a:p>
        </p:txBody>
      </p:sp>
      <p:sp>
        <p:nvSpPr>
          <p:cNvPr id="2073" name="Rectangle 2060"/>
          <p:cNvSpPr>
            <a:spLocks noChangeArrowheads="1"/>
          </p:cNvSpPr>
          <p:nvPr/>
        </p:nvSpPr>
        <p:spPr bwMode="auto">
          <a:xfrm>
            <a:off x="9140825" y="15719425"/>
            <a:ext cx="1192213" cy="273050"/>
          </a:xfrm>
          <a:prstGeom prst="rect">
            <a:avLst/>
          </a:prstGeom>
          <a:noFill/>
          <a:ln w="9525">
            <a:noFill/>
            <a:miter lim="800000"/>
            <a:headEnd/>
            <a:tailEnd/>
          </a:ln>
        </p:spPr>
        <p:txBody>
          <a:bodyPr anchor="b"/>
          <a:lstStyle/>
          <a:p>
            <a:pPr algn="ctr" fontAlgn="b"/>
            <a:r>
              <a:rPr lang="es-ES" sz="1200" b="1">
                <a:solidFill>
                  <a:srgbClr val="000000"/>
                </a:solidFill>
                <a:latin typeface="Times New Roman" pitchFamily="18" charset="0"/>
              </a:rPr>
              <a:t> </a:t>
            </a:r>
          </a:p>
        </p:txBody>
      </p:sp>
      <p:sp>
        <p:nvSpPr>
          <p:cNvPr id="2074" name="Rectangle 2056"/>
          <p:cNvSpPr>
            <a:spLocks noChangeArrowheads="1"/>
          </p:cNvSpPr>
          <p:nvPr/>
        </p:nvSpPr>
        <p:spPr bwMode="auto">
          <a:xfrm>
            <a:off x="9140825" y="15446375"/>
            <a:ext cx="1192213" cy="273050"/>
          </a:xfrm>
          <a:prstGeom prst="rect">
            <a:avLst/>
          </a:prstGeom>
          <a:noFill/>
          <a:ln w="9525">
            <a:noFill/>
            <a:miter lim="800000"/>
            <a:headEnd/>
            <a:tailEnd/>
          </a:ln>
        </p:spPr>
        <p:txBody>
          <a:bodyPr anchor="b"/>
          <a:lstStyle/>
          <a:p>
            <a:pPr algn="ctr" fontAlgn="b"/>
            <a:r>
              <a:rPr lang="es-ES" sz="1200" b="1">
                <a:solidFill>
                  <a:srgbClr val="000000"/>
                </a:solidFill>
                <a:latin typeface="Times New Roman" pitchFamily="18" charset="0"/>
              </a:rPr>
              <a:t> </a:t>
            </a:r>
          </a:p>
        </p:txBody>
      </p:sp>
      <p:sp>
        <p:nvSpPr>
          <p:cNvPr id="2077" name="Line 2915"/>
          <p:cNvSpPr>
            <a:spLocks noChangeShapeType="1"/>
          </p:cNvSpPr>
          <p:nvPr/>
        </p:nvSpPr>
        <p:spPr bwMode="auto">
          <a:xfrm flipV="1">
            <a:off x="15913993" y="18722975"/>
            <a:ext cx="86420" cy="24482424"/>
          </a:xfrm>
          <a:prstGeom prst="line">
            <a:avLst/>
          </a:prstGeom>
          <a:noFill/>
          <a:ln w="76200">
            <a:solidFill>
              <a:srgbClr val="000000"/>
            </a:solidFill>
            <a:round/>
            <a:headEnd/>
            <a:tailEnd/>
          </a:ln>
        </p:spPr>
        <p:txBody>
          <a:bodyPr/>
          <a:lstStyle/>
          <a:p>
            <a:endParaRPr lang="es-MX"/>
          </a:p>
        </p:txBody>
      </p:sp>
      <p:sp>
        <p:nvSpPr>
          <p:cNvPr id="2082" name="Rectangle 5263"/>
          <p:cNvSpPr>
            <a:spLocks noChangeArrowheads="1"/>
          </p:cNvSpPr>
          <p:nvPr/>
        </p:nvSpPr>
        <p:spPr bwMode="auto">
          <a:xfrm>
            <a:off x="0" y="14251606"/>
            <a:ext cx="32404050" cy="0"/>
          </a:xfrm>
          <a:prstGeom prst="rect">
            <a:avLst/>
          </a:prstGeom>
          <a:noFill/>
          <a:ln w="9525">
            <a:noFill/>
            <a:miter lim="800000"/>
            <a:headEnd/>
            <a:tailEnd/>
          </a:ln>
        </p:spPr>
        <p:txBody>
          <a:bodyPr wrap="none" anchor="ctr">
            <a:spAutoFit/>
          </a:bodyPr>
          <a:lstStyle/>
          <a:p>
            <a:endParaRPr lang="en-US"/>
          </a:p>
        </p:txBody>
      </p:sp>
      <p:sp>
        <p:nvSpPr>
          <p:cNvPr id="2085" name="Rectangle 5269"/>
          <p:cNvSpPr>
            <a:spLocks noChangeArrowheads="1"/>
          </p:cNvSpPr>
          <p:nvPr/>
        </p:nvSpPr>
        <p:spPr bwMode="auto">
          <a:xfrm>
            <a:off x="0" y="13645816"/>
            <a:ext cx="32404050" cy="0"/>
          </a:xfrm>
          <a:prstGeom prst="rect">
            <a:avLst/>
          </a:prstGeom>
          <a:noFill/>
          <a:ln w="9525">
            <a:noFill/>
            <a:miter lim="800000"/>
            <a:headEnd/>
            <a:tailEnd/>
          </a:ln>
        </p:spPr>
        <p:txBody>
          <a:bodyPr wrap="none" anchor="ctr">
            <a:spAutoFit/>
          </a:bodyPr>
          <a:lstStyle/>
          <a:p>
            <a:endParaRPr lang="en-US"/>
          </a:p>
        </p:txBody>
      </p:sp>
      <p:sp>
        <p:nvSpPr>
          <p:cNvPr id="2129" name="Line 2880"/>
          <p:cNvSpPr>
            <a:spLocks noChangeShapeType="1"/>
          </p:cNvSpPr>
          <p:nvPr/>
        </p:nvSpPr>
        <p:spPr bwMode="auto">
          <a:xfrm flipV="1">
            <a:off x="504824" y="18722975"/>
            <a:ext cx="31359475" cy="0"/>
          </a:xfrm>
          <a:prstGeom prst="line">
            <a:avLst/>
          </a:prstGeom>
          <a:noFill/>
          <a:ln w="76200">
            <a:solidFill>
              <a:srgbClr val="000000"/>
            </a:solidFill>
            <a:round/>
            <a:headEnd/>
            <a:tailEnd/>
          </a:ln>
        </p:spPr>
        <p:txBody>
          <a:bodyPr/>
          <a:lstStyle/>
          <a:p>
            <a:endParaRPr lang="es-MX"/>
          </a:p>
        </p:txBody>
      </p:sp>
      <p:sp>
        <p:nvSpPr>
          <p:cNvPr id="66" name="Text Box 1674"/>
          <p:cNvSpPr txBox="1">
            <a:spLocks noChangeArrowheads="1"/>
          </p:cNvSpPr>
          <p:nvPr/>
        </p:nvSpPr>
        <p:spPr bwMode="auto">
          <a:xfrm>
            <a:off x="16520160" y="8335962"/>
            <a:ext cx="14861326" cy="3330142"/>
          </a:xfrm>
          <a:prstGeom prst="rect">
            <a:avLst/>
          </a:prstGeom>
          <a:noFill/>
          <a:ln w="9525">
            <a:noFill/>
            <a:miter lim="800000"/>
            <a:headEnd/>
            <a:tailEnd/>
          </a:ln>
        </p:spPr>
        <p:txBody>
          <a:bodyPr wrap="square" lIns="128016" tIns="64008" rIns="128016" bIns="64008">
            <a:spAutoFit/>
          </a:bodyPr>
          <a:lstStyle/>
          <a:p>
            <a:pPr algn="ctr" defTabSz="4321175"/>
            <a:r>
              <a:rPr lang="es-ES" sz="4000" b="1" dirty="0" smtClean="0">
                <a:solidFill>
                  <a:srgbClr val="000000"/>
                </a:solidFill>
              </a:rPr>
              <a:t>METODOLOGÍA</a:t>
            </a:r>
          </a:p>
          <a:p>
            <a:pPr algn="ctr" defTabSz="4321175"/>
            <a:endParaRPr lang="es-ES" sz="4000" b="1" dirty="0">
              <a:solidFill>
                <a:srgbClr val="000000"/>
              </a:solidFill>
            </a:endParaRPr>
          </a:p>
          <a:p>
            <a:pPr algn="just" defTabSz="4321175"/>
            <a:r>
              <a:rPr lang="es-MX" sz="3200" dirty="0" smtClean="0">
                <a:solidFill>
                  <a:srgbClr val="000000"/>
                </a:solidFill>
              </a:rPr>
              <a:t>Se hizo uso de una metodología de tipo prototipo, utilizando como herramienta principal un repositorio de </a:t>
            </a:r>
            <a:r>
              <a:rPr lang="es-MX" sz="3200" dirty="0" err="1" smtClean="0">
                <a:solidFill>
                  <a:srgbClr val="000000"/>
                </a:solidFill>
              </a:rPr>
              <a:t>Gitlab</a:t>
            </a:r>
            <a:r>
              <a:rPr lang="es-MX" sz="3200" dirty="0" smtClean="0">
                <a:solidFill>
                  <a:srgbClr val="000000"/>
                </a:solidFill>
              </a:rPr>
              <a:t>, el cual fungía como control de versiones y como medio para compartir los avances con el resto de los integrantes de la investigación.</a:t>
            </a:r>
            <a:endParaRPr lang="es-ES_tradnl" sz="3200" dirty="0">
              <a:solidFill>
                <a:srgbClr val="000000"/>
              </a:solidFill>
            </a:endParaRPr>
          </a:p>
        </p:txBody>
      </p:sp>
      <p:sp>
        <p:nvSpPr>
          <p:cNvPr id="67" name="Line 2880"/>
          <p:cNvSpPr>
            <a:spLocks noChangeShapeType="1"/>
          </p:cNvSpPr>
          <p:nvPr/>
        </p:nvSpPr>
        <p:spPr bwMode="auto">
          <a:xfrm flipV="1">
            <a:off x="539750" y="13125732"/>
            <a:ext cx="31359475" cy="0"/>
          </a:xfrm>
          <a:prstGeom prst="line">
            <a:avLst/>
          </a:prstGeom>
          <a:noFill/>
          <a:ln w="76200">
            <a:solidFill>
              <a:srgbClr val="000000"/>
            </a:solidFill>
            <a:round/>
            <a:headEnd/>
            <a:tailEnd/>
          </a:ln>
        </p:spPr>
        <p:txBody>
          <a:bodyPr/>
          <a:lstStyle/>
          <a:p>
            <a:endParaRPr lang="es-MX"/>
          </a:p>
        </p:txBody>
      </p:sp>
      <p:sp>
        <p:nvSpPr>
          <p:cNvPr id="68" name="Text Box 1674"/>
          <p:cNvSpPr txBox="1">
            <a:spLocks noChangeArrowheads="1"/>
          </p:cNvSpPr>
          <p:nvPr/>
        </p:nvSpPr>
        <p:spPr bwMode="auto">
          <a:xfrm>
            <a:off x="5721350" y="14051907"/>
            <a:ext cx="21531262" cy="3207032"/>
          </a:xfrm>
          <a:prstGeom prst="rect">
            <a:avLst/>
          </a:prstGeom>
          <a:noFill/>
          <a:ln w="9525">
            <a:noFill/>
            <a:miter lim="800000"/>
            <a:headEnd/>
            <a:tailEnd/>
          </a:ln>
        </p:spPr>
        <p:txBody>
          <a:bodyPr wrap="square" lIns="128016" tIns="64008" rIns="128016" bIns="64008">
            <a:spAutoFit/>
          </a:bodyPr>
          <a:lstStyle/>
          <a:p>
            <a:pPr algn="ctr" defTabSz="4321175"/>
            <a:r>
              <a:rPr lang="es-ES" sz="4000" b="1" dirty="0" smtClean="0">
                <a:solidFill>
                  <a:srgbClr val="000000"/>
                </a:solidFill>
              </a:rPr>
              <a:t>CONDICIONES INICIALES</a:t>
            </a:r>
            <a:endParaRPr lang="es-ES" sz="4000" b="1" dirty="0">
              <a:solidFill>
                <a:srgbClr val="000000"/>
              </a:solidFill>
            </a:endParaRPr>
          </a:p>
          <a:p>
            <a:pPr marL="457200" indent="-457200" algn="ctr" defTabSz="4321175">
              <a:buFont typeface="Arial" panose="020B0604020202020204" pitchFamily="34" charset="0"/>
              <a:buChar char="•"/>
            </a:pPr>
            <a:endParaRPr lang="es-MX" sz="3200" dirty="0" smtClean="0">
              <a:solidFill>
                <a:srgbClr val="000000"/>
              </a:solidFill>
            </a:endParaRPr>
          </a:p>
          <a:p>
            <a:pPr marL="457200" indent="-457200" algn="ctr" defTabSz="4321175">
              <a:buFont typeface="Arial" panose="020B0604020202020204" pitchFamily="34" charset="0"/>
              <a:buChar char="•"/>
            </a:pPr>
            <a:r>
              <a:rPr lang="es-MX" sz="3200" dirty="0" smtClean="0">
                <a:solidFill>
                  <a:srgbClr val="000000"/>
                </a:solidFill>
              </a:rPr>
              <a:t>El algoritmo debe ser desarrollado con el lenguaje de programación </a:t>
            </a:r>
            <a:r>
              <a:rPr lang="es-MX" sz="3200" dirty="0" err="1" smtClean="0">
                <a:solidFill>
                  <a:srgbClr val="000000"/>
                </a:solidFill>
              </a:rPr>
              <a:t>Wolfram</a:t>
            </a:r>
            <a:r>
              <a:rPr lang="es-MX" sz="3200" dirty="0" smtClean="0">
                <a:solidFill>
                  <a:srgbClr val="000000"/>
                </a:solidFill>
              </a:rPr>
              <a:t>, en el IDE </a:t>
            </a:r>
            <a:r>
              <a:rPr lang="es-MX" sz="3200" dirty="0" err="1" smtClean="0">
                <a:solidFill>
                  <a:srgbClr val="000000"/>
                </a:solidFill>
              </a:rPr>
              <a:t>Mathematica</a:t>
            </a:r>
            <a:r>
              <a:rPr lang="es-MX" sz="3200" dirty="0" smtClean="0">
                <a:solidFill>
                  <a:srgbClr val="000000"/>
                </a:solidFill>
              </a:rPr>
              <a:t>.</a:t>
            </a:r>
          </a:p>
          <a:p>
            <a:pPr marL="457200" indent="-457200" algn="ctr" defTabSz="4321175">
              <a:buFont typeface="Arial" panose="020B0604020202020204" pitchFamily="34" charset="0"/>
              <a:buChar char="•"/>
            </a:pPr>
            <a:r>
              <a:rPr lang="es-MX" sz="3200" dirty="0" smtClean="0">
                <a:solidFill>
                  <a:srgbClr val="000000"/>
                </a:solidFill>
              </a:rPr>
              <a:t>El árbol de expansión mínima debe tocar a todos los polígonos que componen el grafo.</a:t>
            </a:r>
          </a:p>
          <a:p>
            <a:pPr marL="457200" indent="-457200" algn="ctr" defTabSz="4321175">
              <a:buFont typeface="Arial" panose="020B0604020202020204" pitchFamily="34" charset="0"/>
              <a:buChar char="•"/>
            </a:pPr>
            <a:r>
              <a:rPr lang="es-MX" sz="3200" dirty="0" smtClean="0">
                <a:solidFill>
                  <a:srgbClr val="000000"/>
                </a:solidFill>
              </a:rPr>
              <a:t>El árbol debe comenzar por uno de los vértices de la periferia del grafo.</a:t>
            </a:r>
          </a:p>
          <a:p>
            <a:pPr marL="457200" indent="-457200" algn="ctr" defTabSz="4321175">
              <a:buFont typeface="Arial" panose="020B0604020202020204" pitchFamily="34" charset="0"/>
              <a:buChar char="•"/>
            </a:pPr>
            <a:r>
              <a:rPr lang="es-MX" sz="3200" dirty="0" smtClean="0">
                <a:solidFill>
                  <a:srgbClr val="000000"/>
                </a:solidFill>
              </a:rPr>
              <a:t>Se construirá un algoritmo voraz que analice todos los posibles caminos del grafo.</a:t>
            </a:r>
            <a:endParaRPr lang="es-MX" sz="3200" dirty="0">
              <a:solidFill>
                <a:srgbClr val="000000"/>
              </a:solidFill>
            </a:endParaRPr>
          </a:p>
        </p:txBody>
      </p:sp>
      <p:sp>
        <p:nvSpPr>
          <p:cNvPr id="69" name="Text Box 1674"/>
          <p:cNvSpPr txBox="1">
            <a:spLocks noChangeArrowheads="1"/>
          </p:cNvSpPr>
          <p:nvPr/>
        </p:nvSpPr>
        <p:spPr bwMode="auto">
          <a:xfrm>
            <a:off x="634256" y="19936794"/>
            <a:ext cx="14883557" cy="5792355"/>
          </a:xfrm>
          <a:prstGeom prst="rect">
            <a:avLst/>
          </a:prstGeom>
          <a:noFill/>
          <a:ln w="9525">
            <a:noFill/>
            <a:miter lim="800000"/>
            <a:headEnd/>
            <a:tailEnd/>
          </a:ln>
        </p:spPr>
        <p:txBody>
          <a:bodyPr wrap="square" lIns="128016" tIns="64008" rIns="128016" bIns="64008">
            <a:spAutoFit/>
          </a:bodyPr>
          <a:lstStyle/>
          <a:p>
            <a:pPr algn="ctr" defTabSz="4321175"/>
            <a:r>
              <a:rPr lang="es-ES" sz="4000" b="1" dirty="0" smtClean="0">
                <a:solidFill>
                  <a:srgbClr val="000000"/>
                </a:solidFill>
              </a:rPr>
              <a:t>DESARROLLO</a:t>
            </a:r>
          </a:p>
          <a:p>
            <a:pPr algn="ctr" defTabSz="4321175"/>
            <a:endParaRPr lang="es-ES" sz="4000" b="1" dirty="0">
              <a:solidFill>
                <a:srgbClr val="000000"/>
              </a:solidFill>
            </a:endParaRPr>
          </a:p>
          <a:p>
            <a:pPr algn="just" defTabSz="4321175"/>
            <a:r>
              <a:rPr lang="es-MX" sz="3200" dirty="0" smtClean="0">
                <a:solidFill>
                  <a:srgbClr val="000000"/>
                </a:solidFill>
              </a:rPr>
              <a:t>Durante el transcurso del desarrollo de este proyecto hubo varios problemas, principalmente por la inexperiencia del lenguaje de programación, lo cual hizo una gran complicación durante la codificación del algoritmo. Gracias a que el investigador nos otorgó material para comprender y familiarizarnos con el lenguaje se pudo llevar a cabo de una manera más satisfactoria el desarrollo y el transcurso del proyecto.</a:t>
            </a:r>
          </a:p>
          <a:p>
            <a:pPr algn="just" defTabSz="4321175"/>
            <a:endParaRPr lang="es-MX" sz="3200" dirty="0" smtClean="0">
              <a:solidFill>
                <a:srgbClr val="000000"/>
              </a:solidFill>
            </a:endParaRPr>
          </a:p>
          <a:p>
            <a:pPr algn="just" defTabSz="4321175"/>
            <a:r>
              <a:rPr lang="es-MX" sz="3200" dirty="0" smtClean="0">
                <a:solidFill>
                  <a:srgbClr val="000000"/>
                </a:solidFill>
              </a:rPr>
              <a:t>En la figura 1 se muestra el grafo poligonal propuesto por el investigador, al cual sería procesado por el algoritmo.</a:t>
            </a:r>
            <a:endParaRPr lang="es-MX" sz="3200" dirty="0">
              <a:solidFill>
                <a:srgbClr val="000000"/>
              </a:solidFill>
            </a:endParaRPr>
          </a:p>
        </p:txBody>
      </p:sp>
      <p:sp>
        <p:nvSpPr>
          <p:cNvPr id="70" name="Text Box 1674"/>
          <p:cNvSpPr txBox="1">
            <a:spLocks noChangeArrowheads="1"/>
          </p:cNvSpPr>
          <p:nvPr/>
        </p:nvSpPr>
        <p:spPr bwMode="auto">
          <a:xfrm>
            <a:off x="16470278" y="19936794"/>
            <a:ext cx="14883557" cy="4315027"/>
          </a:xfrm>
          <a:prstGeom prst="rect">
            <a:avLst/>
          </a:prstGeom>
          <a:noFill/>
          <a:ln w="9525">
            <a:noFill/>
            <a:miter lim="800000"/>
            <a:headEnd/>
            <a:tailEnd/>
          </a:ln>
        </p:spPr>
        <p:txBody>
          <a:bodyPr wrap="square" lIns="128016" tIns="64008" rIns="128016" bIns="64008">
            <a:spAutoFit/>
          </a:bodyPr>
          <a:lstStyle/>
          <a:p>
            <a:pPr algn="ctr" defTabSz="4321175"/>
            <a:r>
              <a:rPr lang="es-ES" sz="4000" b="1" dirty="0" smtClean="0">
                <a:solidFill>
                  <a:srgbClr val="000000"/>
                </a:solidFill>
              </a:rPr>
              <a:t>RESULTADO</a:t>
            </a:r>
          </a:p>
          <a:p>
            <a:pPr algn="ctr" defTabSz="4321175"/>
            <a:endParaRPr lang="es-MX" sz="4000" b="1" dirty="0" smtClean="0">
              <a:solidFill>
                <a:srgbClr val="000000"/>
              </a:solidFill>
            </a:endParaRPr>
          </a:p>
          <a:p>
            <a:pPr algn="just" defTabSz="4321175"/>
            <a:r>
              <a:rPr lang="es-MX" sz="3200" dirty="0" smtClean="0">
                <a:solidFill>
                  <a:srgbClr val="000000"/>
                </a:solidFill>
              </a:rPr>
              <a:t>El algoritmo codificado funciona correctamente, obteniendo un resultado bastante aproximado a la solución óptima, usando un tiempo de procesamiento bastante aceptable, y cumpliendo con cada una de las condiciones propuestas.</a:t>
            </a:r>
          </a:p>
          <a:p>
            <a:pPr algn="just" defTabSz="4321175"/>
            <a:endParaRPr lang="es-MX" sz="3200" dirty="0">
              <a:solidFill>
                <a:srgbClr val="000000"/>
              </a:solidFill>
            </a:endParaRPr>
          </a:p>
          <a:p>
            <a:pPr algn="just" defTabSz="4321175"/>
            <a:r>
              <a:rPr lang="es-MX" sz="3200" dirty="0" smtClean="0">
                <a:solidFill>
                  <a:srgbClr val="000000"/>
                </a:solidFill>
              </a:rPr>
              <a:t>En la figura 2 se nuestra el grafo con el camino de expansión mínima encontrado por el algoritmo.</a:t>
            </a:r>
            <a:endParaRPr lang="es-ES" sz="3200" dirty="0">
              <a:solidFill>
                <a:srgbClr val="000000"/>
              </a:solidFill>
            </a:endParaRPr>
          </a:p>
        </p:txBody>
      </p:sp>
      <p:pic>
        <p:nvPicPr>
          <p:cNvPr id="71" name="Imagen 70"/>
          <p:cNvPicPr/>
          <p:nvPr/>
        </p:nvPicPr>
        <p:blipFill rotWithShape="1">
          <a:blip r:embed="rId4"/>
          <a:srcRect l="5100" r="6161"/>
          <a:stretch/>
        </p:blipFill>
        <p:spPr bwMode="auto">
          <a:xfrm>
            <a:off x="1012229" y="25760898"/>
            <a:ext cx="14127609" cy="13771794"/>
          </a:xfrm>
          <a:prstGeom prst="rect">
            <a:avLst/>
          </a:prstGeom>
          <a:ln>
            <a:noFill/>
          </a:ln>
          <a:extLst>
            <a:ext uri="{53640926-AAD7-44D8-BBD7-CCE9431645EC}">
              <a14:shadowObscured xmlns:a14="http://schemas.microsoft.com/office/drawing/2010/main"/>
            </a:ext>
          </a:extLst>
        </p:spPr>
      </p:pic>
      <p:sp>
        <p:nvSpPr>
          <p:cNvPr id="72" name="Text Box 1674"/>
          <p:cNvSpPr txBox="1">
            <a:spLocks noChangeArrowheads="1"/>
          </p:cNvSpPr>
          <p:nvPr/>
        </p:nvSpPr>
        <p:spPr bwMode="auto">
          <a:xfrm>
            <a:off x="298823" y="39784720"/>
            <a:ext cx="14883557" cy="744819"/>
          </a:xfrm>
          <a:prstGeom prst="rect">
            <a:avLst/>
          </a:prstGeom>
          <a:noFill/>
          <a:ln w="9525">
            <a:noFill/>
            <a:miter lim="800000"/>
            <a:headEnd/>
            <a:tailEnd/>
          </a:ln>
        </p:spPr>
        <p:txBody>
          <a:bodyPr wrap="square" lIns="128016" tIns="64008" rIns="128016" bIns="64008">
            <a:spAutoFit/>
          </a:bodyPr>
          <a:lstStyle/>
          <a:p>
            <a:pPr algn="ctr" defTabSz="4321175"/>
            <a:r>
              <a:rPr lang="es-MX" sz="4000" b="1" dirty="0" smtClean="0">
                <a:solidFill>
                  <a:srgbClr val="000000"/>
                </a:solidFill>
              </a:rPr>
              <a:t>Figura 1. Grafo poligonal a procesar.</a:t>
            </a:r>
            <a:endParaRPr lang="es-ES" sz="4000" b="1" dirty="0" smtClean="0">
              <a:solidFill>
                <a:srgbClr val="0000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6148404" y="24616498"/>
            <a:ext cx="16251980" cy="1420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1674"/>
          <p:cNvSpPr txBox="1">
            <a:spLocks noChangeArrowheads="1"/>
          </p:cNvSpPr>
          <p:nvPr/>
        </p:nvSpPr>
        <p:spPr bwMode="auto">
          <a:xfrm>
            <a:off x="16980742" y="39784720"/>
            <a:ext cx="14883557" cy="1360372"/>
          </a:xfrm>
          <a:prstGeom prst="rect">
            <a:avLst/>
          </a:prstGeom>
          <a:noFill/>
          <a:ln w="9525">
            <a:noFill/>
            <a:miter lim="800000"/>
            <a:headEnd/>
            <a:tailEnd/>
          </a:ln>
        </p:spPr>
        <p:txBody>
          <a:bodyPr wrap="square" lIns="128016" tIns="64008" rIns="128016" bIns="64008">
            <a:spAutoFit/>
          </a:bodyPr>
          <a:lstStyle/>
          <a:p>
            <a:pPr algn="ctr" defTabSz="4321175"/>
            <a:r>
              <a:rPr lang="es-MX" sz="4000" b="1" dirty="0" smtClean="0">
                <a:solidFill>
                  <a:srgbClr val="000000"/>
                </a:solidFill>
              </a:rPr>
              <a:t>Figura 2. Grafo con el camino de expansión </a:t>
            </a:r>
            <a:r>
              <a:rPr lang="es-MX" sz="4000" b="1" dirty="0" smtClean="0">
                <a:solidFill>
                  <a:srgbClr val="000000"/>
                </a:solidFill>
              </a:rPr>
              <a:t>mínima en camino (izquierda) y en ciclo (derecha).</a:t>
            </a:r>
            <a:endParaRPr lang="es-ES" sz="4000" b="1" dirty="0" smtClean="0">
              <a:solidFill>
                <a:srgbClr val="000000"/>
              </a:solidFill>
            </a:endParaRPr>
          </a:p>
        </p:txBody>
      </p:sp>
      <p:sp>
        <p:nvSpPr>
          <p:cNvPr id="75" name="Line 2915"/>
          <p:cNvSpPr>
            <a:spLocks noChangeShapeType="1"/>
          </p:cNvSpPr>
          <p:nvPr/>
        </p:nvSpPr>
        <p:spPr bwMode="auto">
          <a:xfrm flipH="1" flipV="1">
            <a:off x="15969105" y="7848597"/>
            <a:ext cx="31308" cy="5270785"/>
          </a:xfrm>
          <a:prstGeom prst="line">
            <a:avLst/>
          </a:prstGeom>
          <a:noFill/>
          <a:ln w="76200">
            <a:solidFill>
              <a:srgbClr val="000000"/>
            </a:solidFill>
            <a:round/>
            <a:headEnd/>
            <a:tailEnd/>
          </a:ln>
        </p:spPr>
        <p:txBody>
          <a:bodyPr/>
          <a:lstStyle/>
          <a:p>
            <a:endParaRPr lang="es-MX"/>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iseño predeterminado">
  <a:themeElements>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21175" rtl="0" eaLnBrk="1" fontAlgn="base" latinLnBrk="0" hangingPunct="1">
          <a:lnSpc>
            <a:spcPct val="100000"/>
          </a:lnSpc>
          <a:spcBef>
            <a:spcPct val="0"/>
          </a:spcBef>
          <a:spcAft>
            <a:spcPct val="0"/>
          </a:spcAft>
          <a:buClrTx/>
          <a:buSzTx/>
          <a:buFontTx/>
          <a:buNone/>
          <a:tabLst/>
          <a:defRPr kumimoji="0" lang="es-ES" sz="8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21175" rtl="0" eaLnBrk="1" fontAlgn="base" latinLnBrk="0" hangingPunct="1">
          <a:lnSpc>
            <a:spcPct val="100000"/>
          </a:lnSpc>
          <a:spcBef>
            <a:spcPct val="0"/>
          </a:spcBef>
          <a:spcAft>
            <a:spcPct val="0"/>
          </a:spcAft>
          <a:buClrTx/>
          <a:buSzTx/>
          <a:buFontTx/>
          <a:buNone/>
          <a:tabLst/>
          <a:defRPr kumimoji="0" lang="es-ES" sz="85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themeOverride>
</file>

<file path=docProps/app.xml><?xml version="1.0" encoding="utf-8"?>
<Properties xmlns="http://schemas.openxmlformats.org/officeDocument/2006/extended-properties" xmlns:vt="http://schemas.openxmlformats.org/officeDocument/2006/docPropsVTypes">
  <TotalTime>2742</TotalTime>
  <Words>387</Words>
  <Application>Microsoft Office PowerPoint</Application>
  <PresentationFormat>Personalizado</PresentationFormat>
  <Paragraphs>36</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Times New Roman</vt:lpstr>
      <vt:lpstr>Diseño predeterminado</vt:lpstr>
      <vt:lpstr>Presentación de PowerPoint</vt:lpstr>
    </vt:vector>
  </TitlesOfParts>
  <Company>UMSNH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PosterRopec</dc:title>
  <dc:creator>Jorge Lucio Diaz</dc:creator>
  <cp:lastModifiedBy>Jesús Mendoza Verduzco</cp:lastModifiedBy>
  <cp:revision>170</cp:revision>
  <dcterms:created xsi:type="dcterms:W3CDTF">2005-11-07T17:06:43Z</dcterms:created>
  <dcterms:modified xsi:type="dcterms:W3CDTF">2018-08-08T01:25:22Z</dcterms:modified>
</cp:coreProperties>
</file>