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9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8" r:id="rId11"/>
    <p:sldId id="286" r:id="rId12"/>
    <p:sldId id="287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27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CDB74D4-5E76-4C47-E7AA-61E2C648C8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Course Title, Topic Name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962EDA-0A3B-5C3A-C8DF-7672C339CF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5D750-AD1D-4C03-A026-1768137CC901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C80489-5F61-FA08-A147-AE43BE9C499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College of Engineering, KONERU LAKSHMAIAH EDUCATION FOUNDATION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D387C-1469-6716-E148-98BDCB6976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566E6-FD90-4AE7-9488-620D46A96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391555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Course Title, Topic Name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26BB4A-8EA9-40D4-95BF-21E04B247614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College of Engineering, KONERU LAKSHMAIAH EDUCATION FOUNDATION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BDDA1-7BB7-447A-97DE-AE5425C8F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00788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982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267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640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7"/>
          <p:cNvSpPr>
            <a:spLocks noGrp="1"/>
          </p:cNvSpPr>
          <p:nvPr>
            <p:ph type="pic" idx="2"/>
          </p:nvPr>
        </p:nvSpPr>
        <p:spPr>
          <a:xfrm>
            <a:off x="0" y="0"/>
            <a:ext cx="5467350" cy="5987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19379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521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948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286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372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C03EC-DED8-961A-E6B1-FC325D993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923624-447B-2B91-A67E-1D3A3831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F3345-2DE5-DDDA-AE48-9C6139CAFF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651E9B-DDDD-0421-B94E-3485D0DEC05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49350" y="2225675"/>
            <a:ext cx="10204450" cy="3433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178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587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03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776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9" y="37908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90490" y="6291139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CBABCCC1-BF11-4F37-963E-1BCD5B23FD72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Icon&#10;&#10;Description automatically generated with medium confidence">
            <a:extLst>
              <a:ext uri="{FF2B5EF4-FFF2-40B4-BE49-F238E27FC236}">
                <a16:creationId xmlns:a16="http://schemas.microsoft.com/office/drawing/2014/main" id="{D33DD7EC-6054-A5D7-0F93-3916702EC90E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4" y="32699"/>
            <a:ext cx="1218935" cy="5009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6D7A70-9470-38A5-6785-933F5C0892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0" t="18054" b="50110"/>
          <a:stretch/>
        </p:blipFill>
        <p:spPr>
          <a:xfrm>
            <a:off x="1451579" y="6373097"/>
            <a:ext cx="2912198" cy="351077"/>
          </a:xfrm>
          <a:prstGeom prst="rect">
            <a:avLst/>
          </a:prstGeom>
        </p:spPr>
      </p:pic>
      <p:pic>
        <p:nvPicPr>
          <p:cNvPr id="14" name="Picture 13" descr="Text&#10;&#10;Description automatically generated with medium confidence">
            <a:extLst>
              <a:ext uri="{FF2B5EF4-FFF2-40B4-BE49-F238E27FC236}">
                <a16:creationId xmlns:a16="http://schemas.microsoft.com/office/drawing/2014/main" id="{A51BE3ED-273E-B0A1-FC3A-EE01E1A92D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57" r="20929" b="13232"/>
          <a:stretch/>
        </p:blipFill>
        <p:spPr>
          <a:xfrm>
            <a:off x="8825503" y="6373097"/>
            <a:ext cx="2229351" cy="33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380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3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69B8D-BF65-4ADD-F76F-77EA72FFCB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5414" y="753594"/>
            <a:ext cx="10670723" cy="1567678"/>
          </a:xfrm>
        </p:spPr>
        <p:txBody>
          <a:bodyPr>
            <a:normAutofit fontScale="90000"/>
          </a:bodyPr>
          <a:lstStyle/>
          <a:p>
            <a:pPr lvl="0" algn="ctr"/>
            <a:r>
              <a:rPr lang="en-US" b="1" dirty="0">
                <a:ln/>
                <a:solidFill>
                  <a:srgbClr val="C00000"/>
                </a:solidFill>
                <a:cs typeface="Poppins" panose="00000500000000000000" pitchFamily="2" charset="0"/>
              </a:rPr>
              <a:t>ARTIFICIAL INTELLIGENCE &amp; MACHINE LEARNING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640656-3048-2A08-BF39-81705306F7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0582" y="2770909"/>
            <a:ext cx="7725787" cy="719386"/>
          </a:xfrm>
        </p:spPr>
        <p:txBody>
          <a:bodyPr>
            <a:normAutofit/>
          </a:bodyPr>
          <a:lstStyle/>
          <a:p>
            <a:pPr algn="ctr"/>
            <a:r>
              <a:rPr lang="en-US" sz="2400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Experiment</a:t>
            </a:r>
            <a:r>
              <a:rPr lang="en-US" sz="2400" b="1" kern="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#</a:t>
            </a:r>
            <a:r>
              <a:rPr lang="en-US" sz="2400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1:  Basic Python Programs </a:t>
            </a:r>
            <a:endParaRPr lang="en-IN" sz="2400" b="1" kern="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/>
            <a:endParaRPr lang="en-US" sz="1100" dirty="0"/>
          </a:p>
        </p:txBody>
      </p:sp>
      <p:sp>
        <p:nvSpPr>
          <p:cNvPr id="5" name="Google Shape;502;p17">
            <a:extLst>
              <a:ext uri="{FF2B5EF4-FFF2-40B4-BE49-F238E27FC236}">
                <a16:creationId xmlns:a16="http://schemas.microsoft.com/office/drawing/2014/main" id="{55E39FC0-0876-E9C8-F138-137F8836B959}"/>
              </a:ext>
            </a:extLst>
          </p:cNvPr>
          <p:cNvSpPr/>
          <p:nvPr/>
        </p:nvSpPr>
        <p:spPr>
          <a:xfrm>
            <a:off x="5451101" y="3981683"/>
            <a:ext cx="2235116" cy="453054"/>
          </a:xfrm>
          <a:prstGeom prst="roundRect">
            <a:avLst>
              <a:gd name="adj" fmla="val 35613"/>
            </a:avLst>
          </a:prstGeom>
          <a:solidFill>
            <a:srgbClr val="C00000"/>
          </a:solidFill>
          <a:ln>
            <a:noFill/>
          </a:ln>
          <a:effectLst>
            <a:outerShdw blurRad="190500" sx="102000" sy="102000" algn="ctr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Poppins" panose="00000500000000000000" pitchFamily="2" charset="0"/>
                <a:ea typeface="Calibri"/>
                <a:cs typeface="Poppins" panose="00000500000000000000" pitchFamily="2" charset="0"/>
                <a:sym typeface="Calibri"/>
              </a:rPr>
              <a:t>CO - 6</a:t>
            </a:r>
            <a:endParaRPr sz="2400" dirty="0">
              <a:solidFill>
                <a:schemeClr val="lt1"/>
              </a:solidFill>
              <a:latin typeface="Poppins" panose="00000500000000000000" pitchFamily="2" charset="0"/>
              <a:ea typeface="Calibri"/>
              <a:cs typeface="Poppins" panose="00000500000000000000" pitchFamily="2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3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AF9003-4FFE-1159-B729-D9D35338E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041174" cy="4037749"/>
          </a:xfrm>
        </p:spPr>
        <p:txBody>
          <a:bodyPr>
            <a:no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b="1" dirty="0"/>
              <a:t># Function to find all prime numbers in a given range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/>
              <a:t>def </a:t>
            </a:r>
            <a:r>
              <a:rPr lang="en-US" sz="3200" dirty="0" err="1"/>
              <a:t>find_primes_in_range</a:t>
            </a:r>
            <a:r>
              <a:rPr lang="en-US" sz="3200" dirty="0"/>
              <a:t>(start, end):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/>
              <a:t>  primes = [ ]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/>
              <a:t>  for num in range(start, end + 1):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/>
              <a:t>       if </a:t>
            </a:r>
            <a:r>
              <a:rPr lang="en-US" sz="3200" dirty="0" err="1"/>
              <a:t>is_prime</a:t>
            </a:r>
            <a:r>
              <a:rPr lang="en-US" sz="3200" dirty="0"/>
              <a:t>(num):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/>
              <a:t>            </a:t>
            </a:r>
            <a:r>
              <a:rPr lang="en-US" sz="3200" dirty="0" err="1"/>
              <a:t>primes.append</a:t>
            </a:r>
            <a:r>
              <a:rPr lang="en-US" sz="3200" dirty="0"/>
              <a:t>(num)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/>
              <a:t>    return primes</a:t>
            </a:r>
          </a:p>
        </p:txBody>
      </p:sp>
    </p:spTree>
    <p:extLst>
      <p:ext uri="{BB962C8B-B14F-4D97-AF65-F5344CB8AC3E}">
        <p14:creationId xmlns:p14="http://schemas.microsoft.com/office/powerpoint/2010/main" val="3982619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AF9003-4FFE-1159-B729-D9D35338E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4052558"/>
          </a:xfrm>
        </p:spPr>
        <p:txBody>
          <a:bodyPr>
            <a:noAutofit/>
          </a:bodyPr>
          <a:lstStyle/>
          <a:p>
            <a:pPr marL="0" marR="0" indent="0" algn="just" fontAlgn="base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32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</a:rPr>
              <a:t># Input from the user</a:t>
            </a:r>
          </a:p>
          <a:p>
            <a:pPr marL="0" marR="0" indent="0" algn="just" fontAlgn="base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3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</a:rPr>
              <a:t>start = int(input("Enter the start of the range: "))</a:t>
            </a:r>
          </a:p>
          <a:p>
            <a:pPr marL="0" marR="0" indent="0" algn="just" fontAlgn="base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3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</a:rPr>
              <a:t>end = int(input("Enter the end of the range: "))</a:t>
            </a:r>
          </a:p>
          <a:p>
            <a:pPr marL="0" marR="0" algn="just" fontAlgn="base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</a:pPr>
            <a:endParaRPr lang="en-US" sz="3200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+mn-ea"/>
            </a:endParaRPr>
          </a:p>
          <a:p>
            <a:pPr marL="0" marR="0" indent="0" algn="just" fontAlgn="base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32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</a:rPr>
              <a:t># Output the prime numbers in the given range</a:t>
            </a:r>
          </a:p>
          <a:p>
            <a:pPr marL="0" marR="0" indent="0" algn="just" fontAlgn="base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32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</a:rPr>
              <a:t>prime_numbers</a:t>
            </a:r>
            <a:r>
              <a:rPr lang="en-US" sz="3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</a:rPr>
              <a:t> = </a:t>
            </a:r>
            <a:r>
              <a:rPr lang="en-US" sz="32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</a:rPr>
              <a:t>find_primes_in_range</a:t>
            </a:r>
            <a:r>
              <a:rPr lang="en-US" sz="3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</a:rPr>
              <a:t>(start, end)</a:t>
            </a:r>
          </a:p>
          <a:p>
            <a:pPr marL="0" marR="0" indent="0" algn="just" fontAlgn="base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3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</a:rPr>
              <a:t>print(</a:t>
            </a:r>
            <a:r>
              <a:rPr lang="en-US" sz="32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</a:rPr>
              <a:t>f"The</a:t>
            </a:r>
            <a:r>
              <a:rPr lang="en-US" sz="3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</a:rPr>
              <a:t> prime numbers between {start} and {end} are: {</a:t>
            </a:r>
            <a:r>
              <a:rPr lang="en-US" sz="32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</a:rPr>
              <a:t>prime_numbers</a:t>
            </a:r>
            <a:r>
              <a:rPr lang="en-US" sz="3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</a:rPr>
              <a:t>}")</a:t>
            </a:r>
          </a:p>
        </p:txBody>
      </p:sp>
    </p:spTree>
    <p:extLst>
      <p:ext uri="{BB962C8B-B14F-4D97-AF65-F5344CB8AC3E}">
        <p14:creationId xmlns:p14="http://schemas.microsoft.com/office/powerpoint/2010/main" val="971905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C81B3C8-4C52-45DB-8575-6FA609299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b="1" dirty="0"/>
              <a:t>5. Write a Python Program to Print the Fibonacci Series up to N Term</a:t>
            </a:r>
            <a:endParaRPr lang="en-IN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375A00-5671-6549-9F0D-7D297F28275F}"/>
              </a:ext>
            </a:extLst>
          </p:cNvPr>
          <p:cNvSpPr txBox="1"/>
          <p:nvPr/>
        </p:nvSpPr>
        <p:spPr>
          <a:xfrm>
            <a:off x="815788" y="2133600"/>
            <a:ext cx="9603275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spcBef>
                <a:spcPts val="0"/>
              </a:spcBef>
            </a:pPr>
            <a:r>
              <a:rPr lang="en-IN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Function to generate Fibonacci series up to N terms</a:t>
            </a:r>
          </a:p>
          <a:p>
            <a:pPr marL="0" marR="0" algn="just">
              <a:spcBef>
                <a:spcPts val="0"/>
              </a:spcBef>
            </a:pPr>
            <a: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 </a:t>
            </a:r>
            <a:r>
              <a:rPr lang="en-IN" sz="3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fibonacci_series</a:t>
            </a:r>
            <a: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(n):</a:t>
            </a:r>
          </a:p>
          <a:p>
            <a:pPr marL="0" marR="0" algn="just">
              <a:spcBef>
                <a:spcPts val="0"/>
              </a:spcBef>
            </a:pPr>
            <a: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3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fib_sequence</a:t>
            </a:r>
            <a: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[]</a:t>
            </a:r>
          </a:p>
          <a:p>
            <a:pPr marL="0" marR="0" algn="just">
              <a:spcBef>
                <a:spcPts val="0"/>
              </a:spcBef>
            </a:pPr>
            <a: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a, b = 0, 1</a:t>
            </a:r>
          </a:p>
          <a:p>
            <a:pPr marL="0" marR="0" algn="just">
              <a:spcBef>
                <a:spcPts val="0"/>
              </a:spcBef>
            </a:pPr>
            <a: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while </a:t>
            </a:r>
            <a:r>
              <a:rPr lang="en-IN" sz="3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len</a:t>
            </a:r>
            <a: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3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fib_sequence</a:t>
            </a:r>
            <a: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&lt; n:</a:t>
            </a:r>
          </a:p>
          <a:p>
            <a:pPr marL="0" marR="0" algn="just">
              <a:spcBef>
                <a:spcPts val="0"/>
              </a:spcBef>
            </a:pPr>
            <a: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3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fib_sequence.append</a:t>
            </a:r>
            <a: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(a)</a:t>
            </a:r>
          </a:p>
          <a:p>
            <a:pPr marL="0" marR="0" algn="just">
              <a:spcBef>
                <a:spcPts val="0"/>
              </a:spcBef>
            </a:pPr>
            <a: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a, b = b, a + b</a:t>
            </a:r>
          </a:p>
          <a:p>
            <a:pPr marL="0" marR="0" algn="just">
              <a:spcBef>
                <a:spcPts val="0"/>
              </a:spcBef>
            </a:pPr>
            <a: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return </a:t>
            </a:r>
            <a:r>
              <a:rPr lang="en-IN" sz="3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fib_sequence</a:t>
            </a:r>
            <a:endParaRPr lang="en-IN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059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62BA8-5A44-5202-9F20-51BC9938D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27868"/>
          </a:xfrm>
        </p:spPr>
        <p:txBody>
          <a:bodyPr>
            <a:normAutofit fontScale="2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sz="11200" b="1" dirty="0"/>
              <a:t># Input from the user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1200" dirty="0" err="1"/>
              <a:t>num_terms</a:t>
            </a:r>
            <a:r>
              <a:rPr lang="en-IN" sz="11200" dirty="0"/>
              <a:t> = int(input("Enter the number of terms: "))</a:t>
            </a:r>
          </a:p>
          <a:p>
            <a:pPr marL="0" indent="0">
              <a:spcBef>
                <a:spcPts val="0"/>
              </a:spcBef>
              <a:buNone/>
            </a:pPr>
            <a:endParaRPr lang="en-IN" sz="11200" b="1" dirty="0"/>
          </a:p>
          <a:p>
            <a:pPr marL="0" indent="0">
              <a:spcBef>
                <a:spcPts val="0"/>
              </a:spcBef>
              <a:buNone/>
            </a:pPr>
            <a:r>
              <a:rPr lang="en-IN" sz="11200" b="1" dirty="0"/>
              <a:t># Output the Fibonacci series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1200" dirty="0"/>
              <a:t>if </a:t>
            </a:r>
            <a:r>
              <a:rPr lang="en-IN" sz="11200" dirty="0" err="1"/>
              <a:t>num_terms</a:t>
            </a:r>
            <a:r>
              <a:rPr lang="en-IN" sz="11200" dirty="0"/>
              <a:t> &lt;= 0: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1200" dirty="0"/>
              <a:t>    print("Please enter a positive integer")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1200" dirty="0"/>
              <a:t>else: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1200" dirty="0"/>
              <a:t>    print(</a:t>
            </a:r>
            <a:r>
              <a:rPr lang="en-IN" sz="11200" dirty="0" err="1"/>
              <a:t>f"Fibonacci</a:t>
            </a:r>
            <a:r>
              <a:rPr lang="en-IN" sz="11200" dirty="0"/>
              <a:t> series up to {</a:t>
            </a:r>
            <a:r>
              <a:rPr lang="en-IN" sz="11200" dirty="0" err="1"/>
              <a:t>num_terms</a:t>
            </a:r>
            <a:r>
              <a:rPr lang="en-IN" sz="11200" dirty="0"/>
              <a:t>} terms: {</a:t>
            </a:r>
            <a:r>
              <a:rPr lang="en-IN" sz="11200" dirty="0" err="1"/>
              <a:t>fibonacci_series</a:t>
            </a:r>
            <a:r>
              <a:rPr lang="en-IN" sz="11200" dirty="0"/>
              <a:t>(</a:t>
            </a:r>
            <a:r>
              <a:rPr lang="en-IN" sz="11200" dirty="0" err="1"/>
              <a:t>num_terms</a:t>
            </a:r>
            <a:r>
              <a:rPr lang="en-IN" sz="11200" dirty="0"/>
              <a:t>)}")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19536-A554-D019-D769-C4F1E4903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973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CABF5-AE01-20C7-409A-3D6EA1B58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400" b="1" dirty="0"/>
              <a:t>6. Create a list of integers and append, insert, and remove elements from the list. Access elements using indexing and slicing</a:t>
            </a:r>
            <a:endParaRPr lang="en-IN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1F93A-DAD1-1517-594B-380FB0953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2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Creating a list of integers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 = [10, 20, 30, 40, 50]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Appending an element to the list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numbers.append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print("After appending 60:", numbers)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Inserting an element at a specific position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numbers.insert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(2, 25)  </a:t>
            </a:r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Insert 25 at index 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print("After inserting 25 at index 2:", numbers)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Removing an element from the list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numbers.remove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(40)  </a:t>
            </a:r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Remove the first occurrence of 40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print("After removing 40:", numbers)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BD608-6494-69D5-7974-E5926533F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046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416E5-1F69-3F4A-9529-5746CD80F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540327"/>
            <a:ext cx="9603275" cy="5514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/>
              <a:t># Accessing elements using indexing</a:t>
            </a:r>
          </a:p>
          <a:p>
            <a:pPr marL="0" indent="0">
              <a:buNone/>
            </a:pPr>
            <a:r>
              <a:rPr lang="en-US" sz="2600" dirty="0" err="1"/>
              <a:t>first_element</a:t>
            </a:r>
            <a:r>
              <a:rPr lang="en-US" sz="2600" dirty="0"/>
              <a:t> = numbers[0]</a:t>
            </a:r>
          </a:p>
          <a:p>
            <a:pPr marL="0" indent="0">
              <a:buNone/>
            </a:pPr>
            <a:r>
              <a:rPr lang="en-US" sz="2600" dirty="0" err="1"/>
              <a:t>last_element</a:t>
            </a:r>
            <a:r>
              <a:rPr lang="en-US" sz="2600" dirty="0"/>
              <a:t> = numbers[-1]</a:t>
            </a:r>
          </a:p>
          <a:p>
            <a:pPr marL="0" indent="0">
              <a:buNone/>
            </a:pPr>
            <a:r>
              <a:rPr lang="en-US" sz="2600" dirty="0"/>
              <a:t>print("First element:", </a:t>
            </a:r>
            <a:r>
              <a:rPr lang="en-US" sz="2600" dirty="0" err="1"/>
              <a:t>first_element</a:t>
            </a:r>
            <a:r>
              <a:rPr lang="en-US" sz="2600" dirty="0"/>
              <a:t>)</a:t>
            </a:r>
          </a:p>
          <a:p>
            <a:pPr marL="0" indent="0">
              <a:buNone/>
            </a:pPr>
            <a:r>
              <a:rPr lang="en-US" sz="2600" dirty="0"/>
              <a:t>print("Last element:", </a:t>
            </a:r>
            <a:r>
              <a:rPr lang="en-US" sz="2600" dirty="0" err="1"/>
              <a:t>last_element</a:t>
            </a:r>
            <a:r>
              <a:rPr lang="en-US" sz="2600" dirty="0"/>
              <a:t>)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b="1" dirty="0"/>
              <a:t># Accessing elements using slicing</a:t>
            </a:r>
          </a:p>
          <a:p>
            <a:pPr marL="0" indent="0">
              <a:buNone/>
            </a:pPr>
            <a:r>
              <a:rPr lang="en-US" sz="2600" dirty="0" err="1"/>
              <a:t>sub_list</a:t>
            </a:r>
            <a:r>
              <a:rPr lang="en-US" sz="2600" dirty="0"/>
              <a:t> = numbers[1:4]  </a:t>
            </a:r>
            <a:r>
              <a:rPr lang="en-US" sz="2600" b="1" dirty="0"/>
              <a:t># Get elements from index 1 to 3</a:t>
            </a:r>
          </a:p>
          <a:p>
            <a:pPr marL="0" indent="0">
              <a:buNone/>
            </a:pPr>
            <a:r>
              <a:rPr lang="en-US" sz="2600" dirty="0"/>
              <a:t>print("Sub-list (from index 1 to 3):", </a:t>
            </a:r>
            <a:r>
              <a:rPr lang="en-US" sz="2600" dirty="0" err="1"/>
              <a:t>sub_list</a:t>
            </a:r>
            <a:r>
              <a:rPr lang="en-US" sz="2600" dirty="0"/>
              <a:t>)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73E88E-1F79-182E-F36F-207501C97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59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10DB7-BDEA-E791-F446-4FEBDB986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784457" cy="1049235"/>
          </a:xfrm>
        </p:spPr>
        <p:txBody>
          <a:bodyPr>
            <a:noAutofit/>
          </a:bodyPr>
          <a:lstStyle/>
          <a:p>
            <a:pPr algn="just"/>
            <a:r>
              <a:rPr lang="en-US" sz="2000" b="1" dirty="0"/>
              <a:t>7. Perform the list methods of append(), extend(), insert(), remove(), pop(), clear(), index(), count(), sort(), reverse(), copy() on a sample list and observe the changes.</a:t>
            </a:r>
            <a:endParaRPr lang="en-IN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4C65D-3B2E-1F43-0A2E-37231512C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67345"/>
            <a:ext cx="10006130" cy="408613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/>
              <a:t># Creating a sample list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/>
              <a:t>sample_list</a:t>
            </a:r>
            <a:r>
              <a:rPr lang="en-US" sz="2400" dirty="0"/>
              <a:t> = [10, 20, 30, 40, 50]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/>
              <a:t># append() - Add an element to the end of the list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/>
              <a:t>sample_list.append</a:t>
            </a:r>
            <a:r>
              <a:rPr lang="en-US" sz="2400" dirty="0"/>
              <a:t>(60)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print("After append(60):", </a:t>
            </a:r>
            <a:r>
              <a:rPr lang="en-US" sz="2400" dirty="0" err="1"/>
              <a:t>sample_list</a:t>
            </a:r>
            <a:r>
              <a:rPr lang="en-US" sz="24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/>
              <a:t># extend() - Extend the list by appending elements from an </a:t>
            </a:r>
            <a:r>
              <a:rPr lang="en-US" sz="2400" b="1" dirty="0" err="1"/>
              <a:t>iterable</a:t>
            </a:r>
            <a:endParaRPr lang="en-US" sz="24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/>
              <a:t>sample_list.extend</a:t>
            </a:r>
            <a:r>
              <a:rPr lang="en-US" sz="2400" dirty="0"/>
              <a:t>([70, 80])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print("After extend([70, 80]):", </a:t>
            </a:r>
            <a:r>
              <a:rPr lang="en-US" sz="2400" dirty="0" err="1"/>
              <a:t>sample_list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0F330D-AC03-792C-491D-30D2B18EA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167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F4863-964D-5A29-84B3-A978F9850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651164"/>
            <a:ext cx="9603275" cy="5292436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sz="2400" b="1" dirty="0"/>
              <a:t># insert() - Insert an element at a specific position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400" dirty="0" err="1"/>
              <a:t>sample_list.insert</a:t>
            </a:r>
            <a:r>
              <a:rPr lang="en-IN" sz="2400" dirty="0"/>
              <a:t>(2, 25)  # Insert 25 at index 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400" dirty="0"/>
              <a:t>print("After insert(2, 25):", </a:t>
            </a:r>
            <a:r>
              <a:rPr lang="en-IN" sz="2400" dirty="0" err="1"/>
              <a:t>sample_list</a:t>
            </a:r>
            <a:r>
              <a:rPr lang="en-IN" sz="2400" dirty="0"/>
              <a:t>)</a:t>
            </a:r>
          </a:p>
          <a:p>
            <a:pPr>
              <a:spcBef>
                <a:spcPts val="0"/>
              </a:spcBef>
            </a:pPr>
            <a:endParaRPr lang="en-IN" sz="2400" dirty="0"/>
          </a:p>
          <a:p>
            <a:pPr marL="0" indent="0">
              <a:spcBef>
                <a:spcPts val="0"/>
              </a:spcBef>
              <a:buNone/>
            </a:pPr>
            <a:r>
              <a:rPr lang="en-IN" sz="2400" b="1" dirty="0"/>
              <a:t># remove() - Remove the first occurrence of a value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400" dirty="0" err="1"/>
              <a:t>sample_list.remove</a:t>
            </a:r>
            <a:r>
              <a:rPr lang="en-IN" sz="2400" dirty="0"/>
              <a:t>(30)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400" dirty="0"/>
              <a:t>print("After remove(30):", </a:t>
            </a:r>
            <a:r>
              <a:rPr lang="en-IN" sz="2400" dirty="0" err="1"/>
              <a:t>sample_list</a:t>
            </a:r>
            <a:r>
              <a:rPr lang="en-IN" sz="2400" dirty="0"/>
              <a:t>)</a:t>
            </a:r>
          </a:p>
          <a:p>
            <a:pPr>
              <a:spcBef>
                <a:spcPts val="0"/>
              </a:spcBef>
            </a:pPr>
            <a:endParaRPr lang="en-IN" sz="2400" dirty="0"/>
          </a:p>
          <a:p>
            <a:pPr marL="0" indent="0">
              <a:spcBef>
                <a:spcPts val="0"/>
              </a:spcBef>
              <a:buNone/>
            </a:pPr>
            <a:r>
              <a:rPr lang="en-IN" sz="2400" b="1" dirty="0"/>
              <a:t># pop() - Remove and return an element at a specific position (default is the last element)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400" dirty="0" err="1"/>
              <a:t>popped_element</a:t>
            </a:r>
            <a:r>
              <a:rPr lang="en-IN" sz="2400" dirty="0"/>
              <a:t> = </a:t>
            </a:r>
            <a:r>
              <a:rPr lang="en-IN" sz="2400" dirty="0" err="1"/>
              <a:t>sample_list.pop</a:t>
            </a:r>
            <a:r>
              <a:rPr lang="en-IN" sz="2400" dirty="0"/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400" dirty="0"/>
              <a:t>print("After pop():", </a:t>
            </a:r>
            <a:r>
              <a:rPr lang="en-IN" sz="2400" dirty="0" err="1"/>
              <a:t>sample_list</a:t>
            </a:r>
            <a:r>
              <a:rPr lang="en-IN" sz="24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400" dirty="0"/>
              <a:t>print("Popped element:", </a:t>
            </a:r>
            <a:r>
              <a:rPr lang="en-IN" sz="2400" dirty="0" err="1"/>
              <a:t>popped_element</a:t>
            </a:r>
            <a:r>
              <a:rPr lang="en-IN" sz="2400" dirty="0"/>
              <a:t>)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8B8C9-38CB-8BF2-1DFD-C6844EE5F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975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C9313-6785-AAF2-0D89-671B29FC3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720436"/>
            <a:ext cx="9603275" cy="5153891"/>
          </a:xfrm>
        </p:spPr>
        <p:txBody>
          <a:bodyPr>
            <a:normAutofit fontScale="2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9600" b="1" dirty="0"/>
              <a:t># clear() - Remove all elements from the list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600" dirty="0" err="1"/>
              <a:t>sample_list.clear</a:t>
            </a:r>
            <a:r>
              <a:rPr lang="en-US" sz="9600" dirty="0"/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600" dirty="0"/>
              <a:t>print("After clear():", </a:t>
            </a:r>
            <a:r>
              <a:rPr lang="en-US" sz="9600" dirty="0" err="1"/>
              <a:t>sample_list</a:t>
            </a:r>
            <a:r>
              <a:rPr lang="en-US" sz="96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9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9600" b="1" dirty="0"/>
              <a:t># Re-create the list for further methods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600" dirty="0" err="1"/>
              <a:t>sample_list</a:t>
            </a:r>
            <a:r>
              <a:rPr lang="en-US" sz="9600" dirty="0"/>
              <a:t> = [10, 20, 30, 40, 50, 60, 70, 80, 90, 10, 20]</a:t>
            </a:r>
          </a:p>
          <a:p>
            <a:pPr marL="0" indent="0">
              <a:spcBef>
                <a:spcPts val="0"/>
              </a:spcBef>
              <a:buNone/>
            </a:pPr>
            <a:endParaRPr lang="en-US" sz="9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9600" b="1" dirty="0"/>
              <a:t># index() - Return the index of the first occurrence of a value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600" dirty="0"/>
              <a:t>index_20 = </a:t>
            </a:r>
            <a:r>
              <a:rPr lang="en-US" sz="9600" dirty="0" err="1"/>
              <a:t>sample_list.index</a:t>
            </a:r>
            <a:r>
              <a:rPr lang="en-US" sz="9600" dirty="0"/>
              <a:t>(20)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600" dirty="0"/>
              <a:t>print("Index of 20:", index_20)</a:t>
            </a:r>
          </a:p>
          <a:p>
            <a:pPr marL="0" indent="0">
              <a:spcBef>
                <a:spcPts val="0"/>
              </a:spcBef>
              <a:buNone/>
            </a:pPr>
            <a:endParaRPr lang="en-US" sz="9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9600" b="1" dirty="0"/>
              <a:t># count() - Return the number of occurrences of a value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600" dirty="0"/>
              <a:t>count_10 = </a:t>
            </a:r>
            <a:r>
              <a:rPr lang="en-US" sz="9600" dirty="0" err="1"/>
              <a:t>sample_list.count</a:t>
            </a:r>
            <a:r>
              <a:rPr lang="en-US" sz="9600" dirty="0"/>
              <a:t>(10)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600" dirty="0"/>
              <a:t>print("Count of 10:", count_10)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5E899E-459C-3F76-7F3E-53CE82041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486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45DE8-9C36-0980-00C1-C83BAB238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803564"/>
            <a:ext cx="9603275" cy="5292436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800" b="1" dirty="0"/>
              <a:t># sort() - Sort the list in ascending order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err="1"/>
              <a:t>sample_list.sort</a:t>
            </a:r>
            <a:r>
              <a:rPr lang="en-US" sz="2800" dirty="0"/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print("After sort():", </a:t>
            </a:r>
            <a:r>
              <a:rPr lang="en-US" sz="2800" dirty="0" err="1"/>
              <a:t>sample_list</a:t>
            </a:r>
            <a:r>
              <a:rPr lang="en-US" sz="28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800" b="1" dirty="0"/>
              <a:t># reverse() - Reverse the elements of the list in place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err="1"/>
              <a:t>sample_list.reverse</a:t>
            </a:r>
            <a:r>
              <a:rPr lang="en-US" sz="2800" dirty="0"/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print("After reverse():", </a:t>
            </a:r>
            <a:r>
              <a:rPr lang="en-US" sz="2800" dirty="0" err="1"/>
              <a:t>sample_list</a:t>
            </a:r>
            <a:r>
              <a:rPr lang="en-US" sz="28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800" b="1" dirty="0"/>
              <a:t># copy() - Return a shallow copy of the list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err="1"/>
              <a:t>copied_list</a:t>
            </a:r>
            <a:r>
              <a:rPr lang="en-US" sz="2800" dirty="0"/>
              <a:t> = </a:t>
            </a:r>
            <a:r>
              <a:rPr lang="en-US" sz="2800" dirty="0" err="1"/>
              <a:t>sample_list.copy</a:t>
            </a:r>
            <a:r>
              <a:rPr lang="en-US" sz="2800" dirty="0"/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print("Copied list:", </a:t>
            </a:r>
            <a:r>
              <a:rPr lang="en-US" sz="2800" dirty="0" err="1"/>
              <a:t>copied_list</a:t>
            </a:r>
            <a:r>
              <a:rPr lang="en-US" sz="2800" dirty="0"/>
              <a:t>)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A4D91-3455-4AA2-C02F-80EFCBC3E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0384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D530E72E-233E-E443-1A84-D3CD02ECB889}"/>
              </a:ext>
            </a:extLst>
          </p:cNvPr>
          <p:cNvSpPr/>
          <p:nvPr/>
        </p:nvSpPr>
        <p:spPr>
          <a:xfrm>
            <a:off x="5330319" y="145070"/>
            <a:ext cx="1531361" cy="390698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</a:rPr>
              <a:t>AIM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C61438-200D-827A-D4DD-5B5127AFA187}"/>
              </a:ext>
            </a:extLst>
          </p:cNvPr>
          <p:cNvSpPr txBox="1"/>
          <p:nvPr/>
        </p:nvSpPr>
        <p:spPr>
          <a:xfrm>
            <a:off x="914400" y="601108"/>
            <a:ext cx="10731286" cy="42678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cap="rnd">
            <a:solidFill>
              <a:schemeClr val="accent1">
                <a:lumMod val="20000"/>
                <a:lumOff val="80000"/>
              </a:schemeClr>
            </a:solidFill>
            <a:round/>
          </a:ln>
          <a:effectLst>
            <a:outerShdw blurRad="50800" dist="38100" algn="l" rotWithShape="0">
              <a:schemeClr val="accent1">
                <a:lumMod val="40000"/>
                <a:lumOff val="60000"/>
                <a:alpha val="0"/>
              </a:scheme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0" i="0" dirty="0">
                <a:effectLst/>
                <a:latin typeface="Poppins"/>
                <a:cs typeface="Poppins"/>
              </a:rPr>
              <a:t>To familiarize the students with the basic concepts of </a:t>
            </a:r>
            <a:r>
              <a:rPr lang="en-US" sz="1600" dirty="0">
                <a:latin typeface="Poppins"/>
                <a:cs typeface="Poppins"/>
              </a:rPr>
              <a:t>Python programming </a:t>
            </a:r>
          </a:p>
        </p:txBody>
      </p:sp>
      <p:sp>
        <p:nvSpPr>
          <p:cNvPr id="7" name="Rounded Rectangle 17">
            <a:extLst>
              <a:ext uri="{FF2B5EF4-FFF2-40B4-BE49-F238E27FC236}">
                <a16:creationId xmlns:a16="http://schemas.microsoft.com/office/drawing/2014/main" id="{7F3AABB0-F8BA-C900-B6BF-45F4B58E9490}"/>
              </a:ext>
            </a:extLst>
          </p:cNvPr>
          <p:cNvSpPr/>
          <p:nvPr/>
        </p:nvSpPr>
        <p:spPr>
          <a:xfrm>
            <a:off x="4432661" y="1594493"/>
            <a:ext cx="3870831" cy="390698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effectLst/>
                <a:latin typeface="Arial" panose="020B0604020202020204" pitchFamily="34" charset="0"/>
              </a:rPr>
              <a:t>INSTRUCTIONAL OBJECTIVES</a:t>
            </a:r>
            <a:endParaRPr 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5EAD4E-C007-9DE7-A40A-12802D3C9611}"/>
              </a:ext>
            </a:extLst>
          </p:cNvPr>
          <p:cNvSpPr txBox="1"/>
          <p:nvPr/>
        </p:nvSpPr>
        <p:spPr>
          <a:xfrm>
            <a:off x="2145512" y="2115070"/>
            <a:ext cx="8791575" cy="153477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algn="l" rotWithShape="0">
              <a:schemeClr val="accent1">
                <a:lumMod val="40000"/>
                <a:lumOff val="60000"/>
                <a:alpha val="40000"/>
              </a:scheme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Poppins"/>
                <a:cs typeface="Poppins"/>
              </a:rPr>
              <a:t>This</a:t>
            </a:r>
            <a:r>
              <a:rPr lang="en-US" sz="1600" b="0" i="0" dirty="0">
                <a:effectLst/>
                <a:latin typeface="Poppins"/>
                <a:cs typeface="Poppins"/>
              </a:rPr>
              <a:t> </a:t>
            </a:r>
            <a:r>
              <a:rPr lang="en-US" sz="1600" dirty="0">
                <a:latin typeface="Poppins"/>
                <a:cs typeface="Poppins"/>
              </a:rPr>
              <a:t>session</a:t>
            </a:r>
            <a:r>
              <a:rPr lang="en-US" sz="1600" b="0" i="0" dirty="0">
                <a:effectLst/>
                <a:latin typeface="Poppins"/>
                <a:cs typeface="Poppins"/>
              </a:rPr>
              <a:t> is designed to: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Poppins"/>
                <a:cs typeface="Poppins"/>
              </a:rPr>
              <a:t>1. Demonstrate the importance of Python basics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Poppins"/>
                <a:cs typeface="Poppins"/>
              </a:rPr>
              <a:t>2. Demonstrate various Python components like tuples, lists, dictionaries, and functions </a:t>
            </a:r>
            <a:endParaRPr lang="en-US" sz="1600" b="0" i="0" dirty="0">
              <a:effectLst/>
              <a:latin typeface="Poppins"/>
              <a:cs typeface="Poppins"/>
            </a:endParaRPr>
          </a:p>
        </p:txBody>
      </p:sp>
      <p:pic>
        <p:nvPicPr>
          <p:cNvPr id="11" name="Graphic 10" descr="Bullseye outline">
            <a:extLst>
              <a:ext uri="{FF2B5EF4-FFF2-40B4-BE49-F238E27FC236}">
                <a16:creationId xmlns:a16="http://schemas.microsoft.com/office/drawing/2014/main" id="{AB75B03E-9C0C-0AF7-2A76-D8618F8F99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25326"/>
            <a:ext cx="914400" cy="914400"/>
          </a:xfrm>
          <a:prstGeom prst="rect">
            <a:avLst/>
          </a:prstGeom>
        </p:spPr>
      </p:pic>
      <p:pic>
        <p:nvPicPr>
          <p:cNvPr id="27" name="Graphic 26" descr="Presentation with checklist outline">
            <a:extLst>
              <a:ext uri="{FF2B5EF4-FFF2-40B4-BE49-F238E27FC236}">
                <a16:creationId xmlns:a16="http://schemas.microsoft.com/office/drawing/2014/main" id="{1E9F25CA-EF99-00B6-5FFA-810D1F1806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4345" y="2552376"/>
            <a:ext cx="914400" cy="914400"/>
          </a:xfrm>
          <a:prstGeom prst="rect">
            <a:avLst/>
          </a:prstGeom>
        </p:spPr>
      </p:pic>
      <p:sp>
        <p:nvSpPr>
          <p:cNvPr id="29" name="Rounded Rectangle 17">
            <a:extLst>
              <a:ext uri="{FF2B5EF4-FFF2-40B4-BE49-F238E27FC236}">
                <a16:creationId xmlns:a16="http://schemas.microsoft.com/office/drawing/2014/main" id="{6652A33D-9A9E-3EAC-0CAE-113901ECA179}"/>
              </a:ext>
            </a:extLst>
          </p:cNvPr>
          <p:cNvSpPr/>
          <p:nvPr/>
        </p:nvSpPr>
        <p:spPr>
          <a:xfrm>
            <a:off x="4661338" y="4014185"/>
            <a:ext cx="3870831" cy="390698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effectLst/>
                <a:latin typeface="Arial" panose="020B0604020202020204" pitchFamily="34" charset="0"/>
              </a:rPr>
              <a:t>LEARNING OUTCOMES</a:t>
            </a:r>
            <a:endParaRPr lang="en-US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31" name="Graphic 30" descr="Idea outline">
            <a:extLst>
              <a:ext uri="{FF2B5EF4-FFF2-40B4-BE49-F238E27FC236}">
                <a16:creationId xmlns:a16="http://schemas.microsoft.com/office/drawing/2014/main" id="{5F765FC3-60CF-297F-C1BD-F5A7B8B943A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4400" y="4765771"/>
            <a:ext cx="914400" cy="9144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0BB8E68-8B73-12DE-615E-1091F19A9A9A}"/>
              </a:ext>
            </a:extLst>
          </p:cNvPr>
          <p:cNvSpPr txBox="1"/>
          <p:nvPr/>
        </p:nvSpPr>
        <p:spPr>
          <a:xfrm>
            <a:off x="2145512" y="4601787"/>
            <a:ext cx="8791575" cy="79367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algn="l" rotWithShape="0">
              <a:schemeClr val="accent1">
                <a:lumMod val="40000"/>
                <a:lumOff val="60000"/>
                <a:alpha val="40000"/>
              </a:scheme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Poppins"/>
                <a:cs typeface="Poppins"/>
              </a:rPr>
              <a:t>At the end of this session, students will be able to:</a:t>
            </a:r>
          </a:p>
          <a:p>
            <a:pPr indent="-342900">
              <a:lnSpc>
                <a:spcPct val="150000"/>
              </a:lnSpc>
              <a:buAutoNum type="arabicPeriod"/>
            </a:pPr>
            <a:r>
              <a:rPr lang="en-US" sz="1600" dirty="0">
                <a:latin typeface="Poppins"/>
                <a:cs typeface="Poppins"/>
              </a:rPr>
              <a:t>Implement the basic programs in Python. </a:t>
            </a:r>
            <a:endParaRPr lang="en-US" sz="1600" dirty="0">
              <a:latin typeface="Arial" panose="020B0604020202020204" pitchFamily="34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3593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9" grpId="0" animBg="1"/>
      <p:bldP spid="29" grpId="0" animBg="1"/>
      <p:bldP spid="3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6E70D-555A-20E9-63CB-3BB7AAB40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936857" cy="1049235"/>
          </a:xfrm>
        </p:spPr>
        <p:txBody>
          <a:bodyPr>
            <a:normAutofit/>
          </a:bodyPr>
          <a:lstStyle/>
          <a:p>
            <a:r>
              <a:rPr lang="en-US" b="1" dirty="0"/>
              <a:t>8. Create a tuple of integers and Access elements using indexing and slicing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3C5A7-F411-ABBD-C46D-4716CA355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/>
              <a:t># Creating a tuple of integers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/>
              <a:t>my_tuple</a:t>
            </a:r>
            <a:r>
              <a:rPr lang="en-US" sz="2400" dirty="0"/>
              <a:t> = (10, 20, 30, 40, 50, 60, 70, 80, 90, 100)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/>
              <a:t># Indexing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/>
              <a:t>first_element</a:t>
            </a:r>
            <a:r>
              <a:rPr lang="en-US" sz="2400" dirty="0"/>
              <a:t> = </a:t>
            </a:r>
            <a:r>
              <a:rPr lang="en-US" sz="2400" dirty="0" err="1"/>
              <a:t>my_tuple</a:t>
            </a:r>
            <a:r>
              <a:rPr lang="en-US" sz="2400" dirty="0"/>
              <a:t>[0]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print("First element:", </a:t>
            </a:r>
            <a:r>
              <a:rPr lang="en-US" sz="2400" dirty="0" err="1"/>
              <a:t>first_element</a:t>
            </a:r>
            <a:r>
              <a:rPr lang="en-US" sz="24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/>
              <a:t>fifth_element</a:t>
            </a:r>
            <a:r>
              <a:rPr lang="en-US" sz="2400" dirty="0"/>
              <a:t> = </a:t>
            </a:r>
            <a:r>
              <a:rPr lang="en-US" sz="2400" dirty="0" err="1"/>
              <a:t>my_tuple</a:t>
            </a:r>
            <a:r>
              <a:rPr lang="en-US" sz="2400" dirty="0"/>
              <a:t>[4]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print("Fifth element:", </a:t>
            </a:r>
            <a:r>
              <a:rPr lang="en-US" sz="2400" dirty="0" err="1"/>
              <a:t>fifth_element</a:t>
            </a:r>
            <a:r>
              <a:rPr lang="en-US" sz="24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/>
              <a:t>last_element</a:t>
            </a:r>
            <a:r>
              <a:rPr lang="en-US" sz="2400" dirty="0"/>
              <a:t> = </a:t>
            </a:r>
            <a:r>
              <a:rPr lang="en-US" sz="2400" dirty="0" err="1"/>
              <a:t>my_tuple</a:t>
            </a:r>
            <a:r>
              <a:rPr lang="en-US" sz="2400" dirty="0"/>
              <a:t>[-1]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print("Last element:", </a:t>
            </a:r>
            <a:r>
              <a:rPr lang="en-US" sz="2400" dirty="0" err="1"/>
              <a:t>last_element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9B4EDC-E8C4-53C4-EB6A-DACD1753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047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03826-6359-C3E0-8186-F73418D06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831274"/>
            <a:ext cx="9603275" cy="52093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# Slicing</a:t>
            </a:r>
          </a:p>
          <a:p>
            <a:pPr marL="0" indent="0">
              <a:buNone/>
            </a:pPr>
            <a:r>
              <a:rPr lang="en-US" sz="2400" dirty="0" err="1"/>
              <a:t>first_three_elements</a:t>
            </a:r>
            <a:r>
              <a:rPr lang="en-US" sz="2400" dirty="0"/>
              <a:t> = </a:t>
            </a:r>
            <a:r>
              <a:rPr lang="en-US" sz="2400" dirty="0" err="1"/>
              <a:t>my_tuple</a:t>
            </a:r>
            <a:r>
              <a:rPr lang="en-US" sz="2400" dirty="0"/>
              <a:t>[0:3]</a:t>
            </a:r>
          </a:p>
          <a:p>
            <a:pPr marL="0" indent="0">
              <a:buNone/>
            </a:pPr>
            <a:r>
              <a:rPr lang="en-US" sz="2400" dirty="0"/>
              <a:t>print("First three elements:", </a:t>
            </a:r>
            <a:r>
              <a:rPr lang="en-US" sz="2400" dirty="0" err="1"/>
              <a:t>first_three_elements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 err="1"/>
              <a:t>subset_elements</a:t>
            </a:r>
            <a:r>
              <a:rPr lang="en-US" sz="2400" dirty="0"/>
              <a:t> = </a:t>
            </a:r>
            <a:r>
              <a:rPr lang="en-US" sz="2400" dirty="0" err="1"/>
              <a:t>my_tuple</a:t>
            </a:r>
            <a:r>
              <a:rPr lang="en-US" sz="2400" dirty="0"/>
              <a:t>[3:7]</a:t>
            </a:r>
          </a:p>
          <a:p>
            <a:pPr marL="0" indent="0">
              <a:buNone/>
            </a:pPr>
            <a:r>
              <a:rPr lang="en-US" sz="2400" dirty="0"/>
              <a:t>print("Elements from fourth to seventh:", </a:t>
            </a:r>
            <a:r>
              <a:rPr lang="en-US" sz="2400" dirty="0" err="1"/>
              <a:t>subset_elements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 err="1"/>
              <a:t>alternate_elements</a:t>
            </a:r>
            <a:r>
              <a:rPr lang="en-US" sz="2400" dirty="0"/>
              <a:t> = </a:t>
            </a:r>
            <a:r>
              <a:rPr lang="en-US" sz="2400" dirty="0" err="1"/>
              <a:t>my_tuple</a:t>
            </a:r>
            <a:r>
              <a:rPr lang="en-US" sz="2400" dirty="0"/>
              <a:t>[::2]</a:t>
            </a:r>
          </a:p>
          <a:p>
            <a:pPr marL="0" indent="0">
              <a:buNone/>
            </a:pPr>
            <a:r>
              <a:rPr lang="en-US" sz="2400" dirty="0"/>
              <a:t>print("Every other element:", </a:t>
            </a:r>
            <a:r>
              <a:rPr lang="en-US" sz="2400" dirty="0" err="1"/>
              <a:t>alternate_elements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 err="1"/>
              <a:t>from_fifth_to_last</a:t>
            </a:r>
            <a:r>
              <a:rPr lang="en-US" sz="2400" dirty="0"/>
              <a:t> = </a:t>
            </a:r>
            <a:r>
              <a:rPr lang="en-US" sz="2400" dirty="0" err="1"/>
              <a:t>my_tuple</a:t>
            </a:r>
            <a:r>
              <a:rPr lang="en-US" sz="2400" dirty="0"/>
              <a:t>[4:]</a:t>
            </a:r>
          </a:p>
          <a:p>
            <a:pPr marL="0" indent="0">
              <a:buNone/>
            </a:pPr>
            <a:r>
              <a:rPr lang="en-US" sz="2400" dirty="0"/>
              <a:t>print("Elements from fifth to last:", </a:t>
            </a:r>
            <a:r>
              <a:rPr lang="en-US" sz="2400" dirty="0" err="1"/>
              <a:t>from_fifth_to_last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84002D-7B3E-5510-0DDF-26C47A892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1670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CD05D-484B-3128-5EB3-4376B7AFD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472" y="804519"/>
            <a:ext cx="10252363" cy="1049235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9. Create a dictionary with tuples as keys and access and modify the dictionary using these keys.</a:t>
            </a:r>
            <a:endParaRPr lang="en-IN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50D6A-6CC3-2685-A9FB-6466B316C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fontScale="5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4400" b="1" dirty="0"/>
              <a:t># Creating a dictionary with tuples as keys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400" dirty="0" err="1"/>
              <a:t>my_dict</a:t>
            </a:r>
            <a:r>
              <a:rPr lang="en-US" sz="4400" dirty="0"/>
              <a:t> =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400" dirty="0"/>
              <a:t>    (1, 2): "a",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400" dirty="0"/>
              <a:t>    (3, 4): "b",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400" dirty="0"/>
              <a:t>    (5, 6): "c"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4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400" b="1" dirty="0"/>
              <a:t># Accessing values using tuple keys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400" dirty="0"/>
              <a:t>value1 = </a:t>
            </a:r>
            <a:r>
              <a:rPr lang="en-US" sz="4400" dirty="0" err="1"/>
              <a:t>my_dict</a:t>
            </a:r>
            <a:r>
              <a:rPr lang="en-US" sz="4400" dirty="0"/>
              <a:t>[(1, 2)]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400" dirty="0"/>
              <a:t>print("Value for key (1, 2):", value1)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400" dirty="0"/>
              <a:t>value2 = </a:t>
            </a:r>
            <a:r>
              <a:rPr lang="en-US" sz="4400" dirty="0" err="1"/>
              <a:t>my_dict</a:t>
            </a:r>
            <a:r>
              <a:rPr lang="en-US" sz="4400" dirty="0"/>
              <a:t>[(3, 4)]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400" dirty="0"/>
              <a:t>print("Value for key (3, 4):", value2)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413ED-731A-3CD0-6723-F8642E231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9073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F7262-6F2A-CF07-E5BB-1B0AA5029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678873"/>
            <a:ext cx="9603275" cy="527858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800" b="1" dirty="0"/>
              <a:t># Modifying an existing key-value pair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err="1"/>
              <a:t>my_dict</a:t>
            </a:r>
            <a:r>
              <a:rPr lang="en-US" sz="2800" dirty="0"/>
              <a:t>[(1, 2)] = "alpha"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print("Updated value for key (1, 2):", </a:t>
            </a:r>
            <a:r>
              <a:rPr lang="en-US" sz="2800" dirty="0" err="1"/>
              <a:t>my_dict</a:t>
            </a:r>
            <a:r>
              <a:rPr lang="en-US" sz="2800" dirty="0"/>
              <a:t>[(1, 2)])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800" b="1" dirty="0"/>
              <a:t># Adding a new key-value pair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err="1"/>
              <a:t>my_dict</a:t>
            </a:r>
            <a:r>
              <a:rPr lang="en-US" sz="2800" dirty="0"/>
              <a:t>[(7, 8)] = "d"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print("Value for new key (7, 8):", </a:t>
            </a:r>
            <a:r>
              <a:rPr lang="en-US" sz="2800" dirty="0" err="1"/>
              <a:t>my_dict</a:t>
            </a:r>
            <a:r>
              <a:rPr lang="en-US" sz="2800" dirty="0"/>
              <a:t>[(7, 8)])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800" b="1" dirty="0"/>
              <a:t># Printing the entire dictionary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print("Updated dictionary:", </a:t>
            </a:r>
            <a:r>
              <a:rPr lang="en-US" sz="2800" dirty="0" err="1"/>
              <a:t>my_dict</a:t>
            </a:r>
            <a:r>
              <a:rPr lang="en-US" sz="2800" dirty="0"/>
              <a:t>)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05EFC-B553-AA0A-69A2-A2CD3CC0E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6293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D5EB-3057-A71D-665E-851F68F28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10. Define a function that takes your name as input and returns a greeting message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68670-E242-DC1F-A898-58784D1DB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b="1" dirty="0"/>
              <a:t># Defining the function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/>
              <a:t>def greet(name):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/>
              <a:t>    return </a:t>
            </a:r>
            <a:r>
              <a:rPr lang="en-US" sz="3200" dirty="0" err="1"/>
              <a:t>f"Hello</a:t>
            </a:r>
            <a:r>
              <a:rPr lang="en-US" sz="3200" dirty="0"/>
              <a:t>, {name}! Welcome!“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b="1" dirty="0"/>
              <a:t># Example usage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 err="1"/>
              <a:t>name_input</a:t>
            </a:r>
            <a:r>
              <a:rPr lang="en-US" sz="3200" dirty="0"/>
              <a:t> = "Ram"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 err="1"/>
              <a:t>greeting_message</a:t>
            </a:r>
            <a:r>
              <a:rPr lang="en-US" sz="3200" dirty="0"/>
              <a:t> = greet(</a:t>
            </a:r>
            <a:r>
              <a:rPr lang="en-US" sz="3200" dirty="0" err="1"/>
              <a:t>name_input</a:t>
            </a:r>
            <a:r>
              <a:rPr lang="en-US" sz="32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/>
              <a:t>print(</a:t>
            </a:r>
            <a:r>
              <a:rPr lang="en-US" sz="3200" dirty="0" err="1"/>
              <a:t>greeting_message</a:t>
            </a:r>
            <a:r>
              <a:rPr lang="en-US" sz="3200" dirty="0"/>
              <a:t>)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E438CC-55CE-5B63-29D1-EC2EAA439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1879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792BE84-3448-2348-B352-CD5BC083E5FD}"/>
              </a:ext>
            </a:extLst>
          </p:cNvPr>
          <p:cNvSpPr/>
          <p:nvPr/>
        </p:nvSpPr>
        <p:spPr>
          <a:xfrm>
            <a:off x="2354328" y="2201594"/>
            <a:ext cx="7920111" cy="288387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b="1" dirty="0">
              <a:latin typeface="Poppins" pitchFamily="2" charset="77"/>
              <a:cs typeface="Poppins" pitchFamily="2" charset="77"/>
            </a:endParaRPr>
          </a:p>
          <a:p>
            <a:pPr algn="ctr"/>
            <a:r>
              <a:rPr lang="en-US" sz="2400" b="1" dirty="0">
                <a:latin typeface="Poppins" pitchFamily="2" charset="77"/>
                <a:cs typeface="Poppins" pitchFamily="2" charset="77"/>
              </a:rPr>
              <a:t>THANK YOU</a:t>
            </a:r>
          </a:p>
          <a:p>
            <a:pPr algn="ctr"/>
            <a:endParaRPr lang="en-US" sz="2400" dirty="0"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dirty="0"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dirty="0"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dirty="0">
              <a:latin typeface="Poppins" pitchFamily="2" charset="77"/>
              <a:cs typeface="Poppins" pitchFamily="2" charset="77"/>
            </a:endParaRPr>
          </a:p>
          <a:p>
            <a:pPr algn="ctr"/>
            <a:r>
              <a:rPr lang="en-US" sz="2100" b="1" dirty="0">
                <a:latin typeface="Poppins" pitchFamily="2" charset="77"/>
                <a:cs typeface="Poppins" pitchFamily="2" charset="77"/>
              </a:rPr>
              <a:t>Team – ARTIFICIAL INTELLIGENCE &amp; MACHINE LEARNING</a:t>
            </a:r>
          </a:p>
          <a:p>
            <a:pPr algn="ctr"/>
            <a:endParaRPr lang="en-US" sz="240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6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6969" y="2899954"/>
            <a:ext cx="3235570" cy="10832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15605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C81B3C8-4C52-45DB-8575-6FA609299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1. Write a Python program to find the largest of 3 numbers using nested if-else</a:t>
            </a:r>
            <a:endParaRPr lang="en-IN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AF9003-4FFE-1159-B729-D9D35338E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45797"/>
          </a:xfrm>
        </p:spPr>
        <p:txBody>
          <a:bodyPr>
            <a:normAutofit fontScale="70000" lnSpcReduction="20000"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  <a:tabLst/>
              <a:defRPr/>
            </a:pPr>
            <a:r>
              <a: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MS PGothic" panose="020B0600070205080204" pitchFamily="34" charset="-128"/>
              </a:rPr>
              <a:t># Function to find the largest of three numbers using nested if-else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MS PGothic" panose="020B0600070205080204" pitchFamily="34" charset="-128"/>
              </a:rPr>
              <a:t>def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MS PGothic" panose="020B0600070205080204" pitchFamily="34" charset="-128"/>
              </a:rPr>
              <a:t>find_largest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MS PGothic" panose="020B0600070205080204" pitchFamily="34" charset="-128"/>
              </a:rPr>
              <a:t>(num1, num2, num3):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MS PGothic" panose="020B0600070205080204" pitchFamily="34" charset="-128"/>
              </a:rPr>
              <a:t>    if num1 &gt;= num2: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MS PGothic" panose="020B0600070205080204" pitchFamily="34" charset="-128"/>
              </a:rPr>
              <a:t>        if num1 &gt;= num3: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MS PGothic" panose="020B0600070205080204" pitchFamily="34" charset="-128"/>
              </a:rPr>
              <a:t>            largest = num1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MS PGothic" panose="020B0600070205080204" pitchFamily="34" charset="-128"/>
              </a:rPr>
              <a:t>        else: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MS PGothic" panose="020B0600070205080204" pitchFamily="34" charset="-128"/>
              </a:rPr>
              <a:t>            largest = num3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MS PGothic" panose="020B0600070205080204" pitchFamily="34" charset="-128"/>
              </a:rPr>
              <a:t>    else: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MS PGothic" panose="020B0600070205080204" pitchFamily="34" charset="-128"/>
              </a:rPr>
              <a:t>        if num2 &gt;= num3: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MS PGothic" panose="020B0600070205080204" pitchFamily="34" charset="-128"/>
              </a:rPr>
              <a:t>            largest = num2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MS PGothic" panose="020B0600070205080204" pitchFamily="34" charset="-128"/>
              </a:rPr>
              <a:t>        else: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MS PGothic" panose="020B0600070205080204" pitchFamily="34" charset="-128"/>
              </a:rPr>
              <a:t>            largest = num3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MS PGothic" panose="020B0600070205080204" pitchFamily="34" charset="-128"/>
              </a:rPr>
              <a:t>    return largest</a:t>
            </a:r>
          </a:p>
        </p:txBody>
      </p:sp>
    </p:spTree>
    <p:extLst>
      <p:ext uri="{BB962C8B-B14F-4D97-AF65-F5344CB8AC3E}">
        <p14:creationId xmlns:p14="http://schemas.microsoft.com/office/powerpoint/2010/main" val="199325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AF9003-4FFE-1159-B729-D9D35338E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595746"/>
            <a:ext cx="9603275" cy="5365784"/>
          </a:xfrm>
        </p:spPr>
        <p:txBody>
          <a:bodyPr>
            <a:normAutofit lnSpcReduction="10000"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  <a:tabLst/>
              <a:defRPr/>
            </a:pPr>
            <a:endParaRPr kumimoji="0" lang="en-US" alt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MS PGothic" panose="020B0600070205080204" pitchFamily="34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  <a:tabLst/>
              <a:defRPr/>
            </a:pPr>
            <a:endParaRPr lang="en-US" altLang="en-US" sz="3200" b="1" kern="0" dirty="0">
              <a:solidFill>
                <a:srgbClr val="000000"/>
              </a:solidFill>
              <a:latin typeface="+mj-lt"/>
              <a:ea typeface="MS PGothic" panose="020B0600070205080204" pitchFamily="34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  <a:tabLst/>
              <a:defRPr/>
            </a:pPr>
            <a:endParaRPr kumimoji="0" lang="en-US" alt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MS PGothic" panose="020B0600070205080204" pitchFamily="34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MS PGothic" panose="020B0600070205080204" pitchFamily="34" charset="-128"/>
              </a:rPr>
              <a:t># Input numbers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MS PGothic" panose="020B0600070205080204" pitchFamily="34" charset="-128"/>
              </a:rPr>
              <a:t>num1 = float(input("Enter the first number: "))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MS PGothic" panose="020B0600070205080204" pitchFamily="34" charset="-128"/>
              </a:rPr>
              <a:t>num2 = float(input("Enter the second number: "))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MS PGothic" panose="020B0600070205080204" pitchFamily="34" charset="-128"/>
              </a:rPr>
              <a:t>num3 = float(input("Enter the third number: "))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  <a:tabLst/>
              <a:defRPr/>
            </a:pP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MS PGothic" panose="020B0600070205080204" pitchFamily="34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MS PGothic" panose="020B0600070205080204" pitchFamily="34" charset="-128"/>
              </a:rPr>
              <a:t># Find and print the largest number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MS PGothic" panose="020B0600070205080204" pitchFamily="34" charset="-128"/>
              </a:rPr>
              <a:t>largest_number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MS PGothic" panose="020B0600070205080204" pitchFamily="34" charset="-128"/>
              </a:rPr>
              <a:t> = </a:t>
            </a:r>
            <a:r>
              <a:rPr kumimoji="0" lang="en-US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MS PGothic" panose="020B0600070205080204" pitchFamily="34" charset="-128"/>
              </a:rPr>
              <a:t>find_largest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MS PGothic" panose="020B0600070205080204" pitchFamily="34" charset="-128"/>
              </a:rPr>
              <a:t>(num1, num2, num3)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MS PGothic" panose="020B0600070205080204" pitchFamily="34" charset="-128"/>
              </a:rPr>
              <a:t>print(</a:t>
            </a:r>
            <a:r>
              <a:rPr kumimoji="0" lang="en-US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MS PGothic" panose="020B0600070205080204" pitchFamily="34" charset="-128"/>
              </a:rPr>
              <a:t>f"The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MS PGothic" panose="020B0600070205080204" pitchFamily="34" charset="-128"/>
              </a:rPr>
              <a:t> largest number is: {</a:t>
            </a:r>
            <a:r>
              <a:rPr kumimoji="0" lang="en-US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MS PGothic" panose="020B0600070205080204" pitchFamily="34" charset="-128"/>
              </a:rPr>
              <a:t>largest_number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MS PGothic" panose="020B0600070205080204" pitchFamily="34" charset="-128"/>
              </a:rPr>
              <a:t>}")</a:t>
            </a:r>
          </a:p>
        </p:txBody>
      </p:sp>
    </p:spTree>
    <p:extLst>
      <p:ext uri="{BB962C8B-B14F-4D97-AF65-F5344CB8AC3E}">
        <p14:creationId xmlns:p14="http://schemas.microsoft.com/office/powerpoint/2010/main" val="3230545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C81B3C8-4C52-45DB-8575-6FA609299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2. Write a Python Program to Swap Two Variables using the third variable</a:t>
            </a:r>
            <a:endParaRPr lang="en-IN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AF9003-4FFE-1159-B729-D9D35338E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45797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  <a:tabLst/>
              <a:defRPr/>
            </a:pPr>
            <a:r>
              <a: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MS PGothic" panose="020B0600070205080204" pitchFamily="34" charset="-128"/>
              </a:rPr>
              <a:t># Take inputs from the user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MS PGothic" panose="020B0600070205080204" pitchFamily="34" charset="-128"/>
              </a:rPr>
              <a:t>x = int(input("Enter the value of x: "))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MS PGothic" panose="020B0600070205080204" pitchFamily="34" charset="-128"/>
              </a:rPr>
              <a:t>y = int(input("Enter the value of y: "))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  <a:tabLst/>
              <a:defRPr/>
            </a:pP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MS PGothic" panose="020B0600070205080204" pitchFamily="34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  <a:tabLst/>
              <a:defRPr/>
            </a:pPr>
            <a:r>
              <a: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MS PGothic" panose="020B0600070205080204" pitchFamily="34" charset="-128"/>
              </a:rPr>
              <a:t># Display values before swapping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MS PGothic" panose="020B0600070205080204" pitchFamily="34" charset="-128"/>
              </a:rPr>
              <a:t>print(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MS PGothic" panose="020B0600070205080204" pitchFamily="34" charset="-128"/>
              </a:rPr>
              <a:t>f"Before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MS PGothic" panose="020B0600070205080204" pitchFamily="34" charset="-128"/>
              </a:rPr>
              <a:t> swapping: x = {x}, y = {y}")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  <a:tabLst/>
              <a:defRPr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8002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AF9003-4FFE-1159-B729-D9D35338E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45797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MS PGothic" panose="020B0600070205080204" pitchFamily="34" charset="-128"/>
              </a:rPr>
              <a:t># Swap the values using a third variable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MS PGothic" panose="020B0600070205080204" pitchFamily="34" charset="-128"/>
              </a:rPr>
              <a:t>temp = x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MS PGothic" panose="020B0600070205080204" pitchFamily="34" charset="-128"/>
              </a:rPr>
              <a:t>x = y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MS PGothic" panose="020B0600070205080204" pitchFamily="34" charset="-128"/>
              </a:rPr>
              <a:t>y = temp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MS PGothic" panose="020B0600070205080204" pitchFamily="34" charset="-128"/>
              </a:rPr>
              <a:t># Display values after swapping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MS PGothic" panose="020B0600070205080204" pitchFamily="34" charset="-128"/>
              </a:rPr>
              <a:t>print(</a:t>
            </a:r>
            <a:r>
              <a:rPr kumimoji="0" lang="en-US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MS PGothic" panose="020B0600070205080204" pitchFamily="34" charset="-128"/>
              </a:rPr>
              <a:t>f"After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MS PGothic" panose="020B0600070205080204" pitchFamily="34" charset="-128"/>
              </a:rPr>
              <a:t> swapping: x = {x}, y = {y}")</a:t>
            </a:r>
          </a:p>
        </p:txBody>
      </p:sp>
    </p:spTree>
    <p:extLst>
      <p:ext uri="{BB962C8B-B14F-4D97-AF65-F5344CB8AC3E}">
        <p14:creationId xmlns:p14="http://schemas.microsoft.com/office/powerpoint/2010/main" val="3528596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C81B3C8-4C52-45DB-8575-6FA609299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Write a Python Program to find the FACTORIAL of a given number.</a:t>
            </a:r>
            <a:endParaRPr lang="en-IN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AF9003-4FFE-1159-B729-D9D35338E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45797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  <a:tabLst/>
              <a:defRPr/>
            </a:pPr>
            <a:r>
              <a: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MS PGothic" panose="020B0600070205080204" pitchFamily="34" charset="-128"/>
              </a:rPr>
              <a:t># Function to find factorial using the iterative approach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MS PGothic" panose="020B0600070205080204" pitchFamily="34" charset="-128"/>
              </a:rPr>
              <a:t>def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MS PGothic" panose="020B0600070205080204" pitchFamily="34" charset="-128"/>
              </a:rPr>
              <a:t>factorial_iterative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MS PGothic" panose="020B0600070205080204" pitchFamily="34" charset="-128"/>
              </a:rPr>
              <a:t>(n):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MS PGothic" panose="020B0600070205080204" pitchFamily="34" charset="-128"/>
              </a:rPr>
              <a:t>    if n &lt; 0: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MS PGothic" panose="020B0600070205080204" pitchFamily="34" charset="-128"/>
              </a:rPr>
              <a:t>        return "Factorial does not exist for negative numbers"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MS PGothic" panose="020B0600070205080204" pitchFamily="34" charset="-128"/>
              </a:rPr>
              <a:t>    factorial = 1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MS PGothic" panose="020B0600070205080204" pitchFamily="34" charset="-128"/>
              </a:rPr>
              <a:t>    for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MS PGothic" panose="020B0600070205080204" pitchFamily="34" charset="-128"/>
              </a:rPr>
              <a:t>i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MS PGothic" panose="020B0600070205080204" pitchFamily="34" charset="-128"/>
              </a:rPr>
              <a:t> in range(1, n + 1):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MS PGothic" panose="020B0600070205080204" pitchFamily="34" charset="-128"/>
              </a:rPr>
              <a:t>        factorial *=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MS PGothic" panose="020B0600070205080204" pitchFamily="34" charset="-128"/>
              </a:rPr>
              <a:t>i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MS PGothic" panose="020B0600070205080204" pitchFamily="34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MS PGothic" panose="020B0600070205080204" pitchFamily="34" charset="-128"/>
              </a:rPr>
              <a:t>    return factorial</a:t>
            </a:r>
          </a:p>
        </p:txBody>
      </p:sp>
    </p:spTree>
    <p:extLst>
      <p:ext uri="{BB962C8B-B14F-4D97-AF65-F5344CB8AC3E}">
        <p14:creationId xmlns:p14="http://schemas.microsoft.com/office/powerpoint/2010/main" val="3198430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AF9003-4FFE-1159-B729-D9D35338E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895294" cy="3945797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MS PGothic" panose="020B0600070205080204" pitchFamily="34" charset="-128"/>
              </a:rPr>
              <a:t># Input from the user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MS PGothic" panose="020B0600070205080204" pitchFamily="34" charset="-128"/>
              </a:rPr>
              <a:t>num = int(input("Enter a number: "))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  <a:tabLst/>
              <a:defRPr/>
            </a:pP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MS PGothic" panose="020B0600070205080204" pitchFamily="34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MS PGothic" panose="020B0600070205080204" pitchFamily="34" charset="-128"/>
              </a:rPr>
              <a:t># Output the factorial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MS PGothic" panose="020B0600070205080204" pitchFamily="34" charset="-128"/>
              </a:rPr>
              <a:t>print(</a:t>
            </a:r>
            <a:r>
              <a:rPr kumimoji="0" lang="en-US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MS PGothic" panose="020B0600070205080204" pitchFamily="34" charset="-128"/>
              </a:rPr>
              <a:t>f"The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MS PGothic" panose="020B0600070205080204" pitchFamily="34" charset="-128"/>
              </a:rPr>
              <a:t> factorial of {num} is {</a:t>
            </a:r>
            <a:r>
              <a:rPr kumimoji="0" lang="en-US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MS PGothic" panose="020B0600070205080204" pitchFamily="34" charset="-128"/>
              </a:rPr>
              <a:t>factorial_iterative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MS PGothic" panose="020B0600070205080204" pitchFamily="34" charset="-128"/>
              </a:rPr>
              <a:t>(num)}")</a:t>
            </a:r>
          </a:p>
        </p:txBody>
      </p:sp>
    </p:spTree>
    <p:extLst>
      <p:ext uri="{BB962C8B-B14F-4D97-AF65-F5344CB8AC3E}">
        <p14:creationId xmlns:p14="http://schemas.microsoft.com/office/powerpoint/2010/main" val="1736700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C81B3C8-4C52-45DB-8575-6FA609299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 Write a Python Program to find the PRIME NUMBERS in the given range</a:t>
            </a:r>
            <a:endParaRPr lang="en-IN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AF9003-4FFE-1159-B729-D9D35338E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10041174" cy="4199727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2800" b="1" i="0" u="none" strike="noStrike" baseline="0" dirty="0">
                <a:latin typeface="Calibri,Bold"/>
              </a:rPr>
              <a:t># Function to check if a number is prime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i="0" u="none" strike="noStrike" baseline="0" dirty="0">
                <a:latin typeface="Calibri,Bold"/>
              </a:rPr>
              <a:t>def </a:t>
            </a:r>
            <a:r>
              <a:rPr lang="en-US" sz="3200" i="0" u="none" strike="noStrike" baseline="0" dirty="0" err="1">
                <a:latin typeface="Calibri,Bold"/>
              </a:rPr>
              <a:t>is_prime</a:t>
            </a:r>
            <a:r>
              <a:rPr lang="en-US" sz="3200" i="0" u="none" strike="noStrike" baseline="0" dirty="0">
                <a:latin typeface="Calibri,Bold"/>
              </a:rPr>
              <a:t>(num):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i="0" u="none" strike="noStrike" baseline="0" dirty="0">
                <a:latin typeface="Calibri,Bold"/>
              </a:rPr>
              <a:t>    if num &lt;= 1: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i="0" u="none" strike="noStrike" baseline="0" dirty="0">
                <a:latin typeface="Calibri,Bold"/>
              </a:rPr>
              <a:t>        return False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i="0" u="none" strike="noStrike" baseline="0" dirty="0">
                <a:latin typeface="Calibri,Bold"/>
              </a:rPr>
              <a:t>    for </a:t>
            </a:r>
            <a:r>
              <a:rPr lang="en-US" sz="3200" i="0" u="none" strike="noStrike" baseline="0" dirty="0" err="1">
                <a:latin typeface="Calibri,Bold"/>
              </a:rPr>
              <a:t>i</a:t>
            </a:r>
            <a:r>
              <a:rPr lang="en-US" sz="3200" i="0" u="none" strike="noStrike" baseline="0" dirty="0">
                <a:latin typeface="Calibri,Bold"/>
              </a:rPr>
              <a:t> in range(2, int(num ** 0.5) + 1):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i="0" u="none" strike="noStrike" baseline="0" dirty="0">
                <a:latin typeface="Calibri,Bold"/>
              </a:rPr>
              <a:t>        if num % </a:t>
            </a:r>
            <a:r>
              <a:rPr lang="en-US" sz="3200" i="0" u="none" strike="noStrike" baseline="0" dirty="0" err="1">
                <a:latin typeface="Calibri,Bold"/>
              </a:rPr>
              <a:t>i</a:t>
            </a:r>
            <a:r>
              <a:rPr lang="en-US" sz="3200" i="0" u="none" strike="noStrike" baseline="0" dirty="0">
                <a:latin typeface="Calibri,Bold"/>
              </a:rPr>
              <a:t> == 0: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i="0" u="none" strike="noStrike" baseline="0" dirty="0">
                <a:latin typeface="Calibri,Bold"/>
              </a:rPr>
              <a:t>            return False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i="0" u="none" strike="noStrike" baseline="0" dirty="0">
                <a:latin typeface="Calibri,Bold"/>
              </a:rPr>
              <a:t>    return True</a:t>
            </a:r>
          </a:p>
        </p:txBody>
      </p:sp>
    </p:spTree>
    <p:extLst>
      <p:ext uri="{BB962C8B-B14F-4D97-AF65-F5344CB8AC3E}">
        <p14:creationId xmlns:p14="http://schemas.microsoft.com/office/powerpoint/2010/main" val="297400210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L  Session  template" id="{9160AA8B-D3AB-429F-A301-A9385DB385CC}" vid="{4C3C9BEC-19C0-4A39-96F5-F2800DE215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Preprocessing</Template>
  <TotalTime>331</TotalTime>
  <Words>1952</Words>
  <Application>Microsoft Office PowerPoint</Application>
  <PresentationFormat>Widescreen</PresentationFormat>
  <Paragraphs>242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Calibri,Bold</vt:lpstr>
      <vt:lpstr>Gill Sans MT</vt:lpstr>
      <vt:lpstr>Poppins</vt:lpstr>
      <vt:lpstr>Times New Roman</vt:lpstr>
      <vt:lpstr>Gallery</vt:lpstr>
      <vt:lpstr>ARTIFICIAL INTELLIGENCE &amp; MACHINE LEARNING</vt:lpstr>
      <vt:lpstr>PowerPoint Presentation</vt:lpstr>
      <vt:lpstr>1. Write a Python program to find the largest of 3 numbers using nested if-else</vt:lpstr>
      <vt:lpstr>PowerPoint Presentation</vt:lpstr>
      <vt:lpstr>2. Write a Python Program to Swap Two Variables using the third variable</vt:lpstr>
      <vt:lpstr>PowerPoint Presentation</vt:lpstr>
      <vt:lpstr>3. Write a Python Program to find the FACTORIAL of a given number.</vt:lpstr>
      <vt:lpstr>PowerPoint Presentation</vt:lpstr>
      <vt:lpstr>4. Write a Python Program to find the PRIME NUMBERS in the given range</vt:lpstr>
      <vt:lpstr>PowerPoint Presentation</vt:lpstr>
      <vt:lpstr>PowerPoint Presentation</vt:lpstr>
      <vt:lpstr>5. Write a Python Program to Print the Fibonacci Series up to N Term</vt:lpstr>
      <vt:lpstr>PowerPoint Presentation</vt:lpstr>
      <vt:lpstr>6. Create a list of integers and append, insert, and remove elements from the list. Access elements using indexing and slicing</vt:lpstr>
      <vt:lpstr>PowerPoint Presentation</vt:lpstr>
      <vt:lpstr>7. Perform the list methods of append(), extend(), insert(), remove(), pop(), clear(), index(), count(), sort(), reverse(), copy() on a sample list and observe the changes.</vt:lpstr>
      <vt:lpstr>PowerPoint Presentation</vt:lpstr>
      <vt:lpstr>PowerPoint Presentation</vt:lpstr>
      <vt:lpstr>PowerPoint Presentation</vt:lpstr>
      <vt:lpstr>8. Create a tuple of integers and Access elements using indexing and slicing</vt:lpstr>
      <vt:lpstr>PowerPoint Presentation</vt:lpstr>
      <vt:lpstr>9. Create a dictionary with tuples as keys and access and modify the dictionary using these keys.</vt:lpstr>
      <vt:lpstr>PowerPoint Presentation</vt:lpstr>
      <vt:lpstr>10. Define a function that takes your name as input and returns a greeting message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driven artificial intelligent systems</dc:title>
  <dc:creator>Dr. K. Purna Prakash</dc:creator>
  <cp:lastModifiedBy>naveen mukkapati</cp:lastModifiedBy>
  <cp:revision>90</cp:revision>
  <dcterms:created xsi:type="dcterms:W3CDTF">2023-10-25T10:31:07Z</dcterms:created>
  <dcterms:modified xsi:type="dcterms:W3CDTF">2024-07-01T10:02:26Z</dcterms:modified>
</cp:coreProperties>
</file>