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6" r:id="rId5"/>
    <p:sldId id="259" r:id="rId6"/>
    <p:sldId id="260" r:id="rId7"/>
    <p:sldId id="275" r:id="rId8"/>
    <p:sldId id="262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7" r:id="rId22"/>
    <p:sldId id="278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2F2C7B"/>
    <a:srgbClr val="272466"/>
    <a:srgbClr val="FFCC00"/>
    <a:srgbClr val="8684C7"/>
    <a:srgbClr val="A8A40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29.03.2023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8684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uk-UA" b="1" dirty="0" smtClean="0">
                <a:solidFill>
                  <a:srgbClr val="272466"/>
                </a:solidFill>
                <a:latin typeface="Montserrat"/>
              </a:rPr>
              <a:t>Презентація командного проекту</a:t>
            </a:r>
            <a:endParaRPr lang="uk-UA" b="1" dirty="0">
              <a:solidFill>
                <a:srgbClr val="272466"/>
              </a:solidFill>
              <a:latin typeface="Montserra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676664"/>
            <a:ext cx="6400800" cy="1752600"/>
          </a:xfrm>
        </p:spPr>
        <p:txBody>
          <a:bodyPr>
            <a:normAutofit/>
          </a:bodyPr>
          <a:lstStyle/>
          <a:p>
            <a:r>
              <a:rPr lang="uk-UA" sz="2300" dirty="0" smtClean="0">
                <a:solidFill>
                  <a:schemeClr val="bg1"/>
                </a:solidFill>
              </a:rPr>
              <a:t>Створеного у ході виконання практики </a:t>
            </a:r>
            <a:r>
              <a:rPr lang="ru-RU" sz="2300" dirty="0" err="1" smtClean="0">
                <a:solidFill>
                  <a:schemeClr val="bg1"/>
                </a:solidFill>
              </a:rPr>
              <a:t>з</a:t>
            </a:r>
            <a:r>
              <a:rPr lang="ru-RU" sz="2300" dirty="0" smtClean="0">
                <a:solidFill>
                  <a:schemeClr val="bg1"/>
                </a:solidFill>
              </a:rPr>
              <a:t> "</a:t>
            </a:r>
            <a:r>
              <a:rPr lang="ru-RU" sz="2300" dirty="0" err="1" smtClean="0">
                <a:solidFill>
                  <a:schemeClr val="bg1"/>
                </a:solidFill>
              </a:rPr>
              <a:t>Технологій</a:t>
            </a:r>
            <a:r>
              <a:rPr lang="ru-RU" sz="2300" dirty="0" smtClean="0">
                <a:solidFill>
                  <a:schemeClr val="bg1"/>
                </a:solidFill>
              </a:rPr>
              <a:t> </a:t>
            </a:r>
            <a:r>
              <a:rPr lang="ru-RU" sz="2300" dirty="0" err="1" smtClean="0">
                <a:solidFill>
                  <a:schemeClr val="bg1"/>
                </a:solidFill>
              </a:rPr>
              <a:t>розробки</a:t>
            </a:r>
            <a:r>
              <a:rPr lang="ru-RU" sz="2300" dirty="0" smtClean="0">
                <a:solidFill>
                  <a:schemeClr val="bg1"/>
                </a:solidFill>
              </a:rPr>
              <a:t> </a:t>
            </a:r>
            <a:r>
              <a:rPr lang="ru-RU" sz="2300" dirty="0" err="1" smtClean="0">
                <a:solidFill>
                  <a:schemeClr val="bg1"/>
                </a:solidFill>
              </a:rPr>
              <a:t>програмного</a:t>
            </a:r>
            <a:r>
              <a:rPr lang="ru-RU" sz="2300" dirty="0" smtClean="0">
                <a:solidFill>
                  <a:schemeClr val="bg1"/>
                </a:solidFill>
              </a:rPr>
              <a:t> </a:t>
            </a:r>
            <a:r>
              <a:rPr lang="ru-RU" sz="2300" dirty="0" err="1" smtClean="0">
                <a:solidFill>
                  <a:schemeClr val="bg1"/>
                </a:solidFill>
              </a:rPr>
              <a:t>забезпечення</a:t>
            </a:r>
            <a:r>
              <a:rPr lang="ru-RU" sz="2300" dirty="0" smtClean="0">
                <a:solidFill>
                  <a:schemeClr val="bg1"/>
                </a:solidFill>
              </a:rPr>
              <a:t>"</a:t>
            </a:r>
            <a:endParaRPr lang="uk-UA" sz="2300" dirty="0">
              <a:solidFill>
                <a:schemeClr val="bg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-571536" y="-428652"/>
            <a:ext cx="2071670" cy="2071670"/>
          </a:xfrm>
          <a:prstGeom prst="ellipse">
            <a:avLst/>
          </a:prstGeom>
          <a:solidFill>
            <a:srgbClr val="2F2C7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/>
          <p:cNvSpPr/>
          <p:nvPr/>
        </p:nvSpPr>
        <p:spPr>
          <a:xfrm>
            <a:off x="8108165" y="4286256"/>
            <a:ext cx="2071670" cy="2071670"/>
          </a:xfrm>
          <a:prstGeom prst="ellipse">
            <a:avLst/>
          </a:prstGeom>
          <a:solidFill>
            <a:srgbClr val="2F2C7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/>
          <p:cNvSpPr/>
          <p:nvPr/>
        </p:nvSpPr>
        <p:spPr>
          <a:xfrm>
            <a:off x="8376033" y="-214338"/>
            <a:ext cx="1535933" cy="1535933"/>
          </a:xfrm>
          <a:prstGeom prst="ellipse">
            <a:avLst/>
          </a:prstGeom>
          <a:solidFill>
            <a:srgbClr val="2F2C7B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/>
          <p:cNvSpPr/>
          <p:nvPr/>
        </p:nvSpPr>
        <p:spPr>
          <a:xfrm>
            <a:off x="-285783" y="5322068"/>
            <a:ext cx="785818" cy="785818"/>
          </a:xfrm>
          <a:prstGeom prst="ellipse">
            <a:avLst/>
          </a:prstGeom>
          <a:solidFill>
            <a:srgbClr val="2F2C7B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/>
          <p:cNvSpPr/>
          <p:nvPr/>
        </p:nvSpPr>
        <p:spPr>
          <a:xfrm>
            <a:off x="6000760" y="6072182"/>
            <a:ext cx="785818" cy="785818"/>
          </a:xfrm>
          <a:prstGeom prst="ellipse">
            <a:avLst/>
          </a:prstGeom>
          <a:solidFill>
            <a:srgbClr val="2F2C7B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24"/>
            <a:ext cx="9144000" cy="6858000"/>
          </a:xfrm>
          <a:prstGeom prst="rect">
            <a:avLst/>
          </a:prstGeom>
          <a:solidFill>
            <a:srgbClr val="8684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2" name="Группа 8"/>
          <p:cNvGrpSpPr/>
          <p:nvPr/>
        </p:nvGrpSpPr>
        <p:grpSpPr>
          <a:xfrm>
            <a:off x="1785918" y="214290"/>
            <a:ext cx="5572164" cy="714380"/>
            <a:chOff x="1785918" y="214290"/>
            <a:chExt cx="5572164" cy="714380"/>
          </a:xfrm>
        </p:grpSpPr>
        <p:sp>
          <p:nvSpPr>
            <p:cNvPr id="3" name="TextBox 2"/>
            <p:cNvSpPr txBox="1"/>
            <p:nvPr/>
          </p:nvSpPr>
          <p:spPr>
            <a:xfrm>
              <a:off x="1785918" y="354907"/>
              <a:ext cx="55721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2200" b="1" dirty="0" smtClean="0">
                  <a:solidFill>
                    <a:srgbClr val="272466"/>
                  </a:solidFill>
                  <a:latin typeface="Montserrat"/>
                </a:rPr>
                <a:t>Команда менеджерів програми:</a:t>
              </a:r>
              <a:endParaRPr lang="uk-UA" sz="2200" dirty="0">
                <a:solidFill>
                  <a:srgbClr val="272466"/>
                </a:solidFill>
              </a:endParaRPr>
            </a:p>
          </p:txBody>
        </p:sp>
        <p:sp>
          <p:nvSpPr>
            <p:cNvPr id="8" name="Скругленный прямоугольник 7"/>
            <p:cNvSpPr/>
            <p:nvPr/>
          </p:nvSpPr>
          <p:spPr>
            <a:xfrm>
              <a:off x="2143108" y="214290"/>
              <a:ext cx="4786346" cy="714380"/>
            </a:xfrm>
            <a:prstGeom prst="roundRect">
              <a:avLst/>
            </a:prstGeom>
            <a:noFill/>
            <a:ln>
              <a:solidFill>
                <a:srgbClr val="272466"/>
              </a:solidFill>
            </a:ln>
            <a:effectLst>
              <a:glow rad="101600">
                <a:srgbClr val="272466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57224" y="1857364"/>
            <a:ext cx="664373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Створення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форку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репозиторія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та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додавання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всіх</a:t>
            </a:r>
            <a:endParaRPr lang="ru-RU" sz="1600" dirty="0" smtClean="0">
              <a:solidFill>
                <a:schemeClr val="bg1"/>
              </a:solidFill>
              <a:latin typeface="Montserrat"/>
            </a:endParaRP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</a:pP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	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членів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команди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;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Створення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чернетки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календарного плану;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Допомогав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робити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список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питань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інтерв'ю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, анкету 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</a:pP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	для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замовника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;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Заповнення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документів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Концепції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проекту та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Структури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проекту;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Документ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Оцінка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ризиків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;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Заповнення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документу Модель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розробки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;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Документ «План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керування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ризиками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»;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Допомога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у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створенні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документа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Функціональна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специфікація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;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Документ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Зведений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план проекту;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заповнення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своєї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таблиці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в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документі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постпроектний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аналіз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. </a:t>
            </a:r>
            <a:br>
              <a:rPr lang="ru-RU" sz="1600" dirty="0" smtClean="0">
                <a:solidFill>
                  <a:schemeClr val="bg1"/>
                </a:solidFill>
                <a:latin typeface="Montserrat"/>
              </a:rPr>
            </a:br>
            <a:endParaRPr lang="uk-UA" sz="1600" dirty="0">
              <a:solidFill>
                <a:schemeClr val="bg1"/>
              </a:solidFill>
              <a:latin typeface="Montserrat"/>
            </a:endParaRPr>
          </a:p>
        </p:txBody>
      </p:sp>
      <p:grpSp>
        <p:nvGrpSpPr>
          <p:cNvPr id="4" name="Группа 14"/>
          <p:cNvGrpSpPr/>
          <p:nvPr/>
        </p:nvGrpSpPr>
        <p:grpSpPr>
          <a:xfrm>
            <a:off x="571472" y="1214422"/>
            <a:ext cx="2714644" cy="642942"/>
            <a:chOff x="571472" y="1071546"/>
            <a:chExt cx="2714644" cy="642942"/>
          </a:xfrm>
        </p:grpSpPr>
        <p:sp>
          <p:nvSpPr>
            <p:cNvPr id="14" name="Скругленный прямоугольник 13"/>
            <p:cNvSpPr/>
            <p:nvPr/>
          </p:nvSpPr>
          <p:spPr>
            <a:xfrm>
              <a:off x="571472" y="1071546"/>
              <a:ext cx="2714644" cy="642942"/>
            </a:xfrm>
            <a:prstGeom prst="roundRect">
              <a:avLst/>
            </a:prstGeom>
            <a:solidFill>
              <a:srgbClr val="2724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0770" y="1208351"/>
              <a:ext cx="2536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b="1" dirty="0" err="1" smtClean="0">
                  <a:solidFill>
                    <a:schemeClr val="bg1"/>
                  </a:solidFill>
                  <a:latin typeface="Montserrat"/>
                </a:rPr>
                <a:t>Уманець</a:t>
              </a:r>
              <a:r>
                <a:rPr lang="uk-UA" b="1" dirty="0" smtClean="0">
                  <a:solidFill>
                    <a:schemeClr val="bg1"/>
                  </a:solidFill>
                  <a:latin typeface="Montserrat"/>
                </a:rPr>
                <a:t> Олександр:</a:t>
              </a:r>
              <a:endParaRPr lang="uk-UA" b="1" dirty="0">
                <a:solidFill>
                  <a:schemeClr val="bg1"/>
                </a:solidFill>
                <a:latin typeface="Montserrat"/>
              </a:endParaRPr>
            </a:p>
          </p:txBody>
        </p:sp>
      </p:grpSp>
      <p:cxnSp>
        <p:nvCxnSpPr>
          <p:cNvPr id="17" name="Shape 16"/>
          <p:cNvCxnSpPr>
            <a:stCxn id="13" idx="1"/>
          </p:cNvCxnSpPr>
          <p:nvPr/>
        </p:nvCxnSpPr>
        <p:spPr>
          <a:xfrm rot="10800000" flipV="1">
            <a:off x="285720" y="1535892"/>
            <a:ext cx="375050" cy="4607751"/>
          </a:xfrm>
          <a:prstGeom prst="bentConnector2">
            <a:avLst/>
          </a:prstGeom>
          <a:ln w="28575">
            <a:solidFill>
              <a:srgbClr val="2724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285720" y="2118483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285720" y="2832863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285720" y="3190053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5720" y="3904433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285720" y="4261623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285720" y="4688663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>
            <a:off x="285720" y="5045853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>
            <a:off x="285720" y="5404631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285720" y="5761821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 descr="C:\Users\galac\Downloads\photo1680062126.jpeg"/>
          <p:cNvPicPr>
            <a:picLocks noChangeAspect="1" noChangeArrowheads="1"/>
          </p:cNvPicPr>
          <p:nvPr/>
        </p:nvPicPr>
        <p:blipFill>
          <a:blip r:embed="rId2">
            <a:lum bright="20000" contrast="30000"/>
          </a:blip>
          <a:srcRect l="22916" t="35417" r="22916"/>
          <a:stretch>
            <a:fillRect/>
          </a:stretch>
        </p:blipFill>
        <p:spPr bwMode="auto">
          <a:xfrm>
            <a:off x="6786578" y="1071546"/>
            <a:ext cx="1785950" cy="2129390"/>
          </a:xfrm>
          <a:prstGeom prst="round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33" name="Овал 32"/>
          <p:cNvSpPr/>
          <p:nvPr/>
        </p:nvSpPr>
        <p:spPr>
          <a:xfrm>
            <a:off x="8286776" y="-357214"/>
            <a:ext cx="1214446" cy="1214446"/>
          </a:xfrm>
          <a:prstGeom prst="ellipse">
            <a:avLst/>
          </a:prstGeom>
          <a:solidFill>
            <a:srgbClr val="2F2C7B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36" name="Группа 35"/>
          <p:cNvGrpSpPr/>
          <p:nvPr/>
        </p:nvGrpSpPr>
        <p:grpSpPr>
          <a:xfrm>
            <a:off x="7786678" y="3786190"/>
            <a:ext cx="2714644" cy="2714644"/>
            <a:chOff x="7786678" y="3786190"/>
            <a:chExt cx="2714644" cy="2714644"/>
          </a:xfrm>
        </p:grpSpPr>
        <p:sp>
          <p:nvSpPr>
            <p:cNvPr id="34" name="Овал 33"/>
            <p:cNvSpPr/>
            <p:nvPr/>
          </p:nvSpPr>
          <p:spPr>
            <a:xfrm>
              <a:off x="7786678" y="3786190"/>
              <a:ext cx="2714644" cy="2714644"/>
            </a:xfrm>
            <a:prstGeom prst="ellipse">
              <a:avLst/>
            </a:prstGeom>
            <a:solidFill>
              <a:srgbClr val="2F2C7B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5" name="Овал 34"/>
            <p:cNvSpPr/>
            <p:nvPr/>
          </p:nvSpPr>
          <p:spPr>
            <a:xfrm>
              <a:off x="8255771" y="4255283"/>
              <a:ext cx="1776458" cy="1776458"/>
            </a:xfrm>
            <a:prstGeom prst="ellipse">
              <a:avLst/>
            </a:prstGeom>
            <a:solidFill>
              <a:srgbClr val="2F2C7B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cxnSp>
        <p:nvCxnSpPr>
          <p:cNvPr id="37" name="Прямая со стрелкой 36"/>
          <p:cNvCxnSpPr/>
          <p:nvPr/>
        </p:nvCxnSpPr>
        <p:spPr>
          <a:xfrm>
            <a:off x="285720" y="6117423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24"/>
            <a:ext cx="9144000" cy="6858000"/>
          </a:xfrm>
          <a:prstGeom prst="rect">
            <a:avLst/>
          </a:prstGeom>
          <a:solidFill>
            <a:srgbClr val="8684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2" name="Группа 8"/>
          <p:cNvGrpSpPr/>
          <p:nvPr/>
        </p:nvGrpSpPr>
        <p:grpSpPr>
          <a:xfrm>
            <a:off x="1785918" y="214290"/>
            <a:ext cx="5572164" cy="714380"/>
            <a:chOff x="1785918" y="214290"/>
            <a:chExt cx="5572164" cy="714380"/>
          </a:xfrm>
        </p:grpSpPr>
        <p:sp>
          <p:nvSpPr>
            <p:cNvPr id="3" name="TextBox 2"/>
            <p:cNvSpPr txBox="1"/>
            <p:nvPr/>
          </p:nvSpPr>
          <p:spPr>
            <a:xfrm>
              <a:off x="1785918" y="354907"/>
              <a:ext cx="55721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2200" b="1" dirty="0" smtClean="0">
                  <a:solidFill>
                    <a:srgbClr val="272466"/>
                  </a:solidFill>
                  <a:latin typeface="Montserrat"/>
                </a:rPr>
                <a:t>Команда менеджерів продукту:</a:t>
              </a:r>
              <a:endParaRPr lang="uk-UA" sz="2200" dirty="0">
                <a:solidFill>
                  <a:srgbClr val="272466"/>
                </a:solidFill>
              </a:endParaRPr>
            </a:p>
          </p:txBody>
        </p:sp>
        <p:sp>
          <p:nvSpPr>
            <p:cNvPr id="8" name="Скругленный прямоугольник 7"/>
            <p:cNvSpPr/>
            <p:nvPr/>
          </p:nvSpPr>
          <p:spPr>
            <a:xfrm>
              <a:off x="2143108" y="214290"/>
              <a:ext cx="4786346" cy="714380"/>
            </a:xfrm>
            <a:prstGeom prst="roundRect">
              <a:avLst/>
            </a:prstGeom>
            <a:noFill/>
            <a:ln>
              <a:solidFill>
                <a:srgbClr val="272466"/>
              </a:solidFill>
            </a:ln>
            <a:effectLst>
              <a:glow rad="101600">
                <a:srgbClr val="272466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57224" y="2084382"/>
            <a:ext cx="76438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Концепція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проекту;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Оцінка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ризиків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;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Зведений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план проекту;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План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керування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ризиками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;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Функціональна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специфікація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;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Створення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діаграм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класів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та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прецедентів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;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Функціональна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специфікація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;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Заповнення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таблиць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у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документі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Постпроектний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аналіз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. </a:t>
            </a:r>
            <a:br>
              <a:rPr lang="ru-RU" sz="1600" dirty="0" smtClean="0">
                <a:solidFill>
                  <a:schemeClr val="bg1"/>
                </a:solidFill>
                <a:latin typeface="Montserrat"/>
              </a:rPr>
            </a:br>
            <a:endParaRPr lang="uk-UA" sz="1600" dirty="0">
              <a:solidFill>
                <a:schemeClr val="bg1"/>
              </a:solidFill>
              <a:latin typeface="Montserrat"/>
            </a:endParaRPr>
          </a:p>
        </p:txBody>
      </p:sp>
      <p:grpSp>
        <p:nvGrpSpPr>
          <p:cNvPr id="4" name="Группа 14"/>
          <p:cNvGrpSpPr/>
          <p:nvPr/>
        </p:nvGrpSpPr>
        <p:grpSpPr>
          <a:xfrm>
            <a:off x="571472" y="1214422"/>
            <a:ext cx="3045698" cy="642942"/>
            <a:chOff x="571472" y="1071546"/>
            <a:chExt cx="2714644" cy="642942"/>
          </a:xfrm>
        </p:grpSpPr>
        <p:sp>
          <p:nvSpPr>
            <p:cNvPr id="14" name="Скругленный прямоугольник 13"/>
            <p:cNvSpPr/>
            <p:nvPr/>
          </p:nvSpPr>
          <p:spPr>
            <a:xfrm>
              <a:off x="571472" y="1071546"/>
              <a:ext cx="2714644" cy="642942"/>
            </a:xfrm>
            <a:prstGeom prst="roundRect">
              <a:avLst/>
            </a:prstGeom>
            <a:solidFill>
              <a:srgbClr val="2724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6310" y="1208351"/>
              <a:ext cx="2584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b="1" dirty="0" err="1" smtClean="0">
                  <a:solidFill>
                    <a:schemeClr val="bg1"/>
                  </a:solidFill>
                  <a:latin typeface="Montserrat"/>
                </a:rPr>
                <a:t>Христенко</a:t>
              </a:r>
              <a:r>
                <a:rPr lang="uk-UA" b="1" dirty="0" smtClean="0">
                  <a:solidFill>
                    <a:schemeClr val="bg1"/>
                  </a:solidFill>
                  <a:latin typeface="Montserrat"/>
                </a:rPr>
                <a:t> Владислав:</a:t>
              </a:r>
              <a:endParaRPr lang="uk-UA" b="1" dirty="0">
                <a:solidFill>
                  <a:schemeClr val="bg1"/>
                </a:solidFill>
                <a:latin typeface="Montserrat"/>
              </a:endParaRPr>
            </a:p>
          </p:txBody>
        </p:sp>
      </p:grpSp>
      <p:cxnSp>
        <p:nvCxnSpPr>
          <p:cNvPr id="17" name="Shape 16"/>
          <p:cNvCxnSpPr>
            <a:stCxn id="13" idx="1"/>
          </p:cNvCxnSpPr>
          <p:nvPr/>
        </p:nvCxnSpPr>
        <p:spPr>
          <a:xfrm rot="10800000" flipV="1">
            <a:off x="285721" y="1535892"/>
            <a:ext cx="358497" cy="3321867"/>
          </a:xfrm>
          <a:prstGeom prst="bentConnector2">
            <a:avLst/>
          </a:prstGeom>
          <a:ln w="28575">
            <a:solidFill>
              <a:srgbClr val="2724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285720" y="2355842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285720" y="2713032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285720" y="3070222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285720" y="3427412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285720" y="3784602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5720" y="4141792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285720" y="4498982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285720" y="4857760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6" name="Picture 2" descr="C:\Users\galac\Downloads\photo1680061959.jpeg"/>
          <p:cNvPicPr>
            <a:picLocks noChangeAspect="1" noChangeArrowheads="1"/>
          </p:cNvPicPr>
          <p:nvPr/>
        </p:nvPicPr>
        <p:blipFill>
          <a:blip r:embed="rId2" cstate="print"/>
          <a:srcRect t="3125" b="16666"/>
          <a:stretch>
            <a:fillRect/>
          </a:stretch>
        </p:blipFill>
        <p:spPr bwMode="auto">
          <a:xfrm>
            <a:off x="6504898" y="1142984"/>
            <a:ext cx="1853316" cy="2500330"/>
          </a:xfrm>
          <a:prstGeom prst="round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38" name="Овал 37"/>
          <p:cNvSpPr/>
          <p:nvPr/>
        </p:nvSpPr>
        <p:spPr>
          <a:xfrm>
            <a:off x="4000496" y="1571612"/>
            <a:ext cx="285752" cy="285752"/>
          </a:xfrm>
          <a:prstGeom prst="ellipse">
            <a:avLst/>
          </a:prstGeom>
          <a:solidFill>
            <a:srgbClr val="2F2C7B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9" name="Овал 38"/>
          <p:cNvSpPr/>
          <p:nvPr/>
        </p:nvSpPr>
        <p:spPr>
          <a:xfrm>
            <a:off x="1643042" y="0"/>
            <a:ext cx="285752" cy="285752"/>
          </a:xfrm>
          <a:prstGeom prst="ellipse">
            <a:avLst/>
          </a:prstGeom>
          <a:solidFill>
            <a:srgbClr val="2F2C7B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0" name="Овал 39"/>
          <p:cNvSpPr/>
          <p:nvPr/>
        </p:nvSpPr>
        <p:spPr>
          <a:xfrm>
            <a:off x="8501090" y="4286256"/>
            <a:ext cx="642942" cy="642942"/>
          </a:xfrm>
          <a:prstGeom prst="ellipse">
            <a:avLst/>
          </a:prstGeom>
          <a:solidFill>
            <a:srgbClr val="2F2C7B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1" name="Овал 40"/>
          <p:cNvSpPr/>
          <p:nvPr/>
        </p:nvSpPr>
        <p:spPr>
          <a:xfrm>
            <a:off x="5857884" y="5643554"/>
            <a:ext cx="1214446" cy="1214446"/>
          </a:xfrm>
          <a:prstGeom prst="ellipse">
            <a:avLst/>
          </a:prstGeom>
          <a:solidFill>
            <a:srgbClr val="2F2C7B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2" name="Овал 41"/>
          <p:cNvSpPr/>
          <p:nvPr/>
        </p:nvSpPr>
        <p:spPr>
          <a:xfrm>
            <a:off x="-607223" y="5000636"/>
            <a:ext cx="1214446" cy="1214446"/>
          </a:xfrm>
          <a:prstGeom prst="ellipse">
            <a:avLst/>
          </a:prstGeom>
          <a:solidFill>
            <a:srgbClr val="2F2C7B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24"/>
            <a:ext cx="9144000" cy="6858000"/>
          </a:xfrm>
          <a:prstGeom prst="rect">
            <a:avLst/>
          </a:prstGeom>
          <a:solidFill>
            <a:srgbClr val="8684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2" name="Группа 8"/>
          <p:cNvGrpSpPr/>
          <p:nvPr/>
        </p:nvGrpSpPr>
        <p:grpSpPr>
          <a:xfrm>
            <a:off x="1785918" y="214290"/>
            <a:ext cx="5572164" cy="714380"/>
            <a:chOff x="1785918" y="214290"/>
            <a:chExt cx="5572164" cy="714380"/>
          </a:xfrm>
        </p:grpSpPr>
        <p:sp>
          <p:nvSpPr>
            <p:cNvPr id="3" name="TextBox 2"/>
            <p:cNvSpPr txBox="1"/>
            <p:nvPr/>
          </p:nvSpPr>
          <p:spPr>
            <a:xfrm>
              <a:off x="1785918" y="354907"/>
              <a:ext cx="55721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2200" b="1" dirty="0" smtClean="0">
                  <a:solidFill>
                    <a:srgbClr val="272466"/>
                  </a:solidFill>
                  <a:latin typeface="Montserrat"/>
                </a:rPr>
                <a:t>Команда менеджерів продукту:</a:t>
              </a:r>
              <a:endParaRPr lang="uk-UA" sz="2200" dirty="0">
                <a:solidFill>
                  <a:srgbClr val="272466"/>
                </a:solidFill>
              </a:endParaRPr>
            </a:p>
          </p:txBody>
        </p:sp>
        <p:sp>
          <p:nvSpPr>
            <p:cNvPr id="8" name="Скругленный прямоугольник 7"/>
            <p:cNvSpPr/>
            <p:nvPr/>
          </p:nvSpPr>
          <p:spPr>
            <a:xfrm>
              <a:off x="2143108" y="214290"/>
              <a:ext cx="4786346" cy="714380"/>
            </a:xfrm>
            <a:prstGeom prst="roundRect">
              <a:avLst/>
            </a:prstGeom>
            <a:noFill/>
            <a:ln>
              <a:solidFill>
                <a:srgbClr val="272466"/>
              </a:solidFill>
            </a:ln>
            <a:effectLst>
              <a:glow rad="101600">
                <a:srgbClr val="272466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57224" y="2084382"/>
            <a:ext cx="76438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Участь у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створенні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та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написанні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;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</a:pP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	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Звіту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про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завершення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проекту;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Допомога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у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керуванні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групою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;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Участь у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написанні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Постпроектного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аналізу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. </a:t>
            </a:r>
            <a:br>
              <a:rPr lang="ru-RU" sz="1600" dirty="0" smtClean="0">
                <a:solidFill>
                  <a:schemeClr val="bg1"/>
                </a:solidFill>
                <a:latin typeface="Montserrat"/>
              </a:rPr>
            </a:br>
            <a:endParaRPr lang="uk-UA" sz="1600" dirty="0">
              <a:solidFill>
                <a:schemeClr val="bg1"/>
              </a:solidFill>
              <a:latin typeface="Montserrat"/>
            </a:endParaRPr>
          </a:p>
        </p:txBody>
      </p:sp>
      <p:grpSp>
        <p:nvGrpSpPr>
          <p:cNvPr id="4" name="Группа 14"/>
          <p:cNvGrpSpPr/>
          <p:nvPr/>
        </p:nvGrpSpPr>
        <p:grpSpPr>
          <a:xfrm>
            <a:off x="571472" y="1214422"/>
            <a:ext cx="3045698" cy="642942"/>
            <a:chOff x="571472" y="1071546"/>
            <a:chExt cx="2714644" cy="642942"/>
          </a:xfrm>
        </p:grpSpPr>
        <p:sp>
          <p:nvSpPr>
            <p:cNvPr id="14" name="Скругленный прямоугольник 13"/>
            <p:cNvSpPr/>
            <p:nvPr/>
          </p:nvSpPr>
          <p:spPr>
            <a:xfrm>
              <a:off x="571472" y="1071546"/>
              <a:ext cx="2714644" cy="642942"/>
            </a:xfrm>
            <a:prstGeom prst="roundRect">
              <a:avLst/>
            </a:prstGeom>
            <a:solidFill>
              <a:srgbClr val="2724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6310" y="1208351"/>
              <a:ext cx="2584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b="1" dirty="0" err="1" smtClean="0">
                  <a:solidFill>
                    <a:schemeClr val="bg1"/>
                  </a:solidFill>
                  <a:latin typeface="Montserrat"/>
                </a:rPr>
                <a:t>Лукомець</a:t>
              </a:r>
              <a:r>
                <a:rPr lang="uk-UA" b="1" dirty="0" smtClean="0">
                  <a:solidFill>
                    <a:schemeClr val="bg1"/>
                  </a:solidFill>
                  <a:latin typeface="Montserrat"/>
                </a:rPr>
                <a:t> Кирило:</a:t>
              </a:r>
              <a:endParaRPr lang="uk-UA" b="1" dirty="0">
                <a:solidFill>
                  <a:schemeClr val="bg1"/>
                </a:solidFill>
                <a:latin typeface="Montserrat"/>
              </a:endParaRPr>
            </a:p>
          </p:txBody>
        </p:sp>
      </p:grpSp>
      <p:cxnSp>
        <p:nvCxnSpPr>
          <p:cNvPr id="17" name="Shape 16"/>
          <p:cNvCxnSpPr>
            <a:stCxn id="13" idx="1"/>
          </p:cNvCxnSpPr>
          <p:nvPr/>
        </p:nvCxnSpPr>
        <p:spPr>
          <a:xfrm rot="10800000" flipV="1">
            <a:off x="285721" y="1535892"/>
            <a:ext cx="358497" cy="1893107"/>
          </a:xfrm>
          <a:prstGeom prst="bentConnector2">
            <a:avLst/>
          </a:prstGeom>
          <a:ln w="28575">
            <a:solidFill>
              <a:srgbClr val="2724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285720" y="2355842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285720" y="3070222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285720" y="3427412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C:\Users\galac\Downloads\avatar759528006.jpg"/>
          <p:cNvPicPr>
            <a:picLocks noChangeAspect="1" noChangeArrowheads="1"/>
          </p:cNvPicPr>
          <p:nvPr/>
        </p:nvPicPr>
        <p:blipFill>
          <a:blip r:embed="rId2" cstate="print"/>
          <a:srcRect l="12280" r="8772"/>
          <a:stretch>
            <a:fillRect/>
          </a:stretch>
        </p:blipFill>
        <p:spPr bwMode="auto">
          <a:xfrm>
            <a:off x="6410597" y="1214422"/>
            <a:ext cx="1804741" cy="2285992"/>
          </a:xfrm>
          <a:prstGeom prst="round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27" name="Овал 26"/>
          <p:cNvSpPr/>
          <p:nvPr/>
        </p:nvSpPr>
        <p:spPr>
          <a:xfrm>
            <a:off x="7143768" y="4714884"/>
            <a:ext cx="2893191" cy="2893191"/>
          </a:xfrm>
          <a:prstGeom prst="ellipse">
            <a:avLst/>
          </a:prstGeom>
          <a:solidFill>
            <a:srgbClr val="2F2C7B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8" name="Овал 27"/>
          <p:cNvSpPr/>
          <p:nvPr/>
        </p:nvSpPr>
        <p:spPr>
          <a:xfrm>
            <a:off x="8215338" y="571480"/>
            <a:ext cx="642942" cy="642942"/>
          </a:xfrm>
          <a:prstGeom prst="ellipse">
            <a:avLst/>
          </a:prstGeom>
          <a:solidFill>
            <a:srgbClr val="2F2C7B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9" name="Овал 28"/>
          <p:cNvSpPr/>
          <p:nvPr/>
        </p:nvSpPr>
        <p:spPr>
          <a:xfrm>
            <a:off x="-321472" y="5643586"/>
            <a:ext cx="1535885" cy="1535885"/>
          </a:xfrm>
          <a:prstGeom prst="ellipse">
            <a:avLst/>
          </a:prstGeom>
          <a:solidFill>
            <a:srgbClr val="2F2C7B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1" name="Овал 30"/>
          <p:cNvSpPr/>
          <p:nvPr/>
        </p:nvSpPr>
        <p:spPr>
          <a:xfrm>
            <a:off x="3143240" y="3964809"/>
            <a:ext cx="2107397" cy="2107397"/>
          </a:xfrm>
          <a:prstGeom prst="ellipse">
            <a:avLst/>
          </a:prstGeom>
          <a:solidFill>
            <a:srgbClr val="2F2C7B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2" name="Овал 31"/>
          <p:cNvSpPr/>
          <p:nvPr/>
        </p:nvSpPr>
        <p:spPr>
          <a:xfrm>
            <a:off x="3433754" y="4255323"/>
            <a:ext cx="1526369" cy="1526369"/>
          </a:xfrm>
          <a:prstGeom prst="ellipse">
            <a:avLst/>
          </a:prstGeom>
          <a:solidFill>
            <a:srgbClr val="2F2C7B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24"/>
            <a:ext cx="9144000" cy="6858000"/>
          </a:xfrm>
          <a:prstGeom prst="rect">
            <a:avLst/>
          </a:prstGeom>
          <a:solidFill>
            <a:srgbClr val="8684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2" name="Группа 8"/>
          <p:cNvGrpSpPr/>
          <p:nvPr/>
        </p:nvGrpSpPr>
        <p:grpSpPr>
          <a:xfrm>
            <a:off x="1785918" y="214290"/>
            <a:ext cx="5572164" cy="714380"/>
            <a:chOff x="1785918" y="214290"/>
            <a:chExt cx="5572164" cy="714380"/>
          </a:xfrm>
        </p:grpSpPr>
        <p:sp>
          <p:nvSpPr>
            <p:cNvPr id="3" name="TextBox 2"/>
            <p:cNvSpPr txBox="1"/>
            <p:nvPr/>
          </p:nvSpPr>
          <p:spPr>
            <a:xfrm>
              <a:off x="1785918" y="354907"/>
              <a:ext cx="55721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2200" b="1" dirty="0" smtClean="0">
                  <a:solidFill>
                    <a:srgbClr val="272466"/>
                  </a:solidFill>
                  <a:latin typeface="Montserrat"/>
                </a:rPr>
                <a:t>Команда розробників:</a:t>
              </a:r>
              <a:endParaRPr lang="uk-UA" sz="2200" dirty="0">
                <a:solidFill>
                  <a:srgbClr val="272466"/>
                </a:solidFill>
              </a:endParaRPr>
            </a:p>
          </p:txBody>
        </p:sp>
        <p:sp>
          <p:nvSpPr>
            <p:cNvPr id="8" name="Скругленный прямоугольник 7"/>
            <p:cNvSpPr/>
            <p:nvPr/>
          </p:nvSpPr>
          <p:spPr>
            <a:xfrm>
              <a:off x="2143108" y="214290"/>
              <a:ext cx="4786346" cy="714380"/>
            </a:xfrm>
            <a:prstGeom prst="roundRect">
              <a:avLst/>
            </a:prstGeom>
            <a:noFill/>
            <a:ln>
              <a:solidFill>
                <a:srgbClr val="272466"/>
              </a:solidFill>
            </a:ln>
            <a:effectLst>
              <a:glow rad="101600">
                <a:srgbClr val="272466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57224" y="2084382"/>
            <a:ext cx="607223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Разом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з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колегою-програмістом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розробляли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сайт для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генерації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запрошень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на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батьківські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збори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; 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Робив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валідацію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для полей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введення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;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Розбирався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та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впроваджував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бібліотеку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для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створення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зображень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карток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;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Виправляв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баги</a:t>
            </a:r>
            <a:r>
              <a:rPr lang="ru-RU" sz="1600" smtClean="0">
                <a:solidFill>
                  <a:schemeClr val="bg1"/>
                </a:solidFill>
                <a:latin typeface="Montserrat"/>
              </a:rPr>
              <a:t>,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які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з'являлися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;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Адаптував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верстку сайту для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зручності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; 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Змінив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стуктуру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бланку.</a:t>
            </a:r>
            <a:endParaRPr lang="uk-UA" sz="1600" dirty="0">
              <a:solidFill>
                <a:schemeClr val="bg1"/>
              </a:solidFill>
              <a:latin typeface="Montserrat"/>
            </a:endParaRPr>
          </a:p>
        </p:txBody>
      </p:sp>
      <p:grpSp>
        <p:nvGrpSpPr>
          <p:cNvPr id="4" name="Группа 14"/>
          <p:cNvGrpSpPr/>
          <p:nvPr/>
        </p:nvGrpSpPr>
        <p:grpSpPr>
          <a:xfrm>
            <a:off x="571472" y="1214422"/>
            <a:ext cx="3045698" cy="642942"/>
            <a:chOff x="571472" y="1071546"/>
            <a:chExt cx="2714644" cy="642942"/>
          </a:xfrm>
        </p:grpSpPr>
        <p:sp>
          <p:nvSpPr>
            <p:cNvPr id="14" name="Скругленный прямоугольник 13"/>
            <p:cNvSpPr/>
            <p:nvPr/>
          </p:nvSpPr>
          <p:spPr>
            <a:xfrm>
              <a:off x="571472" y="1071546"/>
              <a:ext cx="2714644" cy="642942"/>
            </a:xfrm>
            <a:prstGeom prst="roundRect">
              <a:avLst/>
            </a:prstGeom>
            <a:solidFill>
              <a:srgbClr val="2724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6310" y="1208351"/>
              <a:ext cx="2584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b="1" dirty="0" err="1" smtClean="0">
                  <a:solidFill>
                    <a:schemeClr val="bg1"/>
                  </a:solidFill>
                  <a:latin typeface="Montserrat"/>
                </a:rPr>
                <a:t>Палько</a:t>
              </a:r>
              <a:r>
                <a:rPr lang="uk-UA" b="1" dirty="0" smtClean="0">
                  <a:solidFill>
                    <a:schemeClr val="bg1"/>
                  </a:solidFill>
                  <a:latin typeface="Montserrat"/>
                </a:rPr>
                <a:t> Владислав</a:t>
              </a:r>
              <a:endParaRPr lang="uk-UA" b="1" dirty="0">
                <a:solidFill>
                  <a:schemeClr val="bg1"/>
                </a:solidFill>
                <a:latin typeface="Montserrat"/>
              </a:endParaRPr>
            </a:p>
          </p:txBody>
        </p:sp>
      </p:grpSp>
      <p:cxnSp>
        <p:nvCxnSpPr>
          <p:cNvPr id="17" name="Shape 16"/>
          <p:cNvCxnSpPr>
            <a:stCxn id="13" idx="1"/>
          </p:cNvCxnSpPr>
          <p:nvPr/>
        </p:nvCxnSpPr>
        <p:spPr>
          <a:xfrm rot="10800000" flipV="1">
            <a:off x="285721" y="1535892"/>
            <a:ext cx="358497" cy="3321867"/>
          </a:xfrm>
          <a:prstGeom prst="bentConnector2">
            <a:avLst/>
          </a:prstGeom>
          <a:ln w="28575">
            <a:solidFill>
              <a:srgbClr val="2724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285720" y="2355842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285720" y="3070222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285720" y="3427412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285720" y="4143380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5720" y="4500570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285720" y="4857760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 descr="C:\Users\galac\Downloads\photo1680061949.jpeg"/>
          <p:cNvPicPr>
            <a:picLocks noChangeAspect="1" noChangeArrowheads="1"/>
          </p:cNvPicPr>
          <p:nvPr/>
        </p:nvPicPr>
        <p:blipFill>
          <a:blip r:embed="rId2" cstate="print"/>
          <a:srcRect t="6036" r="-6061" b="17282"/>
          <a:stretch>
            <a:fillRect/>
          </a:stretch>
        </p:blipFill>
        <p:spPr bwMode="auto">
          <a:xfrm>
            <a:off x="6929454" y="1285860"/>
            <a:ext cx="1643074" cy="2357454"/>
          </a:xfrm>
          <a:prstGeom prst="round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grpSp>
        <p:nvGrpSpPr>
          <p:cNvPr id="29" name="Группа 28"/>
          <p:cNvGrpSpPr/>
          <p:nvPr/>
        </p:nvGrpSpPr>
        <p:grpSpPr>
          <a:xfrm>
            <a:off x="-1232282" y="5625718"/>
            <a:ext cx="2464563" cy="2464563"/>
            <a:chOff x="7911718" y="3929066"/>
            <a:chExt cx="2464563" cy="2464563"/>
          </a:xfrm>
        </p:grpSpPr>
        <p:sp>
          <p:nvSpPr>
            <p:cNvPr id="30" name="Овал 29"/>
            <p:cNvSpPr/>
            <p:nvPr/>
          </p:nvSpPr>
          <p:spPr>
            <a:xfrm>
              <a:off x="7911718" y="3929066"/>
              <a:ext cx="2464563" cy="2464563"/>
            </a:xfrm>
            <a:prstGeom prst="ellipse">
              <a:avLst/>
            </a:prstGeom>
            <a:solidFill>
              <a:srgbClr val="2F2C7B">
                <a:alpha val="1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1" name="Овал 30"/>
            <p:cNvSpPr/>
            <p:nvPr/>
          </p:nvSpPr>
          <p:spPr>
            <a:xfrm>
              <a:off x="8465338" y="4482686"/>
              <a:ext cx="1357322" cy="1357322"/>
            </a:xfrm>
            <a:prstGeom prst="ellipse">
              <a:avLst/>
            </a:prstGeom>
            <a:solidFill>
              <a:srgbClr val="2F2C7B">
                <a:alpha val="1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33" name="Овал 32"/>
          <p:cNvSpPr/>
          <p:nvPr/>
        </p:nvSpPr>
        <p:spPr>
          <a:xfrm>
            <a:off x="8143900" y="3571876"/>
            <a:ext cx="2464563" cy="2464563"/>
          </a:xfrm>
          <a:prstGeom prst="ellipse">
            <a:avLst/>
          </a:prstGeom>
          <a:solidFill>
            <a:srgbClr val="2F2C7B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5" name="Овал 34"/>
          <p:cNvSpPr/>
          <p:nvPr/>
        </p:nvSpPr>
        <p:spPr>
          <a:xfrm>
            <a:off x="4572000" y="5625718"/>
            <a:ext cx="2464563" cy="2464563"/>
          </a:xfrm>
          <a:prstGeom prst="ellipse">
            <a:avLst/>
          </a:prstGeom>
          <a:solidFill>
            <a:srgbClr val="2F2C7B">
              <a:alpha val="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24"/>
            <a:ext cx="9144000" cy="6858000"/>
          </a:xfrm>
          <a:prstGeom prst="rect">
            <a:avLst/>
          </a:prstGeom>
          <a:solidFill>
            <a:srgbClr val="8684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2" name="Группа 8"/>
          <p:cNvGrpSpPr/>
          <p:nvPr/>
        </p:nvGrpSpPr>
        <p:grpSpPr>
          <a:xfrm>
            <a:off x="1785918" y="214290"/>
            <a:ext cx="5572164" cy="714380"/>
            <a:chOff x="1785918" y="214290"/>
            <a:chExt cx="5572164" cy="714380"/>
          </a:xfrm>
        </p:grpSpPr>
        <p:sp>
          <p:nvSpPr>
            <p:cNvPr id="3" name="TextBox 2"/>
            <p:cNvSpPr txBox="1"/>
            <p:nvPr/>
          </p:nvSpPr>
          <p:spPr>
            <a:xfrm>
              <a:off x="1785918" y="354907"/>
              <a:ext cx="55721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2200" b="1" dirty="0" smtClean="0">
                  <a:solidFill>
                    <a:srgbClr val="272466"/>
                  </a:solidFill>
                  <a:latin typeface="Montserrat"/>
                </a:rPr>
                <a:t>Команда розробників:</a:t>
              </a:r>
              <a:endParaRPr lang="uk-UA" sz="2200" dirty="0">
                <a:solidFill>
                  <a:srgbClr val="272466"/>
                </a:solidFill>
              </a:endParaRPr>
            </a:p>
          </p:txBody>
        </p:sp>
        <p:sp>
          <p:nvSpPr>
            <p:cNvPr id="8" name="Скругленный прямоугольник 7"/>
            <p:cNvSpPr/>
            <p:nvPr/>
          </p:nvSpPr>
          <p:spPr>
            <a:xfrm>
              <a:off x="2143108" y="214290"/>
              <a:ext cx="4786346" cy="714380"/>
            </a:xfrm>
            <a:prstGeom prst="roundRect">
              <a:avLst/>
            </a:prstGeom>
            <a:noFill/>
            <a:ln>
              <a:solidFill>
                <a:srgbClr val="272466"/>
              </a:solidFill>
            </a:ln>
            <a:effectLst>
              <a:glow rad="101600">
                <a:srgbClr val="272466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57224" y="2084382"/>
            <a:ext cx="492922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700" dirty="0" smtClean="0">
                <a:solidFill>
                  <a:schemeClr val="bg1"/>
                </a:solidFill>
                <a:latin typeface="Montserrat"/>
              </a:rPr>
              <a:t>Участь у </a:t>
            </a:r>
            <a:r>
              <a:rPr lang="ru-RU" sz="1700" dirty="0" err="1" smtClean="0">
                <a:solidFill>
                  <a:schemeClr val="bg1"/>
                </a:solidFill>
                <a:latin typeface="Montserrat"/>
              </a:rPr>
              <a:t>створенні</a:t>
            </a:r>
            <a:r>
              <a:rPr lang="ru-RU" sz="1700" dirty="0" smtClean="0">
                <a:solidFill>
                  <a:schemeClr val="bg1"/>
                </a:solidFill>
                <a:latin typeface="Montserrat"/>
              </a:rPr>
              <a:t> списку </a:t>
            </a:r>
            <a:r>
              <a:rPr lang="ru-RU" sz="1700" dirty="0" err="1" smtClean="0">
                <a:solidFill>
                  <a:schemeClr val="bg1"/>
                </a:solidFill>
                <a:latin typeface="Montserrat"/>
              </a:rPr>
              <a:t>питань</a:t>
            </a:r>
            <a:r>
              <a:rPr lang="ru-RU" sz="17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700" dirty="0" err="1" smtClean="0">
                <a:solidFill>
                  <a:schemeClr val="bg1"/>
                </a:solidFill>
                <a:latin typeface="Montserrat"/>
              </a:rPr>
              <a:t>інтерв'ю</a:t>
            </a:r>
            <a:r>
              <a:rPr lang="ru-RU" sz="1700" dirty="0" smtClean="0">
                <a:solidFill>
                  <a:schemeClr val="bg1"/>
                </a:solidFill>
                <a:latin typeface="Montserrat"/>
              </a:rPr>
              <a:t>;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700" dirty="0" smtClean="0">
                <a:solidFill>
                  <a:schemeClr val="bg1"/>
                </a:solidFill>
                <a:latin typeface="Montserrat"/>
              </a:rPr>
              <a:t>Робота над документом </a:t>
            </a:r>
            <a:r>
              <a:rPr lang="ru-RU" sz="1700" dirty="0" err="1" smtClean="0">
                <a:solidFill>
                  <a:schemeClr val="bg1"/>
                </a:solidFill>
                <a:latin typeface="Montserrat"/>
              </a:rPr>
              <a:t>Оцінка</a:t>
            </a:r>
            <a:r>
              <a:rPr lang="ru-RU" sz="17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700" dirty="0" err="1" smtClean="0">
                <a:solidFill>
                  <a:schemeClr val="bg1"/>
                </a:solidFill>
                <a:latin typeface="Montserrat"/>
              </a:rPr>
              <a:t>ризиків</a:t>
            </a:r>
            <a:r>
              <a:rPr lang="ru-RU" sz="1700" dirty="0" smtClean="0">
                <a:solidFill>
                  <a:schemeClr val="bg1"/>
                </a:solidFill>
                <a:latin typeface="Montserrat"/>
              </a:rPr>
              <a:t>;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700" dirty="0" smtClean="0">
                <a:solidFill>
                  <a:schemeClr val="bg1"/>
                </a:solidFill>
                <a:latin typeface="Montserrat"/>
              </a:rPr>
              <a:t>Робота над документом </a:t>
            </a:r>
            <a:r>
              <a:rPr lang="ru-RU" sz="1700" dirty="0" err="1" smtClean="0">
                <a:solidFill>
                  <a:schemeClr val="bg1"/>
                </a:solidFill>
                <a:latin typeface="Montserrat"/>
              </a:rPr>
              <a:t>Концепція</a:t>
            </a:r>
            <a:r>
              <a:rPr lang="ru-RU" sz="1700" dirty="0" smtClean="0">
                <a:solidFill>
                  <a:schemeClr val="bg1"/>
                </a:solidFill>
                <a:latin typeface="Montserrat"/>
              </a:rPr>
              <a:t> проекту; особливо у пунктом </a:t>
            </a:r>
            <a:r>
              <a:rPr lang="ru-RU" sz="1700" dirty="0" err="1" smtClean="0">
                <a:solidFill>
                  <a:schemeClr val="bg1"/>
                </a:solidFill>
                <a:latin typeface="Montserrat"/>
              </a:rPr>
              <a:t>Вимог</a:t>
            </a:r>
            <a:r>
              <a:rPr lang="ru-RU" sz="1700" dirty="0" smtClean="0">
                <a:solidFill>
                  <a:schemeClr val="bg1"/>
                </a:solidFill>
                <a:latin typeface="Montserrat"/>
              </a:rPr>
              <a:t>;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700" dirty="0" smtClean="0">
                <a:solidFill>
                  <a:schemeClr val="bg1"/>
                </a:solidFill>
                <a:latin typeface="Montserrat"/>
              </a:rPr>
              <a:t>Участь у </a:t>
            </a:r>
            <a:r>
              <a:rPr lang="ru-RU" sz="1700" dirty="0" err="1" smtClean="0">
                <a:solidFill>
                  <a:schemeClr val="bg1"/>
                </a:solidFill>
                <a:latin typeface="Montserrat"/>
              </a:rPr>
              <a:t>написанні</a:t>
            </a:r>
            <a:r>
              <a:rPr lang="ru-RU" sz="17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700" dirty="0" err="1" smtClean="0">
                <a:solidFill>
                  <a:schemeClr val="bg1"/>
                </a:solidFill>
                <a:latin typeface="Montserrat"/>
              </a:rPr>
              <a:t>Зведеного</a:t>
            </a:r>
            <a:r>
              <a:rPr lang="ru-RU" sz="1700" dirty="0" smtClean="0">
                <a:solidFill>
                  <a:schemeClr val="bg1"/>
                </a:solidFill>
                <a:latin typeface="Montserrat"/>
              </a:rPr>
              <a:t> плану проекту;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700" dirty="0" err="1" smtClean="0">
                <a:solidFill>
                  <a:schemeClr val="bg1"/>
                </a:solidFill>
                <a:latin typeface="Montserrat"/>
              </a:rPr>
              <a:t>Написання</a:t>
            </a:r>
            <a:r>
              <a:rPr lang="ru-RU" sz="17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700" dirty="0" err="1" smtClean="0">
                <a:solidFill>
                  <a:schemeClr val="bg1"/>
                </a:solidFill>
                <a:latin typeface="Montserrat"/>
              </a:rPr>
              <a:t>програмного</a:t>
            </a:r>
            <a:r>
              <a:rPr lang="ru-RU" sz="1700" dirty="0" smtClean="0">
                <a:solidFill>
                  <a:schemeClr val="bg1"/>
                </a:solidFill>
                <a:latin typeface="Montserrat"/>
              </a:rPr>
              <a:t> коду на </a:t>
            </a:r>
            <a:r>
              <a:rPr lang="ru-RU" sz="1700" dirty="0" err="1" smtClean="0">
                <a:solidFill>
                  <a:schemeClr val="bg1"/>
                </a:solidFill>
                <a:latin typeface="Montserrat"/>
              </a:rPr>
              <a:t>етапі</a:t>
            </a:r>
            <a:r>
              <a:rPr lang="ru-RU" sz="17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700" dirty="0" err="1" smtClean="0">
                <a:solidFill>
                  <a:schemeClr val="bg1"/>
                </a:solidFill>
                <a:latin typeface="Montserrat"/>
              </a:rPr>
              <a:t>розробки</a:t>
            </a:r>
            <a:r>
              <a:rPr lang="ru-RU" sz="1700" dirty="0" smtClean="0">
                <a:solidFill>
                  <a:schemeClr val="bg1"/>
                </a:solidFill>
                <a:latin typeface="Montserrat"/>
              </a:rPr>
              <a:t> сайту.</a:t>
            </a:r>
          </a:p>
        </p:txBody>
      </p:sp>
      <p:grpSp>
        <p:nvGrpSpPr>
          <p:cNvPr id="4" name="Группа 14"/>
          <p:cNvGrpSpPr/>
          <p:nvPr/>
        </p:nvGrpSpPr>
        <p:grpSpPr>
          <a:xfrm>
            <a:off x="571472" y="1214422"/>
            <a:ext cx="2214578" cy="642942"/>
            <a:chOff x="571472" y="1071546"/>
            <a:chExt cx="2714644" cy="642942"/>
          </a:xfrm>
        </p:grpSpPr>
        <p:sp>
          <p:nvSpPr>
            <p:cNvPr id="14" name="Скругленный прямоугольник 13"/>
            <p:cNvSpPr/>
            <p:nvPr/>
          </p:nvSpPr>
          <p:spPr>
            <a:xfrm>
              <a:off x="571472" y="1071546"/>
              <a:ext cx="2714644" cy="642942"/>
            </a:xfrm>
            <a:prstGeom prst="roundRect">
              <a:avLst/>
            </a:prstGeom>
            <a:solidFill>
              <a:srgbClr val="2724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6310" y="1208351"/>
              <a:ext cx="2584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b="1" dirty="0" err="1" smtClean="0">
                  <a:solidFill>
                    <a:schemeClr val="bg1"/>
                  </a:solidFill>
                  <a:latin typeface="Montserrat"/>
                </a:rPr>
                <a:t>Тумко</a:t>
              </a:r>
              <a:r>
                <a:rPr lang="uk-UA" b="1" dirty="0" smtClean="0">
                  <a:solidFill>
                    <a:schemeClr val="bg1"/>
                  </a:solidFill>
                  <a:latin typeface="Montserrat"/>
                </a:rPr>
                <a:t> Іван</a:t>
              </a:r>
              <a:endParaRPr lang="uk-UA" b="1" dirty="0">
                <a:solidFill>
                  <a:schemeClr val="bg1"/>
                </a:solidFill>
                <a:latin typeface="Montserrat"/>
              </a:endParaRPr>
            </a:p>
          </p:txBody>
        </p:sp>
      </p:grpSp>
      <p:cxnSp>
        <p:nvCxnSpPr>
          <p:cNvPr id="17" name="Shape 16"/>
          <p:cNvCxnSpPr>
            <a:stCxn id="13" idx="1"/>
          </p:cNvCxnSpPr>
          <p:nvPr/>
        </p:nvCxnSpPr>
        <p:spPr>
          <a:xfrm rot="10800000" flipV="1">
            <a:off x="285720" y="1535892"/>
            <a:ext cx="338646" cy="3178991"/>
          </a:xfrm>
          <a:prstGeom prst="bentConnector2">
            <a:avLst/>
          </a:prstGeom>
          <a:ln w="28575">
            <a:solidFill>
              <a:srgbClr val="2724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285720" y="2355842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285720" y="2713032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285720" y="3071810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285720" y="3857628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5720" y="4713296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Группа 27"/>
          <p:cNvGrpSpPr/>
          <p:nvPr/>
        </p:nvGrpSpPr>
        <p:grpSpPr>
          <a:xfrm>
            <a:off x="7911718" y="3929066"/>
            <a:ext cx="2464563" cy="2464563"/>
            <a:chOff x="7911718" y="3929066"/>
            <a:chExt cx="2464563" cy="2464563"/>
          </a:xfrm>
        </p:grpSpPr>
        <p:sp>
          <p:nvSpPr>
            <p:cNvPr id="26" name="Овал 25"/>
            <p:cNvSpPr/>
            <p:nvPr/>
          </p:nvSpPr>
          <p:spPr>
            <a:xfrm>
              <a:off x="7911718" y="3929066"/>
              <a:ext cx="2464563" cy="2464563"/>
            </a:xfrm>
            <a:prstGeom prst="ellipse">
              <a:avLst/>
            </a:prstGeom>
            <a:solidFill>
              <a:srgbClr val="2F2C7B">
                <a:alpha val="1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7" name="Овал 26"/>
            <p:cNvSpPr/>
            <p:nvPr/>
          </p:nvSpPr>
          <p:spPr>
            <a:xfrm>
              <a:off x="8465338" y="4482686"/>
              <a:ext cx="1357322" cy="1357322"/>
            </a:xfrm>
            <a:prstGeom prst="ellipse">
              <a:avLst/>
            </a:prstGeom>
            <a:solidFill>
              <a:srgbClr val="2F2C7B">
                <a:alpha val="1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30" name="Овал 29"/>
          <p:cNvSpPr/>
          <p:nvPr/>
        </p:nvSpPr>
        <p:spPr>
          <a:xfrm>
            <a:off x="-785850" y="5429264"/>
            <a:ext cx="2464563" cy="2464563"/>
          </a:xfrm>
          <a:prstGeom prst="ellipse">
            <a:avLst/>
          </a:prstGeom>
          <a:solidFill>
            <a:srgbClr val="2F2C7B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026" name="Picture 2" descr="C:\Users\galac\Downloads\photo1680066855.jpeg"/>
          <p:cNvPicPr>
            <a:picLocks noChangeAspect="1" noChangeArrowheads="1"/>
          </p:cNvPicPr>
          <p:nvPr/>
        </p:nvPicPr>
        <p:blipFill>
          <a:blip r:embed="rId2"/>
          <a:srcRect l="24296" t="20833" r="29437" b="10416"/>
          <a:stretch>
            <a:fillRect/>
          </a:stretch>
        </p:blipFill>
        <p:spPr bwMode="auto">
          <a:xfrm>
            <a:off x="6500826" y="1285860"/>
            <a:ext cx="1714512" cy="2514617"/>
          </a:xfrm>
          <a:prstGeom prst="round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24"/>
            <a:ext cx="9144000" cy="6858000"/>
          </a:xfrm>
          <a:prstGeom prst="rect">
            <a:avLst/>
          </a:prstGeom>
          <a:solidFill>
            <a:srgbClr val="8684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2" name="Группа 8"/>
          <p:cNvGrpSpPr/>
          <p:nvPr/>
        </p:nvGrpSpPr>
        <p:grpSpPr>
          <a:xfrm>
            <a:off x="1785918" y="214290"/>
            <a:ext cx="5572164" cy="714380"/>
            <a:chOff x="1785918" y="214290"/>
            <a:chExt cx="5572164" cy="714380"/>
          </a:xfrm>
        </p:grpSpPr>
        <p:sp>
          <p:nvSpPr>
            <p:cNvPr id="3" name="TextBox 2"/>
            <p:cNvSpPr txBox="1"/>
            <p:nvPr/>
          </p:nvSpPr>
          <p:spPr>
            <a:xfrm>
              <a:off x="1785918" y="354907"/>
              <a:ext cx="55721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2200" b="1" dirty="0" smtClean="0">
                  <a:solidFill>
                    <a:srgbClr val="272466"/>
                  </a:solidFill>
                  <a:latin typeface="Montserrat"/>
                </a:rPr>
                <a:t>Команда </a:t>
              </a:r>
              <a:r>
                <a:rPr lang="uk-UA" sz="2200" b="1" dirty="0" err="1" smtClean="0">
                  <a:solidFill>
                    <a:srgbClr val="272466"/>
                  </a:solidFill>
                  <a:latin typeface="Montserrat"/>
                </a:rPr>
                <a:t>тестувальників</a:t>
              </a:r>
              <a:r>
                <a:rPr lang="uk-UA" sz="2200" b="1" dirty="0" smtClean="0">
                  <a:solidFill>
                    <a:srgbClr val="272466"/>
                  </a:solidFill>
                  <a:latin typeface="Montserrat"/>
                </a:rPr>
                <a:t>:</a:t>
              </a:r>
              <a:endParaRPr lang="uk-UA" sz="2200" dirty="0">
                <a:solidFill>
                  <a:srgbClr val="272466"/>
                </a:solidFill>
              </a:endParaRPr>
            </a:p>
          </p:txBody>
        </p:sp>
        <p:sp>
          <p:nvSpPr>
            <p:cNvPr id="8" name="Скругленный прямоугольник 7"/>
            <p:cNvSpPr/>
            <p:nvPr/>
          </p:nvSpPr>
          <p:spPr>
            <a:xfrm>
              <a:off x="2143108" y="214290"/>
              <a:ext cx="4786346" cy="714380"/>
            </a:xfrm>
            <a:prstGeom prst="roundRect">
              <a:avLst/>
            </a:prstGeom>
            <a:noFill/>
            <a:ln>
              <a:solidFill>
                <a:srgbClr val="272466"/>
              </a:solidFill>
            </a:ln>
            <a:effectLst>
              <a:glow rad="101600">
                <a:srgbClr val="272466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4" name="Группа 14"/>
          <p:cNvGrpSpPr/>
          <p:nvPr/>
        </p:nvGrpSpPr>
        <p:grpSpPr>
          <a:xfrm>
            <a:off x="571472" y="1214422"/>
            <a:ext cx="2571768" cy="783136"/>
            <a:chOff x="571472" y="1071546"/>
            <a:chExt cx="2714644" cy="783136"/>
          </a:xfrm>
        </p:grpSpPr>
        <p:sp>
          <p:nvSpPr>
            <p:cNvPr id="14" name="Скругленный прямоугольник 13"/>
            <p:cNvSpPr/>
            <p:nvPr/>
          </p:nvSpPr>
          <p:spPr>
            <a:xfrm>
              <a:off x="571472" y="1071546"/>
              <a:ext cx="2714644" cy="642942"/>
            </a:xfrm>
            <a:prstGeom prst="roundRect">
              <a:avLst/>
            </a:prstGeom>
            <a:solidFill>
              <a:srgbClr val="2724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6310" y="1208351"/>
              <a:ext cx="2584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b="1" dirty="0" smtClean="0">
                  <a:solidFill>
                    <a:schemeClr val="bg1"/>
                  </a:solidFill>
                  <a:latin typeface="Montserrat"/>
                </a:rPr>
                <a:t>Майборода Рустам</a:t>
              </a:r>
              <a:endParaRPr lang="uk-UA" b="1" dirty="0">
                <a:solidFill>
                  <a:schemeClr val="bg1"/>
                </a:solidFill>
                <a:latin typeface="Montserrat"/>
              </a:endParaRPr>
            </a:p>
          </p:txBody>
        </p:sp>
      </p:grpSp>
      <p:cxnSp>
        <p:nvCxnSpPr>
          <p:cNvPr id="17" name="Shape 16"/>
          <p:cNvCxnSpPr>
            <a:stCxn id="13" idx="1"/>
          </p:cNvCxnSpPr>
          <p:nvPr/>
        </p:nvCxnSpPr>
        <p:spPr>
          <a:xfrm rot="10800000" flipV="1">
            <a:off x="285721" y="1674392"/>
            <a:ext cx="347177" cy="4469251"/>
          </a:xfrm>
          <a:prstGeom prst="bentConnector2">
            <a:avLst/>
          </a:prstGeom>
          <a:ln w="28575">
            <a:solidFill>
              <a:srgbClr val="2724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285720" y="2000240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285720" y="2357430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285720" y="3141660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285720" y="4143380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5720" y="3856040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57224" y="1785926"/>
            <a:ext cx="764386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Допомога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у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створенні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анкети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для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інтерв</a:t>
            </a:r>
            <a:r>
              <a:rPr lang="en-US" sz="1600" dirty="0" smtClean="0">
                <a:solidFill>
                  <a:schemeClr val="bg1"/>
                </a:solidFill>
                <a:latin typeface="Montserrat"/>
              </a:rPr>
              <a:t>’</a:t>
            </a:r>
            <a:r>
              <a:rPr lang="uk-UA" sz="1600" dirty="0" smtClean="0">
                <a:solidFill>
                  <a:schemeClr val="bg1"/>
                </a:solidFill>
                <a:latin typeface="Montserrat"/>
              </a:rPr>
              <a:t>ю;</a:t>
            </a:r>
            <a:endParaRPr lang="ru-RU" sz="1600" dirty="0" smtClean="0">
              <a:solidFill>
                <a:schemeClr val="bg1"/>
              </a:solidFill>
              <a:latin typeface="Montserrat"/>
            </a:endParaRP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Робота у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документі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Оцінка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ризиків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: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формулювання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ризиків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,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розрахунки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ймовірностей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,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заповнення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документу;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Робота над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функціональною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специфікацією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: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основні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можливості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,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вимоги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,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припущення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та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обмеження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;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Створення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плану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керування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ризиками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;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Написання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методів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тестування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;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Робота над документом про тести,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допомога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розробникам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у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виявленні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помилок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;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Проведення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тесту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з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вказанням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помилок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;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Заповнення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тестової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документації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;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заповнення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своєї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таблиці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в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документі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постпроектний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аналіз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. </a:t>
            </a:r>
            <a:br>
              <a:rPr lang="ru-RU" sz="1600" dirty="0" smtClean="0">
                <a:solidFill>
                  <a:schemeClr val="bg1"/>
                </a:solidFill>
                <a:latin typeface="Montserrat"/>
              </a:rPr>
            </a:br>
            <a:endParaRPr lang="uk-UA" sz="1600" dirty="0">
              <a:solidFill>
                <a:schemeClr val="bg1"/>
              </a:solidFill>
              <a:latin typeface="Montserrat"/>
            </a:endParaRPr>
          </a:p>
        </p:txBody>
      </p:sp>
      <p:pic>
        <p:nvPicPr>
          <p:cNvPr id="18" name="Picture 2" descr="C:\Users\galac\Downloads\photo1680045440.jpeg"/>
          <p:cNvPicPr>
            <a:picLocks noChangeAspect="1" noChangeArrowheads="1"/>
          </p:cNvPicPr>
          <p:nvPr/>
        </p:nvPicPr>
        <p:blipFill>
          <a:blip r:embed="rId2" cstate="print">
            <a:lum bright="10000" contrast="-10000"/>
          </a:blip>
          <a:srcRect l="2155" r="1882" b="2804"/>
          <a:stretch>
            <a:fillRect/>
          </a:stretch>
        </p:blipFill>
        <p:spPr bwMode="auto">
          <a:xfrm>
            <a:off x="7072330" y="642918"/>
            <a:ext cx="1289186" cy="1643073"/>
          </a:xfrm>
          <a:prstGeom prst="round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20" name="Овал 19"/>
          <p:cNvSpPr/>
          <p:nvPr/>
        </p:nvSpPr>
        <p:spPr>
          <a:xfrm>
            <a:off x="8536793" y="5286388"/>
            <a:ext cx="1214414" cy="1214414"/>
          </a:xfrm>
          <a:prstGeom prst="ellipse">
            <a:avLst/>
          </a:prstGeom>
          <a:solidFill>
            <a:srgbClr val="2F2C7B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Овал 24"/>
          <p:cNvSpPr/>
          <p:nvPr/>
        </p:nvSpPr>
        <p:spPr>
          <a:xfrm>
            <a:off x="-607207" y="-285776"/>
            <a:ext cx="1214414" cy="1214414"/>
          </a:xfrm>
          <a:prstGeom prst="ellipse">
            <a:avLst/>
          </a:prstGeom>
          <a:solidFill>
            <a:srgbClr val="2F2C7B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26" name="Прямая со стрелкой 25"/>
          <p:cNvCxnSpPr/>
          <p:nvPr/>
        </p:nvCxnSpPr>
        <p:spPr>
          <a:xfrm>
            <a:off x="285720" y="4570420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>
            <a:off x="285720" y="5286388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285720" y="5643578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>
            <a:off x="285720" y="6000768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24"/>
            <a:ext cx="9144000" cy="6858000"/>
          </a:xfrm>
          <a:prstGeom prst="rect">
            <a:avLst/>
          </a:prstGeom>
          <a:solidFill>
            <a:srgbClr val="8684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2" name="Группа 8"/>
          <p:cNvGrpSpPr/>
          <p:nvPr/>
        </p:nvGrpSpPr>
        <p:grpSpPr>
          <a:xfrm>
            <a:off x="1785918" y="214290"/>
            <a:ext cx="5572164" cy="714380"/>
            <a:chOff x="1785918" y="214290"/>
            <a:chExt cx="5572164" cy="714380"/>
          </a:xfrm>
        </p:grpSpPr>
        <p:sp>
          <p:nvSpPr>
            <p:cNvPr id="3" name="TextBox 2"/>
            <p:cNvSpPr txBox="1"/>
            <p:nvPr/>
          </p:nvSpPr>
          <p:spPr>
            <a:xfrm>
              <a:off x="1785918" y="354907"/>
              <a:ext cx="55721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2200" b="1" dirty="0" smtClean="0">
                  <a:solidFill>
                    <a:srgbClr val="272466"/>
                  </a:solidFill>
                  <a:latin typeface="Montserrat"/>
                </a:rPr>
                <a:t>Команда </a:t>
              </a:r>
              <a:r>
                <a:rPr lang="uk-UA" sz="2200" b="1" dirty="0" err="1" smtClean="0">
                  <a:solidFill>
                    <a:srgbClr val="272466"/>
                  </a:solidFill>
                  <a:latin typeface="Montserrat"/>
                </a:rPr>
                <a:t>тестувальників</a:t>
              </a:r>
              <a:r>
                <a:rPr lang="uk-UA" sz="2200" b="1" dirty="0" smtClean="0">
                  <a:solidFill>
                    <a:srgbClr val="272466"/>
                  </a:solidFill>
                  <a:latin typeface="Montserrat"/>
                </a:rPr>
                <a:t>:</a:t>
              </a:r>
              <a:endParaRPr lang="uk-UA" sz="2200" dirty="0">
                <a:solidFill>
                  <a:srgbClr val="272466"/>
                </a:solidFill>
              </a:endParaRPr>
            </a:p>
          </p:txBody>
        </p:sp>
        <p:sp>
          <p:nvSpPr>
            <p:cNvPr id="8" name="Скругленный прямоугольник 7"/>
            <p:cNvSpPr/>
            <p:nvPr/>
          </p:nvSpPr>
          <p:spPr>
            <a:xfrm>
              <a:off x="2143108" y="214290"/>
              <a:ext cx="4786346" cy="714380"/>
            </a:xfrm>
            <a:prstGeom prst="roundRect">
              <a:avLst/>
            </a:prstGeom>
            <a:noFill/>
            <a:ln>
              <a:solidFill>
                <a:srgbClr val="272466"/>
              </a:solidFill>
            </a:ln>
            <a:effectLst>
              <a:glow rad="101600">
                <a:srgbClr val="272466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4" name="Группа 14"/>
          <p:cNvGrpSpPr/>
          <p:nvPr/>
        </p:nvGrpSpPr>
        <p:grpSpPr>
          <a:xfrm>
            <a:off x="571472" y="1214422"/>
            <a:ext cx="2571768" cy="642942"/>
            <a:chOff x="571472" y="1071546"/>
            <a:chExt cx="2714644" cy="642942"/>
          </a:xfrm>
        </p:grpSpPr>
        <p:sp>
          <p:nvSpPr>
            <p:cNvPr id="14" name="Скругленный прямоугольник 13"/>
            <p:cNvSpPr/>
            <p:nvPr/>
          </p:nvSpPr>
          <p:spPr>
            <a:xfrm>
              <a:off x="571472" y="1071546"/>
              <a:ext cx="2714644" cy="642942"/>
            </a:xfrm>
            <a:prstGeom prst="roundRect">
              <a:avLst/>
            </a:prstGeom>
            <a:solidFill>
              <a:srgbClr val="2724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6310" y="1208351"/>
              <a:ext cx="2584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b="1" dirty="0" smtClean="0">
                  <a:solidFill>
                    <a:schemeClr val="bg1"/>
                  </a:solidFill>
                  <a:latin typeface="Montserrat"/>
                </a:rPr>
                <a:t>Макаренко Артем</a:t>
              </a:r>
              <a:endParaRPr lang="uk-UA" b="1" dirty="0">
                <a:solidFill>
                  <a:schemeClr val="bg1"/>
                </a:solidFill>
                <a:latin typeface="Montserrat"/>
              </a:endParaRPr>
            </a:p>
          </p:txBody>
        </p:sp>
      </p:grpSp>
      <p:cxnSp>
        <p:nvCxnSpPr>
          <p:cNvPr id="17" name="Shape 16"/>
          <p:cNvCxnSpPr>
            <a:stCxn id="13" idx="1"/>
          </p:cNvCxnSpPr>
          <p:nvPr/>
        </p:nvCxnSpPr>
        <p:spPr>
          <a:xfrm rot="10800000" flipV="1">
            <a:off x="285721" y="1535892"/>
            <a:ext cx="347177" cy="3321867"/>
          </a:xfrm>
          <a:prstGeom prst="bentConnector2">
            <a:avLst/>
          </a:prstGeom>
          <a:ln w="28575">
            <a:solidFill>
              <a:srgbClr val="2724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285720" y="2355842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285720" y="2713032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285720" y="3071810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285720" y="3429000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5720" y="3786190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57224" y="2084382"/>
            <a:ext cx="76438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Допомога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у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створенні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анкети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для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інтерв</a:t>
            </a:r>
            <a:r>
              <a:rPr lang="en-US" sz="1600" dirty="0" smtClean="0">
                <a:solidFill>
                  <a:schemeClr val="bg1"/>
                </a:solidFill>
                <a:latin typeface="Montserrat"/>
              </a:rPr>
              <a:t>’</a:t>
            </a:r>
            <a:r>
              <a:rPr lang="uk-UA" sz="1600" dirty="0" smtClean="0">
                <a:solidFill>
                  <a:schemeClr val="bg1"/>
                </a:solidFill>
                <a:latin typeface="Montserrat"/>
              </a:rPr>
              <a:t>ю;</a:t>
            </a:r>
            <a:endParaRPr lang="ru-RU" sz="1600" dirty="0" smtClean="0">
              <a:solidFill>
                <a:schemeClr val="bg1"/>
              </a:solidFill>
              <a:latin typeface="Montserrat"/>
            </a:endParaRP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Робота у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документі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Оцінка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ризиків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;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Допомога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у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створенні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протоколу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інтерв</a:t>
            </a:r>
            <a:r>
              <a:rPr lang="en-US" sz="1600" dirty="0" smtClean="0">
                <a:solidFill>
                  <a:schemeClr val="bg1"/>
                </a:solidFill>
                <a:latin typeface="Montserrat"/>
              </a:rPr>
              <a:t>’</a:t>
            </a:r>
            <a:r>
              <a:rPr lang="uk-UA" sz="1600" dirty="0" smtClean="0">
                <a:solidFill>
                  <a:schemeClr val="bg1"/>
                </a:solidFill>
                <a:latin typeface="Montserrat"/>
              </a:rPr>
              <a:t>ю;</a:t>
            </a:r>
            <a:endParaRPr lang="ru-RU" sz="1600" dirty="0" smtClean="0">
              <a:solidFill>
                <a:schemeClr val="bg1"/>
              </a:solidFill>
              <a:latin typeface="Montserrat"/>
            </a:endParaRP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Написання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методів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тестування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разом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із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колегою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;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Робота над документом про тести;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Проведення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тесту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з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вказанням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помилок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;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Заповнення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тестової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документації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;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заповнення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своєї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таблиці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в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документі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постпроектний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аналіз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. </a:t>
            </a:r>
            <a:br>
              <a:rPr lang="ru-RU" sz="1600" dirty="0" smtClean="0">
                <a:solidFill>
                  <a:schemeClr val="bg1"/>
                </a:solidFill>
                <a:latin typeface="Montserrat"/>
              </a:rPr>
            </a:br>
            <a:endParaRPr lang="uk-UA" sz="1600" dirty="0">
              <a:solidFill>
                <a:schemeClr val="bg1"/>
              </a:solidFill>
              <a:latin typeface="Montserrat"/>
            </a:endParaRPr>
          </a:p>
        </p:txBody>
      </p:sp>
      <p:pic>
        <p:nvPicPr>
          <p:cNvPr id="3074" name="Picture 2" descr="C:\Users\galac\Downloads\photo1680044105.jpeg"/>
          <p:cNvPicPr>
            <a:picLocks noChangeAspect="1" noChangeArrowheads="1"/>
          </p:cNvPicPr>
          <p:nvPr/>
        </p:nvPicPr>
        <p:blipFill>
          <a:blip r:embed="rId2"/>
          <a:srcRect l="3977" t="23469" r="21285"/>
          <a:stretch>
            <a:fillRect/>
          </a:stretch>
        </p:blipFill>
        <p:spPr bwMode="auto">
          <a:xfrm>
            <a:off x="6357950" y="1071546"/>
            <a:ext cx="1785950" cy="2286016"/>
          </a:xfrm>
          <a:prstGeom prst="round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cxnSp>
        <p:nvCxnSpPr>
          <p:cNvPr id="18" name="Прямая со стрелкой 17"/>
          <p:cNvCxnSpPr/>
          <p:nvPr/>
        </p:nvCxnSpPr>
        <p:spPr>
          <a:xfrm>
            <a:off x="285720" y="4143380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285720" y="4500570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285720" y="4857760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/>
          <p:cNvSpPr/>
          <p:nvPr/>
        </p:nvSpPr>
        <p:spPr>
          <a:xfrm>
            <a:off x="-428660" y="5786454"/>
            <a:ext cx="1785950" cy="1785950"/>
          </a:xfrm>
          <a:prstGeom prst="ellipse">
            <a:avLst/>
          </a:prstGeom>
          <a:solidFill>
            <a:srgbClr val="2F2C7B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9" name="Овал 28"/>
          <p:cNvSpPr/>
          <p:nvPr/>
        </p:nvSpPr>
        <p:spPr>
          <a:xfrm>
            <a:off x="8518901" y="3357562"/>
            <a:ext cx="1250197" cy="1250197"/>
          </a:xfrm>
          <a:prstGeom prst="ellipse">
            <a:avLst/>
          </a:prstGeom>
          <a:solidFill>
            <a:srgbClr val="2F2C7B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0" name="Овал 29"/>
          <p:cNvSpPr/>
          <p:nvPr/>
        </p:nvSpPr>
        <p:spPr>
          <a:xfrm>
            <a:off x="7286645" y="5000637"/>
            <a:ext cx="714380" cy="714380"/>
          </a:xfrm>
          <a:prstGeom prst="ellipse">
            <a:avLst/>
          </a:prstGeom>
          <a:solidFill>
            <a:srgbClr val="2F2C7B">
              <a:alpha val="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1" name="Овал 30"/>
          <p:cNvSpPr/>
          <p:nvPr/>
        </p:nvSpPr>
        <p:spPr>
          <a:xfrm>
            <a:off x="5929322" y="5786430"/>
            <a:ext cx="1428760" cy="1428760"/>
          </a:xfrm>
          <a:prstGeom prst="ellipse">
            <a:avLst/>
          </a:prstGeom>
          <a:solidFill>
            <a:srgbClr val="2F2C7B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24"/>
            <a:ext cx="9144000" cy="6858000"/>
          </a:xfrm>
          <a:prstGeom prst="rect">
            <a:avLst/>
          </a:prstGeom>
          <a:solidFill>
            <a:srgbClr val="8684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2" name="Группа 8"/>
          <p:cNvGrpSpPr/>
          <p:nvPr/>
        </p:nvGrpSpPr>
        <p:grpSpPr>
          <a:xfrm>
            <a:off x="1785918" y="214290"/>
            <a:ext cx="5572164" cy="714380"/>
            <a:chOff x="1785918" y="214290"/>
            <a:chExt cx="5572164" cy="714380"/>
          </a:xfrm>
        </p:grpSpPr>
        <p:sp>
          <p:nvSpPr>
            <p:cNvPr id="3" name="TextBox 2"/>
            <p:cNvSpPr txBox="1"/>
            <p:nvPr/>
          </p:nvSpPr>
          <p:spPr>
            <a:xfrm>
              <a:off x="1785918" y="354907"/>
              <a:ext cx="55721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2200" b="1" dirty="0" smtClean="0">
                  <a:solidFill>
                    <a:srgbClr val="272466"/>
                  </a:solidFill>
                  <a:latin typeface="Montserrat"/>
                </a:rPr>
                <a:t>Команда </a:t>
              </a:r>
              <a:r>
                <a:rPr lang="en-US" sz="2400" b="1" dirty="0" smtClean="0">
                  <a:solidFill>
                    <a:srgbClr val="272466"/>
                  </a:solidFill>
                  <a:latin typeface="Montserrat"/>
                </a:rPr>
                <a:t>UX-</a:t>
              </a:r>
              <a:r>
                <a:rPr lang="ru-RU" sz="2400" b="1" dirty="0" err="1" smtClean="0">
                  <a:solidFill>
                    <a:srgbClr val="272466"/>
                  </a:solidFill>
                  <a:latin typeface="Montserrat"/>
                </a:rPr>
                <a:t>спеціалістів</a:t>
              </a:r>
              <a:r>
                <a:rPr lang="uk-UA" sz="2200" b="1" dirty="0" smtClean="0">
                  <a:solidFill>
                    <a:srgbClr val="272466"/>
                  </a:solidFill>
                  <a:latin typeface="Montserrat"/>
                </a:rPr>
                <a:t>:</a:t>
              </a:r>
              <a:endParaRPr lang="uk-UA" sz="2200" dirty="0">
                <a:solidFill>
                  <a:srgbClr val="272466"/>
                </a:solidFill>
              </a:endParaRPr>
            </a:p>
          </p:txBody>
        </p:sp>
        <p:sp>
          <p:nvSpPr>
            <p:cNvPr id="8" name="Скругленный прямоугольник 7"/>
            <p:cNvSpPr/>
            <p:nvPr/>
          </p:nvSpPr>
          <p:spPr>
            <a:xfrm>
              <a:off x="2143108" y="214290"/>
              <a:ext cx="4786346" cy="714380"/>
            </a:xfrm>
            <a:prstGeom prst="roundRect">
              <a:avLst/>
            </a:prstGeom>
            <a:noFill/>
            <a:ln>
              <a:solidFill>
                <a:srgbClr val="272466"/>
              </a:solidFill>
            </a:ln>
            <a:effectLst>
              <a:glow rad="101600">
                <a:srgbClr val="272466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4" name="Группа 14"/>
          <p:cNvGrpSpPr/>
          <p:nvPr/>
        </p:nvGrpSpPr>
        <p:grpSpPr>
          <a:xfrm>
            <a:off x="571472" y="957467"/>
            <a:ext cx="2571768" cy="642942"/>
            <a:chOff x="571472" y="1071546"/>
            <a:chExt cx="2714644" cy="642942"/>
          </a:xfrm>
        </p:grpSpPr>
        <p:sp>
          <p:nvSpPr>
            <p:cNvPr id="14" name="Скругленный прямоугольник 13"/>
            <p:cNvSpPr/>
            <p:nvPr/>
          </p:nvSpPr>
          <p:spPr>
            <a:xfrm>
              <a:off x="571472" y="1071546"/>
              <a:ext cx="2714644" cy="642942"/>
            </a:xfrm>
            <a:prstGeom prst="roundRect">
              <a:avLst/>
            </a:prstGeom>
            <a:solidFill>
              <a:srgbClr val="2724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6310" y="1208351"/>
              <a:ext cx="2584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b="1" dirty="0" err="1" smtClean="0">
                  <a:solidFill>
                    <a:schemeClr val="bg1"/>
                  </a:solidFill>
                  <a:latin typeface="Montserrat"/>
                </a:rPr>
                <a:t>Цикура</a:t>
              </a:r>
              <a:r>
                <a:rPr lang="uk-UA" b="1" dirty="0" smtClean="0">
                  <a:solidFill>
                    <a:schemeClr val="bg1"/>
                  </a:solidFill>
                  <a:latin typeface="Montserrat"/>
                </a:rPr>
                <a:t> Марія</a:t>
              </a:r>
              <a:endParaRPr lang="uk-UA" b="1" dirty="0">
                <a:solidFill>
                  <a:schemeClr val="bg1"/>
                </a:solidFill>
                <a:latin typeface="Montserrat"/>
              </a:endParaRPr>
            </a:p>
          </p:txBody>
        </p:sp>
      </p:grpSp>
      <p:cxnSp>
        <p:nvCxnSpPr>
          <p:cNvPr id="17" name="Shape 16"/>
          <p:cNvCxnSpPr>
            <a:stCxn id="13" idx="1"/>
          </p:cNvCxnSpPr>
          <p:nvPr/>
        </p:nvCxnSpPr>
        <p:spPr>
          <a:xfrm rot="10800000" flipV="1">
            <a:off x="285721" y="1278938"/>
            <a:ext cx="347177" cy="5007582"/>
          </a:xfrm>
          <a:prstGeom prst="bentConnector2">
            <a:avLst/>
          </a:prstGeom>
          <a:ln w="28575">
            <a:solidFill>
              <a:srgbClr val="2724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285720" y="1855776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285720" y="2141528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285720" y="2357430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285720" y="2643182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5720" y="3214686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57224" y="1671847"/>
            <a:ext cx="635798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uk-UA" sz="1500" dirty="0" smtClean="0">
                <a:solidFill>
                  <a:schemeClr val="bg1"/>
                </a:solidFill>
                <a:latin typeface="Montserrat"/>
              </a:rPr>
              <a:t>Розподіл ролей у команді та отримання ролі лідера;</a:t>
            </a:r>
          </a:p>
          <a:p>
            <a:pPr marL="342900" indent="-342900">
              <a:lnSpc>
                <a:spcPct val="12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uk-UA" sz="1500" dirty="0" smtClean="0">
                <a:solidFill>
                  <a:schemeClr val="bg1"/>
                </a:solidFill>
                <a:latin typeface="Montserrat"/>
              </a:rPr>
              <a:t>Створення списку питань для </a:t>
            </a:r>
            <a:r>
              <a:rPr lang="uk-UA" sz="1500" dirty="0" err="1" smtClean="0">
                <a:solidFill>
                  <a:schemeClr val="bg1"/>
                </a:solidFill>
                <a:latin typeface="Montserrat"/>
              </a:rPr>
              <a:t>інтерв</a:t>
            </a:r>
            <a:r>
              <a:rPr lang="en-US" sz="1500" dirty="0" smtClean="0">
                <a:solidFill>
                  <a:schemeClr val="bg1"/>
                </a:solidFill>
                <a:latin typeface="Montserrat"/>
              </a:rPr>
              <a:t>’</a:t>
            </a:r>
            <a:r>
              <a:rPr lang="uk-UA" sz="1500" dirty="0" smtClean="0">
                <a:solidFill>
                  <a:schemeClr val="bg1"/>
                </a:solidFill>
                <a:latin typeface="Montserrat"/>
              </a:rPr>
              <a:t>ю та написання протоколу;</a:t>
            </a:r>
          </a:p>
          <a:p>
            <a:pPr marL="342900" indent="-342900">
              <a:lnSpc>
                <a:spcPct val="12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uk-UA" sz="1500" dirty="0" smtClean="0">
                <a:solidFill>
                  <a:schemeClr val="bg1"/>
                </a:solidFill>
                <a:latin typeface="Montserrat"/>
              </a:rPr>
              <a:t>Написання Концепції проекту та Структури проекту;</a:t>
            </a:r>
          </a:p>
          <a:p>
            <a:pPr marL="342900" indent="-342900">
              <a:lnSpc>
                <a:spcPct val="12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uk-UA" sz="1500" dirty="0" smtClean="0">
                <a:solidFill>
                  <a:schemeClr val="bg1"/>
                </a:solidFill>
                <a:latin typeface="Montserrat"/>
              </a:rPr>
              <a:t>Участь у створенні таблиці оцінки та </a:t>
            </a:r>
            <a:r>
              <a:rPr lang="uk-UA" sz="1500" dirty="0" err="1" smtClean="0">
                <a:solidFill>
                  <a:schemeClr val="bg1"/>
                </a:solidFill>
                <a:latin typeface="Montserrat"/>
              </a:rPr>
              <a:t>пріоритезації</a:t>
            </a:r>
            <a:r>
              <a:rPr lang="uk-UA" sz="1500" dirty="0" smtClean="0">
                <a:solidFill>
                  <a:schemeClr val="bg1"/>
                </a:solidFill>
                <a:latin typeface="Montserrat"/>
              </a:rPr>
              <a:t> ризиків, документ Оцінка ризиків;</a:t>
            </a:r>
          </a:p>
          <a:p>
            <a:pPr marL="342900" indent="-342900">
              <a:lnSpc>
                <a:spcPct val="12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uk-UA" sz="1500" dirty="0" smtClean="0">
                <a:solidFill>
                  <a:schemeClr val="bg1"/>
                </a:solidFill>
                <a:latin typeface="Montserrat"/>
              </a:rPr>
              <a:t>Участь у створенні плану керування ризиками;</a:t>
            </a:r>
          </a:p>
          <a:p>
            <a:pPr marL="342900" indent="-342900">
              <a:lnSpc>
                <a:spcPct val="12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uk-UA" sz="1500" dirty="0" smtClean="0">
                <a:solidFill>
                  <a:schemeClr val="bg1"/>
                </a:solidFill>
                <a:latin typeface="Montserrat"/>
              </a:rPr>
              <a:t>Створення прототипу інтерфейсу користувача та довідки з використання продуктом;</a:t>
            </a:r>
          </a:p>
          <a:p>
            <a:pPr marL="342900" indent="-342900">
              <a:lnSpc>
                <a:spcPct val="12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uk-UA" sz="1500" dirty="0" smtClean="0">
                <a:solidFill>
                  <a:schemeClr val="bg1"/>
                </a:solidFill>
                <a:latin typeface="Montserrat"/>
              </a:rPr>
              <a:t>Розробка дизайну інтерфейсу користувача, перевірки </a:t>
            </a:r>
            <a:r>
              <a:rPr lang="uk-UA" sz="1500" dirty="0" err="1" smtClean="0">
                <a:solidFill>
                  <a:schemeClr val="bg1"/>
                </a:solidFill>
                <a:latin typeface="Montserrat"/>
              </a:rPr>
              <a:t>співпадання</a:t>
            </a:r>
            <a:r>
              <a:rPr lang="uk-UA" sz="1500" dirty="0" smtClean="0">
                <a:solidFill>
                  <a:schemeClr val="bg1"/>
                </a:solidFill>
                <a:latin typeface="Montserrat"/>
              </a:rPr>
              <a:t> результату розробки із початковим дизайном та його головними деталями;</a:t>
            </a:r>
          </a:p>
          <a:p>
            <a:pPr marL="342900" indent="-342900">
              <a:lnSpc>
                <a:spcPct val="12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uk-UA" sz="1500" dirty="0" smtClean="0">
                <a:solidFill>
                  <a:schemeClr val="bg1"/>
                </a:solidFill>
                <a:latin typeface="Montserrat"/>
              </a:rPr>
              <a:t>Участь у формуванні питань до Анкети відгуку;</a:t>
            </a:r>
          </a:p>
          <a:p>
            <a:pPr marL="342900" indent="-342900">
              <a:lnSpc>
                <a:spcPct val="12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uk-UA" sz="1500" dirty="0" smtClean="0">
                <a:solidFill>
                  <a:schemeClr val="bg1"/>
                </a:solidFill>
                <a:latin typeface="Montserrat"/>
              </a:rPr>
              <a:t>Написання звіту про завершення проекту та </a:t>
            </a:r>
            <a:r>
              <a:rPr lang="uk-UA" sz="1500" dirty="0" err="1" smtClean="0">
                <a:solidFill>
                  <a:schemeClr val="bg1"/>
                </a:solidFill>
                <a:latin typeface="Montserrat"/>
              </a:rPr>
              <a:t>постпроектного</a:t>
            </a:r>
            <a:r>
              <a:rPr lang="uk-UA" sz="1500" dirty="0" smtClean="0">
                <a:solidFill>
                  <a:schemeClr val="bg1"/>
                </a:solidFill>
                <a:latin typeface="Montserrat"/>
              </a:rPr>
              <a:t> аналізу;</a:t>
            </a:r>
          </a:p>
          <a:p>
            <a:pPr marL="342900" indent="-342900">
              <a:lnSpc>
                <a:spcPct val="12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uk-UA" sz="1500" dirty="0" smtClean="0">
                <a:solidFill>
                  <a:schemeClr val="bg1"/>
                </a:solidFill>
                <a:latin typeface="Montserrat"/>
              </a:rPr>
              <a:t>Створення презентації командного проекту;</a:t>
            </a:r>
          </a:p>
          <a:p>
            <a:pPr marL="342900" indent="-342900">
              <a:lnSpc>
                <a:spcPct val="12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uk-UA" sz="1500" dirty="0" smtClean="0">
                <a:solidFill>
                  <a:schemeClr val="bg1"/>
                </a:solidFill>
                <a:latin typeface="Montserrat"/>
              </a:rPr>
              <a:t>Контроль учасників команди та їх роботи;</a:t>
            </a:r>
          </a:p>
          <a:p>
            <a:pPr marL="342900" indent="-342900">
              <a:lnSpc>
                <a:spcPct val="12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uk-UA" sz="1500" dirty="0" smtClean="0">
                <a:solidFill>
                  <a:schemeClr val="bg1"/>
                </a:solidFill>
                <a:latin typeface="Montserrat"/>
              </a:rPr>
              <a:t>Перевірка та форматування текстів згідно граматиці та орфографії.</a:t>
            </a:r>
          </a:p>
          <a:p>
            <a:pPr marL="342900" indent="-342900">
              <a:lnSpc>
                <a:spcPct val="120000"/>
              </a:lnSpc>
              <a:buClr>
                <a:srgbClr val="272466"/>
              </a:buClr>
              <a:buFont typeface="Wingdings" pitchFamily="2" charset="2"/>
              <a:buChar char="ü"/>
            </a:pPr>
            <a:endParaRPr lang="uk-UA" sz="1500" dirty="0" smtClean="0">
              <a:solidFill>
                <a:schemeClr val="bg1"/>
              </a:solidFill>
              <a:latin typeface="Montserrat"/>
            </a:endParaRPr>
          </a:p>
          <a:p>
            <a:pPr marL="342900" indent="-342900">
              <a:lnSpc>
                <a:spcPct val="120000"/>
              </a:lnSpc>
              <a:buClr>
                <a:srgbClr val="272466"/>
              </a:buClr>
              <a:buFont typeface="Wingdings" pitchFamily="2" charset="2"/>
              <a:buChar char="ü"/>
            </a:pPr>
            <a:endParaRPr lang="uk-UA" sz="1500" dirty="0" smtClean="0">
              <a:solidFill>
                <a:schemeClr val="bg1"/>
              </a:solidFill>
              <a:latin typeface="Montserrat"/>
            </a:endParaRPr>
          </a:p>
          <a:p>
            <a:pPr marL="342900" indent="-342900">
              <a:lnSpc>
                <a:spcPct val="120000"/>
              </a:lnSpc>
              <a:buClr>
                <a:srgbClr val="272466"/>
              </a:buClr>
              <a:buFont typeface="Wingdings" pitchFamily="2" charset="2"/>
              <a:buChar char="ü"/>
            </a:pPr>
            <a:endParaRPr lang="uk-UA" sz="1500" dirty="0" smtClean="0">
              <a:solidFill>
                <a:schemeClr val="bg1"/>
              </a:solidFill>
              <a:latin typeface="Montserrat"/>
            </a:endParaRPr>
          </a:p>
          <a:p>
            <a:pPr marL="342900" indent="-342900">
              <a:lnSpc>
                <a:spcPct val="120000"/>
              </a:lnSpc>
              <a:buClr>
                <a:srgbClr val="272466"/>
              </a:buClr>
              <a:buFont typeface="Wingdings" pitchFamily="2" charset="2"/>
              <a:buChar char="ü"/>
            </a:pPr>
            <a:endParaRPr lang="uk-UA" sz="1500" dirty="0">
              <a:solidFill>
                <a:schemeClr val="bg1"/>
              </a:solidFill>
              <a:latin typeface="Montserrat"/>
            </a:endParaRPr>
          </a:p>
        </p:txBody>
      </p:sp>
      <p:pic>
        <p:nvPicPr>
          <p:cNvPr id="14338" name="Picture 2" descr="C:\Users\galac\Downloads\photo1680062403.jpeg"/>
          <p:cNvPicPr>
            <a:picLocks noChangeAspect="1" noChangeArrowheads="1"/>
          </p:cNvPicPr>
          <p:nvPr/>
        </p:nvPicPr>
        <p:blipFill>
          <a:blip r:embed="rId2"/>
          <a:srcRect l="7692" r="9231"/>
          <a:stretch>
            <a:fillRect/>
          </a:stretch>
        </p:blipFill>
        <p:spPr bwMode="auto">
          <a:xfrm>
            <a:off x="6929454" y="714356"/>
            <a:ext cx="1839793" cy="2214554"/>
          </a:xfrm>
          <a:prstGeom prst="round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18" name="Овал 17"/>
          <p:cNvSpPr/>
          <p:nvPr/>
        </p:nvSpPr>
        <p:spPr>
          <a:xfrm>
            <a:off x="8108149" y="4000504"/>
            <a:ext cx="2071702" cy="2071702"/>
          </a:xfrm>
          <a:prstGeom prst="ellipse">
            <a:avLst/>
          </a:prstGeom>
          <a:solidFill>
            <a:srgbClr val="2F2C7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Овал 19"/>
          <p:cNvSpPr/>
          <p:nvPr/>
        </p:nvSpPr>
        <p:spPr>
          <a:xfrm>
            <a:off x="-428660" y="5786454"/>
            <a:ext cx="1785950" cy="1785950"/>
          </a:xfrm>
          <a:prstGeom prst="ellipse">
            <a:avLst/>
          </a:prstGeom>
          <a:solidFill>
            <a:srgbClr val="2F2C7B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Овал 24"/>
          <p:cNvSpPr/>
          <p:nvPr/>
        </p:nvSpPr>
        <p:spPr>
          <a:xfrm>
            <a:off x="4643438" y="6518657"/>
            <a:ext cx="678685" cy="678685"/>
          </a:xfrm>
          <a:prstGeom prst="ellipse">
            <a:avLst/>
          </a:prstGeom>
          <a:solidFill>
            <a:srgbClr val="2F2C7B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26" name="Прямая со стрелкой 25"/>
          <p:cNvCxnSpPr/>
          <p:nvPr/>
        </p:nvCxnSpPr>
        <p:spPr>
          <a:xfrm>
            <a:off x="285720" y="3429000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285720" y="4000504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>
            <a:off x="285720" y="4857760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285720" y="5072074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285720" y="5643578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>
            <a:off x="285720" y="5927742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>
            <a:off x="285720" y="6284932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24"/>
            <a:ext cx="9144000" cy="6858000"/>
          </a:xfrm>
          <a:prstGeom prst="rect">
            <a:avLst/>
          </a:prstGeom>
          <a:solidFill>
            <a:srgbClr val="8684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2" name="Группа 8"/>
          <p:cNvGrpSpPr/>
          <p:nvPr/>
        </p:nvGrpSpPr>
        <p:grpSpPr>
          <a:xfrm>
            <a:off x="1785918" y="214290"/>
            <a:ext cx="5572164" cy="714380"/>
            <a:chOff x="1785918" y="214290"/>
            <a:chExt cx="5572164" cy="714380"/>
          </a:xfrm>
        </p:grpSpPr>
        <p:sp>
          <p:nvSpPr>
            <p:cNvPr id="3" name="TextBox 2"/>
            <p:cNvSpPr txBox="1"/>
            <p:nvPr/>
          </p:nvSpPr>
          <p:spPr>
            <a:xfrm>
              <a:off x="1785918" y="354907"/>
              <a:ext cx="55721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2200" b="1" dirty="0" smtClean="0">
                  <a:solidFill>
                    <a:srgbClr val="272466"/>
                  </a:solidFill>
                  <a:latin typeface="Montserrat"/>
                </a:rPr>
                <a:t>Команда </a:t>
              </a:r>
              <a:r>
                <a:rPr lang="en-US" sz="2400" b="1" dirty="0" smtClean="0">
                  <a:solidFill>
                    <a:srgbClr val="272466"/>
                  </a:solidFill>
                  <a:latin typeface="Montserrat"/>
                </a:rPr>
                <a:t>UX-</a:t>
              </a:r>
              <a:r>
                <a:rPr lang="ru-RU" sz="2400" b="1" dirty="0" err="1" smtClean="0">
                  <a:solidFill>
                    <a:srgbClr val="272466"/>
                  </a:solidFill>
                  <a:latin typeface="Montserrat"/>
                </a:rPr>
                <a:t>спеціалістів</a:t>
              </a:r>
              <a:r>
                <a:rPr lang="uk-UA" sz="2200" b="1" dirty="0" smtClean="0">
                  <a:solidFill>
                    <a:srgbClr val="272466"/>
                  </a:solidFill>
                  <a:latin typeface="Montserrat"/>
                </a:rPr>
                <a:t>:</a:t>
              </a:r>
              <a:endParaRPr lang="uk-UA" sz="2200" dirty="0">
                <a:solidFill>
                  <a:srgbClr val="272466"/>
                </a:solidFill>
              </a:endParaRPr>
            </a:p>
          </p:txBody>
        </p:sp>
        <p:sp>
          <p:nvSpPr>
            <p:cNvPr id="8" name="Скругленный прямоугольник 7"/>
            <p:cNvSpPr/>
            <p:nvPr/>
          </p:nvSpPr>
          <p:spPr>
            <a:xfrm>
              <a:off x="2143108" y="214290"/>
              <a:ext cx="4786346" cy="714380"/>
            </a:xfrm>
            <a:prstGeom prst="roundRect">
              <a:avLst/>
            </a:prstGeom>
            <a:noFill/>
            <a:ln>
              <a:solidFill>
                <a:srgbClr val="272466"/>
              </a:solidFill>
            </a:ln>
            <a:effectLst>
              <a:glow rad="101600">
                <a:srgbClr val="272466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4" name="Группа 14"/>
          <p:cNvGrpSpPr/>
          <p:nvPr/>
        </p:nvGrpSpPr>
        <p:grpSpPr>
          <a:xfrm>
            <a:off x="571472" y="1214422"/>
            <a:ext cx="2571768" cy="642942"/>
            <a:chOff x="571472" y="1071546"/>
            <a:chExt cx="2714644" cy="642942"/>
          </a:xfrm>
        </p:grpSpPr>
        <p:sp>
          <p:nvSpPr>
            <p:cNvPr id="14" name="Скругленный прямоугольник 13"/>
            <p:cNvSpPr/>
            <p:nvPr/>
          </p:nvSpPr>
          <p:spPr>
            <a:xfrm>
              <a:off x="571472" y="1071546"/>
              <a:ext cx="2714644" cy="642942"/>
            </a:xfrm>
            <a:prstGeom prst="roundRect">
              <a:avLst/>
            </a:prstGeom>
            <a:solidFill>
              <a:srgbClr val="2724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6310" y="1208351"/>
              <a:ext cx="2584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b="1" dirty="0" smtClean="0">
                  <a:solidFill>
                    <a:schemeClr val="bg1"/>
                  </a:solidFill>
                  <a:latin typeface="Montserrat"/>
                </a:rPr>
                <a:t>Савченко Богдан</a:t>
              </a:r>
              <a:endParaRPr lang="uk-UA" b="1" dirty="0">
                <a:solidFill>
                  <a:schemeClr val="bg1"/>
                </a:solidFill>
                <a:latin typeface="Montserrat"/>
              </a:endParaRPr>
            </a:p>
          </p:txBody>
        </p:sp>
      </p:grpSp>
      <p:cxnSp>
        <p:nvCxnSpPr>
          <p:cNvPr id="17" name="Shape 16"/>
          <p:cNvCxnSpPr>
            <a:stCxn id="13" idx="1"/>
          </p:cNvCxnSpPr>
          <p:nvPr/>
        </p:nvCxnSpPr>
        <p:spPr>
          <a:xfrm rot="10800000" flipV="1">
            <a:off x="285721" y="1535892"/>
            <a:ext cx="347177" cy="2893239"/>
          </a:xfrm>
          <a:prstGeom prst="bentConnector2">
            <a:avLst/>
          </a:prstGeom>
          <a:ln w="28575">
            <a:solidFill>
              <a:srgbClr val="2724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285720" y="2355842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285720" y="2713032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285720" y="3071810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285720" y="3714752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5720" y="4071942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57224" y="2084382"/>
            <a:ext cx="55721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Допомога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у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формуванні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питань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для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інтерв</a:t>
            </a:r>
            <a:r>
              <a:rPr lang="en-US" sz="1600" dirty="0" smtClean="0">
                <a:solidFill>
                  <a:schemeClr val="bg1"/>
                </a:solidFill>
                <a:latin typeface="Montserrat"/>
              </a:rPr>
              <a:t>’</a:t>
            </a:r>
            <a:r>
              <a:rPr lang="uk-UA" sz="1600" dirty="0" smtClean="0">
                <a:solidFill>
                  <a:schemeClr val="bg1"/>
                </a:solidFill>
                <a:latin typeface="Montserrat"/>
              </a:rPr>
              <a:t>ю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uk-UA" sz="1600" dirty="0" smtClean="0">
                <a:solidFill>
                  <a:schemeClr val="bg1"/>
                </a:solidFill>
                <a:latin typeface="Montserrat"/>
              </a:rPr>
              <a:t>Участь у формуванні чернетки календарного плану;</a:t>
            </a:r>
            <a:endParaRPr lang="ru-RU" sz="1600" dirty="0" smtClean="0">
              <a:solidFill>
                <a:schemeClr val="bg1"/>
              </a:solidFill>
              <a:latin typeface="Montserrat"/>
            </a:endParaRP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uk-UA" sz="1600" dirty="0" smtClean="0">
                <a:solidFill>
                  <a:schemeClr val="bg1"/>
                </a:solidFill>
                <a:latin typeface="Montserrat"/>
              </a:rPr>
              <a:t>Створення прототипу інтерфейсу користувача разом із колегою;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uk-UA" sz="1600" dirty="0" smtClean="0">
                <a:solidFill>
                  <a:schemeClr val="bg1"/>
                </a:solidFill>
                <a:latin typeface="Montserrat"/>
              </a:rPr>
              <a:t>Розробка дизайну інтерфейсу користувача;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uk-UA" sz="1600" dirty="0" smtClean="0">
                <a:solidFill>
                  <a:schemeClr val="bg1"/>
                </a:solidFill>
                <a:latin typeface="Montserrat"/>
              </a:rPr>
              <a:t>Допомога розробникам із версткою сайту;</a:t>
            </a:r>
            <a:endParaRPr lang="ru-RU" sz="1600" dirty="0" smtClean="0">
              <a:solidFill>
                <a:schemeClr val="bg1"/>
              </a:solidFill>
              <a:latin typeface="Montserrat"/>
            </a:endParaRP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заповнення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своєї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таблиці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в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документі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постпроектний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аналіз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. </a:t>
            </a:r>
            <a:br>
              <a:rPr lang="ru-RU" sz="1600" dirty="0" smtClean="0">
                <a:solidFill>
                  <a:schemeClr val="bg1"/>
                </a:solidFill>
                <a:latin typeface="Montserrat"/>
              </a:rPr>
            </a:br>
            <a:endParaRPr lang="uk-UA" sz="1600" dirty="0">
              <a:solidFill>
                <a:schemeClr val="bg1"/>
              </a:solidFill>
              <a:latin typeface="Montserrat"/>
            </a:endParaRPr>
          </a:p>
        </p:txBody>
      </p:sp>
      <p:cxnSp>
        <p:nvCxnSpPr>
          <p:cNvPr id="18" name="Прямая со стрелкой 17"/>
          <p:cNvCxnSpPr/>
          <p:nvPr/>
        </p:nvCxnSpPr>
        <p:spPr>
          <a:xfrm>
            <a:off x="285720" y="4429132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2" name="Picture 2" descr="C:\Users\galac\Downloads\photo1680062517.jpeg"/>
          <p:cNvPicPr>
            <a:picLocks noChangeAspect="1" noChangeArrowheads="1"/>
          </p:cNvPicPr>
          <p:nvPr/>
        </p:nvPicPr>
        <p:blipFill>
          <a:blip r:embed="rId2" cstate="print"/>
          <a:srcRect l="7123" t="6250" r="14038" b="18750"/>
          <a:stretch>
            <a:fillRect/>
          </a:stretch>
        </p:blipFill>
        <p:spPr bwMode="auto">
          <a:xfrm>
            <a:off x="6786578" y="1357298"/>
            <a:ext cx="1643074" cy="2075462"/>
          </a:xfrm>
          <a:prstGeom prst="round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26" name="Овал 25"/>
          <p:cNvSpPr/>
          <p:nvPr/>
        </p:nvSpPr>
        <p:spPr>
          <a:xfrm>
            <a:off x="8608215" y="-214338"/>
            <a:ext cx="1071570" cy="1071570"/>
          </a:xfrm>
          <a:prstGeom prst="ellipse">
            <a:avLst/>
          </a:prstGeom>
          <a:solidFill>
            <a:srgbClr val="2F2C7B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7" name="Овал 26"/>
          <p:cNvSpPr/>
          <p:nvPr/>
        </p:nvSpPr>
        <p:spPr>
          <a:xfrm>
            <a:off x="8108149" y="4000504"/>
            <a:ext cx="2071702" cy="2071702"/>
          </a:xfrm>
          <a:prstGeom prst="ellipse">
            <a:avLst/>
          </a:prstGeom>
          <a:solidFill>
            <a:srgbClr val="2F2C7B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8" name="Овал 27"/>
          <p:cNvSpPr/>
          <p:nvPr/>
        </p:nvSpPr>
        <p:spPr>
          <a:xfrm>
            <a:off x="3071802" y="5822149"/>
            <a:ext cx="2071702" cy="2071702"/>
          </a:xfrm>
          <a:prstGeom prst="ellipse">
            <a:avLst/>
          </a:prstGeom>
          <a:solidFill>
            <a:srgbClr val="2F2C7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24"/>
            <a:ext cx="9144000" cy="6858000"/>
          </a:xfrm>
          <a:prstGeom prst="rect">
            <a:avLst/>
          </a:prstGeom>
          <a:solidFill>
            <a:srgbClr val="8684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2" name="Группа 8"/>
          <p:cNvGrpSpPr/>
          <p:nvPr/>
        </p:nvGrpSpPr>
        <p:grpSpPr>
          <a:xfrm>
            <a:off x="1785918" y="214290"/>
            <a:ext cx="6072230" cy="714380"/>
            <a:chOff x="1785918" y="214290"/>
            <a:chExt cx="6072230" cy="714380"/>
          </a:xfrm>
        </p:grpSpPr>
        <p:sp>
          <p:nvSpPr>
            <p:cNvPr id="3" name="TextBox 2"/>
            <p:cNvSpPr txBox="1"/>
            <p:nvPr/>
          </p:nvSpPr>
          <p:spPr>
            <a:xfrm>
              <a:off x="1928794" y="340648"/>
              <a:ext cx="57864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2200" b="1" dirty="0" smtClean="0">
                  <a:solidFill>
                    <a:srgbClr val="272466"/>
                  </a:solidFill>
                  <a:latin typeface="Montserrat"/>
                </a:rPr>
                <a:t>Команда </a:t>
              </a:r>
              <a:r>
                <a:rPr lang="ru-RU" sz="2400" b="1" dirty="0" err="1" smtClean="0">
                  <a:solidFill>
                    <a:srgbClr val="272466"/>
                  </a:solidFill>
                  <a:latin typeface="Montserrat"/>
                </a:rPr>
                <a:t>спеціалістів</a:t>
              </a:r>
              <a:r>
                <a:rPr lang="ru-RU" sz="2400" b="1" dirty="0" smtClean="0">
                  <a:solidFill>
                    <a:srgbClr val="272466"/>
                  </a:solidFill>
                  <a:latin typeface="Montserrat"/>
                </a:rPr>
                <a:t> </a:t>
              </a:r>
              <a:r>
                <a:rPr lang="ru-RU" sz="2400" b="1" dirty="0" err="1" smtClean="0">
                  <a:solidFill>
                    <a:srgbClr val="272466"/>
                  </a:solidFill>
                  <a:latin typeface="Montserrat"/>
                </a:rPr>
                <a:t>з</a:t>
              </a:r>
              <a:r>
                <a:rPr lang="ru-RU" sz="2400" b="1" dirty="0" smtClean="0">
                  <a:solidFill>
                    <a:srgbClr val="272466"/>
                  </a:solidFill>
                  <a:latin typeface="Montserrat"/>
                </a:rPr>
                <a:t> </a:t>
              </a:r>
              <a:r>
                <a:rPr lang="ru-RU" sz="2400" b="1" dirty="0" err="1" smtClean="0">
                  <a:solidFill>
                    <a:srgbClr val="272466"/>
                  </a:solidFill>
                  <a:latin typeface="Montserrat"/>
                </a:rPr>
                <a:t>розгортання</a:t>
              </a:r>
              <a:r>
                <a:rPr lang="ru-RU" sz="2400" b="1" dirty="0" smtClean="0">
                  <a:solidFill>
                    <a:srgbClr val="272466"/>
                  </a:solidFill>
                  <a:latin typeface="Montserrat"/>
                </a:rPr>
                <a:t> </a:t>
              </a:r>
              <a:r>
                <a:rPr lang="uk-UA" sz="2200" b="1" dirty="0" smtClean="0">
                  <a:solidFill>
                    <a:srgbClr val="272466"/>
                  </a:solidFill>
                  <a:latin typeface="Montserrat"/>
                </a:rPr>
                <a:t>:</a:t>
              </a:r>
              <a:endParaRPr lang="uk-UA" sz="2200" dirty="0">
                <a:solidFill>
                  <a:srgbClr val="272466"/>
                </a:solidFill>
              </a:endParaRPr>
            </a:p>
          </p:txBody>
        </p:sp>
        <p:sp>
          <p:nvSpPr>
            <p:cNvPr id="8" name="Скругленный прямоугольник 7"/>
            <p:cNvSpPr/>
            <p:nvPr/>
          </p:nvSpPr>
          <p:spPr>
            <a:xfrm>
              <a:off x="1785918" y="214290"/>
              <a:ext cx="6072230" cy="714380"/>
            </a:xfrm>
            <a:prstGeom prst="roundRect">
              <a:avLst/>
            </a:prstGeom>
            <a:noFill/>
            <a:ln>
              <a:solidFill>
                <a:srgbClr val="272466"/>
              </a:solidFill>
            </a:ln>
            <a:effectLst>
              <a:glow rad="101600">
                <a:srgbClr val="272466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4" name="Группа 14"/>
          <p:cNvGrpSpPr/>
          <p:nvPr/>
        </p:nvGrpSpPr>
        <p:grpSpPr>
          <a:xfrm>
            <a:off x="571472" y="1214422"/>
            <a:ext cx="2571768" cy="642942"/>
            <a:chOff x="571472" y="1071546"/>
            <a:chExt cx="2714644" cy="642942"/>
          </a:xfrm>
        </p:grpSpPr>
        <p:sp>
          <p:nvSpPr>
            <p:cNvPr id="14" name="Скругленный прямоугольник 13"/>
            <p:cNvSpPr/>
            <p:nvPr/>
          </p:nvSpPr>
          <p:spPr>
            <a:xfrm>
              <a:off x="571472" y="1071546"/>
              <a:ext cx="2714644" cy="642942"/>
            </a:xfrm>
            <a:prstGeom prst="roundRect">
              <a:avLst/>
            </a:prstGeom>
            <a:solidFill>
              <a:srgbClr val="2724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6310" y="1208351"/>
              <a:ext cx="2584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b="1" dirty="0" smtClean="0">
                  <a:solidFill>
                    <a:schemeClr val="bg1"/>
                  </a:solidFill>
                  <a:latin typeface="Montserrat"/>
                </a:rPr>
                <a:t>Чепіга Артем:</a:t>
              </a:r>
              <a:endParaRPr lang="uk-UA" b="1" dirty="0">
                <a:solidFill>
                  <a:schemeClr val="bg1"/>
                </a:solidFill>
                <a:latin typeface="Montserrat"/>
              </a:endParaRPr>
            </a:p>
          </p:txBody>
        </p:sp>
      </p:grpSp>
      <p:cxnSp>
        <p:nvCxnSpPr>
          <p:cNvPr id="17" name="Shape 16"/>
          <p:cNvCxnSpPr>
            <a:stCxn id="13" idx="1"/>
          </p:cNvCxnSpPr>
          <p:nvPr/>
        </p:nvCxnSpPr>
        <p:spPr>
          <a:xfrm rot="10800000" flipV="1">
            <a:off x="285721" y="1535892"/>
            <a:ext cx="347177" cy="2964677"/>
          </a:xfrm>
          <a:prstGeom prst="bentConnector2">
            <a:avLst/>
          </a:prstGeom>
          <a:ln w="28575">
            <a:solidFill>
              <a:srgbClr val="2724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285720" y="2355842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285720" y="2713032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285720" y="3071810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285720" y="3429000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5720" y="3786190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57224" y="2084382"/>
            <a:ext cx="76438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Допомога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у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формуванні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питань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для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інтерв</a:t>
            </a:r>
            <a:r>
              <a:rPr lang="en-US" sz="1600" dirty="0" smtClean="0">
                <a:solidFill>
                  <a:schemeClr val="bg1"/>
                </a:solidFill>
                <a:latin typeface="Montserrat"/>
              </a:rPr>
              <a:t>’</a:t>
            </a:r>
            <a:r>
              <a:rPr lang="uk-UA" sz="1600" dirty="0" smtClean="0">
                <a:solidFill>
                  <a:schemeClr val="bg1"/>
                </a:solidFill>
                <a:latin typeface="Montserrat"/>
              </a:rPr>
              <a:t>ю;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uk-UA" sz="1600" dirty="0" smtClean="0">
                <a:solidFill>
                  <a:schemeClr val="bg1"/>
                </a:solidFill>
                <a:latin typeface="Montserrat"/>
              </a:rPr>
              <a:t>Участь у формуванні чернетки календарного плану;</a:t>
            </a:r>
            <a:endParaRPr lang="ru-RU" sz="1600" dirty="0" smtClean="0">
              <a:solidFill>
                <a:schemeClr val="bg1"/>
              </a:solidFill>
              <a:latin typeface="Montserrat"/>
            </a:endParaRP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uk-UA" sz="1600" dirty="0" smtClean="0">
                <a:solidFill>
                  <a:schemeClr val="bg1"/>
                </a:solidFill>
                <a:latin typeface="Montserrat"/>
              </a:rPr>
              <a:t>Допомога в оформленні протоколу </a:t>
            </a:r>
            <a:r>
              <a:rPr lang="uk-UA" sz="1600" dirty="0" err="1" smtClean="0">
                <a:solidFill>
                  <a:schemeClr val="bg1"/>
                </a:solidFill>
                <a:latin typeface="Montserrat"/>
              </a:rPr>
              <a:t>інтерв</a:t>
            </a:r>
            <a:r>
              <a:rPr lang="en-US" sz="1600" dirty="0" smtClean="0">
                <a:solidFill>
                  <a:schemeClr val="bg1"/>
                </a:solidFill>
                <a:latin typeface="Montserrat"/>
              </a:rPr>
              <a:t>’</a:t>
            </a:r>
            <a:r>
              <a:rPr lang="uk-UA" sz="1600" dirty="0" smtClean="0">
                <a:solidFill>
                  <a:schemeClr val="bg1"/>
                </a:solidFill>
                <a:latin typeface="Montserrat"/>
              </a:rPr>
              <a:t>ю;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uk-UA" sz="1600" dirty="0" smtClean="0">
                <a:solidFill>
                  <a:schemeClr val="bg1"/>
                </a:solidFill>
                <a:latin typeface="Montserrat"/>
              </a:rPr>
              <a:t>Допомога у написанні концепції проекту;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uk-UA" sz="1600" dirty="0" smtClean="0">
                <a:solidFill>
                  <a:schemeClr val="bg1"/>
                </a:solidFill>
                <a:latin typeface="Montserrat"/>
              </a:rPr>
              <a:t>Робота із документом Пілотне впровадження;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uk-UA" sz="1600" dirty="0" smtClean="0">
                <a:solidFill>
                  <a:schemeClr val="bg1"/>
                </a:solidFill>
                <a:latin typeface="Montserrat"/>
              </a:rPr>
              <a:t>Участь у формуванні та написанні звіту про завершення проекту;</a:t>
            </a:r>
            <a:endParaRPr lang="ru-RU" sz="1600" dirty="0" smtClean="0">
              <a:solidFill>
                <a:schemeClr val="bg1"/>
              </a:solidFill>
              <a:latin typeface="Montserrat"/>
            </a:endParaRP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Заповнення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таблиць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в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документі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постпроектний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аналіз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. </a:t>
            </a:r>
            <a:br>
              <a:rPr lang="ru-RU" sz="1600" dirty="0" smtClean="0">
                <a:solidFill>
                  <a:schemeClr val="bg1"/>
                </a:solidFill>
                <a:latin typeface="Montserrat"/>
              </a:rPr>
            </a:br>
            <a:endParaRPr lang="uk-UA" sz="1600" dirty="0">
              <a:solidFill>
                <a:schemeClr val="bg1"/>
              </a:solidFill>
              <a:latin typeface="Montserrat"/>
            </a:endParaRPr>
          </a:p>
        </p:txBody>
      </p:sp>
      <p:cxnSp>
        <p:nvCxnSpPr>
          <p:cNvPr id="18" name="Прямая со стрелкой 17"/>
          <p:cNvCxnSpPr/>
          <p:nvPr/>
        </p:nvCxnSpPr>
        <p:spPr>
          <a:xfrm>
            <a:off x="285720" y="4143380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C:\Users\galac\Downloads\photo1680041733.jpeg"/>
          <p:cNvPicPr>
            <a:picLocks noChangeAspect="1" noChangeArrowheads="1"/>
          </p:cNvPicPr>
          <p:nvPr/>
        </p:nvPicPr>
        <p:blipFill>
          <a:blip r:embed="rId2"/>
          <a:srcRect l="15095" t="10416" r="20706" b="35417"/>
          <a:stretch>
            <a:fillRect/>
          </a:stretch>
        </p:blipFill>
        <p:spPr bwMode="auto">
          <a:xfrm>
            <a:off x="6429388" y="1214422"/>
            <a:ext cx="1571636" cy="2357454"/>
          </a:xfrm>
          <a:prstGeom prst="round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cxnSp>
        <p:nvCxnSpPr>
          <p:cNvPr id="20" name="Прямая со стрелкой 19"/>
          <p:cNvCxnSpPr/>
          <p:nvPr/>
        </p:nvCxnSpPr>
        <p:spPr>
          <a:xfrm>
            <a:off x="285720" y="4500570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Овал 25"/>
          <p:cNvSpPr/>
          <p:nvPr/>
        </p:nvSpPr>
        <p:spPr>
          <a:xfrm>
            <a:off x="4857752" y="6322215"/>
            <a:ext cx="1071570" cy="1071570"/>
          </a:xfrm>
          <a:prstGeom prst="ellipse">
            <a:avLst/>
          </a:prstGeom>
          <a:solidFill>
            <a:srgbClr val="2F2C7B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7" name="Овал 26"/>
          <p:cNvSpPr/>
          <p:nvPr/>
        </p:nvSpPr>
        <p:spPr>
          <a:xfrm>
            <a:off x="7715272" y="4286256"/>
            <a:ext cx="2071702" cy="2071702"/>
          </a:xfrm>
          <a:prstGeom prst="ellipse">
            <a:avLst/>
          </a:prstGeom>
          <a:solidFill>
            <a:srgbClr val="2F2C7B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8684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extBox 1"/>
          <p:cNvSpPr txBox="1"/>
          <p:nvPr/>
        </p:nvSpPr>
        <p:spPr>
          <a:xfrm>
            <a:off x="642910" y="500042"/>
            <a:ext cx="521497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dirty="0" smtClean="0">
                <a:solidFill>
                  <a:srgbClr val="272466"/>
                </a:solidFill>
                <a:latin typeface="Montserrat"/>
              </a:rPr>
              <a:t>Завдання проекту: </a:t>
            </a:r>
          </a:p>
          <a:p>
            <a:r>
              <a:rPr lang="ru-RU" dirty="0" err="1" smtClean="0">
                <a:solidFill>
                  <a:schemeClr val="bg1"/>
                </a:solidFill>
                <a:latin typeface="Montserrat"/>
              </a:rPr>
              <a:t>Розробити</a:t>
            </a:r>
            <a:r>
              <a:rPr lang="ru-RU" dirty="0" smtClean="0">
                <a:solidFill>
                  <a:schemeClr val="bg1"/>
                </a:solidFill>
                <a:latin typeface="Montserrat"/>
              </a:rPr>
              <a:t> систему для </a:t>
            </a:r>
            <a:r>
              <a:rPr lang="ru-RU" dirty="0" err="1" smtClean="0">
                <a:solidFill>
                  <a:schemeClr val="bg1"/>
                </a:solidFill>
                <a:latin typeface="Montserrat"/>
              </a:rPr>
              <a:t>генерації</a:t>
            </a:r>
            <a:r>
              <a:rPr lang="ru-RU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dirty="0" err="1" smtClean="0">
                <a:solidFill>
                  <a:schemeClr val="bg1"/>
                </a:solidFill>
                <a:latin typeface="Montserrat"/>
              </a:rPr>
              <a:t>запрошень</a:t>
            </a:r>
            <a:r>
              <a:rPr lang="ru-RU" dirty="0" smtClean="0">
                <a:solidFill>
                  <a:schemeClr val="bg1"/>
                </a:solidFill>
                <a:latin typeface="Montserrat"/>
              </a:rPr>
              <a:t> на </a:t>
            </a:r>
            <a:r>
              <a:rPr lang="ru-RU" dirty="0" err="1" smtClean="0">
                <a:solidFill>
                  <a:schemeClr val="bg1"/>
                </a:solidFill>
                <a:latin typeface="Montserrat"/>
              </a:rPr>
              <a:t>відвідання</a:t>
            </a:r>
            <a:r>
              <a:rPr lang="ru-RU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dirty="0" err="1" smtClean="0">
                <a:solidFill>
                  <a:schemeClr val="bg1"/>
                </a:solidFill>
                <a:latin typeface="Montserrat"/>
              </a:rPr>
              <a:t>батьківськіх</a:t>
            </a:r>
            <a:r>
              <a:rPr lang="ru-RU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dirty="0" err="1" smtClean="0">
                <a:solidFill>
                  <a:schemeClr val="bg1"/>
                </a:solidFill>
                <a:latin typeface="Montserrat"/>
              </a:rPr>
              <a:t>зборів</a:t>
            </a:r>
            <a:endParaRPr lang="ru-RU" dirty="0" smtClean="0">
              <a:solidFill>
                <a:schemeClr val="bg1"/>
              </a:solidFill>
              <a:latin typeface="Montserrat"/>
            </a:endParaRPr>
          </a:p>
          <a:p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642910" y="2000240"/>
            <a:ext cx="42862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dirty="0" smtClean="0">
                <a:solidFill>
                  <a:srgbClr val="272466"/>
                </a:solidFill>
                <a:latin typeface="Montserrat"/>
              </a:rPr>
              <a:t>Команда, що працювала над проектом:</a:t>
            </a:r>
          </a:p>
          <a:p>
            <a:r>
              <a:rPr lang="en-US" dirty="0" smtClean="0">
                <a:solidFill>
                  <a:schemeClr val="bg1"/>
                </a:solidFill>
                <a:latin typeface="Montserrat"/>
              </a:rPr>
              <a:t>"</a:t>
            </a:r>
            <a:r>
              <a:rPr lang="en-US" dirty="0" err="1" smtClean="0">
                <a:solidFill>
                  <a:schemeClr val="bg1"/>
                </a:solidFill>
                <a:latin typeface="Montserrat"/>
              </a:rPr>
              <a:t>CodeBurgers</a:t>
            </a:r>
            <a:r>
              <a:rPr lang="en-US" dirty="0" smtClean="0">
                <a:solidFill>
                  <a:schemeClr val="bg1"/>
                </a:solidFill>
                <a:latin typeface="Montserrat"/>
              </a:rPr>
              <a:t>"</a:t>
            </a:r>
          </a:p>
          <a:p>
            <a:endParaRPr lang="uk-UA" sz="2000" dirty="0">
              <a:latin typeface="Montserra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43372" y="2000240"/>
            <a:ext cx="428628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k-UA" sz="2000" b="1" dirty="0" smtClean="0">
                <a:solidFill>
                  <a:srgbClr val="272466"/>
                </a:solidFill>
                <a:latin typeface="Montserrat"/>
              </a:rPr>
              <a:t>Замовники:</a:t>
            </a:r>
          </a:p>
          <a:p>
            <a:pPr algn="r"/>
            <a:r>
              <a:rPr lang="uk-UA" sz="1700" dirty="0" smtClean="0">
                <a:solidFill>
                  <a:schemeClr val="bg1"/>
                </a:solidFill>
                <a:latin typeface="Montserrat"/>
              </a:rPr>
              <a:t>О. В. Бабич та О. В. Бабич</a:t>
            </a:r>
            <a:endParaRPr lang="en-US" sz="1700" dirty="0" smtClean="0">
              <a:solidFill>
                <a:schemeClr val="bg1"/>
              </a:solidFill>
              <a:latin typeface="Montserrat"/>
            </a:endParaRPr>
          </a:p>
          <a:p>
            <a:pPr algn="r"/>
            <a:endParaRPr lang="uk-UA" sz="2000" dirty="0">
              <a:latin typeface="Montserra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10" y="3429000"/>
            <a:ext cx="428628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dirty="0" smtClean="0">
                <a:solidFill>
                  <a:srgbClr val="272466"/>
                </a:solidFill>
                <a:latin typeface="Montserrat"/>
              </a:rPr>
              <a:t>Терміни створення проекту:</a:t>
            </a:r>
          </a:p>
          <a:p>
            <a:r>
              <a:rPr lang="uk-UA" i="1" dirty="0" smtClean="0">
                <a:solidFill>
                  <a:schemeClr val="bg1"/>
                </a:solidFill>
                <a:latin typeface="Montserrat"/>
              </a:rPr>
              <a:t>Початок:</a:t>
            </a:r>
            <a:r>
              <a:rPr lang="uk-UA" dirty="0" smtClean="0">
                <a:solidFill>
                  <a:schemeClr val="bg1"/>
                </a:solidFill>
                <a:latin typeface="Montserrat"/>
              </a:rPr>
              <a:t> 02.03.2023</a:t>
            </a:r>
          </a:p>
          <a:p>
            <a:r>
              <a:rPr lang="uk-UA" i="1" dirty="0" smtClean="0">
                <a:solidFill>
                  <a:schemeClr val="bg1"/>
                </a:solidFill>
                <a:latin typeface="Montserrat"/>
              </a:rPr>
              <a:t>Кінець:</a:t>
            </a:r>
            <a:r>
              <a:rPr lang="uk-UA" dirty="0" smtClean="0">
                <a:solidFill>
                  <a:schemeClr val="bg1"/>
                </a:solidFill>
                <a:latin typeface="Montserrat"/>
              </a:rPr>
              <a:t> 29.03.2023 (день презентації проекту)</a:t>
            </a:r>
            <a:endParaRPr lang="en-US" dirty="0" smtClean="0">
              <a:solidFill>
                <a:schemeClr val="bg1"/>
              </a:solidFill>
              <a:latin typeface="Montserrat"/>
            </a:endParaRPr>
          </a:p>
          <a:p>
            <a:endParaRPr lang="uk-UA" sz="2000" dirty="0">
              <a:latin typeface="Montserra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1604" y="4786322"/>
            <a:ext cx="2714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i="1" dirty="0" smtClean="0">
                <a:solidFill>
                  <a:srgbClr val="272466"/>
                </a:solidFill>
                <a:latin typeface="Montserrat"/>
              </a:rPr>
              <a:t>тобто, команда вклалася за 27 днів</a:t>
            </a:r>
            <a:endParaRPr lang="uk-UA" i="1" dirty="0">
              <a:solidFill>
                <a:srgbClr val="272466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8072462" y="5214950"/>
            <a:ext cx="1928794" cy="1928794"/>
          </a:xfrm>
          <a:prstGeom prst="ellipse">
            <a:avLst/>
          </a:prstGeom>
          <a:solidFill>
            <a:srgbClr val="2F2C7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/>
          <p:cNvSpPr/>
          <p:nvPr/>
        </p:nvSpPr>
        <p:spPr>
          <a:xfrm>
            <a:off x="-1035836" y="4607751"/>
            <a:ext cx="2250249" cy="2250249"/>
          </a:xfrm>
          <a:prstGeom prst="ellipse">
            <a:avLst/>
          </a:prstGeom>
          <a:solidFill>
            <a:srgbClr val="2F2C7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/>
          <p:cNvSpPr/>
          <p:nvPr/>
        </p:nvSpPr>
        <p:spPr>
          <a:xfrm>
            <a:off x="7715272" y="-357214"/>
            <a:ext cx="1928802" cy="1928802"/>
          </a:xfrm>
          <a:prstGeom prst="ellipse">
            <a:avLst/>
          </a:prstGeom>
          <a:solidFill>
            <a:srgbClr val="2F2C7B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 rot="5400000">
            <a:off x="107125" y="2464587"/>
            <a:ext cx="928694" cy="1588"/>
          </a:xfrm>
          <a:prstGeom prst="line">
            <a:avLst/>
          </a:prstGeom>
          <a:ln w="19050">
            <a:solidFill>
              <a:srgbClr val="27246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rot="5400000">
            <a:off x="-35201" y="4035184"/>
            <a:ext cx="1214446" cy="2077"/>
          </a:xfrm>
          <a:prstGeom prst="line">
            <a:avLst/>
          </a:prstGeom>
          <a:ln w="19050">
            <a:solidFill>
              <a:srgbClr val="27246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rot="5400000">
            <a:off x="107919" y="963595"/>
            <a:ext cx="928694" cy="1588"/>
          </a:xfrm>
          <a:prstGeom prst="line">
            <a:avLst/>
          </a:prstGeom>
          <a:ln w="19050">
            <a:solidFill>
              <a:srgbClr val="27246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galac\Downloads\Saly-42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420649">
            <a:off x="5050489" y="3407423"/>
            <a:ext cx="1963578" cy="1963578"/>
          </a:xfrm>
          <a:prstGeom prst="rect">
            <a:avLst/>
          </a:prstGeom>
          <a:noFill/>
        </p:spPr>
      </p:pic>
      <p:cxnSp>
        <p:nvCxnSpPr>
          <p:cNvPr id="24" name="Прямая соединительная линия 23"/>
          <p:cNvCxnSpPr/>
          <p:nvPr/>
        </p:nvCxnSpPr>
        <p:spPr>
          <a:xfrm rot="5400000">
            <a:off x="8108975" y="2463793"/>
            <a:ext cx="928694" cy="1588"/>
          </a:xfrm>
          <a:prstGeom prst="line">
            <a:avLst/>
          </a:prstGeom>
          <a:ln w="19050">
            <a:solidFill>
              <a:srgbClr val="27246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24"/>
            <a:ext cx="9144000" cy="6858000"/>
          </a:xfrm>
          <a:prstGeom prst="rect">
            <a:avLst/>
          </a:prstGeom>
          <a:solidFill>
            <a:srgbClr val="8684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2" name="Группа 8"/>
          <p:cNvGrpSpPr/>
          <p:nvPr/>
        </p:nvGrpSpPr>
        <p:grpSpPr>
          <a:xfrm>
            <a:off x="1785918" y="214290"/>
            <a:ext cx="6072230" cy="714380"/>
            <a:chOff x="1785918" y="214290"/>
            <a:chExt cx="6072230" cy="714380"/>
          </a:xfrm>
        </p:grpSpPr>
        <p:sp>
          <p:nvSpPr>
            <p:cNvPr id="3" name="TextBox 2"/>
            <p:cNvSpPr txBox="1"/>
            <p:nvPr/>
          </p:nvSpPr>
          <p:spPr>
            <a:xfrm>
              <a:off x="1928794" y="340648"/>
              <a:ext cx="57864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2200" b="1" dirty="0" smtClean="0">
                  <a:solidFill>
                    <a:srgbClr val="272466"/>
                  </a:solidFill>
                  <a:latin typeface="Montserrat"/>
                </a:rPr>
                <a:t>Команда </a:t>
              </a:r>
              <a:r>
                <a:rPr lang="ru-RU" sz="2400" b="1" dirty="0" err="1" smtClean="0">
                  <a:solidFill>
                    <a:srgbClr val="272466"/>
                  </a:solidFill>
                  <a:latin typeface="Montserrat"/>
                </a:rPr>
                <a:t>спеціалістів</a:t>
              </a:r>
              <a:r>
                <a:rPr lang="ru-RU" sz="2400" b="1" dirty="0" smtClean="0">
                  <a:solidFill>
                    <a:srgbClr val="272466"/>
                  </a:solidFill>
                  <a:latin typeface="Montserrat"/>
                </a:rPr>
                <a:t> </a:t>
              </a:r>
              <a:r>
                <a:rPr lang="ru-RU" sz="2400" b="1" dirty="0" err="1" smtClean="0">
                  <a:solidFill>
                    <a:srgbClr val="272466"/>
                  </a:solidFill>
                  <a:latin typeface="Montserrat"/>
                </a:rPr>
                <a:t>з</a:t>
              </a:r>
              <a:r>
                <a:rPr lang="ru-RU" sz="2400" b="1" dirty="0" smtClean="0">
                  <a:solidFill>
                    <a:srgbClr val="272466"/>
                  </a:solidFill>
                  <a:latin typeface="Montserrat"/>
                </a:rPr>
                <a:t> </a:t>
              </a:r>
              <a:r>
                <a:rPr lang="ru-RU" sz="2400" b="1" dirty="0" err="1" smtClean="0">
                  <a:solidFill>
                    <a:srgbClr val="272466"/>
                  </a:solidFill>
                  <a:latin typeface="Montserrat"/>
                </a:rPr>
                <a:t>розгортання</a:t>
              </a:r>
              <a:r>
                <a:rPr lang="ru-RU" sz="2400" b="1" dirty="0" smtClean="0">
                  <a:solidFill>
                    <a:srgbClr val="272466"/>
                  </a:solidFill>
                  <a:latin typeface="Montserrat"/>
                </a:rPr>
                <a:t> </a:t>
              </a:r>
              <a:r>
                <a:rPr lang="uk-UA" sz="2200" b="1" dirty="0" smtClean="0">
                  <a:solidFill>
                    <a:srgbClr val="272466"/>
                  </a:solidFill>
                  <a:latin typeface="Montserrat"/>
                </a:rPr>
                <a:t>:</a:t>
              </a:r>
              <a:endParaRPr lang="uk-UA" sz="2200" dirty="0">
                <a:solidFill>
                  <a:srgbClr val="272466"/>
                </a:solidFill>
              </a:endParaRPr>
            </a:p>
          </p:txBody>
        </p:sp>
        <p:sp>
          <p:nvSpPr>
            <p:cNvPr id="8" name="Скругленный прямоугольник 7"/>
            <p:cNvSpPr/>
            <p:nvPr/>
          </p:nvSpPr>
          <p:spPr>
            <a:xfrm>
              <a:off x="1785918" y="214290"/>
              <a:ext cx="6072230" cy="714380"/>
            </a:xfrm>
            <a:prstGeom prst="roundRect">
              <a:avLst/>
            </a:prstGeom>
            <a:noFill/>
            <a:ln>
              <a:solidFill>
                <a:srgbClr val="272466"/>
              </a:solidFill>
            </a:ln>
            <a:effectLst>
              <a:glow rad="101600">
                <a:srgbClr val="272466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4" name="Группа 14"/>
          <p:cNvGrpSpPr/>
          <p:nvPr/>
        </p:nvGrpSpPr>
        <p:grpSpPr>
          <a:xfrm>
            <a:off x="571472" y="1214422"/>
            <a:ext cx="2571768" cy="642942"/>
            <a:chOff x="571472" y="1071546"/>
            <a:chExt cx="2714644" cy="642942"/>
          </a:xfrm>
        </p:grpSpPr>
        <p:sp>
          <p:nvSpPr>
            <p:cNvPr id="14" name="Скругленный прямоугольник 13"/>
            <p:cNvSpPr/>
            <p:nvPr/>
          </p:nvSpPr>
          <p:spPr>
            <a:xfrm>
              <a:off x="571472" y="1071546"/>
              <a:ext cx="2714644" cy="642942"/>
            </a:xfrm>
            <a:prstGeom prst="roundRect">
              <a:avLst/>
            </a:prstGeom>
            <a:solidFill>
              <a:srgbClr val="2724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6310" y="1208351"/>
              <a:ext cx="2584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b="1" dirty="0" smtClean="0">
                  <a:solidFill>
                    <a:schemeClr val="bg1"/>
                  </a:solidFill>
                  <a:latin typeface="Montserrat"/>
                </a:rPr>
                <a:t>Носов Іван</a:t>
              </a:r>
              <a:endParaRPr lang="uk-UA" b="1" dirty="0">
                <a:solidFill>
                  <a:schemeClr val="bg1"/>
                </a:solidFill>
                <a:latin typeface="Montserrat"/>
              </a:endParaRPr>
            </a:p>
          </p:txBody>
        </p:sp>
      </p:grpSp>
      <p:cxnSp>
        <p:nvCxnSpPr>
          <p:cNvPr id="17" name="Shape 16"/>
          <p:cNvCxnSpPr>
            <a:stCxn id="13" idx="1"/>
          </p:cNvCxnSpPr>
          <p:nvPr/>
        </p:nvCxnSpPr>
        <p:spPr>
          <a:xfrm rot="10800000" flipV="1">
            <a:off x="285721" y="1535892"/>
            <a:ext cx="347177" cy="3750495"/>
          </a:xfrm>
          <a:prstGeom prst="bentConnector2">
            <a:avLst/>
          </a:prstGeom>
          <a:ln w="28575">
            <a:solidFill>
              <a:srgbClr val="2724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285720" y="2355842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285720" y="3071810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285720" y="3429000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5720" y="3786190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57224" y="2084382"/>
            <a:ext cx="57150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Перепис</a:t>
            </a:r>
            <a:r>
              <a:rPr lang="uk-UA" sz="1600" dirty="0" err="1" smtClean="0">
                <a:solidFill>
                  <a:schemeClr val="bg1"/>
                </a:solidFill>
                <a:latin typeface="Montserrat"/>
              </a:rPr>
              <a:t>ування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коду проекту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під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Об'єктно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орієнтований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підхід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;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uk-UA" sz="1600" dirty="0" smtClean="0">
                <a:solidFill>
                  <a:schemeClr val="bg1"/>
                </a:solidFill>
                <a:latin typeface="Montserrat"/>
              </a:rPr>
              <a:t>Робота із документом Пілотне впровадження;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uk-UA" sz="1600" dirty="0" smtClean="0">
                <a:solidFill>
                  <a:schemeClr val="bg1"/>
                </a:solidFill>
                <a:latin typeface="Montserrat"/>
              </a:rPr>
              <a:t>Формування питань для анкети відгуку;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uk-UA" sz="1600" dirty="0" smtClean="0">
                <a:solidFill>
                  <a:schemeClr val="bg1"/>
                </a:solidFill>
                <a:latin typeface="Montserrat"/>
              </a:rPr>
              <a:t>Поширення анкети відгуку;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uk-UA" sz="1600" dirty="0" smtClean="0">
                <a:solidFill>
                  <a:schemeClr val="bg1"/>
                </a:solidFill>
                <a:latin typeface="Montserrat"/>
              </a:rPr>
              <a:t>Комунікація із замовником;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uk-UA" sz="1600" dirty="0" smtClean="0">
                <a:solidFill>
                  <a:schemeClr val="bg1"/>
                </a:solidFill>
                <a:latin typeface="Montserrat"/>
              </a:rPr>
              <a:t>Участь у формуванні та написанні звіту про завершення проекту;</a:t>
            </a:r>
            <a:endParaRPr lang="ru-RU" sz="1600" dirty="0" smtClean="0">
              <a:solidFill>
                <a:schemeClr val="bg1"/>
              </a:solidFill>
              <a:latin typeface="Montserrat"/>
            </a:endParaRP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Заповнення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своєї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таблиці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в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документі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постпроектний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  <a:latin typeface="Montserrat"/>
              </a:rPr>
              <a:t>аналіз</a:t>
            </a:r>
            <a:r>
              <a:rPr lang="ru-RU" sz="1600" dirty="0" smtClean="0">
                <a:solidFill>
                  <a:schemeClr val="bg1"/>
                </a:solidFill>
                <a:latin typeface="Montserrat"/>
              </a:rPr>
              <a:t>. </a:t>
            </a:r>
            <a:br>
              <a:rPr lang="ru-RU" sz="1600" dirty="0" smtClean="0">
                <a:solidFill>
                  <a:schemeClr val="bg1"/>
                </a:solidFill>
                <a:latin typeface="Montserrat"/>
              </a:rPr>
            </a:br>
            <a:endParaRPr lang="uk-UA" sz="1600" dirty="0">
              <a:solidFill>
                <a:schemeClr val="bg1"/>
              </a:solidFill>
              <a:latin typeface="Montserrat"/>
            </a:endParaRPr>
          </a:p>
        </p:txBody>
      </p:sp>
      <p:cxnSp>
        <p:nvCxnSpPr>
          <p:cNvPr id="18" name="Прямая со стрелкой 17"/>
          <p:cNvCxnSpPr/>
          <p:nvPr/>
        </p:nvCxnSpPr>
        <p:spPr>
          <a:xfrm>
            <a:off x="285720" y="4143380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285720" y="4500570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C:\Users\galac\Downloads\photo1680047427.jpeg"/>
          <p:cNvPicPr>
            <a:picLocks noChangeAspect="1" noChangeArrowheads="1"/>
          </p:cNvPicPr>
          <p:nvPr/>
        </p:nvPicPr>
        <p:blipFill>
          <a:blip r:embed="rId2"/>
          <a:srcRect l="12811" t="19642" r="14286"/>
          <a:stretch>
            <a:fillRect/>
          </a:stretch>
        </p:blipFill>
        <p:spPr bwMode="auto">
          <a:xfrm>
            <a:off x="6572264" y="1214422"/>
            <a:ext cx="1857388" cy="2458308"/>
          </a:xfrm>
          <a:prstGeom prst="round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cxnSp>
        <p:nvCxnSpPr>
          <p:cNvPr id="25" name="Прямая со стрелкой 24"/>
          <p:cNvCxnSpPr/>
          <p:nvPr/>
        </p:nvCxnSpPr>
        <p:spPr>
          <a:xfrm>
            <a:off x="285720" y="5284800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Овал 26"/>
          <p:cNvSpPr/>
          <p:nvPr/>
        </p:nvSpPr>
        <p:spPr>
          <a:xfrm>
            <a:off x="8608215" y="4429132"/>
            <a:ext cx="1071570" cy="1071570"/>
          </a:xfrm>
          <a:prstGeom prst="ellipse">
            <a:avLst/>
          </a:prstGeom>
          <a:solidFill>
            <a:srgbClr val="2F2C7B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8" name="Овал 27"/>
          <p:cNvSpPr/>
          <p:nvPr/>
        </p:nvSpPr>
        <p:spPr>
          <a:xfrm>
            <a:off x="6429388" y="5572140"/>
            <a:ext cx="2071702" cy="2071702"/>
          </a:xfrm>
          <a:prstGeom prst="ellipse">
            <a:avLst/>
          </a:prstGeom>
          <a:solidFill>
            <a:srgbClr val="2F2C7B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8684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TextBox 2"/>
          <p:cNvSpPr txBox="1"/>
          <p:nvPr/>
        </p:nvSpPr>
        <p:spPr>
          <a:xfrm>
            <a:off x="1785918" y="214290"/>
            <a:ext cx="5572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 smtClean="0">
                <a:solidFill>
                  <a:srgbClr val="272466"/>
                </a:solidFill>
                <a:latin typeface="Montserrat"/>
              </a:rPr>
              <a:t>Висновки</a:t>
            </a:r>
            <a:endParaRPr lang="uk-UA" sz="2000" dirty="0">
              <a:solidFill>
                <a:srgbClr val="272466"/>
              </a:solidFill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427016"/>
            <a:ext cx="3780000" cy="1588"/>
          </a:xfrm>
          <a:prstGeom prst="line">
            <a:avLst/>
          </a:prstGeom>
          <a:ln w="38100">
            <a:solidFill>
              <a:srgbClr val="2724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5364000" y="428604"/>
            <a:ext cx="3780000" cy="1588"/>
          </a:xfrm>
          <a:prstGeom prst="line">
            <a:avLst/>
          </a:prstGeom>
          <a:ln w="38100">
            <a:solidFill>
              <a:srgbClr val="2724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2"/>
          <p:cNvGrpSpPr/>
          <p:nvPr/>
        </p:nvGrpSpPr>
        <p:grpSpPr>
          <a:xfrm>
            <a:off x="321439" y="1071546"/>
            <a:ext cx="6072230" cy="3071834"/>
            <a:chOff x="321439" y="1071546"/>
            <a:chExt cx="6072230" cy="3071834"/>
          </a:xfrm>
        </p:grpSpPr>
        <p:sp>
          <p:nvSpPr>
            <p:cNvPr id="11" name="TextBox 10"/>
            <p:cNvSpPr txBox="1"/>
            <p:nvPr/>
          </p:nvSpPr>
          <p:spPr>
            <a:xfrm>
              <a:off x="357158" y="1305568"/>
              <a:ext cx="6000792" cy="2603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ru-RU" sz="1700" dirty="0" err="1" smtClean="0">
                  <a:solidFill>
                    <a:schemeClr val="bg1"/>
                  </a:solidFill>
                  <a:latin typeface="Montserrat"/>
                </a:rPr>
                <a:t>Кожен</a:t>
              </a:r>
              <a:r>
                <a:rPr lang="ru-RU" sz="1700" dirty="0" smtClean="0">
                  <a:solidFill>
                    <a:schemeClr val="bg1"/>
                  </a:solidFill>
                  <a:latin typeface="Montserrat"/>
                </a:rPr>
                <a:t> член </a:t>
              </a:r>
              <a:r>
                <a:rPr lang="ru-RU" sz="1700" dirty="0" err="1" smtClean="0">
                  <a:solidFill>
                    <a:schemeClr val="bg1"/>
                  </a:solidFill>
                  <a:latin typeface="Montserrat"/>
                </a:rPr>
                <a:t>команди</a:t>
              </a:r>
              <a:r>
                <a:rPr lang="ru-RU" sz="1700" dirty="0" smtClean="0">
                  <a:solidFill>
                    <a:schemeClr val="bg1"/>
                  </a:solidFill>
                  <a:latin typeface="Montserrat"/>
                </a:rPr>
                <a:t> </a:t>
              </a:r>
              <a:r>
                <a:rPr lang="ru-RU" sz="1700" dirty="0" err="1" smtClean="0">
                  <a:solidFill>
                    <a:schemeClr val="bg1"/>
                  </a:solidFill>
                  <a:latin typeface="Montserrat"/>
                </a:rPr>
                <a:t>має</a:t>
              </a:r>
              <a:r>
                <a:rPr lang="ru-RU" sz="1700" dirty="0" smtClean="0">
                  <a:solidFill>
                    <a:schemeClr val="bg1"/>
                  </a:solidFill>
                  <a:latin typeface="Montserrat"/>
                </a:rPr>
                <a:t> </a:t>
              </a:r>
              <a:r>
                <a:rPr lang="ru-RU" sz="1700" dirty="0" err="1" smtClean="0">
                  <a:solidFill>
                    <a:schemeClr val="bg1"/>
                  </a:solidFill>
                  <a:latin typeface="Montserrat"/>
                </a:rPr>
                <a:t>свої</a:t>
              </a:r>
              <a:r>
                <a:rPr lang="ru-RU" sz="1700" dirty="0" smtClean="0">
                  <a:solidFill>
                    <a:schemeClr val="bg1"/>
                  </a:solidFill>
                  <a:latin typeface="Montserrat"/>
                </a:rPr>
                <a:t> </a:t>
              </a:r>
              <a:r>
                <a:rPr lang="ru-RU" sz="1700" dirty="0" err="1" smtClean="0">
                  <a:solidFill>
                    <a:schemeClr val="bg1"/>
                  </a:solidFill>
                  <a:latin typeface="Montserrat"/>
                </a:rPr>
                <a:t>особисті</a:t>
              </a:r>
              <a:r>
                <a:rPr lang="ru-RU" sz="1700" dirty="0" smtClean="0">
                  <a:solidFill>
                    <a:schemeClr val="bg1"/>
                  </a:solidFill>
                  <a:latin typeface="Montserrat"/>
                </a:rPr>
                <a:t> </a:t>
              </a:r>
              <a:r>
                <a:rPr lang="ru-RU" sz="1700" dirty="0" err="1" smtClean="0">
                  <a:solidFill>
                    <a:schemeClr val="bg1"/>
                  </a:solidFill>
                  <a:latin typeface="Montserrat"/>
                </a:rPr>
                <a:t>досягнення</a:t>
              </a:r>
              <a:r>
                <a:rPr lang="ru-RU" sz="1700" dirty="0" smtClean="0">
                  <a:solidFill>
                    <a:schemeClr val="bg1"/>
                  </a:solidFill>
                  <a:latin typeface="Montserrat"/>
                </a:rPr>
                <a:t> в </a:t>
              </a:r>
              <a:r>
                <a:rPr lang="ru-RU" sz="1700" dirty="0" err="1" smtClean="0">
                  <a:solidFill>
                    <a:schemeClr val="bg1"/>
                  </a:solidFill>
                  <a:latin typeface="Montserrat"/>
                </a:rPr>
                <a:t>ході</a:t>
              </a:r>
              <a:r>
                <a:rPr lang="ru-RU" sz="1700" dirty="0" smtClean="0">
                  <a:solidFill>
                    <a:schemeClr val="bg1"/>
                  </a:solidFill>
                  <a:latin typeface="Montserrat"/>
                </a:rPr>
                <a:t> </a:t>
              </a:r>
              <a:r>
                <a:rPr lang="ru-RU" sz="1700" dirty="0" err="1" smtClean="0">
                  <a:solidFill>
                    <a:schemeClr val="bg1"/>
                  </a:solidFill>
                  <a:latin typeface="Montserrat"/>
                </a:rPr>
                <a:t>виконання</a:t>
              </a:r>
              <a:r>
                <a:rPr lang="ru-RU" sz="1700" dirty="0" smtClean="0">
                  <a:solidFill>
                    <a:schemeClr val="bg1"/>
                  </a:solidFill>
                  <a:latin typeface="Montserrat"/>
                </a:rPr>
                <a:t> </a:t>
              </a:r>
              <a:r>
                <a:rPr lang="ru-RU" sz="1700" dirty="0" err="1" smtClean="0">
                  <a:solidFill>
                    <a:schemeClr val="bg1"/>
                  </a:solidFill>
                  <a:latin typeface="Montserrat"/>
                </a:rPr>
                <a:t>роботи</a:t>
              </a:r>
              <a:r>
                <a:rPr lang="ru-RU" sz="1700" dirty="0" smtClean="0">
                  <a:solidFill>
                    <a:schemeClr val="bg1"/>
                  </a:solidFill>
                  <a:latin typeface="Montserrat"/>
                </a:rPr>
                <a:t>. </a:t>
              </a:r>
              <a:r>
                <a:rPr lang="ru-RU" sz="1700" dirty="0" err="1" smtClean="0">
                  <a:solidFill>
                    <a:schemeClr val="bg1"/>
                  </a:solidFill>
                  <a:latin typeface="Montserrat"/>
                </a:rPr>
                <a:t>Кожен</a:t>
              </a:r>
              <a:r>
                <a:rPr lang="ru-RU" sz="1700" dirty="0" smtClean="0">
                  <a:solidFill>
                    <a:schemeClr val="bg1"/>
                  </a:solidFill>
                  <a:latin typeface="Montserrat"/>
                </a:rPr>
                <a:t> </a:t>
              </a:r>
              <a:r>
                <a:rPr lang="ru-RU" sz="1700" dirty="0" err="1" smtClean="0">
                  <a:solidFill>
                    <a:schemeClr val="bg1"/>
                  </a:solidFill>
                  <a:latin typeface="Montserrat"/>
                </a:rPr>
                <a:t>із</a:t>
              </a:r>
              <a:r>
                <a:rPr lang="ru-RU" sz="1700" dirty="0" smtClean="0">
                  <a:solidFill>
                    <a:schemeClr val="bg1"/>
                  </a:solidFill>
                  <a:latin typeface="Montserrat"/>
                </a:rPr>
                <a:t> </a:t>
              </a:r>
              <a:r>
                <a:rPr lang="ru-RU" sz="1700" dirty="0" err="1" smtClean="0">
                  <a:solidFill>
                    <a:schemeClr val="bg1"/>
                  </a:solidFill>
                  <a:latin typeface="Montserrat"/>
                </a:rPr>
                <a:t>цих</a:t>
              </a:r>
              <a:r>
                <a:rPr lang="ru-RU" sz="1700" dirty="0" smtClean="0">
                  <a:solidFill>
                    <a:schemeClr val="bg1"/>
                  </a:solidFill>
                  <a:latin typeface="Montserrat"/>
                </a:rPr>
                <a:t> 27 </a:t>
              </a:r>
              <a:r>
                <a:rPr lang="ru-RU" sz="1700" dirty="0" err="1" smtClean="0">
                  <a:solidFill>
                    <a:schemeClr val="bg1"/>
                  </a:solidFill>
                  <a:latin typeface="Montserrat"/>
                </a:rPr>
                <a:t>днів</a:t>
              </a:r>
              <a:r>
                <a:rPr lang="ru-RU" sz="1700" dirty="0" smtClean="0">
                  <a:solidFill>
                    <a:schemeClr val="bg1"/>
                  </a:solidFill>
                  <a:latin typeface="Montserrat"/>
                </a:rPr>
                <a:t> </a:t>
              </a:r>
              <a:r>
                <a:rPr lang="ru-RU" sz="1700" dirty="0" err="1" smtClean="0">
                  <a:solidFill>
                    <a:schemeClr val="bg1"/>
                  </a:solidFill>
                  <a:latin typeface="Montserrat"/>
                </a:rPr>
                <a:t>мав</a:t>
              </a:r>
              <a:r>
                <a:rPr lang="ru-RU" sz="1700" dirty="0" smtClean="0">
                  <a:solidFill>
                    <a:schemeClr val="bg1"/>
                  </a:solidFill>
                  <a:latin typeface="Montserrat"/>
                </a:rPr>
                <a:t> </a:t>
              </a:r>
              <a:r>
                <a:rPr lang="ru-RU" sz="1700" dirty="0" err="1" smtClean="0">
                  <a:solidFill>
                    <a:schemeClr val="bg1"/>
                  </a:solidFill>
                  <a:latin typeface="Montserrat"/>
                </a:rPr>
                <a:t>величезний</a:t>
              </a:r>
              <a:r>
                <a:rPr lang="ru-RU" sz="1700" dirty="0" smtClean="0">
                  <a:solidFill>
                    <a:schemeClr val="bg1"/>
                  </a:solidFill>
                  <a:latin typeface="Montserrat"/>
                </a:rPr>
                <a:t> </a:t>
              </a:r>
              <a:r>
                <a:rPr lang="ru-RU" sz="1700" dirty="0" err="1" smtClean="0">
                  <a:solidFill>
                    <a:schemeClr val="bg1"/>
                  </a:solidFill>
                  <a:latin typeface="Montserrat"/>
                </a:rPr>
                <a:t>вплив</a:t>
              </a:r>
              <a:r>
                <a:rPr lang="ru-RU" sz="1700" dirty="0" smtClean="0">
                  <a:solidFill>
                    <a:schemeClr val="bg1"/>
                  </a:solidFill>
                  <a:latin typeface="Montserrat"/>
                </a:rPr>
                <a:t> на </a:t>
              </a:r>
              <a:r>
                <a:rPr lang="ru-RU" sz="1700" dirty="0" err="1" smtClean="0">
                  <a:solidFill>
                    <a:schemeClr val="bg1"/>
                  </a:solidFill>
                  <a:latin typeface="Montserrat"/>
                </a:rPr>
                <a:t>всіх</a:t>
              </a:r>
              <a:r>
                <a:rPr lang="ru-RU" sz="1700" dirty="0" smtClean="0">
                  <a:solidFill>
                    <a:schemeClr val="bg1"/>
                  </a:solidFill>
                  <a:latin typeface="Montserrat"/>
                </a:rPr>
                <a:t> нас. </a:t>
              </a:r>
              <a:r>
                <a:rPr lang="ru-RU" sz="1700" dirty="0" err="1" smtClean="0">
                  <a:solidFill>
                    <a:schemeClr val="bg1"/>
                  </a:solidFill>
                  <a:latin typeface="Montserrat"/>
                </a:rPr>
                <a:t>Учасники</a:t>
              </a:r>
              <a:r>
                <a:rPr lang="ru-RU" sz="1700" dirty="0" smtClean="0">
                  <a:solidFill>
                    <a:schemeClr val="bg1"/>
                  </a:solidFill>
                  <a:latin typeface="Montserrat"/>
                </a:rPr>
                <a:t> </a:t>
              </a:r>
              <a:r>
                <a:rPr lang="ru-RU" sz="1700" dirty="0" err="1" smtClean="0">
                  <a:solidFill>
                    <a:schemeClr val="bg1"/>
                  </a:solidFill>
                  <a:latin typeface="Montserrat"/>
                </a:rPr>
                <a:t>розвивалися</a:t>
              </a:r>
              <a:r>
                <a:rPr lang="ru-RU" sz="1700" dirty="0" smtClean="0">
                  <a:solidFill>
                    <a:schemeClr val="bg1"/>
                  </a:solidFill>
                  <a:latin typeface="Montserrat"/>
                </a:rPr>
                <a:t> не </a:t>
              </a:r>
              <a:r>
                <a:rPr lang="ru-RU" sz="1700" dirty="0" err="1" smtClean="0">
                  <a:solidFill>
                    <a:schemeClr val="bg1"/>
                  </a:solidFill>
                  <a:latin typeface="Montserrat"/>
                </a:rPr>
                <a:t>лише</a:t>
              </a:r>
              <a:r>
                <a:rPr lang="ru-RU" sz="1700" dirty="0" smtClean="0">
                  <a:solidFill>
                    <a:schemeClr val="bg1"/>
                  </a:solidFill>
                  <a:latin typeface="Montserrat"/>
                </a:rPr>
                <a:t> в тих сферах, </a:t>
              </a:r>
              <a:r>
                <a:rPr lang="ru-RU" sz="1700" dirty="0" err="1" smtClean="0">
                  <a:solidFill>
                    <a:schemeClr val="bg1"/>
                  </a:solidFill>
                  <a:latin typeface="Montserrat"/>
                </a:rPr>
                <a:t>що</a:t>
              </a:r>
              <a:r>
                <a:rPr lang="ru-RU" sz="1700" dirty="0" smtClean="0">
                  <a:solidFill>
                    <a:schemeClr val="bg1"/>
                  </a:solidFill>
                  <a:latin typeface="Montserrat"/>
                </a:rPr>
                <a:t> </a:t>
              </a:r>
              <a:r>
                <a:rPr lang="ru-RU" sz="1700" dirty="0" err="1" smtClean="0">
                  <a:solidFill>
                    <a:schemeClr val="bg1"/>
                  </a:solidFill>
                  <a:latin typeface="Montserrat"/>
                </a:rPr>
                <a:t>обрали</a:t>
              </a:r>
              <a:r>
                <a:rPr lang="ru-RU" sz="1700" dirty="0" smtClean="0">
                  <a:solidFill>
                    <a:schemeClr val="bg1"/>
                  </a:solidFill>
                  <a:latin typeface="Montserrat"/>
                </a:rPr>
                <a:t>, </a:t>
              </a:r>
              <a:r>
                <a:rPr lang="ru-RU" sz="1700" dirty="0" err="1" smtClean="0">
                  <a:solidFill>
                    <a:schemeClr val="bg1"/>
                  </a:solidFill>
                  <a:latin typeface="Montserrat"/>
                </a:rPr>
                <a:t>адже</a:t>
              </a:r>
              <a:r>
                <a:rPr lang="ru-RU" sz="1700" dirty="0" smtClean="0">
                  <a:solidFill>
                    <a:schemeClr val="bg1"/>
                  </a:solidFill>
                  <a:latin typeface="Montserrat"/>
                </a:rPr>
                <a:t> </a:t>
              </a:r>
              <a:r>
                <a:rPr lang="ru-RU" sz="1700" dirty="0" err="1" smtClean="0">
                  <a:solidFill>
                    <a:schemeClr val="bg1"/>
                  </a:solidFill>
                  <a:latin typeface="Montserrat"/>
                </a:rPr>
                <a:t>допомагали</a:t>
              </a:r>
              <a:r>
                <a:rPr lang="ru-RU" sz="1700" dirty="0" smtClean="0">
                  <a:solidFill>
                    <a:schemeClr val="bg1"/>
                  </a:solidFill>
                  <a:latin typeface="Montserrat"/>
                </a:rPr>
                <a:t> </a:t>
              </a:r>
              <a:r>
                <a:rPr lang="ru-RU" sz="1700" dirty="0" err="1" smtClean="0">
                  <a:solidFill>
                    <a:schemeClr val="bg1"/>
                  </a:solidFill>
                  <a:latin typeface="Montserrat"/>
                </a:rPr>
                <a:t>одне</a:t>
              </a:r>
              <a:r>
                <a:rPr lang="ru-RU" sz="1700" dirty="0" smtClean="0">
                  <a:solidFill>
                    <a:schemeClr val="bg1"/>
                  </a:solidFill>
                  <a:latin typeface="Montserrat"/>
                </a:rPr>
                <a:t> одному, </a:t>
              </a:r>
              <a:r>
                <a:rPr lang="ru-RU" sz="1700" dirty="0" err="1" smtClean="0">
                  <a:solidFill>
                    <a:schemeClr val="bg1"/>
                  </a:solidFill>
                  <a:latin typeface="Montserrat"/>
                </a:rPr>
                <a:t>розширюючи</a:t>
              </a:r>
              <a:r>
                <a:rPr lang="ru-RU" sz="1700" dirty="0" smtClean="0">
                  <a:solidFill>
                    <a:schemeClr val="bg1"/>
                  </a:solidFill>
                  <a:latin typeface="Montserrat"/>
                </a:rPr>
                <a:t> </a:t>
              </a:r>
              <a:r>
                <a:rPr lang="ru-RU" sz="1700" dirty="0" err="1" smtClean="0">
                  <a:solidFill>
                    <a:schemeClr val="bg1"/>
                  </a:solidFill>
                  <a:latin typeface="Montserrat"/>
                </a:rPr>
                <a:t>своє</a:t>
              </a:r>
              <a:r>
                <a:rPr lang="ru-RU" sz="1700" dirty="0" smtClean="0">
                  <a:solidFill>
                    <a:schemeClr val="bg1"/>
                  </a:solidFill>
                  <a:latin typeface="Montserrat"/>
                </a:rPr>
                <a:t> </a:t>
              </a:r>
              <a:r>
                <a:rPr lang="ru-RU" sz="1700" dirty="0" err="1" smtClean="0">
                  <a:solidFill>
                    <a:schemeClr val="bg1"/>
                  </a:solidFill>
                  <a:latin typeface="Montserrat"/>
                </a:rPr>
                <a:t>розуміння</a:t>
              </a:r>
              <a:r>
                <a:rPr lang="ru-RU" sz="1700" dirty="0" smtClean="0">
                  <a:solidFill>
                    <a:schemeClr val="bg1"/>
                  </a:solidFill>
                  <a:latin typeface="Montserrat"/>
                </a:rPr>
                <a:t> </a:t>
              </a:r>
              <a:r>
                <a:rPr lang="ru-RU" sz="1700" dirty="0" err="1" smtClean="0">
                  <a:solidFill>
                    <a:schemeClr val="bg1"/>
                  </a:solidFill>
                  <a:latin typeface="Montserrat"/>
                </a:rPr>
                <a:t>і</a:t>
              </a:r>
              <a:r>
                <a:rPr lang="ru-RU" sz="1700" dirty="0" smtClean="0">
                  <a:solidFill>
                    <a:schemeClr val="bg1"/>
                  </a:solidFill>
                  <a:latin typeface="Montserrat"/>
                </a:rPr>
                <a:t> у </a:t>
              </a:r>
              <a:r>
                <a:rPr lang="ru-RU" sz="1700" dirty="0" err="1" smtClean="0">
                  <a:solidFill>
                    <a:schemeClr val="bg1"/>
                  </a:solidFill>
                  <a:latin typeface="Montserrat"/>
                </a:rPr>
                <a:t>інших</a:t>
              </a:r>
              <a:r>
                <a:rPr lang="ru-RU" sz="1700" dirty="0" smtClean="0">
                  <a:solidFill>
                    <a:schemeClr val="bg1"/>
                  </a:solidFill>
                  <a:latin typeface="Montserrat"/>
                </a:rPr>
                <a:t> </a:t>
              </a:r>
              <a:r>
                <a:rPr lang="ru-RU" sz="1700" dirty="0" err="1" smtClean="0">
                  <a:solidFill>
                    <a:schemeClr val="bg1"/>
                  </a:solidFill>
                  <a:latin typeface="Montserrat"/>
                </a:rPr>
                <a:t>робочих</a:t>
              </a:r>
              <a:r>
                <a:rPr lang="ru-RU" sz="1700" dirty="0" smtClean="0">
                  <a:solidFill>
                    <a:schemeClr val="bg1"/>
                  </a:solidFill>
                  <a:latin typeface="Montserrat"/>
                </a:rPr>
                <a:t> областях.</a:t>
              </a:r>
            </a:p>
            <a:p>
              <a:pPr algn="ctr">
                <a:lnSpc>
                  <a:spcPct val="120000"/>
                </a:lnSpc>
              </a:pPr>
              <a:r>
                <a:rPr lang="ru-RU" sz="1700" dirty="0" err="1" smtClean="0">
                  <a:solidFill>
                    <a:schemeClr val="bg1"/>
                  </a:solidFill>
                  <a:latin typeface="Montserrat"/>
                </a:rPr>
                <a:t>Це</a:t>
              </a:r>
              <a:r>
                <a:rPr lang="ru-RU" sz="1700" dirty="0" smtClean="0">
                  <a:solidFill>
                    <a:schemeClr val="bg1"/>
                  </a:solidFill>
                  <a:latin typeface="Montserrat"/>
                </a:rPr>
                <a:t> </a:t>
              </a:r>
              <a:r>
                <a:rPr lang="ru-RU" sz="1700" dirty="0" err="1" smtClean="0">
                  <a:solidFill>
                    <a:schemeClr val="bg1"/>
                  </a:solidFill>
                  <a:latin typeface="Montserrat"/>
                </a:rPr>
                <a:t>і</a:t>
              </a:r>
              <a:r>
                <a:rPr lang="ru-RU" sz="1700" dirty="0" smtClean="0">
                  <a:solidFill>
                    <a:schemeClr val="bg1"/>
                  </a:solidFill>
                  <a:latin typeface="Montserrat"/>
                </a:rPr>
                <a:t> </a:t>
              </a:r>
              <a:r>
                <a:rPr lang="ru-RU" sz="1700" dirty="0" err="1" smtClean="0">
                  <a:solidFill>
                    <a:schemeClr val="bg1"/>
                  </a:solidFill>
                  <a:latin typeface="Montserrat"/>
                </a:rPr>
                <a:t>є</a:t>
              </a:r>
              <a:r>
                <a:rPr lang="ru-RU" sz="1700" dirty="0" smtClean="0">
                  <a:solidFill>
                    <a:schemeClr val="bg1"/>
                  </a:solidFill>
                  <a:latin typeface="Montserrat"/>
                </a:rPr>
                <a:t> наше </a:t>
              </a:r>
              <a:r>
                <a:rPr lang="ru-RU" sz="1700" dirty="0" err="1" smtClean="0">
                  <a:solidFill>
                    <a:schemeClr val="bg1"/>
                  </a:solidFill>
                  <a:latin typeface="Montserrat"/>
                </a:rPr>
                <a:t>найбільше</a:t>
              </a:r>
              <a:r>
                <a:rPr lang="ru-RU" sz="1700" dirty="0" smtClean="0">
                  <a:solidFill>
                    <a:schemeClr val="bg1"/>
                  </a:solidFill>
                  <a:latin typeface="Montserrat"/>
                </a:rPr>
                <a:t> </a:t>
              </a:r>
              <a:r>
                <a:rPr lang="ru-RU" sz="1700" dirty="0" err="1" smtClean="0">
                  <a:solidFill>
                    <a:schemeClr val="bg1"/>
                  </a:solidFill>
                  <a:latin typeface="Montserrat"/>
                </a:rPr>
                <a:t>досягнення</a:t>
              </a:r>
              <a:r>
                <a:rPr lang="ru-RU" sz="1700" dirty="0" smtClean="0">
                  <a:solidFill>
                    <a:schemeClr val="bg1"/>
                  </a:solidFill>
                  <a:latin typeface="Montserrat"/>
                </a:rPr>
                <a:t> — </a:t>
              </a:r>
              <a:r>
                <a:rPr lang="ru-RU" sz="1700" dirty="0" err="1" smtClean="0">
                  <a:solidFill>
                    <a:schemeClr val="bg1"/>
                  </a:solidFill>
                  <a:latin typeface="Montserrat"/>
                </a:rPr>
                <a:t>вміння</a:t>
              </a:r>
              <a:r>
                <a:rPr lang="ru-RU" sz="1700" dirty="0" smtClean="0">
                  <a:solidFill>
                    <a:schemeClr val="bg1"/>
                  </a:solidFill>
                  <a:latin typeface="Montserrat"/>
                </a:rPr>
                <a:t> </a:t>
              </a:r>
              <a:r>
                <a:rPr lang="ru-RU" sz="1700" dirty="0" err="1" smtClean="0">
                  <a:solidFill>
                    <a:schemeClr val="bg1"/>
                  </a:solidFill>
                  <a:latin typeface="Montserrat"/>
                </a:rPr>
                <a:t>працювати</a:t>
              </a:r>
              <a:r>
                <a:rPr lang="ru-RU" sz="1700" dirty="0" smtClean="0">
                  <a:solidFill>
                    <a:schemeClr val="bg1"/>
                  </a:solidFill>
                  <a:latin typeface="Montserrat"/>
                </a:rPr>
                <a:t> в </a:t>
              </a:r>
              <a:r>
                <a:rPr lang="ru-RU" sz="1700" dirty="0" err="1" smtClean="0">
                  <a:solidFill>
                    <a:schemeClr val="bg1"/>
                  </a:solidFill>
                  <a:latin typeface="Montserrat"/>
                </a:rPr>
                <a:t>команді</a:t>
              </a:r>
              <a:r>
                <a:rPr lang="ru-RU" sz="1700" dirty="0" smtClean="0">
                  <a:solidFill>
                    <a:schemeClr val="bg1"/>
                  </a:solidFill>
                  <a:latin typeface="Montserrat"/>
                </a:rPr>
                <a:t>, </a:t>
              </a:r>
              <a:r>
                <a:rPr lang="ru-RU" sz="1700" dirty="0" err="1" smtClean="0">
                  <a:solidFill>
                    <a:schemeClr val="bg1"/>
                  </a:solidFill>
                  <a:latin typeface="Montserrat"/>
                </a:rPr>
                <a:t>розподіляти</a:t>
              </a:r>
              <a:r>
                <a:rPr lang="ru-RU" sz="1700" dirty="0" smtClean="0">
                  <a:solidFill>
                    <a:schemeClr val="bg1"/>
                  </a:solidFill>
                  <a:latin typeface="Montserrat"/>
                </a:rPr>
                <a:t> </a:t>
              </a:r>
              <a:r>
                <a:rPr lang="ru-RU" sz="1700" dirty="0" err="1" smtClean="0">
                  <a:solidFill>
                    <a:schemeClr val="bg1"/>
                  </a:solidFill>
                  <a:latin typeface="Montserrat"/>
                </a:rPr>
                <a:t>обов</a:t>
              </a:r>
              <a:r>
                <a:rPr lang="en-US" sz="1700" dirty="0" smtClean="0">
                  <a:solidFill>
                    <a:schemeClr val="bg1"/>
                  </a:solidFill>
                  <a:latin typeface="Montserrat"/>
                </a:rPr>
                <a:t>’</a:t>
              </a:r>
              <a:r>
                <a:rPr lang="uk-UA" sz="1700" dirty="0" err="1" smtClean="0">
                  <a:solidFill>
                    <a:schemeClr val="bg1"/>
                  </a:solidFill>
                  <a:latin typeface="Montserrat"/>
                </a:rPr>
                <a:t>язки</a:t>
              </a:r>
              <a:r>
                <a:rPr lang="uk-UA" sz="1700" dirty="0" smtClean="0">
                  <a:solidFill>
                    <a:schemeClr val="bg1"/>
                  </a:solidFill>
                  <a:latin typeface="Montserrat"/>
                </a:rPr>
                <a:t>, знаходити час, збиратися та обговорювати усі необхідні моменти разом.</a:t>
              </a:r>
              <a:endParaRPr lang="ru-RU" sz="1700" dirty="0" smtClean="0">
                <a:solidFill>
                  <a:schemeClr val="bg1"/>
                </a:solidFill>
                <a:latin typeface="Montserrat"/>
              </a:endParaRPr>
            </a:p>
          </p:txBody>
        </p:sp>
        <p:sp>
          <p:nvSpPr>
            <p:cNvPr id="10" name="Скругленный прямоугольник 9"/>
            <p:cNvSpPr/>
            <p:nvPr/>
          </p:nvSpPr>
          <p:spPr>
            <a:xfrm>
              <a:off x="321439" y="1071546"/>
              <a:ext cx="6072230" cy="3071834"/>
            </a:xfrm>
            <a:prstGeom prst="roundRect">
              <a:avLst/>
            </a:prstGeom>
            <a:noFill/>
            <a:ln w="28575">
              <a:solidFill>
                <a:srgbClr val="2724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14" name="Овал 13"/>
          <p:cNvSpPr/>
          <p:nvPr/>
        </p:nvSpPr>
        <p:spPr>
          <a:xfrm>
            <a:off x="8608215" y="500042"/>
            <a:ext cx="1071570" cy="1071570"/>
          </a:xfrm>
          <a:prstGeom prst="ellipse">
            <a:avLst/>
          </a:prstGeom>
          <a:solidFill>
            <a:srgbClr val="2F2C7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/>
          <p:cNvSpPr/>
          <p:nvPr/>
        </p:nvSpPr>
        <p:spPr>
          <a:xfrm>
            <a:off x="-535785" y="4071942"/>
            <a:ext cx="1071570" cy="1071570"/>
          </a:xfrm>
          <a:prstGeom prst="ellipse">
            <a:avLst/>
          </a:prstGeom>
          <a:solidFill>
            <a:srgbClr val="2F2C7B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/>
          <p:cNvSpPr/>
          <p:nvPr/>
        </p:nvSpPr>
        <p:spPr>
          <a:xfrm>
            <a:off x="1357290" y="5679273"/>
            <a:ext cx="2357454" cy="2357454"/>
          </a:xfrm>
          <a:prstGeom prst="ellipse">
            <a:avLst/>
          </a:prstGeom>
          <a:solidFill>
            <a:srgbClr val="2F2C7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4" name="Группа 18"/>
          <p:cNvGrpSpPr/>
          <p:nvPr/>
        </p:nvGrpSpPr>
        <p:grpSpPr>
          <a:xfrm>
            <a:off x="6643702" y="4357694"/>
            <a:ext cx="3143304" cy="3143304"/>
            <a:chOff x="6643702" y="4357694"/>
            <a:chExt cx="3143304" cy="3143304"/>
          </a:xfrm>
        </p:grpSpPr>
        <p:sp>
          <p:nvSpPr>
            <p:cNvPr id="17" name="Овал 16"/>
            <p:cNvSpPr/>
            <p:nvPr/>
          </p:nvSpPr>
          <p:spPr>
            <a:xfrm>
              <a:off x="6643702" y="4357694"/>
              <a:ext cx="3143304" cy="3143304"/>
            </a:xfrm>
            <a:prstGeom prst="ellipse">
              <a:avLst/>
            </a:prstGeom>
            <a:solidFill>
              <a:srgbClr val="2F2C7B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7036627" y="4750619"/>
              <a:ext cx="2357454" cy="2357454"/>
            </a:xfrm>
            <a:prstGeom prst="ellipse">
              <a:avLst/>
            </a:prstGeom>
            <a:solidFill>
              <a:srgbClr val="2F2C7B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pic>
        <p:nvPicPr>
          <p:cNvPr id="16387" name="Picture 3" descr="C:\Users\galac\Downloads\Saly-3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8" y="2857496"/>
            <a:ext cx="3143248" cy="31432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8684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uk-UA" b="1" dirty="0" smtClean="0">
                <a:solidFill>
                  <a:srgbClr val="272466"/>
                </a:solidFill>
                <a:latin typeface="Montserrat"/>
              </a:rPr>
              <a:t>Дякуємо за Вашу присутність та увагу!</a:t>
            </a:r>
            <a:endParaRPr lang="uk-UA" b="1" dirty="0">
              <a:solidFill>
                <a:srgbClr val="272466"/>
              </a:solidFill>
              <a:latin typeface="Montserra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676664"/>
            <a:ext cx="6400800" cy="395278"/>
          </a:xfrm>
        </p:spPr>
        <p:txBody>
          <a:bodyPr>
            <a:normAutofit fontScale="92500" lnSpcReduction="10000"/>
          </a:bodyPr>
          <a:lstStyle/>
          <a:p>
            <a:r>
              <a:rPr lang="uk-UA" sz="2300" dirty="0" smtClean="0">
                <a:solidFill>
                  <a:schemeClr val="bg1"/>
                </a:solidFill>
              </a:rPr>
              <a:t>Сподіваємось, наш проект Вам сподобався! </a:t>
            </a:r>
            <a:r>
              <a:rPr lang="uk-UA" sz="2300" dirty="0" smtClean="0">
                <a:solidFill>
                  <a:schemeClr val="bg1"/>
                </a:solidFill>
                <a:sym typeface="Wingdings" pitchFamily="2" charset="2"/>
              </a:rPr>
              <a:t></a:t>
            </a:r>
            <a:endParaRPr lang="uk-UA" sz="2300" dirty="0">
              <a:solidFill>
                <a:schemeClr val="bg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-571536" y="-428652"/>
            <a:ext cx="2071670" cy="2071670"/>
          </a:xfrm>
          <a:prstGeom prst="ellipse">
            <a:avLst/>
          </a:prstGeom>
          <a:solidFill>
            <a:srgbClr val="2F2C7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/>
          <p:cNvSpPr/>
          <p:nvPr/>
        </p:nvSpPr>
        <p:spPr>
          <a:xfrm>
            <a:off x="8108165" y="4286256"/>
            <a:ext cx="2071670" cy="2071670"/>
          </a:xfrm>
          <a:prstGeom prst="ellipse">
            <a:avLst/>
          </a:prstGeom>
          <a:solidFill>
            <a:srgbClr val="2F2C7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/>
          <p:cNvSpPr/>
          <p:nvPr/>
        </p:nvSpPr>
        <p:spPr>
          <a:xfrm>
            <a:off x="8376033" y="-214338"/>
            <a:ext cx="1535933" cy="1535933"/>
          </a:xfrm>
          <a:prstGeom prst="ellipse">
            <a:avLst/>
          </a:prstGeom>
          <a:solidFill>
            <a:srgbClr val="2F2C7B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/>
          <p:cNvSpPr/>
          <p:nvPr/>
        </p:nvSpPr>
        <p:spPr>
          <a:xfrm>
            <a:off x="-285783" y="5322068"/>
            <a:ext cx="785818" cy="785818"/>
          </a:xfrm>
          <a:prstGeom prst="ellipse">
            <a:avLst/>
          </a:prstGeom>
          <a:solidFill>
            <a:srgbClr val="2F2C7B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/>
          <p:cNvSpPr/>
          <p:nvPr/>
        </p:nvSpPr>
        <p:spPr>
          <a:xfrm>
            <a:off x="6000760" y="6072182"/>
            <a:ext cx="785818" cy="785818"/>
          </a:xfrm>
          <a:prstGeom prst="ellipse">
            <a:avLst/>
          </a:prstGeom>
          <a:solidFill>
            <a:srgbClr val="2F2C7B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8684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TextBox 2"/>
          <p:cNvSpPr txBox="1"/>
          <p:nvPr/>
        </p:nvSpPr>
        <p:spPr>
          <a:xfrm>
            <a:off x="1785918" y="214291"/>
            <a:ext cx="55721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 smtClean="0">
                <a:solidFill>
                  <a:srgbClr val="272466"/>
                </a:solidFill>
                <a:latin typeface="Montserrat"/>
              </a:rPr>
              <a:t>Члени команди:</a:t>
            </a:r>
          </a:p>
          <a:p>
            <a:endParaRPr lang="en-US" sz="2000" dirty="0" smtClean="0">
              <a:solidFill>
                <a:srgbClr val="272466"/>
              </a:solidFill>
              <a:latin typeface="Montserrat"/>
            </a:endParaRPr>
          </a:p>
          <a:p>
            <a:endParaRPr lang="uk-UA" sz="2000" dirty="0">
              <a:solidFill>
                <a:srgbClr val="272466"/>
              </a:solidFill>
              <a:latin typeface="Montserrat"/>
            </a:endParaRP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0" y="427016"/>
            <a:ext cx="3500430" cy="1588"/>
          </a:xfrm>
          <a:prstGeom prst="line">
            <a:avLst/>
          </a:prstGeom>
          <a:ln w="38100">
            <a:solidFill>
              <a:srgbClr val="2724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5643570" y="428604"/>
            <a:ext cx="3500430" cy="1588"/>
          </a:xfrm>
          <a:prstGeom prst="line">
            <a:avLst/>
          </a:prstGeom>
          <a:ln w="38100">
            <a:solidFill>
              <a:srgbClr val="2724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Группа 24"/>
          <p:cNvGrpSpPr/>
          <p:nvPr/>
        </p:nvGrpSpPr>
        <p:grpSpPr>
          <a:xfrm>
            <a:off x="1607323" y="785794"/>
            <a:ext cx="5929354" cy="5145100"/>
            <a:chOff x="285720" y="785794"/>
            <a:chExt cx="5929354" cy="5145100"/>
          </a:xfrm>
        </p:grpSpPr>
        <p:sp>
          <p:nvSpPr>
            <p:cNvPr id="6" name="TextBox 5"/>
            <p:cNvSpPr txBox="1"/>
            <p:nvPr/>
          </p:nvSpPr>
          <p:spPr>
            <a:xfrm>
              <a:off x="285720" y="928670"/>
              <a:ext cx="278608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 err="1" smtClean="0">
                  <a:solidFill>
                    <a:srgbClr val="272466"/>
                  </a:solidFill>
                  <a:latin typeface="Montserrat"/>
                </a:rPr>
                <a:t>Менеджери</a:t>
              </a:r>
              <a:r>
                <a:rPr lang="ru-RU" b="1" dirty="0" smtClean="0">
                  <a:solidFill>
                    <a:srgbClr val="272466"/>
                  </a:solidFill>
                  <a:latin typeface="Montserrat"/>
                </a:rPr>
                <a:t> </a:t>
              </a:r>
              <a:r>
                <a:rPr lang="ru-RU" b="1" dirty="0" err="1" smtClean="0">
                  <a:solidFill>
                    <a:srgbClr val="272466"/>
                  </a:solidFill>
                  <a:latin typeface="Montserrat"/>
                </a:rPr>
                <a:t>програми</a:t>
              </a:r>
              <a:r>
                <a:rPr lang="ru-RU" b="1" dirty="0" smtClean="0">
                  <a:solidFill>
                    <a:srgbClr val="272466"/>
                  </a:solidFill>
                  <a:latin typeface="Montserrat"/>
                </a:rPr>
                <a:t>:</a:t>
              </a:r>
            </a:p>
            <a:p>
              <a:r>
                <a:rPr lang="ru-RU" dirty="0" smtClean="0">
                  <a:solidFill>
                    <a:schemeClr val="bg1"/>
                  </a:solidFill>
                  <a:latin typeface="Montserrat"/>
                </a:rPr>
                <a:t>Ткаченко </a:t>
              </a:r>
              <a:r>
                <a:rPr lang="ru-RU" dirty="0" err="1" smtClean="0">
                  <a:solidFill>
                    <a:schemeClr val="bg1"/>
                  </a:solidFill>
                  <a:latin typeface="Montserrat"/>
                </a:rPr>
                <a:t>Микола</a:t>
              </a:r>
              <a:r>
                <a:rPr lang="ru-RU" dirty="0" smtClean="0">
                  <a:solidFill>
                    <a:schemeClr val="bg1"/>
                  </a:solidFill>
                  <a:latin typeface="Montserrat"/>
                </a:rPr>
                <a:t> </a:t>
              </a:r>
            </a:p>
            <a:p>
              <a:r>
                <a:rPr lang="ru-RU" dirty="0" err="1" smtClean="0">
                  <a:solidFill>
                    <a:schemeClr val="bg1"/>
                  </a:solidFill>
                  <a:latin typeface="Montserrat"/>
                </a:rPr>
                <a:t>Уманець</a:t>
              </a:r>
              <a:r>
                <a:rPr lang="ru-RU" dirty="0" smtClean="0">
                  <a:solidFill>
                    <a:schemeClr val="bg1"/>
                  </a:solidFill>
                  <a:latin typeface="Montserrat"/>
                </a:rPr>
                <a:t> </a:t>
              </a:r>
              <a:r>
                <a:rPr lang="ru-RU" dirty="0" err="1" smtClean="0">
                  <a:solidFill>
                    <a:schemeClr val="bg1"/>
                  </a:solidFill>
                  <a:latin typeface="Montserrat"/>
                </a:rPr>
                <a:t>Олександр</a:t>
              </a:r>
              <a:endParaRPr lang="uk-UA" dirty="0">
                <a:solidFill>
                  <a:schemeClr val="bg1"/>
                </a:solidFill>
                <a:latin typeface="Montserra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5720" y="2786058"/>
              <a:ext cx="27146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 err="1" smtClean="0">
                  <a:solidFill>
                    <a:srgbClr val="272466"/>
                  </a:solidFill>
                  <a:latin typeface="Montserrat"/>
                </a:rPr>
                <a:t>Менеджери</a:t>
              </a:r>
              <a:r>
                <a:rPr lang="ru-RU" b="1" dirty="0" smtClean="0">
                  <a:solidFill>
                    <a:srgbClr val="272466"/>
                  </a:solidFill>
                  <a:latin typeface="Montserrat"/>
                </a:rPr>
                <a:t> продукту:</a:t>
              </a:r>
            </a:p>
            <a:p>
              <a:r>
                <a:rPr lang="ru-RU" dirty="0" smtClean="0">
                  <a:solidFill>
                    <a:schemeClr val="bg1"/>
                  </a:solidFill>
                  <a:latin typeface="Montserrat"/>
                </a:rPr>
                <a:t>Христенко Владислав</a:t>
              </a:r>
            </a:p>
            <a:p>
              <a:r>
                <a:rPr lang="ru-RU" dirty="0" err="1" smtClean="0">
                  <a:solidFill>
                    <a:schemeClr val="bg1"/>
                  </a:solidFill>
                  <a:latin typeface="Montserrat"/>
                </a:rPr>
                <a:t>Лукомець</a:t>
              </a:r>
              <a:r>
                <a:rPr lang="ru-RU" dirty="0" smtClean="0">
                  <a:solidFill>
                    <a:schemeClr val="bg1"/>
                  </a:solidFill>
                  <a:latin typeface="Montserrat"/>
                </a:rPr>
                <a:t> </a:t>
              </a:r>
              <a:r>
                <a:rPr lang="ru-RU" dirty="0" err="1" smtClean="0">
                  <a:solidFill>
                    <a:schemeClr val="bg1"/>
                  </a:solidFill>
                  <a:latin typeface="Montserrat"/>
                </a:rPr>
                <a:t>Кирило</a:t>
              </a:r>
              <a:endParaRPr lang="uk-UA" dirty="0">
                <a:solidFill>
                  <a:schemeClr val="bg1"/>
                </a:solidFill>
                <a:latin typeface="Montserra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5720" y="4714884"/>
              <a:ext cx="235745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 err="1" smtClean="0">
                  <a:solidFill>
                    <a:srgbClr val="272466"/>
                  </a:solidFill>
                  <a:latin typeface="Montserrat"/>
                </a:rPr>
                <a:t>Розробники</a:t>
              </a:r>
              <a:r>
                <a:rPr lang="ru-RU" b="1" dirty="0" smtClean="0">
                  <a:solidFill>
                    <a:srgbClr val="272466"/>
                  </a:solidFill>
                  <a:latin typeface="Montserrat"/>
                </a:rPr>
                <a:t>:</a:t>
              </a:r>
            </a:p>
            <a:p>
              <a:r>
                <a:rPr lang="ru-RU" dirty="0" err="1" smtClean="0">
                  <a:solidFill>
                    <a:schemeClr val="bg1"/>
                  </a:solidFill>
                  <a:latin typeface="Montserrat"/>
                </a:rPr>
                <a:t>Палько</a:t>
              </a:r>
              <a:r>
                <a:rPr lang="ru-RU" dirty="0" smtClean="0">
                  <a:solidFill>
                    <a:schemeClr val="bg1"/>
                  </a:solidFill>
                  <a:latin typeface="Montserrat"/>
                </a:rPr>
                <a:t> Владислав</a:t>
              </a:r>
            </a:p>
            <a:p>
              <a:r>
                <a:rPr lang="ru-RU" dirty="0" err="1" smtClean="0">
                  <a:solidFill>
                    <a:schemeClr val="bg1"/>
                  </a:solidFill>
                  <a:latin typeface="Montserrat"/>
                </a:rPr>
                <a:t>Тумко</a:t>
              </a:r>
              <a:r>
                <a:rPr lang="ru-RU" dirty="0" smtClean="0">
                  <a:solidFill>
                    <a:schemeClr val="bg1"/>
                  </a:solidFill>
                  <a:latin typeface="Montserrat"/>
                </a:rPr>
                <a:t> </a:t>
              </a:r>
              <a:r>
                <a:rPr lang="ru-RU" dirty="0" err="1" smtClean="0">
                  <a:solidFill>
                    <a:schemeClr val="bg1"/>
                  </a:solidFill>
                  <a:latin typeface="Montserrat"/>
                </a:rPr>
                <a:t>Іван</a:t>
              </a:r>
              <a:endParaRPr lang="uk-UA" dirty="0">
                <a:solidFill>
                  <a:schemeClr val="bg1"/>
                </a:solidFill>
                <a:latin typeface="Montserrat"/>
              </a:endParaRPr>
            </a:p>
          </p:txBody>
        </p:sp>
        <p:pic>
          <p:nvPicPr>
            <p:cNvPr id="16" name="Picture 2" descr="C:\Users\galac\Downloads\photo1680044883.jpeg"/>
            <p:cNvPicPr>
              <a:picLocks noChangeAspect="1" noChangeArrowheads="1"/>
            </p:cNvPicPr>
            <p:nvPr/>
          </p:nvPicPr>
          <p:blipFill>
            <a:blip r:embed="rId2" cstate="print">
              <a:lum bright="5000" contrast="10000"/>
            </a:blip>
            <a:srcRect l="5321" t="15686"/>
            <a:stretch>
              <a:fillRect/>
            </a:stretch>
          </p:blipFill>
          <p:spPr bwMode="auto">
            <a:xfrm>
              <a:off x="3357554" y="785794"/>
              <a:ext cx="1325012" cy="1571636"/>
            </a:xfrm>
            <a:prstGeom prst="roundRect">
              <a:avLst/>
            </a:prstGeom>
            <a:noFill/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</p:pic>
        <p:pic>
          <p:nvPicPr>
            <p:cNvPr id="17" name="Picture 2" descr="C:\Users\galac\Downloads\photo1680062126.jpeg"/>
            <p:cNvPicPr>
              <a:picLocks noChangeAspect="1" noChangeArrowheads="1"/>
            </p:cNvPicPr>
            <p:nvPr/>
          </p:nvPicPr>
          <p:blipFill>
            <a:blip r:embed="rId3">
              <a:lum bright="20000" contrast="30000"/>
            </a:blip>
            <a:srcRect l="22916" t="35417" r="22916"/>
            <a:stretch>
              <a:fillRect/>
            </a:stretch>
          </p:blipFill>
          <p:spPr bwMode="auto">
            <a:xfrm>
              <a:off x="4895609" y="785794"/>
              <a:ext cx="1319465" cy="1573200"/>
            </a:xfrm>
            <a:prstGeom prst="roundRect">
              <a:avLst/>
            </a:prstGeom>
            <a:noFill/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</p:pic>
        <p:pic>
          <p:nvPicPr>
            <p:cNvPr id="20" name="Picture 2" descr="C:\Users\galac\Downloads\photo1680061959.jpeg"/>
            <p:cNvPicPr>
              <a:picLocks noChangeAspect="1" noChangeArrowheads="1"/>
            </p:cNvPicPr>
            <p:nvPr/>
          </p:nvPicPr>
          <p:blipFill>
            <a:blip r:embed="rId4" cstate="print"/>
            <a:srcRect t="3125" b="16666"/>
            <a:stretch>
              <a:fillRect/>
            </a:stretch>
          </p:blipFill>
          <p:spPr bwMode="auto">
            <a:xfrm>
              <a:off x="3477337" y="2500306"/>
              <a:ext cx="1166101" cy="1573200"/>
            </a:xfrm>
            <a:prstGeom prst="roundRect">
              <a:avLst/>
            </a:prstGeom>
            <a:noFill/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</p:pic>
        <p:pic>
          <p:nvPicPr>
            <p:cNvPr id="21" name="Picture 2" descr="C:\Users\galac\Downloads\avatar759528006.jpg"/>
            <p:cNvPicPr>
              <a:picLocks noChangeAspect="1" noChangeArrowheads="1"/>
            </p:cNvPicPr>
            <p:nvPr/>
          </p:nvPicPr>
          <p:blipFill>
            <a:blip r:embed="rId5" cstate="print"/>
            <a:srcRect l="12280" r="8772"/>
            <a:stretch>
              <a:fillRect/>
            </a:stretch>
          </p:blipFill>
          <p:spPr bwMode="auto">
            <a:xfrm>
              <a:off x="4929190" y="2500306"/>
              <a:ext cx="1242007" cy="1573200"/>
            </a:xfrm>
            <a:prstGeom prst="roundRect">
              <a:avLst/>
            </a:prstGeom>
            <a:noFill/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</p:pic>
        <p:pic>
          <p:nvPicPr>
            <p:cNvPr id="23" name="Picture 2" descr="C:\Users\galac\Downloads\photo1680061949.jpeg"/>
            <p:cNvPicPr>
              <a:picLocks noChangeAspect="1" noChangeArrowheads="1"/>
            </p:cNvPicPr>
            <p:nvPr/>
          </p:nvPicPr>
          <p:blipFill>
            <a:blip r:embed="rId6" cstate="print"/>
            <a:srcRect t="6036" r="-6061" b="17282"/>
            <a:stretch>
              <a:fillRect/>
            </a:stretch>
          </p:blipFill>
          <p:spPr bwMode="auto">
            <a:xfrm>
              <a:off x="3500430" y="4357694"/>
              <a:ext cx="1096473" cy="1573200"/>
            </a:xfrm>
            <a:prstGeom prst="roundRect">
              <a:avLst/>
            </a:prstGeom>
            <a:noFill/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</p:pic>
      </p:grpSp>
      <p:sp>
        <p:nvSpPr>
          <p:cNvPr id="30" name="Полилиния 29"/>
          <p:cNvSpPr/>
          <p:nvPr/>
        </p:nvSpPr>
        <p:spPr>
          <a:xfrm>
            <a:off x="-32" y="428604"/>
            <a:ext cx="1582614" cy="6429396"/>
          </a:xfrm>
          <a:custGeom>
            <a:avLst/>
            <a:gdLst>
              <a:gd name="connsiteX0" fmla="*/ 1411458 w 1582614"/>
              <a:gd name="connsiteY0" fmla="*/ 0 h 5992837"/>
              <a:gd name="connsiteX1" fmla="*/ 46892 w 1582614"/>
              <a:gd name="connsiteY1" fmla="*/ 379828 h 5992837"/>
              <a:gd name="connsiteX2" fmla="*/ 1481796 w 1582614"/>
              <a:gd name="connsiteY2" fmla="*/ 745588 h 5992837"/>
              <a:gd name="connsiteX3" fmla="*/ 46892 w 1582614"/>
              <a:gd name="connsiteY3" fmla="*/ 1209821 h 5992837"/>
              <a:gd name="connsiteX4" fmla="*/ 1467729 w 1582614"/>
              <a:gd name="connsiteY4" fmla="*/ 1645920 h 5992837"/>
              <a:gd name="connsiteX5" fmla="*/ 103163 w 1582614"/>
              <a:gd name="connsiteY5" fmla="*/ 2096086 h 5992837"/>
              <a:gd name="connsiteX6" fmla="*/ 1453661 w 1582614"/>
              <a:gd name="connsiteY6" fmla="*/ 2532184 h 5992837"/>
              <a:gd name="connsiteX7" fmla="*/ 60960 w 1582614"/>
              <a:gd name="connsiteY7" fmla="*/ 3080824 h 5992837"/>
              <a:gd name="connsiteX8" fmla="*/ 1467729 w 1582614"/>
              <a:gd name="connsiteY8" fmla="*/ 3390314 h 5992837"/>
              <a:gd name="connsiteX9" fmla="*/ 32824 w 1582614"/>
              <a:gd name="connsiteY9" fmla="*/ 3812344 h 5992837"/>
              <a:gd name="connsiteX10" fmla="*/ 1425526 w 1582614"/>
              <a:gd name="connsiteY10" fmla="*/ 4206240 h 5992837"/>
              <a:gd name="connsiteX11" fmla="*/ 4689 w 1582614"/>
              <a:gd name="connsiteY11" fmla="*/ 4557932 h 5992837"/>
              <a:gd name="connsiteX12" fmla="*/ 1453661 w 1582614"/>
              <a:gd name="connsiteY12" fmla="*/ 4853354 h 5992837"/>
              <a:gd name="connsiteX13" fmla="*/ 117230 w 1582614"/>
              <a:gd name="connsiteY13" fmla="*/ 5317588 h 5992837"/>
              <a:gd name="connsiteX14" fmla="*/ 1580270 w 1582614"/>
              <a:gd name="connsiteY14" fmla="*/ 5627077 h 5992837"/>
              <a:gd name="connsiteX15" fmla="*/ 103163 w 1582614"/>
              <a:gd name="connsiteY15" fmla="*/ 5992837 h 599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82614" h="5992837">
                <a:moveTo>
                  <a:pt x="1411458" y="0"/>
                </a:moveTo>
                <a:cubicBezTo>
                  <a:pt x="723313" y="127781"/>
                  <a:pt x="35169" y="255563"/>
                  <a:pt x="46892" y="379828"/>
                </a:cubicBezTo>
                <a:cubicBezTo>
                  <a:pt x="58615" y="504093"/>
                  <a:pt x="1481796" y="607256"/>
                  <a:pt x="1481796" y="745588"/>
                </a:cubicBezTo>
                <a:cubicBezTo>
                  <a:pt x="1481796" y="883920"/>
                  <a:pt x="49237" y="1059766"/>
                  <a:pt x="46892" y="1209821"/>
                </a:cubicBezTo>
                <a:cubicBezTo>
                  <a:pt x="44548" y="1359876"/>
                  <a:pt x="1458350" y="1498209"/>
                  <a:pt x="1467729" y="1645920"/>
                </a:cubicBezTo>
                <a:cubicBezTo>
                  <a:pt x="1477108" y="1793631"/>
                  <a:pt x="105508" y="1948375"/>
                  <a:pt x="103163" y="2096086"/>
                </a:cubicBezTo>
                <a:cubicBezTo>
                  <a:pt x="100818" y="2243797"/>
                  <a:pt x="1460695" y="2368061"/>
                  <a:pt x="1453661" y="2532184"/>
                </a:cubicBezTo>
                <a:cubicBezTo>
                  <a:pt x="1446627" y="2696307"/>
                  <a:pt x="58615" y="2937802"/>
                  <a:pt x="60960" y="3080824"/>
                </a:cubicBezTo>
                <a:cubicBezTo>
                  <a:pt x="63305" y="3223846"/>
                  <a:pt x="1472418" y="3268394"/>
                  <a:pt x="1467729" y="3390314"/>
                </a:cubicBezTo>
                <a:cubicBezTo>
                  <a:pt x="1463040" y="3512234"/>
                  <a:pt x="39858" y="3676356"/>
                  <a:pt x="32824" y="3812344"/>
                </a:cubicBezTo>
                <a:cubicBezTo>
                  <a:pt x="25790" y="3948332"/>
                  <a:pt x="1430215" y="4081976"/>
                  <a:pt x="1425526" y="4206240"/>
                </a:cubicBezTo>
                <a:cubicBezTo>
                  <a:pt x="1420837" y="4330504"/>
                  <a:pt x="0" y="4450080"/>
                  <a:pt x="4689" y="4557932"/>
                </a:cubicBezTo>
                <a:cubicBezTo>
                  <a:pt x="9378" y="4665784"/>
                  <a:pt x="1434904" y="4726745"/>
                  <a:pt x="1453661" y="4853354"/>
                </a:cubicBezTo>
                <a:cubicBezTo>
                  <a:pt x="1472418" y="4979963"/>
                  <a:pt x="96129" y="5188634"/>
                  <a:pt x="117230" y="5317588"/>
                </a:cubicBezTo>
                <a:cubicBezTo>
                  <a:pt x="138331" y="5446542"/>
                  <a:pt x="1582614" y="5514536"/>
                  <a:pt x="1580270" y="5627077"/>
                </a:cubicBezTo>
                <a:cubicBezTo>
                  <a:pt x="1577926" y="5739618"/>
                  <a:pt x="114886" y="5889674"/>
                  <a:pt x="103163" y="5992837"/>
                </a:cubicBezTo>
              </a:path>
            </a:pathLst>
          </a:custGeom>
          <a:ln w="19050">
            <a:solidFill>
              <a:srgbClr val="000000">
                <a:alpha val="50196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1" name="Полилиния 30"/>
          <p:cNvSpPr/>
          <p:nvPr/>
        </p:nvSpPr>
        <p:spPr>
          <a:xfrm>
            <a:off x="7561386" y="428604"/>
            <a:ext cx="1582614" cy="6429396"/>
          </a:xfrm>
          <a:custGeom>
            <a:avLst/>
            <a:gdLst>
              <a:gd name="connsiteX0" fmla="*/ 1411458 w 1582614"/>
              <a:gd name="connsiteY0" fmla="*/ 0 h 5992837"/>
              <a:gd name="connsiteX1" fmla="*/ 46892 w 1582614"/>
              <a:gd name="connsiteY1" fmla="*/ 379828 h 5992837"/>
              <a:gd name="connsiteX2" fmla="*/ 1481796 w 1582614"/>
              <a:gd name="connsiteY2" fmla="*/ 745588 h 5992837"/>
              <a:gd name="connsiteX3" fmla="*/ 46892 w 1582614"/>
              <a:gd name="connsiteY3" fmla="*/ 1209821 h 5992837"/>
              <a:gd name="connsiteX4" fmla="*/ 1467729 w 1582614"/>
              <a:gd name="connsiteY4" fmla="*/ 1645920 h 5992837"/>
              <a:gd name="connsiteX5" fmla="*/ 103163 w 1582614"/>
              <a:gd name="connsiteY5" fmla="*/ 2096086 h 5992837"/>
              <a:gd name="connsiteX6" fmla="*/ 1453661 w 1582614"/>
              <a:gd name="connsiteY6" fmla="*/ 2532184 h 5992837"/>
              <a:gd name="connsiteX7" fmla="*/ 60960 w 1582614"/>
              <a:gd name="connsiteY7" fmla="*/ 3080824 h 5992837"/>
              <a:gd name="connsiteX8" fmla="*/ 1467729 w 1582614"/>
              <a:gd name="connsiteY8" fmla="*/ 3390314 h 5992837"/>
              <a:gd name="connsiteX9" fmla="*/ 32824 w 1582614"/>
              <a:gd name="connsiteY9" fmla="*/ 3812344 h 5992837"/>
              <a:gd name="connsiteX10" fmla="*/ 1425526 w 1582614"/>
              <a:gd name="connsiteY10" fmla="*/ 4206240 h 5992837"/>
              <a:gd name="connsiteX11" fmla="*/ 4689 w 1582614"/>
              <a:gd name="connsiteY11" fmla="*/ 4557932 h 5992837"/>
              <a:gd name="connsiteX12" fmla="*/ 1453661 w 1582614"/>
              <a:gd name="connsiteY12" fmla="*/ 4853354 h 5992837"/>
              <a:gd name="connsiteX13" fmla="*/ 117230 w 1582614"/>
              <a:gd name="connsiteY13" fmla="*/ 5317588 h 5992837"/>
              <a:gd name="connsiteX14" fmla="*/ 1580270 w 1582614"/>
              <a:gd name="connsiteY14" fmla="*/ 5627077 h 5992837"/>
              <a:gd name="connsiteX15" fmla="*/ 103163 w 1582614"/>
              <a:gd name="connsiteY15" fmla="*/ 5992837 h 599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82614" h="5992837">
                <a:moveTo>
                  <a:pt x="1411458" y="0"/>
                </a:moveTo>
                <a:cubicBezTo>
                  <a:pt x="723313" y="127781"/>
                  <a:pt x="35169" y="255563"/>
                  <a:pt x="46892" y="379828"/>
                </a:cubicBezTo>
                <a:cubicBezTo>
                  <a:pt x="58615" y="504093"/>
                  <a:pt x="1481796" y="607256"/>
                  <a:pt x="1481796" y="745588"/>
                </a:cubicBezTo>
                <a:cubicBezTo>
                  <a:pt x="1481796" y="883920"/>
                  <a:pt x="49237" y="1059766"/>
                  <a:pt x="46892" y="1209821"/>
                </a:cubicBezTo>
                <a:cubicBezTo>
                  <a:pt x="44548" y="1359876"/>
                  <a:pt x="1458350" y="1498209"/>
                  <a:pt x="1467729" y="1645920"/>
                </a:cubicBezTo>
                <a:cubicBezTo>
                  <a:pt x="1477108" y="1793631"/>
                  <a:pt x="105508" y="1948375"/>
                  <a:pt x="103163" y="2096086"/>
                </a:cubicBezTo>
                <a:cubicBezTo>
                  <a:pt x="100818" y="2243797"/>
                  <a:pt x="1460695" y="2368061"/>
                  <a:pt x="1453661" y="2532184"/>
                </a:cubicBezTo>
                <a:cubicBezTo>
                  <a:pt x="1446627" y="2696307"/>
                  <a:pt x="58615" y="2937802"/>
                  <a:pt x="60960" y="3080824"/>
                </a:cubicBezTo>
                <a:cubicBezTo>
                  <a:pt x="63305" y="3223846"/>
                  <a:pt x="1472418" y="3268394"/>
                  <a:pt x="1467729" y="3390314"/>
                </a:cubicBezTo>
                <a:cubicBezTo>
                  <a:pt x="1463040" y="3512234"/>
                  <a:pt x="39858" y="3676356"/>
                  <a:pt x="32824" y="3812344"/>
                </a:cubicBezTo>
                <a:cubicBezTo>
                  <a:pt x="25790" y="3948332"/>
                  <a:pt x="1430215" y="4081976"/>
                  <a:pt x="1425526" y="4206240"/>
                </a:cubicBezTo>
                <a:cubicBezTo>
                  <a:pt x="1420837" y="4330504"/>
                  <a:pt x="0" y="4450080"/>
                  <a:pt x="4689" y="4557932"/>
                </a:cubicBezTo>
                <a:cubicBezTo>
                  <a:pt x="9378" y="4665784"/>
                  <a:pt x="1434904" y="4726745"/>
                  <a:pt x="1453661" y="4853354"/>
                </a:cubicBezTo>
                <a:cubicBezTo>
                  <a:pt x="1472418" y="4979963"/>
                  <a:pt x="96129" y="5188634"/>
                  <a:pt x="117230" y="5317588"/>
                </a:cubicBezTo>
                <a:cubicBezTo>
                  <a:pt x="138331" y="5446542"/>
                  <a:pt x="1582614" y="5514536"/>
                  <a:pt x="1580270" y="5627077"/>
                </a:cubicBezTo>
                <a:cubicBezTo>
                  <a:pt x="1577926" y="5739618"/>
                  <a:pt x="114886" y="5889674"/>
                  <a:pt x="103163" y="5992837"/>
                </a:cubicBezTo>
              </a:path>
            </a:pathLst>
          </a:custGeom>
          <a:ln w="19050">
            <a:solidFill>
              <a:srgbClr val="000000">
                <a:alpha val="50196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8" name="Picture 2" descr="C:\Users\galac\Downloads\photo1680066855.jpeg"/>
          <p:cNvPicPr>
            <a:picLocks noChangeAspect="1" noChangeArrowheads="1"/>
          </p:cNvPicPr>
          <p:nvPr/>
        </p:nvPicPr>
        <p:blipFill>
          <a:blip r:embed="rId7" cstate="print"/>
          <a:srcRect l="24296" t="20833" r="29437" b="10416"/>
          <a:stretch>
            <a:fillRect/>
          </a:stretch>
        </p:blipFill>
        <p:spPr bwMode="auto">
          <a:xfrm>
            <a:off x="6357950" y="4356130"/>
            <a:ext cx="1072637" cy="1573200"/>
          </a:xfrm>
          <a:prstGeom prst="round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8684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TextBox 2"/>
          <p:cNvSpPr txBox="1"/>
          <p:nvPr/>
        </p:nvSpPr>
        <p:spPr>
          <a:xfrm>
            <a:off x="1785918" y="214291"/>
            <a:ext cx="55721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 smtClean="0">
                <a:solidFill>
                  <a:srgbClr val="272466"/>
                </a:solidFill>
                <a:latin typeface="Montserrat"/>
              </a:rPr>
              <a:t>Члени команди:</a:t>
            </a:r>
          </a:p>
          <a:p>
            <a:endParaRPr lang="en-US" sz="2000" dirty="0" smtClean="0">
              <a:solidFill>
                <a:srgbClr val="272466"/>
              </a:solidFill>
              <a:latin typeface="Montserrat"/>
            </a:endParaRPr>
          </a:p>
          <a:p>
            <a:endParaRPr lang="uk-UA" sz="2000" dirty="0">
              <a:solidFill>
                <a:srgbClr val="272466"/>
              </a:solidFill>
              <a:latin typeface="Montserrat"/>
            </a:endParaRP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0" y="427016"/>
            <a:ext cx="3500430" cy="1588"/>
          </a:xfrm>
          <a:prstGeom prst="line">
            <a:avLst/>
          </a:prstGeom>
          <a:ln w="38100">
            <a:solidFill>
              <a:srgbClr val="2724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5643570" y="428604"/>
            <a:ext cx="3500430" cy="1588"/>
          </a:xfrm>
          <a:prstGeom prst="line">
            <a:avLst/>
          </a:prstGeom>
          <a:ln w="38100">
            <a:solidFill>
              <a:srgbClr val="2724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Группа 31"/>
          <p:cNvGrpSpPr/>
          <p:nvPr/>
        </p:nvGrpSpPr>
        <p:grpSpPr>
          <a:xfrm>
            <a:off x="1643042" y="784230"/>
            <a:ext cx="5857916" cy="5158026"/>
            <a:chOff x="285720" y="784230"/>
            <a:chExt cx="5857916" cy="5158026"/>
          </a:xfrm>
        </p:grpSpPr>
        <p:sp>
          <p:nvSpPr>
            <p:cNvPr id="10" name="TextBox 9"/>
            <p:cNvSpPr txBox="1"/>
            <p:nvPr/>
          </p:nvSpPr>
          <p:spPr>
            <a:xfrm>
              <a:off x="285720" y="4720248"/>
              <a:ext cx="34290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 err="1" smtClean="0">
                  <a:solidFill>
                    <a:srgbClr val="272466"/>
                  </a:solidFill>
                  <a:latin typeface="Montserrat"/>
                </a:rPr>
                <a:t>Спеціалісти</a:t>
              </a:r>
              <a:r>
                <a:rPr lang="ru-RU" b="1" dirty="0" smtClean="0">
                  <a:solidFill>
                    <a:srgbClr val="272466"/>
                  </a:solidFill>
                  <a:latin typeface="Montserrat"/>
                </a:rPr>
                <a:t> </a:t>
              </a:r>
              <a:r>
                <a:rPr lang="ru-RU" b="1" dirty="0" err="1" smtClean="0">
                  <a:solidFill>
                    <a:srgbClr val="272466"/>
                  </a:solidFill>
                  <a:latin typeface="Montserrat"/>
                </a:rPr>
                <a:t>з</a:t>
              </a:r>
              <a:r>
                <a:rPr lang="ru-RU" b="1" dirty="0" smtClean="0">
                  <a:solidFill>
                    <a:srgbClr val="272466"/>
                  </a:solidFill>
                  <a:latin typeface="Montserrat"/>
                </a:rPr>
                <a:t> </a:t>
              </a:r>
              <a:r>
                <a:rPr lang="ru-RU" b="1" dirty="0" err="1" smtClean="0">
                  <a:solidFill>
                    <a:srgbClr val="272466"/>
                  </a:solidFill>
                  <a:latin typeface="Montserrat"/>
                </a:rPr>
                <a:t>розгортання</a:t>
              </a:r>
              <a:r>
                <a:rPr lang="ru-RU" b="1" dirty="0" smtClean="0">
                  <a:solidFill>
                    <a:srgbClr val="272466"/>
                  </a:solidFill>
                  <a:latin typeface="Montserrat"/>
                </a:rPr>
                <a:t>:</a:t>
              </a:r>
            </a:p>
            <a:p>
              <a:r>
                <a:rPr lang="ru-RU" dirty="0" err="1" smtClean="0">
                  <a:solidFill>
                    <a:schemeClr val="bg1"/>
                  </a:solidFill>
                  <a:latin typeface="Montserrat"/>
                </a:rPr>
                <a:t>Чепіга</a:t>
              </a:r>
              <a:r>
                <a:rPr lang="ru-RU" dirty="0" smtClean="0">
                  <a:solidFill>
                    <a:schemeClr val="bg1"/>
                  </a:solidFill>
                  <a:latin typeface="Montserrat"/>
                </a:rPr>
                <a:t> Артем</a:t>
              </a:r>
            </a:p>
            <a:p>
              <a:r>
                <a:rPr lang="ru-RU" dirty="0" smtClean="0">
                  <a:solidFill>
                    <a:schemeClr val="bg1"/>
                  </a:solidFill>
                  <a:latin typeface="Montserrat"/>
                </a:rPr>
                <a:t>Носов </a:t>
              </a:r>
              <a:r>
                <a:rPr lang="ru-RU" dirty="0" err="1" smtClean="0">
                  <a:solidFill>
                    <a:schemeClr val="bg1"/>
                  </a:solidFill>
                  <a:latin typeface="Montserrat"/>
                </a:rPr>
                <a:t>Іван</a:t>
              </a:r>
              <a:endParaRPr lang="uk-UA" dirty="0">
                <a:solidFill>
                  <a:schemeClr val="bg1"/>
                </a:solidFill>
                <a:latin typeface="Montserrat"/>
              </a:endParaRPr>
            </a:p>
          </p:txBody>
        </p:sp>
        <p:pic>
          <p:nvPicPr>
            <p:cNvPr id="22" name="Picture 2" descr="C:\Users\galac\Downloads\photo1680045440.jpeg"/>
            <p:cNvPicPr>
              <a:picLocks noChangeAspect="1" noChangeArrowheads="1"/>
            </p:cNvPicPr>
            <p:nvPr/>
          </p:nvPicPr>
          <p:blipFill>
            <a:blip r:embed="rId2" cstate="print">
              <a:lum bright="10000" contrast="-10000"/>
            </a:blip>
            <a:srcRect l="2155" r="1882" b="2804"/>
            <a:stretch>
              <a:fillRect/>
            </a:stretch>
          </p:blipFill>
          <p:spPr bwMode="auto">
            <a:xfrm>
              <a:off x="3480514" y="784230"/>
              <a:ext cx="1234362" cy="1573200"/>
            </a:xfrm>
            <a:prstGeom prst="roundRect">
              <a:avLst/>
            </a:prstGeom>
            <a:noFill/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5" name="TextBox 24"/>
            <p:cNvSpPr txBox="1"/>
            <p:nvPr/>
          </p:nvSpPr>
          <p:spPr>
            <a:xfrm>
              <a:off x="285720" y="1071546"/>
              <a:ext cx="242889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 err="1" smtClean="0">
                  <a:solidFill>
                    <a:srgbClr val="272466"/>
                  </a:solidFill>
                  <a:latin typeface="Montserrat"/>
                </a:rPr>
                <a:t>Тестувальники</a:t>
              </a:r>
              <a:r>
                <a:rPr lang="ru-RU" b="1" dirty="0" smtClean="0">
                  <a:solidFill>
                    <a:srgbClr val="272466"/>
                  </a:solidFill>
                  <a:latin typeface="Montserrat"/>
                </a:rPr>
                <a:t>:</a:t>
              </a:r>
            </a:p>
            <a:p>
              <a:r>
                <a:rPr lang="ru-RU" dirty="0" err="1" smtClean="0">
                  <a:solidFill>
                    <a:schemeClr val="bg1"/>
                  </a:solidFill>
                  <a:latin typeface="Montserrat"/>
                </a:rPr>
                <a:t>Майборода</a:t>
              </a:r>
              <a:r>
                <a:rPr lang="ru-RU" dirty="0" smtClean="0">
                  <a:solidFill>
                    <a:schemeClr val="bg1"/>
                  </a:solidFill>
                  <a:latin typeface="Montserrat"/>
                </a:rPr>
                <a:t> Рустам</a:t>
              </a:r>
            </a:p>
            <a:p>
              <a:r>
                <a:rPr lang="ru-RU" dirty="0" smtClean="0">
                  <a:solidFill>
                    <a:schemeClr val="bg1"/>
                  </a:solidFill>
                  <a:latin typeface="Montserrat"/>
                </a:rPr>
                <a:t>Макаренко Артем</a:t>
              </a:r>
              <a:endParaRPr lang="uk-UA" dirty="0">
                <a:solidFill>
                  <a:schemeClr val="bg1"/>
                </a:solidFill>
                <a:latin typeface="Montserra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85720" y="2857496"/>
              <a:ext cx="228601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272466"/>
                  </a:solidFill>
                  <a:latin typeface="Montserrat"/>
                </a:rPr>
                <a:t>UX-</a:t>
              </a:r>
              <a:r>
                <a:rPr lang="ru-RU" b="1" dirty="0" err="1" smtClean="0">
                  <a:solidFill>
                    <a:srgbClr val="272466"/>
                  </a:solidFill>
                  <a:latin typeface="Montserrat"/>
                </a:rPr>
                <a:t>спеціалісти</a:t>
              </a:r>
              <a:r>
                <a:rPr lang="ru-RU" b="1" dirty="0" smtClean="0">
                  <a:solidFill>
                    <a:srgbClr val="272466"/>
                  </a:solidFill>
                  <a:latin typeface="Montserrat"/>
                </a:rPr>
                <a:t>:</a:t>
              </a:r>
            </a:p>
            <a:p>
              <a:r>
                <a:rPr lang="ru-RU" dirty="0" err="1" smtClean="0">
                  <a:solidFill>
                    <a:schemeClr val="bg1"/>
                  </a:solidFill>
                  <a:latin typeface="Montserrat"/>
                </a:rPr>
                <a:t>Цикура</a:t>
              </a:r>
              <a:r>
                <a:rPr lang="ru-RU" dirty="0" smtClean="0">
                  <a:solidFill>
                    <a:schemeClr val="bg1"/>
                  </a:solidFill>
                  <a:latin typeface="Montserrat"/>
                </a:rPr>
                <a:t> </a:t>
              </a:r>
              <a:r>
                <a:rPr lang="ru-RU" dirty="0" err="1" smtClean="0">
                  <a:solidFill>
                    <a:schemeClr val="bg1"/>
                  </a:solidFill>
                  <a:latin typeface="Montserrat"/>
                </a:rPr>
                <a:t>Марія</a:t>
              </a:r>
              <a:endParaRPr lang="ru-RU" dirty="0" smtClean="0">
                <a:solidFill>
                  <a:schemeClr val="bg1"/>
                </a:solidFill>
                <a:latin typeface="Montserrat"/>
              </a:endParaRPr>
            </a:p>
            <a:p>
              <a:r>
                <a:rPr lang="ru-RU" dirty="0" smtClean="0">
                  <a:solidFill>
                    <a:schemeClr val="bg1"/>
                  </a:solidFill>
                  <a:latin typeface="Montserrat"/>
                </a:rPr>
                <a:t>Савченко Богдан</a:t>
              </a:r>
              <a:endParaRPr lang="uk-UA" dirty="0">
                <a:solidFill>
                  <a:schemeClr val="bg1"/>
                </a:solidFill>
                <a:latin typeface="Montserrat"/>
              </a:endParaRPr>
            </a:p>
          </p:txBody>
        </p:sp>
        <p:pic>
          <p:nvPicPr>
            <p:cNvPr id="27" name="Picture 2" descr="C:\Users\galac\Downloads\photo1680044105.jpeg"/>
            <p:cNvPicPr>
              <a:picLocks noChangeAspect="1" noChangeArrowheads="1"/>
            </p:cNvPicPr>
            <p:nvPr/>
          </p:nvPicPr>
          <p:blipFill>
            <a:blip r:embed="rId3"/>
            <a:srcRect l="3977" t="23469" r="21285"/>
            <a:stretch>
              <a:fillRect/>
            </a:stretch>
          </p:blipFill>
          <p:spPr bwMode="auto">
            <a:xfrm>
              <a:off x="4914573" y="785794"/>
              <a:ext cx="1229063" cy="1573200"/>
            </a:xfrm>
            <a:prstGeom prst="roundRect">
              <a:avLst/>
            </a:prstGeom>
            <a:noFill/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</p:pic>
        <p:pic>
          <p:nvPicPr>
            <p:cNvPr id="28" name="Picture 2" descr="C:\Users\galac\Downloads\photo1680062403.jpeg"/>
            <p:cNvPicPr>
              <a:picLocks noChangeAspect="1" noChangeArrowheads="1"/>
            </p:cNvPicPr>
            <p:nvPr/>
          </p:nvPicPr>
          <p:blipFill>
            <a:blip r:embed="rId4" cstate="print"/>
            <a:srcRect l="7692" r="9231"/>
            <a:stretch>
              <a:fillRect/>
            </a:stretch>
          </p:blipFill>
          <p:spPr bwMode="auto">
            <a:xfrm>
              <a:off x="3428992" y="2571744"/>
              <a:ext cx="1306973" cy="1573200"/>
            </a:xfrm>
            <a:prstGeom prst="roundRect">
              <a:avLst/>
            </a:prstGeom>
            <a:noFill/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</p:pic>
        <p:pic>
          <p:nvPicPr>
            <p:cNvPr id="29" name="Picture 2" descr="C:\Users\galac\Downloads\photo1680062517.jpeg"/>
            <p:cNvPicPr>
              <a:picLocks noChangeAspect="1" noChangeArrowheads="1"/>
            </p:cNvPicPr>
            <p:nvPr/>
          </p:nvPicPr>
          <p:blipFill>
            <a:blip r:embed="rId5" cstate="print"/>
            <a:srcRect l="7123" t="6250" r="14038" b="18750"/>
            <a:stretch>
              <a:fillRect/>
            </a:stretch>
          </p:blipFill>
          <p:spPr bwMode="auto">
            <a:xfrm>
              <a:off x="4898186" y="2571744"/>
              <a:ext cx="1245450" cy="1573200"/>
            </a:xfrm>
            <a:prstGeom prst="roundRect">
              <a:avLst/>
            </a:prstGeom>
            <a:noFill/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</p:pic>
        <p:pic>
          <p:nvPicPr>
            <p:cNvPr id="30" name="Picture 2" descr="C:\Users\galac\Downloads\photo1680041733.jpeg"/>
            <p:cNvPicPr>
              <a:picLocks noChangeAspect="1" noChangeArrowheads="1"/>
            </p:cNvPicPr>
            <p:nvPr/>
          </p:nvPicPr>
          <p:blipFill>
            <a:blip r:embed="rId6" cstate="print"/>
            <a:srcRect l="15095" t="10416" r="20706" b="35417"/>
            <a:stretch>
              <a:fillRect/>
            </a:stretch>
          </p:blipFill>
          <p:spPr bwMode="auto">
            <a:xfrm>
              <a:off x="3500430" y="4286256"/>
              <a:ext cx="1104000" cy="1656000"/>
            </a:xfrm>
            <a:prstGeom prst="roundRect">
              <a:avLst/>
            </a:prstGeom>
            <a:noFill/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</p:pic>
        <p:pic>
          <p:nvPicPr>
            <p:cNvPr id="31" name="Picture 2" descr="C:\Users\galac\Downloads\photo1680047427.jpeg"/>
            <p:cNvPicPr>
              <a:picLocks noChangeAspect="1" noChangeArrowheads="1"/>
            </p:cNvPicPr>
            <p:nvPr/>
          </p:nvPicPr>
          <p:blipFill>
            <a:blip r:embed="rId7" cstate="print"/>
            <a:srcRect l="12811" t="19642" r="14286"/>
            <a:stretch>
              <a:fillRect/>
            </a:stretch>
          </p:blipFill>
          <p:spPr bwMode="auto">
            <a:xfrm>
              <a:off x="4857752" y="4286256"/>
              <a:ext cx="1251200" cy="1656000"/>
            </a:xfrm>
            <a:prstGeom prst="roundRect">
              <a:avLst/>
            </a:prstGeom>
            <a:noFill/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</p:pic>
      </p:grpSp>
      <p:sp>
        <p:nvSpPr>
          <p:cNvPr id="33" name="Полилиния 32"/>
          <p:cNvSpPr/>
          <p:nvPr/>
        </p:nvSpPr>
        <p:spPr>
          <a:xfrm>
            <a:off x="-32" y="428604"/>
            <a:ext cx="1582614" cy="6429396"/>
          </a:xfrm>
          <a:custGeom>
            <a:avLst/>
            <a:gdLst>
              <a:gd name="connsiteX0" fmla="*/ 1411458 w 1582614"/>
              <a:gd name="connsiteY0" fmla="*/ 0 h 5992837"/>
              <a:gd name="connsiteX1" fmla="*/ 46892 w 1582614"/>
              <a:gd name="connsiteY1" fmla="*/ 379828 h 5992837"/>
              <a:gd name="connsiteX2" fmla="*/ 1481796 w 1582614"/>
              <a:gd name="connsiteY2" fmla="*/ 745588 h 5992837"/>
              <a:gd name="connsiteX3" fmla="*/ 46892 w 1582614"/>
              <a:gd name="connsiteY3" fmla="*/ 1209821 h 5992837"/>
              <a:gd name="connsiteX4" fmla="*/ 1467729 w 1582614"/>
              <a:gd name="connsiteY4" fmla="*/ 1645920 h 5992837"/>
              <a:gd name="connsiteX5" fmla="*/ 103163 w 1582614"/>
              <a:gd name="connsiteY5" fmla="*/ 2096086 h 5992837"/>
              <a:gd name="connsiteX6" fmla="*/ 1453661 w 1582614"/>
              <a:gd name="connsiteY6" fmla="*/ 2532184 h 5992837"/>
              <a:gd name="connsiteX7" fmla="*/ 60960 w 1582614"/>
              <a:gd name="connsiteY7" fmla="*/ 3080824 h 5992837"/>
              <a:gd name="connsiteX8" fmla="*/ 1467729 w 1582614"/>
              <a:gd name="connsiteY8" fmla="*/ 3390314 h 5992837"/>
              <a:gd name="connsiteX9" fmla="*/ 32824 w 1582614"/>
              <a:gd name="connsiteY9" fmla="*/ 3812344 h 5992837"/>
              <a:gd name="connsiteX10" fmla="*/ 1425526 w 1582614"/>
              <a:gd name="connsiteY10" fmla="*/ 4206240 h 5992837"/>
              <a:gd name="connsiteX11" fmla="*/ 4689 w 1582614"/>
              <a:gd name="connsiteY11" fmla="*/ 4557932 h 5992837"/>
              <a:gd name="connsiteX12" fmla="*/ 1453661 w 1582614"/>
              <a:gd name="connsiteY12" fmla="*/ 4853354 h 5992837"/>
              <a:gd name="connsiteX13" fmla="*/ 117230 w 1582614"/>
              <a:gd name="connsiteY13" fmla="*/ 5317588 h 5992837"/>
              <a:gd name="connsiteX14" fmla="*/ 1580270 w 1582614"/>
              <a:gd name="connsiteY14" fmla="*/ 5627077 h 5992837"/>
              <a:gd name="connsiteX15" fmla="*/ 103163 w 1582614"/>
              <a:gd name="connsiteY15" fmla="*/ 5992837 h 599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82614" h="5992837">
                <a:moveTo>
                  <a:pt x="1411458" y="0"/>
                </a:moveTo>
                <a:cubicBezTo>
                  <a:pt x="723313" y="127781"/>
                  <a:pt x="35169" y="255563"/>
                  <a:pt x="46892" y="379828"/>
                </a:cubicBezTo>
                <a:cubicBezTo>
                  <a:pt x="58615" y="504093"/>
                  <a:pt x="1481796" y="607256"/>
                  <a:pt x="1481796" y="745588"/>
                </a:cubicBezTo>
                <a:cubicBezTo>
                  <a:pt x="1481796" y="883920"/>
                  <a:pt x="49237" y="1059766"/>
                  <a:pt x="46892" y="1209821"/>
                </a:cubicBezTo>
                <a:cubicBezTo>
                  <a:pt x="44548" y="1359876"/>
                  <a:pt x="1458350" y="1498209"/>
                  <a:pt x="1467729" y="1645920"/>
                </a:cubicBezTo>
                <a:cubicBezTo>
                  <a:pt x="1477108" y="1793631"/>
                  <a:pt x="105508" y="1948375"/>
                  <a:pt x="103163" y="2096086"/>
                </a:cubicBezTo>
                <a:cubicBezTo>
                  <a:pt x="100818" y="2243797"/>
                  <a:pt x="1460695" y="2368061"/>
                  <a:pt x="1453661" y="2532184"/>
                </a:cubicBezTo>
                <a:cubicBezTo>
                  <a:pt x="1446627" y="2696307"/>
                  <a:pt x="58615" y="2937802"/>
                  <a:pt x="60960" y="3080824"/>
                </a:cubicBezTo>
                <a:cubicBezTo>
                  <a:pt x="63305" y="3223846"/>
                  <a:pt x="1472418" y="3268394"/>
                  <a:pt x="1467729" y="3390314"/>
                </a:cubicBezTo>
                <a:cubicBezTo>
                  <a:pt x="1463040" y="3512234"/>
                  <a:pt x="39858" y="3676356"/>
                  <a:pt x="32824" y="3812344"/>
                </a:cubicBezTo>
                <a:cubicBezTo>
                  <a:pt x="25790" y="3948332"/>
                  <a:pt x="1430215" y="4081976"/>
                  <a:pt x="1425526" y="4206240"/>
                </a:cubicBezTo>
                <a:cubicBezTo>
                  <a:pt x="1420837" y="4330504"/>
                  <a:pt x="0" y="4450080"/>
                  <a:pt x="4689" y="4557932"/>
                </a:cubicBezTo>
                <a:cubicBezTo>
                  <a:pt x="9378" y="4665784"/>
                  <a:pt x="1434904" y="4726745"/>
                  <a:pt x="1453661" y="4853354"/>
                </a:cubicBezTo>
                <a:cubicBezTo>
                  <a:pt x="1472418" y="4979963"/>
                  <a:pt x="96129" y="5188634"/>
                  <a:pt x="117230" y="5317588"/>
                </a:cubicBezTo>
                <a:cubicBezTo>
                  <a:pt x="138331" y="5446542"/>
                  <a:pt x="1582614" y="5514536"/>
                  <a:pt x="1580270" y="5627077"/>
                </a:cubicBezTo>
                <a:cubicBezTo>
                  <a:pt x="1577926" y="5739618"/>
                  <a:pt x="114886" y="5889674"/>
                  <a:pt x="103163" y="5992837"/>
                </a:cubicBezTo>
              </a:path>
            </a:pathLst>
          </a:custGeom>
          <a:ln w="19050">
            <a:solidFill>
              <a:srgbClr val="000000">
                <a:alpha val="50196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4" name="Полилиния 33"/>
          <p:cNvSpPr/>
          <p:nvPr/>
        </p:nvSpPr>
        <p:spPr>
          <a:xfrm>
            <a:off x="7561386" y="428604"/>
            <a:ext cx="1582614" cy="6429396"/>
          </a:xfrm>
          <a:custGeom>
            <a:avLst/>
            <a:gdLst>
              <a:gd name="connsiteX0" fmla="*/ 1411458 w 1582614"/>
              <a:gd name="connsiteY0" fmla="*/ 0 h 5992837"/>
              <a:gd name="connsiteX1" fmla="*/ 46892 w 1582614"/>
              <a:gd name="connsiteY1" fmla="*/ 379828 h 5992837"/>
              <a:gd name="connsiteX2" fmla="*/ 1481796 w 1582614"/>
              <a:gd name="connsiteY2" fmla="*/ 745588 h 5992837"/>
              <a:gd name="connsiteX3" fmla="*/ 46892 w 1582614"/>
              <a:gd name="connsiteY3" fmla="*/ 1209821 h 5992837"/>
              <a:gd name="connsiteX4" fmla="*/ 1467729 w 1582614"/>
              <a:gd name="connsiteY4" fmla="*/ 1645920 h 5992837"/>
              <a:gd name="connsiteX5" fmla="*/ 103163 w 1582614"/>
              <a:gd name="connsiteY5" fmla="*/ 2096086 h 5992837"/>
              <a:gd name="connsiteX6" fmla="*/ 1453661 w 1582614"/>
              <a:gd name="connsiteY6" fmla="*/ 2532184 h 5992837"/>
              <a:gd name="connsiteX7" fmla="*/ 60960 w 1582614"/>
              <a:gd name="connsiteY7" fmla="*/ 3080824 h 5992837"/>
              <a:gd name="connsiteX8" fmla="*/ 1467729 w 1582614"/>
              <a:gd name="connsiteY8" fmla="*/ 3390314 h 5992837"/>
              <a:gd name="connsiteX9" fmla="*/ 32824 w 1582614"/>
              <a:gd name="connsiteY9" fmla="*/ 3812344 h 5992837"/>
              <a:gd name="connsiteX10" fmla="*/ 1425526 w 1582614"/>
              <a:gd name="connsiteY10" fmla="*/ 4206240 h 5992837"/>
              <a:gd name="connsiteX11" fmla="*/ 4689 w 1582614"/>
              <a:gd name="connsiteY11" fmla="*/ 4557932 h 5992837"/>
              <a:gd name="connsiteX12" fmla="*/ 1453661 w 1582614"/>
              <a:gd name="connsiteY12" fmla="*/ 4853354 h 5992837"/>
              <a:gd name="connsiteX13" fmla="*/ 117230 w 1582614"/>
              <a:gd name="connsiteY13" fmla="*/ 5317588 h 5992837"/>
              <a:gd name="connsiteX14" fmla="*/ 1580270 w 1582614"/>
              <a:gd name="connsiteY14" fmla="*/ 5627077 h 5992837"/>
              <a:gd name="connsiteX15" fmla="*/ 103163 w 1582614"/>
              <a:gd name="connsiteY15" fmla="*/ 5992837 h 599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82614" h="5992837">
                <a:moveTo>
                  <a:pt x="1411458" y="0"/>
                </a:moveTo>
                <a:cubicBezTo>
                  <a:pt x="723313" y="127781"/>
                  <a:pt x="35169" y="255563"/>
                  <a:pt x="46892" y="379828"/>
                </a:cubicBezTo>
                <a:cubicBezTo>
                  <a:pt x="58615" y="504093"/>
                  <a:pt x="1481796" y="607256"/>
                  <a:pt x="1481796" y="745588"/>
                </a:cubicBezTo>
                <a:cubicBezTo>
                  <a:pt x="1481796" y="883920"/>
                  <a:pt x="49237" y="1059766"/>
                  <a:pt x="46892" y="1209821"/>
                </a:cubicBezTo>
                <a:cubicBezTo>
                  <a:pt x="44548" y="1359876"/>
                  <a:pt x="1458350" y="1498209"/>
                  <a:pt x="1467729" y="1645920"/>
                </a:cubicBezTo>
                <a:cubicBezTo>
                  <a:pt x="1477108" y="1793631"/>
                  <a:pt x="105508" y="1948375"/>
                  <a:pt x="103163" y="2096086"/>
                </a:cubicBezTo>
                <a:cubicBezTo>
                  <a:pt x="100818" y="2243797"/>
                  <a:pt x="1460695" y="2368061"/>
                  <a:pt x="1453661" y="2532184"/>
                </a:cubicBezTo>
                <a:cubicBezTo>
                  <a:pt x="1446627" y="2696307"/>
                  <a:pt x="58615" y="2937802"/>
                  <a:pt x="60960" y="3080824"/>
                </a:cubicBezTo>
                <a:cubicBezTo>
                  <a:pt x="63305" y="3223846"/>
                  <a:pt x="1472418" y="3268394"/>
                  <a:pt x="1467729" y="3390314"/>
                </a:cubicBezTo>
                <a:cubicBezTo>
                  <a:pt x="1463040" y="3512234"/>
                  <a:pt x="39858" y="3676356"/>
                  <a:pt x="32824" y="3812344"/>
                </a:cubicBezTo>
                <a:cubicBezTo>
                  <a:pt x="25790" y="3948332"/>
                  <a:pt x="1430215" y="4081976"/>
                  <a:pt x="1425526" y="4206240"/>
                </a:cubicBezTo>
                <a:cubicBezTo>
                  <a:pt x="1420837" y="4330504"/>
                  <a:pt x="0" y="4450080"/>
                  <a:pt x="4689" y="4557932"/>
                </a:cubicBezTo>
                <a:cubicBezTo>
                  <a:pt x="9378" y="4665784"/>
                  <a:pt x="1434904" y="4726745"/>
                  <a:pt x="1453661" y="4853354"/>
                </a:cubicBezTo>
                <a:cubicBezTo>
                  <a:pt x="1472418" y="4979963"/>
                  <a:pt x="96129" y="5188634"/>
                  <a:pt x="117230" y="5317588"/>
                </a:cubicBezTo>
                <a:cubicBezTo>
                  <a:pt x="138331" y="5446542"/>
                  <a:pt x="1582614" y="5514536"/>
                  <a:pt x="1580270" y="5627077"/>
                </a:cubicBezTo>
                <a:cubicBezTo>
                  <a:pt x="1577926" y="5739618"/>
                  <a:pt x="114886" y="5889674"/>
                  <a:pt x="103163" y="5992837"/>
                </a:cubicBezTo>
              </a:path>
            </a:pathLst>
          </a:custGeom>
          <a:ln w="19050">
            <a:solidFill>
              <a:srgbClr val="000000">
                <a:alpha val="50196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8684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TextBox 2"/>
          <p:cNvSpPr txBox="1"/>
          <p:nvPr/>
        </p:nvSpPr>
        <p:spPr>
          <a:xfrm>
            <a:off x="1500166" y="214290"/>
            <a:ext cx="6143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 smtClean="0">
                <a:solidFill>
                  <a:srgbClr val="272466"/>
                </a:solidFill>
                <a:latin typeface="Montserrat"/>
              </a:rPr>
              <a:t>Чим наш програмний продукт кращий за інші?</a:t>
            </a:r>
            <a:endParaRPr lang="uk-UA" sz="2000" dirty="0">
              <a:solidFill>
                <a:srgbClr val="272466"/>
              </a:solidFill>
            </a:endParaRPr>
          </a:p>
        </p:txBody>
      </p:sp>
      <p:pic>
        <p:nvPicPr>
          <p:cNvPr id="13" name="Picture 2" descr="C:\Users\galac\Downloads\Saly-2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2786058"/>
            <a:ext cx="1328016" cy="1643074"/>
          </a:xfrm>
          <a:prstGeom prst="rect">
            <a:avLst/>
          </a:prstGeom>
          <a:noFill/>
        </p:spPr>
      </p:pic>
      <p:cxnSp>
        <p:nvCxnSpPr>
          <p:cNvPr id="14" name="Прямая соединительная линия 13"/>
          <p:cNvCxnSpPr>
            <a:endCxn id="3" idx="1"/>
          </p:cNvCxnSpPr>
          <p:nvPr/>
        </p:nvCxnSpPr>
        <p:spPr>
          <a:xfrm flipV="1">
            <a:off x="0" y="414345"/>
            <a:ext cx="1500166" cy="12671"/>
          </a:xfrm>
          <a:prstGeom prst="line">
            <a:avLst/>
          </a:prstGeom>
          <a:ln w="38100">
            <a:solidFill>
              <a:srgbClr val="2724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7642800" y="428604"/>
            <a:ext cx="1501200" cy="1588"/>
          </a:xfrm>
          <a:prstGeom prst="line">
            <a:avLst/>
          </a:prstGeom>
          <a:ln w="38100">
            <a:solidFill>
              <a:srgbClr val="2724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Группа 23"/>
          <p:cNvGrpSpPr/>
          <p:nvPr/>
        </p:nvGrpSpPr>
        <p:grpSpPr>
          <a:xfrm>
            <a:off x="285720" y="642918"/>
            <a:ext cx="4929222" cy="1714512"/>
            <a:chOff x="1357290" y="714356"/>
            <a:chExt cx="4929222" cy="1714512"/>
          </a:xfrm>
        </p:grpSpPr>
        <p:grpSp>
          <p:nvGrpSpPr>
            <p:cNvPr id="23" name="Группа 22"/>
            <p:cNvGrpSpPr/>
            <p:nvPr/>
          </p:nvGrpSpPr>
          <p:grpSpPr>
            <a:xfrm>
              <a:off x="1643042" y="1071546"/>
              <a:ext cx="4643470" cy="1357322"/>
              <a:chOff x="1643042" y="1071546"/>
              <a:chExt cx="4643470" cy="1357322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643042" y="1173126"/>
                <a:ext cx="4643470" cy="1154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b="1" u="sng" dirty="0" err="1" smtClean="0">
                    <a:solidFill>
                      <a:srgbClr val="272466"/>
                    </a:solidFill>
                    <a:latin typeface="Montserrat"/>
                  </a:rPr>
                  <a:t>Зручний</a:t>
                </a:r>
                <a:r>
                  <a:rPr lang="ru-RU" b="1" u="sng" dirty="0" smtClean="0">
                    <a:solidFill>
                      <a:srgbClr val="272466"/>
                    </a:solidFill>
                    <a:latin typeface="Montserrat"/>
                  </a:rPr>
                  <a:t> у </a:t>
                </a:r>
                <a:r>
                  <a:rPr lang="ru-RU" b="1" u="sng" dirty="0" err="1" smtClean="0">
                    <a:solidFill>
                      <a:srgbClr val="272466"/>
                    </a:solidFill>
                    <a:latin typeface="Montserrat"/>
                  </a:rPr>
                  <a:t>використанні</a:t>
                </a:r>
                <a:r>
                  <a:rPr lang="ru-RU" b="1" u="sng" dirty="0" smtClean="0">
                    <a:solidFill>
                      <a:srgbClr val="272466"/>
                    </a:solidFill>
                    <a:latin typeface="Montserrat"/>
                  </a:rPr>
                  <a:t>:</a:t>
                </a:r>
              </a:p>
              <a:p>
                <a:pPr algn="ctr"/>
                <a:r>
                  <a:rPr lang="ru-RU" sz="1700" dirty="0" err="1" smtClean="0">
                    <a:solidFill>
                      <a:schemeClr val="bg1"/>
                    </a:solidFill>
                    <a:latin typeface="Montserrat"/>
                  </a:rPr>
                  <a:t>має</a:t>
                </a:r>
                <a:r>
                  <a:rPr lang="ru-RU" sz="1700" dirty="0" smtClean="0">
                    <a:solidFill>
                      <a:schemeClr val="bg1"/>
                    </a:solidFill>
                    <a:latin typeface="Montserrat"/>
                  </a:rPr>
                  <a:t> </a:t>
                </a:r>
                <a:r>
                  <a:rPr lang="ru-RU" sz="1700" dirty="0" err="1" smtClean="0">
                    <a:solidFill>
                      <a:schemeClr val="bg1"/>
                    </a:solidFill>
                    <a:latin typeface="Montserrat"/>
                  </a:rPr>
                  <a:t>мінімалістичний</a:t>
                </a:r>
                <a:r>
                  <a:rPr lang="ru-RU" sz="1700" dirty="0" smtClean="0">
                    <a:solidFill>
                      <a:schemeClr val="bg1"/>
                    </a:solidFill>
                    <a:latin typeface="Montserrat"/>
                  </a:rPr>
                  <a:t> та </a:t>
                </a:r>
                <a:r>
                  <a:rPr lang="ru-RU" sz="1700" dirty="0" err="1" smtClean="0">
                    <a:solidFill>
                      <a:schemeClr val="bg1"/>
                    </a:solidFill>
                    <a:latin typeface="Montserrat"/>
                  </a:rPr>
                  <a:t>інтуїтивний</a:t>
                </a:r>
                <a:r>
                  <a:rPr lang="ru-RU" sz="1700" dirty="0" smtClean="0">
                    <a:solidFill>
                      <a:schemeClr val="bg1"/>
                    </a:solidFill>
                    <a:latin typeface="Montserrat"/>
                  </a:rPr>
                  <a:t> </a:t>
                </a:r>
                <a:r>
                  <a:rPr lang="ru-RU" sz="1700" dirty="0" err="1" smtClean="0">
                    <a:solidFill>
                      <a:schemeClr val="bg1"/>
                    </a:solidFill>
                    <a:latin typeface="Montserrat"/>
                  </a:rPr>
                  <a:t>інтерфейс</a:t>
                </a:r>
                <a:r>
                  <a:rPr lang="ru-RU" sz="1700" dirty="0" smtClean="0">
                    <a:solidFill>
                      <a:schemeClr val="bg1"/>
                    </a:solidFill>
                    <a:latin typeface="Montserrat"/>
                  </a:rPr>
                  <a:t>, </a:t>
                </a:r>
                <a:r>
                  <a:rPr lang="ru-RU" sz="1700" dirty="0" err="1" smtClean="0">
                    <a:solidFill>
                      <a:schemeClr val="bg1"/>
                    </a:solidFill>
                    <a:latin typeface="Montserrat"/>
                  </a:rPr>
                  <a:t>що</a:t>
                </a:r>
                <a:r>
                  <a:rPr lang="ru-RU" sz="1700" dirty="0" smtClean="0">
                    <a:solidFill>
                      <a:schemeClr val="bg1"/>
                    </a:solidFill>
                    <a:latin typeface="Montserrat"/>
                  </a:rPr>
                  <a:t> буде </a:t>
                </a:r>
                <a:r>
                  <a:rPr lang="ru-RU" sz="1700" dirty="0" err="1" smtClean="0">
                    <a:solidFill>
                      <a:schemeClr val="bg1"/>
                    </a:solidFill>
                    <a:latin typeface="Montserrat"/>
                  </a:rPr>
                  <a:t>зрозумілим</a:t>
                </a:r>
                <a:r>
                  <a:rPr lang="ru-RU" sz="1700" dirty="0" smtClean="0">
                    <a:solidFill>
                      <a:schemeClr val="bg1"/>
                    </a:solidFill>
                    <a:latin typeface="Montserrat"/>
                  </a:rPr>
                  <a:t> </a:t>
                </a:r>
                <a:r>
                  <a:rPr lang="ru-RU" sz="1700" dirty="0" err="1" smtClean="0">
                    <a:solidFill>
                      <a:schemeClr val="bg1"/>
                    </a:solidFill>
                    <a:latin typeface="Montserrat"/>
                  </a:rPr>
                  <a:t>навіть</a:t>
                </a:r>
                <a:r>
                  <a:rPr lang="ru-RU" sz="1700" dirty="0" smtClean="0">
                    <a:solidFill>
                      <a:schemeClr val="bg1"/>
                    </a:solidFill>
                    <a:latin typeface="Montserrat"/>
                  </a:rPr>
                  <a:t> для </a:t>
                </a:r>
                <a:r>
                  <a:rPr lang="ru-RU" sz="1700" dirty="0" err="1" smtClean="0">
                    <a:solidFill>
                      <a:schemeClr val="bg1"/>
                    </a:solidFill>
                    <a:latin typeface="Montserrat"/>
                  </a:rPr>
                  <a:t>недосвідчених</a:t>
                </a:r>
                <a:r>
                  <a:rPr lang="ru-RU" sz="1700" dirty="0" smtClean="0">
                    <a:solidFill>
                      <a:schemeClr val="bg1"/>
                    </a:solidFill>
                    <a:latin typeface="Montserrat"/>
                  </a:rPr>
                  <a:t> </a:t>
                </a:r>
                <a:r>
                  <a:rPr lang="ru-RU" sz="1700" dirty="0" err="1" smtClean="0">
                    <a:solidFill>
                      <a:schemeClr val="bg1"/>
                    </a:solidFill>
                    <a:latin typeface="Montserrat"/>
                  </a:rPr>
                  <a:t>користувачів</a:t>
                </a:r>
                <a:endParaRPr lang="ru-RU" b="1" dirty="0" smtClean="0">
                  <a:solidFill>
                    <a:schemeClr val="bg1"/>
                  </a:solidFill>
                  <a:latin typeface="Montserrat"/>
                </a:endParaRPr>
              </a:p>
            </p:txBody>
          </p:sp>
          <p:sp>
            <p:nvSpPr>
              <p:cNvPr id="22" name="Скругленный прямоугольник 21"/>
              <p:cNvSpPr/>
              <p:nvPr/>
            </p:nvSpPr>
            <p:spPr>
              <a:xfrm>
                <a:off x="1714480" y="1071546"/>
                <a:ext cx="4500594" cy="1357322"/>
              </a:xfrm>
              <a:prstGeom prst="roundRect">
                <a:avLst/>
              </a:prstGeom>
              <a:noFill/>
              <a:ln w="38100">
                <a:solidFill>
                  <a:srgbClr val="2724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21" name="Группа 20"/>
            <p:cNvGrpSpPr/>
            <p:nvPr/>
          </p:nvGrpSpPr>
          <p:grpSpPr>
            <a:xfrm>
              <a:off x="1357290" y="714356"/>
              <a:ext cx="785818" cy="785818"/>
              <a:chOff x="1428728" y="857232"/>
              <a:chExt cx="785818" cy="785818"/>
            </a:xfrm>
          </p:grpSpPr>
          <p:sp>
            <p:nvSpPr>
              <p:cNvPr id="19" name="Овал 18"/>
              <p:cNvSpPr/>
              <p:nvPr/>
            </p:nvSpPr>
            <p:spPr>
              <a:xfrm>
                <a:off x="1428728" y="857232"/>
                <a:ext cx="785818" cy="785818"/>
              </a:xfrm>
              <a:prstGeom prst="ellipse">
                <a:avLst/>
              </a:prstGeom>
              <a:solidFill>
                <a:srgbClr val="2F2C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500166" y="973142"/>
                <a:ext cx="64294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uk-UA" sz="3000" b="1" dirty="0" smtClean="0">
                    <a:solidFill>
                      <a:schemeClr val="bg1"/>
                    </a:solidFill>
                    <a:latin typeface="Montserrat"/>
                  </a:rPr>
                  <a:t>1</a:t>
                </a:r>
                <a:endParaRPr lang="uk-UA" sz="3000" b="1" dirty="0">
                  <a:solidFill>
                    <a:schemeClr val="bg1"/>
                  </a:solidFill>
                  <a:latin typeface="Montserrat"/>
                </a:endParaRPr>
              </a:p>
            </p:txBody>
          </p:sp>
        </p:grpSp>
      </p:grpSp>
      <p:grpSp>
        <p:nvGrpSpPr>
          <p:cNvPr id="36" name="Группа 35"/>
          <p:cNvGrpSpPr/>
          <p:nvPr/>
        </p:nvGrpSpPr>
        <p:grpSpPr>
          <a:xfrm>
            <a:off x="2928926" y="2571744"/>
            <a:ext cx="5643602" cy="1928826"/>
            <a:chOff x="2285984" y="2571744"/>
            <a:chExt cx="5643602" cy="1928826"/>
          </a:xfrm>
        </p:grpSpPr>
        <p:grpSp>
          <p:nvGrpSpPr>
            <p:cNvPr id="28" name="Группа 27"/>
            <p:cNvGrpSpPr/>
            <p:nvPr/>
          </p:nvGrpSpPr>
          <p:grpSpPr>
            <a:xfrm>
              <a:off x="2643174" y="2928934"/>
              <a:ext cx="5286412" cy="1571636"/>
              <a:chOff x="2643174" y="2928934"/>
              <a:chExt cx="5286412" cy="157163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750331" y="3006866"/>
                <a:ext cx="5072098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b="1" dirty="0" err="1" smtClean="0">
                    <a:solidFill>
                      <a:srgbClr val="272466"/>
                    </a:solidFill>
                    <a:latin typeface="Montserrat"/>
                  </a:rPr>
                  <a:t>Заощадж</a:t>
                </a:r>
                <a:r>
                  <a:rPr lang="uk-UA" b="1" dirty="0" err="1" smtClean="0">
                    <a:solidFill>
                      <a:srgbClr val="272466"/>
                    </a:solidFill>
                    <a:latin typeface="Montserrat"/>
                  </a:rPr>
                  <a:t>ує</a:t>
                </a:r>
                <a:r>
                  <a:rPr lang="ru-RU" b="1" dirty="0" smtClean="0">
                    <a:solidFill>
                      <a:srgbClr val="272466"/>
                    </a:solidFill>
                    <a:latin typeface="Montserrat"/>
                  </a:rPr>
                  <a:t> час:</a:t>
                </a:r>
              </a:p>
              <a:p>
                <a:pPr algn="ctr"/>
                <a:r>
                  <a:rPr lang="ru-RU" sz="1700" dirty="0" smtClean="0">
                    <a:solidFill>
                      <a:schemeClr val="bg1"/>
                    </a:solidFill>
                    <a:latin typeface="Montserrat"/>
                  </a:rPr>
                  <a:t>Сайт </a:t>
                </a:r>
                <a:r>
                  <a:rPr lang="ru-RU" sz="1700" dirty="0" err="1" smtClean="0">
                    <a:solidFill>
                      <a:schemeClr val="bg1"/>
                    </a:solidFill>
                    <a:latin typeface="Montserrat"/>
                  </a:rPr>
                  <a:t>самостійно</a:t>
                </a:r>
                <a:r>
                  <a:rPr lang="ru-RU" sz="1700" dirty="0" smtClean="0">
                    <a:solidFill>
                      <a:schemeClr val="bg1"/>
                    </a:solidFill>
                    <a:latin typeface="Montserrat"/>
                  </a:rPr>
                  <a:t> </a:t>
                </a:r>
                <a:r>
                  <a:rPr lang="ru-RU" sz="1700" dirty="0" err="1" smtClean="0">
                    <a:solidFill>
                      <a:schemeClr val="bg1"/>
                    </a:solidFill>
                    <a:latin typeface="Montserrat"/>
                  </a:rPr>
                  <a:t>згерерує</a:t>
                </a:r>
                <a:r>
                  <a:rPr lang="ru-RU" sz="1700" dirty="0" smtClean="0">
                    <a:solidFill>
                      <a:schemeClr val="bg1"/>
                    </a:solidFill>
                    <a:latin typeface="Montserrat"/>
                  </a:rPr>
                  <a:t> </a:t>
                </a:r>
                <a:r>
                  <a:rPr lang="ru-RU" sz="1700" dirty="0" err="1" smtClean="0">
                    <a:solidFill>
                      <a:schemeClr val="bg1"/>
                    </a:solidFill>
                    <a:latin typeface="Montserrat"/>
                  </a:rPr>
                  <a:t>всі</a:t>
                </a:r>
                <a:r>
                  <a:rPr lang="ru-RU" sz="1700" dirty="0" smtClean="0">
                    <a:solidFill>
                      <a:schemeClr val="bg1"/>
                    </a:solidFill>
                    <a:latin typeface="Montserrat"/>
                  </a:rPr>
                  <a:t> </a:t>
                </a:r>
                <a:r>
                  <a:rPr lang="ru-RU" sz="1700" dirty="0" err="1" smtClean="0">
                    <a:solidFill>
                      <a:schemeClr val="bg1"/>
                    </a:solidFill>
                    <a:latin typeface="Montserrat"/>
                  </a:rPr>
                  <a:t>запрошення</a:t>
                </a:r>
                <a:r>
                  <a:rPr lang="ru-RU" sz="1700" dirty="0" smtClean="0">
                    <a:solidFill>
                      <a:schemeClr val="bg1"/>
                    </a:solidFill>
                    <a:latin typeface="Montserrat"/>
                  </a:rPr>
                  <a:t> – </a:t>
                </a:r>
                <a:r>
                  <a:rPr lang="ru-RU" sz="1700" dirty="0" err="1" smtClean="0">
                    <a:solidFill>
                      <a:schemeClr val="bg1"/>
                    </a:solidFill>
                    <a:latin typeface="Montserrat"/>
                  </a:rPr>
                  <a:t>необхідно</a:t>
                </a:r>
                <a:r>
                  <a:rPr lang="ru-RU" sz="1700" dirty="0" smtClean="0">
                    <a:solidFill>
                      <a:schemeClr val="bg1"/>
                    </a:solidFill>
                    <a:latin typeface="Montserrat"/>
                  </a:rPr>
                  <a:t> </a:t>
                </a:r>
                <a:r>
                  <a:rPr lang="ru-RU" sz="1700" dirty="0" err="1" smtClean="0">
                    <a:solidFill>
                      <a:schemeClr val="bg1"/>
                    </a:solidFill>
                    <a:latin typeface="Montserrat"/>
                  </a:rPr>
                  <a:t>лише</a:t>
                </a:r>
                <a:r>
                  <a:rPr lang="ru-RU" sz="1700" dirty="0" smtClean="0">
                    <a:solidFill>
                      <a:schemeClr val="bg1"/>
                    </a:solidFill>
                    <a:latin typeface="Montserrat"/>
                  </a:rPr>
                  <a:t> ввести </a:t>
                </a:r>
                <a:r>
                  <a:rPr lang="ru-RU" sz="1700" dirty="0" err="1" smtClean="0">
                    <a:solidFill>
                      <a:schemeClr val="bg1"/>
                    </a:solidFill>
                    <a:latin typeface="Montserrat"/>
                  </a:rPr>
                  <a:t>потрібну</a:t>
                </a:r>
                <a:r>
                  <a:rPr lang="ru-RU" sz="1700" dirty="0" smtClean="0">
                    <a:solidFill>
                      <a:schemeClr val="bg1"/>
                    </a:solidFill>
                    <a:latin typeface="Montserrat"/>
                  </a:rPr>
                  <a:t> </a:t>
                </a:r>
                <a:r>
                  <a:rPr lang="ru-RU" sz="1700" dirty="0" err="1" smtClean="0">
                    <a:solidFill>
                      <a:schemeClr val="bg1"/>
                    </a:solidFill>
                    <a:latin typeface="Montserrat"/>
                  </a:rPr>
                  <a:t>інформацію</a:t>
                </a:r>
                <a:r>
                  <a:rPr lang="ru-RU" sz="1700" dirty="0" smtClean="0">
                    <a:solidFill>
                      <a:schemeClr val="bg1"/>
                    </a:solidFill>
                    <a:latin typeface="Montserrat"/>
                  </a:rPr>
                  <a:t>. </a:t>
                </a:r>
                <a:r>
                  <a:rPr lang="ru-RU" sz="1700" dirty="0" err="1" smtClean="0">
                    <a:solidFill>
                      <a:schemeClr val="bg1"/>
                    </a:solidFill>
                    <a:latin typeface="Montserrat"/>
                  </a:rPr>
                  <a:t>Такий</a:t>
                </a:r>
                <a:r>
                  <a:rPr lang="ru-RU" sz="1700" dirty="0" smtClean="0">
                    <a:solidFill>
                      <a:schemeClr val="bg1"/>
                    </a:solidFill>
                    <a:latin typeface="Montserrat"/>
                  </a:rPr>
                  <a:t> </a:t>
                </a:r>
                <a:r>
                  <a:rPr lang="ru-RU" sz="1700" dirty="0" err="1" smtClean="0">
                    <a:solidFill>
                      <a:schemeClr val="bg1"/>
                    </a:solidFill>
                    <a:latin typeface="Montserrat"/>
                  </a:rPr>
                  <a:t>спосіб</a:t>
                </a:r>
                <a:r>
                  <a:rPr lang="ru-RU" sz="1700" dirty="0" smtClean="0">
                    <a:solidFill>
                      <a:schemeClr val="bg1"/>
                    </a:solidFill>
                    <a:latin typeface="Montserrat"/>
                  </a:rPr>
                  <a:t> </a:t>
                </a:r>
                <a:r>
                  <a:rPr lang="ru-RU" sz="1700" dirty="0" err="1" smtClean="0">
                    <a:solidFill>
                      <a:schemeClr val="bg1"/>
                    </a:solidFill>
                    <a:latin typeface="Montserrat"/>
                  </a:rPr>
                  <a:t>займає</a:t>
                </a:r>
                <a:r>
                  <a:rPr lang="ru-RU" sz="1700" dirty="0" smtClean="0">
                    <a:solidFill>
                      <a:schemeClr val="bg1"/>
                    </a:solidFill>
                    <a:latin typeface="Montserrat"/>
                  </a:rPr>
                  <a:t> </a:t>
                </a:r>
                <a:r>
                  <a:rPr lang="ru-RU" sz="1700" dirty="0" err="1" smtClean="0">
                    <a:solidFill>
                      <a:schemeClr val="bg1"/>
                    </a:solidFill>
                    <a:latin typeface="Montserrat"/>
                  </a:rPr>
                  <a:t>значно</a:t>
                </a:r>
                <a:r>
                  <a:rPr lang="ru-RU" sz="1700" dirty="0" smtClean="0">
                    <a:solidFill>
                      <a:schemeClr val="bg1"/>
                    </a:solidFill>
                    <a:latin typeface="Montserrat"/>
                  </a:rPr>
                  <a:t> </a:t>
                </a:r>
                <a:r>
                  <a:rPr lang="ru-RU" sz="1700" dirty="0" err="1" smtClean="0">
                    <a:solidFill>
                      <a:schemeClr val="bg1"/>
                    </a:solidFill>
                    <a:latin typeface="Montserrat"/>
                  </a:rPr>
                  <a:t>менше</a:t>
                </a:r>
                <a:r>
                  <a:rPr lang="ru-RU" sz="1700" dirty="0" smtClean="0">
                    <a:solidFill>
                      <a:schemeClr val="bg1"/>
                    </a:solidFill>
                    <a:latin typeface="Montserrat"/>
                  </a:rPr>
                  <a:t> часу, </a:t>
                </a:r>
                <a:r>
                  <a:rPr lang="ru-RU" sz="1700" dirty="0" err="1" smtClean="0">
                    <a:solidFill>
                      <a:schemeClr val="bg1"/>
                    </a:solidFill>
                    <a:latin typeface="Montserrat"/>
                  </a:rPr>
                  <a:t>аніж</a:t>
                </a:r>
                <a:r>
                  <a:rPr lang="ru-RU" sz="1700" dirty="0" smtClean="0">
                    <a:solidFill>
                      <a:schemeClr val="bg1"/>
                    </a:solidFill>
                    <a:latin typeface="Montserrat"/>
                  </a:rPr>
                  <a:t> </a:t>
                </a:r>
                <a:r>
                  <a:rPr lang="ru-RU" sz="1700" dirty="0" err="1" smtClean="0">
                    <a:solidFill>
                      <a:schemeClr val="bg1"/>
                    </a:solidFill>
                    <a:latin typeface="Montserrat"/>
                  </a:rPr>
                  <a:t>написання</a:t>
                </a:r>
                <a:r>
                  <a:rPr lang="ru-RU" sz="1700" dirty="0" smtClean="0">
                    <a:solidFill>
                      <a:schemeClr val="bg1"/>
                    </a:solidFill>
                    <a:latin typeface="Montserrat"/>
                  </a:rPr>
                  <a:t> </a:t>
                </a:r>
                <a:r>
                  <a:rPr lang="ru-RU" sz="1700" dirty="0" err="1" smtClean="0">
                    <a:solidFill>
                      <a:schemeClr val="bg1"/>
                    </a:solidFill>
                    <a:latin typeface="Montserrat"/>
                  </a:rPr>
                  <a:t>персональних</a:t>
                </a:r>
                <a:r>
                  <a:rPr lang="ru-RU" sz="1700" dirty="0" smtClean="0">
                    <a:solidFill>
                      <a:schemeClr val="bg1"/>
                    </a:solidFill>
                    <a:latin typeface="Montserrat"/>
                  </a:rPr>
                  <a:t> </a:t>
                </a:r>
                <a:r>
                  <a:rPr lang="ru-RU" sz="1700" dirty="0" err="1" smtClean="0">
                    <a:solidFill>
                      <a:schemeClr val="bg1"/>
                    </a:solidFill>
                    <a:latin typeface="Montserrat"/>
                  </a:rPr>
                  <a:t>повідомлень</a:t>
                </a:r>
                <a:endParaRPr lang="uk-UA" sz="1700" dirty="0">
                  <a:solidFill>
                    <a:schemeClr val="bg1"/>
                  </a:solidFill>
                  <a:latin typeface="Montserrat"/>
                </a:endParaRPr>
              </a:p>
            </p:txBody>
          </p:sp>
          <p:sp>
            <p:nvSpPr>
              <p:cNvPr id="25" name="Скругленный прямоугольник 24"/>
              <p:cNvSpPr/>
              <p:nvPr/>
            </p:nvSpPr>
            <p:spPr>
              <a:xfrm>
                <a:off x="2643174" y="2928934"/>
                <a:ext cx="5286412" cy="1571636"/>
              </a:xfrm>
              <a:prstGeom prst="roundRect">
                <a:avLst/>
              </a:prstGeom>
              <a:noFill/>
              <a:ln w="38100">
                <a:solidFill>
                  <a:srgbClr val="2724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sp>
          <p:nvSpPr>
            <p:cNvPr id="26" name="Овал 25"/>
            <p:cNvSpPr/>
            <p:nvPr/>
          </p:nvSpPr>
          <p:spPr>
            <a:xfrm>
              <a:off x="2285984" y="2571744"/>
              <a:ext cx="785818" cy="785818"/>
            </a:xfrm>
            <a:prstGeom prst="ellipse">
              <a:avLst/>
            </a:prstGeom>
            <a:solidFill>
              <a:srgbClr val="2F2C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357422" y="2687654"/>
              <a:ext cx="64294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3000" b="1" dirty="0" smtClean="0">
                  <a:solidFill>
                    <a:schemeClr val="bg1"/>
                  </a:solidFill>
                  <a:latin typeface="Montserrat"/>
                </a:rPr>
                <a:t>2</a:t>
              </a:r>
              <a:endParaRPr lang="uk-UA" sz="3000" b="1" dirty="0">
                <a:solidFill>
                  <a:schemeClr val="bg1"/>
                </a:solidFill>
                <a:latin typeface="Montserrat"/>
              </a:endParaRPr>
            </a:p>
          </p:txBody>
        </p:sp>
      </p:grpSp>
      <p:grpSp>
        <p:nvGrpSpPr>
          <p:cNvPr id="35" name="Группа 34"/>
          <p:cNvGrpSpPr/>
          <p:nvPr/>
        </p:nvGrpSpPr>
        <p:grpSpPr>
          <a:xfrm>
            <a:off x="285720" y="4500570"/>
            <a:ext cx="5643602" cy="1928826"/>
            <a:chOff x="-3000396" y="2714620"/>
            <a:chExt cx="5643602" cy="1928826"/>
          </a:xfrm>
        </p:grpSpPr>
        <p:grpSp>
          <p:nvGrpSpPr>
            <p:cNvPr id="34" name="Группа 33"/>
            <p:cNvGrpSpPr/>
            <p:nvPr/>
          </p:nvGrpSpPr>
          <p:grpSpPr>
            <a:xfrm>
              <a:off x="-2643206" y="3071810"/>
              <a:ext cx="5286412" cy="1571636"/>
              <a:chOff x="-2643206" y="3071810"/>
              <a:chExt cx="5286412" cy="1571636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-2536049" y="3149742"/>
                <a:ext cx="5072098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b="1" dirty="0" err="1" smtClean="0">
                    <a:solidFill>
                      <a:srgbClr val="272466"/>
                    </a:solidFill>
                    <a:latin typeface="Montserrat"/>
                  </a:rPr>
                  <a:t>Складає</a:t>
                </a:r>
                <a:r>
                  <a:rPr lang="ru-RU" b="1" dirty="0" smtClean="0">
                    <a:solidFill>
                      <a:srgbClr val="272466"/>
                    </a:solidFill>
                    <a:latin typeface="Montserrat"/>
                  </a:rPr>
                  <a:t> </a:t>
                </a:r>
                <a:r>
                  <a:rPr lang="ru-RU" b="1" dirty="0" err="1" smtClean="0">
                    <a:solidFill>
                      <a:srgbClr val="272466"/>
                    </a:solidFill>
                    <a:latin typeface="Montserrat"/>
                  </a:rPr>
                  <a:t>чудове</a:t>
                </a:r>
                <a:r>
                  <a:rPr lang="ru-RU" b="1" dirty="0" smtClean="0">
                    <a:solidFill>
                      <a:srgbClr val="272466"/>
                    </a:solidFill>
                    <a:latin typeface="Montserrat"/>
                  </a:rPr>
                  <a:t> </a:t>
                </a:r>
                <a:r>
                  <a:rPr lang="ru-RU" b="1" dirty="0" err="1" smtClean="0">
                    <a:solidFill>
                      <a:srgbClr val="272466"/>
                    </a:solidFill>
                    <a:latin typeface="Montserrat"/>
                  </a:rPr>
                  <a:t>враження</a:t>
                </a:r>
                <a:r>
                  <a:rPr lang="ru-RU" b="1" dirty="0" smtClean="0">
                    <a:solidFill>
                      <a:srgbClr val="272466"/>
                    </a:solidFill>
                    <a:latin typeface="Montserrat"/>
                  </a:rPr>
                  <a:t>:</a:t>
                </a:r>
              </a:p>
              <a:p>
                <a:pPr algn="ctr"/>
                <a:r>
                  <a:rPr lang="ru-RU" sz="1700" dirty="0" err="1" smtClean="0">
                    <a:solidFill>
                      <a:schemeClr val="bg1"/>
                    </a:solidFill>
                    <a:latin typeface="Montserrat"/>
                  </a:rPr>
                  <a:t>Отримавши</a:t>
                </a:r>
                <a:r>
                  <a:rPr lang="ru-RU" sz="1700" dirty="0" smtClean="0">
                    <a:solidFill>
                      <a:schemeClr val="bg1"/>
                    </a:solidFill>
                    <a:latin typeface="Montserrat"/>
                  </a:rPr>
                  <a:t> </a:t>
                </a:r>
                <a:r>
                  <a:rPr lang="ru-RU" sz="1700" dirty="0" err="1" smtClean="0">
                    <a:solidFill>
                      <a:schemeClr val="bg1"/>
                    </a:solidFill>
                    <a:latin typeface="Montserrat"/>
                  </a:rPr>
                  <a:t>запрошення</a:t>
                </a:r>
                <a:r>
                  <a:rPr lang="ru-RU" sz="1700" dirty="0" smtClean="0">
                    <a:solidFill>
                      <a:schemeClr val="bg1"/>
                    </a:solidFill>
                    <a:latin typeface="Montserrat"/>
                  </a:rPr>
                  <a:t> у </a:t>
                </a:r>
                <a:r>
                  <a:rPr lang="ru-RU" sz="1700" dirty="0" err="1" smtClean="0">
                    <a:solidFill>
                      <a:schemeClr val="bg1"/>
                    </a:solidFill>
                    <a:latin typeface="Montserrat"/>
                  </a:rPr>
                  <a:t>вигляді</a:t>
                </a:r>
                <a:r>
                  <a:rPr lang="ru-RU" sz="1700" dirty="0" smtClean="0">
                    <a:solidFill>
                      <a:schemeClr val="bg1"/>
                    </a:solidFill>
                    <a:latin typeface="Montserrat"/>
                  </a:rPr>
                  <a:t> </a:t>
                </a:r>
                <a:r>
                  <a:rPr lang="ru-RU" sz="1700" dirty="0" err="1" smtClean="0">
                    <a:solidFill>
                      <a:schemeClr val="bg1"/>
                    </a:solidFill>
                    <a:latin typeface="Montserrat"/>
                  </a:rPr>
                  <a:t>картки</a:t>
                </a:r>
                <a:r>
                  <a:rPr lang="ru-RU" sz="1700" dirty="0" smtClean="0">
                    <a:solidFill>
                      <a:schemeClr val="bg1"/>
                    </a:solidFill>
                    <a:latin typeface="Montserrat"/>
                  </a:rPr>
                  <a:t>, люди </a:t>
                </a:r>
                <a:r>
                  <a:rPr lang="ru-RU" sz="1700" dirty="0" err="1" smtClean="0">
                    <a:solidFill>
                      <a:schemeClr val="bg1"/>
                    </a:solidFill>
                    <a:latin typeface="Montserrat"/>
                  </a:rPr>
                  <a:t>буд</a:t>
                </a:r>
                <a:r>
                  <a:rPr lang="uk-UA" sz="1700" dirty="0" err="1" smtClean="0">
                    <a:solidFill>
                      <a:schemeClr val="bg1"/>
                    </a:solidFill>
                    <a:latin typeface="Montserrat"/>
                  </a:rPr>
                  <a:t>уть</a:t>
                </a:r>
                <a:r>
                  <a:rPr lang="uk-UA" sz="1700" dirty="0" smtClean="0">
                    <a:solidFill>
                      <a:schemeClr val="bg1"/>
                    </a:solidFill>
                    <a:latin typeface="Montserrat"/>
                  </a:rPr>
                  <a:t> приємно вражені не лише гарною подачею інформації, а й тим, яке в коледжі відповідальне ставлення до кожної деталі</a:t>
                </a:r>
                <a:endParaRPr lang="uk-UA" sz="1700" dirty="0">
                  <a:solidFill>
                    <a:schemeClr val="bg1"/>
                  </a:solidFill>
                  <a:latin typeface="Montserrat"/>
                </a:endParaRPr>
              </a:p>
            </p:txBody>
          </p:sp>
          <p:sp>
            <p:nvSpPr>
              <p:cNvPr id="31" name="Скругленный прямоугольник 30"/>
              <p:cNvSpPr/>
              <p:nvPr/>
            </p:nvSpPr>
            <p:spPr>
              <a:xfrm>
                <a:off x="-2643206" y="3071810"/>
                <a:ext cx="5286412" cy="1571636"/>
              </a:xfrm>
              <a:prstGeom prst="roundRect">
                <a:avLst/>
              </a:prstGeom>
              <a:noFill/>
              <a:ln w="38100">
                <a:solidFill>
                  <a:srgbClr val="2724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sp>
          <p:nvSpPr>
            <p:cNvPr id="32" name="Овал 31"/>
            <p:cNvSpPr/>
            <p:nvPr/>
          </p:nvSpPr>
          <p:spPr>
            <a:xfrm>
              <a:off x="-3000396" y="2714620"/>
              <a:ext cx="785818" cy="785818"/>
            </a:xfrm>
            <a:prstGeom prst="ellipse">
              <a:avLst/>
            </a:prstGeom>
            <a:solidFill>
              <a:srgbClr val="2F2C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-2928958" y="2830530"/>
              <a:ext cx="64294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3000" b="1" dirty="0" smtClean="0">
                  <a:solidFill>
                    <a:schemeClr val="bg1"/>
                  </a:solidFill>
                  <a:latin typeface="Montserrat"/>
                </a:rPr>
                <a:t>3</a:t>
              </a:r>
              <a:endParaRPr lang="uk-UA" sz="3000" b="1" dirty="0">
                <a:solidFill>
                  <a:schemeClr val="bg1"/>
                </a:solidFill>
                <a:latin typeface="Montserrat"/>
              </a:endParaRPr>
            </a:p>
          </p:txBody>
        </p:sp>
      </p:grpSp>
      <p:grpSp>
        <p:nvGrpSpPr>
          <p:cNvPr id="41" name="Группа 40"/>
          <p:cNvGrpSpPr/>
          <p:nvPr/>
        </p:nvGrpSpPr>
        <p:grpSpPr>
          <a:xfrm>
            <a:off x="7554528" y="5268528"/>
            <a:ext cx="3178943" cy="3178943"/>
            <a:chOff x="7072330" y="4857760"/>
            <a:chExt cx="2786050" cy="2786050"/>
          </a:xfrm>
        </p:grpSpPr>
        <p:sp>
          <p:nvSpPr>
            <p:cNvPr id="39" name="Овал 38"/>
            <p:cNvSpPr/>
            <p:nvPr/>
          </p:nvSpPr>
          <p:spPr>
            <a:xfrm>
              <a:off x="7072330" y="4857760"/>
              <a:ext cx="2786050" cy="2786050"/>
            </a:xfrm>
            <a:prstGeom prst="ellipse">
              <a:avLst/>
            </a:prstGeom>
            <a:solidFill>
              <a:srgbClr val="2F2C7B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0" name="Овал 39"/>
            <p:cNvSpPr/>
            <p:nvPr/>
          </p:nvSpPr>
          <p:spPr>
            <a:xfrm>
              <a:off x="7434266" y="5219696"/>
              <a:ext cx="2062178" cy="2062178"/>
            </a:xfrm>
            <a:prstGeom prst="ellipse">
              <a:avLst/>
            </a:prstGeom>
            <a:solidFill>
              <a:srgbClr val="2F2C7B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43" name="Овал 42"/>
          <p:cNvSpPr/>
          <p:nvPr/>
        </p:nvSpPr>
        <p:spPr>
          <a:xfrm>
            <a:off x="8036711" y="642918"/>
            <a:ext cx="2214578" cy="2214578"/>
          </a:xfrm>
          <a:prstGeom prst="ellipse">
            <a:avLst/>
          </a:prstGeom>
          <a:solidFill>
            <a:srgbClr val="2F2C7B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8684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TextBox 2"/>
          <p:cNvSpPr txBox="1"/>
          <p:nvPr/>
        </p:nvSpPr>
        <p:spPr>
          <a:xfrm>
            <a:off x="1785918" y="214290"/>
            <a:ext cx="5572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 smtClean="0">
                <a:solidFill>
                  <a:srgbClr val="272466"/>
                </a:solidFill>
                <a:latin typeface="Montserrat"/>
              </a:rPr>
              <a:t>Приклади використання:</a:t>
            </a:r>
            <a:endParaRPr lang="uk-UA" sz="2000" dirty="0">
              <a:solidFill>
                <a:srgbClr val="272466"/>
              </a:solidFill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427016"/>
            <a:ext cx="2772000" cy="1588"/>
          </a:xfrm>
          <a:prstGeom prst="line">
            <a:avLst/>
          </a:prstGeom>
          <a:ln w="38100">
            <a:solidFill>
              <a:srgbClr val="2724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6372000" y="428604"/>
            <a:ext cx="2772000" cy="1588"/>
          </a:xfrm>
          <a:prstGeom prst="line">
            <a:avLst/>
          </a:prstGeom>
          <a:ln w="38100">
            <a:solidFill>
              <a:srgbClr val="2724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Группа 12"/>
          <p:cNvGrpSpPr/>
          <p:nvPr/>
        </p:nvGrpSpPr>
        <p:grpSpPr>
          <a:xfrm>
            <a:off x="357158" y="1071546"/>
            <a:ext cx="5786478" cy="3071834"/>
            <a:chOff x="357158" y="1071546"/>
            <a:chExt cx="5786478" cy="3071834"/>
          </a:xfrm>
        </p:grpSpPr>
        <p:sp>
          <p:nvSpPr>
            <p:cNvPr id="11" name="TextBox 10"/>
            <p:cNvSpPr txBox="1"/>
            <p:nvPr/>
          </p:nvSpPr>
          <p:spPr>
            <a:xfrm>
              <a:off x="428596" y="1287102"/>
              <a:ext cx="5643602" cy="2640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ru-RU" b="1" dirty="0" err="1" smtClean="0">
                  <a:solidFill>
                    <a:srgbClr val="272466"/>
                  </a:solidFill>
                  <a:latin typeface="Montserrat"/>
                </a:rPr>
                <a:t>Існує</a:t>
              </a:r>
              <a:r>
                <a:rPr lang="ru-RU" b="1" dirty="0" smtClean="0">
                  <a:solidFill>
                    <a:srgbClr val="272466"/>
                  </a:solidFill>
                  <a:latin typeface="Montserrat"/>
                </a:rPr>
                <a:t> </a:t>
              </a:r>
              <a:r>
                <a:rPr lang="ru-RU" b="1" dirty="0" err="1" smtClean="0">
                  <a:solidFill>
                    <a:srgbClr val="272466"/>
                  </a:solidFill>
                  <a:latin typeface="Montserrat"/>
                </a:rPr>
                <a:t>безліч</a:t>
              </a:r>
              <a:r>
                <a:rPr lang="ru-RU" b="1" dirty="0" smtClean="0">
                  <a:solidFill>
                    <a:srgbClr val="272466"/>
                  </a:solidFill>
                  <a:latin typeface="Montserrat"/>
                </a:rPr>
                <a:t> </a:t>
              </a:r>
              <a:r>
                <a:rPr lang="ru-RU" b="1" dirty="0" err="1" smtClean="0">
                  <a:solidFill>
                    <a:srgbClr val="272466"/>
                  </a:solidFill>
                  <a:latin typeface="Montserrat"/>
                </a:rPr>
                <a:t>подій</a:t>
              </a:r>
              <a:r>
                <a:rPr lang="ru-RU" b="1" dirty="0" smtClean="0">
                  <a:solidFill>
                    <a:srgbClr val="272466"/>
                  </a:solidFill>
                  <a:latin typeface="Montserrat"/>
                </a:rPr>
                <a:t>, </a:t>
              </a:r>
              <a:r>
                <a:rPr lang="ru-RU" b="1" dirty="0" err="1" smtClean="0">
                  <a:solidFill>
                    <a:srgbClr val="272466"/>
                  </a:solidFill>
                  <a:latin typeface="Montserrat"/>
                </a:rPr>
                <a:t>що</a:t>
              </a:r>
              <a:r>
                <a:rPr lang="ru-RU" b="1" dirty="0" smtClean="0">
                  <a:solidFill>
                    <a:srgbClr val="272466"/>
                  </a:solidFill>
                  <a:latin typeface="Montserrat"/>
                </a:rPr>
                <a:t> </a:t>
              </a:r>
              <a:r>
                <a:rPr lang="ru-RU" b="1" dirty="0" err="1" smtClean="0">
                  <a:solidFill>
                    <a:srgbClr val="272466"/>
                  </a:solidFill>
                  <a:latin typeface="Montserrat"/>
                </a:rPr>
                <a:t>потребують</a:t>
              </a:r>
              <a:r>
                <a:rPr lang="ru-RU" b="1" dirty="0" smtClean="0">
                  <a:solidFill>
                    <a:srgbClr val="272466"/>
                  </a:solidFill>
                  <a:latin typeface="Montserrat"/>
                </a:rPr>
                <a:t> </a:t>
              </a:r>
              <a:r>
                <a:rPr lang="ru-RU" b="1" dirty="0" err="1" smtClean="0">
                  <a:solidFill>
                    <a:srgbClr val="272466"/>
                  </a:solidFill>
                  <a:latin typeface="Montserrat"/>
                </a:rPr>
                <a:t>використання</a:t>
              </a:r>
              <a:r>
                <a:rPr lang="ru-RU" b="1" dirty="0" smtClean="0">
                  <a:solidFill>
                    <a:srgbClr val="272466"/>
                  </a:solidFill>
                  <a:latin typeface="Montserrat"/>
                </a:rPr>
                <a:t> </a:t>
              </a:r>
              <a:r>
                <a:rPr lang="ru-RU" b="1" dirty="0" err="1" smtClean="0">
                  <a:solidFill>
                    <a:srgbClr val="272466"/>
                  </a:solidFill>
                  <a:latin typeface="Montserrat"/>
                </a:rPr>
                <a:t>нашого</a:t>
              </a:r>
              <a:r>
                <a:rPr lang="ru-RU" b="1" dirty="0" smtClean="0">
                  <a:solidFill>
                    <a:srgbClr val="272466"/>
                  </a:solidFill>
                  <a:latin typeface="Montserrat"/>
                </a:rPr>
                <a:t> </a:t>
              </a:r>
              <a:r>
                <a:rPr lang="ru-RU" b="1" dirty="0" err="1" smtClean="0">
                  <a:solidFill>
                    <a:srgbClr val="272466"/>
                  </a:solidFill>
                  <a:latin typeface="Montserrat"/>
                </a:rPr>
                <a:t>програмного</a:t>
              </a:r>
              <a:r>
                <a:rPr lang="ru-RU" b="1" dirty="0" smtClean="0">
                  <a:solidFill>
                    <a:srgbClr val="272466"/>
                  </a:solidFill>
                  <a:latin typeface="Montserrat"/>
                </a:rPr>
                <a:t> продукту:</a:t>
              </a:r>
            </a:p>
            <a:p>
              <a:pPr marL="108000">
                <a:lnSpc>
                  <a:spcPct val="120000"/>
                </a:lnSpc>
                <a:buFont typeface="Wingdings" pitchFamily="2" charset="2"/>
                <a:buChar char="Ø"/>
              </a:pPr>
              <a:r>
                <a:rPr lang="ru-RU" sz="1700" dirty="0" smtClean="0">
                  <a:solidFill>
                    <a:schemeClr val="bg1"/>
                  </a:solidFill>
                  <a:latin typeface="Montserrat"/>
                </a:rPr>
                <a:t> </a:t>
              </a:r>
              <a:r>
                <a:rPr lang="ru-RU" sz="1700" dirty="0" err="1" smtClean="0">
                  <a:solidFill>
                    <a:schemeClr val="bg1"/>
                  </a:solidFill>
                  <a:latin typeface="Montserrat"/>
                </a:rPr>
                <a:t>Запрошення</a:t>
              </a:r>
              <a:r>
                <a:rPr lang="ru-RU" sz="1700" dirty="0" smtClean="0">
                  <a:solidFill>
                    <a:schemeClr val="bg1"/>
                  </a:solidFill>
                  <a:latin typeface="Montserrat"/>
                </a:rPr>
                <a:t> на </a:t>
              </a:r>
              <a:r>
                <a:rPr lang="ru-RU" sz="1700" dirty="0" err="1" smtClean="0">
                  <a:solidFill>
                    <a:schemeClr val="bg1"/>
                  </a:solidFill>
                  <a:latin typeface="Montserrat"/>
                </a:rPr>
                <a:t>батьківські</a:t>
              </a:r>
              <a:r>
                <a:rPr lang="ru-RU" sz="1700" dirty="0" smtClean="0">
                  <a:solidFill>
                    <a:schemeClr val="bg1"/>
                  </a:solidFill>
                  <a:latin typeface="Montserrat"/>
                </a:rPr>
                <a:t> </a:t>
              </a:r>
              <a:r>
                <a:rPr lang="ru-RU" sz="1700" dirty="0" err="1" smtClean="0">
                  <a:solidFill>
                    <a:schemeClr val="bg1"/>
                  </a:solidFill>
                  <a:latin typeface="Montserrat"/>
                </a:rPr>
                <a:t>збори</a:t>
              </a:r>
              <a:r>
                <a:rPr lang="ru-RU" sz="1700" dirty="0" smtClean="0">
                  <a:solidFill>
                    <a:schemeClr val="bg1"/>
                  </a:solidFill>
                  <a:latin typeface="Montserrat"/>
                </a:rPr>
                <a:t>;</a:t>
              </a:r>
            </a:p>
            <a:p>
              <a:pPr marL="108000">
                <a:lnSpc>
                  <a:spcPct val="120000"/>
                </a:lnSpc>
                <a:buFont typeface="Wingdings" pitchFamily="2" charset="2"/>
                <a:buChar char="Ø"/>
              </a:pPr>
              <a:r>
                <a:rPr lang="ru-RU" sz="1700" dirty="0" smtClean="0">
                  <a:solidFill>
                    <a:schemeClr val="bg1"/>
                  </a:solidFill>
                  <a:latin typeface="Montserrat"/>
                </a:rPr>
                <a:t> </a:t>
              </a:r>
              <a:r>
                <a:rPr lang="ru-RU" sz="1700" dirty="0" err="1" smtClean="0">
                  <a:solidFill>
                    <a:schemeClr val="bg1"/>
                  </a:solidFill>
                  <a:latin typeface="Montserrat"/>
                </a:rPr>
                <a:t>Запрошення</a:t>
              </a:r>
              <a:r>
                <a:rPr lang="ru-RU" sz="1700" dirty="0" smtClean="0">
                  <a:solidFill>
                    <a:schemeClr val="bg1"/>
                  </a:solidFill>
                  <a:latin typeface="Montserrat"/>
                </a:rPr>
                <a:t> </a:t>
              </a:r>
              <a:r>
                <a:rPr lang="ru-RU" sz="1700" dirty="0" err="1" smtClean="0">
                  <a:solidFill>
                    <a:schemeClr val="bg1"/>
                  </a:solidFill>
                  <a:latin typeface="Montserrat"/>
                </a:rPr>
                <a:t>студентів</a:t>
              </a:r>
              <a:r>
                <a:rPr lang="ru-RU" sz="1700" dirty="0" smtClean="0">
                  <a:solidFill>
                    <a:schemeClr val="bg1"/>
                  </a:solidFill>
                  <a:latin typeface="Montserrat"/>
                </a:rPr>
                <a:t> на </a:t>
              </a:r>
              <a:r>
                <a:rPr lang="ru-RU" sz="1700" dirty="0" err="1" smtClean="0">
                  <a:solidFill>
                    <a:schemeClr val="bg1"/>
                  </a:solidFill>
                  <a:latin typeface="Montserrat"/>
                </a:rPr>
                <a:t>певний</a:t>
              </a:r>
              <a:r>
                <a:rPr lang="ru-RU" sz="1700" dirty="0" smtClean="0">
                  <a:solidFill>
                    <a:schemeClr val="bg1"/>
                  </a:solidFill>
                  <a:latin typeface="Montserrat"/>
                </a:rPr>
                <a:t> </a:t>
              </a:r>
              <a:r>
                <a:rPr lang="ru-RU" sz="1700" dirty="0" err="1" smtClean="0">
                  <a:solidFill>
                    <a:schemeClr val="bg1"/>
                  </a:solidFill>
                  <a:latin typeface="Montserrat"/>
                </a:rPr>
                <a:t>захід</a:t>
              </a:r>
              <a:r>
                <a:rPr lang="ru-RU" sz="1700" dirty="0" smtClean="0">
                  <a:solidFill>
                    <a:schemeClr val="bg1"/>
                  </a:solidFill>
                  <a:latin typeface="Montserrat"/>
                </a:rPr>
                <a:t>(</a:t>
              </a:r>
              <a:r>
                <a:rPr lang="ru-RU" sz="1700" dirty="0" err="1" smtClean="0">
                  <a:solidFill>
                    <a:schemeClr val="bg1"/>
                  </a:solidFill>
                  <a:latin typeface="Montserrat"/>
                </a:rPr>
                <a:t>екскурсія</a:t>
              </a:r>
              <a:r>
                <a:rPr lang="ru-RU" sz="1700" dirty="0" smtClean="0">
                  <a:solidFill>
                    <a:schemeClr val="bg1"/>
                  </a:solidFill>
                  <a:latin typeface="Montserrat"/>
                </a:rPr>
                <a:t>, </a:t>
              </a:r>
              <a:r>
                <a:rPr lang="ru-RU" sz="1700" dirty="0" err="1" smtClean="0">
                  <a:solidFill>
                    <a:schemeClr val="bg1"/>
                  </a:solidFill>
                  <a:latin typeface="Montserrat"/>
                </a:rPr>
                <a:t>виховна</a:t>
              </a:r>
              <a:r>
                <a:rPr lang="ru-RU" sz="1700" dirty="0" smtClean="0">
                  <a:solidFill>
                    <a:schemeClr val="bg1"/>
                  </a:solidFill>
                  <a:latin typeface="Montserrat"/>
                </a:rPr>
                <a:t> година та </a:t>
              </a:r>
              <a:r>
                <a:rPr lang="ru-RU" sz="1700" dirty="0" err="1" smtClean="0">
                  <a:solidFill>
                    <a:schemeClr val="bg1"/>
                  </a:solidFill>
                  <a:latin typeface="Montserrat"/>
                </a:rPr>
                <a:t>ін</a:t>
              </a:r>
              <a:r>
                <a:rPr lang="ru-RU" sz="1700" dirty="0" smtClean="0">
                  <a:solidFill>
                    <a:schemeClr val="bg1"/>
                  </a:solidFill>
                  <a:latin typeface="Montserrat"/>
                </a:rPr>
                <a:t>.);</a:t>
              </a:r>
            </a:p>
            <a:p>
              <a:pPr marL="108000">
                <a:lnSpc>
                  <a:spcPct val="120000"/>
                </a:lnSpc>
                <a:buFont typeface="Wingdings" pitchFamily="2" charset="2"/>
                <a:buChar char="Ø"/>
              </a:pPr>
              <a:r>
                <a:rPr lang="ru-RU" sz="1700" dirty="0" smtClean="0">
                  <a:solidFill>
                    <a:schemeClr val="bg1"/>
                  </a:solidFill>
                  <a:latin typeface="Montserrat"/>
                </a:rPr>
                <a:t> </a:t>
              </a:r>
              <a:r>
                <a:rPr lang="ru-RU" sz="1700" dirty="0" err="1" smtClean="0">
                  <a:solidFill>
                    <a:schemeClr val="bg1"/>
                  </a:solidFill>
                  <a:latin typeface="Montserrat"/>
                </a:rPr>
                <a:t>Запрошення</a:t>
              </a:r>
              <a:r>
                <a:rPr lang="ru-RU" sz="1700" dirty="0" smtClean="0">
                  <a:solidFill>
                    <a:schemeClr val="bg1"/>
                  </a:solidFill>
                  <a:latin typeface="Montserrat"/>
                </a:rPr>
                <a:t> </a:t>
              </a:r>
              <a:r>
                <a:rPr lang="ru-RU" sz="1700" dirty="0" err="1" smtClean="0">
                  <a:solidFill>
                    <a:schemeClr val="bg1"/>
                  </a:solidFill>
                  <a:latin typeface="Montserrat"/>
                </a:rPr>
                <a:t>викладачів</a:t>
              </a:r>
              <a:r>
                <a:rPr lang="ru-RU" sz="1700" dirty="0" smtClean="0">
                  <a:solidFill>
                    <a:schemeClr val="bg1"/>
                  </a:solidFill>
                  <a:latin typeface="Montserrat"/>
                </a:rPr>
                <a:t> на </a:t>
              </a:r>
              <a:r>
                <a:rPr lang="ru-RU" sz="1700" dirty="0" err="1" smtClean="0">
                  <a:solidFill>
                    <a:schemeClr val="bg1"/>
                  </a:solidFill>
                  <a:latin typeface="Montserrat"/>
                </a:rPr>
                <a:t>адмін.раду</a:t>
              </a:r>
              <a:r>
                <a:rPr lang="ru-RU" sz="1700" dirty="0" smtClean="0">
                  <a:solidFill>
                    <a:schemeClr val="bg1"/>
                  </a:solidFill>
                  <a:latin typeface="Montserrat"/>
                </a:rPr>
                <a:t>;</a:t>
              </a:r>
            </a:p>
            <a:p>
              <a:pPr marL="108000">
                <a:lnSpc>
                  <a:spcPct val="120000"/>
                </a:lnSpc>
                <a:buFont typeface="Wingdings" pitchFamily="2" charset="2"/>
                <a:buChar char="Ø"/>
              </a:pPr>
              <a:r>
                <a:rPr lang="ru-RU" sz="1700" dirty="0" smtClean="0">
                  <a:solidFill>
                    <a:schemeClr val="bg1"/>
                  </a:solidFill>
                  <a:latin typeface="Montserrat"/>
                </a:rPr>
                <a:t> </a:t>
              </a:r>
              <a:r>
                <a:rPr lang="ru-RU" sz="1700" dirty="0" err="1" smtClean="0">
                  <a:solidFill>
                    <a:schemeClr val="bg1"/>
                  </a:solidFill>
                  <a:latin typeface="Montserrat"/>
                </a:rPr>
                <a:t>Запрошення</a:t>
              </a:r>
              <a:r>
                <a:rPr lang="ru-RU" sz="1700" dirty="0" smtClean="0">
                  <a:solidFill>
                    <a:schemeClr val="bg1"/>
                  </a:solidFill>
                  <a:latin typeface="Montserrat"/>
                </a:rPr>
                <a:t> гостей на </a:t>
              </a:r>
              <a:r>
                <a:rPr lang="ru-RU" sz="1700" dirty="0" err="1" smtClean="0">
                  <a:solidFill>
                    <a:schemeClr val="bg1"/>
                  </a:solidFill>
                  <a:latin typeface="Montserrat"/>
                </a:rPr>
                <a:t>випускний</a:t>
              </a:r>
              <a:r>
                <a:rPr lang="ru-RU" sz="1700" dirty="0" smtClean="0">
                  <a:solidFill>
                    <a:schemeClr val="bg1"/>
                  </a:solidFill>
                  <a:latin typeface="Montserrat"/>
                </a:rPr>
                <a:t>;</a:t>
              </a:r>
            </a:p>
            <a:p>
              <a:pPr marL="108000">
                <a:lnSpc>
                  <a:spcPct val="120000"/>
                </a:lnSpc>
                <a:buFont typeface="Wingdings" pitchFamily="2" charset="2"/>
                <a:buChar char="Ø"/>
              </a:pPr>
              <a:r>
                <a:rPr lang="ru-RU" sz="1700" dirty="0" smtClean="0">
                  <a:solidFill>
                    <a:schemeClr val="bg1"/>
                  </a:solidFill>
                  <a:latin typeface="Montserrat"/>
                </a:rPr>
                <a:t> </a:t>
              </a:r>
              <a:r>
                <a:rPr lang="ru-RU" sz="1700" dirty="0" err="1" smtClean="0">
                  <a:solidFill>
                    <a:schemeClr val="bg1"/>
                  </a:solidFill>
                  <a:latin typeface="Montserrat"/>
                </a:rPr>
                <a:t>Запрошення</a:t>
              </a:r>
              <a:r>
                <a:rPr lang="ru-RU" sz="1700" dirty="0" smtClean="0">
                  <a:solidFill>
                    <a:schemeClr val="bg1"/>
                  </a:solidFill>
                  <a:latin typeface="Montserrat"/>
                </a:rPr>
                <a:t> на </a:t>
              </a:r>
              <a:r>
                <a:rPr lang="ru-RU" sz="1700" dirty="0" err="1" smtClean="0">
                  <a:solidFill>
                    <a:schemeClr val="bg1"/>
                  </a:solidFill>
                  <a:latin typeface="Montserrat"/>
                </a:rPr>
                <a:t>збори</a:t>
              </a:r>
              <a:r>
                <a:rPr lang="ru-RU" sz="1700" dirty="0" smtClean="0">
                  <a:solidFill>
                    <a:schemeClr val="bg1"/>
                  </a:solidFill>
                  <a:latin typeface="Montserrat"/>
                </a:rPr>
                <a:t> </a:t>
              </a:r>
              <a:r>
                <a:rPr lang="ru-RU" sz="1700" dirty="0" err="1" smtClean="0">
                  <a:solidFill>
                    <a:schemeClr val="bg1"/>
                  </a:solidFill>
                  <a:latin typeface="Montserrat"/>
                </a:rPr>
                <a:t>Студентської</a:t>
              </a:r>
              <a:r>
                <a:rPr lang="ru-RU" sz="1700" dirty="0" smtClean="0">
                  <a:solidFill>
                    <a:schemeClr val="bg1"/>
                  </a:solidFill>
                  <a:latin typeface="Montserrat"/>
                </a:rPr>
                <a:t> ради </a:t>
              </a:r>
              <a:r>
                <a:rPr lang="ru-RU" sz="1700" dirty="0" err="1" smtClean="0">
                  <a:solidFill>
                    <a:schemeClr val="bg1"/>
                  </a:solidFill>
                  <a:latin typeface="Montserrat"/>
                </a:rPr>
                <a:t>тощо</a:t>
              </a:r>
              <a:endParaRPr lang="uk-UA" dirty="0">
                <a:solidFill>
                  <a:schemeClr val="bg1"/>
                </a:solidFill>
                <a:latin typeface="Montserrat"/>
              </a:endParaRPr>
            </a:p>
          </p:txBody>
        </p:sp>
        <p:sp>
          <p:nvSpPr>
            <p:cNvPr id="10" name="Скругленный прямоугольник 9"/>
            <p:cNvSpPr/>
            <p:nvPr/>
          </p:nvSpPr>
          <p:spPr>
            <a:xfrm>
              <a:off x="357158" y="1071546"/>
              <a:ext cx="5786478" cy="3071834"/>
            </a:xfrm>
            <a:prstGeom prst="roundRect">
              <a:avLst/>
            </a:prstGeom>
            <a:noFill/>
            <a:ln w="28575">
              <a:solidFill>
                <a:srgbClr val="2724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14" name="Овал 13"/>
          <p:cNvSpPr/>
          <p:nvPr/>
        </p:nvSpPr>
        <p:spPr>
          <a:xfrm>
            <a:off x="8608215" y="500042"/>
            <a:ext cx="1071570" cy="1071570"/>
          </a:xfrm>
          <a:prstGeom prst="ellipse">
            <a:avLst/>
          </a:prstGeom>
          <a:solidFill>
            <a:srgbClr val="2F2C7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/>
          <p:cNvSpPr/>
          <p:nvPr/>
        </p:nvSpPr>
        <p:spPr>
          <a:xfrm>
            <a:off x="-535785" y="4071942"/>
            <a:ext cx="1071570" cy="1071570"/>
          </a:xfrm>
          <a:prstGeom prst="ellipse">
            <a:avLst/>
          </a:prstGeom>
          <a:solidFill>
            <a:srgbClr val="2F2C7B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/>
          <p:cNvSpPr/>
          <p:nvPr/>
        </p:nvSpPr>
        <p:spPr>
          <a:xfrm>
            <a:off x="1357290" y="5679273"/>
            <a:ext cx="2357454" cy="2357454"/>
          </a:xfrm>
          <a:prstGeom prst="ellipse">
            <a:avLst/>
          </a:prstGeom>
          <a:solidFill>
            <a:srgbClr val="2F2C7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19" name="Группа 18"/>
          <p:cNvGrpSpPr/>
          <p:nvPr/>
        </p:nvGrpSpPr>
        <p:grpSpPr>
          <a:xfrm>
            <a:off x="6643702" y="4357694"/>
            <a:ext cx="3143304" cy="3143304"/>
            <a:chOff x="6643702" y="4357694"/>
            <a:chExt cx="3143304" cy="3143304"/>
          </a:xfrm>
        </p:grpSpPr>
        <p:sp>
          <p:nvSpPr>
            <p:cNvPr id="17" name="Овал 16"/>
            <p:cNvSpPr/>
            <p:nvPr/>
          </p:nvSpPr>
          <p:spPr>
            <a:xfrm>
              <a:off x="6643702" y="4357694"/>
              <a:ext cx="3143304" cy="3143304"/>
            </a:xfrm>
            <a:prstGeom prst="ellipse">
              <a:avLst/>
            </a:prstGeom>
            <a:solidFill>
              <a:srgbClr val="2F2C7B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7036627" y="4750619"/>
              <a:ext cx="2357454" cy="2357454"/>
            </a:xfrm>
            <a:prstGeom prst="ellipse">
              <a:avLst/>
            </a:prstGeom>
            <a:solidFill>
              <a:srgbClr val="2F2C7B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pic>
        <p:nvPicPr>
          <p:cNvPr id="8194" name="Picture 2" descr="C:\Users\galac\Downloads\Saly-3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57842" y="3286148"/>
            <a:ext cx="3429000" cy="3429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8684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TextBox 2"/>
          <p:cNvSpPr txBox="1"/>
          <p:nvPr/>
        </p:nvSpPr>
        <p:spPr>
          <a:xfrm>
            <a:off x="1785918" y="214290"/>
            <a:ext cx="5572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 smtClean="0">
                <a:solidFill>
                  <a:srgbClr val="272466"/>
                </a:solidFill>
                <a:latin typeface="Montserrat"/>
              </a:rPr>
              <a:t>Приклади використання:</a:t>
            </a:r>
            <a:endParaRPr lang="uk-UA" sz="2000" dirty="0">
              <a:solidFill>
                <a:srgbClr val="272466"/>
              </a:solidFill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427016"/>
            <a:ext cx="2772000" cy="1588"/>
          </a:xfrm>
          <a:prstGeom prst="line">
            <a:avLst/>
          </a:prstGeom>
          <a:ln w="38100">
            <a:solidFill>
              <a:srgbClr val="2724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6372000" y="428604"/>
            <a:ext cx="2772000" cy="1588"/>
          </a:xfrm>
          <a:prstGeom prst="line">
            <a:avLst/>
          </a:prstGeom>
          <a:ln w="38100">
            <a:solidFill>
              <a:srgbClr val="2724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4282" y="1071546"/>
            <a:ext cx="5250661" cy="1005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sz="1700" b="1" i="1" dirty="0" err="1" smtClean="0">
                <a:solidFill>
                  <a:srgbClr val="272466"/>
                </a:solidFill>
                <a:latin typeface="Montserrat"/>
              </a:rPr>
              <a:t>Запрошення</a:t>
            </a:r>
            <a:r>
              <a:rPr lang="ru-RU" sz="1700" b="1" i="1" dirty="0" smtClean="0">
                <a:solidFill>
                  <a:srgbClr val="272466"/>
                </a:solidFill>
                <a:latin typeface="Montserrat"/>
              </a:rPr>
              <a:t> </a:t>
            </a:r>
            <a:r>
              <a:rPr lang="ru-RU" sz="1700" b="1" i="1" dirty="0" err="1" smtClean="0">
                <a:solidFill>
                  <a:srgbClr val="272466"/>
                </a:solidFill>
                <a:latin typeface="Montserrat"/>
              </a:rPr>
              <a:t>можна</a:t>
            </a:r>
            <a:r>
              <a:rPr lang="ru-RU" sz="1700" b="1" i="1" dirty="0" smtClean="0">
                <a:solidFill>
                  <a:srgbClr val="272466"/>
                </a:solidFill>
                <a:latin typeface="Montserrat"/>
              </a:rPr>
              <a:t> </a:t>
            </a:r>
            <a:r>
              <a:rPr lang="ru-RU" sz="1700" b="1" i="1" dirty="0" err="1" smtClean="0">
                <a:solidFill>
                  <a:srgbClr val="272466"/>
                </a:solidFill>
                <a:latin typeface="Montserrat"/>
              </a:rPr>
              <a:t>генерувати</a:t>
            </a:r>
            <a:r>
              <a:rPr lang="ru-RU" sz="1700" b="1" i="1" dirty="0" smtClean="0">
                <a:solidFill>
                  <a:srgbClr val="272466"/>
                </a:solidFill>
                <a:latin typeface="Montserrat"/>
              </a:rPr>
              <a:t> як на </a:t>
            </a:r>
            <a:r>
              <a:rPr lang="ru-RU" sz="1700" b="1" i="1" dirty="0" err="1" smtClean="0">
                <a:solidFill>
                  <a:srgbClr val="272466"/>
                </a:solidFill>
                <a:latin typeface="Montserrat"/>
              </a:rPr>
              <a:t>групу</a:t>
            </a:r>
            <a:r>
              <a:rPr lang="ru-RU" sz="1700" b="1" i="1" dirty="0" smtClean="0">
                <a:solidFill>
                  <a:srgbClr val="272466"/>
                </a:solidFill>
                <a:latin typeface="Montserrat"/>
              </a:rPr>
              <a:t> людей (</a:t>
            </a:r>
            <a:r>
              <a:rPr lang="ru-RU" sz="1700" b="1" i="1" dirty="0" err="1" smtClean="0">
                <a:solidFill>
                  <a:srgbClr val="272466"/>
                </a:solidFill>
                <a:latin typeface="Montserrat"/>
              </a:rPr>
              <a:t>вказуючи</a:t>
            </a:r>
            <a:r>
              <a:rPr lang="ru-RU" sz="1700" b="1" i="1" dirty="0" smtClean="0">
                <a:solidFill>
                  <a:srgbClr val="272466"/>
                </a:solidFill>
                <a:latin typeface="Montserrat"/>
              </a:rPr>
              <a:t> </a:t>
            </a:r>
            <a:r>
              <a:rPr lang="ru-RU" sz="1700" b="1" i="1" dirty="0" err="1" smtClean="0">
                <a:solidFill>
                  <a:srgbClr val="272466"/>
                </a:solidFill>
                <a:latin typeface="Montserrat"/>
              </a:rPr>
              <a:t>прізвища</a:t>
            </a:r>
            <a:r>
              <a:rPr lang="ru-RU" sz="1700" b="1" i="1" dirty="0" smtClean="0">
                <a:solidFill>
                  <a:srgbClr val="272466"/>
                </a:solidFill>
                <a:latin typeface="Montserrat"/>
              </a:rPr>
              <a:t>, де на </a:t>
            </a:r>
            <a:r>
              <a:rPr lang="ru-RU" sz="1700" b="1" i="1" dirty="0" err="1" smtClean="0">
                <a:solidFill>
                  <a:srgbClr val="272466"/>
                </a:solidFill>
                <a:latin typeface="Montserrat"/>
              </a:rPr>
              <a:t>кожну</a:t>
            </a:r>
            <a:r>
              <a:rPr lang="ru-RU" sz="1700" b="1" i="1" dirty="0" smtClean="0">
                <a:solidFill>
                  <a:srgbClr val="272466"/>
                </a:solidFill>
                <a:latin typeface="Montserrat"/>
              </a:rPr>
              <a:t> </a:t>
            </a:r>
            <a:r>
              <a:rPr lang="ru-RU" sz="1700" b="1" i="1" dirty="0" err="1" smtClean="0">
                <a:solidFill>
                  <a:srgbClr val="272466"/>
                </a:solidFill>
                <a:latin typeface="Montserrat"/>
              </a:rPr>
              <a:t>людину</a:t>
            </a:r>
            <a:r>
              <a:rPr lang="ru-RU" sz="1700" b="1" i="1" dirty="0" smtClean="0">
                <a:solidFill>
                  <a:srgbClr val="272466"/>
                </a:solidFill>
                <a:latin typeface="Montserrat"/>
              </a:rPr>
              <a:t> буде сформована </a:t>
            </a:r>
            <a:r>
              <a:rPr lang="ru-RU" sz="1700" b="1" i="1" dirty="0" err="1" smtClean="0">
                <a:solidFill>
                  <a:srgbClr val="272466"/>
                </a:solidFill>
                <a:latin typeface="Montserrat"/>
              </a:rPr>
              <a:t>окрема</a:t>
            </a:r>
            <a:r>
              <a:rPr lang="ru-RU" sz="1700" b="1" i="1" dirty="0" smtClean="0">
                <a:solidFill>
                  <a:srgbClr val="272466"/>
                </a:solidFill>
                <a:latin typeface="Montserrat"/>
              </a:rPr>
              <a:t> </a:t>
            </a:r>
            <a:r>
              <a:rPr lang="ru-RU" sz="1700" b="1" i="1" dirty="0" err="1" smtClean="0">
                <a:solidFill>
                  <a:srgbClr val="272466"/>
                </a:solidFill>
                <a:latin typeface="Montserrat"/>
              </a:rPr>
              <a:t>картка</a:t>
            </a:r>
            <a:r>
              <a:rPr lang="ru-RU" sz="1700" b="1" i="1" dirty="0" smtClean="0">
                <a:solidFill>
                  <a:srgbClr val="272466"/>
                </a:solidFill>
                <a:latin typeface="Montserrat"/>
              </a:rPr>
              <a:t>)</a:t>
            </a:r>
            <a:endParaRPr lang="uk-UA" sz="1700" b="1" i="1" dirty="0">
              <a:solidFill>
                <a:srgbClr val="272466"/>
              </a:solidFill>
              <a:latin typeface="Montserrat"/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8608215" y="500042"/>
            <a:ext cx="1071570" cy="1071570"/>
          </a:xfrm>
          <a:prstGeom prst="ellipse">
            <a:avLst/>
          </a:prstGeom>
          <a:solidFill>
            <a:srgbClr val="2F2C7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/>
          <p:cNvSpPr/>
          <p:nvPr/>
        </p:nvSpPr>
        <p:spPr>
          <a:xfrm>
            <a:off x="-535785" y="4071942"/>
            <a:ext cx="1071570" cy="1071570"/>
          </a:xfrm>
          <a:prstGeom prst="ellipse">
            <a:avLst/>
          </a:prstGeom>
          <a:solidFill>
            <a:srgbClr val="2F2C7B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/>
          <p:cNvSpPr/>
          <p:nvPr/>
        </p:nvSpPr>
        <p:spPr>
          <a:xfrm>
            <a:off x="1357290" y="5679273"/>
            <a:ext cx="2357454" cy="2357454"/>
          </a:xfrm>
          <a:prstGeom prst="ellipse">
            <a:avLst/>
          </a:prstGeom>
          <a:solidFill>
            <a:srgbClr val="2F2C7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TextBox 18"/>
          <p:cNvSpPr txBox="1"/>
          <p:nvPr/>
        </p:nvSpPr>
        <p:spPr>
          <a:xfrm>
            <a:off x="285720" y="4643446"/>
            <a:ext cx="4500594" cy="1005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sz="1700" b="1" i="1" dirty="0" smtClean="0">
                <a:solidFill>
                  <a:srgbClr val="272466"/>
                </a:solidFill>
                <a:latin typeface="Montserrat"/>
              </a:rPr>
              <a:t>так </a:t>
            </a:r>
            <a:r>
              <a:rPr lang="ru-RU" sz="1700" b="1" i="1" dirty="0" err="1" smtClean="0">
                <a:solidFill>
                  <a:srgbClr val="272466"/>
                </a:solidFill>
                <a:latin typeface="Montserrat"/>
              </a:rPr>
              <a:t>і</a:t>
            </a:r>
            <a:r>
              <a:rPr lang="ru-RU" sz="1700" b="1" i="1" dirty="0" smtClean="0">
                <a:solidFill>
                  <a:srgbClr val="272466"/>
                </a:solidFill>
                <a:latin typeface="Montserrat"/>
              </a:rPr>
              <a:t> </a:t>
            </a:r>
            <a:r>
              <a:rPr lang="ru-RU" sz="1700" b="1" i="1" dirty="0" err="1" smtClean="0">
                <a:solidFill>
                  <a:srgbClr val="272466"/>
                </a:solidFill>
                <a:latin typeface="Montserrat"/>
              </a:rPr>
              <a:t>загальні</a:t>
            </a:r>
            <a:r>
              <a:rPr lang="ru-RU" sz="1700" b="1" i="1" dirty="0" smtClean="0">
                <a:solidFill>
                  <a:srgbClr val="272466"/>
                </a:solidFill>
                <a:latin typeface="Montserrat"/>
              </a:rPr>
              <a:t> </a:t>
            </a:r>
            <a:r>
              <a:rPr lang="ru-RU" sz="1700" b="1" i="1" dirty="0" err="1" smtClean="0">
                <a:solidFill>
                  <a:srgbClr val="272466"/>
                </a:solidFill>
                <a:latin typeface="Montserrat"/>
              </a:rPr>
              <a:t>запрошення</a:t>
            </a:r>
            <a:r>
              <a:rPr lang="ru-RU" sz="1700" b="1" i="1" dirty="0" smtClean="0">
                <a:solidFill>
                  <a:srgbClr val="272466"/>
                </a:solidFill>
                <a:latin typeface="Montserrat"/>
              </a:rPr>
              <a:t>, де не </a:t>
            </a:r>
            <a:r>
              <a:rPr lang="ru-RU" sz="1700" b="1" i="1" dirty="0" err="1" smtClean="0">
                <a:solidFill>
                  <a:srgbClr val="272466"/>
                </a:solidFill>
                <a:latin typeface="Montserrat"/>
              </a:rPr>
              <a:t>зазначається</a:t>
            </a:r>
            <a:r>
              <a:rPr lang="ru-RU" sz="1700" b="1" i="1" dirty="0" smtClean="0">
                <a:solidFill>
                  <a:srgbClr val="272466"/>
                </a:solidFill>
                <a:latin typeface="Montserrat"/>
              </a:rPr>
              <a:t> </a:t>
            </a:r>
            <a:r>
              <a:rPr lang="ru-RU" sz="1700" b="1" i="1" dirty="0" err="1" smtClean="0">
                <a:solidFill>
                  <a:srgbClr val="272466"/>
                </a:solidFill>
                <a:latin typeface="Montserrat"/>
              </a:rPr>
              <a:t>прізвище</a:t>
            </a:r>
            <a:r>
              <a:rPr lang="ru-RU" sz="1700" b="1" i="1" dirty="0" smtClean="0">
                <a:solidFill>
                  <a:srgbClr val="272466"/>
                </a:solidFill>
                <a:latin typeface="Montserrat"/>
              </a:rPr>
              <a:t>, а </a:t>
            </a:r>
            <a:r>
              <a:rPr lang="ru-RU" sz="1700" b="1" i="1" dirty="0" err="1" smtClean="0">
                <a:solidFill>
                  <a:srgbClr val="272466"/>
                </a:solidFill>
                <a:latin typeface="Montserrat"/>
              </a:rPr>
              <a:t>отже</a:t>
            </a:r>
            <a:r>
              <a:rPr lang="ru-RU" sz="1700" b="1" i="1" dirty="0" smtClean="0">
                <a:solidFill>
                  <a:srgbClr val="272466"/>
                </a:solidFill>
                <a:latin typeface="Montserrat"/>
              </a:rPr>
              <a:t> </a:t>
            </a:r>
            <a:r>
              <a:rPr lang="ru-RU" sz="1700" b="1" i="1" dirty="0" err="1" smtClean="0">
                <a:solidFill>
                  <a:srgbClr val="272466"/>
                </a:solidFill>
                <a:latin typeface="Montserrat"/>
              </a:rPr>
              <a:t>може</a:t>
            </a:r>
            <a:r>
              <a:rPr lang="ru-RU" sz="1700" b="1" i="1" dirty="0" smtClean="0">
                <a:solidFill>
                  <a:srgbClr val="272466"/>
                </a:solidFill>
                <a:latin typeface="Montserrat"/>
              </a:rPr>
              <a:t> </a:t>
            </a:r>
            <a:r>
              <a:rPr lang="ru-RU" sz="1700" b="1" i="1" dirty="0" err="1" smtClean="0">
                <a:solidFill>
                  <a:srgbClr val="272466"/>
                </a:solidFill>
                <a:latin typeface="Montserrat"/>
              </a:rPr>
              <a:t>надсилатися</a:t>
            </a:r>
            <a:r>
              <a:rPr lang="ru-RU" sz="1700" b="1" i="1" dirty="0" smtClean="0">
                <a:solidFill>
                  <a:srgbClr val="272466"/>
                </a:solidFill>
                <a:latin typeface="Montserrat"/>
              </a:rPr>
              <a:t> </a:t>
            </a:r>
            <a:r>
              <a:rPr lang="ru-RU" sz="1700" b="1" i="1" dirty="0" err="1" smtClean="0">
                <a:solidFill>
                  <a:srgbClr val="272466"/>
                </a:solidFill>
                <a:latin typeface="Montserrat"/>
              </a:rPr>
              <a:t>відразу</a:t>
            </a:r>
            <a:r>
              <a:rPr lang="ru-RU" sz="1700" b="1" i="1" dirty="0" smtClean="0">
                <a:solidFill>
                  <a:srgbClr val="272466"/>
                </a:solidFill>
                <a:latin typeface="Montserrat"/>
              </a:rPr>
              <a:t> у </a:t>
            </a:r>
            <a:r>
              <a:rPr lang="ru-RU" sz="1700" b="1" i="1" dirty="0" err="1" smtClean="0">
                <a:solidFill>
                  <a:srgbClr val="272466"/>
                </a:solidFill>
                <a:latin typeface="Montserrat"/>
              </a:rPr>
              <a:t>групу</a:t>
            </a:r>
            <a:endParaRPr lang="uk-UA" sz="1700" i="1" dirty="0">
              <a:solidFill>
                <a:schemeClr val="bg1"/>
              </a:solidFill>
              <a:latin typeface="Montserrat"/>
            </a:endParaRPr>
          </a:p>
        </p:txBody>
      </p:sp>
      <p:sp>
        <p:nvSpPr>
          <p:cNvPr id="22" name="Полилиния 21"/>
          <p:cNvSpPr/>
          <p:nvPr/>
        </p:nvSpPr>
        <p:spPr>
          <a:xfrm>
            <a:off x="-14068" y="2414954"/>
            <a:ext cx="5373859" cy="1329397"/>
          </a:xfrm>
          <a:custGeom>
            <a:avLst/>
            <a:gdLst>
              <a:gd name="connsiteX0" fmla="*/ 0 w 5373859"/>
              <a:gd name="connsiteY0" fmla="*/ 1200443 h 1329397"/>
              <a:gd name="connsiteX1" fmla="*/ 1139483 w 5373859"/>
              <a:gd name="connsiteY1" fmla="*/ 103163 h 1329397"/>
              <a:gd name="connsiteX2" fmla="*/ 2208628 w 5373859"/>
              <a:gd name="connsiteY2" fmla="*/ 1327052 h 1329397"/>
              <a:gd name="connsiteX3" fmla="*/ 3319976 w 5373859"/>
              <a:gd name="connsiteY3" fmla="*/ 117231 h 1329397"/>
              <a:gd name="connsiteX4" fmla="*/ 4375053 w 5373859"/>
              <a:gd name="connsiteY4" fmla="*/ 1270781 h 1329397"/>
              <a:gd name="connsiteX5" fmla="*/ 5373859 w 5373859"/>
              <a:gd name="connsiteY5" fmla="*/ 18757 h 1329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3859" h="1329397">
                <a:moveTo>
                  <a:pt x="0" y="1200443"/>
                </a:moveTo>
                <a:cubicBezTo>
                  <a:pt x="385689" y="641252"/>
                  <a:pt x="771378" y="82062"/>
                  <a:pt x="1139483" y="103163"/>
                </a:cubicBezTo>
                <a:cubicBezTo>
                  <a:pt x="1507588" y="124264"/>
                  <a:pt x="1845213" y="1324707"/>
                  <a:pt x="2208628" y="1327052"/>
                </a:cubicBezTo>
                <a:cubicBezTo>
                  <a:pt x="2572043" y="1329397"/>
                  <a:pt x="2958905" y="126609"/>
                  <a:pt x="3319976" y="117231"/>
                </a:cubicBezTo>
                <a:cubicBezTo>
                  <a:pt x="3681047" y="107853"/>
                  <a:pt x="4032739" y="1287193"/>
                  <a:pt x="4375053" y="1270781"/>
                </a:cubicBezTo>
                <a:cubicBezTo>
                  <a:pt x="4717367" y="1254369"/>
                  <a:pt x="5066715" y="0"/>
                  <a:pt x="5373859" y="18757"/>
                </a:cubicBez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2"/>
          <a:srcRect l="4478" t="3061" r="3731" b="5101"/>
          <a:stretch>
            <a:fillRect/>
          </a:stretch>
        </p:blipFill>
        <p:spPr bwMode="auto">
          <a:xfrm>
            <a:off x="5143504" y="4214818"/>
            <a:ext cx="2928958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3"/>
          <a:srcRect l="1494" t="6082" r="52193" b="6326"/>
          <a:stretch>
            <a:fillRect/>
          </a:stretch>
        </p:blipFill>
        <p:spPr bwMode="auto">
          <a:xfrm>
            <a:off x="4572000" y="2143116"/>
            <a:ext cx="2250297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3"/>
          <a:srcRect l="52218" t="7054" r="1470" b="6326"/>
          <a:stretch>
            <a:fillRect/>
          </a:stretch>
        </p:blipFill>
        <p:spPr bwMode="auto">
          <a:xfrm>
            <a:off x="6857984" y="2143116"/>
            <a:ext cx="2286016" cy="172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8684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/>
          <a:lstStyle/>
          <a:p>
            <a:r>
              <a:rPr lang="uk-UA" b="1" dirty="0" smtClean="0">
                <a:solidFill>
                  <a:srgbClr val="272466"/>
                </a:solidFill>
                <a:latin typeface="Montserrat"/>
              </a:rPr>
              <a:t>Представлення роботи кожного спеціаліста</a:t>
            </a:r>
            <a:endParaRPr lang="uk-UA" b="1" dirty="0">
              <a:solidFill>
                <a:srgbClr val="272466"/>
              </a:solidFill>
              <a:latin typeface="Montserrat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-571536" y="-428652"/>
            <a:ext cx="2071670" cy="2071670"/>
          </a:xfrm>
          <a:prstGeom prst="ellipse">
            <a:avLst/>
          </a:prstGeom>
          <a:solidFill>
            <a:srgbClr val="2F2C7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/>
          <p:cNvSpPr/>
          <p:nvPr/>
        </p:nvSpPr>
        <p:spPr>
          <a:xfrm>
            <a:off x="8108165" y="4286256"/>
            <a:ext cx="2071670" cy="2071670"/>
          </a:xfrm>
          <a:prstGeom prst="ellipse">
            <a:avLst/>
          </a:prstGeom>
          <a:solidFill>
            <a:srgbClr val="2F2C7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/>
          <p:cNvSpPr/>
          <p:nvPr/>
        </p:nvSpPr>
        <p:spPr>
          <a:xfrm>
            <a:off x="8376033" y="-214338"/>
            <a:ext cx="1535933" cy="1535933"/>
          </a:xfrm>
          <a:prstGeom prst="ellipse">
            <a:avLst/>
          </a:prstGeom>
          <a:solidFill>
            <a:srgbClr val="2F2C7B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/>
          <p:cNvSpPr/>
          <p:nvPr/>
        </p:nvSpPr>
        <p:spPr>
          <a:xfrm>
            <a:off x="-285783" y="5322068"/>
            <a:ext cx="785818" cy="785818"/>
          </a:xfrm>
          <a:prstGeom prst="ellipse">
            <a:avLst/>
          </a:prstGeom>
          <a:solidFill>
            <a:srgbClr val="2F2C7B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/>
          <p:cNvSpPr/>
          <p:nvPr/>
        </p:nvSpPr>
        <p:spPr>
          <a:xfrm>
            <a:off x="6000760" y="6072182"/>
            <a:ext cx="785818" cy="785818"/>
          </a:xfrm>
          <a:prstGeom prst="ellipse">
            <a:avLst/>
          </a:prstGeom>
          <a:solidFill>
            <a:srgbClr val="2F2C7B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8684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9" name="Группа 8"/>
          <p:cNvGrpSpPr/>
          <p:nvPr/>
        </p:nvGrpSpPr>
        <p:grpSpPr>
          <a:xfrm>
            <a:off x="1785918" y="214290"/>
            <a:ext cx="5572164" cy="714380"/>
            <a:chOff x="1785918" y="214290"/>
            <a:chExt cx="5572164" cy="714380"/>
          </a:xfrm>
        </p:grpSpPr>
        <p:sp>
          <p:nvSpPr>
            <p:cNvPr id="3" name="TextBox 2"/>
            <p:cNvSpPr txBox="1"/>
            <p:nvPr/>
          </p:nvSpPr>
          <p:spPr>
            <a:xfrm>
              <a:off x="1785918" y="354907"/>
              <a:ext cx="55721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2200" b="1" dirty="0" smtClean="0">
                  <a:solidFill>
                    <a:srgbClr val="272466"/>
                  </a:solidFill>
                  <a:latin typeface="Montserrat"/>
                </a:rPr>
                <a:t>Команда менеджерів програми:</a:t>
              </a:r>
              <a:endParaRPr lang="uk-UA" sz="2200" dirty="0">
                <a:solidFill>
                  <a:srgbClr val="272466"/>
                </a:solidFill>
              </a:endParaRPr>
            </a:p>
          </p:txBody>
        </p:sp>
        <p:sp>
          <p:nvSpPr>
            <p:cNvPr id="8" name="Скругленный прямоугольник 7"/>
            <p:cNvSpPr/>
            <p:nvPr/>
          </p:nvSpPr>
          <p:spPr>
            <a:xfrm>
              <a:off x="2143108" y="214290"/>
              <a:ext cx="4786346" cy="714380"/>
            </a:xfrm>
            <a:prstGeom prst="roundRect">
              <a:avLst/>
            </a:prstGeom>
            <a:noFill/>
            <a:ln>
              <a:solidFill>
                <a:srgbClr val="272466"/>
              </a:solidFill>
            </a:ln>
            <a:effectLst>
              <a:glow rad="101600">
                <a:srgbClr val="272466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28662" y="2127160"/>
            <a:ext cx="7429552" cy="4408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7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700" dirty="0" err="1" smtClean="0">
                <a:solidFill>
                  <a:schemeClr val="bg1"/>
                </a:solidFill>
                <a:latin typeface="Montserrat"/>
              </a:rPr>
              <a:t>Працював</a:t>
            </a:r>
            <a:r>
              <a:rPr lang="ru-RU" sz="17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700" dirty="0" err="1" smtClean="0">
                <a:solidFill>
                  <a:schemeClr val="bg1"/>
                </a:solidFill>
                <a:latin typeface="Montserrat"/>
              </a:rPr>
              <a:t>з</a:t>
            </a:r>
            <a:r>
              <a:rPr lang="ru-RU" sz="1700" dirty="0" smtClean="0">
                <a:solidFill>
                  <a:schemeClr val="bg1"/>
                </a:solidFill>
                <a:latin typeface="Montserrat"/>
              </a:rPr>
              <a:t> «</a:t>
            </a:r>
            <a:r>
              <a:rPr lang="ru-RU" sz="1700" dirty="0" err="1" smtClean="0">
                <a:solidFill>
                  <a:schemeClr val="bg1"/>
                </a:solidFill>
                <a:latin typeface="Montserrat"/>
              </a:rPr>
              <a:t>Концепцією</a:t>
            </a:r>
            <a:r>
              <a:rPr lang="ru-RU" sz="1700" dirty="0" smtClean="0">
                <a:solidFill>
                  <a:schemeClr val="bg1"/>
                </a:solidFill>
                <a:latin typeface="Montserrat"/>
              </a:rPr>
              <a:t> проекту»;</a:t>
            </a:r>
          </a:p>
          <a:p>
            <a:pPr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7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700" dirty="0" err="1" smtClean="0">
                <a:solidFill>
                  <a:schemeClr val="bg1"/>
                </a:solidFill>
                <a:latin typeface="Montserrat"/>
              </a:rPr>
              <a:t>Допомагав</a:t>
            </a:r>
            <a:r>
              <a:rPr lang="ru-RU" sz="1700" dirty="0" smtClean="0">
                <a:solidFill>
                  <a:schemeClr val="bg1"/>
                </a:solidFill>
                <a:latin typeface="Montserrat"/>
              </a:rPr>
              <a:t> у </a:t>
            </a:r>
            <a:r>
              <a:rPr lang="ru-RU" sz="1700" dirty="0" err="1" smtClean="0">
                <a:solidFill>
                  <a:schemeClr val="bg1"/>
                </a:solidFill>
                <a:latin typeface="Montserrat"/>
              </a:rPr>
              <a:t>формуванні</a:t>
            </a:r>
            <a:r>
              <a:rPr lang="ru-RU" sz="1700" dirty="0" smtClean="0">
                <a:solidFill>
                  <a:schemeClr val="bg1"/>
                </a:solidFill>
                <a:latin typeface="Montserrat"/>
              </a:rPr>
              <a:t> та </a:t>
            </a:r>
            <a:r>
              <a:rPr lang="ru-RU" sz="1700" dirty="0" err="1" smtClean="0">
                <a:solidFill>
                  <a:schemeClr val="bg1"/>
                </a:solidFill>
                <a:latin typeface="Montserrat"/>
              </a:rPr>
              <a:t>написанні</a:t>
            </a:r>
            <a:r>
              <a:rPr lang="ru-RU" sz="17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700" dirty="0" err="1" smtClean="0">
                <a:solidFill>
                  <a:schemeClr val="bg1"/>
                </a:solidFill>
                <a:latin typeface="Montserrat"/>
              </a:rPr>
              <a:t>завдань</a:t>
            </a:r>
            <a:r>
              <a:rPr lang="ru-RU" sz="1700" dirty="0" smtClean="0">
                <a:solidFill>
                  <a:schemeClr val="bg1"/>
                </a:solidFill>
                <a:latin typeface="Montserrat"/>
              </a:rPr>
              <a:t>;</a:t>
            </a:r>
          </a:p>
          <a:p>
            <a:pPr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700" dirty="0" smtClean="0">
                <a:solidFill>
                  <a:schemeClr val="bg1"/>
                </a:solidFill>
                <a:latin typeface="Montserrat"/>
              </a:rPr>
              <a:t> Разом </a:t>
            </a:r>
            <a:r>
              <a:rPr lang="ru-RU" sz="1700" dirty="0" err="1" smtClean="0">
                <a:solidFill>
                  <a:schemeClr val="bg1"/>
                </a:solidFill>
                <a:latin typeface="Montserrat"/>
              </a:rPr>
              <a:t>із</a:t>
            </a:r>
            <a:r>
              <a:rPr lang="ru-RU" sz="1700" dirty="0" smtClean="0">
                <a:solidFill>
                  <a:schemeClr val="bg1"/>
                </a:solidFill>
                <a:latin typeface="Montserrat"/>
              </a:rPr>
              <a:t> командою </a:t>
            </a:r>
            <a:r>
              <a:rPr lang="ru-RU" sz="1700" dirty="0" err="1" smtClean="0">
                <a:solidFill>
                  <a:schemeClr val="bg1"/>
                </a:solidFill>
                <a:latin typeface="Montserrat"/>
              </a:rPr>
              <a:t>створював</a:t>
            </a:r>
            <a:r>
              <a:rPr lang="ru-RU" sz="1700" dirty="0" smtClean="0">
                <a:solidFill>
                  <a:schemeClr val="bg1"/>
                </a:solidFill>
                <a:latin typeface="Montserrat"/>
              </a:rPr>
              <a:t> «</a:t>
            </a:r>
            <a:r>
              <a:rPr lang="ru-RU" sz="1700" dirty="0" err="1" smtClean="0">
                <a:solidFill>
                  <a:schemeClr val="bg1"/>
                </a:solidFill>
                <a:latin typeface="Montserrat"/>
              </a:rPr>
              <a:t>Оцінку</a:t>
            </a:r>
            <a:r>
              <a:rPr lang="ru-RU" sz="17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700" dirty="0" err="1" smtClean="0">
                <a:solidFill>
                  <a:schemeClr val="bg1"/>
                </a:solidFill>
                <a:latin typeface="Montserrat"/>
              </a:rPr>
              <a:t>ризиків</a:t>
            </a:r>
            <a:r>
              <a:rPr lang="ru-RU" sz="1700" dirty="0" smtClean="0">
                <a:solidFill>
                  <a:schemeClr val="bg1"/>
                </a:solidFill>
                <a:latin typeface="Montserrat"/>
              </a:rPr>
              <a:t>»;</a:t>
            </a:r>
          </a:p>
          <a:p>
            <a:pPr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7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700" dirty="0" err="1" smtClean="0">
                <a:solidFill>
                  <a:schemeClr val="bg1"/>
                </a:solidFill>
                <a:latin typeface="Montserrat"/>
              </a:rPr>
              <a:t>Допомагав</a:t>
            </a:r>
            <a:r>
              <a:rPr lang="ru-RU" sz="17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700" dirty="0" err="1" smtClean="0">
                <a:solidFill>
                  <a:schemeClr val="bg1"/>
                </a:solidFill>
                <a:latin typeface="Montserrat"/>
              </a:rPr>
              <a:t>із</a:t>
            </a:r>
            <a:r>
              <a:rPr lang="ru-RU" sz="17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700" dirty="0" err="1" smtClean="0">
                <a:solidFill>
                  <a:schemeClr val="bg1"/>
                </a:solidFill>
                <a:latin typeface="Montserrat"/>
              </a:rPr>
              <a:t>завданням</a:t>
            </a:r>
            <a:r>
              <a:rPr lang="ru-RU" sz="1700" dirty="0" smtClean="0">
                <a:solidFill>
                  <a:schemeClr val="bg1"/>
                </a:solidFill>
                <a:latin typeface="Montserrat"/>
              </a:rPr>
              <a:t> «Структура проекту»;</a:t>
            </a:r>
          </a:p>
          <a:p>
            <a:pPr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700" dirty="0" smtClean="0">
                <a:solidFill>
                  <a:schemeClr val="bg1"/>
                </a:solidFill>
                <a:latin typeface="Montserrat"/>
              </a:rPr>
              <a:t> Брав </a:t>
            </a:r>
            <a:r>
              <a:rPr lang="ru-RU" sz="1700" dirty="0" err="1" smtClean="0">
                <a:solidFill>
                  <a:schemeClr val="bg1"/>
                </a:solidFill>
                <a:latin typeface="Montserrat"/>
              </a:rPr>
              <a:t>значну</a:t>
            </a:r>
            <a:r>
              <a:rPr lang="ru-RU" sz="1700" dirty="0" smtClean="0">
                <a:solidFill>
                  <a:schemeClr val="bg1"/>
                </a:solidFill>
                <a:latin typeface="Montserrat"/>
              </a:rPr>
              <a:t> участь у </a:t>
            </a:r>
            <a:r>
              <a:rPr lang="ru-RU" sz="1700" dirty="0" err="1" smtClean="0">
                <a:solidFill>
                  <a:schemeClr val="bg1"/>
                </a:solidFill>
                <a:latin typeface="Montserrat"/>
              </a:rPr>
              <a:t>виконанні</a:t>
            </a:r>
            <a:r>
              <a:rPr lang="ru-RU" sz="17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700" dirty="0" err="1" smtClean="0">
                <a:solidFill>
                  <a:schemeClr val="bg1"/>
                </a:solidFill>
                <a:latin typeface="Montserrat"/>
              </a:rPr>
              <a:t>завдання</a:t>
            </a:r>
            <a:r>
              <a:rPr lang="ru-RU" sz="1700" dirty="0" smtClean="0">
                <a:solidFill>
                  <a:schemeClr val="bg1"/>
                </a:solidFill>
                <a:latin typeface="Montserrat"/>
              </a:rPr>
              <a:t> «План </a:t>
            </a:r>
            <a:r>
              <a:rPr lang="ru-RU" sz="1700" dirty="0" err="1" smtClean="0">
                <a:solidFill>
                  <a:schemeClr val="bg1"/>
                </a:solidFill>
                <a:latin typeface="Montserrat"/>
              </a:rPr>
              <a:t>Керування</a:t>
            </a:r>
            <a:r>
              <a:rPr lang="ru-RU" sz="1700" dirty="0" smtClean="0">
                <a:solidFill>
                  <a:schemeClr val="bg1"/>
                </a:solidFill>
                <a:latin typeface="Montserrat"/>
              </a:rPr>
              <a:t>  </a:t>
            </a:r>
            <a:r>
              <a:rPr lang="ru-RU" sz="1700" dirty="0" err="1" smtClean="0">
                <a:solidFill>
                  <a:schemeClr val="bg1"/>
                </a:solidFill>
                <a:latin typeface="Montserrat"/>
              </a:rPr>
              <a:t>Ризиками</a:t>
            </a:r>
            <a:r>
              <a:rPr lang="ru-RU" sz="1700" dirty="0" smtClean="0">
                <a:solidFill>
                  <a:schemeClr val="bg1"/>
                </a:solidFill>
                <a:latin typeface="Montserrat"/>
              </a:rPr>
              <a:t>», де </a:t>
            </a:r>
            <a:r>
              <a:rPr lang="ru-RU" sz="1700" dirty="0" err="1" smtClean="0">
                <a:solidFill>
                  <a:schemeClr val="bg1"/>
                </a:solidFill>
                <a:latin typeface="Montserrat"/>
              </a:rPr>
              <a:t>виконував</a:t>
            </a:r>
            <a:r>
              <a:rPr lang="ru-RU" sz="1700" dirty="0" smtClean="0">
                <a:solidFill>
                  <a:schemeClr val="bg1"/>
                </a:solidFill>
                <a:latin typeface="Montserrat"/>
              </a:rPr>
              <a:t> другу половину </a:t>
            </a:r>
            <a:r>
              <a:rPr lang="ru-RU" sz="1700" dirty="0" err="1" smtClean="0">
                <a:solidFill>
                  <a:schemeClr val="bg1"/>
                </a:solidFill>
                <a:latin typeface="Montserrat"/>
              </a:rPr>
              <a:t>всього</a:t>
            </a:r>
            <a:r>
              <a:rPr lang="ru-RU" sz="17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700" dirty="0" err="1" smtClean="0">
                <a:solidFill>
                  <a:schemeClr val="bg1"/>
                </a:solidFill>
                <a:latin typeface="Montserrat"/>
              </a:rPr>
              <a:t>завдання</a:t>
            </a:r>
            <a:r>
              <a:rPr lang="ru-RU" sz="1700" dirty="0" smtClean="0">
                <a:solidFill>
                  <a:schemeClr val="bg1"/>
                </a:solidFill>
                <a:latin typeface="Montserrat"/>
              </a:rPr>
              <a:t> разом </a:t>
            </a:r>
            <a:r>
              <a:rPr lang="ru-RU" sz="1700" dirty="0" err="1" smtClean="0">
                <a:solidFill>
                  <a:schemeClr val="bg1"/>
                </a:solidFill>
                <a:latin typeface="Montserrat"/>
              </a:rPr>
              <a:t>із</a:t>
            </a:r>
            <a:r>
              <a:rPr lang="ru-RU" sz="1700" dirty="0" smtClean="0">
                <a:solidFill>
                  <a:schemeClr val="bg1"/>
                </a:solidFill>
                <a:latin typeface="Montserrat"/>
              </a:rPr>
              <a:t> командою;</a:t>
            </a:r>
          </a:p>
          <a:p>
            <a:pPr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7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700" dirty="0" err="1" smtClean="0">
                <a:solidFill>
                  <a:schemeClr val="bg1"/>
                </a:solidFill>
                <a:latin typeface="Montserrat"/>
              </a:rPr>
              <a:t>Зумів</a:t>
            </a:r>
            <a:r>
              <a:rPr lang="ru-RU" sz="17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700" dirty="0" err="1" smtClean="0">
                <a:solidFill>
                  <a:schemeClr val="bg1"/>
                </a:solidFill>
                <a:latin typeface="Montserrat"/>
              </a:rPr>
              <a:t>попрацювати</a:t>
            </a:r>
            <a:r>
              <a:rPr lang="ru-RU" sz="17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700" dirty="0" err="1" smtClean="0">
                <a:solidFill>
                  <a:schemeClr val="bg1"/>
                </a:solidFill>
                <a:latin typeface="Montserrat"/>
              </a:rPr>
              <a:t>із</a:t>
            </a:r>
            <a:r>
              <a:rPr lang="ru-RU" sz="1700" dirty="0" smtClean="0">
                <a:solidFill>
                  <a:schemeClr val="bg1"/>
                </a:solidFill>
                <a:latin typeface="Montserrat"/>
              </a:rPr>
              <a:t> «</a:t>
            </a:r>
            <a:r>
              <a:rPr lang="ru-RU" sz="1700" dirty="0" err="1" smtClean="0">
                <a:solidFill>
                  <a:schemeClr val="bg1"/>
                </a:solidFill>
                <a:latin typeface="Montserrat"/>
              </a:rPr>
              <a:t>функціональною</a:t>
            </a:r>
            <a:r>
              <a:rPr lang="ru-RU" sz="17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700" dirty="0" err="1" smtClean="0">
                <a:solidFill>
                  <a:schemeClr val="bg1"/>
                </a:solidFill>
                <a:latin typeface="Montserrat"/>
              </a:rPr>
              <a:t>специфікацією</a:t>
            </a:r>
            <a:r>
              <a:rPr lang="ru-RU" sz="1700" dirty="0" smtClean="0">
                <a:solidFill>
                  <a:schemeClr val="bg1"/>
                </a:solidFill>
                <a:latin typeface="Montserrat"/>
              </a:rPr>
              <a:t>»;</a:t>
            </a:r>
          </a:p>
          <a:p>
            <a:pPr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7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700" dirty="0" err="1" smtClean="0">
                <a:solidFill>
                  <a:schemeClr val="bg1"/>
                </a:solidFill>
                <a:latin typeface="Montserrat"/>
              </a:rPr>
              <a:t>Виконав</a:t>
            </a:r>
            <a:r>
              <a:rPr lang="ru-RU" sz="1700" dirty="0" smtClean="0">
                <a:solidFill>
                  <a:schemeClr val="bg1"/>
                </a:solidFill>
                <a:latin typeface="Montserrat"/>
              </a:rPr>
              <a:t> свою </a:t>
            </a:r>
            <a:r>
              <a:rPr lang="ru-RU" sz="1700" dirty="0" err="1" smtClean="0">
                <a:solidFill>
                  <a:schemeClr val="bg1"/>
                </a:solidFill>
                <a:latin typeface="Montserrat"/>
              </a:rPr>
              <a:t>частину</a:t>
            </a:r>
            <a:r>
              <a:rPr lang="ru-RU" sz="1700" dirty="0" smtClean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700" dirty="0" err="1" smtClean="0">
                <a:solidFill>
                  <a:schemeClr val="bg1"/>
                </a:solidFill>
                <a:latin typeface="Montserrat"/>
              </a:rPr>
              <a:t>роботи</a:t>
            </a:r>
            <a:r>
              <a:rPr lang="ru-RU" sz="1700" dirty="0" smtClean="0">
                <a:solidFill>
                  <a:schemeClr val="bg1"/>
                </a:solidFill>
                <a:latin typeface="Montserrat"/>
              </a:rPr>
              <a:t> в «</a:t>
            </a:r>
            <a:r>
              <a:rPr lang="ru-RU" sz="1700" dirty="0" err="1" smtClean="0">
                <a:solidFill>
                  <a:schemeClr val="bg1"/>
                </a:solidFill>
                <a:latin typeface="Montserrat"/>
              </a:rPr>
              <a:t>звіті</a:t>
            </a:r>
            <a:r>
              <a:rPr lang="ru-RU" sz="1700" dirty="0" smtClean="0">
                <a:solidFill>
                  <a:schemeClr val="bg1"/>
                </a:solidFill>
                <a:latin typeface="Montserrat"/>
              </a:rPr>
              <a:t> про </a:t>
            </a:r>
            <a:r>
              <a:rPr lang="ru-RU" sz="1700" dirty="0" err="1" smtClean="0">
                <a:solidFill>
                  <a:schemeClr val="bg1"/>
                </a:solidFill>
                <a:latin typeface="Montserrat"/>
              </a:rPr>
              <a:t>завершення</a:t>
            </a:r>
            <a:r>
              <a:rPr lang="ru-RU" sz="1700" dirty="0" smtClean="0">
                <a:solidFill>
                  <a:schemeClr val="bg1"/>
                </a:solidFill>
                <a:latin typeface="Montserrat"/>
              </a:rPr>
              <a:t>».</a:t>
            </a:r>
          </a:p>
          <a:p>
            <a:pPr>
              <a:lnSpc>
                <a:spcPct val="150000"/>
              </a:lnSpc>
              <a:buClr>
                <a:srgbClr val="272466"/>
              </a:buClr>
            </a:pPr>
            <a:r>
              <a:rPr lang="ru-RU" sz="1700" dirty="0" smtClean="0">
                <a:solidFill>
                  <a:schemeClr val="bg1"/>
                </a:solidFill>
                <a:latin typeface="Montserrat"/>
              </a:rPr>
              <a:t/>
            </a:r>
            <a:br>
              <a:rPr lang="ru-RU" sz="1700" dirty="0" smtClean="0">
                <a:solidFill>
                  <a:schemeClr val="bg1"/>
                </a:solidFill>
                <a:latin typeface="Montserrat"/>
              </a:rPr>
            </a:br>
            <a:endParaRPr lang="uk-UA" sz="1700" dirty="0">
              <a:solidFill>
                <a:schemeClr val="bg1"/>
              </a:solidFill>
              <a:latin typeface="Montserrat"/>
            </a:endParaRPr>
          </a:p>
        </p:txBody>
      </p:sp>
      <p:grpSp>
        <p:nvGrpSpPr>
          <p:cNvPr id="15" name="Группа 14"/>
          <p:cNvGrpSpPr/>
          <p:nvPr/>
        </p:nvGrpSpPr>
        <p:grpSpPr>
          <a:xfrm>
            <a:off x="571472" y="1214422"/>
            <a:ext cx="2428892" cy="642942"/>
            <a:chOff x="571472" y="1071546"/>
            <a:chExt cx="2428892" cy="642942"/>
          </a:xfrm>
        </p:grpSpPr>
        <p:sp>
          <p:nvSpPr>
            <p:cNvPr id="14" name="Скругленный прямоугольник 13"/>
            <p:cNvSpPr/>
            <p:nvPr/>
          </p:nvSpPr>
          <p:spPr>
            <a:xfrm>
              <a:off x="571472" y="1071546"/>
              <a:ext cx="2428892" cy="642942"/>
            </a:xfrm>
            <a:prstGeom prst="roundRect">
              <a:avLst/>
            </a:prstGeom>
            <a:solidFill>
              <a:srgbClr val="2724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07191" y="1208351"/>
              <a:ext cx="2357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b="1" dirty="0" smtClean="0">
                  <a:solidFill>
                    <a:schemeClr val="bg1"/>
                  </a:solidFill>
                  <a:latin typeface="Montserrat"/>
                </a:rPr>
                <a:t>Ткаченко Микола:</a:t>
              </a:r>
              <a:endParaRPr lang="uk-UA" b="1" dirty="0">
                <a:solidFill>
                  <a:schemeClr val="bg1"/>
                </a:solidFill>
                <a:latin typeface="Montserrat"/>
              </a:endParaRPr>
            </a:p>
          </p:txBody>
        </p:sp>
      </p:grpSp>
      <p:cxnSp>
        <p:nvCxnSpPr>
          <p:cNvPr id="17" name="Shape 16"/>
          <p:cNvCxnSpPr>
            <a:stCxn id="13" idx="1"/>
          </p:cNvCxnSpPr>
          <p:nvPr/>
        </p:nvCxnSpPr>
        <p:spPr>
          <a:xfrm rot="10800000" flipV="1">
            <a:off x="285721" y="1535892"/>
            <a:ext cx="321471" cy="3893371"/>
          </a:xfrm>
          <a:prstGeom prst="bentConnector2">
            <a:avLst/>
          </a:prstGeom>
          <a:ln w="28575">
            <a:solidFill>
              <a:srgbClr val="2724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285720" y="2411324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285720" y="2770102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285720" y="3127292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285720" y="3555920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285720" y="3913110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285720" y="5070486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285720" y="5427676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galac\Downloads\photo1680044883.jpeg"/>
          <p:cNvPicPr>
            <a:picLocks noChangeAspect="1" noChangeArrowheads="1"/>
          </p:cNvPicPr>
          <p:nvPr/>
        </p:nvPicPr>
        <p:blipFill>
          <a:blip r:embed="rId2" cstate="print">
            <a:lum bright="5000" contrast="10000"/>
          </a:blip>
          <a:srcRect l="5321" t="15686"/>
          <a:stretch>
            <a:fillRect/>
          </a:stretch>
        </p:blipFill>
        <p:spPr bwMode="auto">
          <a:xfrm>
            <a:off x="6500826" y="1214422"/>
            <a:ext cx="1867062" cy="2214578"/>
          </a:xfrm>
          <a:prstGeom prst="round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28" name="Овал 27"/>
          <p:cNvSpPr/>
          <p:nvPr/>
        </p:nvSpPr>
        <p:spPr>
          <a:xfrm>
            <a:off x="7286644" y="4429132"/>
            <a:ext cx="2714644" cy="2714644"/>
          </a:xfrm>
          <a:prstGeom prst="ellipse">
            <a:avLst/>
          </a:prstGeom>
          <a:solidFill>
            <a:srgbClr val="2F2C7B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9" name="Овал 28"/>
          <p:cNvSpPr/>
          <p:nvPr/>
        </p:nvSpPr>
        <p:spPr>
          <a:xfrm>
            <a:off x="8286776" y="4857760"/>
            <a:ext cx="276228" cy="276228"/>
          </a:xfrm>
          <a:prstGeom prst="ellipse">
            <a:avLst/>
          </a:prstGeom>
          <a:solidFill>
            <a:srgbClr val="2F2C7B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0" name="Овал 29"/>
          <p:cNvSpPr/>
          <p:nvPr/>
        </p:nvSpPr>
        <p:spPr>
          <a:xfrm>
            <a:off x="6000760" y="6286520"/>
            <a:ext cx="276228" cy="276228"/>
          </a:xfrm>
          <a:prstGeom prst="ellipse">
            <a:avLst/>
          </a:prstGeom>
          <a:solidFill>
            <a:srgbClr val="2F2C7B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1" name="Овал 30"/>
          <p:cNvSpPr/>
          <p:nvPr/>
        </p:nvSpPr>
        <p:spPr>
          <a:xfrm>
            <a:off x="7643834" y="5429264"/>
            <a:ext cx="857256" cy="857256"/>
          </a:xfrm>
          <a:prstGeom prst="ellipse">
            <a:avLst/>
          </a:prstGeom>
          <a:solidFill>
            <a:srgbClr val="2F2C7B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1056</Words>
  <PresentationFormat>Экран (4:3)</PresentationFormat>
  <Paragraphs>176</Paragraphs>
  <Slides>22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Тема Office</vt:lpstr>
      <vt:lpstr>Презентація командного проекту</vt:lpstr>
      <vt:lpstr>Слайд 2</vt:lpstr>
      <vt:lpstr>Слайд 3</vt:lpstr>
      <vt:lpstr>Слайд 4</vt:lpstr>
      <vt:lpstr>Слайд 5</vt:lpstr>
      <vt:lpstr>Слайд 6</vt:lpstr>
      <vt:lpstr>Слайд 7</vt:lpstr>
      <vt:lpstr>Представлення роботи кожного спеціаліста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Дякуємо за Вашу присутність та увагу!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командного проекту</dc:title>
  <dc:creator>NATALI</dc:creator>
  <cp:lastModifiedBy>galacticpatrol@ukr.net</cp:lastModifiedBy>
  <cp:revision>91</cp:revision>
  <dcterms:created xsi:type="dcterms:W3CDTF">2023-03-28T22:02:36Z</dcterms:created>
  <dcterms:modified xsi:type="dcterms:W3CDTF">2023-03-29T05:28:32Z</dcterms:modified>
</cp:coreProperties>
</file>