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1" r:id="rId3"/>
    <p:sldId id="272" r:id="rId4"/>
    <p:sldId id="257" r:id="rId5"/>
    <p:sldId id="258" r:id="rId6"/>
    <p:sldId id="260" r:id="rId7"/>
    <p:sldId id="261" r:id="rId8"/>
    <p:sldId id="262" r:id="rId9"/>
    <p:sldId id="259" r:id="rId10"/>
    <p:sldId id="263" r:id="rId11"/>
    <p:sldId id="264" r:id="rId12"/>
    <p:sldId id="266" r:id="rId13"/>
    <p:sldId id="265" r:id="rId14"/>
    <p:sldId id="267" r:id="rId15"/>
    <p:sldId id="273" r:id="rId16"/>
    <p:sldId id="274" r:id="rId17"/>
    <p:sldId id="275" r:id="rId18"/>
    <p:sldId id="276"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96AF4FB-BA0C-41C9-BC79-B868630B5075}" type="datetimeFigureOut">
              <a:rPr lang="en-IN" smtClean="0"/>
              <a:pPr/>
              <a:t>24-05-2021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41919C1-49EC-4EC7-8361-1E13EDFF3728}"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14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919C1-49EC-4EC7-8361-1E13EDFF3728}" type="slidenum">
              <a:rPr lang="en-IN" smtClean="0"/>
              <a:pPr/>
              <a:t>‹#›</a:t>
            </a:fld>
            <a:endParaRPr lang="en-IN"/>
          </a:p>
        </p:txBody>
      </p:sp>
    </p:spTree>
    <p:extLst>
      <p:ext uri="{BB962C8B-B14F-4D97-AF65-F5344CB8AC3E}">
        <p14:creationId xmlns:p14="http://schemas.microsoft.com/office/powerpoint/2010/main" val="916567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919C1-49EC-4EC7-8361-1E13EDFF3728}"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951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919C1-49EC-4EC7-8361-1E13EDFF3728}"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6190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919C1-49EC-4EC7-8361-1E13EDFF3728}" type="slidenum">
              <a:rPr lang="en-IN" smtClean="0"/>
              <a:pPr/>
              <a:t>‹#›</a:t>
            </a:fld>
            <a:endParaRPr lang="en-IN"/>
          </a:p>
        </p:txBody>
      </p:sp>
    </p:spTree>
    <p:extLst>
      <p:ext uri="{BB962C8B-B14F-4D97-AF65-F5344CB8AC3E}">
        <p14:creationId xmlns:p14="http://schemas.microsoft.com/office/powerpoint/2010/main" val="4101300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919C1-49EC-4EC7-8361-1E13EDFF3728}"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8363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919C1-49EC-4EC7-8361-1E13EDFF3728}"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2118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919C1-49EC-4EC7-8361-1E13EDFF3728}"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519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919C1-49EC-4EC7-8361-1E13EDFF3728}"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115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919C1-49EC-4EC7-8361-1E13EDFF3728}" type="slidenum">
              <a:rPr lang="en-IN" smtClean="0"/>
              <a:pPr/>
              <a:t>‹#›</a:t>
            </a:fld>
            <a:endParaRPr lang="en-IN"/>
          </a:p>
        </p:txBody>
      </p:sp>
    </p:spTree>
    <p:extLst>
      <p:ext uri="{BB962C8B-B14F-4D97-AF65-F5344CB8AC3E}">
        <p14:creationId xmlns:p14="http://schemas.microsoft.com/office/powerpoint/2010/main" val="96435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1919C1-49EC-4EC7-8361-1E13EDFF3728}"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41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919C1-49EC-4EC7-8361-1E13EDFF3728}" type="slidenum">
              <a:rPr lang="en-IN" smtClean="0"/>
              <a:pPr/>
              <a:t>‹#›</a:t>
            </a:fld>
            <a:endParaRPr lang="en-IN"/>
          </a:p>
        </p:txBody>
      </p:sp>
    </p:spTree>
    <p:extLst>
      <p:ext uri="{BB962C8B-B14F-4D97-AF65-F5344CB8AC3E}">
        <p14:creationId xmlns:p14="http://schemas.microsoft.com/office/powerpoint/2010/main" val="4000639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1919C1-49EC-4EC7-8361-1E13EDFF3728}"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1711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1919C1-49EC-4EC7-8361-1E13EDFF3728}"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7874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1919C1-49EC-4EC7-8361-1E13EDFF3728}" type="slidenum">
              <a:rPr lang="en-IN" smtClean="0"/>
              <a:pPr/>
              <a:t>‹#›</a:t>
            </a:fld>
            <a:endParaRPr lang="en-IN"/>
          </a:p>
        </p:txBody>
      </p:sp>
    </p:spTree>
    <p:extLst>
      <p:ext uri="{BB962C8B-B14F-4D97-AF65-F5344CB8AC3E}">
        <p14:creationId xmlns:p14="http://schemas.microsoft.com/office/powerpoint/2010/main" val="69551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919C1-49EC-4EC7-8361-1E13EDFF3728}"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652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6AF4FB-BA0C-41C9-BC79-B868630B5075}" type="datetimeFigureOut">
              <a:rPr lang="en-IN" smtClean="0"/>
              <a:pPr/>
              <a:t>24-05-2021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1919C1-49EC-4EC7-8361-1E13EDFF3728}" type="slidenum">
              <a:rPr lang="en-IN" smtClean="0"/>
              <a:pPr/>
              <a:t>‹#›</a:t>
            </a:fld>
            <a:endParaRPr lang="en-IN"/>
          </a:p>
        </p:txBody>
      </p:sp>
    </p:spTree>
    <p:extLst>
      <p:ext uri="{BB962C8B-B14F-4D97-AF65-F5344CB8AC3E}">
        <p14:creationId xmlns:p14="http://schemas.microsoft.com/office/powerpoint/2010/main" val="244859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96AF4FB-BA0C-41C9-BC79-B868630B5075}" type="datetimeFigureOut">
              <a:rPr lang="en-IN" smtClean="0"/>
              <a:pPr/>
              <a:t>24-05-2021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1919C1-49EC-4EC7-8361-1E13EDFF3728}" type="slidenum">
              <a:rPr lang="en-IN" smtClean="0"/>
              <a:pPr/>
              <a:t>‹#›</a:t>
            </a:fld>
            <a:endParaRPr lang="en-IN"/>
          </a:p>
        </p:txBody>
      </p:sp>
    </p:spTree>
    <p:extLst>
      <p:ext uri="{BB962C8B-B14F-4D97-AF65-F5344CB8AC3E}">
        <p14:creationId xmlns:p14="http://schemas.microsoft.com/office/powerpoint/2010/main" val="10305585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3161" y="3783059"/>
            <a:ext cx="6815669" cy="1515533"/>
          </a:xfrm>
        </p:spPr>
        <p:txBody>
          <a:bodyPr/>
          <a:lstStyle/>
          <a:p>
            <a:r>
              <a:rPr lang="en-US" sz="3600" dirty="0"/>
              <a:t>AUTOMATIC ATTENDANCE SYSTEM USING FACE RECOGNITION</a:t>
            </a:r>
            <a:endParaRPr lang="en-IN" sz="3600" dirty="0"/>
          </a:p>
        </p:txBody>
      </p:sp>
      <p:sp>
        <p:nvSpPr>
          <p:cNvPr id="3" name="Subtitle 2"/>
          <p:cNvSpPr>
            <a:spLocks noGrp="1"/>
          </p:cNvSpPr>
          <p:nvPr>
            <p:ph type="subTitle" idx="1"/>
          </p:nvPr>
        </p:nvSpPr>
        <p:spPr>
          <a:xfrm>
            <a:off x="2683160" y="1995052"/>
            <a:ext cx="6815669" cy="1320802"/>
          </a:xfrm>
        </p:spPr>
        <p:txBody>
          <a:bodyPr>
            <a:normAutofit fontScale="70000" lnSpcReduction="20000"/>
          </a:bodyPr>
          <a:lstStyle/>
          <a:p>
            <a:r>
              <a:rPr lang="en-US" sz="6000" b="1" dirty="0"/>
              <a:t>MINI PROJECT</a:t>
            </a:r>
          </a:p>
          <a:p>
            <a:r>
              <a:rPr lang="en-US" sz="6000" b="1" dirty="0"/>
              <a:t>-FINAL REVIEW</a:t>
            </a:r>
            <a:endParaRPr lang="en-IN" sz="6000" b="1" dirty="0"/>
          </a:p>
        </p:txBody>
      </p:sp>
    </p:spTree>
    <p:extLst>
      <p:ext uri="{BB962C8B-B14F-4D97-AF65-F5344CB8AC3E}">
        <p14:creationId xmlns:p14="http://schemas.microsoft.com/office/powerpoint/2010/main" val="271730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Local Binary Patterns Histograms (LBPH)-About LBP Operation</a:t>
            </a:r>
            <a:endParaRPr lang="en-IN" b="1" dirty="0"/>
          </a:p>
        </p:txBody>
      </p:sp>
      <p:sp>
        <p:nvSpPr>
          <p:cNvPr id="3" name="Content Placeholder 2"/>
          <p:cNvSpPr>
            <a:spLocks noGrp="1"/>
          </p:cNvSpPr>
          <p:nvPr>
            <p:ph idx="1"/>
          </p:nvPr>
        </p:nvSpPr>
        <p:spPr>
          <a:xfrm>
            <a:off x="1295400" y="2556932"/>
            <a:ext cx="10240817" cy="3686850"/>
          </a:xfrm>
        </p:spPr>
        <p:txBody>
          <a:bodyPr>
            <a:normAutofit fontScale="92500" lnSpcReduction="20000"/>
          </a:bodyPr>
          <a:lstStyle/>
          <a:p>
            <a:r>
              <a:rPr lang="en-US" dirty="0"/>
              <a:t>It is used for face/Image representation. If the image is in grayscale, we can use 3X3 pixels. It represents a 3X3 matrix containing the intensity of each pixel (0~255). Here we consider center value as a threshold. And process this for extracting the LBP code.</a:t>
            </a:r>
          </a:p>
          <a:p>
            <a:r>
              <a:rPr lang="en-US" dirty="0"/>
              <a:t>This process involves thresholding the center pixel with the surrounding pixel values using window mean and considers the result as a binary number</a:t>
            </a:r>
            <a:r>
              <a:rPr lang="en-US" i="1" dirty="0"/>
              <a:t>.</a:t>
            </a:r>
            <a:endParaRPr lang="en-US" dirty="0"/>
          </a:p>
          <a:p>
            <a:r>
              <a:rPr lang="en-US" dirty="0"/>
              <a:t>This process can be done in two ways- By comparing the neighbor pixels with center pixels and, the next one is using the formula</a:t>
            </a:r>
          </a:p>
          <a:p>
            <a:pPr marL="0" indent="0">
              <a:buNone/>
            </a:pPr>
            <a:r>
              <a:rPr lang="en-US" dirty="0"/>
              <a:t>         LBP=</a:t>
            </a:r>
            <a:r>
              <a:rPr lang="en-US" dirty="0" err="1"/>
              <a:t>Σn</a:t>
            </a:r>
            <a:r>
              <a:rPr lang="en-US" dirty="0"/>
              <a:t>=0 s(in-</a:t>
            </a:r>
            <a:r>
              <a:rPr lang="en-US" dirty="0" err="1"/>
              <a:t>ic</a:t>
            </a:r>
            <a:r>
              <a:rPr lang="en-US" dirty="0"/>
              <a:t>)2^n    </a:t>
            </a:r>
          </a:p>
          <a:p>
            <a:pPr marL="0" indent="0">
              <a:buNone/>
            </a:pPr>
            <a:r>
              <a:rPr lang="en-US" dirty="0"/>
              <a:t>          s(z)={1 z&gt;=0 , 0 z&lt;0}</a:t>
            </a:r>
          </a:p>
          <a:p>
            <a:r>
              <a:rPr lang="en-US" dirty="0"/>
              <a:t>Afterward, we need to write binary format and get the LBP code.</a:t>
            </a:r>
          </a:p>
        </p:txBody>
      </p:sp>
    </p:spTree>
    <p:extLst>
      <p:ext uri="{BB962C8B-B14F-4D97-AF65-F5344CB8AC3E}">
        <p14:creationId xmlns:p14="http://schemas.microsoft.com/office/powerpoint/2010/main" val="402277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Haar_casacade_classifier</a:t>
            </a:r>
            <a:endParaRPr lang="en-IN" b="1" dirty="0"/>
          </a:p>
        </p:txBody>
      </p:sp>
      <p:sp>
        <p:nvSpPr>
          <p:cNvPr id="3" name="Content Placeholder 2"/>
          <p:cNvSpPr>
            <a:spLocks noGrp="1"/>
          </p:cNvSpPr>
          <p:nvPr>
            <p:ph idx="1"/>
          </p:nvPr>
        </p:nvSpPr>
        <p:spPr/>
        <p:txBody>
          <a:bodyPr>
            <a:normAutofit lnSpcReduction="10000"/>
          </a:bodyPr>
          <a:lstStyle/>
          <a:p>
            <a:r>
              <a:rPr lang="en-US" dirty="0"/>
              <a:t>Haar_casacade_classifier is an algorithm it cascades eventually down into a square. </a:t>
            </a:r>
            <a:r>
              <a:rPr lang="en-US" dirty="0" err="1"/>
              <a:t>Haar</a:t>
            </a:r>
            <a:r>
              <a:rPr lang="en-US" dirty="0"/>
              <a:t> features are rudimentary building block- edge features, line features, four rectangular features. </a:t>
            </a:r>
          </a:p>
          <a:p>
            <a:r>
              <a:rPr lang="en-US" dirty="0"/>
              <a:t>They find face by layering these </a:t>
            </a:r>
            <a:r>
              <a:rPr lang="en-US" dirty="0" err="1"/>
              <a:t>haar</a:t>
            </a:r>
            <a:r>
              <a:rPr lang="en-US" dirty="0"/>
              <a:t> features, after if the layering we get the correct match of the face.</a:t>
            </a:r>
          </a:p>
          <a:p>
            <a:r>
              <a:rPr lang="en-US" dirty="0" err="1"/>
              <a:t>Haar_casacade</a:t>
            </a:r>
            <a:r>
              <a:rPr lang="en-US" dirty="0"/>
              <a:t> classifier has all the positive and negative images.</a:t>
            </a:r>
          </a:p>
          <a:p>
            <a:r>
              <a:rPr lang="en-US" dirty="0"/>
              <a:t>Haar_casacade_classifier already trained images using this we can detect the images. </a:t>
            </a:r>
            <a:endParaRPr lang="en-IN" dirty="0"/>
          </a:p>
        </p:txBody>
      </p:sp>
    </p:spTree>
    <p:extLst>
      <p:ext uri="{BB962C8B-B14F-4D97-AF65-F5344CB8AC3E}">
        <p14:creationId xmlns:p14="http://schemas.microsoft.com/office/powerpoint/2010/main" val="709034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endParaRPr lang="en-IN" b="1" dirty="0"/>
          </a:p>
        </p:txBody>
      </p:sp>
      <p:pic>
        <p:nvPicPr>
          <p:cNvPr id="4" name="Content Placeholder 3" descr="C:\Users\DELL\Downloads\WhatsApp Image 2021-01-24 at 10.53.16.jpeg"/>
          <p:cNvPicPr>
            <a:picLocks noGrp="1"/>
          </p:cNvPicPr>
          <p:nvPr>
            <p:ph idx="1"/>
          </p:nvPr>
        </p:nvPicPr>
        <p:blipFill>
          <a:blip r:embed="rId2" cstate="print"/>
          <a:srcRect/>
          <a:stretch>
            <a:fillRect/>
          </a:stretch>
        </p:blipFill>
        <p:spPr>
          <a:xfrm>
            <a:off x="1099128" y="1990436"/>
            <a:ext cx="10335491" cy="3920837"/>
          </a:xfrm>
          <a:prstGeom prst="rect">
            <a:avLst/>
          </a:prstGeom>
          <a:noFill/>
          <a:ln w="9525">
            <a:noFill/>
            <a:miter lim="800000"/>
            <a:headEnd/>
            <a:tailEnd/>
          </a:ln>
        </p:spPr>
      </p:pic>
    </p:spTree>
    <p:extLst>
      <p:ext uri="{BB962C8B-B14F-4D97-AF65-F5344CB8AC3E}">
        <p14:creationId xmlns:p14="http://schemas.microsoft.com/office/powerpoint/2010/main" val="173243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276" y="733937"/>
            <a:ext cx="9601196" cy="1303867"/>
          </a:xfrm>
        </p:spPr>
        <p:txBody>
          <a:bodyPr/>
          <a:lstStyle/>
          <a:p>
            <a:r>
              <a:rPr lang="en-US" b="1" dirty="0"/>
              <a:t>Process of proposed system</a:t>
            </a:r>
            <a:endParaRPr lang="en-IN" b="1" dirty="0"/>
          </a:p>
        </p:txBody>
      </p:sp>
      <p:sp>
        <p:nvSpPr>
          <p:cNvPr id="3" name="Content Placeholder 2"/>
          <p:cNvSpPr>
            <a:spLocks noGrp="1"/>
          </p:cNvSpPr>
          <p:nvPr>
            <p:ph idx="1"/>
          </p:nvPr>
        </p:nvSpPr>
        <p:spPr>
          <a:xfrm>
            <a:off x="1348576" y="1870406"/>
            <a:ext cx="9601196" cy="3318936"/>
          </a:xfrm>
        </p:spPr>
        <p:txBody>
          <a:bodyPr>
            <a:normAutofit/>
          </a:bodyPr>
          <a:lstStyle/>
          <a:p>
            <a:r>
              <a:rPr lang="en-US" sz="1800" dirty="0"/>
              <a:t>Here, we use a GUI application to collect the information from the user and do certain operations.</a:t>
            </a:r>
            <a:endParaRPr lang="en-IN" sz="1800" dirty="0"/>
          </a:p>
        </p:txBody>
      </p:sp>
      <p:pic>
        <p:nvPicPr>
          <p:cNvPr id="5" name="Picture 4" descr="Screenshot (1471).png"/>
          <p:cNvPicPr>
            <a:picLocks noChangeAspect="1"/>
          </p:cNvPicPr>
          <p:nvPr/>
        </p:nvPicPr>
        <p:blipFill>
          <a:blip r:embed="rId2"/>
          <a:stretch>
            <a:fillRect/>
          </a:stretch>
        </p:blipFill>
        <p:spPr>
          <a:xfrm>
            <a:off x="1058319" y="2390501"/>
            <a:ext cx="9966528" cy="3853543"/>
          </a:xfrm>
          <a:prstGeom prst="rect">
            <a:avLst/>
          </a:prstGeom>
        </p:spPr>
      </p:pic>
    </p:spTree>
    <p:extLst>
      <p:ext uri="{BB962C8B-B14F-4D97-AF65-F5344CB8AC3E}">
        <p14:creationId xmlns:p14="http://schemas.microsoft.com/office/powerpoint/2010/main" val="403873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9837" y="940569"/>
            <a:ext cx="9601196" cy="3318936"/>
          </a:xfrm>
        </p:spPr>
        <p:txBody>
          <a:bodyPr/>
          <a:lstStyle/>
          <a:p>
            <a:pPr algn="just"/>
            <a:r>
              <a:rPr lang="en-US" dirty="0">
                <a:latin typeface="Garamond" panose="02020404030301010803" pitchFamily="18" charset="0"/>
                <a:cs typeface="Times New Roman" pitchFamily="18" charset="0"/>
              </a:rPr>
              <a:t>After entering the name and ID, the details will be stored in one folder.</a:t>
            </a:r>
          </a:p>
          <a:p>
            <a:pPr algn="just"/>
            <a:r>
              <a:rPr lang="en-US" b="1" dirty="0">
                <a:latin typeface="Garamond" panose="02020404030301010803" pitchFamily="18" charset="0"/>
                <a:cs typeface="Times New Roman" pitchFamily="18" charset="0"/>
              </a:rPr>
              <a:t>Student details folder: </a:t>
            </a:r>
            <a:r>
              <a:rPr lang="en-US" dirty="0">
                <a:latin typeface="Garamond" panose="02020404030301010803" pitchFamily="18" charset="0"/>
                <a:cs typeface="Times New Roman" pitchFamily="18" charset="0"/>
              </a:rPr>
              <a:t>It contains an excel file, in which you will have the details of all the students who have registered</a:t>
            </a:r>
            <a:r>
              <a:rPr lang="en-US" dirty="0">
                <a:latin typeface="Times New Roman" pitchFamily="18" charset="0"/>
                <a:cs typeface="Times New Roman" pitchFamily="18" charset="0"/>
              </a:rPr>
              <a:t>.</a:t>
            </a:r>
          </a:p>
        </p:txBody>
      </p:sp>
      <p:pic>
        <p:nvPicPr>
          <p:cNvPr id="4" name="Picture 3" descr="Screenshot (1476).png"/>
          <p:cNvPicPr>
            <a:picLocks noChangeAspect="1"/>
          </p:cNvPicPr>
          <p:nvPr/>
        </p:nvPicPr>
        <p:blipFill>
          <a:blip r:embed="rId2"/>
          <a:stretch>
            <a:fillRect/>
          </a:stretch>
        </p:blipFill>
        <p:spPr>
          <a:xfrm>
            <a:off x="692330" y="2490234"/>
            <a:ext cx="10872651" cy="3714624"/>
          </a:xfrm>
          <a:prstGeom prst="rect">
            <a:avLst/>
          </a:prstGeom>
        </p:spPr>
      </p:pic>
    </p:spTree>
    <p:extLst>
      <p:ext uri="{BB962C8B-B14F-4D97-AF65-F5344CB8AC3E}">
        <p14:creationId xmlns:p14="http://schemas.microsoft.com/office/powerpoint/2010/main" val="287016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1438" y="792787"/>
            <a:ext cx="9601196" cy="3318936"/>
          </a:xfrm>
        </p:spPr>
        <p:txBody>
          <a:bodyPr/>
          <a:lstStyle/>
          <a:p>
            <a:r>
              <a:rPr lang="en-US" dirty="0">
                <a:latin typeface="Garamond" panose="02020404030301010803" pitchFamily="18" charset="0"/>
                <a:cs typeface="Times New Roman" pitchFamily="18" charset="0"/>
              </a:rPr>
              <a:t>All the captured images are stored in a folder.</a:t>
            </a:r>
            <a:br>
              <a:rPr lang="en-US" dirty="0">
                <a:latin typeface="Garamond" panose="02020404030301010803" pitchFamily="18" charset="0"/>
                <a:cs typeface="Times New Roman" pitchFamily="18" charset="0"/>
              </a:rPr>
            </a:br>
            <a:r>
              <a:rPr lang="en-US" b="1" dirty="0">
                <a:latin typeface="Garamond" panose="02020404030301010803" pitchFamily="18" charset="0"/>
                <a:cs typeface="Times New Roman" pitchFamily="18" charset="0"/>
              </a:rPr>
              <a:t> Training Image folder: </a:t>
            </a:r>
            <a:r>
              <a:rPr lang="en-US" dirty="0">
                <a:latin typeface="Garamond" panose="02020404030301010803" pitchFamily="18" charset="0"/>
                <a:cs typeface="Times New Roman" pitchFamily="18" charset="0"/>
              </a:rPr>
              <a:t>It has around 60 images of a single person from different angles. </a:t>
            </a:r>
            <a:br>
              <a:rPr lang="en-US" dirty="0">
                <a:latin typeface="Garamond" panose="02020404030301010803" pitchFamily="18" charset="0"/>
                <a:cs typeface="Times New Roman" pitchFamily="18" charset="0"/>
              </a:rPr>
            </a:br>
            <a:endParaRPr lang="en-IN" dirty="0">
              <a:latin typeface="Garamond" panose="02020404030301010803" pitchFamily="18" charset="0"/>
            </a:endParaRPr>
          </a:p>
        </p:txBody>
      </p:sp>
      <p:pic>
        <p:nvPicPr>
          <p:cNvPr id="5" name="Picture 4" descr="Screenshot (1475).png"/>
          <p:cNvPicPr>
            <a:picLocks noChangeAspect="1"/>
          </p:cNvPicPr>
          <p:nvPr/>
        </p:nvPicPr>
        <p:blipFill>
          <a:blip r:embed="rId2"/>
          <a:stretch>
            <a:fillRect/>
          </a:stretch>
        </p:blipFill>
        <p:spPr>
          <a:xfrm>
            <a:off x="809897" y="2173223"/>
            <a:ext cx="10715897" cy="4005509"/>
          </a:xfrm>
          <a:prstGeom prst="rect">
            <a:avLst/>
          </a:prstGeom>
        </p:spPr>
      </p:pic>
    </p:spTree>
    <p:extLst>
      <p:ext uri="{BB962C8B-B14F-4D97-AF65-F5344CB8AC3E}">
        <p14:creationId xmlns:p14="http://schemas.microsoft.com/office/powerpoint/2010/main" val="1355237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074" y="728132"/>
            <a:ext cx="9601196" cy="3318936"/>
          </a:xfrm>
        </p:spPr>
        <p:txBody>
          <a:bodyPr/>
          <a:lstStyle/>
          <a:p>
            <a:r>
              <a:rPr lang="en-US" b="1" dirty="0">
                <a:latin typeface="Garamond" panose="02020404030301010803" pitchFamily="18" charset="0"/>
                <a:ea typeface="Gadugi" panose="020B0502040204020203" pitchFamily="34" charset="0"/>
                <a:cs typeface="Times New Roman" pitchFamily="18" charset="0"/>
              </a:rPr>
              <a:t>Attendance folder</a:t>
            </a:r>
            <a:r>
              <a:rPr lang="en-US" dirty="0">
                <a:latin typeface="Garamond" panose="02020404030301010803" pitchFamily="18" charset="0"/>
                <a:ea typeface="Gadugi" panose="020B0502040204020203" pitchFamily="34" charset="0"/>
                <a:cs typeface="Times New Roman" pitchFamily="18" charset="0"/>
              </a:rPr>
              <a:t>: This will have the final excel sheet which will have the attendance mark for all the students. Here, in this folder attendance sheets will be stored with date and time.</a:t>
            </a:r>
            <a:br>
              <a:rPr lang="en-US" dirty="0">
                <a:latin typeface="Garamond" panose="02020404030301010803" pitchFamily="18" charset="0"/>
                <a:ea typeface="Gadugi" panose="020B0502040204020203" pitchFamily="34" charset="0"/>
                <a:cs typeface="Times New Roman" pitchFamily="18" charset="0"/>
              </a:rPr>
            </a:br>
            <a:endParaRPr lang="en-IN" dirty="0">
              <a:latin typeface="Garamond" panose="02020404030301010803" pitchFamily="18" charset="0"/>
              <a:ea typeface="Gadugi" panose="020B0502040204020203" pitchFamily="34" charset="0"/>
            </a:endParaRPr>
          </a:p>
        </p:txBody>
      </p:sp>
      <p:pic>
        <p:nvPicPr>
          <p:cNvPr id="5" name="Picture 4" descr="Screenshot (1474).png"/>
          <p:cNvPicPr>
            <a:picLocks noChangeAspect="1"/>
          </p:cNvPicPr>
          <p:nvPr/>
        </p:nvPicPr>
        <p:blipFill>
          <a:blip r:embed="rId2"/>
          <a:stretch>
            <a:fillRect/>
          </a:stretch>
        </p:blipFill>
        <p:spPr>
          <a:xfrm>
            <a:off x="1031966" y="2702368"/>
            <a:ext cx="10245634" cy="3489428"/>
          </a:xfrm>
          <a:prstGeom prst="rect">
            <a:avLst/>
          </a:prstGeom>
        </p:spPr>
      </p:pic>
    </p:spTree>
    <p:extLst>
      <p:ext uri="{BB962C8B-B14F-4D97-AF65-F5344CB8AC3E}">
        <p14:creationId xmlns:p14="http://schemas.microsoft.com/office/powerpoint/2010/main" val="2037413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873" y="534169"/>
            <a:ext cx="10758053" cy="1867286"/>
          </a:xfrm>
        </p:spPr>
        <p:txBody>
          <a:bodyPr>
            <a:normAutofit fontScale="92500"/>
          </a:bodyPr>
          <a:lstStyle/>
          <a:p>
            <a:pPr marL="0" indent="0">
              <a:buNone/>
            </a:pPr>
            <a:r>
              <a:rPr lang="en-US" b="1" dirty="0">
                <a:latin typeface="Garamond" panose="02020404030301010803" pitchFamily="18" charset="0"/>
              </a:rPr>
              <a:t>Face Recognition:</a:t>
            </a:r>
          </a:p>
          <a:p>
            <a:pPr algn="just"/>
            <a:r>
              <a:rPr lang="en-US" dirty="0">
                <a:latin typeface="Garamond" panose="02020404030301010803" pitchFamily="18" charset="0"/>
                <a:cs typeface="Times New Roman" pitchFamily="18" charset="0"/>
              </a:rPr>
              <a:t>Now, we need to click on the train image. Afterward, we need to track the images. The attendance is marked for the detected face.</a:t>
            </a:r>
          </a:p>
          <a:p>
            <a:pPr algn="just"/>
            <a:r>
              <a:rPr lang="en-US" dirty="0">
                <a:latin typeface="Garamond" panose="02020404030301010803" pitchFamily="18" charset="0"/>
                <a:cs typeface="Times New Roman" pitchFamily="18" charset="0"/>
              </a:rPr>
              <a:t>We can see a rectangle around faces and their id and name are displayed with the percentage. </a:t>
            </a:r>
          </a:p>
          <a:p>
            <a:pPr marL="0" indent="0">
              <a:buNone/>
            </a:pPr>
            <a:endParaRPr lang="en-IN" dirty="0"/>
          </a:p>
        </p:txBody>
      </p:sp>
      <p:pic>
        <p:nvPicPr>
          <p:cNvPr id="7" name="Picture 6" descr="Screenshot (1477).png"/>
          <p:cNvPicPr>
            <a:picLocks noChangeAspect="1"/>
          </p:cNvPicPr>
          <p:nvPr/>
        </p:nvPicPr>
        <p:blipFill>
          <a:blip r:embed="rId2"/>
          <a:stretch>
            <a:fillRect/>
          </a:stretch>
        </p:blipFill>
        <p:spPr>
          <a:xfrm>
            <a:off x="783771" y="2338253"/>
            <a:ext cx="10454640" cy="4127862"/>
          </a:xfrm>
          <a:prstGeom prst="rect">
            <a:avLst/>
          </a:prstGeom>
        </p:spPr>
      </p:pic>
    </p:spTree>
    <p:extLst>
      <p:ext uri="{BB962C8B-B14F-4D97-AF65-F5344CB8AC3E}">
        <p14:creationId xmlns:p14="http://schemas.microsoft.com/office/powerpoint/2010/main" val="59577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4492" y="598823"/>
            <a:ext cx="9601196" cy="3318936"/>
          </a:xfrm>
        </p:spPr>
        <p:txBody>
          <a:bodyPr/>
          <a:lstStyle/>
          <a:p>
            <a:pPr marL="0" indent="0">
              <a:buNone/>
            </a:pPr>
            <a:r>
              <a:rPr lang="en-US" b="1" dirty="0">
                <a:latin typeface="Garamond" panose="02020404030301010803" pitchFamily="18" charset="0"/>
                <a:cs typeface="Times New Roman" pitchFamily="18" charset="0"/>
              </a:rPr>
              <a:t>Attendance </a:t>
            </a:r>
            <a:r>
              <a:rPr lang="en-US" b="1" dirty="0" err="1">
                <a:latin typeface="Garamond" panose="02020404030301010803" pitchFamily="18" charset="0"/>
                <a:cs typeface="Times New Roman" pitchFamily="18" charset="0"/>
              </a:rPr>
              <a:t>Updation</a:t>
            </a:r>
            <a:r>
              <a:rPr lang="en-US" b="1" dirty="0">
                <a:latin typeface="Garamond" panose="02020404030301010803" pitchFamily="18" charset="0"/>
                <a:cs typeface="Times New Roman" pitchFamily="18" charset="0"/>
              </a:rPr>
              <a:t>: </a:t>
            </a:r>
            <a:br>
              <a:rPr lang="en-US" dirty="0">
                <a:latin typeface="Garamond" panose="02020404030301010803" pitchFamily="18" charset="0"/>
                <a:cs typeface="Times New Roman" pitchFamily="18" charset="0"/>
              </a:rPr>
            </a:br>
            <a:r>
              <a:rPr lang="en-US" dirty="0">
                <a:latin typeface="Garamond" panose="02020404030301010803" pitchFamily="18" charset="0"/>
                <a:cs typeface="Times New Roman" pitchFamily="18" charset="0"/>
              </a:rPr>
              <a:t>After the face recognition process, the recognized faces will be marked as present in the attendance folder in excel sheets with their Id, name, date, time and the rest of the students will be marked as absent</a:t>
            </a:r>
            <a:r>
              <a:rPr lang="en-US" dirty="0">
                <a:latin typeface="Garamond" panose="02020404030301010803" pitchFamily="18" charset="0"/>
              </a:rPr>
              <a:t>.</a:t>
            </a:r>
            <a:br>
              <a:rPr lang="en-US" dirty="0">
                <a:latin typeface="Garamond" panose="02020404030301010803" pitchFamily="18" charset="0"/>
              </a:rPr>
            </a:br>
            <a:endParaRPr lang="en-IN" dirty="0">
              <a:latin typeface="Garamond" panose="02020404030301010803" pitchFamily="18" charset="0"/>
            </a:endParaRPr>
          </a:p>
        </p:txBody>
      </p:sp>
      <p:pic>
        <p:nvPicPr>
          <p:cNvPr id="5" name="Picture 4" descr="Screenshot (1473).png"/>
          <p:cNvPicPr>
            <a:picLocks noChangeAspect="1"/>
          </p:cNvPicPr>
          <p:nvPr/>
        </p:nvPicPr>
        <p:blipFill>
          <a:blip r:embed="rId2"/>
          <a:stretch>
            <a:fillRect/>
          </a:stretch>
        </p:blipFill>
        <p:spPr>
          <a:xfrm>
            <a:off x="1672046" y="2045983"/>
            <a:ext cx="9196252" cy="4067435"/>
          </a:xfrm>
          <a:prstGeom prst="rect">
            <a:avLst/>
          </a:prstGeom>
        </p:spPr>
      </p:pic>
    </p:spTree>
    <p:extLst>
      <p:ext uri="{BB962C8B-B14F-4D97-AF65-F5344CB8AC3E}">
        <p14:creationId xmlns:p14="http://schemas.microsoft.com/office/powerpoint/2010/main" val="596579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IN" b="1" dirty="0"/>
          </a:p>
        </p:txBody>
      </p:sp>
      <p:sp>
        <p:nvSpPr>
          <p:cNvPr id="3" name="Content Placeholder 2"/>
          <p:cNvSpPr>
            <a:spLocks noGrp="1"/>
          </p:cNvSpPr>
          <p:nvPr>
            <p:ph idx="1"/>
          </p:nvPr>
        </p:nvSpPr>
        <p:spPr>
          <a:xfrm>
            <a:off x="1433947" y="2613891"/>
            <a:ext cx="9601196" cy="3474414"/>
          </a:xfrm>
        </p:spPr>
        <p:txBody>
          <a:bodyPr>
            <a:normAutofit fontScale="92500" lnSpcReduction="20000"/>
          </a:bodyPr>
          <a:lstStyle/>
          <a:p>
            <a:r>
              <a:rPr lang="en-US" dirty="0">
                <a:latin typeface="Garamond" panose="02020404030301010803" pitchFamily="18" charset="0"/>
              </a:rPr>
              <a:t>Using this technique, faculty can’t take additional time on taking attendance.</a:t>
            </a:r>
          </a:p>
          <a:p>
            <a:r>
              <a:rPr lang="en-US" dirty="0">
                <a:latin typeface="Garamond" panose="02020404030301010803" pitchFamily="18" charset="0"/>
              </a:rPr>
              <a:t>And they may be fewer chances of proxy.</a:t>
            </a:r>
            <a:endParaRPr lang="en-IN" dirty="0">
              <a:latin typeface="Garamond" panose="02020404030301010803" pitchFamily="18" charset="0"/>
            </a:endParaRPr>
          </a:p>
          <a:p>
            <a:pPr algn="just"/>
            <a:r>
              <a:rPr lang="en-US" dirty="0">
                <a:latin typeface="Garamond" panose="02020404030301010803" pitchFamily="18" charset="0"/>
                <a:cs typeface="Times New Roman" pitchFamily="18" charset="0"/>
              </a:rPr>
              <a:t>So, the proposed system will support the performance of existing student’s attendance system in the following ways:</a:t>
            </a:r>
          </a:p>
          <a:p>
            <a:pPr marL="0" indent="0" algn="just">
              <a:buNone/>
            </a:pPr>
            <a:r>
              <a:rPr lang="en-US" dirty="0">
                <a:latin typeface="Garamond" panose="02020404030301010803" pitchFamily="18" charset="0"/>
                <a:cs typeface="Times New Roman" pitchFamily="18" charset="0"/>
              </a:rPr>
              <a:t>        1. Minimizing the time required for marking attendance and maximizing the time 		required for actual teaching process.</a:t>
            </a:r>
          </a:p>
          <a:p>
            <a:pPr marL="0" indent="0" algn="just">
              <a:buNone/>
            </a:pPr>
            <a:r>
              <a:rPr lang="en-US" dirty="0">
                <a:latin typeface="Garamond" panose="02020404030301010803" pitchFamily="18" charset="0"/>
                <a:cs typeface="Times New Roman" pitchFamily="18" charset="0"/>
              </a:rPr>
              <a:t>        2. Increase the efficiency of the overall system.</a:t>
            </a:r>
          </a:p>
          <a:p>
            <a:pPr marL="0" indent="0" algn="just">
              <a:buNone/>
            </a:pPr>
            <a:r>
              <a:rPr lang="en-US" dirty="0">
                <a:latin typeface="Garamond" panose="02020404030301010803" pitchFamily="18" charset="0"/>
                <a:cs typeface="Times New Roman" pitchFamily="18" charset="0"/>
              </a:rPr>
              <a:t>        3.Improving the security, hence attendance will do without even the students 			knowing.</a:t>
            </a:r>
          </a:p>
          <a:p>
            <a:endParaRPr lang="en-US" dirty="0"/>
          </a:p>
        </p:txBody>
      </p:sp>
    </p:spTree>
    <p:extLst>
      <p:ext uri="{BB962C8B-B14F-4D97-AF65-F5344CB8AC3E}">
        <p14:creationId xmlns:p14="http://schemas.microsoft.com/office/powerpoint/2010/main" val="2783601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9620" y="2723187"/>
            <a:ext cx="9601196" cy="3318936"/>
          </a:xfrm>
        </p:spPr>
        <p:txBody>
          <a:bodyPr/>
          <a:lstStyle/>
          <a:p>
            <a:pPr marL="0" indent="0">
              <a:buNone/>
            </a:pPr>
            <a:r>
              <a:rPr lang="en-US" dirty="0"/>
              <a:t>     18K41A0502                    	             DHARANI.A</a:t>
            </a:r>
            <a:endParaRPr lang="en-IN" dirty="0"/>
          </a:p>
          <a:p>
            <a:pPr marL="0" indent="0">
              <a:buNone/>
            </a:pPr>
            <a:r>
              <a:rPr lang="en-US" dirty="0"/>
              <a:t>     18K41A0538			                   LOKESHWAR.A</a:t>
            </a:r>
            <a:endParaRPr lang="en-IN" dirty="0"/>
          </a:p>
          <a:p>
            <a:pPr marL="0" indent="0">
              <a:buNone/>
            </a:pPr>
            <a:r>
              <a:rPr lang="en-US" dirty="0"/>
              <a:t>     18K41A0545		        	             MALAVIKA.R</a:t>
            </a:r>
            <a:endParaRPr lang="en-IN" dirty="0"/>
          </a:p>
          <a:p>
            <a:pPr marL="0" indent="0">
              <a:buNone/>
            </a:pPr>
            <a:r>
              <a:rPr lang="en-US" dirty="0"/>
              <a:t>     18K41A0556                    	             SRI ABHINAY.K</a:t>
            </a:r>
            <a:endParaRPr lang="en-IN" dirty="0"/>
          </a:p>
          <a:p>
            <a:endParaRPr lang="en-IN" dirty="0"/>
          </a:p>
        </p:txBody>
      </p:sp>
      <p:sp>
        <p:nvSpPr>
          <p:cNvPr id="4" name="TextBox 3"/>
          <p:cNvSpPr txBox="1"/>
          <p:nvPr/>
        </p:nvSpPr>
        <p:spPr>
          <a:xfrm>
            <a:off x="4451927" y="1644072"/>
            <a:ext cx="4516582" cy="707886"/>
          </a:xfrm>
          <a:prstGeom prst="rect">
            <a:avLst/>
          </a:prstGeom>
          <a:noFill/>
        </p:spPr>
        <p:txBody>
          <a:bodyPr wrap="square" rtlCol="0">
            <a:spAutoFit/>
          </a:bodyPr>
          <a:lstStyle/>
          <a:p>
            <a:r>
              <a:rPr lang="en-US" sz="4000" b="1" dirty="0"/>
              <a:t>TEAM-2</a:t>
            </a:r>
            <a:endParaRPr lang="en-IN" sz="4000" b="1" dirty="0"/>
          </a:p>
        </p:txBody>
      </p:sp>
    </p:spTree>
    <p:extLst>
      <p:ext uri="{BB962C8B-B14F-4D97-AF65-F5344CB8AC3E}">
        <p14:creationId xmlns:p14="http://schemas.microsoft.com/office/powerpoint/2010/main" val="1359539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275" y="2820169"/>
            <a:ext cx="9601196" cy="1303867"/>
          </a:xfrm>
        </p:spPr>
        <p:txBody>
          <a:bodyPr/>
          <a:lstStyle/>
          <a:p>
            <a:r>
              <a:rPr lang="en-US" b="1" dirty="0"/>
              <a:t>THANK YOU</a:t>
            </a:r>
            <a:endParaRPr lang="en-IN" b="1" dirty="0"/>
          </a:p>
        </p:txBody>
      </p:sp>
    </p:spTree>
    <p:extLst>
      <p:ext uri="{BB962C8B-B14F-4D97-AF65-F5344CB8AC3E}">
        <p14:creationId xmlns:p14="http://schemas.microsoft.com/office/powerpoint/2010/main" val="1686032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654" y="1314642"/>
            <a:ext cx="9601196" cy="1303867"/>
          </a:xfrm>
        </p:spPr>
        <p:txBody>
          <a:bodyPr/>
          <a:lstStyle/>
          <a:p>
            <a:r>
              <a:rPr lang="en-US" b="1" dirty="0"/>
              <a:t>Introduction</a:t>
            </a:r>
            <a:endParaRPr lang="en-IN" b="1" dirty="0"/>
          </a:p>
        </p:txBody>
      </p:sp>
      <p:sp>
        <p:nvSpPr>
          <p:cNvPr id="3" name="Content Placeholder 2"/>
          <p:cNvSpPr>
            <a:spLocks noGrp="1"/>
          </p:cNvSpPr>
          <p:nvPr>
            <p:ph idx="1"/>
          </p:nvPr>
        </p:nvSpPr>
        <p:spPr>
          <a:xfrm>
            <a:off x="1080654" y="2618509"/>
            <a:ext cx="10030691" cy="3507083"/>
          </a:xfrm>
        </p:spPr>
        <p:txBody>
          <a:bodyPr>
            <a:noAutofit/>
          </a:bodyPr>
          <a:lstStyle/>
          <a:p>
            <a:pPr algn="just">
              <a:buFont typeface="Arial" pitchFamily="34" charset="0"/>
              <a:buChar char="•"/>
            </a:pPr>
            <a:r>
              <a:rPr lang="en-US" sz="2000" dirty="0">
                <a:latin typeface="Garamond" panose="02020404030301010803" pitchFamily="18" charset="0"/>
                <a:cs typeface="Times New Roman" pitchFamily="18" charset="0"/>
              </a:rPr>
              <a:t>Automatic attendance system is to take attendance using face recognition . </a:t>
            </a:r>
          </a:p>
          <a:p>
            <a:pPr algn="just">
              <a:buFont typeface="Arial" pitchFamily="34" charset="0"/>
              <a:buChar char="•"/>
            </a:pPr>
            <a:r>
              <a:rPr lang="en-US" sz="2000" dirty="0">
                <a:latin typeface="Garamond" panose="02020404030301010803" pitchFamily="18" charset="0"/>
                <a:cs typeface="Times New Roman" pitchFamily="18" charset="0"/>
              </a:rPr>
              <a:t>In this system, we capture the different angle images of registered students. </a:t>
            </a:r>
          </a:p>
          <a:p>
            <a:pPr algn="just">
              <a:buFont typeface="Arial" pitchFamily="34" charset="0"/>
              <a:buChar char="•"/>
            </a:pPr>
            <a:r>
              <a:rPr lang="en-US" sz="2000" dirty="0">
                <a:latin typeface="Garamond" panose="02020404030301010803" pitchFamily="18" charset="0"/>
                <a:cs typeface="Times New Roman" pitchFamily="18" charset="0"/>
              </a:rPr>
              <a:t>It almost captures around 60 pictures of each student. </a:t>
            </a:r>
          </a:p>
          <a:p>
            <a:pPr algn="just">
              <a:buFont typeface="Arial" pitchFamily="34" charset="0"/>
              <a:buChar char="•"/>
            </a:pPr>
            <a:r>
              <a:rPr lang="en-US" sz="2000" dirty="0">
                <a:latin typeface="Garamond" panose="02020404030301010803" pitchFamily="18" charset="0"/>
                <a:cs typeface="Times New Roman" pitchFamily="18" charset="0"/>
              </a:rPr>
              <a:t>All the captured images further trained using machine learning algorithms. </a:t>
            </a:r>
          </a:p>
          <a:p>
            <a:pPr algn="just">
              <a:buFont typeface="Arial" pitchFamily="34" charset="0"/>
              <a:buChar char="•"/>
            </a:pPr>
            <a:r>
              <a:rPr lang="en-US" sz="2000" dirty="0">
                <a:latin typeface="Garamond" panose="02020404030301010803" pitchFamily="18" charset="0"/>
                <a:cs typeface="Times New Roman" pitchFamily="18" charset="0"/>
              </a:rPr>
              <a:t>We have many other alternative proposed products, but in this pandemic situation, face recognition is best.</a:t>
            </a:r>
            <a:endParaRPr lang="en-IN" sz="2000" dirty="0">
              <a:latin typeface="Garamond" panose="02020404030301010803" pitchFamily="18" charset="0"/>
              <a:cs typeface="Times New Roman" pitchFamily="18" charset="0"/>
            </a:endParaRPr>
          </a:p>
          <a:p>
            <a:pPr marL="0" indent="0">
              <a:buNone/>
            </a:pPr>
            <a:endParaRPr lang="en-IN" sz="2000" dirty="0">
              <a:latin typeface="Garamond" panose="02020404030301010803" pitchFamily="18" charset="0"/>
            </a:endParaRPr>
          </a:p>
        </p:txBody>
      </p:sp>
    </p:spTree>
    <p:extLst>
      <p:ext uri="{BB962C8B-B14F-4D97-AF65-F5344CB8AC3E}">
        <p14:creationId xmlns:p14="http://schemas.microsoft.com/office/powerpoint/2010/main" val="30043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Proposed System</a:t>
            </a:r>
            <a:endParaRPr lang="en-IN" b="1" dirty="0"/>
          </a:p>
        </p:txBody>
      </p:sp>
      <p:sp>
        <p:nvSpPr>
          <p:cNvPr id="3" name="Content Placeholder 2"/>
          <p:cNvSpPr>
            <a:spLocks noGrp="1"/>
          </p:cNvSpPr>
          <p:nvPr>
            <p:ph idx="1"/>
          </p:nvPr>
        </p:nvSpPr>
        <p:spPr/>
        <p:txBody>
          <a:bodyPr>
            <a:normAutofit fontScale="92500" lnSpcReduction="20000"/>
          </a:bodyPr>
          <a:lstStyle/>
          <a:p>
            <a:r>
              <a:rPr lang="en-US" dirty="0"/>
              <a:t>Firstly , we need to collect the images of all students (registration process). </a:t>
            </a:r>
          </a:p>
          <a:p>
            <a:r>
              <a:rPr lang="en-US" dirty="0"/>
              <a:t>Afterwards , we need to train all the captured pictures. </a:t>
            </a:r>
          </a:p>
          <a:p>
            <a:r>
              <a:rPr lang="en-US" dirty="0"/>
              <a:t>For training images, we used a built-in machine learning classifier(</a:t>
            </a:r>
            <a:r>
              <a:rPr lang="en-US" dirty="0" err="1"/>
              <a:t>haar_cascade_classifier</a:t>
            </a:r>
            <a:r>
              <a:rPr lang="en-US" dirty="0"/>
              <a:t>). </a:t>
            </a:r>
          </a:p>
          <a:p>
            <a:r>
              <a:rPr lang="en-US" dirty="0"/>
              <a:t>All these trained images are saved in XML format . Name, roll number, Date and Timings of all students are stored in an excel sheet. </a:t>
            </a:r>
          </a:p>
          <a:p>
            <a:r>
              <a:rPr lang="en-US" dirty="0"/>
              <a:t>It tracks the pictures and compares them with the images present in the database. </a:t>
            </a:r>
          </a:p>
          <a:p>
            <a:r>
              <a:rPr lang="en-US" dirty="0"/>
              <a:t>The attendance of every student is gathered in an excel sheet. After the class the faculty can refer the excel sheet.</a:t>
            </a:r>
            <a:endParaRPr lang="en-IN" dirty="0"/>
          </a:p>
        </p:txBody>
      </p:sp>
    </p:spTree>
    <p:extLst>
      <p:ext uri="{BB962C8B-B14F-4D97-AF65-F5344CB8AC3E}">
        <p14:creationId xmlns:p14="http://schemas.microsoft.com/office/powerpoint/2010/main" val="37920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LIBRARIES USED IN THE SYSTEM</a:t>
            </a:r>
            <a:endParaRPr lang="en-IN" b="1" dirty="0"/>
          </a:p>
        </p:txBody>
      </p:sp>
      <p:sp>
        <p:nvSpPr>
          <p:cNvPr id="3" name="Content Placeholder 2"/>
          <p:cNvSpPr>
            <a:spLocks noGrp="1"/>
          </p:cNvSpPr>
          <p:nvPr>
            <p:ph idx="1"/>
          </p:nvPr>
        </p:nvSpPr>
        <p:spPr/>
        <p:txBody>
          <a:bodyPr>
            <a:normAutofit/>
          </a:bodyPr>
          <a:lstStyle/>
          <a:p>
            <a:r>
              <a:rPr lang="en-US" dirty="0"/>
              <a:t>OPENCV</a:t>
            </a:r>
          </a:p>
          <a:p>
            <a:r>
              <a:rPr lang="en-US" dirty="0"/>
              <a:t>NUMPY</a:t>
            </a:r>
          </a:p>
          <a:p>
            <a:r>
              <a:rPr lang="en-US" dirty="0"/>
              <a:t>PANDAS</a:t>
            </a:r>
          </a:p>
          <a:p>
            <a:r>
              <a:rPr lang="en-US" dirty="0"/>
              <a:t>CSV</a:t>
            </a:r>
          </a:p>
          <a:p>
            <a:r>
              <a:rPr lang="en-US" dirty="0"/>
              <a:t>Datetime</a:t>
            </a:r>
          </a:p>
          <a:p>
            <a:r>
              <a:rPr lang="en-US" dirty="0"/>
              <a:t>Tkinter</a:t>
            </a:r>
          </a:p>
        </p:txBody>
      </p:sp>
    </p:spTree>
    <p:extLst>
      <p:ext uri="{BB962C8B-B14F-4D97-AF65-F5344CB8AC3E}">
        <p14:creationId xmlns:p14="http://schemas.microsoft.com/office/powerpoint/2010/main" val="44453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OpenCV</a:t>
            </a:r>
            <a:endParaRPr lang="en-IN" b="1" dirty="0"/>
          </a:p>
        </p:txBody>
      </p:sp>
      <p:sp>
        <p:nvSpPr>
          <p:cNvPr id="3" name="Content Placeholder 2"/>
          <p:cNvSpPr>
            <a:spLocks noGrp="1"/>
          </p:cNvSpPr>
          <p:nvPr>
            <p:ph idx="1"/>
          </p:nvPr>
        </p:nvSpPr>
        <p:spPr/>
        <p:txBody>
          <a:bodyPr>
            <a:normAutofit fontScale="92500" lnSpcReduction="10000"/>
          </a:bodyPr>
          <a:lstStyle/>
          <a:p>
            <a:r>
              <a:rPr lang="en-US" dirty="0"/>
              <a:t>OpenCV is a machine learning software library.</a:t>
            </a:r>
          </a:p>
          <a:p>
            <a:r>
              <a:rPr lang="en-US" dirty="0"/>
              <a:t>OpenCV is cross-platform which is used for developing real-time computer vision applications.</a:t>
            </a:r>
          </a:p>
          <a:p>
            <a:r>
              <a:rPr lang="en-US" dirty="0"/>
              <a:t>It is used for Image processor, video analysis, pattern recognition, and detecting objects.</a:t>
            </a:r>
          </a:p>
          <a:p>
            <a:r>
              <a:rPr lang="en-US" dirty="0"/>
              <a:t>Using OpenCV, we can turn on our desktop camera and capture the videos.</a:t>
            </a:r>
          </a:p>
          <a:p>
            <a:r>
              <a:rPr lang="en-US" dirty="0"/>
              <a:t>OpenCV provides a pre-trained classifier it has the chain of </a:t>
            </a:r>
            <a:r>
              <a:rPr lang="en-US" dirty="0" err="1"/>
              <a:t>haar</a:t>
            </a:r>
            <a:r>
              <a:rPr lang="en-US" dirty="0"/>
              <a:t> feature that is the best match for the fontal face.</a:t>
            </a:r>
            <a:endParaRPr lang="en-IN" dirty="0"/>
          </a:p>
        </p:txBody>
      </p:sp>
    </p:spTree>
    <p:extLst>
      <p:ext uri="{BB962C8B-B14F-4D97-AF65-F5344CB8AC3E}">
        <p14:creationId xmlns:p14="http://schemas.microsoft.com/office/powerpoint/2010/main" val="212351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Numpy, Pandas, CSV and Datetime</a:t>
            </a:r>
            <a:endParaRPr lang="en-IN" b="1" dirty="0"/>
          </a:p>
        </p:txBody>
      </p:sp>
      <p:sp>
        <p:nvSpPr>
          <p:cNvPr id="3" name="Content Placeholder 2"/>
          <p:cNvSpPr>
            <a:spLocks noGrp="1"/>
          </p:cNvSpPr>
          <p:nvPr>
            <p:ph idx="1"/>
          </p:nvPr>
        </p:nvSpPr>
        <p:spPr/>
        <p:txBody>
          <a:bodyPr>
            <a:normAutofit fontScale="92500"/>
          </a:bodyPr>
          <a:lstStyle/>
          <a:p>
            <a:r>
              <a:rPr lang="en-US" dirty="0"/>
              <a:t>Numpy is a Python library used for working with arrays. It consists of multidimensional array objects and performs mathematical and logical operations on arrays.</a:t>
            </a:r>
          </a:p>
          <a:p>
            <a:r>
              <a:rPr lang="en-US" dirty="0"/>
              <a:t>Pandas library is used for data manipulation, analysis, and also the creation of data frames.</a:t>
            </a:r>
          </a:p>
          <a:p>
            <a:r>
              <a:rPr lang="en-US" dirty="0"/>
              <a:t>CSV is a simple file format for storing and retrieving the data from the file. Each line of the file is a data record.</a:t>
            </a:r>
          </a:p>
          <a:p>
            <a:r>
              <a:rPr lang="en-US" dirty="0"/>
              <a:t>Datetime library is used to retrieve the current date and time to store in a CSV file.</a:t>
            </a:r>
          </a:p>
          <a:p>
            <a:endParaRPr lang="en-IN" dirty="0"/>
          </a:p>
        </p:txBody>
      </p:sp>
    </p:spTree>
    <p:extLst>
      <p:ext uri="{BB962C8B-B14F-4D97-AF65-F5344CB8AC3E}">
        <p14:creationId xmlns:p14="http://schemas.microsoft.com/office/powerpoint/2010/main" val="344957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Tkinter</a:t>
            </a:r>
            <a:endParaRPr lang="en-IN" b="1" dirty="0"/>
          </a:p>
        </p:txBody>
      </p:sp>
      <p:sp>
        <p:nvSpPr>
          <p:cNvPr id="3" name="Content Placeholder 2"/>
          <p:cNvSpPr>
            <a:spLocks noGrp="1"/>
          </p:cNvSpPr>
          <p:nvPr>
            <p:ph idx="1"/>
          </p:nvPr>
        </p:nvSpPr>
        <p:spPr/>
        <p:txBody>
          <a:bodyPr/>
          <a:lstStyle/>
          <a:p>
            <a:r>
              <a:rPr lang="en-US" dirty="0"/>
              <a:t> This is a python GUI application. It has a package/module where we can perform GUI programming.</a:t>
            </a:r>
          </a:p>
          <a:p>
            <a:r>
              <a:rPr lang="en-US" dirty="0"/>
              <a:t>Here, we use </a:t>
            </a:r>
            <a:r>
              <a:rPr lang="en-US" dirty="0" err="1"/>
              <a:t>Tk</a:t>
            </a:r>
            <a:r>
              <a:rPr lang="en-US" dirty="0"/>
              <a:t>() class for creating the window. </a:t>
            </a:r>
          </a:p>
          <a:p>
            <a:r>
              <a:rPr lang="en-US" dirty="0"/>
              <a:t>Using label, dialog box, buttons, grids, FG, background color, and text  we, can design a GUI application.</a:t>
            </a:r>
          </a:p>
          <a:p>
            <a:r>
              <a:rPr lang="en-US" dirty="0"/>
              <a:t>We can bind functions and events using the command.</a:t>
            </a:r>
            <a:endParaRPr lang="en-IN" dirty="0"/>
          </a:p>
        </p:txBody>
      </p:sp>
    </p:spTree>
    <p:extLst>
      <p:ext uri="{BB962C8B-B14F-4D97-AF65-F5344CB8AC3E}">
        <p14:creationId xmlns:p14="http://schemas.microsoft.com/office/powerpoint/2010/main" val="995029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Algorithms &amp; Classifiers used:</a:t>
            </a:r>
            <a:endParaRPr lang="en-IN" b="1" dirty="0"/>
          </a:p>
        </p:txBody>
      </p:sp>
      <p:sp>
        <p:nvSpPr>
          <p:cNvPr id="3" name="Content Placeholder 2"/>
          <p:cNvSpPr>
            <a:spLocks noGrp="1"/>
          </p:cNvSpPr>
          <p:nvPr>
            <p:ph idx="1"/>
          </p:nvPr>
        </p:nvSpPr>
        <p:spPr/>
        <p:txBody>
          <a:bodyPr/>
          <a:lstStyle/>
          <a:p>
            <a:r>
              <a:rPr lang="en-US" dirty="0"/>
              <a:t>Local Binary Patterns Histograms (LBPH).</a:t>
            </a:r>
          </a:p>
          <a:p>
            <a:r>
              <a:rPr lang="en-US" dirty="0"/>
              <a:t>Haar_casacade_classifier</a:t>
            </a:r>
            <a:endParaRPr lang="en-IN" dirty="0"/>
          </a:p>
        </p:txBody>
      </p:sp>
    </p:spTree>
    <p:extLst>
      <p:ext uri="{BB962C8B-B14F-4D97-AF65-F5344CB8AC3E}">
        <p14:creationId xmlns:p14="http://schemas.microsoft.com/office/powerpoint/2010/main" val="31739457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Equity</Template>
  <TotalTime>1252</TotalTime>
  <Words>1078</Words>
  <Application>Microsoft Office PowerPoint</Application>
  <PresentationFormat>Widescreen</PresentationFormat>
  <Paragraphs>78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Garamond</vt:lpstr>
      <vt:lpstr>Times New Roman</vt:lpstr>
      <vt:lpstr>Organic</vt:lpstr>
      <vt:lpstr>AUTOMATIC ATTENDANCE SYSTEM USING FACE RECOGNITION</vt:lpstr>
      <vt:lpstr>PowerPoint Presentation</vt:lpstr>
      <vt:lpstr>Introduction</vt:lpstr>
      <vt:lpstr>About Proposed System</vt:lpstr>
      <vt:lpstr>LIBRARIES USED IN THE SYSTEM</vt:lpstr>
      <vt:lpstr>OpenCV</vt:lpstr>
      <vt:lpstr>Numpy, Pandas, CSV and Datetime</vt:lpstr>
      <vt:lpstr>Tkinter</vt:lpstr>
      <vt:lpstr>Algorithms &amp; Classifiers used:</vt:lpstr>
      <vt:lpstr>Local Binary Patterns Histograms (LBPH)-About LBP Operation</vt:lpstr>
      <vt:lpstr>Haar_casacade_classifier</vt:lpstr>
      <vt:lpstr>Methodology</vt:lpstr>
      <vt:lpstr>Process of proposed system</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ATTENDANCE SYSTEM USING FACE RECOGNITION</dc:title>
  <dc:creator>Arcot Samanvi</dc:creator>
  <cp:lastModifiedBy>Malavika Rajanala</cp:lastModifiedBy>
  <cp:revision>39</cp:revision>
  <dcterms:created xsi:type="dcterms:W3CDTF">2021-02-04T12:30:59Z</dcterms:created>
  <dcterms:modified xsi:type="dcterms:W3CDTF">2021-05-24T10:55:01Z</dcterms:modified>
</cp:coreProperties>
</file>