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Questrial"/>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Questrial-regular.fntdata"/><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 is collecting information on your adversaries, who are your threat actors. With threat modeling, you are able to determine what your assets which if not all, is more important and how you’re going protect it from your threat actors.</a:t>
            </a:r>
            <a:endParaRPr/>
          </a:p>
          <a:p>
            <a:pPr indent="0" lvl="0" marL="0" rtl="0" algn="l">
              <a:spcBef>
                <a:spcPts val="0"/>
              </a:spcBef>
              <a:spcAft>
                <a:spcPts val="0"/>
              </a:spcAft>
              <a:buNone/>
            </a:pPr>
            <a:r>
              <a:rPr lang="en-US"/>
              <a:t>-This gives you the strategic advantage to get ahead of emerging threats.</a:t>
            </a:r>
            <a:endParaRPr/>
          </a:p>
          <a:p>
            <a:pPr indent="0" lvl="0" marL="0" rtl="0" algn="l">
              <a:spcBef>
                <a:spcPts val="0"/>
              </a:spcBef>
              <a:spcAft>
                <a:spcPts val="0"/>
              </a:spcAft>
              <a:buNone/>
            </a:pPr>
            <a:r>
              <a:rPr lang="en-US"/>
              <a:t>-Depending on who your organization is and what you’re trying to protect, you may have more than just one Threat Actor</a:t>
            </a:r>
            <a:endParaRPr/>
          </a:p>
          <a:p>
            <a:pPr indent="0" lvl="0" marL="0" rtl="0" algn="l">
              <a:spcBef>
                <a:spcPts val="0"/>
              </a:spcBef>
              <a:spcAft>
                <a:spcPts val="0"/>
              </a:spcAft>
              <a:buNone/>
            </a:pPr>
            <a:r>
              <a:rPr lang="en-US"/>
              <a:t>-It then becomes important to now curate all of the threats you’ve collected because in 2017, research shown that there was a new strain of malware every 4.2 seconds which means you will potentially have millions of data that may not even be relevant to what you’re trying to protect</a:t>
            </a:r>
            <a:endParaRPr/>
          </a:p>
          <a:p>
            <a:pPr indent="0" lvl="0" marL="0" rtl="0" algn="l">
              <a:spcBef>
                <a:spcPts val="0"/>
              </a:spcBef>
              <a:spcAft>
                <a:spcPts val="0"/>
              </a:spcAft>
              <a:buNone/>
            </a:pPr>
            <a:r>
              <a:rPr lang="en-US"/>
              <a:t>-Without the ability to contextualize and visualize your threat actors, you are simply collecting only threat data without any intelligence, hence the threats you’ve been collecting is useless and is not actionable data.</a:t>
            </a:r>
            <a:endParaRPr/>
          </a:p>
          <a:p>
            <a:pPr indent="0" lvl="0" marL="0" rtl="0" algn="l">
              <a:spcBef>
                <a:spcPts val="0"/>
              </a:spcBef>
              <a:spcAft>
                <a:spcPts val="0"/>
              </a:spcAft>
              <a:buNone/>
            </a:pPr>
            <a:r>
              <a:rPr lang="en-US"/>
              <a:t>-In my own words, threat intelligence is actionable data you can act on to prevent or eradicate threats by giving you the strategic advantage of getting ahead of bad actors.</a:t>
            </a:r>
            <a:endParaRPr/>
          </a:p>
          <a:p>
            <a:pPr indent="0" lvl="0" marL="0" rtl="0" algn="l">
              <a:spcBef>
                <a:spcPts val="0"/>
              </a:spcBef>
              <a:spcAft>
                <a:spcPts val="0"/>
              </a:spcAft>
              <a:buNone/>
            </a:pPr>
            <a:r>
              <a:t/>
            </a:r>
            <a:endParaRPr/>
          </a:p>
        </p:txBody>
      </p:sp>
      <p:sp>
        <p:nvSpPr>
          <p:cNvPr id="244" name="Google Shape;24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Threat Data becomes intel when you can correlate the data with other data to tell a story, a story that is used to make inform decisions.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Threat Data is unarguable data collected that states a fact</a:t>
            </a:r>
            <a:endParaRPr/>
          </a:p>
          <a:p>
            <a:pPr indent="0" lvl="2" marL="914400" rtl="0" algn="l">
              <a:spcBef>
                <a:spcPts val="0"/>
              </a:spcBef>
              <a:spcAft>
                <a:spcPts val="0"/>
              </a:spcAft>
              <a:buNone/>
            </a:pPr>
            <a:r>
              <a:rPr lang="en-US"/>
              <a:t>It is </a:t>
            </a:r>
            <a:r>
              <a:rPr b="1" lang="en-US"/>
              <a:t>NOT</a:t>
            </a:r>
            <a:r>
              <a:rPr lang="en-US"/>
              <a:t> intelligence</a:t>
            </a:r>
            <a:endParaRPr/>
          </a:p>
          <a:p>
            <a:pPr indent="0" lvl="2" marL="914400" rtl="0" algn="l">
              <a:spcBef>
                <a:spcPts val="0"/>
              </a:spcBef>
              <a:spcAft>
                <a:spcPts val="0"/>
              </a:spcAft>
              <a:buNone/>
            </a:pPr>
            <a:r>
              <a:t/>
            </a:r>
            <a:endParaRPr/>
          </a:p>
          <a:p>
            <a:pPr indent="0" lvl="0" marL="0" rtl="0" algn="l">
              <a:spcBef>
                <a:spcPts val="0"/>
              </a:spcBef>
              <a:spcAft>
                <a:spcPts val="0"/>
              </a:spcAft>
              <a:buNone/>
            </a:pPr>
            <a:r>
              <a:rPr lang="en-US"/>
              <a:t>Threat Data is information overload with no context as to what is relevant to your organization. If you’re unable to prioritize then you are losing value of threate intel and waste your time looking at bad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As you move towards intelligence, volume of data or noise decreases and value increases</a:t>
            </a:r>
            <a:endParaRPr/>
          </a:p>
        </p:txBody>
      </p:sp>
      <p:sp>
        <p:nvSpPr>
          <p:cNvPr id="264" name="Google Shape;26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This data on its own cannot answer vital questions: Are indicators connected to attacks on particular industries or technologies? What part do they play in a malicious infrastructure? Are they related to a specific type of malware? The only way to get this kind of vital context and actually generate relevant intelligence is to look for connections in the data, which in most cases is a very time-consuming and manual process.</a:t>
            </a:r>
            <a:endParaRPr/>
          </a:p>
        </p:txBody>
      </p:sp>
      <p:sp>
        <p:nvSpPr>
          <p:cNvPr id="271" name="Google Shape;27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56" name="Shape 56"/>
        <p:cNvGrpSpPr/>
        <p:nvPr/>
      </p:nvGrpSpPr>
      <p:grpSpPr>
        <a:xfrm>
          <a:off x="0" y="0"/>
          <a:ext cx="0" cy="0"/>
          <a:chOff x="0" y="0"/>
          <a:chExt cx="0" cy="0"/>
        </a:xfrm>
      </p:grpSpPr>
      <p:pic>
        <p:nvPicPr>
          <p:cNvPr descr="\\DROBO-FS\QuickDrops\JB\PPTX NG\Droplets\LightingOverlay.png" id="57" name="Google Shape;57;p2"/>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8" name="Google Shape;58;p2"/>
          <p:cNvGrpSpPr/>
          <p:nvPr/>
        </p:nvGrpSpPr>
        <p:grpSpPr>
          <a:xfrm>
            <a:off x="0" y="0"/>
            <a:ext cx="2305051" cy="6858001"/>
            <a:chOff x="0" y="0"/>
            <a:chExt cx="2305051" cy="6858001"/>
          </a:xfrm>
        </p:grpSpPr>
        <p:sp>
          <p:nvSpPr>
            <p:cNvPr id="59" name="Google Shape;59;p2"/>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5" name="Google Shape;65;p2"/>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6" name="Google Shape;66;p2"/>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8" name="Google Shape;68;p2"/>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9" name="Google Shape;69;p2"/>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72" name="Google Shape;72;p2"/>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4" name="Google Shape;74;p2"/>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7" name="Google Shape;77;p2"/>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80" name="Google Shape;80;p2"/>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82" name="Google Shape;82;p2"/>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4" name="Google Shape;84;p2"/>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6" name="Google Shape;86;p2"/>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90" name="Google Shape;90;p2"/>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91" name="Google Shape;91;p2"/>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93" name="Google Shape;93;p2"/>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4" name="Google Shape;94;p2"/>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6" name="Google Shape;96;p2"/>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8" name="Google Shape;98;p2"/>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101" name="Google Shape;101;p2"/>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103" name="Google Shape;103;p2"/>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6" name="Google Shape;106;p2"/>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7" name="Google Shape;107;p2"/>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10" name="Google Shape;110;p2"/>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12" name="Google Shape;112;p2"/>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2"/>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lt1"/>
              </a:buClr>
              <a:buSzPts val="4800"/>
              <a:buFont typeface="Quest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2"/>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5" name="Google Shape;115;p2"/>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169" name="Shape 169"/>
        <p:cNvGrpSpPr/>
        <p:nvPr/>
      </p:nvGrpSpPr>
      <p:grpSpPr>
        <a:xfrm>
          <a:off x="0" y="0"/>
          <a:ext cx="0" cy="0"/>
          <a:chOff x="0" y="0"/>
          <a:chExt cx="0" cy="0"/>
        </a:xfrm>
      </p:grpSpPr>
      <p:sp>
        <p:nvSpPr>
          <p:cNvPr id="170" name="Google Shape;170;p11"/>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lt1"/>
              </a:buClr>
              <a:buSzPts val="3200"/>
              <a:buFont typeface="Quest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 name="Google Shape;171;p11"/>
          <p:cNvSpPr/>
          <p:nvPr>
            <p:ph idx="2" type="pic"/>
          </p:nvPr>
        </p:nvSpPr>
        <p:spPr>
          <a:xfrm>
            <a:off x="1141411" y="606426"/>
            <a:ext cx="9912354" cy="3299778"/>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Questrial"/>
                <a:ea typeface="Questrial"/>
                <a:cs typeface="Questrial"/>
                <a:sym typeface="Questrial"/>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Questrial"/>
                <a:ea typeface="Questrial"/>
                <a:cs typeface="Questrial"/>
                <a:sym typeface="Questrial"/>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Questrial"/>
                <a:ea typeface="Questrial"/>
                <a:cs typeface="Questrial"/>
                <a:sym typeface="Questrial"/>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9pPr>
          </a:lstStyle>
          <a:p/>
        </p:txBody>
      </p:sp>
      <p:sp>
        <p:nvSpPr>
          <p:cNvPr id="172" name="Google Shape;172;p11"/>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3" name="Google Shape;173;p1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1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1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176" name="Shape 176"/>
        <p:cNvGrpSpPr/>
        <p:nvPr/>
      </p:nvGrpSpPr>
      <p:grpSpPr>
        <a:xfrm>
          <a:off x="0" y="0"/>
          <a:ext cx="0" cy="0"/>
          <a:chOff x="0" y="0"/>
          <a:chExt cx="0" cy="0"/>
        </a:xfrm>
      </p:grpSpPr>
      <p:sp>
        <p:nvSpPr>
          <p:cNvPr id="177" name="Google Shape;177;p12"/>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lt1"/>
              </a:buClr>
              <a:buSzPts val="3600"/>
              <a:buFont typeface="Quest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12"/>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9" name="Google Shape;179;p1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1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1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182" name="Shape 182"/>
        <p:cNvGrpSpPr/>
        <p:nvPr/>
      </p:nvGrpSpPr>
      <p:grpSpPr>
        <a:xfrm>
          <a:off x="0" y="0"/>
          <a:ext cx="0" cy="0"/>
          <a:chOff x="0" y="0"/>
          <a:chExt cx="0" cy="0"/>
        </a:xfrm>
      </p:grpSpPr>
      <p:sp>
        <p:nvSpPr>
          <p:cNvPr id="183" name="Google Shape;183;p13"/>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lt1"/>
              </a:buClr>
              <a:buSzPts val="3600"/>
              <a:buFont typeface="Quest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4" name="Google Shape;184;p13"/>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5" name="Google Shape;185;p13"/>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6" name="Google Shape;186;p1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1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1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9" name="Google Shape;189;p13"/>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Questrial"/>
              <a:buNone/>
            </a:pPr>
            <a:r>
              <a:rPr b="0" i="0" lang="en-US" sz="8000" u="none" cap="none" strike="noStrike">
                <a:solidFill>
                  <a:schemeClr val="lt1"/>
                </a:solidFill>
                <a:latin typeface="Questrial"/>
                <a:ea typeface="Questrial"/>
                <a:cs typeface="Questrial"/>
                <a:sym typeface="Questrial"/>
              </a:rPr>
              <a:t>“</a:t>
            </a:r>
            <a:endParaRPr/>
          </a:p>
        </p:txBody>
      </p:sp>
      <p:sp>
        <p:nvSpPr>
          <p:cNvPr id="190" name="Google Shape;190;p13"/>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Questrial"/>
              <a:buNone/>
            </a:pPr>
            <a:r>
              <a:rPr b="0" i="0" lang="en-US" sz="8000" u="none" cap="none" strike="noStrike">
                <a:solidFill>
                  <a:schemeClr val="lt1"/>
                </a:solidFill>
                <a:latin typeface="Questrial"/>
                <a:ea typeface="Questrial"/>
                <a:cs typeface="Questrial"/>
                <a:sym typeface="Quest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91" name="Shape 191"/>
        <p:cNvGrpSpPr/>
        <p:nvPr/>
      </p:nvGrpSpPr>
      <p:grpSpPr>
        <a:xfrm>
          <a:off x="0" y="0"/>
          <a:ext cx="0" cy="0"/>
          <a:chOff x="0" y="0"/>
          <a:chExt cx="0" cy="0"/>
        </a:xfrm>
      </p:grpSpPr>
      <p:sp>
        <p:nvSpPr>
          <p:cNvPr id="192" name="Google Shape;192;p14"/>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lt1"/>
              </a:buClr>
              <a:buSzPts val="3600"/>
              <a:buFont typeface="Quest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3" name="Google Shape;193;p14"/>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4" name="Google Shape;194;p1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1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1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97" name="Shape 197"/>
        <p:cNvGrpSpPr/>
        <p:nvPr/>
      </p:nvGrpSpPr>
      <p:grpSpPr>
        <a:xfrm>
          <a:off x="0" y="0"/>
          <a:ext cx="0" cy="0"/>
          <a:chOff x="0" y="0"/>
          <a:chExt cx="0" cy="0"/>
        </a:xfrm>
      </p:grpSpPr>
      <p:sp>
        <p:nvSpPr>
          <p:cNvPr id="198" name="Google Shape;198;p15"/>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15"/>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15"/>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1" name="Google Shape;201;p15"/>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2" name="Google Shape;202;p15"/>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3" name="Google Shape;203;p15"/>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4" name="Google Shape;204;p15"/>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5" name="Google Shape;205;p1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1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1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208" name="Shape 208"/>
        <p:cNvGrpSpPr/>
        <p:nvPr/>
      </p:nvGrpSpPr>
      <p:grpSpPr>
        <a:xfrm>
          <a:off x="0" y="0"/>
          <a:ext cx="0" cy="0"/>
          <a:chOff x="0" y="0"/>
          <a:chExt cx="0" cy="0"/>
        </a:xfrm>
      </p:grpSpPr>
      <p:sp>
        <p:nvSpPr>
          <p:cNvPr id="209" name="Google Shape;209;p16"/>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0" name="Google Shape;210;p16"/>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1" name="Google Shape;211;p16"/>
          <p:cNvSpPr/>
          <p:nvPr>
            <p:ph idx="2" type="pic"/>
          </p:nvPr>
        </p:nvSpPr>
        <p:spPr>
          <a:xfrm>
            <a:off x="1141413" y="2666998"/>
            <a:ext cx="31952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Questrial"/>
                <a:ea typeface="Questrial"/>
                <a:cs typeface="Questrial"/>
                <a:sym typeface="Questrial"/>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Questrial"/>
                <a:ea typeface="Questrial"/>
                <a:cs typeface="Questrial"/>
                <a:sym typeface="Questrial"/>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Questrial"/>
                <a:ea typeface="Questrial"/>
                <a:cs typeface="Questrial"/>
                <a:sym typeface="Questrial"/>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9pPr>
          </a:lstStyle>
          <a:p/>
        </p:txBody>
      </p:sp>
      <p:sp>
        <p:nvSpPr>
          <p:cNvPr id="212" name="Google Shape;212;p16"/>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3" name="Google Shape;213;p16"/>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4" name="Google Shape;214;p16"/>
          <p:cNvSpPr/>
          <p:nvPr>
            <p:ph idx="5" type="pic"/>
          </p:nvPr>
        </p:nvSpPr>
        <p:spPr>
          <a:xfrm>
            <a:off x="4489053" y="2666998"/>
            <a:ext cx="31989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Questrial"/>
                <a:ea typeface="Questrial"/>
                <a:cs typeface="Questrial"/>
                <a:sym typeface="Questrial"/>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Questrial"/>
                <a:ea typeface="Questrial"/>
                <a:cs typeface="Questrial"/>
                <a:sym typeface="Questrial"/>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Questrial"/>
                <a:ea typeface="Questrial"/>
                <a:cs typeface="Questrial"/>
                <a:sym typeface="Questrial"/>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9pPr>
          </a:lstStyle>
          <a:p/>
        </p:txBody>
      </p:sp>
      <p:sp>
        <p:nvSpPr>
          <p:cNvPr id="215" name="Google Shape;215;p16"/>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6" name="Google Shape;216;p16"/>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7" name="Google Shape;217;p16"/>
          <p:cNvSpPr/>
          <p:nvPr>
            <p:ph idx="8" type="pic"/>
          </p:nvPr>
        </p:nvSpPr>
        <p:spPr>
          <a:xfrm>
            <a:off x="7852442" y="2666998"/>
            <a:ext cx="3194969"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Questrial"/>
                <a:ea typeface="Questrial"/>
                <a:cs typeface="Questrial"/>
                <a:sym typeface="Questrial"/>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Questrial"/>
                <a:ea typeface="Questrial"/>
                <a:cs typeface="Questrial"/>
                <a:sym typeface="Questrial"/>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Questrial"/>
                <a:ea typeface="Questrial"/>
                <a:cs typeface="Questrial"/>
                <a:sym typeface="Questrial"/>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9pPr>
          </a:lstStyle>
          <a:p/>
        </p:txBody>
      </p:sp>
      <p:sp>
        <p:nvSpPr>
          <p:cNvPr id="218" name="Google Shape;218;p16"/>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9" name="Google Shape;219;p1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1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1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22" name="Shape 222"/>
        <p:cNvGrpSpPr/>
        <p:nvPr/>
      </p:nvGrpSpPr>
      <p:grpSpPr>
        <a:xfrm>
          <a:off x="0" y="0"/>
          <a:ext cx="0" cy="0"/>
          <a:chOff x="0" y="0"/>
          <a:chExt cx="0" cy="0"/>
        </a:xfrm>
      </p:grpSpPr>
      <p:sp>
        <p:nvSpPr>
          <p:cNvPr id="223" name="Google Shape;223;p1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4" name="Google Shape;224;p17"/>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5" name="Google Shape;225;p1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1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1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28" name="Shape 228"/>
        <p:cNvGrpSpPr/>
        <p:nvPr/>
      </p:nvGrpSpPr>
      <p:grpSpPr>
        <a:xfrm>
          <a:off x="0" y="0"/>
          <a:ext cx="0" cy="0"/>
          <a:chOff x="0" y="0"/>
          <a:chExt cx="0" cy="0"/>
        </a:xfrm>
      </p:grpSpPr>
      <p:sp>
        <p:nvSpPr>
          <p:cNvPr id="229" name="Google Shape;229;p18"/>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0" name="Google Shape;230;p18"/>
          <p:cNvSpPr txBox="1"/>
          <p:nvPr>
            <p:ph idx="1" type="body"/>
          </p:nvPr>
        </p:nvSpPr>
        <p:spPr>
          <a:xfrm rot="5400000">
            <a:off x="2424904" y="-673895"/>
            <a:ext cx="5181601" cy="7748590"/>
          </a:xfrm>
          <a:prstGeom prst="rect">
            <a:avLst/>
          </a:prstGeom>
          <a:noFill/>
          <a:ln>
            <a:noFill/>
          </a:ln>
        </p:spPr>
        <p:txBody>
          <a:bodyPr anchorCtr="0" anchor="t" bIns="45700" lIns="91425" spcFirstLastPara="1" rIns="91425" wrap="square" tIns="45700"/>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31" name="Google Shape;231;p1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1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1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8" name="Shape 118"/>
        <p:cNvGrpSpPr/>
        <p:nvPr/>
      </p:nvGrpSpPr>
      <p:grpSpPr>
        <a:xfrm>
          <a:off x="0" y="0"/>
          <a:ext cx="0" cy="0"/>
          <a:chOff x="0" y="0"/>
          <a:chExt cx="0" cy="0"/>
        </a:xfrm>
      </p:grpSpPr>
      <p:sp>
        <p:nvSpPr>
          <p:cNvPr id="119" name="Google Shape;119;p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1" name="Google Shape;121;p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24" name="Shape 124"/>
        <p:cNvGrpSpPr/>
        <p:nvPr/>
      </p:nvGrpSpPr>
      <p:grpSpPr>
        <a:xfrm>
          <a:off x="0" y="0"/>
          <a:ext cx="0" cy="0"/>
          <a:chOff x="0" y="0"/>
          <a:chExt cx="0" cy="0"/>
        </a:xfrm>
      </p:grpSpPr>
      <p:sp>
        <p:nvSpPr>
          <p:cNvPr id="125" name="Google Shape;125;p4"/>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lt1"/>
              </a:buClr>
              <a:buSzPts val="3600"/>
              <a:buFont typeface="Quest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4"/>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27" name="Google Shape;127;p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30" name="Shape 130"/>
        <p:cNvGrpSpPr/>
        <p:nvPr/>
      </p:nvGrpSpPr>
      <p:grpSpPr>
        <a:xfrm>
          <a:off x="0" y="0"/>
          <a:ext cx="0" cy="0"/>
          <a:chOff x="0" y="0"/>
          <a:chExt cx="0" cy="0"/>
        </a:xfrm>
      </p:grpSpPr>
      <p:sp>
        <p:nvSpPr>
          <p:cNvPr id="131" name="Google Shape;131;p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5"/>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3" name="Google Shape;133;p5"/>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4" name="Google Shape;134;p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37" name="Shape 137"/>
        <p:cNvGrpSpPr/>
        <p:nvPr/>
      </p:nvGrpSpPr>
      <p:grpSpPr>
        <a:xfrm>
          <a:off x="0" y="0"/>
          <a:ext cx="0" cy="0"/>
          <a:chOff x="0" y="0"/>
          <a:chExt cx="0" cy="0"/>
        </a:xfrm>
      </p:grpSpPr>
      <p:sp>
        <p:nvSpPr>
          <p:cNvPr id="138" name="Google Shape;138;p6"/>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6"/>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40" name="Google Shape;140;p6"/>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1" name="Google Shape;141;p6"/>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42" name="Google Shape;142;p6"/>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3" name="Google Shape;143;p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46" name="Shape 146"/>
        <p:cNvGrpSpPr/>
        <p:nvPr/>
      </p:nvGrpSpPr>
      <p:grpSpPr>
        <a:xfrm>
          <a:off x="0" y="0"/>
          <a:ext cx="0" cy="0"/>
          <a:chOff x="0" y="0"/>
          <a:chExt cx="0" cy="0"/>
        </a:xfrm>
      </p:grpSpPr>
      <p:sp>
        <p:nvSpPr>
          <p:cNvPr id="147" name="Google Shape;147;p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1" name="Shape 151"/>
        <p:cNvGrpSpPr/>
        <p:nvPr/>
      </p:nvGrpSpPr>
      <p:grpSpPr>
        <a:xfrm>
          <a:off x="0" y="0"/>
          <a:ext cx="0" cy="0"/>
          <a:chOff x="0" y="0"/>
          <a:chExt cx="0" cy="0"/>
        </a:xfrm>
      </p:grpSpPr>
      <p:sp>
        <p:nvSpPr>
          <p:cNvPr id="152" name="Google Shape;152;p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55" name="Shape 155"/>
        <p:cNvGrpSpPr/>
        <p:nvPr/>
      </p:nvGrpSpPr>
      <p:grpSpPr>
        <a:xfrm>
          <a:off x="0" y="0"/>
          <a:ext cx="0" cy="0"/>
          <a:chOff x="0" y="0"/>
          <a:chExt cx="0" cy="0"/>
        </a:xfrm>
      </p:grpSpPr>
      <p:sp>
        <p:nvSpPr>
          <p:cNvPr id="156" name="Google Shape;156;p9"/>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lt1"/>
              </a:buClr>
              <a:buSzPts val="3200"/>
              <a:buFont typeface="Quest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9"/>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8" name="Google Shape;158;p9"/>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59" name="Google Shape;159;p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62" name="Shape 162"/>
        <p:cNvGrpSpPr/>
        <p:nvPr/>
      </p:nvGrpSpPr>
      <p:grpSpPr>
        <a:xfrm>
          <a:off x="0" y="0"/>
          <a:ext cx="0" cy="0"/>
          <a:chOff x="0" y="0"/>
          <a:chExt cx="0" cy="0"/>
        </a:xfrm>
      </p:grpSpPr>
      <p:sp>
        <p:nvSpPr>
          <p:cNvPr id="163" name="Google Shape;163;p10"/>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lt1"/>
              </a:buClr>
              <a:buSzPts val="3200"/>
              <a:buFont typeface="Quest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10"/>
          <p:cNvSpPr/>
          <p:nvPr>
            <p:ph idx="2" type="pic"/>
          </p:nvPr>
        </p:nvSpPr>
        <p:spPr>
          <a:xfrm>
            <a:off x="7380721" y="609601"/>
            <a:ext cx="3666690" cy="5181599"/>
          </a:xfrm>
          <a:prstGeom prst="round2DiagRect">
            <a:avLst>
              <a:gd fmla="val 5608"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Questrial"/>
                <a:ea typeface="Questrial"/>
                <a:cs typeface="Questrial"/>
                <a:sym typeface="Questrial"/>
              </a:defRPr>
            </a:lvl1pPr>
            <a:lvl2pPr lvl="1" marR="0" rtl="0" algn="l">
              <a:lnSpc>
                <a:spcPct val="120000"/>
              </a:lnSpc>
              <a:spcBef>
                <a:spcPts val="500"/>
              </a:spcBef>
              <a:spcAft>
                <a:spcPts val="0"/>
              </a:spcAft>
              <a:buClr>
                <a:schemeClr val="lt1"/>
              </a:buClr>
              <a:buSzPts val="3500"/>
              <a:buFont typeface="Arial"/>
              <a:buNone/>
              <a:defRPr b="0" i="0" sz="2800" u="none" cap="none" strike="noStrike">
                <a:solidFill>
                  <a:schemeClr val="lt1"/>
                </a:solidFill>
                <a:latin typeface="Questrial"/>
                <a:ea typeface="Questrial"/>
                <a:cs typeface="Questrial"/>
                <a:sym typeface="Questrial"/>
              </a:defRPr>
            </a:lvl2pPr>
            <a:lvl3pPr lvl="2" marR="0" rtl="0" algn="l">
              <a:lnSpc>
                <a:spcPct val="120000"/>
              </a:lnSpc>
              <a:spcBef>
                <a:spcPts val="500"/>
              </a:spcBef>
              <a:spcAft>
                <a:spcPts val="0"/>
              </a:spcAft>
              <a:buClr>
                <a:schemeClr val="lt1"/>
              </a:buClr>
              <a:buSzPts val="3000"/>
              <a:buFont typeface="Arial"/>
              <a:buNone/>
              <a:defRPr b="0" i="0" sz="2400" u="none" cap="none" strike="noStrike">
                <a:solidFill>
                  <a:schemeClr val="lt1"/>
                </a:solidFill>
                <a:latin typeface="Questrial"/>
                <a:ea typeface="Questrial"/>
                <a:cs typeface="Questrial"/>
                <a:sym typeface="Questrial"/>
              </a:defRPr>
            </a:lvl3pPr>
            <a:lvl4pPr lvl="3"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Questrial"/>
                <a:ea typeface="Questrial"/>
                <a:cs typeface="Questrial"/>
                <a:sym typeface="Questrial"/>
              </a:defRPr>
            </a:lvl4pPr>
            <a:lvl5pPr lvl="4"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Questrial"/>
                <a:ea typeface="Questrial"/>
                <a:cs typeface="Questrial"/>
                <a:sym typeface="Questrial"/>
              </a:defRPr>
            </a:lvl5pPr>
            <a:lvl6pPr lvl="5"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Questrial"/>
                <a:ea typeface="Questrial"/>
                <a:cs typeface="Questrial"/>
                <a:sym typeface="Questrial"/>
              </a:defRPr>
            </a:lvl6pPr>
            <a:lvl7pPr lvl="6"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Questrial"/>
                <a:ea typeface="Questrial"/>
                <a:cs typeface="Questrial"/>
                <a:sym typeface="Questrial"/>
              </a:defRPr>
            </a:lvl7pPr>
            <a:lvl8pPr lvl="7"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Questrial"/>
                <a:ea typeface="Questrial"/>
                <a:cs typeface="Questrial"/>
                <a:sym typeface="Questrial"/>
              </a:defRPr>
            </a:lvl8pPr>
            <a:lvl9pPr lvl="8"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Questrial"/>
                <a:ea typeface="Questrial"/>
                <a:cs typeface="Questrial"/>
                <a:sym typeface="Questrial"/>
              </a:defRPr>
            </a:lvl9pPr>
          </a:lstStyle>
          <a:p/>
        </p:txBody>
      </p:sp>
      <p:sp>
        <p:nvSpPr>
          <p:cNvPr id="165" name="Google Shape;165;p10"/>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6" name="Google Shape;166;p1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1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1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descr="\\DROBO-FS\QuickDrops\JB\PPTX NG\Droplets\LightingOverlay.png" id="10" name="Google Shape;10;p1"/>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11" name="Google Shape;11;p1"/>
          <p:cNvGrpSpPr/>
          <p:nvPr/>
        </p:nvGrpSpPr>
        <p:grpSpPr>
          <a:xfrm>
            <a:off x="-14288" y="0"/>
            <a:ext cx="12053888" cy="6858001"/>
            <a:chOff x="-14288" y="0"/>
            <a:chExt cx="12053888" cy="6858001"/>
          </a:xfrm>
        </p:grpSpPr>
        <p:grpSp>
          <p:nvGrpSpPr>
            <p:cNvPr id="12" name="Google Shape;12;p1"/>
            <p:cNvGrpSpPr/>
            <p:nvPr/>
          </p:nvGrpSpPr>
          <p:grpSpPr>
            <a:xfrm>
              <a:off x="-14288" y="0"/>
              <a:ext cx="1220788" cy="6858001"/>
              <a:chOff x="-14288" y="0"/>
              <a:chExt cx="1220788" cy="6858001"/>
            </a:xfrm>
          </p:grpSpPr>
          <p:sp>
            <p:nvSpPr>
              <p:cNvPr id="13" name="Google Shape;13;p1"/>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7" name="Google Shape;17;p1"/>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9" name="Google Shape;19;p1"/>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20" name="Google Shape;20;p1"/>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23" name="Google Shape;23;p1"/>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 name="Google Shape;24;p1"/>
              <p:cNvCxnSpPr/>
              <p:nvPr/>
            </p:nvCxnSpPr>
            <p:spPr>
              <a:xfrm>
                <a:off x="-4763" y="9525"/>
                <a:ext cx="0" cy="0"/>
              </a:xfrm>
              <a:prstGeom prst="straightConnector1">
                <a:avLst/>
              </a:prstGeom>
              <a:gradFill>
                <a:gsLst>
                  <a:gs pos="0">
                    <a:schemeClr val="lt2"/>
                  </a:gs>
                  <a:gs pos="100000">
                    <a:srgbClr val="3B95DE"/>
                  </a:gs>
                </a:gsLst>
                <a:lin ang="5400000" scaled="0"/>
              </a:gradFill>
              <a:ln cap="flat" cmpd="sng" w="9525">
                <a:solidFill>
                  <a:srgbClr val="FFFFFF"/>
                </a:solidFill>
                <a:prstDash val="solid"/>
                <a:miter lim="800000"/>
                <a:headEnd len="med" w="med" type="none"/>
                <a:tailEnd len="med" w="med" type="none"/>
              </a:ln>
            </p:spPr>
          </p:cxnSp>
          <p:sp>
            <p:nvSpPr>
              <p:cNvPr id="25" name="Google Shape;25;p1"/>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6" name="Google Shape;26;p1"/>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7" name="Google Shape;27;p1"/>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8" name="Google Shape;28;p1"/>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31" name="Google Shape;31;p1"/>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33" name="Google Shape;33;p1"/>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5" name="Google Shape;35;p1"/>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6" name="Google Shape;36;p1"/>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9" name="Google Shape;39;p1"/>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 name="Google Shape;40;p1"/>
            <p:cNvGrpSpPr/>
            <p:nvPr/>
          </p:nvGrpSpPr>
          <p:grpSpPr>
            <a:xfrm>
              <a:off x="11364912" y="0"/>
              <a:ext cx="674688" cy="6848476"/>
              <a:chOff x="11364912" y="0"/>
              <a:chExt cx="674688" cy="6848476"/>
            </a:xfrm>
          </p:grpSpPr>
          <p:sp>
            <p:nvSpPr>
              <p:cNvPr id="41" name="Google Shape;41;p1"/>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42" name="Google Shape;42;p1"/>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1"/>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7" name="Google Shape;47;p1"/>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9" name="Google Shape;49;p1"/>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 name="Google Shape;51;p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lt1"/>
              </a:buClr>
              <a:buSzPts val="3600"/>
              <a:buFont typeface="Questrial"/>
              <a:buNone/>
              <a:defRPr b="0" i="0" sz="3600" u="none" cap="none" strike="noStrik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Questrial"/>
                <a:ea typeface="Questrial"/>
                <a:cs typeface="Questrial"/>
                <a:sym typeface="Questrial"/>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Questrial"/>
                <a:ea typeface="Questrial"/>
                <a:cs typeface="Questrial"/>
                <a:sym typeface="Questrial"/>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Questrial"/>
                <a:ea typeface="Questrial"/>
                <a:cs typeface="Questrial"/>
                <a:sym typeface="Questrial"/>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9pPr>
          </a:lstStyle>
          <a:p/>
        </p:txBody>
      </p:sp>
      <p:sp>
        <p:nvSpPr>
          <p:cNvPr id="53" name="Google Shape;53;p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50" u="none" cap="none" strike="noStrike">
                <a:solidFill>
                  <a:schemeClr val="lt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9pPr>
          </a:lstStyle>
          <a:p/>
        </p:txBody>
      </p:sp>
      <p:sp>
        <p:nvSpPr>
          <p:cNvPr id="54" name="Google Shape;54;p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50" u="none" cap="none" strike="noStrike">
                <a:solidFill>
                  <a:schemeClr val="lt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9pPr>
          </a:lstStyle>
          <a:p/>
        </p:txBody>
      </p:sp>
      <p:sp>
        <p:nvSpPr>
          <p:cNvPr id="55" name="Google Shape;55;p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Questrial"/>
                <a:ea typeface="Questrial"/>
                <a:cs typeface="Questrial"/>
                <a:sym typeface="Questrial"/>
              </a:defRPr>
            </a:lvl1pPr>
            <a:lvl2pPr indent="0" lvl="1" marL="0" marR="0" rtl="0" algn="r">
              <a:spcBef>
                <a:spcPts val="0"/>
              </a:spcBef>
              <a:buNone/>
              <a:defRPr b="0" i="0" sz="1050" u="none" cap="none" strike="noStrike">
                <a:solidFill>
                  <a:schemeClr val="lt1"/>
                </a:solidFill>
                <a:latin typeface="Questrial"/>
                <a:ea typeface="Questrial"/>
                <a:cs typeface="Questrial"/>
                <a:sym typeface="Questrial"/>
              </a:defRPr>
            </a:lvl2pPr>
            <a:lvl3pPr indent="0" lvl="2" marL="0" marR="0" rtl="0" algn="r">
              <a:spcBef>
                <a:spcPts val="0"/>
              </a:spcBef>
              <a:buNone/>
              <a:defRPr b="0" i="0" sz="1050" u="none" cap="none" strike="noStrike">
                <a:solidFill>
                  <a:schemeClr val="lt1"/>
                </a:solidFill>
                <a:latin typeface="Questrial"/>
                <a:ea typeface="Questrial"/>
                <a:cs typeface="Questrial"/>
                <a:sym typeface="Questrial"/>
              </a:defRPr>
            </a:lvl3pPr>
            <a:lvl4pPr indent="0" lvl="3" marL="0" marR="0" rtl="0" algn="r">
              <a:spcBef>
                <a:spcPts val="0"/>
              </a:spcBef>
              <a:buNone/>
              <a:defRPr b="0" i="0" sz="1050" u="none" cap="none" strike="noStrike">
                <a:solidFill>
                  <a:schemeClr val="lt1"/>
                </a:solidFill>
                <a:latin typeface="Questrial"/>
                <a:ea typeface="Questrial"/>
                <a:cs typeface="Questrial"/>
                <a:sym typeface="Questrial"/>
              </a:defRPr>
            </a:lvl4pPr>
            <a:lvl5pPr indent="0" lvl="4" marL="0" marR="0" rtl="0" algn="r">
              <a:spcBef>
                <a:spcPts val="0"/>
              </a:spcBef>
              <a:buNone/>
              <a:defRPr b="0" i="0" sz="1050" u="none" cap="none" strike="noStrike">
                <a:solidFill>
                  <a:schemeClr val="lt1"/>
                </a:solidFill>
                <a:latin typeface="Questrial"/>
                <a:ea typeface="Questrial"/>
                <a:cs typeface="Questrial"/>
                <a:sym typeface="Questrial"/>
              </a:defRPr>
            </a:lvl5pPr>
            <a:lvl6pPr indent="0" lvl="5" marL="0" marR="0" rtl="0" algn="r">
              <a:spcBef>
                <a:spcPts val="0"/>
              </a:spcBef>
              <a:buNone/>
              <a:defRPr b="0" i="0" sz="1050" u="none" cap="none" strike="noStrike">
                <a:solidFill>
                  <a:schemeClr val="lt1"/>
                </a:solidFill>
                <a:latin typeface="Questrial"/>
                <a:ea typeface="Questrial"/>
                <a:cs typeface="Questrial"/>
                <a:sym typeface="Questrial"/>
              </a:defRPr>
            </a:lvl6pPr>
            <a:lvl7pPr indent="0" lvl="6" marL="0" marR="0" rtl="0" algn="r">
              <a:spcBef>
                <a:spcPts val="0"/>
              </a:spcBef>
              <a:buNone/>
              <a:defRPr b="0" i="0" sz="1050" u="none" cap="none" strike="noStrike">
                <a:solidFill>
                  <a:schemeClr val="lt1"/>
                </a:solidFill>
                <a:latin typeface="Questrial"/>
                <a:ea typeface="Questrial"/>
                <a:cs typeface="Questrial"/>
                <a:sym typeface="Questrial"/>
              </a:defRPr>
            </a:lvl7pPr>
            <a:lvl8pPr indent="0" lvl="7" marL="0" marR="0" rtl="0" algn="r">
              <a:spcBef>
                <a:spcPts val="0"/>
              </a:spcBef>
              <a:buNone/>
              <a:defRPr b="0" i="0" sz="1050" u="none" cap="none" strike="noStrike">
                <a:solidFill>
                  <a:schemeClr val="lt1"/>
                </a:solidFill>
                <a:latin typeface="Questrial"/>
                <a:ea typeface="Questrial"/>
                <a:cs typeface="Questrial"/>
                <a:sym typeface="Questrial"/>
              </a:defRPr>
            </a:lvl8pPr>
            <a:lvl9pPr indent="0" lvl="8" marL="0" marR="0" rtl="0" algn="r">
              <a:spcBef>
                <a:spcPts val="0"/>
              </a:spcBef>
              <a:buNone/>
              <a:defRPr b="0" i="0" sz="1050" u="none" cap="none" strike="noStrike">
                <a:solidFill>
                  <a:schemeClr val="lt1"/>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github.com/toolswatch/vFeed" TargetMode="External"/><Relationship Id="rId4" Type="http://schemas.openxmlformats.org/officeDocument/2006/relationships/hyperlink" Target="https://github.com/MISP/MISP" TargetMode="External"/><Relationship Id="rId5" Type="http://schemas.openxmlformats.org/officeDocument/2006/relationships/hyperlink" Target="https://www.alienvault.com/open-threat-exchang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github.com/vaguileradiaz/tinfoleak" TargetMode="External"/><Relationship Id="rId4" Type="http://schemas.openxmlformats.org/officeDocument/2006/relationships/hyperlink" Target="https://github.com/hslatman/awesome-threat-intelligenc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19"/>
          <p:cNvSpPr txBox="1"/>
          <p:nvPr>
            <p:ph idx="1" type="subTitle"/>
          </p:nvPr>
        </p:nvSpPr>
        <p:spPr>
          <a:xfrm>
            <a:off x="1990381" y="371715"/>
            <a:ext cx="9144000" cy="1655762"/>
          </a:xfrm>
          <a:prstGeom prst="rect">
            <a:avLst/>
          </a:prstGeom>
          <a:noFill/>
          <a:ln>
            <a:noFill/>
          </a:ln>
        </p:spPr>
        <p:txBody>
          <a:bodyPr anchorCtr="0" anchor="t" bIns="45700" lIns="91425" spcFirstLastPara="1" rIns="91425" wrap="square" tIns="45700">
            <a:noAutofit/>
          </a:bodyPr>
          <a:lstStyle/>
          <a:p>
            <a:pPr indent="0" lvl="0" marL="0" rtl="0" algn="ctr">
              <a:lnSpc>
                <a:spcPct val="120000"/>
              </a:lnSpc>
              <a:spcBef>
                <a:spcPts val="0"/>
              </a:spcBef>
              <a:spcAft>
                <a:spcPts val="0"/>
              </a:spcAft>
              <a:buClr>
                <a:srgbClr val="FEFEFE"/>
              </a:buClr>
              <a:buSzPts val="4500"/>
              <a:buNone/>
            </a:pPr>
            <a:r>
              <a:rPr b="1" lang="en-US" sz="3600">
                <a:solidFill>
                  <a:srgbClr val="FEFEFE"/>
                </a:solidFill>
                <a:latin typeface="Calibri"/>
                <a:ea typeface="Calibri"/>
                <a:cs typeface="Calibri"/>
                <a:sym typeface="Calibri"/>
              </a:rPr>
              <a:t>THREAT INTELLIGENCE IN A NUTSHELL:</a:t>
            </a:r>
            <a:endParaRPr/>
          </a:p>
          <a:p>
            <a:pPr indent="0" lvl="0" marL="0" rtl="0" algn="ctr">
              <a:lnSpc>
                <a:spcPct val="120000"/>
              </a:lnSpc>
              <a:spcBef>
                <a:spcPts val="0"/>
              </a:spcBef>
              <a:spcAft>
                <a:spcPts val="0"/>
              </a:spcAft>
              <a:buClr>
                <a:srgbClr val="FEFEFE"/>
              </a:buClr>
              <a:buSzPts val="3500"/>
              <a:buNone/>
            </a:pPr>
            <a:r>
              <a:rPr b="1" lang="en-US" sz="2800">
                <a:solidFill>
                  <a:srgbClr val="FEFEFE"/>
                </a:solidFill>
                <a:latin typeface="Calibri"/>
                <a:ea typeface="Calibri"/>
                <a:cs typeface="Calibri"/>
                <a:sym typeface="Calibri"/>
              </a:rPr>
              <a:t>FROM INTELLIGENCE</a:t>
            </a:r>
            <a:r>
              <a:rPr b="1" i="1" lang="en-US" sz="2800">
                <a:solidFill>
                  <a:srgbClr val="FEFEFE"/>
                </a:solidFill>
                <a:latin typeface="Calibri"/>
                <a:ea typeface="Calibri"/>
                <a:cs typeface="Calibri"/>
                <a:sym typeface="Calibri"/>
              </a:rPr>
              <a:t> </a:t>
            </a:r>
            <a:r>
              <a:rPr b="1" lang="en-US" sz="2800">
                <a:solidFill>
                  <a:srgbClr val="FEFEFE"/>
                </a:solidFill>
                <a:latin typeface="Calibri"/>
                <a:ea typeface="Calibri"/>
                <a:cs typeface="Calibri"/>
                <a:sym typeface="Calibri"/>
              </a:rPr>
              <a:t>TO</a:t>
            </a:r>
            <a:r>
              <a:rPr b="1" i="1" lang="en-US" sz="2800">
                <a:solidFill>
                  <a:srgbClr val="FEFEFE"/>
                </a:solidFill>
                <a:latin typeface="Calibri"/>
                <a:ea typeface="Calibri"/>
                <a:cs typeface="Calibri"/>
                <a:sym typeface="Calibri"/>
              </a:rPr>
              <a:t> </a:t>
            </a:r>
            <a:r>
              <a:rPr b="1" lang="en-US" sz="2800">
                <a:solidFill>
                  <a:srgbClr val="FEFEFE"/>
                </a:solidFill>
                <a:latin typeface="Calibri"/>
                <a:ea typeface="Calibri"/>
                <a:cs typeface="Calibri"/>
                <a:sym typeface="Calibri"/>
              </a:rPr>
              <a:t>EXPLOITATION</a:t>
            </a:r>
            <a:endParaRPr/>
          </a:p>
        </p:txBody>
      </p:sp>
      <p:sp>
        <p:nvSpPr>
          <p:cNvPr id="239" name="Google Shape;239;p19"/>
          <p:cNvSpPr txBox="1"/>
          <p:nvPr/>
        </p:nvSpPr>
        <p:spPr>
          <a:xfrm>
            <a:off x="1449315" y="5084813"/>
            <a:ext cx="9144000" cy="165576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2400"/>
              <a:buFont typeface="Arial"/>
              <a:buNone/>
            </a:pPr>
            <a:r>
              <a:rPr b="0" i="0" lang="en-US" sz="2400" u="none" cap="none" strike="noStrike">
                <a:solidFill>
                  <a:schemeClr val="lt1"/>
                </a:solidFill>
                <a:latin typeface="Calibri"/>
                <a:ea typeface="Calibri"/>
                <a:cs typeface="Calibri"/>
                <a:sym typeface="Calibri"/>
              </a:rPr>
              <a:t>Abdel Sy Fane</a:t>
            </a:r>
            <a:endParaRPr/>
          </a:p>
          <a:p>
            <a:pPr indent="0" lvl="0" marL="0" marR="0" rtl="0" algn="ctr">
              <a:lnSpc>
                <a:spcPct val="90000"/>
              </a:lnSpc>
              <a:spcBef>
                <a:spcPts val="0"/>
              </a:spcBef>
              <a:spcAft>
                <a:spcPts val="0"/>
              </a:spcAft>
              <a:buClr>
                <a:schemeClr val="lt1"/>
              </a:buClr>
              <a:buSzPts val="2400"/>
              <a:buFont typeface="Arial"/>
              <a:buNone/>
            </a:pPr>
            <a:r>
              <a:rPr b="0" i="0" lang="en-US" sz="2400" u="none" cap="none" strike="noStrike">
                <a:solidFill>
                  <a:schemeClr val="lt1"/>
                </a:solidFill>
                <a:latin typeface="Calibri"/>
                <a:ea typeface="Calibri"/>
                <a:cs typeface="Calibri"/>
                <a:sym typeface="Calibri"/>
              </a:rPr>
              <a:t>Chicago CyberSecurity Meetup – President</a:t>
            </a:r>
            <a:endParaRPr/>
          </a:p>
          <a:p>
            <a:pPr indent="0" lvl="0" marL="0" marR="0" rtl="0" algn="ctr">
              <a:lnSpc>
                <a:spcPct val="90000"/>
              </a:lnSpc>
              <a:spcBef>
                <a:spcPts val="0"/>
              </a:spcBef>
              <a:spcAft>
                <a:spcPts val="0"/>
              </a:spcAft>
              <a:buClr>
                <a:schemeClr val="lt1"/>
              </a:buClr>
              <a:buSzPts val="2400"/>
              <a:buFont typeface="Arial"/>
              <a:buNone/>
            </a:pPr>
            <a:r>
              <a:rPr b="0" i="0" lang="en-US" sz="2400" u="none" cap="none" strike="noStrike">
                <a:solidFill>
                  <a:schemeClr val="lt1"/>
                </a:solidFill>
                <a:latin typeface="Calibri"/>
                <a:ea typeface="Calibri"/>
                <a:cs typeface="Calibri"/>
                <a:sym typeface="Calibri"/>
              </a:rPr>
              <a:t>Application Security Engineer - Allstate</a:t>
            </a:r>
            <a:endParaRPr/>
          </a:p>
        </p:txBody>
      </p:sp>
      <p:pic>
        <p:nvPicPr>
          <p:cNvPr id="240" name="Google Shape;240;p19"/>
          <p:cNvPicPr preferRelativeResize="0"/>
          <p:nvPr/>
        </p:nvPicPr>
        <p:blipFill rotWithShape="1">
          <a:blip r:embed="rId3">
            <a:alphaModFix/>
          </a:blip>
          <a:srcRect b="0" l="0" r="0" t="0"/>
          <a:stretch/>
        </p:blipFill>
        <p:spPr>
          <a:xfrm>
            <a:off x="3474448" y="2421467"/>
            <a:ext cx="5093733" cy="187536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96" name="Shape 296"/>
        <p:cNvGrpSpPr/>
        <p:nvPr/>
      </p:nvGrpSpPr>
      <p:grpSpPr>
        <a:xfrm>
          <a:off x="0" y="0"/>
          <a:ext cx="0" cy="0"/>
          <a:chOff x="0" y="0"/>
          <a:chExt cx="0" cy="0"/>
        </a:xfrm>
      </p:grpSpPr>
      <p:sp>
        <p:nvSpPr>
          <p:cNvPr id="297" name="Google Shape;297;p28"/>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Questrial"/>
              <a:buNone/>
            </a:pPr>
            <a:r>
              <a:rPr lang="en-US" sz="2800"/>
              <a:t>NOTABLE OPEN SOURCE THREAT INTELLIGENCE RESOURCES</a:t>
            </a:r>
            <a:endParaRPr/>
          </a:p>
        </p:txBody>
      </p:sp>
      <p:sp>
        <p:nvSpPr>
          <p:cNvPr id="298" name="Google Shape;298;p28"/>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3000"/>
              <a:buChar char="•"/>
            </a:pPr>
            <a:r>
              <a:rPr lang="en-US" u="sng">
                <a:solidFill>
                  <a:schemeClr val="hlink"/>
                </a:solidFill>
                <a:hlinkClick r:id="rId3"/>
              </a:rPr>
              <a:t>vFeed</a:t>
            </a:r>
            <a:r>
              <a:rPr lang="en-US"/>
              <a:t> (Github)</a:t>
            </a:r>
            <a:endParaRPr/>
          </a:p>
          <a:p>
            <a:pPr indent="-228600" lvl="0" marL="228600" rtl="0" algn="l">
              <a:lnSpc>
                <a:spcPct val="120000"/>
              </a:lnSpc>
              <a:spcBef>
                <a:spcPts val="1000"/>
              </a:spcBef>
              <a:spcAft>
                <a:spcPts val="0"/>
              </a:spcAft>
              <a:buClr>
                <a:schemeClr val="lt1"/>
              </a:buClr>
              <a:buSzPts val="3000"/>
              <a:buChar char="•"/>
            </a:pPr>
            <a:r>
              <a:rPr lang="en-US" u="sng">
                <a:solidFill>
                  <a:schemeClr val="hlink"/>
                </a:solidFill>
                <a:hlinkClick r:id="rId4"/>
              </a:rPr>
              <a:t>MISP</a:t>
            </a:r>
            <a:r>
              <a:rPr lang="en-US"/>
              <a:t> - Malware Information Sharing Platform and Threat Sharing (Github)</a:t>
            </a:r>
            <a:endParaRPr/>
          </a:p>
          <a:p>
            <a:pPr indent="-228600" lvl="0" marL="228600" rtl="0" algn="l">
              <a:lnSpc>
                <a:spcPct val="120000"/>
              </a:lnSpc>
              <a:spcBef>
                <a:spcPts val="1000"/>
              </a:spcBef>
              <a:spcAft>
                <a:spcPts val="0"/>
              </a:spcAft>
              <a:buClr>
                <a:schemeClr val="lt1"/>
              </a:buClr>
              <a:buSzPts val="3000"/>
              <a:buChar char="•"/>
            </a:pPr>
            <a:r>
              <a:rPr lang="en-US" u="sng">
                <a:solidFill>
                  <a:schemeClr val="hlink"/>
                </a:solidFill>
                <a:hlinkClick r:id="rId5"/>
              </a:rPr>
              <a:t>AlienVault</a:t>
            </a:r>
            <a:r>
              <a:rPr lang="en-US"/>
              <a:t> - provides open access to a global community of threat researchers and security professionals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02" name="Shape 302"/>
        <p:cNvGrpSpPr/>
        <p:nvPr/>
      </p:nvGrpSpPr>
      <p:grpSpPr>
        <a:xfrm>
          <a:off x="0" y="0"/>
          <a:ext cx="0" cy="0"/>
          <a:chOff x="0" y="0"/>
          <a:chExt cx="0" cy="0"/>
        </a:xfrm>
      </p:grpSpPr>
      <p:sp>
        <p:nvSpPr>
          <p:cNvPr id="303" name="Google Shape;303;p2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Questrial"/>
              <a:buNone/>
            </a:pPr>
            <a:r>
              <a:rPr lang="en-US"/>
              <a:t>DEMO</a:t>
            </a:r>
            <a:endParaRPr/>
          </a:p>
        </p:txBody>
      </p:sp>
      <p:sp>
        <p:nvSpPr>
          <p:cNvPr id="304" name="Google Shape;304;p29"/>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3000"/>
              <a:buChar char="•"/>
            </a:pPr>
            <a:r>
              <a:rPr lang="en-US"/>
              <a:t>Goals:</a:t>
            </a:r>
            <a:endParaRPr/>
          </a:p>
          <a:p>
            <a:pPr indent="-228600" lvl="1" marL="685800" rtl="0" algn="l">
              <a:lnSpc>
                <a:spcPct val="120000"/>
              </a:lnSpc>
              <a:spcBef>
                <a:spcPts val="500"/>
              </a:spcBef>
              <a:spcAft>
                <a:spcPts val="0"/>
              </a:spcAft>
              <a:buClr>
                <a:schemeClr val="lt1"/>
              </a:buClr>
              <a:buSzPts val="2500"/>
              <a:buChar char="•"/>
            </a:pPr>
            <a:r>
              <a:rPr lang="en-US"/>
              <a:t>Find a vulnerability reported by vendor (CVE, CWE, CPE, OVAL, CAPEC, CVSS, WASC)</a:t>
            </a:r>
            <a:endParaRPr/>
          </a:p>
          <a:p>
            <a:pPr indent="-228600" lvl="1" marL="685800" rtl="0" algn="l">
              <a:lnSpc>
                <a:spcPct val="120000"/>
              </a:lnSpc>
              <a:spcBef>
                <a:spcPts val="500"/>
              </a:spcBef>
              <a:spcAft>
                <a:spcPts val="0"/>
              </a:spcAft>
              <a:buClr>
                <a:schemeClr val="lt1"/>
              </a:buClr>
              <a:buSzPts val="2500"/>
              <a:buChar char="•"/>
            </a:pPr>
            <a:r>
              <a:rPr lang="en-US"/>
              <a:t>Find and correlate a vulnerability to a threat data</a:t>
            </a:r>
            <a:endParaRPr/>
          </a:p>
          <a:p>
            <a:pPr indent="-228600" lvl="1" marL="685800" rtl="0" algn="l">
              <a:lnSpc>
                <a:spcPct val="120000"/>
              </a:lnSpc>
              <a:spcBef>
                <a:spcPts val="500"/>
              </a:spcBef>
              <a:spcAft>
                <a:spcPts val="0"/>
              </a:spcAft>
              <a:buClr>
                <a:schemeClr val="lt1"/>
              </a:buClr>
              <a:buSzPts val="2500"/>
              <a:buChar char="•"/>
            </a:pPr>
            <a:r>
              <a:rPr lang="en-US"/>
              <a:t>Use the threat intelligence to exploit the reported vulnerability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30"/>
          <p:cNvSpPr txBox="1"/>
          <p:nvPr>
            <p:ph idx="1" type="subTitle"/>
          </p:nvPr>
        </p:nvSpPr>
        <p:spPr>
          <a:xfrm>
            <a:off x="3774623" y="479437"/>
            <a:ext cx="4137776" cy="1655762"/>
          </a:xfrm>
          <a:prstGeom prst="rect">
            <a:avLst/>
          </a:prstGeom>
          <a:noFill/>
          <a:ln>
            <a:noFill/>
          </a:ln>
        </p:spPr>
        <p:txBody>
          <a:bodyPr anchorCtr="0" anchor="t" bIns="45700" lIns="91425" spcFirstLastPara="1" rIns="91425" wrap="square" tIns="45700">
            <a:noAutofit/>
          </a:bodyPr>
          <a:lstStyle/>
          <a:p>
            <a:pPr indent="0" lvl="0" marL="0" rtl="0" algn="ctr">
              <a:lnSpc>
                <a:spcPct val="120000"/>
              </a:lnSpc>
              <a:spcBef>
                <a:spcPts val="0"/>
              </a:spcBef>
              <a:spcAft>
                <a:spcPts val="0"/>
              </a:spcAft>
              <a:buClr>
                <a:srgbClr val="FEFEFE"/>
              </a:buClr>
              <a:buSzPts val="4500"/>
              <a:buNone/>
            </a:pPr>
            <a:r>
              <a:rPr b="1" lang="en-US" sz="3600">
                <a:solidFill>
                  <a:srgbClr val="FEFEFE"/>
                </a:solidFill>
                <a:latin typeface="Calibri"/>
                <a:ea typeface="Calibri"/>
                <a:cs typeface="Calibri"/>
                <a:sym typeface="Calibri"/>
              </a:rPr>
              <a:t>THANK YOU!</a:t>
            </a:r>
            <a:endParaRPr b="1" sz="3600">
              <a:solidFill>
                <a:srgbClr val="FEFEFE"/>
              </a:solidFill>
              <a:latin typeface="Calibri"/>
              <a:ea typeface="Calibri"/>
              <a:cs typeface="Calibri"/>
              <a:sym typeface="Calibri"/>
            </a:endParaRPr>
          </a:p>
        </p:txBody>
      </p:sp>
      <p:pic>
        <p:nvPicPr>
          <p:cNvPr id="310" name="Google Shape;310;p30"/>
          <p:cNvPicPr preferRelativeResize="0"/>
          <p:nvPr/>
        </p:nvPicPr>
        <p:blipFill rotWithShape="1">
          <a:blip r:embed="rId3">
            <a:alphaModFix/>
          </a:blip>
          <a:srcRect b="0" l="0" r="0" t="0"/>
          <a:stretch/>
        </p:blipFill>
        <p:spPr>
          <a:xfrm>
            <a:off x="3296645" y="1597864"/>
            <a:ext cx="5093733" cy="1875365"/>
          </a:xfrm>
          <a:prstGeom prst="rect">
            <a:avLst/>
          </a:prstGeom>
          <a:noFill/>
          <a:ln>
            <a:noFill/>
          </a:ln>
        </p:spPr>
      </p:pic>
      <p:sp>
        <p:nvSpPr>
          <p:cNvPr id="311" name="Google Shape;311;p30"/>
          <p:cNvSpPr txBox="1"/>
          <p:nvPr/>
        </p:nvSpPr>
        <p:spPr>
          <a:xfrm>
            <a:off x="3869366" y="3894475"/>
            <a:ext cx="3948300" cy="1877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chemeClr val="lt1"/>
                </a:solidFill>
                <a:latin typeface="Questrial"/>
                <a:ea typeface="Questrial"/>
                <a:cs typeface="Questrial"/>
                <a:sym typeface="Questrial"/>
              </a:rPr>
              <a:t>The Team:</a:t>
            </a:r>
            <a:br>
              <a:rPr b="0" i="0" lang="en-US" sz="2000" u="none" cap="none" strike="noStrike">
                <a:solidFill>
                  <a:schemeClr val="lt1"/>
                </a:solidFill>
                <a:latin typeface="Questrial"/>
                <a:ea typeface="Questrial"/>
                <a:cs typeface="Questrial"/>
                <a:sym typeface="Questrial"/>
              </a:rPr>
            </a:br>
            <a:r>
              <a:rPr b="0" i="0" lang="en-US" sz="2400" u="none" cap="none" strike="noStrike">
                <a:solidFill>
                  <a:schemeClr val="lt1"/>
                </a:solidFill>
                <a:latin typeface="Questrial"/>
                <a:ea typeface="Questrial"/>
                <a:cs typeface="Questrial"/>
                <a:sym typeface="Questrial"/>
              </a:rPr>
              <a:t>Abdel Sy Fane</a:t>
            </a:r>
            <a:endParaRPr/>
          </a:p>
          <a:p>
            <a:pPr indent="0" lvl="0" marL="0" marR="0" rtl="0" algn="ctr">
              <a:spcBef>
                <a:spcPts val="0"/>
              </a:spcBef>
              <a:spcAft>
                <a:spcPts val="0"/>
              </a:spcAft>
              <a:buNone/>
            </a:pPr>
            <a:r>
              <a:rPr b="0" i="0" lang="en-US" sz="2400" u="none" cap="none" strike="noStrike">
                <a:solidFill>
                  <a:schemeClr val="lt1"/>
                </a:solidFill>
                <a:latin typeface="Questrial"/>
                <a:ea typeface="Questrial"/>
                <a:cs typeface="Questrial"/>
                <a:sym typeface="Questrial"/>
              </a:rPr>
              <a:t>Emily Stamm</a:t>
            </a:r>
            <a:endParaRPr b="0" i="0" sz="2400" u="none" cap="none" strike="noStrike">
              <a:solidFill>
                <a:schemeClr val="lt1"/>
              </a:solidFill>
              <a:latin typeface="Questrial"/>
              <a:ea typeface="Questrial"/>
              <a:cs typeface="Questrial"/>
              <a:sym typeface="Questrial"/>
            </a:endParaRPr>
          </a:p>
          <a:p>
            <a:pPr indent="0" lvl="0" marL="0" marR="0" rtl="0" algn="ctr">
              <a:spcBef>
                <a:spcPts val="0"/>
              </a:spcBef>
              <a:spcAft>
                <a:spcPts val="0"/>
              </a:spcAft>
              <a:buNone/>
            </a:pPr>
            <a:r>
              <a:rPr b="1" i="0" lang="en-US" sz="2400" u="none" cap="none" strike="noStrike">
                <a:solidFill>
                  <a:schemeClr val="lt1"/>
                </a:solidFill>
                <a:latin typeface="Questrial"/>
                <a:ea typeface="Questrial"/>
                <a:cs typeface="Questrial"/>
                <a:sym typeface="Questrial"/>
              </a:rPr>
              <a:t> </a:t>
            </a:r>
            <a:r>
              <a:rPr b="0" i="0" lang="en-US" sz="2400" u="none" cap="none" strike="noStrike">
                <a:solidFill>
                  <a:schemeClr val="lt1"/>
                </a:solidFill>
                <a:latin typeface="Questrial"/>
                <a:ea typeface="Questrial"/>
                <a:cs typeface="Questrial"/>
                <a:sym typeface="Questrial"/>
              </a:rPr>
              <a:t>Andrea Kim</a:t>
            </a:r>
            <a:endParaRPr b="1" i="0" sz="2400" u="none" cap="none" strike="noStrike">
              <a:solidFill>
                <a:schemeClr val="lt1"/>
              </a:solidFill>
              <a:latin typeface="Questrial"/>
              <a:ea typeface="Questrial"/>
              <a:cs typeface="Questrial"/>
              <a:sym typeface="Questrial"/>
            </a:endParaRPr>
          </a:p>
          <a:p>
            <a:pPr indent="0" lvl="0" marL="0" marR="0" rtl="0" algn="ctr">
              <a:spcBef>
                <a:spcPts val="0"/>
              </a:spcBef>
              <a:spcAft>
                <a:spcPts val="0"/>
              </a:spcAft>
              <a:buNone/>
            </a:pPr>
            <a:r>
              <a:rPr b="0" i="0" lang="en-US" sz="2400" u="none" cap="none" strike="noStrike">
                <a:solidFill>
                  <a:schemeClr val="lt1"/>
                </a:solidFill>
                <a:latin typeface="Questrial"/>
                <a:ea typeface="Questrial"/>
                <a:cs typeface="Questrial"/>
                <a:sym typeface="Questrial"/>
              </a:rPr>
              <a:t>Patrick O’Laughlin</a:t>
            </a:r>
            <a:endParaRPr b="0" i="0" sz="2400" u="none" cap="none" strike="noStrike">
              <a:solidFill>
                <a:schemeClr val="lt1"/>
              </a:solidFill>
              <a:latin typeface="Questrial"/>
              <a:ea typeface="Questrial"/>
              <a:cs typeface="Questrial"/>
              <a:sym typeface="Questrial"/>
            </a:endParaRPr>
          </a:p>
        </p:txBody>
      </p:sp>
      <p:sp>
        <p:nvSpPr>
          <p:cNvPr id="312" name="Google Shape;312;p30"/>
          <p:cNvSpPr txBox="1"/>
          <p:nvPr/>
        </p:nvSpPr>
        <p:spPr>
          <a:xfrm>
            <a:off x="3549150" y="5771875"/>
            <a:ext cx="5093700" cy="523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chemeClr val="lt1"/>
                </a:solidFill>
                <a:latin typeface="Questrial"/>
                <a:ea typeface="Questrial"/>
                <a:cs typeface="Questrial"/>
                <a:sym typeface="Questrial"/>
              </a:rPr>
              <a:t>Meetup.com/ChicagoSecurity</a:t>
            </a:r>
            <a:endParaRPr b="0" i="0" sz="2800" u="none" cap="none" strike="noStrike">
              <a:solidFill>
                <a:schemeClr val="lt1"/>
              </a:solidFill>
              <a:latin typeface="Questrial"/>
              <a:ea typeface="Questrial"/>
              <a:cs typeface="Questrial"/>
              <a:sym typeface="Quest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0"/>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Questrial"/>
              <a:buNone/>
            </a:pPr>
            <a:r>
              <a:rPr lang="en-US"/>
              <a:t>WHAT IS THREAT-INTEL (TI)?</a:t>
            </a:r>
            <a:endParaRPr/>
          </a:p>
        </p:txBody>
      </p:sp>
      <p:sp>
        <p:nvSpPr>
          <p:cNvPr id="247" name="Google Shape;247;p20"/>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3000"/>
              <a:buChar char="•"/>
            </a:pPr>
            <a:r>
              <a:rPr lang="en-US"/>
              <a:t>Collecting Information on your adversaries (Threat-Actors)</a:t>
            </a:r>
            <a:endParaRPr/>
          </a:p>
          <a:p>
            <a:pPr indent="-228600" lvl="1" marL="685800" rtl="0" algn="l">
              <a:lnSpc>
                <a:spcPct val="120000"/>
              </a:lnSpc>
              <a:spcBef>
                <a:spcPts val="500"/>
              </a:spcBef>
              <a:spcAft>
                <a:spcPts val="0"/>
              </a:spcAft>
              <a:buClr>
                <a:schemeClr val="lt1"/>
              </a:buClr>
              <a:buSzPts val="2500"/>
              <a:buChar char="•"/>
            </a:pPr>
            <a:r>
              <a:rPr lang="en-US"/>
              <a:t>Defining who they are and what they’re capable of (Threat Modeling)</a:t>
            </a:r>
            <a:endParaRPr/>
          </a:p>
          <a:p>
            <a:pPr indent="-228600" lvl="2" marL="1143000" rtl="0" algn="l">
              <a:lnSpc>
                <a:spcPct val="120000"/>
              </a:lnSpc>
              <a:spcBef>
                <a:spcPts val="500"/>
              </a:spcBef>
              <a:spcAft>
                <a:spcPts val="0"/>
              </a:spcAft>
              <a:buClr>
                <a:schemeClr val="lt1"/>
              </a:buClr>
              <a:buSzPts val="2250"/>
              <a:buChar char="•"/>
            </a:pPr>
            <a:r>
              <a:rPr lang="en-US"/>
              <a:t>Hacktivist, APT Groups, Nation States, Hackers (driven by money or chaos)</a:t>
            </a:r>
            <a:endParaRPr/>
          </a:p>
          <a:p>
            <a:pPr indent="-85725" lvl="2" marL="1143000" rtl="0" algn="l">
              <a:lnSpc>
                <a:spcPct val="120000"/>
              </a:lnSpc>
              <a:spcBef>
                <a:spcPts val="500"/>
              </a:spcBef>
              <a:spcAft>
                <a:spcPts val="0"/>
              </a:spcAft>
              <a:buClr>
                <a:schemeClr val="lt1"/>
              </a:buClr>
              <a:buSzPts val="2250"/>
              <a:buNone/>
            </a:pPr>
            <a:r>
              <a:t/>
            </a:r>
            <a:endParaRPr/>
          </a:p>
          <a:p>
            <a:pPr indent="-228600" lvl="1" marL="685800" rtl="0" algn="l">
              <a:lnSpc>
                <a:spcPct val="120000"/>
              </a:lnSpc>
              <a:spcBef>
                <a:spcPts val="500"/>
              </a:spcBef>
              <a:spcAft>
                <a:spcPts val="0"/>
              </a:spcAft>
              <a:buClr>
                <a:schemeClr val="lt1"/>
              </a:buClr>
              <a:buSzPts val="2500"/>
              <a:buChar char="•"/>
            </a:pPr>
            <a:r>
              <a:rPr lang="en-US"/>
              <a:t>Curating the Data (there’s tons of data out there!)</a:t>
            </a:r>
            <a:endParaRPr/>
          </a:p>
          <a:p>
            <a:pPr indent="-228600" lvl="2" marL="1143000" rtl="0" algn="l">
              <a:lnSpc>
                <a:spcPct val="120000"/>
              </a:lnSpc>
              <a:spcBef>
                <a:spcPts val="500"/>
              </a:spcBef>
              <a:spcAft>
                <a:spcPts val="0"/>
              </a:spcAft>
              <a:buClr>
                <a:schemeClr val="lt1"/>
              </a:buClr>
              <a:buSzPts val="2250"/>
              <a:buChar char="•"/>
            </a:pPr>
            <a:r>
              <a:rPr lang="en-US"/>
              <a:t>Contextualize &amp; Visualize Threat Actors</a:t>
            </a:r>
            <a:endParaRPr/>
          </a:p>
          <a:p>
            <a:pPr indent="-228600" lvl="2" marL="1143000" rtl="0" algn="l">
              <a:lnSpc>
                <a:spcPct val="120000"/>
              </a:lnSpc>
              <a:spcBef>
                <a:spcPts val="500"/>
              </a:spcBef>
              <a:spcAft>
                <a:spcPts val="0"/>
              </a:spcAft>
              <a:buClr>
                <a:schemeClr val="lt1"/>
              </a:buClr>
              <a:buSzPts val="2250"/>
              <a:buChar char="•"/>
            </a:pPr>
            <a:r>
              <a:rPr lang="en-US"/>
              <a:t>Security Intelligence Tools (Gather &amp; Analyze Threats)</a:t>
            </a:r>
            <a:endParaRPr/>
          </a:p>
          <a:p>
            <a:pPr indent="-85725" lvl="2" marL="1143000" rtl="0" algn="l">
              <a:lnSpc>
                <a:spcPct val="120000"/>
              </a:lnSpc>
              <a:spcBef>
                <a:spcPts val="500"/>
              </a:spcBef>
              <a:spcAft>
                <a:spcPts val="0"/>
              </a:spcAft>
              <a:buClr>
                <a:schemeClr val="lt1"/>
              </a:buClr>
              <a:buSzPts val="225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51" name="Shape 251"/>
        <p:cNvGrpSpPr/>
        <p:nvPr/>
      </p:nvGrpSpPr>
      <p:grpSpPr>
        <a:xfrm>
          <a:off x="0" y="0"/>
          <a:ext cx="0" cy="0"/>
          <a:chOff x="0" y="0"/>
          <a:chExt cx="0" cy="0"/>
        </a:xfrm>
      </p:grpSpPr>
      <p:sp>
        <p:nvSpPr>
          <p:cNvPr id="252" name="Google Shape;252;p21"/>
          <p:cNvSpPr txBox="1"/>
          <p:nvPr>
            <p:ph type="title"/>
          </p:nvPr>
        </p:nvSpPr>
        <p:spPr>
          <a:xfrm>
            <a:off x="868217" y="82809"/>
            <a:ext cx="10594109"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Questrial"/>
              <a:buNone/>
            </a:pPr>
            <a:r>
              <a:rPr lang="en-US"/>
              <a:t>WHAT IS THREAT MODELING &amp; WHY IS IT IMPORTANT?</a:t>
            </a:r>
            <a:endParaRPr/>
          </a:p>
        </p:txBody>
      </p:sp>
      <p:pic>
        <p:nvPicPr>
          <p:cNvPr id="253" name="Google Shape;253;p21"/>
          <p:cNvPicPr preferRelativeResize="0"/>
          <p:nvPr>
            <p:ph idx="1" type="body"/>
          </p:nvPr>
        </p:nvPicPr>
        <p:blipFill rotWithShape="1">
          <a:blip r:embed="rId3">
            <a:alphaModFix/>
          </a:blip>
          <a:srcRect b="0" l="0" r="0" t="0"/>
          <a:stretch/>
        </p:blipFill>
        <p:spPr>
          <a:xfrm>
            <a:off x="1849835" y="1376503"/>
            <a:ext cx="8208564" cy="548149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58" name="Shape 258"/>
        <p:cNvGrpSpPr/>
        <p:nvPr/>
      </p:nvGrpSpPr>
      <p:grpSpPr>
        <a:xfrm>
          <a:off x="0" y="0"/>
          <a:ext cx="0" cy="0"/>
          <a:chOff x="0" y="0"/>
          <a:chExt cx="0" cy="0"/>
        </a:xfrm>
      </p:grpSpPr>
      <p:sp>
        <p:nvSpPr>
          <p:cNvPr id="259" name="Google Shape;259;p2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Questrial"/>
              <a:buNone/>
            </a:pPr>
            <a:r>
              <a:rPr lang="en-US"/>
              <a:t>MODELING FOR INTELLIGENCE</a:t>
            </a:r>
            <a:endParaRPr/>
          </a:p>
        </p:txBody>
      </p:sp>
      <p:sp>
        <p:nvSpPr>
          <p:cNvPr id="260" name="Google Shape;260;p22"/>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228600" lvl="1" marL="685800" rtl="0" algn="l">
              <a:lnSpc>
                <a:spcPct val="120000"/>
              </a:lnSpc>
              <a:spcBef>
                <a:spcPts val="0"/>
              </a:spcBef>
              <a:spcAft>
                <a:spcPts val="0"/>
              </a:spcAft>
              <a:buClr>
                <a:schemeClr val="lt1"/>
              </a:buClr>
              <a:buSzPts val="2500"/>
              <a:buChar char="•"/>
            </a:pPr>
            <a:r>
              <a:rPr lang="en-US"/>
              <a:t>Know Your Organization</a:t>
            </a:r>
            <a:endParaRPr/>
          </a:p>
          <a:p>
            <a:pPr indent="-228600" lvl="2" marL="1143000" rtl="0" algn="l">
              <a:lnSpc>
                <a:spcPct val="120000"/>
              </a:lnSpc>
              <a:spcBef>
                <a:spcPts val="500"/>
              </a:spcBef>
              <a:spcAft>
                <a:spcPts val="0"/>
              </a:spcAft>
              <a:buClr>
                <a:schemeClr val="lt1"/>
              </a:buClr>
              <a:buSzPts val="2250"/>
              <a:buChar char="•"/>
            </a:pPr>
            <a:r>
              <a:rPr lang="en-US"/>
              <a:t>What is your organization’s role in the industry?</a:t>
            </a:r>
            <a:endParaRPr/>
          </a:p>
          <a:p>
            <a:pPr indent="-228600" lvl="1" marL="685800" rtl="0" algn="l">
              <a:lnSpc>
                <a:spcPct val="120000"/>
              </a:lnSpc>
              <a:spcBef>
                <a:spcPts val="500"/>
              </a:spcBef>
              <a:spcAft>
                <a:spcPts val="0"/>
              </a:spcAft>
              <a:buClr>
                <a:schemeClr val="lt1"/>
              </a:buClr>
              <a:buSzPts val="2500"/>
              <a:buChar char="•"/>
            </a:pPr>
            <a:r>
              <a:rPr lang="en-US"/>
              <a:t>Know Your Infrastructure</a:t>
            </a:r>
            <a:endParaRPr/>
          </a:p>
          <a:p>
            <a:pPr indent="-228600" lvl="2" marL="1143000" rtl="0" algn="l">
              <a:lnSpc>
                <a:spcPct val="120000"/>
              </a:lnSpc>
              <a:spcBef>
                <a:spcPts val="500"/>
              </a:spcBef>
              <a:spcAft>
                <a:spcPts val="0"/>
              </a:spcAft>
              <a:buClr>
                <a:schemeClr val="lt1"/>
              </a:buClr>
              <a:buSzPts val="2250"/>
              <a:buChar char="•"/>
            </a:pPr>
            <a:r>
              <a:rPr lang="en-US"/>
              <a:t>What assets do you need to protect?</a:t>
            </a:r>
            <a:endParaRPr/>
          </a:p>
          <a:p>
            <a:pPr indent="-228600" lvl="1" marL="685800" rtl="0" algn="l">
              <a:lnSpc>
                <a:spcPct val="120000"/>
              </a:lnSpc>
              <a:spcBef>
                <a:spcPts val="500"/>
              </a:spcBef>
              <a:spcAft>
                <a:spcPts val="0"/>
              </a:spcAft>
              <a:buClr>
                <a:schemeClr val="lt1"/>
              </a:buClr>
              <a:buSzPts val="2500"/>
              <a:buChar char="•"/>
            </a:pPr>
            <a:r>
              <a:rPr lang="en-US"/>
              <a:t>Know Your Actors</a:t>
            </a:r>
            <a:endParaRPr/>
          </a:p>
          <a:p>
            <a:pPr indent="-228600" lvl="2" marL="1143000" rtl="0" algn="l">
              <a:lnSpc>
                <a:spcPct val="120000"/>
              </a:lnSpc>
              <a:spcBef>
                <a:spcPts val="500"/>
              </a:spcBef>
              <a:spcAft>
                <a:spcPts val="0"/>
              </a:spcAft>
              <a:buClr>
                <a:schemeClr val="lt1"/>
              </a:buClr>
              <a:buSzPts val="2250"/>
              <a:buChar char="•"/>
            </a:pPr>
            <a:r>
              <a:rPr lang="en-US"/>
              <a:t>Which bad actor is most likely to come after your assets?</a:t>
            </a:r>
            <a:endParaRPr/>
          </a:p>
          <a:p>
            <a:pPr indent="-228600" lvl="1" marL="685800" rtl="0" algn="l">
              <a:lnSpc>
                <a:spcPct val="120000"/>
              </a:lnSpc>
              <a:spcBef>
                <a:spcPts val="500"/>
              </a:spcBef>
              <a:spcAft>
                <a:spcPts val="0"/>
              </a:spcAft>
              <a:buClr>
                <a:schemeClr val="lt1"/>
              </a:buClr>
              <a:buSzPts val="2500"/>
              <a:buChar char="•"/>
            </a:pPr>
            <a:r>
              <a:rPr lang="en-US"/>
              <a:t>Know Your Tools</a:t>
            </a:r>
            <a:endParaRPr/>
          </a:p>
          <a:p>
            <a:pPr indent="-228600" lvl="2" marL="1143000" rtl="0" algn="l">
              <a:lnSpc>
                <a:spcPct val="120000"/>
              </a:lnSpc>
              <a:spcBef>
                <a:spcPts val="500"/>
              </a:spcBef>
              <a:spcAft>
                <a:spcPts val="0"/>
              </a:spcAft>
              <a:buClr>
                <a:schemeClr val="lt1"/>
              </a:buClr>
              <a:buSzPts val="2250"/>
              <a:buChar char="•"/>
            </a:pPr>
            <a:r>
              <a:rPr lang="en-US"/>
              <a:t>How are you going to gather threat data &amp; analyze it?</a:t>
            </a:r>
            <a:endParaRPr/>
          </a:p>
          <a:p>
            <a:pPr indent="-85725" lvl="2" marL="1143000" rtl="0" algn="l">
              <a:lnSpc>
                <a:spcPct val="120000"/>
              </a:lnSpc>
              <a:spcBef>
                <a:spcPts val="500"/>
              </a:spcBef>
              <a:spcAft>
                <a:spcPts val="0"/>
              </a:spcAft>
              <a:buClr>
                <a:schemeClr val="lt1"/>
              </a:buClr>
              <a:buSzPts val="225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blipFill>
          <a:blip r:embed="rId3">
            <a:alphaModFix/>
          </a:blip>
          <a:stretch>
            <a:fillRect/>
          </a:stretch>
        </a:blipFill>
      </p:bgPr>
    </p:bg>
    <p:spTree>
      <p:nvGrpSpPr>
        <p:cNvPr id="265" name="Shape 265"/>
        <p:cNvGrpSpPr/>
        <p:nvPr/>
      </p:nvGrpSpPr>
      <p:grpSpPr>
        <a:xfrm>
          <a:off x="0" y="0"/>
          <a:ext cx="0" cy="0"/>
          <a:chOff x="0" y="0"/>
          <a:chExt cx="0" cy="0"/>
        </a:xfrm>
      </p:grpSpPr>
      <p:sp>
        <p:nvSpPr>
          <p:cNvPr id="266" name="Google Shape;266;p23"/>
          <p:cNvSpPr txBox="1"/>
          <p:nvPr>
            <p:ph type="title"/>
          </p:nvPr>
        </p:nvSpPr>
        <p:spPr>
          <a:xfrm>
            <a:off x="1062183" y="-110837"/>
            <a:ext cx="11379200"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Questrial"/>
              <a:buNone/>
            </a:pPr>
            <a:r>
              <a:rPr lang="en-US"/>
              <a:t>WHAT IS THREAT DATA, INFORMATION &amp; INTELLIGENCE?</a:t>
            </a:r>
            <a:endParaRPr/>
          </a:p>
        </p:txBody>
      </p:sp>
      <p:sp>
        <p:nvSpPr>
          <p:cNvPr id="267" name="Google Shape;267;p23"/>
          <p:cNvSpPr txBox="1"/>
          <p:nvPr>
            <p:ph idx="1" type="body"/>
          </p:nvPr>
        </p:nvSpPr>
        <p:spPr>
          <a:xfrm>
            <a:off x="7610764" y="4562763"/>
            <a:ext cx="4417290" cy="2124365"/>
          </a:xfrm>
          <a:prstGeom prst="rect">
            <a:avLst/>
          </a:prstGeom>
          <a:noFill/>
          <a:ln>
            <a:noFill/>
          </a:ln>
        </p:spPr>
        <p:txBody>
          <a:bodyPr anchorCtr="0" anchor="t" bIns="45700" lIns="91425" spcFirstLastPara="1" rIns="91425" wrap="square" tIns="45700">
            <a:noAutofit/>
          </a:bodyPr>
          <a:lstStyle/>
          <a:p>
            <a:pPr indent="-228600" lvl="2" marL="1143000" rtl="0" algn="l">
              <a:lnSpc>
                <a:spcPct val="100000"/>
              </a:lnSpc>
              <a:spcBef>
                <a:spcPts val="0"/>
              </a:spcBef>
              <a:spcAft>
                <a:spcPts val="0"/>
              </a:spcAft>
              <a:buClr>
                <a:schemeClr val="lt1"/>
              </a:buClr>
              <a:buSzPts val="1913"/>
              <a:buChar char="•"/>
            </a:pPr>
            <a:r>
              <a:rPr lang="en-US" sz="1530"/>
              <a:t>Unusual Network Traffic</a:t>
            </a:r>
            <a:endParaRPr/>
          </a:p>
          <a:p>
            <a:pPr indent="-228600" lvl="2" marL="1143000" rtl="0" algn="l">
              <a:lnSpc>
                <a:spcPct val="100000"/>
              </a:lnSpc>
              <a:spcBef>
                <a:spcPts val="500"/>
              </a:spcBef>
              <a:spcAft>
                <a:spcPts val="0"/>
              </a:spcAft>
              <a:buClr>
                <a:schemeClr val="lt1"/>
              </a:buClr>
              <a:buSzPts val="1913"/>
              <a:buChar char="•"/>
            </a:pPr>
            <a:r>
              <a:rPr lang="en-US" sz="1530"/>
              <a:t>Log-In Red Flags</a:t>
            </a:r>
            <a:endParaRPr/>
          </a:p>
          <a:p>
            <a:pPr indent="-228600" lvl="2" marL="1143000" rtl="0" algn="l">
              <a:lnSpc>
                <a:spcPct val="100000"/>
              </a:lnSpc>
              <a:spcBef>
                <a:spcPts val="500"/>
              </a:spcBef>
              <a:spcAft>
                <a:spcPts val="0"/>
              </a:spcAft>
              <a:buClr>
                <a:schemeClr val="lt1"/>
              </a:buClr>
              <a:buSzPts val="1913"/>
              <a:buChar char="•"/>
            </a:pPr>
            <a:r>
              <a:rPr lang="en-US" sz="1530"/>
              <a:t>Geographical Irregularities</a:t>
            </a:r>
            <a:endParaRPr/>
          </a:p>
          <a:p>
            <a:pPr indent="-228600" lvl="2" marL="1143000" rtl="0" algn="l">
              <a:lnSpc>
                <a:spcPct val="100000"/>
              </a:lnSpc>
              <a:spcBef>
                <a:spcPts val="500"/>
              </a:spcBef>
              <a:spcAft>
                <a:spcPts val="0"/>
              </a:spcAft>
              <a:buClr>
                <a:schemeClr val="lt1"/>
              </a:buClr>
              <a:buSzPts val="1913"/>
              <a:buChar char="•"/>
            </a:pPr>
            <a:r>
              <a:rPr lang="en-US" sz="1530"/>
              <a:t>Web Traffic with Unhuman Behavior </a:t>
            </a:r>
            <a:endParaRPr/>
          </a:p>
          <a:p>
            <a:pPr indent="-228600" lvl="2" marL="1143000" rtl="0" algn="l">
              <a:lnSpc>
                <a:spcPct val="100000"/>
              </a:lnSpc>
              <a:spcBef>
                <a:spcPts val="500"/>
              </a:spcBef>
              <a:spcAft>
                <a:spcPts val="0"/>
              </a:spcAft>
              <a:buClr>
                <a:schemeClr val="lt1"/>
              </a:buClr>
              <a:buSzPts val="1913"/>
              <a:buChar char="•"/>
            </a:pPr>
            <a:r>
              <a:rPr lang="en-US" sz="1530"/>
              <a:t>Anomalies in Privileged User Account Activity</a:t>
            </a:r>
            <a:endParaRPr/>
          </a:p>
          <a:p>
            <a:pPr indent="-228600" lvl="2" marL="1143000" rtl="0" algn="l">
              <a:lnSpc>
                <a:spcPct val="100000"/>
              </a:lnSpc>
              <a:spcBef>
                <a:spcPts val="500"/>
              </a:spcBef>
              <a:spcAft>
                <a:spcPts val="0"/>
              </a:spcAft>
              <a:buClr>
                <a:schemeClr val="lt1"/>
              </a:buClr>
              <a:buSzPts val="1913"/>
              <a:buChar char="•"/>
            </a:pPr>
            <a:r>
              <a:rPr lang="en-US" sz="1530"/>
              <a:t>Other Indicators of Compromise (IOCs)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72" name="Shape 272"/>
        <p:cNvGrpSpPr/>
        <p:nvPr/>
      </p:nvGrpSpPr>
      <p:grpSpPr>
        <a:xfrm>
          <a:off x="0" y="0"/>
          <a:ext cx="0" cy="0"/>
          <a:chOff x="0" y="0"/>
          <a:chExt cx="0" cy="0"/>
        </a:xfrm>
      </p:grpSpPr>
      <p:sp>
        <p:nvSpPr>
          <p:cNvPr id="273" name="Google Shape;273;p2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Questrial"/>
              <a:buNone/>
            </a:pPr>
            <a:r>
              <a:rPr lang="en-US"/>
              <a:t>THREAT INTEL, FEEDS &amp; PLATFORMS</a:t>
            </a:r>
            <a:endParaRPr/>
          </a:p>
        </p:txBody>
      </p:sp>
      <p:sp>
        <p:nvSpPr>
          <p:cNvPr id="274" name="Google Shape;274;p24"/>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775"/>
              <a:buChar char="•"/>
            </a:pPr>
            <a:r>
              <a:rPr lang="en-US" sz="2220"/>
              <a:t>Threat Data Feeds</a:t>
            </a:r>
            <a:endParaRPr/>
          </a:p>
          <a:p>
            <a:pPr indent="-228600" lvl="1" marL="685800" rtl="0" algn="l">
              <a:lnSpc>
                <a:spcPct val="100000"/>
              </a:lnSpc>
              <a:spcBef>
                <a:spcPts val="500"/>
              </a:spcBef>
              <a:spcAft>
                <a:spcPts val="0"/>
              </a:spcAft>
              <a:buClr>
                <a:schemeClr val="lt1"/>
              </a:buClr>
              <a:buSzPts val="2313"/>
              <a:buChar char="•"/>
            </a:pPr>
            <a:r>
              <a:rPr lang="en-US" sz="1850"/>
              <a:t>Pros:</a:t>
            </a:r>
            <a:endParaRPr/>
          </a:p>
          <a:p>
            <a:pPr indent="-228600" lvl="2" marL="1143000" rtl="0" algn="l">
              <a:lnSpc>
                <a:spcPct val="100000"/>
              </a:lnSpc>
              <a:spcBef>
                <a:spcPts val="500"/>
              </a:spcBef>
              <a:spcAft>
                <a:spcPts val="0"/>
              </a:spcAft>
              <a:buClr>
                <a:schemeClr val="lt1"/>
              </a:buClr>
              <a:buSzPts val="2081"/>
              <a:buChar char="•"/>
            </a:pPr>
            <a:r>
              <a:rPr lang="en-US" sz="1665"/>
              <a:t>Good starting point for Threat Intel (Threat Data is knowledge but not </a:t>
            </a:r>
            <a:r>
              <a:rPr b="1" lang="en-US" sz="1665"/>
              <a:t>power</a:t>
            </a:r>
            <a:r>
              <a:rPr lang="en-US" sz="1665"/>
              <a:t>)</a:t>
            </a:r>
            <a:endParaRPr/>
          </a:p>
          <a:p>
            <a:pPr indent="-228600" lvl="2" marL="1143000" rtl="0" algn="l">
              <a:lnSpc>
                <a:spcPct val="100000"/>
              </a:lnSpc>
              <a:spcBef>
                <a:spcPts val="500"/>
              </a:spcBef>
              <a:spcAft>
                <a:spcPts val="0"/>
              </a:spcAft>
              <a:buClr>
                <a:schemeClr val="lt1"/>
              </a:buClr>
              <a:buSzPts val="2081"/>
              <a:buChar char="•"/>
            </a:pPr>
            <a:r>
              <a:rPr lang="en-US" sz="1665"/>
              <a:t>Tons of OpenSource Feeds (FREE!)</a:t>
            </a:r>
            <a:endParaRPr/>
          </a:p>
          <a:p>
            <a:pPr indent="-228600" lvl="2" marL="1143000" rtl="0" algn="l">
              <a:lnSpc>
                <a:spcPct val="100000"/>
              </a:lnSpc>
              <a:spcBef>
                <a:spcPts val="500"/>
              </a:spcBef>
              <a:spcAft>
                <a:spcPts val="0"/>
              </a:spcAft>
              <a:buClr>
                <a:schemeClr val="lt1"/>
              </a:buClr>
              <a:buSzPts val="2081"/>
              <a:buChar char="•"/>
            </a:pPr>
            <a:r>
              <a:rPr lang="en-US" sz="1665"/>
              <a:t>Department of Homeland Security's (DHS) Enhanced Cybersecurity Services (ECS)</a:t>
            </a:r>
            <a:endParaRPr/>
          </a:p>
          <a:p>
            <a:pPr indent="-228600" lvl="3" marL="1600200" rtl="0" algn="l">
              <a:lnSpc>
                <a:spcPct val="100000"/>
              </a:lnSpc>
              <a:spcBef>
                <a:spcPts val="500"/>
              </a:spcBef>
              <a:spcAft>
                <a:spcPts val="0"/>
              </a:spcAft>
              <a:buClr>
                <a:schemeClr val="lt1"/>
              </a:buClr>
              <a:buSzPts val="1850"/>
              <a:buChar char="•"/>
            </a:pPr>
            <a:r>
              <a:rPr lang="en-US" sz="1480"/>
              <a:t>Knowledge shared among organizations and govt. entities (also FREE!)</a:t>
            </a:r>
            <a:endParaRPr/>
          </a:p>
          <a:p>
            <a:pPr indent="-228600" lvl="1" marL="685800" rtl="0" algn="l">
              <a:lnSpc>
                <a:spcPct val="100000"/>
              </a:lnSpc>
              <a:spcBef>
                <a:spcPts val="500"/>
              </a:spcBef>
              <a:spcAft>
                <a:spcPts val="0"/>
              </a:spcAft>
              <a:buClr>
                <a:schemeClr val="lt1"/>
              </a:buClr>
              <a:buSzPts val="2313"/>
              <a:buChar char="•"/>
            </a:pPr>
            <a:r>
              <a:rPr lang="en-US" sz="1850"/>
              <a:t>Cons:</a:t>
            </a:r>
            <a:endParaRPr/>
          </a:p>
          <a:p>
            <a:pPr indent="-228600" lvl="2" marL="1143000" rtl="0" algn="l">
              <a:lnSpc>
                <a:spcPct val="100000"/>
              </a:lnSpc>
              <a:spcBef>
                <a:spcPts val="500"/>
              </a:spcBef>
              <a:spcAft>
                <a:spcPts val="0"/>
              </a:spcAft>
              <a:buClr>
                <a:schemeClr val="lt1"/>
              </a:buClr>
              <a:buSzPts val="2081"/>
              <a:buChar char="•"/>
            </a:pPr>
            <a:r>
              <a:rPr lang="en-US" sz="1665"/>
              <a:t>Data Feed alone cannot answer any vital questions regarding the threat</a:t>
            </a:r>
            <a:endParaRPr/>
          </a:p>
          <a:p>
            <a:pPr indent="-228600" lvl="2" marL="1143000" rtl="0" algn="l">
              <a:lnSpc>
                <a:spcPct val="100000"/>
              </a:lnSpc>
              <a:spcBef>
                <a:spcPts val="500"/>
              </a:spcBef>
              <a:spcAft>
                <a:spcPts val="0"/>
              </a:spcAft>
              <a:buClr>
                <a:schemeClr val="lt1"/>
              </a:buClr>
              <a:buSzPts val="2081"/>
              <a:buChar char="•"/>
            </a:pPr>
            <a:r>
              <a:rPr lang="en-US" sz="1665"/>
              <a:t>Data overload</a:t>
            </a:r>
            <a:endParaRPr/>
          </a:p>
          <a:p>
            <a:pPr indent="-228600" lvl="2" marL="1143000" rtl="0" algn="l">
              <a:lnSpc>
                <a:spcPct val="100000"/>
              </a:lnSpc>
              <a:spcBef>
                <a:spcPts val="500"/>
              </a:spcBef>
              <a:spcAft>
                <a:spcPts val="0"/>
              </a:spcAft>
              <a:buClr>
                <a:schemeClr val="lt1"/>
              </a:buClr>
              <a:buSzPts val="2081"/>
              <a:buChar char="•"/>
            </a:pPr>
            <a:r>
              <a:rPr lang="en-US" sz="1665"/>
              <a:t>Relevant intel can only be extracted by human (time consuming)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78" name="Shape 278"/>
        <p:cNvGrpSpPr/>
        <p:nvPr/>
      </p:nvGrpSpPr>
      <p:grpSpPr>
        <a:xfrm>
          <a:off x="0" y="0"/>
          <a:ext cx="0" cy="0"/>
          <a:chOff x="0" y="0"/>
          <a:chExt cx="0" cy="0"/>
        </a:xfrm>
      </p:grpSpPr>
      <p:sp>
        <p:nvSpPr>
          <p:cNvPr id="279" name="Google Shape;279;p2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Questrial"/>
              <a:buNone/>
            </a:pPr>
            <a:r>
              <a:rPr lang="en-US"/>
              <a:t>THREAT INTEL, FEEDS &amp; PLATFORMS </a:t>
            </a:r>
            <a:r>
              <a:rPr lang="en-US" sz="2800"/>
              <a:t>(CONT.)</a:t>
            </a:r>
            <a:endParaRPr/>
          </a:p>
        </p:txBody>
      </p:sp>
      <p:sp>
        <p:nvSpPr>
          <p:cNvPr id="280" name="Google Shape;280;p25"/>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775"/>
              <a:buChar char="•"/>
            </a:pPr>
            <a:r>
              <a:rPr lang="en-US" sz="2220"/>
              <a:t>Human Intelligence (HUMINT)</a:t>
            </a:r>
            <a:endParaRPr/>
          </a:p>
          <a:p>
            <a:pPr indent="-228600" lvl="1" marL="685800" rtl="0" algn="l">
              <a:lnSpc>
                <a:spcPct val="100000"/>
              </a:lnSpc>
              <a:spcBef>
                <a:spcPts val="500"/>
              </a:spcBef>
              <a:spcAft>
                <a:spcPts val="0"/>
              </a:spcAft>
              <a:buClr>
                <a:schemeClr val="lt1"/>
              </a:buClr>
              <a:buSzPts val="2313"/>
              <a:buChar char="•"/>
            </a:pPr>
            <a:r>
              <a:rPr lang="en-US" sz="1850"/>
              <a:t>Pros:</a:t>
            </a:r>
            <a:endParaRPr/>
          </a:p>
          <a:p>
            <a:pPr indent="-228600" lvl="2" marL="1143000" rtl="0" algn="l">
              <a:lnSpc>
                <a:spcPct val="100000"/>
              </a:lnSpc>
              <a:spcBef>
                <a:spcPts val="500"/>
              </a:spcBef>
              <a:spcAft>
                <a:spcPts val="0"/>
              </a:spcAft>
              <a:buClr>
                <a:schemeClr val="lt1"/>
              </a:buClr>
              <a:buSzPts val="2081"/>
              <a:buChar char="•"/>
            </a:pPr>
            <a:r>
              <a:rPr lang="en-US" sz="1665"/>
              <a:t>Collecting Threat Intelligence from human and machine sources</a:t>
            </a:r>
            <a:endParaRPr/>
          </a:p>
          <a:p>
            <a:pPr indent="-228600" lvl="2" marL="1143000" rtl="0" algn="l">
              <a:lnSpc>
                <a:spcPct val="100000"/>
              </a:lnSpc>
              <a:spcBef>
                <a:spcPts val="500"/>
              </a:spcBef>
              <a:spcAft>
                <a:spcPts val="0"/>
              </a:spcAft>
              <a:buClr>
                <a:schemeClr val="lt1"/>
              </a:buClr>
              <a:buSzPts val="2081"/>
              <a:buChar char="•"/>
            </a:pPr>
            <a:r>
              <a:rPr lang="en-US" sz="1665"/>
              <a:t>Rich in details and located in a searchable DB</a:t>
            </a:r>
            <a:endParaRPr/>
          </a:p>
          <a:p>
            <a:pPr indent="-228600" lvl="2" marL="1143000" rtl="0" algn="l">
              <a:lnSpc>
                <a:spcPct val="100000"/>
              </a:lnSpc>
              <a:spcBef>
                <a:spcPts val="500"/>
              </a:spcBef>
              <a:spcAft>
                <a:spcPts val="0"/>
              </a:spcAft>
              <a:buClr>
                <a:schemeClr val="lt1"/>
              </a:buClr>
              <a:buSzPts val="2081"/>
              <a:buChar char="•"/>
            </a:pPr>
            <a:r>
              <a:rPr lang="en-US" sz="1665"/>
              <a:t>Contextualized data prevalent to your organization</a:t>
            </a:r>
            <a:endParaRPr/>
          </a:p>
          <a:p>
            <a:pPr indent="-228600" lvl="1" marL="685800" rtl="0" algn="l">
              <a:lnSpc>
                <a:spcPct val="100000"/>
              </a:lnSpc>
              <a:spcBef>
                <a:spcPts val="500"/>
              </a:spcBef>
              <a:spcAft>
                <a:spcPts val="0"/>
              </a:spcAft>
              <a:buClr>
                <a:schemeClr val="lt1"/>
              </a:buClr>
              <a:buSzPts val="2313"/>
              <a:buChar char="•"/>
            </a:pPr>
            <a:r>
              <a:rPr lang="en-US" sz="1850"/>
              <a:t>Cons:</a:t>
            </a:r>
            <a:endParaRPr/>
          </a:p>
          <a:p>
            <a:pPr indent="-228600" lvl="2" marL="1143000" rtl="0" algn="l">
              <a:lnSpc>
                <a:spcPct val="100000"/>
              </a:lnSpc>
              <a:spcBef>
                <a:spcPts val="500"/>
              </a:spcBef>
              <a:spcAft>
                <a:spcPts val="0"/>
              </a:spcAft>
              <a:buClr>
                <a:schemeClr val="lt1"/>
              </a:buClr>
              <a:buSzPts val="2081"/>
              <a:buChar char="•"/>
            </a:pPr>
            <a:r>
              <a:rPr lang="en-US" sz="1665"/>
              <a:t>Time:</a:t>
            </a:r>
            <a:endParaRPr/>
          </a:p>
          <a:p>
            <a:pPr indent="-228600" lvl="3" marL="1600200" rtl="0" algn="l">
              <a:lnSpc>
                <a:spcPct val="100000"/>
              </a:lnSpc>
              <a:spcBef>
                <a:spcPts val="500"/>
              </a:spcBef>
              <a:spcAft>
                <a:spcPts val="0"/>
              </a:spcAft>
              <a:buClr>
                <a:schemeClr val="lt1"/>
              </a:buClr>
              <a:buSzPts val="1850"/>
              <a:buChar char="•"/>
            </a:pPr>
            <a:r>
              <a:rPr lang="en-US" sz="1480"/>
              <a:t>Time consuming to collect data from multiple sources</a:t>
            </a:r>
            <a:endParaRPr/>
          </a:p>
          <a:p>
            <a:pPr indent="-228600" lvl="3" marL="1600200" rtl="0" algn="l">
              <a:lnSpc>
                <a:spcPct val="100000"/>
              </a:lnSpc>
              <a:spcBef>
                <a:spcPts val="500"/>
              </a:spcBef>
              <a:spcAft>
                <a:spcPts val="0"/>
              </a:spcAft>
              <a:buClr>
                <a:schemeClr val="lt1"/>
              </a:buClr>
              <a:buSzPts val="1850"/>
              <a:buChar char="•"/>
            </a:pPr>
            <a:r>
              <a:rPr lang="en-US" sz="1480"/>
              <a:t>Time consuming for human to analyze and correlate the data</a:t>
            </a:r>
            <a:endParaRPr/>
          </a:p>
          <a:p>
            <a:pPr indent="-228600" lvl="3" marL="1600200" rtl="0" algn="l">
              <a:lnSpc>
                <a:spcPct val="100000"/>
              </a:lnSpc>
              <a:spcBef>
                <a:spcPts val="500"/>
              </a:spcBef>
              <a:spcAft>
                <a:spcPts val="0"/>
              </a:spcAft>
              <a:buClr>
                <a:schemeClr val="lt1"/>
              </a:buClr>
              <a:buSzPts val="1850"/>
              <a:buChar char="•"/>
            </a:pPr>
            <a:r>
              <a:rPr lang="en-US" sz="1480"/>
              <a:t>Time consuming for human to connect the threat to your specific organization/industry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84" name="Shape 284"/>
        <p:cNvGrpSpPr/>
        <p:nvPr/>
      </p:nvGrpSpPr>
      <p:grpSpPr>
        <a:xfrm>
          <a:off x="0" y="0"/>
          <a:ext cx="0" cy="0"/>
          <a:chOff x="0" y="0"/>
          <a:chExt cx="0" cy="0"/>
        </a:xfrm>
      </p:grpSpPr>
      <p:sp>
        <p:nvSpPr>
          <p:cNvPr id="285" name="Google Shape;285;p2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Questrial"/>
              <a:buNone/>
            </a:pPr>
            <a:r>
              <a:rPr lang="en-US"/>
              <a:t>THREAT INTEL, FEEDS &amp; PLATFORMS </a:t>
            </a:r>
            <a:r>
              <a:rPr lang="en-US" sz="2800"/>
              <a:t>(CONT.)</a:t>
            </a:r>
            <a:endParaRPr/>
          </a:p>
        </p:txBody>
      </p:sp>
      <p:sp>
        <p:nvSpPr>
          <p:cNvPr id="286" name="Google Shape;286;p26"/>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775"/>
              <a:buChar char="•"/>
            </a:pPr>
            <a:r>
              <a:rPr lang="en-US" sz="2220"/>
              <a:t>Threat Intelligence Platforms</a:t>
            </a:r>
            <a:endParaRPr/>
          </a:p>
          <a:p>
            <a:pPr indent="-228600" lvl="1" marL="685800" rtl="0" algn="l">
              <a:lnSpc>
                <a:spcPct val="100000"/>
              </a:lnSpc>
              <a:spcBef>
                <a:spcPts val="500"/>
              </a:spcBef>
              <a:spcAft>
                <a:spcPts val="0"/>
              </a:spcAft>
              <a:buClr>
                <a:schemeClr val="lt1"/>
              </a:buClr>
              <a:buSzPts val="2313"/>
              <a:buChar char="•"/>
            </a:pPr>
            <a:r>
              <a:rPr lang="en-US" sz="1850"/>
              <a:t>Pros:</a:t>
            </a:r>
            <a:endParaRPr/>
          </a:p>
          <a:p>
            <a:pPr indent="-228600" lvl="2" marL="1143000" rtl="0" algn="l">
              <a:lnSpc>
                <a:spcPct val="100000"/>
              </a:lnSpc>
              <a:spcBef>
                <a:spcPts val="500"/>
              </a:spcBef>
              <a:spcAft>
                <a:spcPts val="0"/>
              </a:spcAft>
              <a:buClr>
                <a:schemeClr val="lt1"/>
              </a:buClr>
              <a:buSzPts val="2081"/>
              <a:buChar char="•"/>
            </a:pPr>
            <a:r>
              <a:rPr lang="en-US" sz="1665"/>
              <a:t>Help organize threat data feeds (up to thousands of feeds)</a:t>
            </a:r>
            <a:endParaRPr/>
          </a:p>
          <a:p>
            <a:pPr indent="-228600" lvl="3" marL="1600200" rtl="0" algn="l">
              <a:lnSpc>
                <a:spcPct val="100000"/>
              </a:lnSpc>
              <a:spcBef>
                <a:spcPts val="500"/>
              </a:spcBef>
              <a:spcAft>
                <a:spcPts val="0"/>
              </a:spcAft>
              <a:buClr>
                <a:schemeClr val="lt1"/>
              </a:buClr>
              <a:buSzPts val="1850"/>
              <a:buChar char="•"/>
            </a:pPr>
            <a:r>
              <a:rPr lang="en-US" sz="1480"/>
              <a:t>Centralized feeds you’re subscribed to</a:t>
            </a:r>
            <a:endParaRPr/>
          </a:p>
          <a:p>
            <a:pPr indent="-228600" lvl="2" marL="1143000" rtl="0" algn="l">
              <a:lnSpc>
                <a:spcPct val="100000"/>
              </a:lnSpc>
              <a:spcBef>
                <a:spcPts val="500"/>
              </a:spcBef>
              <a:spcAft>
                <a:spcPts val="0"/>
              </a:spcAft>
              <a:buClr>
                <a:schemeClr val="lt1"/>
              </a:buClr>
              <a:buSzPts val="2081"/>
              <a:buChar char="•"/>
            </a:pPr>
            <a:r>
              <a:rPr lang="en-US" sz="1665"/>
              <a:t>Contextualize and visualize data and correlating/integrating to other security platforms, i.e. SIEMs</a:t>
            </a:r>
            <a:endParaRPr/>
          </a:p>
          <a:p>
            <a:pPr indent="-228600" lvl="2" marL="1143000" rtl="0" algn="l">
              <a:lnSpc>
                <a:spcPct val="100000"/>
              </a:lnSpc>
              <a:spcBef>
                <a:spcPts val="500"/>
              </a:spcBef>
              <a:spcAft>
                <a:spcPts val="0"/>
              </a:spcAft>
              <a:buClr>
                <a:schemeClr val="lt1"/>
              </a:buClr>
              <a:buSzPts val="2081"/>
              <a:buChar char="•"/>
            </a:pPr>
            <a:r>
              <a:rPr lang="en-US" sz="1665"/>
              <a:t>Prioritize what matters and setup alerts</a:t>
            </a:r>
            <a:endParaRPr/>
          </a:p>
          <a:p>
            <a:pPr indent="-228600" lvl="1" marL="685800" rtl="0" algn="l">
              <a:lnSpc>
                <a:spcPct val="100000"/>
              </a:lnSpc>
              <a:spcBef>
                <a:spcPts val="500"/>
              </a:spcBef>
              <a:spcAft>
                <a:spcPts val="0"/>
              </a:spcAft>
              <a:buClr>
                <a:schemeClr val="lt1"/>
              </a:buClr>
              <a:buSzPts val="2313"/>
              <a:buChar char="•"/>
            </a:pPr>
            <a:r>
              <a:rPr lang="en-US" sz="1850"/>
              <a:t>Cons:</a:t>
            </a:r>
            <a:endParaRPr/>
          </a:p>
          <a:p>
            <a:pPr indent="-228600" lvl="2" marL="1143000" rtl="0" algn="l">
              <a:lnSpc>
                <a:spcPct val="100000"/>
              </a:lnSpc>
              <a:spcBef>
                <a:spcPts val="500"/>
              </a:spcBef>
              <a:spcAft>
                <a:spcPts val="0"/>
              </a:spcAft>
              <a:buClr>
                <a:schemeClr val="lt1"/>
              </a:buClr>
              <a:buSzPts val="2081"/>
              <a:buChar char="•"/>
            </a:pPr>
            <a:r>
              <a:rPr lang="en-US" sz="1665"/>
              <a:t>Configure threat data feeds</a:t>
            </a:r>
            <a:endParaRPr/>
          </a:p>
          <a:p>
            <a:pPr indent="-228600" lvl="2" marL="1143000" rtl="0" algn="l">
              <a:lnSpc>
                <a:spcPct val="100000"/>
              </a:lnSpc>
              <a:spcBef>
                <a:spcPts val="500"/>
              </a:spcBef>
              <a:spcAft>
                <a:spcPts val="0"/>
              </a:spcAft>
              <a:buClr>
                <a:schemeClr val="lt1"/>
              </a:buClr>
              <a:buSzPts val="2081"/>
              <a:buChar char="•"/>
            </a:pPr>
            <a:r>
              <a:rPr lang="en-US" sz="1665"/>
              <a:t>Only as good as the data coming in (feeds)</a:t>
            </a:r>
            <a:endParaRPr/>
          </a:p>
          <a:p>
            <a:pPr indent="-228600" lvl="2" marL="1143000" rtl="0" algn="l">
              <a:lnSpc>
                <a:spcPct val="100000"/>
              </a:lnSpc>
              <a:spcBef>
                <a:spcPts val="500"/>
              </a:spcBef>
              <a:spcAft>
                <a:spcPts val="0"/>
              </a:spcAft>
              <a:buClr>
                <a:schemeClr val="lt1"/>
              </a:buClr>
              <a:buSzPts val="2081"/>
              <a:buChar char="•"/>
            </a:pPr>
            <a:r>
              <a:rPr lang="en-US" sz="1665"/>
              <a:t>Can be costly</a:t>
            </a:r>
            <a:endParaRPr/>
          </a:p>
          <a:p>
            <a:pPr indent="-96440" lvl="2" marL="1143000" rtl="0" algn="l">
              <a:lnSpc>
                <a:spcPct val="100000"/>
              </a:lnSpc>
              <a:spcBef>
                <a:spcPts val="500"/>
              </a:spcBef>
              <a:spcAft>
                <a:spcPts val="0"/>
              </a:spcAft>
              <a:buClr>
                <a:schemeClr val="lt1"/>
              </a:buClr>
              <a:buSzPts val="2081"/>
              <a:buNone/>
            </a:pPr>
            <a:r>
              <a:t/>
            </a:r>
            <a:endParaRPr sz="1665"/>
          </a:p>
          <a:p>
            <a:pPr indent="-52387" lvl="0" marL="228600" rtl="0" algn="l">
              <a:lnSpc>
                <a:spcPct val="100000"/>
              </a:lnSpc>
              <a:spcBef>
                <a:spcPts val="1000"/>
              </a:spcBef>
              <a:spcAft>
                <a:spcPts val="0"/>
              </a:spcAft>
              <a:buClr>
                <a:schemeClr val="lt1"/>
              </a:buClr>
              <a:buSzPts val="2775"/>
              <a:buNone/>
            </a:pPr>
            <a:r>
              <a:t/>
            </a:r>
            <a:endParaRPr sz="222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90" name="Shape 290"/>
        <p:cNvGrpSpPr/>
        <p:nvPr/>
      </p:nvGrpSpPr>
      <p:grpSpPr>
        <a:xfrm>
          <a:off x="0" y="0"/>
          <a:ext cx="0" cy="0"/>
          <a:chOff x="0" y="0"/>
          <a:chExt cx="0" cy="0"/>
        </a:xfrm>
      </p:grpSpPr>
      <p:sp>
        <p:nvSpPr>
          <p:cNvPr id="291" name="Google Shape;291;p2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Questrial"/>
              <a:buNone/>
            </a:pPr>
            <a:r>
              <a:rPr lang="en-US"/>
              <a:t>OPENSOURCE THREAT INTELLIGENCE</a:t>
            </a:r>
            <a:endParaRPr/>
          </a:p>
        </p:txBody>
      </p:sp>
      <p:sp>
        <p:nvSpPr>
          <p:cNvPr id="292" name="Google Shape;292;p27"/>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3000"/>
              <a:buChar char="•"/>
            </a:pPr>
            <a:r>
              <a:rPr lang="en-US"/>
              <a:t>Write APIs to collect data from publicly available sources</a:t>
            </a:r>
            <a:endParaRPr/>
          </a:p>
          <a:p>
            <a:pPr indent="-228600" lvl="1" marL="685800" rtl="0" algn="l">
              <a:lnSpc>
                <a:spcPct val="120000"/>
              </a:lnSpc>
              <a:spcBef>
                <a:spcPts val="500"/>
              </a:spcBef>
              <a:spcAft>
                <a:spcPts val="0"/>
              </a:spcAft>
              <a:buClr>
                <a:schemeClr val="lt1"/>
              </a:buClr>
              <a:buSzPts val="2500"/>
              <a:buChar char="•"/>
            </a:pPr>
            <a:r>
              <a:rPr lang="en-US"/>
              <a:t>Security News</a:t>
            </a:r>
            <a:endParaRPr/>
          </a:p>
          <a:p>
            <a:pPr indent="-228600" lvl="1" marL="685800" rtl="0" algn="l">
              <a:lnSpc>
                <a:spcPct val="120000"/>
              </a:lnSpc>
              <a:spcBef>
                <a:spcPts val="500"/>
              </a:spcBef>
              <a:spcAft>
                <a:spcPts val="0"/>
              </a:spcAft>
              <a:buClr>
                <a:schemeClr val="lt1"/>
              </a:buClr>
              <a:buSzPts val="2500"/>
              <a:buChar char="•"/>
            </a:pPr>
            <a:r>
              <a:rPr lang="en-US"/>
              <a:t>Security Blogs</a:t>
            </a:r>
            <a:endParaRPr/>
          </a:p>
          <a:p>
            <a:pPr indent="-228600" lvl="1" marL="685800" rtl="0" algn="l">
              <a:lnSpc>
                <a:spcPct val="120000"/>
              </a:lnSpc>
              <a:spcBef>
                <a:spcPts val="500"/>
              </a:spcBef>
              <a:spcAft>
                <a:spcPts val="0"/>
              </a:spcAft>
              <a:buClr>
                <a:schemeClr val="lt1"/>
              </a:buClr>
              <a:buSzPts val="2500"/>
              <a:buChar char="•"/>
            </a:pPr>
            <a:r>
              <a:rPr lang="en-US"/>
              <a:t>Security Forums</a:t>
            </a:r>
            <a:endParaRPr/>
          </a:p>
          <a:p>
            <a:pPr indent="-228600" lvl="1" marL="685800" rtl="0" algn="l">
              <a:lnSpc>
                <a:spcPct val="120000"/>
              </a:lnSpc>
              <a:spcBef>
                <a:spcPts val="500"/>
              </a:spcBef>
              <a:spcAft>
                <a:spcPts val="0"/>
              </a:spcAft>
              <a:buClr>
                <a:schemeClr val="lt1"/>
              </a:buClr>
              <a:buSzPts val="2500"/>
              <a:buChar char="•"/>
            </a:pPr>
            <a:r>
              <a:rPr lang="en-US"/>
              <a:t>Security Researches</a:t>
            </a:r>
            <a:endParaRPr/>
          </a:p>
          <a:p>
            <a:pPr indent="-228600" lvl="1" marL="685800" rtl="0" algn="l">
              <a:lnSpc>
                <a:spcPct val="120000"/>
              </a:lnSpc>
              <a:spcBef>
                <a:spcPts val="500"/>
              </a:spcBef>
              <a:spcAft>
                <a:spcPts val="0"/>
              </a:spcAft>
              <a:buClr>
                <a:schemeClr val="lt1"/>
              </a:buClr>
              <a:buSzPts val="2500"/>
              <a:buChar char="•"/>
            </a:pPr>
            <a:r>
              <a:rPr lang="en-US"/>
              <a:t>Social Media</a:t>
            </a:r>
            <a:endParaRPr/>
          </a:p>
          <a:p>
            <a:pPr indent="-228600" lvl="2" marL="1143000" rtl="0" algn="l">
              <a:lnSpc>
                <a:spcPct val="120000"/>
              </a:lnSpc>
              <a:spcBef>
                <a:spcPts val="500"/>
              </a:spcBef>
              <a:spcAft>
                <a:spcPts val="0"/>
              </a:spcAft>
              <a:buClr>
                <a:schemeClr val="lt1"/>
              </a:buClr>
              <a:buSzPts val="2250"/>
              <a:buChar char="•"/>
            </a:pPr>
            <a:r>
              <a:rPr lang="en-US"/>
              <a:t>Twitter – </a:t>
            </a:r>
            <a:r>
              <a:rPr lang="en-US" u="sng">
                <a:solidFill>
                  <a:schemeClr val="hlink"/>
                </a:solidFill>
                <a:hlinkClick r:id="rId3"/>
              </a:rPr>
              <a:t>tinfoleak</a:t>
            </a:r>
            <a:r>
              <a:rPr lang="en-US"/>
              <a:t> (Github)</a:t>
            </a:r>
            <a:endParaRPr/>
          </a:p>
          <a:p>
            <a:pPr indent="-228600" lvl="1" marL="685800" rtl="0" algn="l">
              <a:lnSpc>
                <a:spcPct val="120000"/>
              </a:lnSpc>
              <a:spcBef>
                <a:spcPts val="500"/>
              </a:spcBef>
              <a:spcAft>
                <a:spcPts val="0"/>
              </a:spcAft>
              <a:buClr>
                <a:schemeClr val="lt1"/>
              </a:buClr>
              <a:buSzPts val="2500"/>
              <a:buChar char="•"/>
            </a:pPr>
            <a:r>
              <a:rPr lang="en-US"/>
              <a:t>Check out </a:t>
            </a:r>
            <a:r>
              <a:rPr lang="en-US" u="sng">
                <a:solidFill>
                  <a:schemeClr val="hlink"/>
                </a:solidFill>
                <a:hlinkClick r:id="rId4"/>
              </a:rPr>
              <a:t>Awesome-Threat-Intelligence</a:t>
            </a:r>
            <a:r>
              <a:rPr lang="en-US"/>
              <a:t> (Github)</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