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2" r:id="rId18"/>
    <p:sldId id="296" r:id="rId19"/>
    <p:sldId id="297" r:id="rId20"/>
    <p:sldId id="298" r:id="rId21"/>
    <p:sldId id="286" r:id="rId22"/>
    <p:sldId id="287" r:id="rId23"/>
    <p:sldId id="299" r:id="rId24"/>
    <p:sldId id="300" r:id="rId25"/>
    <p:sldId id="301" r:id="rId26"/>
    <p:sldId id="302" r:id="rId27"/>
    <p:sldId id="303" r:id="rId28"/>
    <p:sldId id="281" r:id="rId29"/>
    <p:sldId id="282" r:id="rId30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D219-B679-4488-BB35-38E0B47308AE}" v="145" dt="2022-08-30T08:15:22.467"/>
    <p1510:client id="{197DECEC-F874-4B29-A0C8-56919FF15F32}" v="299" dt="2022-08-30T07:01:05.726"/>
    <p1510:client id="{26171813-939A-4270-BEE8-D3CF322365F4}" v="1188" dt="2022-08-30T08:57:57.484"/>
    <p1510:client id="{75D9D4A8-6C03-45DE-B43B-EFA51221BFEA}" v="983" dt="2022-08-30T07:45:1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 rot="5400000">
            <a:off x="-3271320" y="3265920"/>
            <a:ext cx="69001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1080" y="8280"/>
            <a:ext cx="35604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100100100100001010000101111111111110101010100100101111110010001000101011111000000100101101010101010101000011110</a:t>
            </a: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6556680"/>
            <a:ext cx="91429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6480" y="6562440"/>
            <a:ext cx="91458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8171280" y="594864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840" cy="790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6483960" y="6364800"/>
            <a:ext cx="1813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594432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440" cy="790920"/>
          </a:xfrm>
          <a:prstGeom prst="rect">
            <a:avLst/>
          </a:prstGeom>
          <a:ln>
            <a:noFill/>
          </a:ln>
        </p:spPr>
      </p:pic>
      <p:sp>
        <p:nvSpPr>
          <p:cNvPr id="10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12" name="Line 11"/>
          <p:cNvSpPr/>
          <p:nvPr/>
        </p:nvSpPr>
        <p:spPr>
          <a:xfrm>
            <a:off x="628560" y="761040"/>
            <a:ext cx="784944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179640" y="1048680"/>
            <a:ext cx="8963280" cy="13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4000"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Институт интеллектуальных кибернетических систем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Кафедра кибернетики (№ 22)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ru-RU" sz="1200" b="1" strike="noStrike" cap="all" spc="-1">
                <a:solidFill>
                  <a:srgbClr val="000000"/>
                </a:solidFill>
                <a:latin typeface="Arial"/>
                <a:ea typeface="DejaVu Sans"/>
              </a:rPr>
              <a:t>Направление подготовки</a:t>
            </a:r>
            <a:endParaRPr lang="ru-RU" sz="1200" b="0" strike="noStrike" spc="-1">
              <a:latin typeface="Arial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4034520" y="4565160"/>
          <a:ext cx="5040360" cy="1163880"/>
        </p:xfrm>
        <a:graphic>
          <a:graphicData uri="http://schemas.openxmlformats.org/drawingml/2006/table">
            <a:tbl>
              <a:tblPr/>
              <a:tblGrid>
                <a:gridCol w="26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Студент: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Группа: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Научный руководитель: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ustomShape 14"/>
          <p:cNvSpPr/>
          <p:nvPr/>
        </p:nvSpPr>
        <p:spPr>
          <a:xfrm>
            <a:off x="1954080" y="2972520"/>
            <a:ext cx="51973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Учебно-исследовательская работа на тему: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" name="CustomShape 15"/>
          <p:cNvSpPr/>
          <p:nvPr/>
        </p:nvSpPr>
        <p:spPr>
          <a:xfrm>
            <a:off x="3824640" y="6232680"/>
            <a:ext cx="1601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Москва, 2019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369000" y="66600"/>
            <a:ext cx="859752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МИНИСТЕРСТВО НАУКИ И ВЫСШЕГО ОБРАЗОВАНИЯ  РОССИЙСКОЙ  ФЕДЕРАЦИИ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 «Национальный исследовательский ядерный университет «МИФИ»</a:t>
            </a:r>
            <a:endParaRPr lang="ru-RU" sz="1300" b="0" strike="noStrike" spc="-1"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rot="5400000">
            <a:off x="-3271320" y="3265920"/>
            <a:ext cx="69001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1080" y="8280"/>
            <a:ext cx="356040" cy="9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100100100100001010000101111111111110101010100100101111110010001000101011111000000100101101010101010101000011110</a:t>
            </a: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0" y="6556680"/>
            <a:ext cx="9142920" cy="36828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-6480" y="6562440"/>
            <a:ext cx="91458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45000" rIns="18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8171280" y="594864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Рисунок 12"/>
          <p:cNvPicPr/>
          <p:nvPr/>
        </p:nvPicPr>
        <p:blipFill>
          <a:blip r:embed="rId14"/>
          <a:stretch/>
        </p:blipFill>
        <p:spPr>
          <a:xfrm>
            <a:off x="8209440" y="6038640"/>
            <a:ext cx="906840" cy="790920"/>
          </a:xfrm>
          <a:prstGeom prst="rect">
            <a:avLst/>
          </a:prstGeom>
          <a:ln>
            <a:noFill/>
          </a:ln>
        </p:spPr>
      </p:pic>
      <p:sp>
        <p:nvSpPr>
          <p:cNvPr id="62" name="CustomShape 6"/>
          <p:cNvSpPr/>
          <p:nvPr/>
        </p:nvSpPr>
        <p:spPr>
          <a:xfrm>
            <a:off x="7283160" y="6501600"/>
            <a:ext cx="104544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6483960" y="6364800"/>
            <a:ext cx="1813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0" y="5944320"/>
            <a:ext cx="970920" cy="9709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Рисунок 11"/>
          <p:cNvPicPr/>
          <p:nvPr/>
        </p:nvPicPr>
        <p:blipFill>
          <a:blip r:embed="rId15"/>
          <a:stretch/>
        </p:blipFill>
        <p:spPr>
          <a:xfrm>
            <a:off x="101160" y="6034320"/>
            <a:ext cx="766440" cy="790920"/>
          </a:xfrm>
          <a:prstGeom prst="rect">
            <a:avLst/>
          </a:prstGeom>
          <a:ln>
            <a:noFill/>
          </a:ln>
        </p:spPr>
      </p:pic>
      <p:sp>
        <p:nvSpPr>
          <p:cNvPr id="66" name="CustomShape 9"/>
          <p:cNvSpPr/>
          <p:nvPr/>
        </p:nvSpPr>
        <p:spPr>
          <a:xfrm>
            <a:off x="825120" y="6498360"/>
            <a:ext cx="1087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821520" y="6383160"/>
            <a:ext cx="9813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4342320" y="6599880"/>
            <a:ext cx="523080" cy="279720"/>
          </a:xfrm>
          <a:prstGeom prst="diamond">
            <a:avLst/>
          </a:prstGeom>
          <a:solidFill>
            <a:schemeClr val="bg1"/>
          </a:solidFill>
          <a:ln w="648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12"/>
          <p:cNvSpPr/>
          <p:nvPr/>
        </p:nvSpPr>
        <p:spPr>
          <a:xfrm>
            <a:off x="628560" y="761040"/>
            <a:ext cx="788652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1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abcdef.wiki/wiki/PAD_emotional_state_mode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749840" y="6222960"/>
            <a:ext cx="58392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942920" y="2943000"/>
            <a:ext cx="5159520" cy="368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453287" y="3427342"/>
            <a:ext cx="8437574" cy="1063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400" spc="-1" dirty="0">
                <a:ea typeface="+mn-lt"/>
                <a:cs typeface="+mn-lt"/>
              </a:rPr>
              <a:t>Программная реализация алгоритмического обеспечения для решения задачи отображения пространств эмоций различных размерностей.</a:t>
            </a:r>
            <a:endParaRPr lang="ru-RU" dirty="0"/>
          </a:p>
        </p:txBody>
      </p:sp>
      <p:sp>
        <p:nvSpPr>
          <p:cNvPr id="111" name="CustomShape 4"/>
          <p:cNvSpPr/>
          <p:nvPr/>
        </p:nvSpPr>
        <p:spPr>
          <a:xfrm>
            <a:off x="6667560" y="4622040"/>
            <a:ext cx="21834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Чудновец И.В.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667560" y="4976640"/>
            <a:ext cx="218340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М21-534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6662880" y="5442840"/>
            <a:ext cx="218340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6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к.т.н. Климов В.В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4270320" y="2023560"/>
            <a:ext cx="38343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09.04.04 Программная инженерия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973520" y="2943000"/>
            <a:ext cx="531694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ru-RU" b="1" spc="-1" dirty="0">
                <a:solidFill>
                  <a:srgbClr val="000000"/>
                </a:solidFill>
                <a:latin typeface="Arial"/>
                <a:ea typeface="DejaVu Sans"/>
              </a:rPr>
              <a:t>Летняя (ознакомительная) практика на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тему: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574433" y="6240022"/>
            <a:ext cx="6976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2022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4250520" y="5673600"/>
            <a:ext cx="24494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Научный консультант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6424200" y="5658120"/>
            <a:ext cx="2814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старший преподаватель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Тихомирова Д.В.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0BB78EE-2FC2-D701-2FB3-A0CE0B49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5" y="1509352"/>
            <a:ext cx="8495071" cy="2346022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7 – </a:t>
            </a:r>
            <a:r>
              <a:rPr lang="en-US" dirty="0">
                <a:latin typeface="Times New Roman"/>
                <a:ea typeface="+mn-lt"/>
                <a:cs typeface="+mn-lt"/>
              </a:rPr>
              <a:t>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редактируемой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введены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входные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данные</a:t>
            </a:r>
            <a:r>
              <a:rPr lang="en-US" dirty="0">
                <a:latin typeface="Times New Roman"/>
                <a:ea typeface="+mn-lt"/>
                <a:cs typeface="+mn-lt"/>
              </a:rPr>
              <a:t> VA (-0.6;0.8),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точка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координатной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области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переместилась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нужное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положение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80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0BB78EE-2FC2-D701-2FB3-A0CE0B49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5" y="1509352"/>
            <a:ext cx="8495071" cy="2290716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8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После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нажатия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кнопки</a:t>
            </a:r>
            <a:r>
              <a:rPr lang="en-US" dirty="0">
                <a:latin typeface="Times New Roman"/>
                <a:ea typeface="+mn-lt"/>
                <a:cs typeface="+mn-lt"/>
              </a:rPr>
              <a:t> "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Вычислить</a:t>
            </a:r>
            <a:r>
              <a:rPr lang="en-US" dirty="0">
                <a:latin typeface="Times New Roman"/>
                <a:ea typeface="+mn-lt"/>
                <a:cs typeface="+mn-lt"/>
              </a:rPr>
              <a:t>",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загруженная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произвела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вычисления</a:t>
            </a:r>
            <a:r>
              <a:rPr lang="en-US" dirty="0">
                <a:latin typeface="Times New Roman"/>
                <a:ea typeface="+mn-lt"/>
                <a:cs typeface="+mn-lt"/>
              </a:rPr>
              <a:t>.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выходной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отображён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численный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</a:t>
            </a:r>
            <a:r>
              <a:rPr lang="en-US" dirty="0">
                <a:latin typeface="Times New Roman"/>
                <a:ea typeface="+mn-lt"/>
                <a:cs typeface="+mn-lt"/>
              </a:rPr>
              <a:t>, а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столбчатая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визуализировала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D9D79E92-07F3-EE6C-5787-51097F33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4" y="1515836"/>
            <a:ext cx="8495072" cy="23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8ACD1A-A934-C3FB-5122-C9A1DAF9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08183"/>
            <a:ext cx="8504287" cy="2320707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9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Наведя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один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столбцов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можно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получить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более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детальную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информацию</a:t>
            </a:r>
            <a:r>
              <a:rPr lang="en-US" dirty="0">
                <a:latin typeface="Times New Roman"/>
                <a:ea typeface="+mn-lt"/>
                <a:cs typeface="+mn-lt"/>
              </a:rPr>
              <a:t> о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данных</a:t>
            </a:r>
            <a:r>
              <a:rPr lang="en-US" dirty="0">
                <a:latin typeface="Times New Roman"/>
                <a:ea typeface="+mn-lt"/>
                <a:cs typeface="+mn-lt"/>
              </a:rPr>
              <a:t>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подсказки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4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A1EC6B9-5735-58E6-B895-8AC2B095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12066"/>
            <a:ext cx="8504288" cy="2312943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10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Выберем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7 -&gt; 2,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виджеты</a:t>
            </a:r>
            <a:r>
              <a:rPr lang="en-US" dirty="0">
                <a:latin typeface="Times New Roman"/>
                <a:ea typeface="+mn-lt"/>
                <a:cs typeface="+mn-lt"/>
              </a:rPr>
              <a:t> 1 и 3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столбцов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поменяются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местами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этом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редактируемая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так</a:t>
            </a:r>
            <a:r>
              <a:rPr lang="en-US" dirty="0">
                <a:latin typeface="Times New Roman"/>
                <a:ea typeface="+mn-lt"/>
                <a:cs typeface="+mn-lt"/>
              </a:rPr>
              <a:t> и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останется</a:t>
            </a:r>
            <a:r>
              <a:rPr lang="en-US" dirty="0">
                <a:latin typeface="Times New Roman"/>
                <a:ea typeface="+mn-lt"/>
                <a:cs typeface="+mn-lt"/>
              </a:rPr>
              <a:t> в 1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43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DBEE47F-F85D-F536-DD65-1FA012FD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4" y="1515608"/>
            <a:ext cx="8568814" cy="2305855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11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вычислений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модели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отображён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dirty="0">
                <a:latin typeface="Times New Roman"/>
                <a:ea typeface="+mn-lt"/>
                <a:cs typeface="+mn-lt"/>
              </a:rPr>
              <a:t> 2-х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мерной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координатной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418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02879597-6516-CFE6-4106-37BB346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3" y="1518024"/>
            <a:ext cx="8531943" cy="2356333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12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Выбранный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7 -&gt; 42. В 3-м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отсутствует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визуализация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для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выходной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таблицы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73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Результаты анализа</a:t>
            </a:r>
            <a:r>
              <a:rPr lang="ru-RU" sz="2800" spc="-1" dirty="0">
                <a:solidFill>
                  <a:srgbClr val="000000"/>
                </a:solidFill>
                <a:latin typeface="Calibri Light"/>
                <a:ea typeface="DejaVu Sans"/>
              </a:rPr>
              <a:t>, задачи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</a:rPr>
              <a:t>Для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достижения поставленной цели</a:t>
            </a:r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</a:rPr>
              <a:t> необходимо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ru-RU" sz="2000" b="0" strike="noStrike" spc="-1" dirty="0">
              <a:latin typeface="Arial"/>
            </a:endParaRPr>
          </a:p>
          <a:p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</a:rPr>
              <a:t>1) </a:t>
            </a:r>
            <a:r>
              <a:rPr lang="ru-RU" sz="2000" spc="-1" dirty="0">
                <a:latin typeface="Arial"/>
                <a:ea typeface="DejaVu Sans"/>
                <a:cs typeface="Arial"/>
              </a:rPr>
              <a:t>Изучить и проанализировать регрессионные и </a:t>
            </a:r>
            <a:r>
              <a:rPr lang="ru-RU" sz="2000" spc="-1" dirty="0" err="1">
                <a:latin typeface="Arial"/>
                <a:ea typeface="DejaVu Sans"/>
                <a:cs typeface="Arial"/>
              </a:rPr>
              <a:t>нейросетевые</a:t>
            </a:r>
            <a:r>
              <a:rPr lang="ru-RU" sz="2000" spc="-1" dirty="0">
                <a:latin typeface="Arial"/>
                <a:ea typeface="DejaVu Sans"/>
                <a:cs typeface="Arial"/>
              </a:rPr>
              <a:t> методы применительно к задаче отображения пространств эмоций различных размерностей</a:t>
            </a:r>
            <a:endParaRPr lang="ru-RU" sz="2000" spc="-1" dirty="0">
              <a:ea typeface="+mn-lt"/>
              <a:cs typeface="+mn-lt"/>
            </a:endParaRPr>
          </a:p>
          <a:p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  <a:r>
              <a:rPr lang="ru-RU" sz="2000" b="0" strike="noStrike" spc="-1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Завершить проектирование</a:t>
            </a:r>
            <a:r>
              <a:rPr lang="ru-RU" sz="2000" spc="-1" dirty="0">
                <a:latin typeface="Arial"/>
                <a:ea typeface="+mn-lt"/>
                <a:cs typeface="+mn-lt"/>
              </a:rPr>
              <a:t> серверной части </a:t>
            </a:r>
            <a:r>
              <a:rPr lang="ru-RU" sz="2000" spc="-1" dirty="0" err="1">
                <a:latin typeface="Arial"/>
                <a:ea typeface="+mn-lt"/>
                <a:cs typeface="+mn-lt"/>
              </a:rPr>
              <a:t>web</a:t>
            </a:r>
            <a:r>
              <a:rPr lang="ru-RU" sz="2000" spc="-1" dirty="0">
                <a:latin typeface="Arial"/>
                <a:ea typeface="+mn-lt"/>
                <a:cs typeface="+mn-lt"/>
              </a:rPr>
              <a:t>-приложения</a:t>
            </a:r>
            <a:endParaRPr lang="ru-RU" sz="2000">
              <a:latin typeface="Arial"/>
            </a:endParaRPr>
          </a:p>
          <a:p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3) </a:t>
            </a:r>
            <a:r>
              <a:rPr lang="ru-RU" sz="2000" spc="-1" dirty="0">
                <a:ea typeface="+mn-lt"/>
                <a:cs typeface="+mn-lt"/>
              </a:rPr>
              <a:t>Разработать алгоритм загрузки, сохранения и создания моделей на сервере</a:t>
            </a:r>
            <a:endParaRPr lang="ru-RU" sz="2000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4) </a:t>
            </a:r>
            <a:r>
              <a:rPr lang="ru-RU" sz="2000" spc="-1" dirty="0">
                <a:latin typeface="Arial"/>
                <a:ea typeface="+mn-lt"/>
                <a:cs typeface="+mn-lt"/>
              </a:rPr>
              <a:t>Реализовать смоделированную структуру данных</a:t>
            </a:r>
            <a:endParaRPr lang="ru-RU" sz="2000">
              <a:latin typeface="Arial"/>
            </a:endParaRPr>
          </a:p>
          <a:p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5) </a:t>
            </a:r>
            <a:r>
              <a:rPr lang="ru-RU" sz="2000" spc="-1" dirty="0">
                <a:ea typeface="+mn-lt"/>
                <a:cs typeface="+mn-lt"/>
              </a:rPr>
              <a:t>Разработать форматы файлов обученных моделей</a:t>
            </a:r>
            <a:endParaRPr lang="ru-RU" sz="2000"/>
          </a:p>
          <a:p>
            <a:r>
              <a:rPr lang="ru-RU" sz="2000" spc="-1" dirty="0">
                <a:solidFill>
                  <a:srgbClr val="000000"/>
                </a:solidFill>
                <a:ea typeface="+mn-lt"/>
                <a:cs typeface="+mn-lt"/>
              </a:rPr>
              <a:t>6) </a:t>
            </a:r>
            <a:r>
              <a:rPr lang="ru-RU" sz="2000" spc="-1" dirty="0">
                <a:latin typeface="Arial"/>
                <a:ea typeface="+mn-lt"/>
                <a:cs typeface="+mn-lt"/>
              </a:rPr>
              <a:t>Реализовать клиентскую и серверную части </a:t>
            </a:r>
            <a:r>
              <a:rPr lang="ru-RU" sz="2000" spc="-1" dirty="0" err="1">
                <a:latin typeface="Arial"/>
                <a:ea typeface="+mn-lt"/>
                <a:cs typeface="+mn-lt"/>
              </a:rPr>
              <a:t>web</a:t>
            </a:r>
            <a:r>
              <a:rPr lang="ru-RU" sz="2000" spc="-1" dirty="0">
                <a:latin typeface="Arial"/>
                <a:ea typeface="+mn-lt"/>
                <a:cs typeface="+mn-lt"/>
              </a:rPr>
              <a:t>-сервиса</a:t>
            </a:r>
            <a:endParaRPr lang="ru-RU" sz="2000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48258F5-B079-4478-97D1-E69A89D95C9D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780000" y="54453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2901-4320-4E13-0D36-900B40E47C65}"/>
              </a:ext>
            </a:extLst>
          </p:cNvPr>
          <p:cNvSpPr txBox="1"/>
          <p:nvPr/>
        </p:nvSpPr>
        <p:spPr>
          <a:xfrm>
            <a:off x="625463" y="130686"/>
            <a:ext cx="8020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 dirty="0">
                <a:latin typeface="Calibri Light"/>
                <a:ea typeface="+mn-lt"/>
                <a:cs typeface="+mn-lt"/>
              </a:rPr>
              <a:t>Разработка форматов файлов обученных моделей.</a:t>
            </a:r>
            <a:r>
              <a:rPr lang="ru-RU" sz="2600" dirty="0">
                <a:latin typeface="Calibri Light"/>
                <a:cs typeface="Calibri Light"/>
              </a:rPr>
              <a:t>​</a:t>
            </a:r>
            <a:endParaRPr lang="ru-RU" sz="2600" dirty="0">
              <a:latin typeface="Calibri Light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178CDA1-FC90-3029-2CD9-77F6D427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4" y="1218585"/>
            <a:ext cx="1296016" cy="1296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DA17C-0BC8-40CA-078C-3F036533F1B0}"/>
              </a:ext>
            </a:extLst>
          </p:cNvPr>
          <p:cNvSpPr txBox="1"/>
          <p:nvPr/>
        </p:nvSpPr>
        <p:spPr>
          <a:xfrm>
            <a:off x="5226459" y="1216742"/>
            <a:ext cx="335187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af-ZA" sz="1200" dirty="0" err="1"/>
              <a:t>Метод</a:t>
            </a:r>
            <a:r>
              <a:rPr lang="af-ZA" sz="1200" dirty="0"/>
              <a:t> </a:t>
            </a:r>
            <a:r>
              <a:rPr lang="af-ZA" sz="1200" dirty="0" err="1"/>
              <a:t>модели</a:t>
            </a:r>
            <a:r>
              <a:rPr lang="af-ZA" sz="1200" dirty="0"/>
              <a:t> .</a:t>
            </a:r>
            <a:r>
              <a:rPr lang="af-ZA" sz="1200" dirty="0" err="1"/>
              <a:t>save</a:t>
            </a:r>
            <a:r>
              <a:rPr lang="af-ZA" sz="1200" dirty="0"/>
              <a:t>('</a:t>
            </a:r>
            <a:r>
              <a:rPr lang="af-ZA" sz="1200" dirty="0" err="1"/>
              <a:t>path</a:t>
            </a:r>
            <a:r>
              <a:rPr lang="af-ZA" sz="1200" dirty="0"/>
              <a:t>/</a:t>
            </a:r>
            <a:r>
              <a:rPr lang="af-ZA" sz="1200" dirty="0" err="1"/>
              <a:t>to</a:t>
            </a:r>
            <a:r>
              <a:rPr lang="af-ZA" sz="1200" dirty="0"/>
              <a:t>/</a:t>
            </a:r>
            <a:r>
              <a:rPr lang="af-ZA" sz="1200" dirty="0" err="1"/>
              <a:t>location</a:t>
            </a:r>
            <a:r>
              <a:rPr lang="af-ZA" sz="1200" dirty="0"/>
              <a:t>'), </a:t>
            </a:r>
            <a:r>
              <a:rPr lang="ru-RU" sz="1200" dirty="0"/>
              <a:t>который сохраняет модель в виде папки с определённой структурой файлов по пути аргумента метода ('</a:t>
            </a:r>
            <a:r>
              <a:rPr lang="af-ZA" sz="1200" dirty="0" err="1"/>
              <a:t>path</a:t>
            </a:r>
            <a:r>
              <a:rPr lang="af-ZA" sz="1200" dirty="0"/>
              <a:t>/</a:t>
            </a:r>
            <a:r>
              <a:rPr lang="af-ZA" sz="1200" dirty="0" err="1"/>
              <a:t>to</a:t>
            </a:r>
            <a:r>
              <a:rPr lang="af-ZA" sz="1200" dirty="0"/>
              <a:t>/</a:t>
            </a:r>
            <a:r>
              <a:rPr lang="af-ZA" sz="1200" dirty="0" err="1"/>
              <a:t>location</a:t>
            </a:r>
            <a:r>
              <a:rPr lang="af-ZA" sz="1200" dirty="0"/>
              <a:t>');</a:t>
            </a:r>
            <a:endParaRPr lang="ru-RU" dirty="0"/>
          </a:p>
          <a:p>
            <a:pPr marL="171450" indent="-171450" algn="just">
              <a:buFont typeface="Arial"/>
              <a:buChar char="•"/>
            </a:pPr>
            <a:r>
              <a:rPr lang="af-ZA" sz="1200" dirty="0" err="1">
                <a:ea typeface="+mn-lt"/>
                <a:cs typeface="+mn-lt"/>
              </a:rPr>
              <a:t>функция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для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быстрого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восстановления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в </a:t>
            </a:r>
            <a:r>
              <a:rPr lang="af-ZA" sz="1200" dirty="0" err="1">
                <a:ea typeface="+mn-lt"/>
                <a:cs typeface="+mn-lt"/>
              </a:rPr>
              <a:t>оперативной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памяти</a:t>
            </a:r>
            <a:r>
              <a:rPr lang="af-ZA" sz="1200" dirty="0">
                <a:ea typeface="+mn-lt"/>
                <a:cs typeface="+mn-lt"/>
              </a:rPr>
              <a:t> (в </a:t>
            </a:r>
            <a:r>
              <a:rPr lang="af-ZA" sz="1200" dirty="0" err="1">
                <a:ea typeface="+mn-lt"/>
                <a:cs typeface="+mn-lt"/>
              </a:rPr>
              <a:t>переменной</a:t>
            </a:r>
            <a:r>
              <a:rPr lang="af-ZA" sz="1200" dirty="0">
                <a:ea typeface="+mn-lt"/>
                <a:cs typeface="+mn-lt"/>
              </a:rPr>
              <a:t> ЯП) </a:t>
            </a:r>
            <a:r>
              <a:rPr lang="af-ZA" sz="1200" dirty="0" err="1">
                <a:ea typeface="+mn-lt"/>
                <a:cs typeface="+mn-lt"/>
              </a:rPr>
              <a:t>tf.keras.models.load_model</a:t>
            </a:r>
            <a:r>
              <a:rPr lang="af-ZA" sz="1200" dirty="0">
                <a:ea typeface="+mn-lt"/>
                <a:cs typeface="+mn-lt"/>
              </a:rPr>
              <a:t>('</a:t>
            </a:r>
            <a:r>
              <a:rPr lang="af-ZA" sz="1200" dirty="0" err="1">
                <a:ea typeface="+mn-lt"/>
                <a:cs typeface="+mn-lt"/>
              </a:rPr>
              <a:t>path</a:t>
            </a:r>
            <a:r>
              <a:rPr lang="af-ZA" sz="1200" dirty="0">
                <a:ea typeface="+mn-lt"/>
                <a:cs typeface="+mn-lt"/>
              </a:rPr>
              <a:t>/</a:t>
            </a:r>
            <a:r>
              <a:rPr lang="af-ZA" sz="1200" dirty="0" err="1">
                <a:ea typeface="+mn-lt"/>
                <a:cs typeface="+mn-lt"/>
              </a:rPr>
              <a:t>to</a:t>
            </a:r>
            <a:r>
              <a:rPr lang="af-ZA" sz="1200" dirty="0">
                <a:ea typeface="+mn-lt"/>
                <a:cs typeface="+mn-lt"/>
              </a:rPr>
              <a:t>/</a:t>
            </a:r>
            <a:r>
              <a:rPr lang="af-ZA" sz="1200" dirty="0" err="1">
                <a:ea typeface="+mn-lt"/>
                <a:cs typeface="+mn-lt"/>
              </a:rPr>
              <a:t>location</a:t>
            </a:r>
            <a:r>
              <a:rPr lang="af-ZA" sz="1200" dirty="0">
                <a:ea typeface="+mn-lt"/>
                <a:cs typeface="+mn-lt"/>
              </a:rPr>
              <a:t>')</a:t>
            </a:r>
            <a:endParaRPr lang="af-ZA" dirty="0"/>
          </a:p>
          <a:p>
            <a:pPr marL="171450" indent="-171450" algn="just">
              <a:buFont typeface="Arial"/>
              <a:buChar char="•"/>
            </a:pPr>
            <a:r>
              <a:rPr lang="en-US" sz="1200" dirty="0" err="1">
                <a:ea typeface="+mn-lt"/>
                <a:cs typeface="+mn-lt"/>
              </a:rPr>
              <a:t>Сохранённые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keras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модели</a:t>
            </a:r>
            <a:r>
              <a:rPr lang="en-US" sz="1200" dirty="0">
                <a:ea typeface="+mn-lt"/>
                <a:cs typeface="+mn-lt"/>
              </a:rPr>
              <a:t> - </a:t>
            </a:r>
            <a:r>
              <a:rPr lang="en-US" sz="1200">
                <a:ea typeface="+mn-lt"/>
                <a:cs typeface="+mn-lt"/>
              </a:rPr>
              <a:t>папки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af-ZA" sz="12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af-ZA" sz="1200" dirty="0"/>
          </a:p>
          <a:p>
            <a:pPr marL="171450" indent="-171450">
              <a:buFont typeface="Arial"/>
              <a:buChar char="•"/>
            </a:pPr>
            <a:endParaRPr lang="af-Z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2A5AD-C7EC-5209-C79D-EE8BFE0EB7B3}"/>
              </a:ext>
            </a:extLst>
          </p:cNvPr>
          <p:cNvSpPr txBox="1"/>
          <p:nvPr/>
        </p:nvSpPr>
        <p:spPr>
          <a:xfrm>
            <a:off x="730045" y="2684206"/>
            <a:ext cx="31119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13 – </a:t>
            </a:r>
            <a:r>
              <a:rPr lang="en-US" sz="1400" dirty="0" err="1">
                <a:latin typeface="Times New Roman"/>
              </a:rPr>
              <a:t>библиотека</a:t>
            </a:r>
            <a:r>
              <a:rPr lang="en-US" sz="1400" dirty="0">
                <a:latin typeface="Times New Roman"/>
              </a:rPr>
              <a:t> ML </a:t>
            </a:r>
            <a:r>
              <a:rPr lang="en-US" sz="1400" dirty="0" err="1">
                <a:latin typeface="Times New Roman"/>
              </a:rPr>
              <a:t>keras</a:t>
            </a:r>
            <a:endParaRPr lang="ru-RU" sz="1400" dirty="0" err="1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45B4BE8-5551-6315-CBB9-272D276C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40" y="3721048"/>
            <a:ext cx="1181100" cy="46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F7418-1856-64C9-D575-004D356E3EBF}"/>
              </a:ext>
            </a:extLst>
          </p:cNvPr>
          <p:cNvSpPr txBox="1"/>
          <p:nvPr/>
        </p:nvSpPr>
        <p:spPr>
          <a:xfrm>
            <a:off x="444295" y="4371053"/>
            <a:ext cx="42917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14 – </a:t>
            </a:r>
            <a:r>
              <a:rPr lang="en-US" sz="1400" dirty="0" err="1">
                <a:latin typeface="Times New Roman"/>
              </a:rPr>
              <a:t>библиотека</a:t>
            </a:r>
            <a:r>
              <a:rPr lang="en-US" sz="1400" dirty="0">
                <a:latin typeface="Times New Roman"/>
              </a:rPr>
              <a:t> pickle </a:t>
            </a:r>
            <a:r>
              <a:rPr lang="en-US" sz="1400" dirty="0" err="1">
                <a:latin typeface="Times New Roman"/>
              </a:rPr>
              <a:t>для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сохранения</a:t>
            </a:r>
            <a:r>
              <a:rPr lang="en-US" sz="1400" dirty="0">
                <a:latin typeface="Times New Roman"/>
              </a:rPr>
              <a:t> Python </a:t>
            </a:r>
            <a:r>
              <a:rPr lang="en-US" sz="1400" dirty="0" err="1">
                <a:latin typeface="Times New Roman"/>
              </a:rPr>
              <a:t>объектов</a:t>
            </a:r>
            <a:r>
              <a:rPr lang="en-US" sz="1400" dirty="0">
                <a:latin typeface="Times New Roman"/>
              </a:rPr>
              <a:t> в </a:t>
            </a:r>
            <a:r>
              <a:rPr lang="en-US" sz="1400" dirty="0" err="1">
                <a:latin typeface="Times New Roman"/>
              </a:rPr>
              <a:t>виде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бинарных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файлов</a:t>
            </a:r>
            <a:endParaRPr lang="ru-RU" sz="1400" dirty="0" err="1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870AF-84A2-2AA6-935A-DC05602A1B1D}"/>
              </a:ext>
            </a:extLst>
          </p:cNvPr>
          <p:cNvSpPr txBox="1"/>
          <p:nvPr/>
        </p:nvSpPr>
        <p:spPr>
          <a:xfrm>
            <a:off x="5228303" y="380877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Font typeface="Arial"/>
              <a:buChar char="•"/>
            </a:pPr>
            <a:r>
              <a:rPr lang="en-US" sz="1200" dirty="0" err="1"/>
              <a:t>Функция</a:t>
            </a:r>
            <a:r>
              <a:rPr lang="en-US" sz="1200" dirty="0"/>
              <a:t> </a:t>
            </a:r>
            <a:r>
              <a:rPr lang="en-US" sz="1200" dirty="0" err="1"/>
              <a:t>pickle.dump</a:t>
            </a:r>
            <a:r>
              <a:rPr lang="en-US" sz="1200" dirty="0"/>
              <a:t>(model, 'path/to/location') </a:t>
            </a:r>
            <a:r>
              <a:rPr lang="en-US" sz="1200" dirty="0" err="1"/>
              <a:t>сохраняет</a:t>
            </a:r>
            <a:r>
              <a:rPr lang="en-US" sz="1200" dirty="0"/>
              <a:t> </a:t>
            </a:r>
            <a:r>
              <a:rPr lang="en-US" sz="1200" dirty="0" err="1"/>
              <a:t>модель</a:t>
            </a:r>
            <a:r>
              <a:rPr lang="en-US" sz="1200" dirty="0"/>
              <a:t> (model) в 1 </a:t>
            </a:r>
            <a:r>
              <a:rPr lang="en-US" sz="1200" dirty="0" err="1"/>
              <a:t>файл</a:t>
            </a:r>
            <a:r>
              <a:rPr lang="en-US" sz="1200" dirty="0"/>
              <a:t> </a:t>
            </a:r>
            <a:r>
              <a:rPr lang="en-US" sz="1200" dirty="0" err="1"/>
              <a:t>по</a:t>
            </a:r>
            <a:r>
              <a:rPr lang="en-US" sz="1200" dirty="0"/>
              <a:t> </a:t>
            </a:r>
            <a:r>
              <a:rPr lang="en-US" sz="1200" dirty="0" err="1"/>
              <a:t>пути</a:t>
            </a:r>
            <a:r>
              <a:rPr lang="en-US" sz="1200" dirty="0"/>
              <a:t> 'path/to/location'. </a:t>
            </a:r>
            <a:endParaRPr lang="ru-RU" dirty="0"/>
          </a:p>
          <a:p>
            <a:pPr marL="171450" indent="-171450" algn="just">
              <a:buFont typeface="Arial"/>
              <a:buChar char="•"/>
            </a:pPr>
            <a:r>
              <a:rPr lang="en-US" sz="1200" dirty="0" err="1"/>
              <a:t>Для</a:t>
            </a:r>
            <a:r>
              <a:rPr lang="en-US" sz="1200" dirty="0"/>
              <a:t> </a:t>
            </a:r>
            <a:r>
              <a:rPr lang="en-US" sz="1200" dirty="0" err="1"/>
              <a:t>удобства</a:t>
            </a:r>
            <a:r>
              <a:rPr lang="en-US" sz="1200" dirty="0"/>
              <a:t> </a:t>
            </a:r>
            <a:r>
              <a:rPr lang="en-US" sz="1200" dirty="0" err="1"/>
              <a:t>будем</a:t>
            </a:r>
            <a:r>
              <a:rPr lang="en-US" sz="1200" dirty="0"/>
              <a:t> </a:t>
            </a:r>
            <a:r>
              <a:rPr lang="en-US" sz="1200" dirty="0" err="1"/>
              <a:t>давать</a:t>
            </a:r>
            <a:r>
              <a:rPr lang="en-US" sz="1200" dirty="0"/>
              <a:t> </a:t>
            </a:r>
            <a:r>
              <a:rPr lang="en-US" sz="1200" dirty="0" err="1"/>
              <a:t>файлам</a:t>
            </a:r>
            <a:r>
              <a:rPr lang="en-US" sz="1200" dirty="0"/>
              <a:t> pickle </a:t>
            </a:r>
            <a:r>
              <a:rPr lang="en-US" sz="1200" dirty="0" err="1"/>
              <a:t>моделей</a:t>
            </a:r>
            <a:r>
              <a:rPr lang="en-US" sz="1200" dirty="0"/>
              <a:t> </a:t>
            </a:r>
            <a:r>
              <a:rPr lang="en-US" sz="1200" dirty="0" err="1"/>
              <a:t>расширение</a:t>
            </a:r>
            <a:r>
              <a:rPr lang="en-US" sz="1200" dirty="0"/>
              <a:t> .</a:t>
            </a:r>
            <a:r>
              <a:rPr lang="en-US" sz="1200" dirty="0" err="1"/>
              <a:t>pkl</a:t>
            </a:r>
            <a:r>
              <a:rPr lang="en-US" sz="1200" dirty="0"/>
              <a:t>.</a:t>
            </a:r>
          </a:p>
          <a:p>
            <a:pPr marL="171450" indent="-171450" algn="just">
              <a:buFont typeface="Arial"/>
              <a:buChar char="•"/>
            </a:pPr>
            <a:r>
              <a:rPr lang="en-US" sz="1200" dirty="0" err="1"/>
              <a:t>Сохранённые</a:t>
            </a:r>
            <a:r>
              <a:rPr lang="en-US" sz="1200" dirty="0"/>
              <a:t> pickle </a:t>
            </a:r>
            <a:r>
              <a:rPr lang="en-US" sz="1200" dirty="0" err="1"/>
              <a:t>модели</a:t>
            </a:r>
            <a:r>
              <a:rPr lang="en-US" sz="1200" dirty="0"/>
              <a:t> - </a:t>
            </a:r>
            <a:r>
              <a:rPr lang="en-US" sz="1200" dirty="0" err="1"/>
              <a:t>файлы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85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2901-4320-4E13-0D36-900B40E47C65}"/>
              </a:ext>
            </a:extLst>
          </p:cNvPr>
          <p:cNvSpPr txBox="1"/>
          <p:nvPr/>
        </p:nvSpPr>
        <p:spPr>
          <a:xfrm>
            <a:off x="625463" y="130686"/>
            <a:ext cx="8020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 dirty="0">
                <a:latin typeface="Calibri Light"/>
                <a:ea typeface="+mn-lt"/>
                <a:cs typeface="+mn-lt"/>
              </a:rPr>
              <a:t>Разработка форматов файлов обученных моделей.</a:t>
            </a:r>
            <a:r>
              <a:rPr lang="ru-RU" sz="2600" dirty="0">
                <a:latin typeface="Calibri Light"/>
                <a:cs typeface="Calibri Light"/>
              </a:rPr>
              <a:t>​</a:t>
            </a:r>
            <a:endParaRPr lang="ru-RU" sz="2600" dirty="0">
              <a:latin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DA17C-0BC8-40CA-078C-3F036533F1B0}"/>
              </a:ext>
            </a:extLst>
          </p:cNvPr>
          <p:cNvSpPr txBox="1"/>
          <p:nvPr/>
        </p:nvSpPr>
        <p:spPr>
          <a:xfrm>
            <a:off x="5226459" y="1456403"/>
            <a:ext cx="33518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af-ZA" sz="1200" i="1" err="1">
                <a:ea typeface="+mn-lt"/>
                <a:cs typeface="+mn-lt"/>
              </a:rPr>
              <a:t>Унифицированный</a:t>
            </a:r>
            <a:r>
              <a:rPr lang="af-ZA" sz="1200" i="1" dirty="0">
                <a:ea typeface="+mn-lt"/>
                <a:cs typeface="+mn-lt"/>
              </a:rPr>
              <a:t> </a:t>
            </a:r>
            <a:r>
              <a:rPr lang="af-ZA" sz="1200" i="1" err="1">
                <a:ea typeface="+mn-lt"/>
                <a:cs typeface="+mn-lt"/>
              </a:rPr>
              <a:t>файл</a:t>
            </a:r>
            <a:r>
              <a:rPr lang="af-ZA" sz="1200" i="1" dirty="0">
                <a:ea typeface="+mn-lt"/>
                <a:cs typeface="+mn-lt"/>
              </a:rPr>
              <a:t> </a:t>
            </a:r>
            <a:r>
              <a:rPr lang="af-ZA" sz="1200" i="1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err="1">
                <a:ea typeface="+mn-lt"/>
                <a:cs typeface="+mn-lt"/>
              </a:rPr>
              <a:t>сжатый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архив</a:t>
            </a:r>
            <a:r>
              <a:rPr lang="af-ZA" sz="1200" dirty="0">
                <a:ea typeface="+mn-lt"/>
                <a:cs typeface="+mn-lt"/>
              </a:rPr>
              <a:t> .tar.gz </a:t>
            </a:r>
            <a:r>
              <a:rPr lang="af-ZA" sz="1200" err="1">
                <a:ea typeface="+mn-lt"/>
                <a:cs typeface="+mn-lt"/>
              </a:rPr>
              <a:t>внутри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которого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хранятся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следующие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папки</a:t>
            </a:r>
            <a:r>
              <a:rPr lang="af-ZA" sz="1200" dirty="0">
                <a:ea typeface="+mn-lt"/>
                <a:cs typeface="+mn-lt"/>
              </a:rPr>
              <a:t> и </a:t>
            </a:r>
            <a:r>
              <a:rPr lang="af-ZA" sz="1200" err="1">
                <a:ea typeface="+mn-lt"/>
                <a:cs typeface="+mn-lt"/>
              </a:rPr>
              <a:t>файлы</a:t>
            </a:r>
            <a:r>
              <a:rPr lang="af-ZA" sz="1200" dirty="0">
                <a:ea typeface="+mn-lt"/>
                <a:cs typeface="+mn-lt"/>
              </a:rPr>
              <a:t>: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</a:t>
            </a:r>
            <a:r>
              <a:rPr lang="af-ZA" sz="1200" dirty="0" err="1">
                <a:ea typeface="+mn-lt"/>
                <a:cs typeface="+mn-lt"/>
              </a:rPr>
              <a:t>type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файл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хранящий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вид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. </a:t>
            </a:r>
            <a:endParaRPr lang="af-ZA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.</a:t>
            </a:r>
            <a:r>
              <a:rPr lang="af-ZA" sz="1200" dirty="0" err="1">
                <a:ea typeface="+mn-lt"/>
                <a:cs typeface="+mn-lt"/>
              </a:rPr>
              <a:t>pkl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файлы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статистических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моделей</a:t>
            </a:r>
            <a:r>
              <a:rPr lang="af-ZA" sz="1200" dirty="0">
                <a:ea typeface="+mn-lt"/>
                <a:cs typeface="+mn-lt"/>
              </a:rPr>
              <a:t>. </a:t>
            </a:r>
            <a:r>
              <a:rPr lang="af-ZA" sz="1200" dirty="0" err="1">
                <a:ea typeface="+mn-lt"/>
                <a:cs typeface="+mn-lt"/>
              </a:rPr>
              <a:t>Имена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файлов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должны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начинаться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одинакового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префикса</a:t>
            </a:r>
            <a:r>
              <a:rPr lang="af-ZA" sz="1200" dirty="0">
                <a:ea typeface="+mn-lt"/>
                <a:cs typeface="+mn-lt"/>
              </a:rPr>
              <a:t> ('model_') и </a:t>
            </a:r>
            <a:r>
              <a:rPr lang="af-ZA" sz="1200" dirty="0" err="1">
                <a:ea typeface="+mn-lt"/>
                <a:cs typeface="+mn-lt"/>
              </a:rPr>
              <a:t>далее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иметь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название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означающее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выход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model_scared.pkl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статистическая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модель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выдающая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одну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из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clear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эмоций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scared</a:t>
            </a:r>
            <a:r>
              <a:rPr lang="af-ZA" sz="1200" dirty="0">
                <a:ea typeface="+mn-lt"/>
                <a:cs typeface="+mn-lt"/>
              </a:rPr>
              <a:t>)).</a:t>
            </a:r>
            <a:endParaRPr lang="af-ZA" sz="1200" dirty="0"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</a:t>
            </a:r>
            <a:r>
              <a:rPr lang="af-ZA" sz="1200" dirty="0" err="1">
                <a:ea typeface="+mn-lt"/>
                <a:cs typeface="+mn-lt"/>
              </a:rPr>
              <a:t>папки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нейросетевыми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моделями</a:t>
            </a:r>
            <a:r>
              <a:rPr lang="af-ZA" sz="1200" dirty="0">
                <a:ea typeface="+mn-lt"/>
                <a:cs typeface="+mn-lt"/>
              </a:rPr>
              <a:t>. </a:t>
            </a:r>
            <a:r>
              <a:rPr lang="af-ZA" sz="1200" dirty="0" err="1">
                <a:ea typeface="+mn-lt"/>
                <a:cs typeface="+mn-lt"/>
              </a:rPr>
              <a:t>Имена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папок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также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должны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начинаться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одинакового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префикса</a:t>
            </a:r>
            <a:r>
              <a:rPr lang="af-ZA" sz="1200" dirty="0">
                <a:ea typeface="+mn-lt"/>
                <a:cs typeface="+mn-lt"/>
              </a:rPr>
              <a:t> ('model_') и </a:t>
            </a:r>
            <a:r>
              <a:rPr lang="af-ZA" sz="1200" dirty="0" err="1">
                <a:ea typeface="+mn-lt"/>
                <a:cs typeface="+mn-lt"/>
              </a:rPr>
              <a:t>далее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иметь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название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означающее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выход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model_surprised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нейросетвая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модель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выдающая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одну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из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clear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эмоций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surprised</a:t>
            </a:r>
            <a:r>
              <a:rPr lang="af-ZA" sz="1200" dirty="0">
                <a:ea typeface="+mn-lt"/>
                <a:cs typeface="+mn-lt"/>
              </a:rPr>
              <a:t>)).</a:t>
            </a:r>
            <a:endParaRPr lang="af-ZA" dirty="0"/>
          </a:p>
          <a:p>
            <a:pPr algn="just">
              <a:buFont typeface="Arial"/>
              <a:buChar char="•"/>
            </a:pPr>
            <a:endParaRPr lang="af-ZA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af-ZA" sz="12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af-ZA" sz="1200" dirty="0"/>
          </a:p>
          <a:p>
            <a:pPr marL="171450" indent="-171450">
              <a:buFont typeface="Arial"/>
              <a:buChar char="•"/>
            </a:pPr>
            <a:endParaRPr lang="af-Z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2A5AD-C7EC-5209-C79D-EE8BFE0EB7B3}"/>
              </a:ext>
            </a:extLst>
          </p:cNvPr>
          <p:cNvSpPr txBox="1"/>
          <p:nvPr/>
        </p:nvSpPr>
        <p:spPr>
          <a:xfrm>
            <a:off x="730045" y="2684206"/>
            <a:ext cx="423647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15 – </a:t>
            </a:r>
            <a:r>
              <a:rPr lang="en-US" sz="1400" dirty="0" err="1">
                <a:latin typeface="Times New Roman"/>
              </a:rPr>
              <a:t>унифицированный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файл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модели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для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преобразования</a:t>
            </a:r>
            <a:r>
              <a:rPr lang="en-US" sz="1400" dirty="0">
                <a:latin typeface="Times New Roman"/>
              </a:rPr>
              <a:t> </a:t>
            </a:r>
            <a:r>
              <a:rPr lang="en-US" sz="1400" dirty="0" err="1">
                <a:latin typeface="Times New Roman"/>
              </a:rPr>
              <a:t>вида</a:t>
            </a:r>
            <a:r>
              <a:rPr lang="en-US" sz="1400" dirty="0">
                <a:latin typeface="Times New Roman"/>
              </a:rPr>
              <a:t> '2 -&gt; 7 (Neural)' (</a:t>
            </a:r>
            <a:r>
              <a:rPr lang="en-US" sz="1400" dirty="0" err="1">
                <a:latin typeface="Times New Roman"/>
              </a:rPr>
              <a:t>слева</a:t>
            </a:r>
            <a:r>
              <a:rPr lang="en-US" sz="1400" dirty="0">
                <a:latin typeface="Times New Roman"/>
              </a:rPr>
              <a:t>) и </a:t>
            </a:r>
            <a:r>
              <a:rPr lang="en-US" sz="1400" dirty="0" err="1">
                <a:latin typeface="Times New Roman"/>
              </a:rPr>
              <a:t>его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содержимое</a:t>
            </a:r>
            <a:r>
              <a:rPr lang="en-US" sz="1400" dirty="0">
                <a:latin typeface="Times New Roman"/>
              </a:rPr>
              <a:t> (</a:t>
            </a:r>
            <a:r>
              <a:rPr lang="en-US" sz="1400" dirty="0" err="1">
                <a:latin typeface="Times New Roman"/>
              </a:rPr>
              <a:t>справа</a:t>
            </a:r>
            <a:r>
              <a:rPr lang="en-US" sz="1400" dirty="0">
                <a:latin typeface="Times New Roman"/>
              </a:rPr>
              <a:t>)</a:t>
            </a:r>
            <a:endParaRPr lang="ru-RU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F7418-1856-64C9-D575-004D356E3EBF}"/>
              </a:ext>
            </a:extLst>
          </p:cNvPr>
          <p:cNvSpPr txBox="1"/>
          <p:nvPr/>
        </p:nvSpPr>
        <p:spPr>
          <a:xfrm>
            <a:off x="730045" y="5191432"/>
            <a:ext cx="42917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16 – </a:t>
            </a:r>
            <a:r>
              <a:rPr lang="en-US" sz="1400" dirty="0" err="1">
                <a:latin typeface="Times New Roman"/>
                <a:cs typeface="Times New Roman"/>
              </a:rPr>
              <a:t>унифицированный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файл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модели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для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преобразования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вида</a:t>
            </a:r>
            <a:r>
              <a:rPr lang="en-US" sz="1400" dirty="0">
                <a:latin typeface="Times New Roman"/>
                <a:cs typeface="Times New Roman"/>
              </a:rPr>
              <a:t> '2 -&gt; 7 (Stat)' (</a:t>
            </a:r>
            <a:r>
              <a:rPr lang="en-US" sz="1400" dirty="0" err="1">
                <a:latin typeface="Times New Roman"/>
                <a:cs typeface="Times New Roman"/>
              </a:rPr>
              <a:t>слева</a:t>
            </a:r>
            <a:r>
              <a:rPr lang="en-US" sz="1400" dirty="0">
                <a:latin typeface="Times New Roman"/>
                <a:cs typeface="Times New Roman"/>
              </a:rPr>
              <a:t>) и </a:t>
            </a:r>
            <a:r>
              <a:rPr lang="en-US" sz="1400" dirty="0" err="1">
                <a:latin typeface="Times New Roman"/>
                <a:cs typeface="Times New Roman"/>
              </a:rPr>
              <a:t>его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содержимое</a:t>
            </a:r>
            <a:r>
              <a:rPr lang="en-US" sz="1400" dirty="0">
                <a:latin typeface="Times New Roman"/>
                <a:cs typeface="Times New Roman"/>
              </a:rPr>
              <a:t> (</a:t>
            </a:r>
            <a:r>
              <a:rPr lang="en-US" sz="1400" dirty="0" err="1">
                <a:latin typeface="Times New Roman"/>
                <a:cs typeface="Times New Roman"/>
              </a:rPr>
              <a:t>справа</a:t>
            </a:r>
            <a:r>
              <a:rPr lang="en-US" sz="1400" dirty="0">
                <a:latin typeface="Times New Roman"/>
                <a:cs typeface="Times New Roman"/>
              </a:rPr>
              <a:t>)</a:t>
            </a:r>
            <a:endParaRPr lang="en-US" sz="1400">
              <a:ea typeface="+mn-lt"/>
              <a:cs typeface="+mn-lt"/>
            </a:endParaRPr>
          </a:p>
          <a:p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870AF-84A2-2AA6-935A-DC05602A1B1D}"/>
              </a:ext>
            </a:extLst>
          </p:cNvPr>
          <p:cNvSpPr txBox="1"/>
          <p:nvPr/>
        </p:nvSpPr>
        <p:spPr>
          <a:xfrm>
            <a:off x="5228303" y="380877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Font typeface="Arial"/>
              <a:buChar char="•"/>
            </a:pPr>
            <a:endParaRPr lang="en-US" sz="1200" dirty="0"/>
          </a:p>
        </p:txBody>
      </p:sp>
      <p:pic>
        <p:nvPicPr>
          <p:cNvPr id="2" name="Рисунок 2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FFEE9583-3A7D-35FE-8F91-ACBC66D5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01" y="1214261"/>
            <a:ext cx="3305482" cy="1341533"/>
          </a:xfrm>
          <a:prstGeom prst="rect">
            <a:avLst/>
          </a:prstGeom>
        </p:spPr>
      </p:pic>
      <p:pic>
        <p:nvPicPr>
          <p:cNvPr id="3" name="Рисунок 10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52DC8F13-255B-4E05-8A1A-61DEF083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77" y="3589867"/>
            <a:ext cx="3904634" cy="15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2901-4320-4E13-0D36-900B40E47C65}"/>
              </a:ext>
            </a:extLst>
          </p:cNvPr>
          <p:cNvSpPr txBox="1"/>
          <p:nvPr/>
        </p:nvSpPr>
        <p:spPr>
          <a:xfrm>
            <a:off x="625463" y="130686"/>
            <a:ext cx="8020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 dirty="0">
                <a:latin typeface="Calibri Light"/>
                <a:ea typeface="+mn-lt"/>
                <a:cs typeface="+mn-lt"/>
              </a:rPr>
              <a:t>Разработка форматов файлов обученных моделей.</a:t>
            </a:r>
            <a:r>
              <a:rPr lang="ru-RU" sz="2600" dirty="0">
                <a:latin typeface="Calibri Light"/>
                <a:cs typeface="Calibri Light"/>
              </a:rPr>
              <a:t>​</a:t>
            </a:r>
            <a:endParaRPr lang="ru-RU" sz="2600" dirty="0">
              <a:latin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DA17C-0BC8-40CA-078C-3F036533F1B0}"/>
              </a:ext>
            </a:extLst>
          </p:cNvPr>
          <p:cNvSpPr txBox="1"/>
          <p:nvPr/>
        </p:nvSpPr>
        <p:spPr>
          <a:xfrm>
            <a:off x="5226459" y="1456403"/>
            <a:ext cx="33518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af-ZA" sz="1200" i="1" err="1">
                <a:ea typeface="+mn-lt"/>
                <a:cs typeface="+mn-lt"/>
              </a:rPr>
              <a:t>Унифицированный</a:t>
            </a:r>
            <a:r>
              <a:rPr lang="af-ZA" sz="1200" i="1" dirty="0">
                <a:ea typeface="+mn-lt"/>
                <a:cs typeface="+mn-lt"/>
              </a:rPr>
              <a:t> </a:t>
            </a:r>
            <a:r>
              <a:rPr lang="af-ZA" sz="1200" i="1" err="1">
                <a:ea typeface="+mn-lt"/>
                <a:cs typeface="+mn-lt"/>
              </a:rPr>
              <a:t>файл</a:t>
            </a:r>
            <a:r>
              <a:rPr lang="af-ZA" sz="1200" i="1" dirty="0">
                <a:ea typeface="+mn-lt"/>
                <a:cs typeface="+mn-lt"/>
              </a:rPr>
              <a:t> </a:t>
            </a:r>
            <a:r>
              <a:rPr lang="af-ZA" sz="1200" i="1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err="1">
                <a:ea typeface="+mn-lt"/>
                <a:cs typeface="+mn-lt"/>
              </a:rPr>
              <a:t>сжатый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архив</a:t>
            </a:r>
            <a:r>
              <a:rPr lang="af-ZA" sz="1200" dirty="0">
                <a:ea typeface="+mn-lt"/>
                <a:cs typeface="+mn-lt"/>
              </a:rPr>
              <a:t> .tar.gz </a:t>
            </a:r>
            <a:r>
              <a:rPr lang="af-ZA" sz="1200" err="1">
                <a:ea typeface="+mn-lt"/>
                <a:cs typeface="+mn-lt"/>
              </a:rPr>
              <a:t>внутри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которого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хранятся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следующие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err="1">
                <a:ea typeface="+mn-lt"/>
                <a:cs typeface="+mn-lt"/>
              </a:rPr>
              <a:t>папки</a:t>
            </a:r>
            <a:r>
              <a:rPr lang="af-ZA" sz="1200" dirty="0">
                <a:ea typeface="+mn-lt"/>
                <a:cs typeface="+mn-lt"/>
              </a:rPr>
              <a:t> и </a:t>
            </a:r>
            <a:r>
              <a:rPr lang="af-ZA" sz="1200" err="1">
                <a:ea typeface="+mn-lt"/>
                <a:cs typeface="+mn-lt"/>
              </a:rPr>
              <a:t>файлы</a:t>
            </a:r>
            <a:r>
              <a:rPr lang="af-ZA" sz="1200" dirty="0">
                <a:ea typeface="+mn-lt"/>
                <a:cs typeface="+mn-lt"/>
              </a:rPr>
              <a:t>: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</a:t>
            </a:r>
            <a:r>
              <a:rPr lang="af-ZA" sz="1200" dirty="0" err="1">
                <a:ea typeface="+mn-lt"/>
                <a:cs typeface="+mn-lt"/>
              </a:rPr>
              <a:t>type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файл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хранящий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вид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. </a:t>
            </a:r>
            <a:endParaRPr lang="af-ZA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.</a:t>
            </a:r>
            <a:r>
              <a:rPr lang="af-ZA" sz="1200" dirty="0" err="1">
                <a:ea typeface="+mn-lt"/>
                <a:cs typeface="+mn-lt"/>
              </a:rPr>
              <a:t>pkl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файлы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статистических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моделей</a:t>
            </a:r>
            <a:r>
              <a:rPr lang="af-ZA" sz="1200" dirty="0">
                <a:ea typeface="+mn-lt"/>
                <a:cs typeface="+mn-lt"/>
              </a:rPr>
              <a:t>. </a:t>
            </a:r>
            <a:r>
              <a:rPr lang="af-ZA" sz="1200" dirty="0" err="1">
                <a:ea typeface="+mn-lt"/>
                <a:cs typeface="+mn-lt"/>
              </a:rPr>
              <a:t>Имена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файлов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должны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начинаться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одинакового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префикса</a:t>
            </a:r>
            <a:r>
              <a:rPr lang="af-ZA" sz="1200" dirty="0">
                <a:ea typeface="+mn-lt"/>
                <a:cs typeface="+mn-lt"/>
              </a:rPr>
              <a:t> ('model_') и </a:t>
            </a:r>
            <a:r>
              <a:rPr lang="af-ZA" sz="1200" dirty="0" err="1">
                <a:ea typeface="+mn-lt"/>
                <a:cs typeface="+mn-lt"/>
              </a:rPr>
              <a:t>далее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иметь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название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означающее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выход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model_scared.pkl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статистическая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модель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выдающая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одну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из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clear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эмоций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scared</a:t>
            </a:r>
            <a:r>
              <a:rPr lang="af-ZA" sz="1200" dirty="0">
                <a:ea typeface="+mn-lt"/>
                <a:cs typeface="+mn-lt"/>
              </a:rPr>
              <a:t>)).</a:t>
            </a:r>
            <a:endParaRPr lang="af-ZA" sz="1200" dirty="0"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af-ZA" sz="1200" dirty="0">
                <a:ea typeface="+mn-lt"/>
                <a:cs typeface="+mn-lt"/>
              </a:rPr>
              <a:t> </a:t>
            </a:r>
            <a:r>
              <a:rPr lang="af-ZA" sz="1200" dirty="0" err="1">
                <a:ea typeface="+mn-lt"/>
                <a:cs typeface="+mn-lt"/>
              </a:rPr>
              <a:t>папки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нейросетевыми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моделями</a:t>
            </a:r>
            <a:r>
              <a:rPr lang="af-ZA" sz="1200" dirty="0">
                <a:ea typeface="+mn-lt"/>
                <a:cs typeface="+mn-lt"/>
              </a:rPr>
              <a:t>. </a:t>
            </a:r>
            <a:r>
              <a:rPr lang="af-ZA" sz="1200" dirty="0" err="1">
                <a:ea typeface="+mn-lt"/>
                <a:cs typeface="+mn-lt"/>
              </a:rPr>
              <a:t>Имена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папок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также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должны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начинаться</a:t>
            </a:r>
            <a:r>
              <a:rPr lang="af-ZA" sz="1200" dirty="0">
                <a:ea typeface="+mn-lt"/>
                <a:cs typeface="+mn-lt"/>
              </a:rPr>
              <a:t> с </a:t>
            </a:r>
            <a:r>
              <a:rPr lang="af-ZA" sz="1200" dirty="0" err="1">
                <a:ea typeface="+mn-lt"/>
                <a:cs typeface="+mn-lt"/>
              </a:rPr>
              <a:t>одинакового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префикса</a:t>
            </a:r>
            <a:r>
              <a:rPr lang="af-ZA" sz="1200" dirty="0">
                <a:ea typeface="+mn-lt"/>
                <a:cs typeface="+mn-lt"/>
              </a:rPr>
              <a:t> ('model_') и </a:t>
            </a:r>
            <a:r>
              <a:rPr lang="af-ZA" sz="1200" dirty="0" err="1">
                <a:ea typeface="+mn-lt"/>
                <a:cs typeface="+mn-lt"/>
              </a:rPr>
              <a:t>далее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иметь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название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означающее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выход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модели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model_surprised</a:t>
            </a:r>
            <a:r>
              <a:rPr lang="af-ZA" sz="1200" dirty="0">
                <a:ea typeface="+mn-lt"/>
                <a:cs typeface="+mn-lt"/>
              </a:rPr>
              <a:t> - </a:t>
            </a:r>
            <a:r>
              <a:rPr lang="af-ZA" sz="1200" dirty="0" err="1">
                <a:ea typeface="+mn-lt"/>
                <a:cs typeface="+mn-lt"/>
              </a:rPr>
              <a:t>нейросетвая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модель</a:t>
            </a:r>
            <a:r>
              <a:rPr lang="af-ZA" sz="1200" dirty="0">
                <a:ea typeface="+mn-lt"/>
                <a:cs typeface="+mn-lt"/>
              </a:rPr>
              <a:t>, </a:t>
            </a:r>
            <a:r>
              <a:rPr lang="af-ZA" sz="1200" dirty="0" err="1">
                <a:ea typeface="+mn-lt"/>
                <a:cs typeface="+mn-lt"/>
              </a:rPr>
              <a:t>выдающая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одну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из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clear</a:t>
            </a:r>
            <a:r>
              <a:rPr lang="af-ZA" sz="1200" dirty="0">
                <a:ea typeface="+mn-lt"/>
                <a:cs typeface="+mn-lt"/>
              </a:rPr>
              <a:t> </a:t>
            </a:r>
            <a:r>
              <a:rPr lang="af-ZA" sz="1200" dirty="0" err="1">
                <a:ea typeface="+mn-lt"/>
                <a:cs typeface="+mn-lt"/>
              </a:rPr>
              <a:t>эмоций</a:t>
            </a:r>
            <a:r>
              <a:rPr lang="af-ZA" sz="1200" dirty="0">
                <a:ea typeface="+mn-lt"/>
                <a:cs typeface="+mn-lt"/>
              </a:rPr>
              <a:t> (</a:t>
            </a:r>
            <a:r>
              <a:rPr lang="af-ZA" sz="1200" dirty="0" err="1">
                <a:ea typeface="+mn-lt"/>
                <a:cs typeface="+mn-lt"/>
              </a:rPr>
              <a:t>surprised</a:t>
            </a:r>
            <a:r>
              <a:rPr lang="af-ZA" sz="1200" dirty="0">
                <a:ea typeface="+mn-lt"/>
                <a:cs typeface="+mn-lt"/>
              </a:rPr>
              <a:t>)).</a:t>
            </a:r>
            <a:endParaRPr lang="af-ZA" dirty="0"/>
          </a:p>
          <a:p>
            <a:pPr algn="just">
              <a:buFont typeface="Arial"/>
              <a:buChar char="•"/>
            </a:pPr>
            <a:endParaRPr lang="af-ZA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af-ZA" sz="1200" dirty="0">
              <a:ea typeface="+mn-lt"/>
              <a:cs typeface="+mn-lt"/>
            </a:endParaRPr>
          </a:p>
          <a:p>
            <a:pPr marL="171450" indent="-171450" algn="l">
              <a:buFont typeface="Arial"/>
              <a:buChar char="•"/>
            </a:pPr>
            <a:endParaRPr lang="af-ZA" sz="1200" dirty="0"/>
          </a:p>
          <a:p>
            <a:pPr marL="171450" indent="-171450">
              <a:buFont typeface="Arial"/>
              <a:buChar char="•"/>
            </a:pPr>
            <a:endParaRPr lang="af-Z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2A5AD-C7EC-5209-C79D-EE8BFE0EB7B3}"/>
              </a:ext>
            </a:extLst>
          </p:cNvPr>
          <p:cNvSpPr txBox="1"/>
          <p:nvPr/>
        </p:nvSpPr>
        <p:spPr>
          <a:xfrm>
            <a:off x="766916" y="2380021"/>
            <a:ext cx="423647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17 – </a:t>
            </a:r>
            <a:r>
              <a:rPr lang="en-US" sz="1400" dirty="0" err="1">
                <a:latin typeface="Times New Roman"/>
              </a:rPr>
              <a:t>унифицированный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файл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модели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для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преобразования</a:t>
            </a:r>
            <a:r>
              <a:rPr lang="en-US" sz="1400" dirty="0">
                <a:latin typeface="Times New Roman"/>
              </a:rPr>
              <a:t> </a:t>
            </a:r>
            <a:r>
              <a:rPr lang="en-US" sz="1400" dirty="0" err="1">
                <a:latin typeface="Times New Roman"/>
              </a:rPr>
              <a:t>вида</a:t>
            </a:r>
            <a:r>
              <a:rPr lang="en-US" sz="1400" dirty="0">
                <a:latin typeface="Times New Roman"/>
              </a:rPr>
              <a:t> '2 -&gt; 42' (</a:t>
            </a:r>
            <a:r>
              <a:rPr lang="en-US" sz="1400" dirty="0" err="1">
                <a:latin typeface="Times New Roman"/>
              </a:rPr>
              <a:t>слева</a:t>
            </a:r>
            <a:r>
              <a:rPr lang="en-US" sz="1400" dirty="0">
                <a:latin typeface="Times New Roman"/>
              </a:rPr>
              <a:t>) и </a:t>
            </a:r>
            <a:r>
              <a:rPr lang="en-US" sz="1400" dirty="0" err="1">
                <a:latin typeface="Times New Roman"/>
              </a:rPr>
              <a:t>его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содержимое</a:t>
            </a:r>
            <a:r>
              <a:rPr lang="en-US" sz="1400" dirty="0">
                <a:latin typeface="Times New Roman"/>
              </a:rPr>
              <a:t> (</a:t>
            </a:r>
            <a:r>
              <a:rPr lang="en-US" sz="1400" dirty="0" err="1">
                <a:latin typeface="Times New Roman"/>
              </a:rPr>
              <a:t>справа</a:t>
            </a:r>
            <a:r>
              <a:rPr lang="en-US" sz="1400" dirty="0">
                <a:latin typeface="Times New Roman"/>
              </a:rPr>
              <a:t>). </a:t>
            </a:r>
            <a:r>
              <a:rPr lang="en-US" sz="1400" dirty="0" err="1">
                <a:latin typeface="Times New Roman"/>
              </a:rPr>
              <a:t>Внутри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находятся</a:t>
            </a:r>
            <a:r>
              <a:rPr lang="en-US" sz="1400" dirty="0">
                <a:latin typeface="Times New Roman"/>
              </a:rPr>
              <a:t> </a:t>
            </a:r>
            <a:r>
              <a:rPr lang="en-US" sz="1400" dirty="0" err="1">
                <a:latin typeface="Times New Roman"/>
              </a:rPr>
              <a:t>вложенные</a:t>
            </a:r>
            <a:r>
              <a:rPr lang="en-US" sz="1400" dirty="0">
                <a:latin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унифицированные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файлы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моделей</a:t>
            </a:r>
            <a:r>
              <a:rPr lang="en-US" sz="1400" dirty="0">
                <a:latin typeface="Times New Roman"/>
                <a:cs typeface="Times New Roman"/>
              </a:rPr>
              <a:t> (2 -&gt; 7 и 7 -&gt; 42)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870AF-84A2-2AA6-935A-DC05602A1B1D}"/>
              </a:ext>
            </a:extLst>
          </p:cNvPr>
          <p:cNvSpPr txBox="1"/>
          <p:nvPr/>
        </p:nvSpPr>
        <p:spPr>
          <a:xfrm>
            <a:off x="5228303" y="380877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Font typeface="Arial"/>
              <a:buChar char="•"/>
            </a:pPr>
            <a:endParaRPr lang="en-US" sz="1200" dirty="0"/>
          </a:p>
        </p:txBody>
      </p:sp>
      <p:pic>
        <p:nvPicPr>
          <p:cNvPr id="5" name="Рисунок 7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03F13FF4-7C19-AC7B-BD03-EE29D5CF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1117710"/>
            <a:ext cx="4107427" cy="1156707"/>
          </a:xfrm>
          <a:prstGeom prst="rect">
            <a:avLst/>
          </a:prstGeom>
        </p:spPr>
      </p:pic>
      <p:pic>
        <p:nvPicPr>
          <p:cNvPr id="8" name="Рисунок 10">
            <a:extLst>
              <a:ext uri="{FF2B5EF4-FFF2-40B4-BE49-F238E27FC236}">
                <a16:creationId xmlns:a16="http://schemas.microsoft.com/office/drawing/2014/main" id="{23663559-095B-5A7D-6FEB-B38C613E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77" y="3564809"/>
            <a:ext cx="3904635" cy="2512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F7418-1856-64C9-D575-004D356E3EBF}"/>
              </a:ext>
            </a:extLst>
          </p:cNvPr>
          <p:cNvSpPr txBox="1"/>
          <p:nvPr/>
        </p:nvSpPr>
        <p:spPr>
          <a:xfrm>
            <a:off x="306027" y="4859593"/>
            <a:ext cx="41627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>
                <a:latin typeface="Times New Roman"/>
              </a:rPr>
              <a:t>Рисунок</a:t>
            </a:r>
            <a:r>
              <a:rPr lang="en-US" sz="1400" dirty="0">
                <a:latin typeface="Times New Roman"/>
              </a:rPr>
              <a:t> 18 – </a:t>
            </a:r>
            <a:r>
              <a:rPr lang="en-US" sz="1400" dirty="0" err="1">
                <a:latin typeface="Times New Roman"/>
                <a:cs typeface="Times New Roman"/>
              </a:rPr>
              <a:t>унифицированный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файл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 dirty="0" err="1">
              <a:latin typeface="Arial"/>
              <a:cs typeface="Arial"/>
            </a:endParaRPr>
          </a:p>
          <a:p>
            <a:r>
              <a:rPr lang="en-US" sz="1400" dirty="0" err="1">
                <a:latin typeface="Times New Roman"/>
                <a:cs typeface="Times New Roman"/>
              </a:rPr>
              <a:t>модели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для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преобразования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вида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'7 -&gt; 42 (Neural)' (</a:t>
            </a:r>
            <a:r>
              <a:rPr lang="en-US" sz="1400" dirty="0" err="1">
                <a:latin typeface="Times New Roman"/>
                <a:cs typeface="Times New Roman"/>
              </a:rPr>
              <a:t>слева</a:t>
            </a:r>
            <a:r>
              <a:rPr lang="en-US" sz="1400" dirty="0">
                <a:latin typeface="Times New Roman"/>
                <a:cs typeface="Times New Roman"/>
              </a:rPr>
              <a:t>) и </a:t>
            </a:r>
            <a:r>
              <a:rPr lang="en-US" sz="1400" dirty="0" err="1">
                <a:latin typeface="Times New Roman"/>
                <a:cs typeface="Times New Roman"/>
              </a:rPr>
              <a:t>его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 err="1">
                <a:latin typeface="Times New Roman"/>
                <a:cs typeface="Times New Roman"/>
              </a:rPr>
              <a:t>содержимое</a:t>
            </a:r>
            <a:r>
              <a:rPr lang="en-US" sz="1400" dirty="0">
                <a:latin typeface="Times New Roman"/>
                <a:cs typeface="Times New Roman"/>
              </a:rPr>
              <a:t> (</a:t>
            </a:r>
            <a:r>
              <a:rPr lang="en-US" sz="1400" dirty="0" err="1">
                <a:latin typeface="Times New Roman"/>
                <a:cs typeface="Times New Roman"/>
              </a:rPr>
              <a:t>справа</a:t>
            </a:r>
            <a:r>
              <a:rPr lang="en-US" sz="1400" dirty="0">
                <a:latin typeface="Times New Roman"/>
                <a:cs typeface="Times New Roman"/>
              </a:rPr>
              <a:t>). </a:t>
            </a:r>
            <a:r>
              <a:rPr lang="en-US" sz="1400" dirty="0" err="1">
                <a:latin typeface="Times New Roman"/>
                <a:cs typeface="Times New Roman"/>
              </a:rPr>
              <a:t>Внутри</a:t>
            </a:r>
            <a:r>
              <a:rPr lang="en-US" sz="1400" dirty="0">
                <a:latin typeface="Times New Roman"/>
                <a:cs typeface="Times New Roman"/>
              </a:rPr>
              <a:t> - </a:t>
            </a:r>
            <a:endParaRPr lang="en-US" sz="1400">
              <a:latin typeface="Arial"/>
              <a:cs typeface="Arial"/>
            </a:endParaRPr>
          </a:p>
          <a:p>
            <a:r>
              <a:rPr lang="en-US" sz="1400" dirty="0" err="1">
                <a:latin typeface="Times New Roman"/>
                <a:cs typeface="Times New Roman"/>
              </a:rPr>
              <a:t>папки</a:t>
            </a:r>
            <a:r>
              <a:rPr lang="en-US" sz="1400" dirty="0">
                <a:latin typeface="Times New Roman"/>
                <a:cs typeface="Times New Roman"/>
              </a:rPr>
              <a:t> с </a:t>
            </a:r>
            <a:r>
              <a:rPr lang="en-US" sz="1400" dirty="0" err="1">
                <a:latin typeface="Times New Roman"/>
                <a:cs typeface="Times New Roman"/>
              </a:rPr>
              <a:t>нейромоделями</a:t>
            </a:r>
            <a:endParaRPr lang="en-US" sz="1400">
              <a:ea typeface="+mn-lt"/>
              <a:cs typeface="+mn-lt"/>
            </a:endParaRPr>
          </a:p>
          <a:p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0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Реферат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latin typeface="Calibri"/>
                <a:ea typeface="+mn-lt"/>
                <a:cs typeface="+mn-lt"/>
              </a:rPr>
              <a:t>Отчёт 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содержит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49 страниц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,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23 рисунка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, 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2 таблицы. </a:t>
            </a:r>
            <a:endParaRPr lang="ru-RU" sz="2000" b="0" strike="noStrike" spc="-1">
              <a:latin typeface="Calibri"/>
              <a:ea typeface="+mn-lt"/>
              <a:cs typeface="+mn-lt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Реализовано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программных модуля, с общим объёмом кода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839 строк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000" b="0" strike="noStrike" spc="-1">
              <a:latin typeface="Calibri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Количество использованных источников </a:t>
            </a:r>
            <a:r>
              <a:rPr lang="ru-RU" sz="2000" spc="-1" dirty="0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000" b="0" strike="noStrike" spc="-1">
              <a:latin typeface="Calibri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Ключевые слова: 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пространство эмоций, базовые эмоции, PAD, FACS, </a:t>
            </a:r>
            <a:r>
              <a:rPr lang="ru-RU" sz="2000" b="0" strike="noStrike" spc="-1" dirty="0" err="1">
                <a:latin typeface="Calibri"/>
                <a:ea typeface="+mn-lt"/>
                <a:cs typeface="+mn-lt"/>
              </a:rPr>
              <a:t>action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 </a:t>
            </a:r>
            <a:r>
              <a:rPr lang="ru-RU" sz="2000" b="0" strike="noStrike" spc="-1" dirty="0" err="1">
                <a:latin typeface="Calibri"/>
                <a:ea typeface="+mn-lt"/>
                <a:cs typeface="+mn-lt"/>
              </a:rPr>
              <a:t>units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, нейронные сети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, регрессионные модели, </a:t>
            </a:r>
            <a:r>
              <a:rPr lang="ru-RU" sz="2000" spc="-1" dirty="0" err="1">
                <a:latin typeface="Calibri"/>
                <a:ea typeface="+mn-lt"/>
                <a:cs typeface="+mn-lt"/>
              </a:rPr>
              <a:t>web</a:t>
            </a:r>
            <a:r>
              <a:rPr lang="ru-RU" sz="2000" spc="-1" dirty="0">
                <a:latin typeface="Calibri"/>
                <a:ea typeface="+mn-lt"/>
                <a:cs typeface="+mn-lt"/>
              </a:rPr>
              <a:t>-сервис, виртуальные ассистенты</a:t>
            </a:r>
            <a:r>
              <a:rPr lang="ru-RU" sz="2000" b="0" strike="noStrike" spc="-1" dirty="0">
                <a:latin typeface="Calibri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61C3FAA-F235-4937-9046-C42BF84E4EDA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993120" y="5686560"/>
            <a:ext cx="1209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1085" y="-51446"/>
            <a:ext cx="8286129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latin typeface="Calibri Light"/>
                <a:ea typeface="+mn-lt"/>
                <a:cs typeface="+mn-lt"/>
              </a:rPr>
              <a:t>Проектирование серверной части </a:t>
            </a:r>
            <a:r>
              <a:rPr lang="ru-RU" sz="2600" spc="-1" dirty="0" err="1"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latin typeface="Calibri Light"/>
                <a:ea typeface="+mn-lt"/>
                <a:cs typeface="+mn-lt"/>
              </a:rPr>
              <a:t>-приложения. Моделирование структуры данных</a:t>
            </a:r>
            <a:endParaRPr lang="ru-RU" sz="2600" dirty="0">
              <a:latin typeface="Calibri Light"/>
              <a:ea typeface="+mn-lt"/>
              <a:cs typeface="+mn-lt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pic>
        <p:nvPicPr>
          <p:cNvPr id="2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BF116CC-B8C7-CF0C-474A-A76BCCCD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97" y="819475"/>
            <a:ext cx="5811028" cy="5669451"/>
          </a:xfrm>
          <a:prstGeom prst="rect">
            <a:avLst/>
          </a:prstGeom>
        </p:spPr>
      </p:pic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19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классов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(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часть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1)</a:t>
            </a:r>
          </a:p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69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3ABCD4-D56B-426F-A30D-1AF680282EDC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95622" y="4813855"/>
            <a:ext cx="3179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400" b="0" strike="noStrike" spc="-1" dirty="0">
              <a:latin typeface="Times New Roman"/>
              <a:cs typeface="Arial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2E48CB5-0879-FEE8-F154-48CBCE2C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92" y="818238"/>
            <a:ext cx="5777036" cy="5637931"/>
          </a:xfrm>
          <a:prstGeom prst="rect">
            <a:avLst/>
          </a:prstGeom>
        </p:spPr>
      </p:pic>
      <p:sp>
        <p:nvSpPr>
          <p:cNvPr id="179" name="CustomShape 7"/>
          <p:cNvSpPr/>
          <p:nvPr/>
        </p:nvSpPr>
        <p:spPr>
          <a:xfrm>
            <a:off x="2956837" y="6245634"/>
            <a:ext cx="5381049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20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–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Диаграмма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классов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(</a:t>
            </a:r>
            <a:r>
              <a:rPr lang="en-US" sz="1400" spc="-1" dirty="0" err="1">
                <a:latin typeface="Times New Roman"/>
                <a:ea typeface="+mn-lt"/>
                <a:cs typeface="+mn-lt"/>
              </a:rPr>
              <a:t>часть</a:t>
            </a:r>
            <a:r>
              <a:rPr lang="en-US" sz="1400" spc="-1" dirty="0">
                <a:latin typeface="Times New Roman"/>
                <a:ea typeface="+mn-lt"/>
                <a:cs typeface="+mn-lt"/>
              </a:rPr>
              <a:t> 2)</a:t>
            </a:r>
          </a:p>
          <a:p>
            <a:endParaRPr lang="en-US" sz="1400" spc="-1" dirty="0">
              <a:latin typeface="Times New Roman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2901-4320-4E13-0D36-900B40E47C65}"/>
              </a:ext>
            </a:extLst>
          </p:cNvPr>
          <p:cNvSpPr txBox="1"/>
          <p:nvPr/>
        </p:nvSpPr>
        <p:spPr>
          <a:xfrm>
            <a:off x="625463" y="-62887"/>
            <a:ext cx="802054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 dirty="0">
                <a:latin typeface="Calibri Light"/>
              </a:rPr>
              <a:t>Проектирование серверной части </a:t>
            </a:r>
            <a:r>
              <a:rPr lang="ru-RU" sz="2600" dirty="0" err="1">
                <a:latin typeface="Calibri Light"/>
              </a:rPr>
              <a:t>web</a:t>
            </a:r>
            <a:r>
              <a:rPr lang="ru-RU" sz="2600" dirty="0">
                <a:latin typeface="Calibri Light"/>
              </a:rPr>
              <a:t>-приложения. Моделирование структуры данных</a:t>
            </a:r>
            <a:r>
              <a:rPr lang="ru-RU" sz="2600" dirty="0">
                <a:latin typeface="Calibri Light"/>
                <a:cs typeface="Calibri Light"/>
              </a:rPr>
              <a:t>​</a:t>
            </a:r>
            <a:endParaRPr lang="ru-RU" sz="260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881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DBEE47F-F85D-F536-DD65-1FA012FD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4" y="1515608"/>
            <a:ext cx="8568814" cy="2305855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21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Загруженная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модель</a:t>
            </a:r>
            <a:r>
              <a:rPr lang="en-US" dirty="0">
                <a:latin typeface="Times New Roman"/>
                <a:ea typeface="+mn-lt"/>
                <a:cs typeface="+mn-lt"/>
              </a:rPr>
              <a:t> 'ModelClearVAStat.tar.gz'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вычислила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типа</a:t>
            </a:r>
            <a:r>
              <a:rPr lang="en-US" dirty="0">
                <a:latin typeface="Times New Roman"/>
                <a:ea typeface="+mn-lt"/>
                <a:cs typeface="+mn-lt"/>
              </a:rPr>
              <a:t> 7 -&gt; 2</a:t>
            </a:r>
            <a:endParaRPr lang="ru-RU" dirty="0" err="1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8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22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группа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моделей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среди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которых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была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некорректная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унифицированного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файла</a:t>
            </a:r>
            <a:r>
              <a:rPr lang="en-US" dirty="0">
                <a:latin typeface="Times New Roman"/>
                <a:ea typeface="+mn-lt"/>
                <a:cs typeface="+mn-lt"/>
              </a:rPr>
              <a:t> 'Incorrect_format.tar.gz'.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Вывелось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окошко</a:t>
            </a:r>
            <a:r>
              <a:rPr lang="en-US" dirty="0">
                <a:latin typeface="Times New Roman"/>
                <a:ea typeface="+mn-lt"/>
                <a:cs typeface="+mn-lt"/>
              </a:rPr>
              <a:t> с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ошибкой</a:t>
            </a:r>
            <a:r>
              <a:rPr lang="en-US" dirty="0">
                <a:latin typeface="Times New Roman"/>
                <a:ea typeface="+mn-lt"/>
                <a:cs typeface="+mn-lt"/>
              </a:rPr>
              <a:t>: "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Модель</a:t>
            </a:r>
            <a:r>
              <a:rPr lang="en-US" dirty="0">
                <a:latin typeface="Times New Roman"/>
                <a:ea typeface="+mn-lt"/>
                <a:cs typeface="+mn-lt"/>
              </a:rPr>
              <a:t> Incorrect_format.tar.gz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имеет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некорректный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формат</a:t>
            </a:r>
            <a:r>
              <a:rPr lang="en-US" dirty="0">
                <a:latin typeface="Times New Roman"/>
                <a:ea typeface="+mn-lt"/>
                <a:cs typeface="+mn-lt"/>
              </a:rPr>
              <a:t>."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4C26A013-9B43-24AF-C3C7-6EB1C92C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3" y="1405575"/>
            <a:ext cx="8568812" cy="24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23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Выбрана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группа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моделей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среди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которых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есть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повторяющиеся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виды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. </a:t>
            </a:r>
            <a:r>
              <a:rPr lang="en-US" dirty="0" err="1">
                <a:latin typeface="Times New Roman"/>
                <a:ea typeface="+mn-lt"/>
                <a:cs typeface="+mn-lt"/>
              </a:rPr>
              <a:t>Больше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всего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дубликатов</a:t>
            </a:r>
            <a:r>
              <a:rPr lang="en-US" dirty="0">
                <a:latin typeface="Times New Roman"/>
                <a:ea typeface="+mn-lt"/>
                <a:cs typeface="+mn-lt"/>
              </a:rPr>
              <a:t> у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'2-&gt;7 (Neural)'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894879-6F5B-250A-84C6-F03750E9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15" y="1078553"/>
            <a:ext cx="4614401" cy="26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24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Выбрана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группа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моделей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среди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которых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есть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повторяющиеся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типы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('2 -&gt; 7'). 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Загружены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видов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'2-&gt;7 (Stat)' и '2-&gt;7 (Neural)'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48F2FB-490A-10F0-4EC3-C67FD568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03" y="1069153"/>
            <a:ext cx="4531443" cy="26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3F70EF-B403-9D33-9324-50BA10FE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60" y="1063268"/>
            <a:ext cx="4688146" cy="2721995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25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Среди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загруженных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моделей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есть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такая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которой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не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удаётся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создать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объект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класса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модели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dirty="0" err="1">
                <a:latin typeface="Times New Roman"/>
                <a:ea typeface="+mn-lt"/>
                <a:cs typeface="+mn-lt"/>
              </a:rPr>
              <a:t>см</a:t>
            </a:r>
            <a:r>
              <a:rPr lang="en-US" dirty="0">
                <a:latin typeface="Times New Roman"/>
                <a:ea typeface="+mn-lt"/>
                <a:cs typeface="+mn-lt"/>
              </a:rPr>
              <a:t>.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раздел</a:t>
            </a:r>
            <a:r>
              <a:rPr lang="en-US" dirty="0">
                <a:latin typeface="Times New Roman"/>
                <a:ea typeface="+mn-lt"/>
                <a:cs typeface="+mn-lt"/>
              </a:rPr>
              <a:t> 3.2)</a:t>
            </a:r>
            <a:endParaRPr lang="ru-RU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043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Заключение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3A380DCC-2A16-4289-847B-1F006F7971C0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572040" y="1008000"/>
            <a:ext cx="8283600" cy="27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600" spc="-1" dirty="0">
                <a:ea typeface="+mn-lt"/>
                <a:cs typeface="+mn-lt"/>
              </a:rPr>
              <a:t>В данной работе была успешно завершена разработка </a:t>
            </a:r>
            <a:r>
              <a:rPr lang="ru-RU" sz="1600" spc="-1" dirty="0" err="1">
                <a:ea typeface="+mn-lt"/>
                <a:cs typeface="+mn-lt"/>
              </a:rPr>
              <a:t>web</a:t>
            </a:r>
            <a:r>
              <a:rPr lang="ru-RU" sz="1600" spc="-1" dirty="0">
                <a:ea typeface="+mn-lt"/>
                <a:cs typeface="+mn-lt"/>
              </a:rPr>
              <a:t>-сервиса</a:t>
            </a:r>
            <a:r>
              <a:rPr lang="ru-RU" sz="1600" b="0" strike="noStrike" spc="-1" dirty="0">
                <a:ea typeface="+mn-lt"/>
                <a:cs typeface="+mn-lt"/>
              </a:rPr>
              <a:t>, </a:t>
            </a:r>
            <a:r>
              <a:rPr lang="ru-RU" sz="1600" spc="-1" dirty="0">
                <a:ea typeface="+mn-lt"/>
                <a:cs typeface="+mn-lt"/>
              </a:rPr>
              <a:t>служащего удобным программным интерфейсом для работы </a:t>
            </a:r>
            <a:r>
              <a:rPr lang="ru-RU" sz="1600" b="0" strike="noStrike" spc="-1" dirty="0">
                <a:ea typeface="+mn-lt"/>
                <a:cs typeface="+mn-lt"/>
              </a:rPr>
              <a:t>с </a:t>
            </a:r>
            <a:r>
              <a:rPr lang="ru-RU" sz="1600" spc="-1" dirty="0">
                <a:ea typeface="+mn-lt"/>
                <a:cs typeface="+mn-lt"/>
              </a:rPr>
              <a:t>обученными регрессионными </a:t>
            </a:r>
            <a:r>
              <a:rPr lang="ru-RU" sz="1600" b="0" strike="noStrike" spc="-1" dirty="0">
                <a:ea typeface="+mn-lt"/>
                <a:cs typeface="+mn-lt"/>
              </a:rPr>
              <a:t>и </a:t>
            </a:r>
            <a:r>
              <a:rPr lang="ru-RU" sz="1600" spc="-1" dirty="0" err="1">
                <a:ea typeface="+mn-lt"/>
                <a:cs typeface="+mn-lt"/>
              </a:rPr>
              <a:t>нейросетевыми</a:t>
            </a:r>
            <a:r>
              <a:rPr lang="ru-RU" sz="1600" spc="-1" dirty="0">
                <a:ea typeface="+mn-lt"/>
                <a:cs typeface="+mn-lt"/>
              </a:rPr>
              <a:t> моделями.</a:t>
            </a:r>
            <a:endParaRPr lang="ru-RU" dirty="0">
              <a:ea typeface="+mn-lt"/>
              <a:cs typeface="+mn-lt"/>
            </a:endParaRPr>
          </a:p>
          <a:p>
            <a:pPr algn="just"/>
            <a:r>
              <a:rPr lang="ru-RU" sz="1600" dirty="0">
                <a:cs typeface="Arial"/>
              </a:rPr>
              <a:t>Разрабатываемое ПО обладает следующими возможностями: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загрузка моделей (ЛЮБОГО из 6 типов) =&gt; был разработан унифицированный формат файла модели 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выбор типа преобразования (2 -&gt; 7, 7 -&gt; 2, 42 -&gt; 7, 7 -&gt; 42, 2 -&gt; 42, 42 -&gt; 2)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ru-RU" sz="1600" dirty="0">
                <a:cs typeface="Arial"/>
              </a:rPr>
              <a:t>визуализация полученного преобразования входных данных в выходные данные</a:t>
            </a:r>
            <a:endParaRPr lang="ru-RU" sz="16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cs typeface="Arial"/>
              </a:rPr>
              <a:t>выдача ошибки, при некорректном создании модели, а также при других случаях (загрузка группы моделей с дубликатами, в группе есть некорректные модели и т.д.)</a:t>
            </a:r>
            <a:endParaRPr lang="ru-RU" sz="16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ru-RU" sz="1600" dirty="0">
              <a:cs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2BDBA3B-D1B3-707F-EE3D-7E33E9A4D6DF}"/>
              </a:ext>
            </a:extLst>
          </p:cNvPr>
          <p:cNvSpPr/>
          <p:nvPr/>
        </p:nvSpPr>
        <p:spPr>
          <a:xfrm>
            <a:off x="573253" y="321612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endParaRPr lang="ru-RU" sz="2600" b="0" strike="noStrike" spc="-1" dirty="0">
              <a:latin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Список литературы</a:t>
            </a:r>
            <a:endParaRPr lang="ru-RU" sz="2600" b="0" strike="noStrike" spc="-1" dirty="0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28560" y="925920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0B9940F-CA13-4602-A0A1-12290B34D45A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28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190240" y="5464440"/>
            <a:ext cx="47620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617760" y="1080000"/>
            <a:ext cx="8021880" cy="38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ru-RU" sz="1600" spc="-1" dirty="0" err="1">
                <a:latin typeface="Calibri"/>
                <a:ea typeface="+mn-lt"/>
                <a:cs typeface="+mn-lt"/>
              </a:rPr>
              <a:t>Dash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 Python User Guide [Электронный ресурс] / URL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https://dash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plotly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com/ (дата обращения: 20.03.2022)</a:t>
            </a:r>
            <a:endParaRPr lang="ru-RU" sz="1600" b="0" strike="noStrike" spc="-1" dirty="0"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Создание Web-сервисов 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на Python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 [Электронный ресурс] // coursera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org URL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https://www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coursera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.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org/learn/python-for-web (дата обращения</a:t>
            </a:r>
            <a:r>
              <a:rPr lang="ru-RU" sz="1600" b="0" strike="noStrike" spc="-1" dirty="0">
                <a:latin typeface="Calibri"/>
                <a:ea typeface="+mn-lt"/>
                <a:cs typeface="+mn-lt"/>
              </a:rPr>
              <a:t>: </a:t>
            </a:r>
            <a:r>
              <a:rPr lang="ru-RU" sz="1600" spc="-1" dirty="0">
                <a:latin typeface="Calibri"/>
                <a:ea typeface="+mn-lt"/>
                <a:cs typeface="+mn-lt"/>
              </a:rPr>
              <a:t>02.03.2022)</a:t>
            </a:r>
            <a:endParaRPr lang="ru-RU" sz="1600" b="0" strike="noStrike" spc="-1" dirty="0"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Lutz M. Learning 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Python: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Powerful Object-Oriented Programming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. 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– 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"</a:t>
            </a:r>
            <a:r>
              <a:rPr lang="en-US" sz="1600" spc="-1" dirty="0">
                <a:latin typeface="Calibri"/>
                <a:ea typeface="+mn-lt"/>
                <a:cs typeface="+mn-lt"/>
              </a:rPr>
              <a:t>O'Reilly Media, Inc.", 2013</a:t>
            </a:r>
            <a:r>
              <a:rPr lang="en-US" sz="1600" b="0" strike="noStrike" spc="-1" dirty="0">
                <a:latin typeface="Calibri"/>
                <a:ea typeface="+mn-lt"/>
                <a:cs typeface="+mn-lt"/>
              </a:rPr>
              <a:t>.</a:t>
            </a:r>
            <a:endParaRPr lang="en-US" sz="1600" spc="-1" dirty="0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4.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Экман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, Пол. Психология эмоций [=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Emotions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Revealed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Recognizing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Faces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and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Feelings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to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Improve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Communication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and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600" b="0" strike="noStrike" spc="-1" err="1">
                <a:solidFill>
                  <a:srgbClr val="000000"/>
                </a:solidFill>
                <a:latin typeface="Calibri"/>
              </a:rPr>
              <a:t>Emotional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Life] / Пер. с англ.: В. Кузин. — СПб.: Питер, 2010. — 336 с.</a:t>
            </a:r>
            <a:endParaRPr lang="ru-RU" sz="16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5.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Модель эмоционального состояния PAD [Электронный ресурс] / URL: </a:t>
            </a:r>
            <a:r>
              <a:rPr lang="ru-RU" sz="1600" b="0" u="sng" strike="noStrike" spc="-1" dirty="0">
                <a:solidFill>
                  <a:srgbClr val="0563C1"/>
                </a:solidFill>
                <a:uFillTx/>
                <a:latin typeface="Calibri"/>
                <a:ea typeface="Noto Sans CJK SC"/>
                <a:hlinkClick r:id="rId2"/>
              </a:rPr>
              <a:t>https://ru.abcdef.wiki/wiki/PAD_emotional_state_model</a:t>
            </a:r>
            <a:endParaRPr lang="ru-RU" sz="16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6. Система кодирования движений лица (FACS) - Визуальное руководство [Электронный ресурс] / URL: https://imotions.com/blog/facial-action-coding-system/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6D5DB47-A8D9-485D-923A-E1B3B3A9E8A3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6" name="Рисунок 5"/>
          <p:cNvPicPr/>
          <p:nvPr/>
        </p:nvPicPr>
        <p:blipFill>
          <a:blip r:embed="rId2"/>
          <a:stretch/>
        </p:blipFill>
        <p:spPr>
          <a:xfrm>
            <a:off x="5774400" y="1043640"/>
            <a:ext cx="3312360" cy="322992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6045840" y="4387320"/>
            <a:ext cx="28656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1 –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 Circumplex model of 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affect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(модель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28560" y="92628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92592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4FB77C0A-E4F8-467D-BA29-CF894B778EFF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087960" y="4387320"/>
            <a:ext cx="27817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2 –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система кодирования 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лицевых движений (FACS)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5981760" y="864000"/>
            <a:ext cx="2760480" cy="361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Актуальность работы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28560" y="925920"/>
            <a:ext cx="469872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Существуют различные подходы к описанию эмоций человека. Исследователи, разделяющие непрерывную теорию эмоций, расходятся во мнениях относительно количества и содержания фундаментальных эмоций. Многомерные модели эмоциональных состояний различаются между собой количеством измерений (осей) и их смысловой нагрузкой. Полом Экманом в XX веке была разработана система кодирования лицевых движений (FACS). Большинство людей в современном обществе выражает эмоции приблизительно одинаково, что даёт возможность использовать труды Пола Экмана в данной работе.С учётом вышесказанного, встаёт вопрос о необходимости иметь возможность отображать пространства эмоций различных размерностей друг в друга.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68443A18-5C44-4AAA-97C5-C2D684F616C6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734280" y="5628240"/>
            <a:ext cx="17272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827479" y="4387320"/>
            <a:ext cx="2976882" cy="6982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Рисунок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3 –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6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базовых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эмоций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Пола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Экмана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нейтральная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 (clear)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140" name="Рисунок 139"/>
          <p:cNvPicPr/>
          <p:nvPr/>
        </p:nvPicPr>
        <p:blipFill>
          <a:blip r:embed="rId2"/>
          <a:stretch/>
        </p:blipFill>
        <p:spPr>
          <a:xfrm>
            <a:off x="5328000" y="951840"/>
            <a:ext cx="3748320" cy="351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Цель НИР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097A4A1A-CF5A-4456-9686-BD75931E9C44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993120" y="5686560"/>
            <a:ext cx="1209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552066" y="723546"/>
            <a:ext cx="804024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ru-RU" sz="2000" b="0" strike="noStrike" spc="-1" dirty="0">
                <a:ea typeface="+mn-lt"/>
                <a:cs typeface="+mn-lt"/>
              </a:rPr>
              <a:t>Целью данной работы </a:t>
            </a:r>
            <a:r>
              <a:rPr lang="ru-RU" sz="2000" spc="-1" dirty="0">
                <a:ea typeface="+mn-lt"/>
                <a:cs typeface="+mn-lt"/>
              </a:rPr>
              <a:t>является завершение разработки </a:t>
            </a:r>
            <a:r>
              <a:rPr lang="ru-RU" sz="2000" spc="-1" dirty="0" err="1">
                <a:ea typeface="+mn-lt"/>
                <a:cs typeface="+mn-lt"/>
              </a:rPr>
              <a:t>web</a:t>
            </a:r>
            <a:r>
              <a:rPr lang="ru-RU" sz="2000" spc="-1" dirty="0">
                <a:ea typeface="+mn-lt"/>
                <a:cs typeface="+mn-lt"/>
              </a:rPr>
              <a:t>-сервиса для отображения между пространствами эмоций различных размерностей, начатого в </a:t>
            </a:r>
            <a:r>
              <a:rPr lang="ru-RU" sz="2000" spc="-1" dirty="0" err="1">
                <a:ea typeface="+mn-lt"/>
                <a:cs typeface="+mn-lt"/>
              </a:rPr>
              <a:t>НИРе</a:t>
            </a:r>
            <a:r>
              <a:rPr lang="ru-RU" sz="2000" spc="-1" dirty="0">
                <a:ea typeface="+mn-lt"/>
                <a:cs typeface="+mn-lt"/>
              </a:rPr>
              <a:t> 2-го семестра, а также проведение сравнительного анализа регрессионных и </a:t>
            </a:r>
            <a:r>
              <a:rPr lang="ru-RU" sz="2000" spc="-1" dirty="0" err="1">
                <a:ea typeface="+mn-lt"/>
                <a:cs typeface="+mn-lt"/>
              </a:rPr>
              <a:t>нейросетевых</a:t>
            </a:r>
            <a:r>
              <a:rPr lang="ru-RU" sz="2000" spc="-1" dirty="0">
                <a:ea typeface="+mn-lt"/>
                <a:cs typeface="+mn-lt"/>
              </a:rPr>
              <a:t> методов применительно к задаче отображения пространств эмоций различных размерностей</a:t>
            </a:r>
            <a:r>
              <a:rPr lang="ru-RU" sz="2000" b="0" strike="noStrike" spc="-1" dirty="0">
                <a:ea typeface="+mn-lt"/>
                <a:cs typeface="+mn-lt"/>
              </a:rPr>
              <a:t>.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45" name="Рисунок 144"/>
          <p:cNvPicPr/>
          <p:nvPr/>
        </p:nvPicPr>
        <p:blipFill>
          <a:blip r:embed="rId2"/>
          <a:stretch/>
        </p:blipFill>
        <p:spPr>
          <a:xfrm>
            <a:off x="601911" y="2691145"/>
            <a:ext cx="8092080" cy="34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543579" y="874931"/>
            <a:ext cx="7885800" cy="52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D135377-1E85-4C23-94A2-6296F7BFAE86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2675108" y="101160"/>
            <a:ext cx="4164532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ru-RU" sz="2600" spc="-1" dirty="0">
                <a:latin typeface="Calibri Light"/>
                <a:ea typeface="+mn-lt"/>
                <a:cs typeface="+mn-lt"/>
              </a:rPr>
              <a:t>Требования к </a:t>
            </a:r>
            <a:r>
              <a:rPr lang="ru-RU" sz="2600" spc="-1" dirty="0" err="1"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latin typeface="Calibri Light"/>
                <a:ea typeface="+mn-lt"/>
                <a:cs typeface="+mn-lt"/>
              </a:rPr>
              <a:t>-сервису </a:t>
            </a:r>
            <a:endParaRPr lang="ru-RU"/>
          </a:p>
        </p:txBody>
      </p:sp>
      <p:sp>
        <p:nvSpPr>
          <p:cNvPr id="170" name="CustomShape 6"/>
          <p:cNvSpPr/>
          <p:nvPr/>
        </p:nvSpPr>
        <p:spPr>
          <a:xfrm>
            <a:off x="606240" y="996840"/>
            <a:ext cx="8094960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ru-RU" sz="2000" spc="-1" dirty="0">
                <a:ea typeface="+mn-lt"/>
                <a:cs typeface="+mn-lt"/>
              </a:rPr>
              <a:t>Разрабатываемое ПО должно обладать следующими возможностями:</a:t>
            </a:r>
            <a:endParaRPr lang="ru-RU" sz="2000"/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загрузка моделей (1 или нескольких)</a:t>
            </a:r>
            <a:endParaRPr lang="ru-RU" sz="2000" dirty="0"/>
          </a:p>
          <a:p>
            <a:pPr marL="285750" indent="-285750" algn="just">
              <a:buFont typeface="Arial"/>
              <a:buChar char="•"/>
            </a:pPr>
            <a:endParaRPr lang="ru-RU" sz="2000" spc="-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выбор типа преобразования (2 -&gt; 7, 7 -&gt; 2, 42 -&gt; 7, 7 -&gt; 42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2 -&gt; 42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42 -&gt; 2)</a:t>
            </a:r>
            <a:endParaRPr lang="ru-RU" sz="2000"/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визуализация полученного преобразования входных данных в выходные </a:t>
            </a:r>
            <a:r>
              <a:rPr lang="ru-RU" sz="2000" b="0" strike="noStrike" spc="-1" dirty="0">
                <a:ea typeface="+mn-lt"/>
                <a:cs typeface="+mn-lt"/>
              </a:rPr>
              <a:t>данные</a:t>
            </a:r>
            <a:endParaRPr lang="ru-RU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spc="-1" dirty="0">
                <a:ea typeface="+mn-lt"/>
                <a:cs typeface="+mn-lt"/>
              </a:rPr>
              <a:t>выдача ошибки</a:t>
            </a:r>
            <a:r>
              <a:rPr lang="ru-RU" sz="2000" b="0" strike="noStrike" spc="-1" dirty="0">
                <a:ea typeface="+mn-lt"/>
                <a:cs typeface="+mn-lt"/>
              </a:rPr>
              <a:t>, </a:t>
            </a:r>
            <a:r>
              <a:rPr lang="ru-RU" sz="2000" spc="-1" dirty="0">
                <a:ea typeface="+mn-lt"/>
                <a:cs typeface="+mn-lt"/>
              </a:rPr>
              <a:t>при необходимости</a:t>
            </a:r>
            <a:endParaRPr lang="ru-RU" sz="2000"/>
          </a:p>
          <a:p>
            <a:pPr>
              <a:lnSpc>
                <a:spcPct val="100000"/>
              </a:lnSpc>
            </a:pPr>
            <a:endParaRPr lang="ru-RU" sz="1500" b="0" strike="noStrike" spc="-1" dirty="0">
              <a:latin typeface="Calibri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C252E32-E713-2A54-0817-B5A41B45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94" y="1586780"/>
            <a:ext cx="676275" cy="438150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BDA14CD-3134-ADE3-0C2D-381F854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7" y="3918302"/>
            <a:ext cx="3474040" cy="2140212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остановка, зна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FA19F0BD-D4C4-E477-C4FF-90054CE8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29" y="3909994"/>
            <a:ext cx="2148331" cy="2148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8E2AE-1FE7-DE0F-32E0-E130CA920207}"/>
              </a:ext>
            </a:extLst>
          </p:cNvPr>
          <p:cNvSpPr txBox="1"/>
          <p:nvPr/>
        </p:nvSpPr>
        <p:spPr>
          <a:xfrm>
            <a:off x="897404" y="5826326"/>
            <a:ext cx="35930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Segoe UI"/>
              </a:rPr>
              <a:t>Рисунок</a:t>
            </a:r>
            <a:r>
              <a:rPr lang="en-US" dirty="0">
                <a:latin typeface="Times New Roman"/>
                <a:cs typeface="Segoe UI"/>
              </a:rPr>
              <a:t> 4 – </a:t>
            </a:r>
            <a:r>
              <a:rPr lang="en-US" dirty="0" err="1">
                <a:latin typeface="Times New Roman"/>
                <a:cs typeface="Segoe UI"/>
              </a:rPr>
              <a:t>пример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визуализации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данных</a:t>
            </a:r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6111-0B5F-99DD-46D9-CEBCE0782A1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40D293D-9E00-55C2-6287-55577851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7" y="2220034"/>
            <a:ext cx="8003549" cy="150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2287844" y="3900949"/>
            <a:ext cx="4900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5 – 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Стартовый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экран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приложения</a:t>
            </a:r>
            <a:endParaRPr lang="ru-RU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71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36000"/>
            <a:ext cx="78858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384440" y="6591960"/>
            <a:ext cx="426600" cy="286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CDC9976-313A-4713-BEC0-D16313F6B9D7}" type="slidenum">
              <a:rPr lang="ru-RU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734280" y="5448960"/>
            <a:ext cx="17272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61262" y="194203"/>
            <a:ext cx="867708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Реализация </a:t>
            </a:r>
            <a:r>
              <a:rPr lang="ru-RU" sz="2600" spc="-1" dirty="0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web</a:t>
            </a:r>
            <a:r>
              <a:rPr lang="ru-RU" sz="2600" spc="-1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-сервиса и демонстрация работы</a:t>
            </a:r>
            <a:endParaRPr lang="ru-RU" sz="2600"/>
          </a:p>
        </p:txBody>
      </p:sp>
      <p:sp>
        <p:nvSpPr>
          <p:cNvPr id="186" name="CustomShape 6"/>
          <p:cNvSpPr/>
          <p:nvPr/>
        </p:nvSpPr>
        <p:spPr>
          <a:xfrm>
            <a:off x="565200" y="735480"/>
            <a:ext cx="8128080" cy="31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9DBF0-E9C8-7852-32A9-3595ECA2BFC2}"/>
              </a:ext>
            </a:extLst>
          </p:cNvPr>
          <p:cNvSpPr txBox="1"/>
          <p:nvPr/>
        </p:nvSpPr>
        <p:spPr>
          <a:xfrm>
            <a:off x="711611" y="3900949"/>
            <a:ext cx="80341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</a:rPr>
              <a:t>Рисунок</a:t>
            </a:r>
            <a:r>
              <a:rPr lang="en-US" dirty="0">
                <a:latin typeface="Times New Roman"/>
              </a:rPr>
              <a:t> 6 – </a:t>
            </a:r>
            <a:r>
              <a:rPr lang="en-US" dirty="0">
                <a:latin typeface="Times New Roman"/>
                <a:ea typeface="+mn-lt"/>
                <a:cs typeface="+mn-lt"/>
              </a:rPr>
              <a:t>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выпадающем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списке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выбран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тип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преобразования</a:t>
            </a:r>
            <a:r>
              <a:rPr lang="en-US" dirty="0">
                <a:latin typeface="Times New Roman"/>
                <a:ea typeface="+mn-lt"/>
                <a:cs typeface="+mn-lt"/>
              </a:rPr>
              <a:t> 2 -&gt; 7, в </a:t>
            </a:r>
            <a:r>
              <a:rPr lang="en-US" dirty="0" err="1">
                <a:latin typeface="Times New Roman"/>
                <a:ea typeface="+mn-lt"/>
                <a:cs typeface="+mn-lt"/>
              </a:rPr>
              <a:t>результате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виджеты</a:t>
            </a:r>
            <a:r>
              <a:rPr lang="en-US" dirty="0">
                <a:latin typeface="Times New Roman"/>
                <a:ea typeface="+mn-lt"/>
                <a:cs typeface="+mn-lt"/>
              </a:rPr>
              <a:t> в 1-м и 3-м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столбце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изменились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dirty="0" err="1">
                <a:latin typeface="Times New Roman"/>
                <a:ea typeface="+mn-lt"/>
                <a:cs typeface="+mn-lt"/>
              </a:rPr>
              <a:t>были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созданы</a:t>
            </a:r>
            <a:r>
              <a:rPr lang="en-US" dirty="0">
                <a:latin typeface="Times New Roman"/>
                <a:ea typeface="+mn-lt"/>
                <a:cs typeface="+mn-lt"/>
              </a:rPr>
              <a:t>)</a:t>
            </a:r>
            <a:endParaRPr lang="ru-RU" dirty="0">
              <a:latin typeface="Times New Roman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E180E1-B149-1251-B422-D9E69530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1511402"/>
            <a:ext cx="8504288" cy="22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895</Words>
  <Application>Microsoft Office PowerPoint</Application>
  <PresentationFormat>Экран (4:3)</PresentationFormat>
  <Paragraphs>110</Paragraphs>
  <Slides>28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V. R.</dc:creator>
  <dc:description/>
  <cp:lastModifiedBy/>
  <cp:revision>619</cp:revision>
  <dcterms:created xsi:type="dcterms:W3CDTF">2017-09-30T21:27:42Z</dcterms:created>
  <dcterms:modified xsi:type="dcterms:W3CDTF">2022-08-30T08:58:16Z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