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83" r:id="rId12"/>
    <p:sldId id="284" r:id="rId13"/>
    <p:sldId id="285" r:id="rId14"/>
    <p:sldId id="286" r:id="rId15"/>
    <p:sldId id="287" r:id="rId16"/>
    <p:sldId id="268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81" r:id="rId26"/>
    <p:sldId id="282" r:id="rId27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7DECEC-F874-4B29-A0C8-56919FF15F32}" v="299" dt="2022-08-30T07:01:05.726"/>
    <p1510:client id="{75D9D4A8-6C03-45DE-B43B-EFA51221BFEA}" v="983" dt="2022-08-30T07:45:19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 rot="5400000">
            <a:off x="-3271320" y="3265920"/>
            <a:ext cx="6900120" cy="368280"/>
          </a:xfrm>
          <a:prstGeom prst="rect">
            <a:avLst/>
          </a:prstGeom>
          <a:solidFill>
            <a:srgbClr val="53759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"/>
          <p:cNvSpPr/>
          <p:nvPr/>
        </p:nvSpPr>
        <p:spPr>
          <a:xfrm>
            <a:off x="1080" y="8280"/>
            <a:ext cx="356040" cy="985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" tIns="45000" rIns="18000" bIns="4500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01010100010010010010101010101010000001010101011111101010101010111111111110010010010101000101001010101001010010101001010010000001000011</a:t>
            </a: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100100100100001010000101111111111110101010100100101111110010001000101011111000000100101101010101010101000011110</a:t>
            </a:r>
            <a:r>
              <a:rPr lang="ru-RU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00110000100101010010111</a:t>
            </a:r>
            <a:endParaRPr lang="ru-RU" sz="800" b="0" strike="noStrike" spc="-1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0" y="6556680"/>
            <a:ext cx="9142920" cy="368280"/>
          </a:xfrm>
          <a:prstGeom prst="rect">
            <a:avLst/>
          </a:prstGeom>
          <a:solidFill>
            <a:srgbClr val="53759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-6480" y="6562440"/>
            <a:ext cx="91458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" tIns="45000" rIns="18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101010001001001001010101010101000000101010101111110101010101011111111111001001001010100010100101010100101001010100101001000000100001001010101010101011111111101000010010101011110101010101010110101010101010011001101010101010000010010101001000100010010111111101011110101111101011111111010101010110101010100101010101011011010111111011010100110000100101010010111</a:t>
            </a:r>
            <a:endParaRPr lang="ru-RU" sz="800" b="0" strike="noStrike" spc="-1"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8171280" y="5948640"/>
            <a:ext cx="970920" cy="9709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Рисунок 12"/>
          <p:cNvPicPr/>
          <p:nvPr/>
        </p:nvPicPr>
        <p:blipFill>
          <a:blip r:embed="rId14"/>
          <a:stretch/>
        </p:blipFill>
        <p:spPr>
          <a:xfrm>
            <a:off x="8209440" y="6038640"/>
            <a:ext cx="906840" cy="790920"/>
          </a:xfrm>
          <a:prstGeom prst="rect">
            <a:avLst/>
          </a:prstGeom>
          <a:ln>
            <a:noFill/>
          </a:ln>
        </p:spPr>
      </p:pic>
      <p:sp>
        <p:nvSpPr>
          <p:cNvPr id="6" name="CustomShape 6"/>
          <p:cNvSpPr/>
          <p:nvPr/>
        </p:nvSpPr>
        <p:spPr>
          <a:xfrm>
            <a:off x="7283160" y="6501600"/>
            <a:ext cx="104544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www.kaf22.ru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6483960" y="6364800"/>
            <a:ext cx="181332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000" b="0" strike="noStrike" spc="-1">
                <a:solidFill>
                  <a:srgbClr val="537599"/>
                </a:solidFill>
                <a:latin typeface="Calibri"/>
                <a:ea typeface="DejaVu Sans"/>
              </a:rPr>
              <a:t>Кафедра №22 «Кибернетика»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8" name="CustomShape 8"/>
          <p:cNvSpPr/>
          <p:nvPr/>
        </p:nvSpPr>
        <p:spPr>
          <a:xfrm>
            <a:off x="0" y="5944320"/>
            <a:ext cx="970920" cy="9709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11"/>
          <p:cNvPicPr/>
          <p:nvPr/>
        </p:nvPicPr>
        <p:blipFill>
          <a:blip r:embed="rId15"/>
          <a:stretch/>
        </p:blipFill>
        <p:spPr>
          <a:xfrm>
            <a:off x="101160" y="6034320"/>
            <a:ext cx="766440" cy="790920"/>
          </a:xfrm>
          <a:prstGeom prst="rect">
            <a:avLst/>
          </a:prstGeom>
          <a:ln>
            <a:noFill/>
          </a:ln>
        </p:spPr>
      </p:pic>
      <p:sp>
        <p:nvSpPr>
          <p:cNvPr id="10" name="CustomShape 9"/>
          <p:cNvSpPr/>
          <p:nvPr/>
        </p:nvSpPr>
        <p:spPr>
          <a:xfrm>
            <a:off x="825120" y="6498360"/>
            <a:ext cx="108792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www.mephi.ru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11" name="CustomShape 10"/>
          <p:cNvSpPr/>
          <p:nvPr/>
        </p:nvSpPr>
        <p:spPr>
          <a:xfrm>
            <a:off x="821520" y="6383160"/>
            <a:ext cx="98136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000" b="0" strike="noStrike" spc="-1">
                <a:solidFill>
                  <a:srgbClr val="537599"/>
                </a:solidFill>
                <a:latin typeface="Calibri"/>
                <a:ea typeface="DejaVu Sans"/>
              </a:rPr>
              <a:t>НИЯУ МИФИ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12" name="Line 11"/>
          <p:cNvSpPr/>
          <p:nvPr/>
        </p:nvSpPr>
        <p:spPr>
          <a:xfrm>
            <a:off x="628560" y="761040"/>
            <a:ext cx="7849440" cy="0"/>
          </a:xfrm>
          <a:prstGeom prst="line">
            <a:avLst/>
          </a:prstGeom>
          <a:ln w="22320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2"/>
          <p:cNvSpPr/>
          <p:nvPr/>
        </p:nvSpPr>
        <p:spPr>
          <a:xfrm>
            <a:off x="179640" y="1048680"/>
            <a:ext cx="8963280" cy="131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4000"/>
          </a:bodyPr>
          <a:lstStyle/>
          <a:p>
            <a:pPr algn="ctr"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400" b="1" strike="noStrike" cap="all" spc="-1">
                <a:solidFill>
                  <a:srgbClr val="000000"/>
                </a:solidFill>
                <a:latin typeface="Arial"/>
                <a:ea typeface="DejaVu Sans"/>
              </a:rPr>
              <a:t>Институт интеллектуальных кибернетических систем</a:t>
            </a:r>
            <a:endParaRPr lang="ru-RU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300" b="1" strike="noStrike" cap="all" spc="-1">
                <a:solidFill>
                  <a:srgbClr val="000000"/>
                </a:solidFill>
                <a:latin typeface="Arial"/>
                <a:ea typeface="DejaVu Sans"/>
              </a:rPr>
              <a:t>Кафедра кибернетики (№ 22)</a:t>
            </a:r>
            <a:endParaRPr lang="ru-RU" sz="13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400" b="1" strike="noStrike" cap="all" spc="-1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r>
              <a:rPr lang="ru-RU" sz="1200" b="1" strike="noStrike" cap="all" spc="-1">
                <a:solidFill>
                  <a:srgbClr val="000000"/>
                </a:solidFill>
                <a:latin typeface="Arial"/>
                <a:ea typeface="DejaVu Sans"/>
              </a:rPr>
              <a:t>Направление подготовки</a:t>
            </a:r>
            <a:endParaRPr lang="ru-RU" sz="1200" b="0" strike="noStrike" spc="-1">
              <a:latin typeface="Arial"/>
            </a:endParaRPr>
          </a:p>
        </p:txBody>
      </p:sp>
      <p:graphicFrame>
        <p:nvGraphicFramePr>
          <p:cNvPr id="14" name="Table 13"/>
          <p:cNvGraphicFramePr/>
          <p:nvPr/>
        </p:nvGraphicFramePr>
        <p:xfrm>
          <a:off x="4034520" y="4565160"/>
          <a:ext cx="5040360" cy="1163880"/>
        </p:xfrm>
        <a:graphic>
          <a:graphicData uri="http://schemas.openxmlformats.org/drawingml/2006/table">
            <a:tbl>
              <a:tblPr/>
              <a:tblGrid>
                <a:gridCol w="26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Студент: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8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Группа: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Научный руководитель: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CustomShape 14"/>
          <p:cNvSpPr/>
          <p:nvPr/>
        </p:nvSpPr>
        <p:spPr>
          <a:xfrm>
            <a:off x="1954080" y="2972520"/>
            <a:ext cx="519732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Arial Black"/>
                <a:ea typeface="DejaVu Sans"/>
              </a:rPr>
              <a:t>Учебно-исследовательская работа на тему: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6" name="CustomShape 15"/>
          <p:cNvSpPr/>
          <p:nvPr/>
        </p:nvSpPr>
        <p:spPr>
          <a:xfrm>
            <a:off x="3824640" y="6232680"/>
            <a:ext cx="160164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Москва, 2019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7" name="CustomShape 16"/>
          <p:cNvSpPr/>
          <p:nvPr/>
        </p:nvSpPr>
        <p:spPr>
          <a:xfrm>
            <a:off x="369000" y="66600"/>
            <a:ext cx="8597520" cy="68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DejaVu Sans"/>
              </a:rPr>
              <a:t>МИНИСТЕРСТВО НАУКИ И ВЫСШЕГО ОБРАЗОВАНИЯ  РОССИЙСКОЙ  ФЕДЕРАЦИИ</a:t>
            </a:r>
            <a:endParaRPr lang="ru-RU" sz="13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DejaVu Sans"/>
              </a:rPr>
              <a:t>Федеральное государственное автономное образовательное учреждение высшего образования</a:t>
            </a:r>
            <a:endParaRPr lang="ru-RU" sz="13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DejaVu Sans"/>
              </a:rPr>
              <a:t> «Национальный исследовательский ядерный университет «МИФИ»</a:t>
            </a:r>
            <a:endParaRPr lang="ru-RU" sz="1300" b="0" strike="noStrike" spc="-1">
              <a:latin typeface="Arial"/>
            </a:endParaRPr>
          </a:p>
        </p:txBody>
      </p:sp>
      <p:sp>
        <p:nvSpPr>
          <p:cNvPr id="18" name="PlaceHolder 1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9" name="PlaceHolder 1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 rot="5400000">
            <a:off x="-3271320" y="3265920"/>
            <a:ext cx="6900120" cy="368280"/>
          </a:xfrm>
          <a:prstGeom prst="rect">
            <a:avLst/>
          </a:prstGeom>
          <a:solidFill>
            <a:srgbClr val="53759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2"/>
          <p:cNvSpPr/>
          <p:nvPr/>
        </p:nvSpPr>
        <p:spPr>
          <a:xfrm>
            <a:off x="1080" y="8280"/>
            <a:ext cx="356040" cy="985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" tIns="45000" rIns="18000" bIns="4500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01010100010010010010101010101010000001010101011111101010101010111111111110010010010101000101001010101001010010101001010010000001000011</a:t>
            </a: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100100100100001010000101111111111110101010100100101111110010001000101011111000000100101101010101010101000011110</a:t>
            </a:r>
            <a:r>
              <a:rPr lang="ru-RU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00110000100101010010111</a:t>
            </a:r>
            <a:endParaRPr lang="ru-RU" sz="800" b="0" strike="noStrike" spc="-1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0" y="6556680"/>
            <a:ext cx="9142920" cy="368280"/>
          </a:xfrm>
          <a:prstGeom prst="rect">
            <a:avLst/>
          </a:prstGeom>
          <a:solidFill>
            <a:srgbClr val="53759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4"/>
          <p:cNvSpPr/>
          <p:nvPr/>
        </p:nvSpPr>
        <p:spPr>
          <a:xfrm>
            <a:off x="-6480" y="6562440"/>
            <a:ext cx="91458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" tIns="45000" rIns="18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101010001001001001010101010101000000101010101111110101010101011111111111001001001010100010100101010100101001010100101001000000100001001010101010101011111111101000010010101011110101010101010110101010101010011001101010101010000010010101001000100010010111111101011110101111101011111111010101010110101010100101010101011011010111111011010100110000100101010010111</a:t>
            </a:r>
            <a:endParaRPr lang="ru-RU" sz="800" b="0" strike="noStrike" spc="-1">
              <a:latin typeface="Arial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8171280" y="5948640"/>
            <a:ext cx="970920" cy="9709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1" name="Рисунок 12"/>
          <p:cNvPicPr/>
          <p:nvPr/>
        </p:nvPicPr>
        <p:blipFill>
          <a:blip r:embed="rId14"/>
          <a:stretch/>
        </p:blipFill>
        <p:spPr>
          <a:xfrm>
            <a:off x="8209440" y="6038640"/>
            <a:ext cx="906840" cy="790920"/>
          </a:xfrm>
          <a:prstGeom prst="rect">
            <a:avLst/>
          </a:prstGeom>
          <a:ln>
            <a:noFill/>
          </a:ln>
        </p:spPr>
      </p:pic>
      <p:sp>
        <p:nvSpPr>
          <p:cNvPr id="62" name="CustomShape 6"/>
          <p:cNvSpPr/>
          <p:nvPr/>
        </p:nvSpPr>
        <p:spPr>
          <a:xfrm>
            <a:off x="7283160" y="6501600"/>
            <a:ext cx="104544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www.kaf22.ru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63" name="CustomShape 7"/>
          <p:cNvSpPr/>
          <p:nvPr/>
        </p:nvSpPr>
        <p:spPr>
          <a:xfrm>
            <a:off x="6483960" y="6364800"/>
            <a:ext cx="181332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000" b="0" strike="noStrike" spc="-1">
                <a:solidFill>
                  <a:srgbClr val="537599"/>
                </a:solidFill>
                <a:latin typeface="Calibri"/>
                <a:ea typeface="DejaVu Sans"/>
              </a:rPr>
              <a:t>Кафедра №22 «Кибернетика»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64" name="CustomShape 8"/>
          <p:cNvSpPr/>
          <p:nvPr/>
        </p:nvSpPr>
        <p:spPr>
          <a:xfrm>
            <a:off x="0" y="5944320"/>
            <a:ext cx="970920" cy="9709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5" name="Рисунок 11"/>
          <p:cNvPicPr/>
          <p:nvPr/>
        </p:nvPicPr>
        <p:blipFill>
          <a:blip r:embed="rId15"/>
          <a:stretch/>
        </p:blipFill>
        <p:spPr>
          <a:xfrm>
            <a:off x="101160" y="6034320"/>
            <a:ext cx="766440" cy="790920"/>
          </a:xfrm>
          <a:prstGeom prst="rect">
            <a:avLst/>
          </a:prstGeom>
          <a:ln>
            <a:noFill/>
          </a:ln>
        </p:spPr>
      </p:pic>
      <p:sp>
        <p:nvSpPr>
          <p:cNvPr id="66" name="CustomShape 9"/>
          <p:cNvSpPr/>
          <p:nvPr/>
        </p:nvSpPr>
        <p:spPr>
          <a:xfrm>
            <a:off x="825120" y="6498360"/>
            <a:ext cx="108792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www.mephi.ru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67" name="CustomShape 10"/>
          <p:cNvSpPr/>
          <p:nvPr/>
        </p:nvSpPr>
        <p:spPr>
          <a:xfrm>
            <a:off x="821520" y="6383160"/>
            <a:ext cx="98136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000" b="0" strike="noStrike" spc="-1">
                <a:solidFill>
                  <a:srgbClr val="537599"/>
                </a:solidFill>
                <a:latin typeface="Calibri"/>
                <a:ea typeface="DejaVu Sans"/>
              </a:rPr>
              <a:t>НИЯУ МИФИ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68" name="CustomShape 11"/>
          <p:cNvSpPr/>
          <p:nvPr/>
        </p:nvSpPr>
        <p:spPr>
          <a:xfrm>
            <a:off x="4342320" y="6599880"/>
            <a:ext cx="523080" cy="279720"/>
          </a:xfrm>
          <a:prstGeom prst="diamond">
            <a:avLst/>
          </a:prstGeom>
          <a:solidFill>
            <a:schemeClr val="bg1"/>
          </a:solidFill>
          <a:ln w="648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Line 12"/>
          <p:cNvSpPr/>
          <p:nvPr/>
        </p:nvSpPr>
        <p:spPr>
          <a:xfrm>
            <a:off x="628560" y="761040"/>
            <a:ext cx="7886520" cy="0"/>
          </a:xfrm>
          <a:prstGeom prst="line">
            <a:avLst/>
          </a:prstGeom>
          <a:ln w="22320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PlaceHolder 1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1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ru.abcdef.wiki/wiki/PAD_emotional_state_model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749840" y="6222960"/>
            <a:ext cx="583920" cy="27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1942920" y="2943000"/>
            <a:ext cx="5159520" cy="368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453287" y="3427342"/>
            <a:ext cx="8437574" cy="10632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400" spc="-1" dirty="0">
                <a:ea typeface="+mn-lt"/>
                <a:cs typeface="+mn-lt"/>
              </a:rPr>
              <a:t>Программная реализация алгоритмического обеспечения для решения задачи отображения пространств эмоций различных размерностей.</a:t>
            </a:r>
            <a:endParaRPr lang="ru-RU" dirty="0"/>
          </a:p>
        </p:txBody>
      </p:sp>
      <p:sp>
        <p:nvSpPr>
          <p:cNvPr id="111" name="CustomShape 4"/>
          <p:cNvSpPr/>
          <p:nvPr/>
        </p:nvSpPr>
        <p:spPr>
          <a:xfrm>
            <a:off x="6667560" y="4622040"/>
            <a:ext cx="218340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Чудновец И.В.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6667560" y="4976640"/>
            <a:ext cx="2183400" cy="29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М21-534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6662880" y="5442840"/>
            <a:ext cx="2183400" cy="58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6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к.т.н. Климов В.В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4270320" y="2023560"/>
            <a:ext cx="383436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100" b="1" strike="noStrike" spc="-1">
                <a:solidFill>
                  <a:srgbClr val="000000"/>
                </a:solidFill>
                <a:latin typeface="Arial"/>
                <a:ea typeface="DejaVu Sans"/>
              </a:rPr>
              <a:t>09.04.04 Программная инженерия</a:t>
            </a:r>
            <a:endParaRPr lang="ru-RU" sz="1100" b="0" strike="noStrike" spc="-1">
              <a:latin typeface="Arial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1973520" y="2943000"/>
            <a:ext cx="51591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Научно-исследовательская работа на тему: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4574433" y="6240022"/>
            <a:ext cx="69768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2022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17" name="CustomShape 10"/>
          <p:cNvSpPr/>
          <p:nvPr/>
        </p:nvSpPr>
        <p:spPr>
          <a:xfrm>
            <a:off x="4250520" y="5673600"/>
            <a:ext cx="244944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Научный консультант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18" name="CustomShape 11"/>
          <p:cNvSpPr/>
          <p:nvPr/>
        </p:nvSpPr>
        <p:spPr>
          <a:xfrm>
            <a:off x="6424200" y="5658120"/>
            <a:ext cx="28144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старший преподаватель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Тихомирова Д.В.</a:t>
            </a:r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963ABCD4-D56B-426F-A30D-1AF680282EDC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10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533576" y="135513"/>
            <a:ext cx="8286129" cy="85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ru-RU" sz="2600" spc="-1" dirty="0">
                <a:latin typeface="Calibri Light"/>
                <a:ea typeface="+mn-lt"/>
                <a:cs typeface="+mn-lt"/>
              </a:rPr>
              <a:t>Проектирование макетов клиентской части приложения.</a:t>
            </a:r>
            <a:endParaRPr lang="ru-RU" dirty="0">
              <a:latin typeface="Calibri Light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395622" y="4813855"/>
            <a:ext cx="3179880" cy="7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400" b="0" strike="noStrike" spc="-1" dirty="0">
              <a:latin typeface="Times New Roman"/>
              <a:cs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2565923" y="4469522"/>
            <a:ext cx="5381049" cy="48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Рисунок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6 –</a:t>
            </a:r>
            <a:r>
              <a:rPr lang="en-US" sz="1400" spc="-1" dirty="0">
                <a:solidFill>
                  <a:srgbClr val="000000"/>
                </a:solidFill>
                <a:latin typeface="Times New Roman"/>
                <a:ea typeface="Calibri"/>
              </a:rPr>
              <a:t> </a:t>
            </a:r>
            <a:r>
              <a:rPr lang="en-US" sz="1400" spc="-1" dirty="0" err="1">
                <a:latin typeface="Times New Roman"/>
                <a:ea typeface="+mn-lt"/>
                <a:cs typeface="+mn-lt"/>
              </a:rPr>
              <a:t>Макет</a:t>
            </a:r>
            <a:r>
              <a:rPr lang="en-US" sz="1400" spc="-1" dirty="0">
                <a:latin typeface="Times New Roman"/>
                <a:ea typeface="+mn-lt"/>
                <a:cs typeface="+mn-lt"/>
              </a:rPr>
              <a:t> </a:t>
            </a:r>
            <a:r>
              <a:rPr lang="en-US" sz="1400" spc="-1" dirty="0" err="1">
                <a:latin typeface="Times New Roman"/>
                <a:ea typeface="+mn-lt"/>
                <a:cs typeface="+mn-lt"/>
              </a:rPr>
              <a:t>экрана</a:t>
            </a:r>
            <a:r>
              <a:rPr lang="en-US" sz="1400" spc="-1" dirty="0">
                <a:latin typeface="Times New Roman"/>
                <a:ea typeface="+mn-lt"/>
                <a:cs typeface="+mn-lt"/>
              </a:rPr>
              <a:t> </a:t>
            </a:r>
            <a:r>
              <a:rPr lang="en-US" sz="1400" spc="-1" dirty="0" err="1">
                <a:latin typeface="Times New Roman"/>
                <a:ea typeface="+mn-lt"/>
                <a:cs typeface="+mn-lt"/>
              </a:rPr>
              <a:t>для</a:t>
            </a:r>
            <a:r>
              <a:rPr lang="en-US" sz="1400" spc="-1" dirty="0">
                <a:latin typeface="Times New Roman"/>
                <a:ea typeface="+mn-lt"/>
                <a:cs typeface="+mn-lt"/>
              </a:rPr>
              <a:t> </a:t>
            </a:r>
            <a:r>
              <a:rPr lang="en-US" sz="1400" spc="-1" dirty="0" err="1">
                <a:latin typeface="Times New Roman"/>
                <a:ea typeface="+mn-lt"/>
                <a:cs typeface="+mn-lt"/>
              </a:rPr>
              <a:t>преобразования</a:t>
            </a:r>
            <a:r>
              <a:rPr lang="en-US" sz="1400" spc="-1" dirty="0">
                <a:latin typeface="Times New Roman"/>
                <a:ea typeface="+mn-lt"/>
                <a:cs typeface="+mn-lt"/>
              </a:rPr>
              <a:t> 2 -&gt; 7</a:t>
            </a:r>
            <a:endParaRPr lang="en-US" sz="1400" spc="-1" dirty="0">
              <a:latin typeface="Times New Roman"/>
              <a:ea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Times New Roman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39C8EA4-EE29-D61C-0F60-4212E0D25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83" y="1594743"/>
            <a:ext cx="8419958" cy="275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5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963ABCD4-D56B-426F-A30D-1AF680282EDC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11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533576" y="135513"/>
            <a:ext cx="8286129" cy="85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ru-RU" sz="2600" spc="-1" dirty="0">
                <a:latin typeface="Calibri Light"/>
                <a:ea typeface="+mn-lt"/>
                <a:cs typeface="+mn-lt"/>
              </a:rPr>
              <a:t>Проектирование макетов клиентской части приложения.</a:t>
            </a:r>
            <a:endParaRPr lang="ru-RU" dirty="0">
              <a:latin typeface="Calibri Light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395622" y="4813855"/>
            <a:ext cx="3179880" cy="7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400" b="0" strike="noStrike" spc="-1" dirty="0">
              <a:latin typeface="Times New Roman"/>
              <a:cs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2565923" y="4469522"/>
            <a:ext cx="5381049" cy="48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Рисунок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1400" spc="-1" dirty="0">
                <a:solidFill>
                  <a:srgbClr val="000000"/>
                </a:solidFill>
                <a:latin typeface="Times New Roman"/>
                <a:ea typeface="Calibri"/>
              </a:rPr>
              <a:t>7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–</a:t>
            </a:r>
            <a:r>
              <a:rPr lang="en-US" sz="1400" spc="-1" dirty="0">
                <a:solidFill>
                  <a:srgbClr val="000000"/>
                </a:solidFill>
                <a:latin typeface="Times New Roman"/>
                <a:ea typeface="Calibri"/>
              </a:rPr>
              <a:t> </a:t>
            </a:r>
            <a:r>
              <a:rPr lang="en-US" sz="1400" spc="-1" dirty="0" err="1">
                <a:latin typeface="Times New Roman"/>
                <a:ea typeface="+mn-lt"/>
                <a:cs typeface="+mn-lt"/>
              </a:rPr>
              <a:t>Макет</a:t>
            </a:r>
            <a:r>
              <a:rPr lang="en-US" sz="1400" spc="-1" dirty="0">
                <a:latin typeface="Times New Roman"/>
                <a:ea typeface="+mn-lt"/>
                <a:cs typeface="+mn-lt"/>
              </a:rPr>
              <a:t> </a:t>
            </a:r>
            <a:r>
              <a:rPr lang="en-US" sz="1400" spc="-1" dirty="0" err="1">
                <a:latin typeface="Times New Roman"/>
                <a:ea typeface="+mn-lt"/>
                <a:cs typeface="+mn-lt"/>
              </a:rPr>
              <a:t>экрана</a:t>
            </a:r>
            <a:r>
              <a:rPr lang="en-US" sz="1400" spc="-1" dirty="0">
                <a:latin typeface="Times New Roman"/>
                <a:ea typeface="+mn-lt"/>
                <a:cs typeface="+mn-lt"/>
              </a:rPr>
              <a:t> </a:t>
            </a:r>
            <a:r>
              <a:rPr lang="en-US" sz="1400" spc="-1" dirty="0" err="1">
                <a:latin typeface="Times New Roman"/>
                <a:ea typeface="+mn-lt"/>
                <a:cs typeface="+mn-lt"/>
              </a:rPr>
              <a:t>для</a:t>
            </a:r>
            <a:r>
              <a:rPr lang="en-US" sz="1400" spc="-1" dirty="0">
                <a:latin typeface="Times New Roman"/>
                <a:ea typeface="+mn-lt"/>
                <a:cs typeface="+mn-lt"/>
              </a:rPr>
              <a:t> </a:t>
            </a:r>
            <a:r>
              <a:rPr lang="en-US" sz="1400" spc="-1" dirty="0" err="1">
                <a:latin typeface="Times New Roman"/>
                <a:ea typeface="+mn-lt"/>
                <a:cs typeface="+mn-lt"/>
              </a:rPr>
              <a:t>преобразования</a:t>
            </a:r>
            <a:r>
              <a:rPr lang="en-US" sz="1400" spc="-1" dirty="0">
                <a:latin typeface="Times New Roman"/>
                <a:ea typeface="+mn-lt"/>
                <a:cs typeface="+mn-lt"/>
              </a:rPr>
              <a:t> 7 -&gt; 2</a:t>
            </a:r>
            <a:endParaRPr lang="en-US" sz="1400" spc="-1" dirty="0">
              <a:latin typeface="Times New Roman"/>
              <a:ea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Times New Roman"/>
            </a:endParaRPr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7E8A13C-EF00-ADF6-00A6-9ED94A847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84" y="1354654"/>
            <a:ext cx="8419957" cy="292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963ABCD4-D56B-426F-A30D-1AF680282EDC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12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533576" y="135513"/>
            <a:ext cx="8286129" cy="85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ru-RU" sz="2600" spc="-1" dirty="0">
                <a:latin typeface="Calibri Light"/>
                <a:ea typeface="+mn-lt"/>
                <a:cs typeface="+mn-lt"/>
              </a:rPr>
              <a:t>Проектирование макетов клиентской части приложения.</a:t>
            </a:r>
            <a:endParaRPr lang="ru-RU" dirty="0">
              <a:latin typeface="Calibri Light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395622" y="4813855"/>
            <a:ext cx="3179880" cy="7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400" b="0" strike="noStrike" spc="-1" dirty="0">
              <a:latin typeface="Times New Roman"/>
              <a:cs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2565923" y="4469522"/>
            <a:ext cx="5381049" cy="48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Рисунок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1400" spc="-1" dirty="0">
                <a:solidFill>
                  <a:srgbClr val="000000"/>
                </a:solidFill>
                <a:latin typeface="Times New Roman"/>
                <a:ea typeface="Calibri"/>
              </a:rPr>
              <a:t>8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–</a:t>
            </a:r>
            <a:r>
              <a:rPr lang="en-US" sz="1400" spc="-1" dirty="0">
                <a:solidFill>
                  <a:srgbClr val="000000"/>
                </a:solidFill>
                <a:latin typeface="Times New Roman"/>
                <a:ea typeface="Calibri"/>
              </a:rPr>
              <a:t> </a:t>
            </a:r>
            <a:r>
              <a:rPr lang="en-US" sz="1400" spc="-1" dirty="0" err="1">
                <a:latin typeface="Times New Roman"/>
                <a:ea typeface="+mn-lt"/>
                <a:cs typeface="+mn-lt"/>
              </a:rPr>
              <a:t>Макет</a:t>
            </a:r>
            <a:r>
              <a:rPr lang="en-US" sz="1400" spc="-1" dirty="0">
                <a:latin typeface="Times New Roman"/>
                <a:ea typeface="+mn-lt"/>
                <a:cs typeface="+mn-lt"/>
              </a:rPr>
              <a:t> </a:t>
            </a:r>
            <a:r>
              <a:rPr lang="en-US" sz="1400" spc="-1" dirty="0" err="1">
                <a:latin typeface="Times New Roman"/>
                <a:ea typeface="+mn-lt"/>
                <a:cs typeface="+mn-lt"/>
              </a:rPr>
              <a:t>экрана</a:t>
            </a:r>
            <a:r>
              <a:rPr lang="en-US" sz="1400" spc="-1" dirty="0">
                <a:latin typeface="Times New Roman"/>
                <a:ea typeface="+mn-lt"/>
                <a:cs typeface="+mn-lt"/>
              </a:rPr>
              <a:t> </a:t>
            </a:r>
            <a:r>
              <a:rPr lang="en-US" sz="1400" spc="-1" dirty="0" err="1">
                <a:latin typeface="Times New Roman"/>
                <a:ea typeface="+mn-lt"/>
                <a:cs typeface="+mn-lt"/>
              </a:rPr>
              <a:t>для</a:t>
            </a:r>
            <a:r>
              <a:rPr lang="en-US" sz="1400" spc="-1" dirty="0">
                <a:latin typeface="Times New Roman"/>
                <a:ea typeface="+mn-lt"/>
                <a:cs typeface="+mn-lt"/>
              </a:rPr>
              <a:t> </a:t>
            </a:r>
            <a:r>
              <a:rPr lang="en-US" sz="1400" spc="-1" dirty="0" err="1">
                <a:latin typeface="Times New Roman"/>
                <a:ea typeface="+mn-lt"/>
                <a:cs typeface="+mn-lt"/>
              </a:rPr>
              <a:t>преобразования</a:t>
            </a:r>
            <a:r>
              <a:rPr lang="en-US" sz="1400" spc="-1" dirty="0">
                <a:latin typeface="Times New Roman"/>
                <a:ea typeface="+mn-lt"/>
                <a:cs typeface="+mn-lt"/>
              </a:rPr>
              <a:t> 2 -&gt; 42</a:t>
            </a:r>
            <a:endParaRPr lang="en-US" sz="1400" spc="-1" dirty="0">
              <a:latin typeface="Times New Roman"/>
              <a:ea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Times New Roman"/>
            </a:endParaRPr>
          </a:p>
        </p:txBody>
      </p:sp>
      <p:pic>
        <p:nvPicPr>
          <p:cNvPr id="3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79434944-98FD-5C1F-6D8E-47A17E60E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52" y="1302898"/>
            <a:ext cx="8071534" cy="297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2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963ABCD4-D56B-426F-A30D-1AF680282EDC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13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491085" y="-51446"/>
            <a:ext cx="8286129" cy="85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ru-RU" sz="2600" spc="-1" dirty="0">
                <a:latin typeface="Calibri Light"/>
                <a:ea typeface="+mn-lt"/>
                <a:cs typeface="+mn-lt"/>
              </a:rPr>
              <a:t>Проектирование серверной части </a:t>
            </a:r>
            <a:r>
              <a:rPr lang="ru-RU" sz="2600" spc="-1" dirty="0" err="1">
                <a:latin typeface="Calibri Light"/>
                <a:ea typeface="+mn-lt"/>
                <a:cs typeface="+mn-lt"/>
              </a:rPr>
              <a:t>web</a:t>
            </a:r>
            <a:r>
              <a:rPr lang="ru-RU" sz="2600" spc="-1" dirty="0">
                <a:latin typeface="Calibri Light"/>
                <a:ea typeface="+mn-lt"/>
                <a:cs typeface="+mn-lt"/>
              </a:rPr>
              <a:t>-приложения. Моделирование структуры данных</a:t>
            </a:r>
            <a:endParaRPr lang="ru-RU" sz="2600" dirty="0">
              <a:latin typeface="Calibri Light"/>
              <a:ea typeface="+mn-lt"/>
              <a:cs typeface="+mn-lt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395622" y="4813855"/>
            <a:ext cx="3179880" cy="7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400" b="0" strike="noStrike" spc="-1" dirty="0">
              <a:latin typeface="Times New Roman"/>
              <a:cs typeface="Arial"/>
            </a:endParaRPr>
          </a:p>
        </p:txBody>
      </p:sp>
      <p:pic>
        <p:nvPicPr>
          <p:cNvPr id="2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6BF116CC-B8C7-CF0C-474A-A76BCCCD3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97" y="819475"/>
            <a:ext cx="5811028" cy="5669451"/>
          </a:xfrm>
          <a:prstGeom prst="rect">
            <a:avLst/>
          </a:prstGeom>
        </p:spPr>
      </p:pic>
      <p:sp>
        <p:nvSpPr>
          <p:cNvPr id="179" name="CustomShape 7"/>
          <p:cNvSpPr/>
          <p:nvPr/>
        </p:nvSpPr>
        <p:spPr>
          <a:xfrm>
            <a:off x="2956837" y="6245634"/>
            <a:ext cx="5381049" cy="48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Рисунок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1400" spc="-1" dirty="0">
                <a:solidFill>
                  <a:srgbClr val="000000"/>
                </a:solidFill>
                <a:latin typeface="Times New Roman"/>
                <a:ea typeface="Calibri"/>
              </a:rPr>
              <a:t>9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–</a:t>
            </a:r>
            <a:r>
              <a:rPr lang="en-US" sz="1400" spc="-1" dirty="0">
                <a:solidFill>
                  <a:srgbClr val="000000"/>
                </a:solidFill>
                <a:latin typeface="Times New Roman"/>
                <a:ea typeface="Calibri"/>
              </a:rPr>
              <a:t> </a:t>
            </a:r>
            <a:r>
              <a:rPr lang="en-US" sz="1400" spc="-1" dirty="0" err="1">
                <a:latin typeface="Times New Roman"/>
                <a:ea typeface="+mn-lt"/>
                <a:cs typeface="+mn-lt"/>
              </a:rPr>
              <a:t>Диаграмма</a:t>
            </a:r>
            <a:r>
              <a:rPr lang="en-US" sz="1400" spc="-1" dirty="0">
                <a:latin typeface="Times New Roman"/>
                <a:ea typeface="+mn-lt"/>
                <a:cs typeface="+mn-lt"/>
              </a:rPr>
              <a:t> </a:t>
            </a:r>
            <a:r>
              <a:rPr lang="en-US" sz="1400" spc="-1" dirty="0" err="1">
                <a:latin typeface="Times New Roman"/>
                <a:ea typeface="+mn-lt"/>
                <a:cs typeface="+mn-lt"/>
              </a:rPr>
              <a:t>классов</a:t>
            </a:r>
            <a:r>
              <a:rPr lang="en-US" sz="1400" spc="-1" dirty="0">
                <a:latin typeface="Times New Roman"/>
                <a:ea typeface="+mn-lt"/>
                <a:cs typeface="+mn-lt"/>
              </a:rPr>
              <a:t> (</a:t>
            </a:r>
            <a:r>
              <a:rPr lang="en-US" sz="1400" spc="-1" dirty="0" err="1">
                <a:latin typeface="Times New Roman"/>
                <a:ea typeface="+mn-lt"/>
                <a:cs typeface="+mn-lt"/>
              </a:rPr>
              <a:t>часть</a:t>
            </a:r>
            <a:r>
              <a:rPr lang="en-US" sz="1400" spc="-1" dirty="0">
                <a:latin typeface="Times New Roman"/>
                <a:ea typeface="+mn-lt"/>
                <a:cs typeface="+mn-lt"/>
              </a:rPr>
              <a:t> 1)</a:t>
            </a:r>
          </a:p>
          <a:p>
            <a:endParaRPr lang="en-US" sz="1400" spc="-1" dirty="0">
              <a:latin typeface="Times New Roman"/>
              <a:ea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8696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963ABCD4-D56B-426F-A30D-1AF680282EDC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14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395622" y="4813855"/>
            <a:ext cx="3179880" cy="7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400" b="0" strike="noStrike" spc="-1" dirty="0">
              <a:latin typeface="Times New Roman"/>
              <a:cs typeface="Arial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62E48CB5-0879-FEE8-F154-48CBCE2CC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92" y="818238"/>
            <a:ext cx="5777036" cy="5637931"/>
          </a:xfrm>
          <a:prstGeom prst="rect">
            <a:avLst/>
          </a:prstGeom>
        </p:spPr>
      </p:pic>
      <p:sp>
        <p:nvSpPr>
          <p:cNvPr id="179" name="CustomShape 7"/>
          <p:cNvSpPr/>
          <p:nvPr/>
        </p:nvSpPr>
        <p:spPr>
          <a:xfrm>
            <a:off x="2956837" y="6245634"/>
            <a:ext cx="5381049" cy="48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Рисунок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1400" spc="-1" dirty="0">
                <a:solidFill>
                  <a:srgbClr val="000000"/>
                </a:solidFill>
                <a:latin typeface="Times New Roman"/>
                <a:ea typeface="Calibri"/>
              </a:rPr>
              <a:t>10 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–</a:t>
            </a:r>
            <a:r>
              <a:rPr lang="en-US" sz="1400" spc="-1" dirty="0">
                <a:solidFill>
                  <a:srgbClr val="000000"/>
                </a:solidFill>
                <a:latin typeface="Times New Roman"/>
                <a:ea typeface="Calibri"/>
              </a:rPr>
              <a:t> </a:t>
            </a:r>
            <a:r>
              <a:rPr lang="en-US" sz="1400" spc="-1" dirty="0" err="1">
                <a:latin typeface="Times New Roman"/>
                <a:ea typeface="+mn-lt"/>
                <a:cs typeface="+mn-lt"/>
              </a:rPr>
              <a:t>Диаграмма</a:t>
            </a:r>
            <a:r>
              <a:rPr lang="en-US" sz="1400" spc="-1" dirty="0">
                <a:latin typeface="Times New Roman"/>
                <a:ea typeface="+mn-lt"/>
                <a:cs typeface="+mn-lt"/>
              </a:rPr>
              <a:t> </a:t>
            </a:r>
            <a:r>
              <a:rPr lang="en-US" sz="1400" spc="-1" dirty="0" err="1">
                <a:latin typeface="Times New Roman"/>
                <a:ea typeface="+mn-lt"/>
                <a:cs typeface="+mn-lt"/>
              </a:rPr>
              <a:t>классов</a:t>
            </a:r>
            <a:r>
              <a:rPr lang="en-US" sz="1400" spc="-1" dirty="0">
                <a:latin typeface="Times New Roman"/>
                <a:ea typeface="+mn-lt"/>
                <a:cs typeface="+mn-lt"/>
              </a:rPr>
              <a:t> (</a:t>
            </a:r>
            <a:r>
              <a:rPr lang="en-US" sz="1400" spc="-1" dirty="0" err="1">
                <a:latin typeface="Times New Roman"/>
                <a:ea typeface="+mn-lt"/>
                <a:cs typeface="+mn-lt"/>
              </a:rPr>
              <a:t>часть</a:t>
            </a:r>
            <a:r>
              <a:rPr lang="en-US" sz="1400" spc="-1" dirty="0">
                <a:latin typeface="Times New Roman"/>
                <a:ea typeface="+mn-lt"/>
                <a:cs typeface="+mn-lt"/>
              </a:rPr>
              <a:t> 2)</a:t>
            </a:r>
          </a:p>
          <a:p>
            <a:endParaRPr lang="en-US" sz="1400" spc="-1" dirty="0">
              <a:latin typeface="Times New Roman"/>
              <a:ea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E2901-4320-4E13-0D36-900B40E47C65}"/>
              </a:ext>
            </a:extLst>
          </p:cNvPr>
          <p:cNvSpPr txBox="1"/>
          <p:nvPr/>
        </p:nvSpPr>
        <p:spPr>
          <a:xfrm>
            <a:off x="625463" y="-62887"/>
            <a:ext cx="8020545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600" dirty="0">
                <a:latin typeface="Calibri Light"/>
              </a:rPr>
              <a:t>Проектирование серверной части </a:t>
            </a:r>
            <a:r>
              <a:rPr lang="ru-RU" sz="2600" dirty="0" err="1">
                <a:latin typeface="Calibri Light"/>
              </a:rPr>
              <a:t>web</a:t>
            </a:r>
            <a:r>
              <a:rPr lang="ru-RU" sz="2600" dirty="0">
                <a:latin typeface="Calibri Light"/>
              </a:rPr>
              <a:t>-приложения. Моделирование структуры данных</a:t>
            </a:r>
            <a:r>
              <a:rPr lang="ru-RU" sz="2600" dirty="0">
                <a:latin typeface="Calibri Light"/>
                <a:cs typeface="Calibri Light"/>
              </a:rPr>
              <a:t>​</a:t>
            </a:r>
            <a:endParaRPr lang="ru-RU" sz="260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8810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1CDC9976-313A-4713-BEC0-D16313F6B9D7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15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261262" y="117720"/>
            <a:ext cx="8677080" cy="12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ru-RU" sz="24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Выбор стека технологий, подбор инструментов для реализации</a:t>
            </a:r>
            <a:endParaRPr lang="ru-RU" sz="2400">
              <a:latin typeface="Calibri Light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565200" y="735480"/>
            <a:ext cx="8128080" cy="316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500" b="0" strike="noStrike" spc="-1">
              <a:latin typeface="Arial"/>
            </a:endParaRP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892CCFB3-982C-3893-43C7-6583DD3E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489" y="1233641"/>
            <a:ext cx="6116961" cy="4492696"/>
          </a:xfrm>
          <a:prstGeom prst="rect">
            <a:avLst/>
          </a:prstGeom>
        </p:spPr>
      </p:pic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E8434096-0291-52BF-1975-A1FDB3455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43" y="2683416"/>
            <a:ext cx="2743200" cy="14401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CA5415-77E8-6F51-BC42-AEDDDA6DFD6D}"/>
              </a:ext>
            </a:extLst>
          </p:cNvPr>
          <p:cNvSpPr txBox="1"/>
          <p:nvPr/>
        </p:nvSpPr>
        <p:spPr>
          <a:xfrm>
            <a:off x="430006" y="411819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</a:rPr>
              <a:t>Рисунок</a:t>
            </a:r>
            <a:r>
              <a:rPr lang="en-US" dirty="0">
                <a:latin typeface="Times New Roman"/>
              </a:rPr>
              <a:t> 11 – web-</a:t>
            </a:r>
            <a:r>
              <a:rPr lang="en-US" dirty="0" err="1">
                <a:latin typeface="Times New Roman"/>
              </a:rPr>
              <a:t>фреймворк</a:t>
            </a:r>
            <a:r>
              <a:rPr lang="en-US" dirty="0">
                <a:latin typeface="Times New Roman"/>
              </a:rPr>
              <a:t> Dash </a:t>
            </a:r>
            <a:r>
              <a:rPr lang="en-US" dirty="0" err="1">
                <a:latin typeface="Times New Roman"/>
              </a:rPr>
              <a:t>для</a:t>
            </a:r>
            <a:r>
              <a:rPr lang="en-US" dirty="0">
                <a:latin typeface="Times New Roman"/>
              </a:rPr>
              <a:t> </a:t>
            </a:r>
            <a:r>
              <a:rPr lang="en-US" dirty="0" err="1">
                <a:latin typeface="Times New Roman"/>
              </a:rPr>
              <a:t>создания</a:t>
            </a:r>
            <a:r>
              <a:rPr lang="en-US">
                <a:latin typeface="Times New Roman"/>
              </a:rPr>
              <a:t> дашбордов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CDE9-E551-CC49-E52F-130E0DA70F79}"/>
              </a:ext>
            </a:extLst>
          </p:cNvPr>
          <p:cNvSpPr txBox="1"/>
          <p:nvPr/>
        </p:nvSpPr>
        <p:spPr>
          <a:xfrm>
            <a:off x="3183404" y="5656362"/>
            <a:ext cx="57600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</a:rPr>
              <a:t>Рисунок</a:t>
            </a:r>
            <a:r>
              <a:rPr lang="en-US" dirty="0">
                <a:latin typeface="Times New Roman"/>
              </a:rPr>
              <a:t> 12 – </a:t>
            </a:r>
            <a:r>
              <a:rPr lang="en-US" dirty="0" err="1">
                <a:latin typeface="Times New Roman"/>
                <a:ea typeface="+mn-lt"/>
                <a:cs typeface="+mn-lt"/>
              </a:rPr>
              <a:t>Прототип</a:t>
            </a:r>
            <a:r>
              <a:rPr lang="en-US" dirty="0">
                <a:latin typeface="Times New Roman"/>
                <a:ea typeface="+mn-lt"/>
                <a:cs typeface="+mn-lt"/>
              </a:rPr>
              <a:t> GUI с </a:t>
            </a:r>
            <a:r>
              <a:rPr lang="en-US" dirty="0" err="1">
                <a:latin typeface="Times New Roman"/>
                <a:ea typeface="+mn-lt"/>
                <a:cs typeface="+mn-lt"/>
              </a:rPr>
              <a:t>набором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инструментов</a:t>
            </a:r>
            <a:endParaRPr lang="ru-RU" dirty="0" err="1"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1CDC9976-313A-4713-BEC0-D16313F6B9D7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16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261262" y="194203"/>
            <a:ext cx="8677080" cy="12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Реализация </a:t>
            </a:r>
            <a:r>
              <a:rPr lang="ru-RU" sz="2600" spc="-1" dirty="0" err="1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web</a:t>
            </a:r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-сервиса и демонстрация работы</a:t>
            </a:r>
            <a:endParaRPr lang="ru-RU" sz="2600"/>
          </a:p>
        </p:txBody>
      </p:sp>
      <p:sp>
        <p:nvSpPr>
          <p:cNvPr id="186" name="CustomShape 6"/>
          <p:cNvSpPr/>
          <p:nvPr/>
        </p:nvSpPr>
        <p:spPr>
          <a:xfrm>
            <a:off x="565200" y="735480"/>
            <a:ext cx="8128080" cy="316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500" b="0" strike="noStrike" spc="-1">
              <a:latin typeface="Arial"/>
            </a:endParaRP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340D293D-9E00-55C2-6287-555778517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87" y="2220034"/>
            <a:ext cx="8003549" cy="15086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89DBF0-E9C8-7852-32A9-3595ECA2BFC2}"/>
              </a:ext>
            </a:extLst>
          </p:cNvPr>
          <p:cNvSpPr txBox="1"/>
          <p:nvPr/>
        </p:nvSpPr>
        <p:spPr>
          <a:xfrm>
            <a:off x="2287844" y="3900949"/>
            <a:ext cx="49001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</a:rPr>
              <a:t>Рисунок</a:t>
            </a:r>
            <a:r>
              <a:rPr lang="en-US" dirty="0">
                <a:latin typeface="Times New Roman"/>
              </a:rPr>
              <a:t> 13 – </a:t>
            </a:r>
            <a:r>
              <a:rPr lang="en-US" dirty="0" err="1">
                <a:latin typeface="Times New Roman"/>
                <a:ea typeface="+mn-lt"/>
                <a:cs typeface="+mn-lt"/>
              </a:rPr>
              <a:t>Стартовый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экран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приложения</a:t>
            </a:r>
            <a:endParaRPr lang="ru-RU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7159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1CDC9976-313A-4713-BEC0-D16313F6B9D7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17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261262" y="194203"/>
            <a:ext cx="8677080" cy="12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Реализация </a:t>
            </a:r>
            <a:r>
              <a:rPr lang="ru-RU" sz="2600" spc="-1" dirty="0" err="1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web</a:t>
            </a:r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-сервиса и демонстрация работы</a:t>
            </a:r>
            <a:endParaRPr lang="ru-RU" sz="2600"/>
          </a:p>
        </p:txBody>
      </p:sp>
      <p:sp>
        <p:nvSpPr>
          <p:cNvPr id="186" name="CustomShape 6"/>
          <p:cNvSpPr/>
          <p:nvPr/>
        </p:nvSpPr>
        <p:spPr>
          <a:xfrm>
            <a:off x="565200" y="735480"/>
            <a:ext cx="8128080" cy="316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500" b="0" strike="noStrike" spc="-1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9DBF0-E9C8-7852-32A9-3595ECA2BFC2}"/>
              </a:ext>
            </a:extLst>
          </p:cNvPr>
          <p:cNvSpPr txBox="1"/>
          <p:nvPr/>
        </p:nvSpPr>
        <p:spPr>
          <a:xfrm>
            <a:off x="711611" y="3900949"/>
            <a:ext cx="80341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Times New Roman"/>
              </a:rPr>
              <a:t>Рисунок</a:t>
            </a:r>
            <a:r>
              <a:rPr lang="en-US" dirty="0">
                <a:latin typeface="Times New Roman"/>
              </a:rPr>
              <a:t> 14 – </a:t>
            </a:r>
            <a:r>
              <a:rPr lang="en-US" dirty="0">
                <a:latin typeface="Times New Roman"/>
                <a:ea typeface="+mn-lt"/>
                <a:cs typeface="+mn-lt"/>
              </a:rPr>
              <a:t>В </a:t>
            </a:r>
            <a:r>
              <a:rPr lang="en-US" err="1">
                <a:latin typeface="Times New Roman"/>
                <a:ea typeface="+mn-lt"/>
                <a:cs typeface="+mn-lt"/>
              </a:rPr>
              <a:t>выпадающем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списке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выбран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тип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преобразования</a:t>
            </a:r>
            <a:r>
              <a:rPr lang="en-US" dirty="0">
                <a:latin typeface="Times New Roman"/>
                <a:ea typeface="+mn-lt"/>
                <a:cs typeface="+mn-lt"/>
              </a:rPr>
              <a:t> 2 -&gt; 7, в </a:t>
            </a:r>
            <a:r>
              <a:rPr lang="en-US" err="1">
                <a:latin typeface="Times New Roman"/>
                <a:ea typeface="+mn-lt"/>
                <a:cs typeface="+mn-lt"/>
              </a:rPr>
              <a:t>результате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виджеты</a:t>
            </a:r>
            <a:r>
              <a:rPr lang="en-US" dirty="0">
                <a:latin typeface="Times New Roman"/>
                <a:ea typeface="+mn-lt"/>
                <a:cs typeface="+mn-lt"/>
              </a:rPr>
              <a:t> в 1-м и 3-м </a:t>
            </a:r>
            <a:r>
              <a:rPr lang="en-US" dirty="0" err="1">
                <a:latin typeface="Times New Roman"/>
                <a:ea typeface="+mn-lt"/>
                <a:cs typeface="+mn-lt"/>
              </a:rPr>
              <a:t>столбце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изменились</a:t>
            </a:r>
            <a:r>
              <a:rPr lang="en-US" dirty="0">
                <a:latin typeface="Times New Roman"/>
                <a:ea typeface="+mn-lt"/>
                <a:cs typeface="+mn-lt"/>
              </a:rPr>
              <a:t> (</a:t>
            </a:r>
            <a:r>
              <a:rPr lang="en-US" dirty="0" err="1">
                <a:latin typeface="Times New Roman"/>
                <a:ea typeface="+mn-lt"/>
                <a:cs typeface="+mn-lt"/>
              </a:rPr>
              <a:t>были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созданы</a:t>
            </a:r>
            <a:r>
              <a:rPr lang="en-US" dirty="0">
                <a:latin typeface="Times New Roman"/>
                <a:ea typeface="+mn-lt"/>
                <a:cs typeface="+mn-lt"/>
              </a:rPr>
              <a:t>)</a:t>
            </a:r>
            <a:endParaRPr lang="ru-RU" dirty="0">
              <a:latin typeface="Times New Roman"/>
            </a:endParaRPr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1E180E1-B149-1251-B422-D9E69530E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77" y="1511402"/>
            <a:ext cx="8504288" cy="228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39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50BB78EE-2FC2-D701-2FB3-A0CE0B493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95" y="1509352"/>
            <a:ext cx="8495071" cy="2346022"/>
          </a:xfrm>
          <a:prstGeom prst="rect">
            <a:avLst/>
          </a:prstGeom>
        </p:spPr>
      </p:pic>
      <p:sp>
        <p:nvSpPr>
          <p:cNvPr id="180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1CDC9976-313A-4713-BEC0-D16313F6B9D7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18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261262" y="194203"/>
            <a:ext cx="8677080" cy="12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Реализация </a:t>
            </a:r>
            <a:r>
              <a:rPr lang="ru-RU" sz="2600" spc="-1" dirty="0" err="1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web</a:t>
            </a:r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-сервиса и демонстрация работы</a:t>
            </a:r>
            <a:endParaRPr lang="ru-RU" sz="2600"/>
          </a:p>
        </p:txBody>
      </p:sp>
      <p:sp>
        <p:nvSpPr>
          <p:cNvPr id="186" name="CustomShape 6"/>
          <p:cNvSpPr/>
          <p:nvPr/>
        </p:nvSpPr>
        <p:spPr>
          <a:xfrm>
            <a:off x="565200" y="735480"/>
            <a:ext cx="8128080" cy="316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500" b="0" strike="noStrike" spc="-1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9DBF0-E9C8-7852-32A9-3595ECA2BFC2}"/>
              </a:ext>
            </a:extLst>
          </p:cNvPr>
          <p:cNvSpPr txBox="1"/>
          <p:nvPr/>
        </p:nvSpPr>
        <p:spPr>
          <a:xfrm>
            <a:off x="711611" y="3900949"/>
            <a:ext cx="803418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Times New Roman"/>
              </a:rPr>
              <a:t>Рисунок</a:t>
            </a:r>
            <a:r>
              <a:rPr lang="en-US" dirty="0">
                <a:latin typeface="Times New Roman"/>
              </a:rPr>
              <a:t> 15 – </a:t>
            </a:r>
            <a:r>
              <a:rPr lang="en-US" dirty="0">
                <a:latin typeface="Times New Roman"/>
                <a:ea typeface="+mn-lt"/>
                <a:cs typeface="+mn-lt"/>
              </a:rPr>
              <a:t>В </a:t>
            </a:r>
            <a:r>
              <a:rPr lang="en-US" dirty="0" err="1">
                <a:latin typeface="Times New Roman"/>
                <a:ea typeface="+mn-lt"/>
                <a:cs typeface="+mn-lt"/>
              </a:rPr>
              <a:t>редактируемой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таблице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введены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входные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данные</a:t>
            </a:r>
            <a:r>
              <a:rPr lang="en-US" dirty="0">
                <a:latin typeface="Times New Roman"/>
                <a:ea typeface="+mn-lt"/>
                <a:cs typeface="+mn-lt"/>
              </a:rPr>
              <a:t> VA (-0.6;0.8), в </a:t>
            </a:r>
            <a:r>
              <a:rPr lang="en-US" dirty="0" err="1">
                <a:latin typeface="Times New Roman"/>
                <a:ea typeface="+mn-lt"/>
                <a:cs typeface="+mn-lt"/>
              </a:rPr>
              <a:t>результате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точка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на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координатной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области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переместилась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на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нужное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положение</a:t>
            </a:r>
            <a:endParaRPr lang="ru-RU" dirty="0" err="1">
              <a:latin typeface="Times New Roman"/>
              <a:ea typeface="+mn-lt"/>
              <a:cs typeface="+mn-lt"/>
            </a:endParaRPr>
          </a:p>
          <a:p>
            <a:pPr algn="ctr"/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0800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50BB78EE-2FC2-D701-2FB3-A0CE0B493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95" y="1509352"/>
            <a:ext cx="8495071" cy="2290716"/>
          </a:xfrm>
          <a:prstGeom prst="rect">
            <a:avLst/>
          </a:prstGeom>
        </p:spPr>
      </p:pic>
      <p:sp>
        <p:nvSpPr>
          <p:cNvPr id="180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1CDC9976-313A-4713-BEC0-D16313F6B9D7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19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261262" y="194203"/>
            <a:ext cx="8677080" cy="12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Реализация </a:t>
            </a:r>
            <a:r>
              <a:rPr lang="ru-RU" sz="2600" spc="-1" dirty="0" err="1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web</a:t>
            </a:r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-сервиса и демонстрация работы</a:t>
            </a:r>
            <a:endParaRPr lang="ru-RU" sz="2600"/>
          </a:p>
        </p:txBody>
      </p:sp>
      <p:sp>
        <p:nvSpPr>
          <p:cNvPr id="186" name="CustomShape 6"/>
          <p:cNvSpPr/>
          <p:nvPr/>
        </p:nvSpPr>
        <p:spPr>
          <a:xfrm>
            <a:off x="565200" y="735480"/>
            <a:ext cx="8128080" cy="316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500" b="0" strike="noStrike" spc="-1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9DBF0-E9C8-7852-32A9-3595ECA2BFC2}"/>
              </a:ext>
            </a:extLst>
          </p:cNvPr>
          <p:cNvSpPr txBox="1"/>
          <p:nvPr/>
        </p:nvSpPr>
        <p:spPr>
          <a:xfrm>
            <a:off x="711611" y="3900949"/>
            <a:ext cx="80341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Times New Roman"/>
              </a:rPr>
              <a:t>Рисунок</a:t>
            </a:r>
            <a:r>
              <a:rPr lang="en-US" dirty="0">
                <a:latin typeface="Times New Roman"/>
              </a:rPr>
              <a:t> 16 – </a:t>
            </a:r>
            <a:r>
              <a:rPr lang="en-US" dirty="0" err="1">
                <a:latin typeface="Times New Roman"/>
                <a:ea typeface="+mn-lt"/>
                <a:cs typeface="+mn-lt"/>
              </a:rPr>
              <a:t>После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нажатия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кнопки</a:t>
            </a:r>
            <a:r>
              <a:rPr lang="en-US" dirty="0">
                <a:latin typeface="Times New Roman"/>
                <a:ea typeface="+mn-lt"/>
                <a:cs typeface="+mn-lt"/>
              </a:rPr>
              <a:t> "</a:t>
            </a:r>
            <a:r>
              <a:rPr lang="en-US" dirty="0" err="1">
                <a:latin typeface="Times New Roman"/>
                <a:ea typeface="+mn-lt"/>
                <a:cs typeface="+mn-lt"/>
              </a:rPr>
              <a:t>Вычислить</a:t>
            </a:r>
            <a:r>
              <a:rPr lang="en-US" dirty="0">
                <a:latin typeface="Times New Roman"/>
                <a:ea typeface="+mn-lt"/>
                <a:cs typeface="+mn-lt"/>
              </a:rPr>
              <a:t>", </a:t>
            </a:r>
            <a:r>
              <a:rPr lang="en-US" dirty="0" err="1">
                <a:latin typeface="Times New Roman"/>
                <a:ea typeface="+mn-lt"/>
                <a:cs typeface="+mn-lt"/>
              </a:rPr>
              <a:t>загруженная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модель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произвела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вычисления</a:t>
            </a:r>
            <a:r>
              <a:rPr lang="en-US" dirty="0">
                <a:latin typeface="Times New Roman"/>
                <a:ea typeface="+mn-lt"/>
                <a:cs typeface="+mn-lt"/>
              </a:rPr>
              <a:t>. В </a:t>
            </a:r>
            <a:r>
              <a:rPr lang="en-US" dirty="0" err="1">
                <a:latin typeface="Times New Roman"/>
                <a:ea typeface="+mn-lt"/>
                <a:cs typeface="+mn-lt"/>
              </a:rPr>
              <a:t>выходной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таблице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отображён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численный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результат</a:t>
            </a:r>
            <a:r>
              <a:rPr lang="en-US" dirty="0">
                <a:latin typeface="Times New Roman"/>
                <a:ea typeface="+mn-lt"/>
                <a:cs typeface="+mn-lt"/>
              </a:rPr>
              <a:t>, а </a:t>
            </a:r>
            <a:r>
              <a:rPr lang="en-US" dirty="0" err="1">
                <a:latin typeface="Times New Roman"/>
                <a:ea typeface="+mn-lt"/>
                <a:cs typeface="+mn-lt"/>
              </a:rPr>
              <a:t>столбчатая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диаграмма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визуализировала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данные</a:t>
            </a:r>
            <a:endParaRPr lang="ru-RU" dirty="0" err="1">
              <a:latin typeface="Times New Roman"/>
              <a:ea typeface="+mn-lt"/>
              <a:cs typeface="+mn-lt"/>
            </a:endParaRPr>
          </a:p>
          <a:p>
            <a:pPr algn="ctr"/>
            <a:endParaRPr lang="en-US" dirty="0">
              <a:latin typeface="Times New Roman"/>
            </a:endParaRPr>
          </a:p>
        </p:txBody>
      </p:sp>
      <p:pic>
        <p:nvPicPr>
          <p:cNvPr id="2" name="Рисунок 3">
            <a:extLst>
              <a:ext uri="{FF2B5EF4-FFF2-40B4-BE49-F238E27FC236}">
                <a16:creationId xmlns:a16="http://schemas.microsoft.com/office/drawing/2014/main" id="{D9D79E92-07F3-EE6C-5787-51097F333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74" y="1515836"/>
            <a:ext cx="8495072" cy="23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4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Реферат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28560" y="925920"/>
            <a:ext cx="7885800" cy="52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Пояснительная записка содержит </a:t>
            </a:r>
            <a:r>
              <a:rPr lang="ru-RU" sz="2000" spc="-1" dirty="0">
                <a:latin typeface="Calibri"/>
                <a:ea typeface="+mn-lt"/>
                <a:cs typeface="+mn-lt"/>
              </a:rPr>
              <a:t>44 </a:t>
            </a:r>
            <a:r>
              <a:rPr lang="ru-RU" sz="2000" b="0" strike="noStrike" spc="-1" dirty="0">
                <a:latin typeface="Calibri"/>
                <a:ea typeface="+mn-lt"/>
                <a:cs typeface="+mn-lt"/>
              </a:rPr>
              <a:t>страницы, </a:t>
            </a:r>
            <a:r>
              <a:rPr lang="ru-RU" sz="2000" spc="-1" dirty="0">
                <a:latin typeface="Calibri"/>
                <a:ea typeface="+mn-lt"/>
                <a:cs typeface="+mn-lt"/>
              </a:rPr>
              <a:t>29 </a:t>
            </a:r>
            <a:r>
              <a:rPr lang="ru-RU" sz="2000" b="0" strike="noStrike" spc="-1" dirty="0">
                <a:latin typeface="Calibri"/>
                <a:ea typeface="+mn-lt"/>
                <a:cs typeface="+mn-lt"/>
              </a:rPr>
              <a:t>рисунков, </a:t>
            </a:r>
            <a:r>
              <a:rPr lang="ru-RU" sz="2000" spc="-1" dirty="0">
                <a:latin typeface="Calibri"/>
                <a:ea typeface="+mn-lt"/>
                <a:cs typeface="+mn-lt"/>
              </a:rPr>
              <a:t>0 таблиц</a:t>
            </a:r>
            <a:r>
              <a:rPr lang="ru-RU" sz="2000" b="0" strike="noStrike" spc="-1" dirty="0">
                <a:latin typeface="Calibri"/>
                <a:ea typeface="+mn-lt"/>
                <a:cs typeface="+mn-lt"/>
              </a:rPr>
              <a:t>.</a:t>
            </a: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Реализовано </a:t>
            </a:r>
            <a:r>
              <a:rPr lang="ru-RU" sz="2000" spc="-1" dirty="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программных модуля, с общим объёмом кода </a:t>
            </a:r>
            <a:r>
              <a:rPr lang="ru-RU" sz="2000" spc="-1" dirty="0">
                <a:solidFill>
                  <a:srgbClr val="000000"/>
                </a:solidFill>
                <a:latin typeface="Calibri"/>
                <a:ea typeface="DejaVu Sans"/>
              </a:rPr>
              <a:t>612 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строк.</a:t>
            </a:r>
            <a:endParaRPr lang="ru-RU" sz="2000" b="0" strike="noStrike" spc="-1">
              <a:latin typeface="Calibri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Количество использованных источников </a:t>
            </a:r>
            <a:r>
              <a:rPr lang="ru-RU" sz="2000" spc="-1" dirty="0">
                <a:solidFill>
                  <a:srgbClr val="000000"/>
                </a:solidFill>
                <a:latin typeface="Calibri"/>
                <a:ea typeface="DejaVu Sans"/>
              </a:rPr>
              <a:t>21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ru-RU" sz="2000" b="0" strike="noStrike" spc="-1" dirty="0">
              <a:latin typeface="Calibri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Ключевые слова: </a:t>
            </a:r>
            <a:r>
              <a:rPr lang="ru-RU" sz="2000" b="0" strike="noStrike" spc="-1" dirty="0">
                <a:latin typeface="Calibri"/>
                <a:ea typeface="+mn-lt"/>
                <a:cs typeface="+mn-lt"/>
              </a:rPr>
              <a:t>пространство эмоций, базовые эмоции, PAD, FACS, </a:t>
            </a:r>
            <a:r>
              <a:rPr lang="ru-RU" sz="2000" b="0" strike="noStrike" spc="-1" dirty="0" err="1">
                <a:latin typeface="Calibri"/>
                <a:ea typeface="+mn-lt"/>
                <a:cs typeface="+mn-lt"/>
              </a:rPr>
              <a:t>action</a:t>
            </a:r>
            <a:r>
              <a:rPr lang="ru-RU" sz="2000" b="0" strike="noStrike" spc="-1" dirty="0">
                <a:latin typeface="Calibri"/>
                <a:ea typeface="+mn-lt"/>
                <a:cs typeface="+mn-lt"/>
              </a:rPr>
              <a:t> </a:t>
            </a:r>
            <a:r>
              <a:rPr lang="ru-RU" sz="2000" b="0" strike="noStrike" spc="-1" dirty="0" err="1">
                <a:latin typeface="Calibri"/>
                <a:ea typeface="+mn-lt"/>
                <a:cs typeface="+mn-lt"/>
              </a:rPr>
              <a:t>units</a:t>
            </a:r>
            <a:r>
              <a:rPr lang="ru-RU" sz="2000" b="0" strike="noStrike" spc="-1" dirty="0">
                <a:latin typeface="Calibri"/>
                <a:ea typeface="+mn-lt"/>
                <a:cs typeface="+mn-lt"/>
              </a:rPr>
              <a:t>, нейронные сети</a:t>
            </a:r>
            <a:r>
              <a:rPr lang="ru-RU" sz="2000" spc="-1" dirty="0">
                <a:latin typeface="Calibri"/>
                <a:ea typeface="+mn-lt"/>
                <a:cs typeface="+mn-lt"/>
              </a:rPr>
              <a:t>, регрессионные модели, </a:t>
            </a:r>
            <a:r>
              <a:rPr lang="ru-RU" sz="2000" spc="-1" dirty="0" err="1">
                <a:latin typeface="Calibri"/>
                <a:ea typeface="+mn-lt"/>
                <a:cs typeface="+mn-lt"/>
              </a:rPr>
              <a:t>web</a:t>
            </a:r>
            <a:r>
              <a:rPr lang="ru-RU" sz="2000" spc="-1" dirty="0">
                <a:latin typeface="Calibri"/>
                <a:ea typeface="+mn-lt"/>
                <a:cs typeface="+mn-lt"/>
              </a:rPr>
              <a:t>-сервис, виртуальные ассистенты</a:t>
            </a:r>
            <a:r>
              <a:rPr lang="ru-RU" sz="2000" b="0" strike="noStrike" spc="-1" dirty="0">
                <a:latin typeface="Calibri"/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000" b="0" strike="noStrike" spc="-1" dirty="0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F61C3FAA-F235-4937-9046-C42BF84E4EDA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3993120" y="5686560"/>
            <a:ext cx="120924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D8ACD1A-A934-C3FB-5122-C9A1DAF9D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77" y="1508183"/>
            <a:ext cx="8504287" cy="2320707"/>
          </a:xfrm>
          <a:prstGeom prst="rect">
            <a:avLst/>
          </a:prstGeom>
        </p:spPr>
      </p:pic>
      <p:sp>
        <p:nvSpPr>
          <p:cNvPr id="180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1CDC9976-313A-4713-BEC0-D16313F6B9D7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20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261262" y="194203"/>
            <a:ext cx="8677080" cy="12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Реализация </a:t>
            </a:r>
            <a:r>
              <a:rPr lang="ru-RU" sz="2600" spc="-1" dirty="0" err="1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web</a:t>
            </a:r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-сервиса и демонстрация работы</a:t>
            </a:r>
            <a:endParaRPr lang="ru-RU" sz="2600"/>
          </a:p>
        </p:txBody>
      </p:sp>
      <p:sp>
        <p:nvSpPr>
          <p:cNvPr id="186" name="CustomShape 6"/>
          <p:cNvSpPr/>
          <p:nvPr/>
        </p:nvSpPr>
        <p:spPr>
          <a:xfrm>
            <a:off x="565200" y="735480"/>
            <a:ext cx="8128080" cy="316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500" b="0" strike="noStrike" spc="-1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9DBF0-E9C8-7852-32A9-3595ECA2BFC2}"/>
              </a:ext>
            </a:extLst>
          </p:cNvPr>
          <p:cNvSpPr txBox="1"/>
          <p:nvPr/>
        </p:nvSpPr>
        <p:spPr>
          <a:xfrm>
            <a:off x="711611" y="3900949"/>
            <a:ext cx="803418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Times New Roman"/>
              </a:rPr>
              <a:t>Рисунок</a:t>
            </a:r>
            <a:r>
              <a:rPr lang="en-US" dirty="0">
                <a:latin typeface="Times New Roman"/>
              </a:rPr>
              <a:t> 17 – </a:t>
            </a:r>
            <a:r>
              <a:rPr lang="en-US" dirty="0" err="1">
                <a:latin typeface="Times New Roman"/>
                <a:ea typeface="+mn-lt"/>
                <a:cs typeface="+mn-lt"/>
              </a:rPr>
              <a:t>Наведя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на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один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из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столбцов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 err="1">
                <a:latin typeface="Times New Roman"/>
                <a:ea typeface="+mn-lt"/>
                <a:cs typeface="+mn-lt"/>
              </a:rPr>
              <a:t>можно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получить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более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детальную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информацию</a:t>
            </a:r>
            <a:r>
              <a:rPr lang="en-US" dirty="0">
                <a:latin typeface="Times New Roman"/>
                <a:ea typeface="+mn-lt"/>
                <a:cs typeface="+mn-lt"/>
              </a:rPr>
              <a:t> о </a:t>
            </a:r>
            <a:r>
              <a:rPr lang="en-US" dirty="0" err="1">
                <a:latin typeface="Times New Roman"/>
                <a:ea typeface="+mn-lt"/>
                <a:cs typeface="+mn-lt"/>
              </a:rPr>
              <a:t>данных</a:t>
            </a:r>
            <a:r>
              <a:rPr lang="en-US" dirty="0">
                <a:latin typeface="Times New Roman"/>
                <a:ea typeface="+mn-lt"/>
                <a:cs typeface="+mn-lt"/>
              </a:rPr>
              <a:t> в </a:t>
            </a:r>
            <a:r>
              <a:rPr lang="en-US" dirty="0" err="1">
                <a:latin typeface="Times New Roman"/>
                <a:ea typeface="+mn-lt"/>
                <a:cs typeface="+mn-lt"/>
              </a:rPr>
              <a:t>виде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подсказки</a:t>
            </a:r>
            <a:endParaRPr lang="ru-RU" dirty="0" err="1">
              <a:latin typeface="Times New Roman"/>
              <a:ea typeface="+mn-lt"/>
              <a:cs typeface="+mn-lt"/>
            </a:endParaRPr>
          </a:p>
          <a:p>
            <a:pPr algn="ctr"/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1476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EA1EC6B9-5735-58E6-B895-8AC2B0951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77" y="1512066"/>
            <a:ext cx="8504288" cy="2312943"/>
          </a:xfrm>
          <a:prstGeom prst="rect">
            <a:avLst/>
          </a:prstGeom>
        </p:spPr>
      </p:pic>
      <p:sp>
        <p:nvSpPr>
          <p:cNvPr id="180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1CDC9976-313A-4713-BEC0-D16313F6B9D7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21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261262" y="194203"/>
            <a:ext cx="8677080" cy="12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Реализация </a:t>
            </a:r>
            <a:r>
              <a:rPr lang="ru-RU" sz="2600" spc="-1" dirty="0" err="1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web</a:t>
            </a:r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-сервиса и демонстрация работы</a:t>
            </a:r>
            <a:endParaRPr lang="ru-RU" sz="2600"/>
          </a:p>
        </p:txBody>
      </p:sp>
      <p:sp>
        <p:nvSpPr>
          <p:cNvPr id="186" name="CustomShape 6"/>
          <p:cNvSpPr/>
          <p:nvPr/>
        </p:nvSpPr>
        <p:spPr>
          <a:xfrm>
            <a:off x="565200" y="735480"/>
            <a:ext cx="8128080" cy="316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500" b="0" strike="noStrike" spc="-1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9DBF0-E9C8-7852-32A9-3595ECA2BFC2}"/>
              </a:ext>
            </a:extLst>
          </p:cNvPr>
          <p:cNvSpPr txBox="1"/>
          <p:nvPr/>
        </p:nvSpPr>
        <p:spPr>
          <a:xfrm>
            <a:off x="711611" y="3900949"/>
            <a:ext cx="80341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Times New Roman"/>
              </a:rPr>
              <a:t>Рисунок</a:t>
            </a:r>
            <a:r>
              <a:rPr lang="en-US" dirty="0">
                <a:latin typeface="Times New Roman"/>
              </a:rPr>
              <a:t> 18 – </a:t>
            </a:r>
            <a:r>
              <a:rPr lang="en-US" dirty="0" err="1">
                <a:latin typeface="Times New Roman"/>
                <a:ea typeface="+mn-lt"/>
                <a:cs typeface="+mn-lt"/>
              </a:rPr>
              <a:t>Выберем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тип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преобразования</a:t>
            </a:r>
            <a:r>
              <a:rPr lang="en-US" dirty="0">
                <a:latin typeface="Times New Roman"/>
                <a:ea typeface="+mn-lt"/>
                <a:cs typeface="+mn-lt"/>
              </a:rPr>
              <a:t> 7 -&gt; 2, </a:t>
            </a:r>
            <a:r>
              <a:rPr lang="en-US" dirty="0" err="1">
                <a:latin typeface="Times New Roman"/>
                <a:ea typeface="+mn-lt"/>
                <a:cs typeface="+mn-lt"/>
              </a:rPr>
              <a:t>виджеты</a:t>
            </a:r>
            <a:r>
              <a:rPr lang="en-US" dirty="0">
                <a:latin typeface="Times New Roman"/>
                <a:ea typeface="+mn-lt"/>
                <a:cs typeface="+mn-lt"/>
              </a:rPr>
              <a:t> 1 и 3 </a:t>
            </a:r>
            <a:r>
              <a:rPr lang="en-US" dirty="0" err="1">
                <a:latin typeface="Times New Roman"/>
                <a:ea typeface="+mn-lt"/>
                <a:cs typeface="+mn-lt"/>
              </a:rPr>
              <a:t>столбцов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поменяются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местами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 err="1">
                <a:latin typeface="Times New Roman"/>
                <a:ea typeface="+mn-lt"/>
                <a:cs typeface="+mn-lt"/>
              </a:rPr>
              <a:t>при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этом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редактируемая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таблица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так</a:t>
            </a:r>
            <a:r>
              <a:rPr lang="en-US" dirty="0">
                <a:latin typeface="Times New Roman"/>
                <a:ea typeface="+mn-lt"/>
                <a:cs typeface="+mn-lt"/>
              </a:rPr>
              <a:t> и </a:t>
            </a:r>
            <a:r>
              <a:rPr lang="en-US" dirty="0" err="1">
                <a:latin typeface="Times New Roman"/>
                <a:ea typeface="+mn-lt"/>
                <a:cs typeface="+mn-lt"/>
              </a:rPr>
              <a:t>останется</a:t>
            </a:r>
            <a:r>
              <a:rPr lang="en-US" dirty="0">
                <a:latin typeface="Times New Roman"/>
                <a:ea typeface="+mn-lt"/>
                <a:cs typeface="+mn-lt"/>
              </a:rPr>
              <a:t> в 1 </a:t>
            </a:r>
            <a:r>
              <a:rPr lang="en-US" dirty="0" err="1">
                <a:latin typeface="Times New Roman"/>
                <a:ea typeface="+mn-lt"/>
                <a:cs typeface="+mn-lt"/>
              </a:rPr>
              <a:t>столбце</a:t>
            </a:r>
            <a:endParaRPr lang="ru-RU" dirty="0" err="1">
              <a:latin typeface="Times New Roman"/>
              <a:ea typeface="+mn-lt"/>
              <a:cs typeface="+mn-lt"/>
            </a:endParaRPr>
          </a:p>
          <a:p>
            <a:pPr algn="ctr"/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6439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5DBEE47F-F85D-F536-DD65-1FA012FD7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24" y="1515608"/>
            <a:ext cx="8568814" cy="2305855"/>
          </a:xfrm>
          <a:prstGeom prst="rect">
            <a:avLst/>
          </a:prstGeom>
        </p:spPr>
      </p:pic>
      <p:sp>
        <p:nvSpPr>
          <p:cNvPr id="180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1CDC9976-313A-4713-BEC0-D16313F6B9D7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22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261262" y="194203"/>
            <a:ext cx="8677080" cy="12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Реализация </a:t>
            </a:r>
            <a:r>
              <a:rPr lang="ru-RU" sz="2600" spc="-1" dirty="0" err="1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web</a:t>
            </a:r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-сервиса и демонстрация работы</a:t>
            </a:r>
            <a:endParaRPr lang="ru-RU" sz="2600"/>
          </a:p>
        </p:txBody>
      </p:sp>
      <p:sp>
        <p:nvSpPr>
          <p:cNvPr id="186" name="CustomShape 6"/>
          <p:cNvSpPr/>
          <p:nvPr/>
        </p:nvSpPr>
        <p:spPr>
          <a:xfrm>
            <a:off x="565200" y="735480"/>
            <a:ext cx="8128080" cy="316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500" b="0" strike="noStrike" spc="-1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9DBF0-E9C8-7852-32A9-3595ECA2BFC2}"/>
              </a:ext>
            </a:extLst>
          </p:cNvPr>
          <p:cNvSpPr txBox="1"/>
          <p:nvPr/>
        </p:nvSpPr>
        <p:spPr>
          <a:xfrm>
            <a:off x="711611" y="3900949"/>
            <a:ext cx="803418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Times New Roman"/>
              </a:rPr>
              <a:t>Рисунок</a:t>
            </a:r>
            <a:r>
              <a:rPr lang="en-US" dirty="0">
                <a:latin typeface="Times New Roman"/>
              </a:rPr>
              <a:t> 19 – </a:t>
            </a:r>
            <a:r>
              <a:rPr lang="en-US" dirty="0" err="1">
                <a:latin typeface="Times New Roman"/>
                <a:ea typeface="+mn-lt"/>
                <a:cs typeface="+mn-lt"/>
              </a:rPr>
              <a:t>Результат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вычислений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модели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 err="1">
                <a:latin typeface="Times New Roman"/>
                <a:ea typeface="+mn-lt"/>
                <a:cs typeface="+mn-lt"/>
              </a:rPr>
              <a:t>отображён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на</a:t>
            </a:r>
            <a:r>
              <a:rPr lang="en-US" dirty="0">
                <a:latin typeface="Times New Roman"/>
                <a:ea typeface="+mn-lt"/>
                <a:cs typeface="+mn-lt"/>
              </a:rPr>
              <a:t> 2-х </a:t>
            </a:r>
            <a:r>
              <a:rPr lang="en-US" dirty="0" err="1">
                <a:latin typeface="Times New Roman"/>
                <a:ea typeface="+mn-lt"/>
                <a:cs typeface="+mn-lt"/>
              </a:rPr>
              <a:t>мерной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координатной</a:t>
            </a:r>
            <a:endParaRPr lang="ru-RU" dirty="0" err="1">
              <a:latin typeface="Times New Roman"/>
              <a:ea typeface="+mn-lt"/>
              <a:cs typeface="+mn-lt"/>
            </a:endParaRPr>
          </a:p>
          <a:p>
            <a:pPr algn="ctr"/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4186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3">
            <a:extLst>
              <a:ext uri="{FF2B5EF4-FFF2-40B4-BE49-F238E27FC236}">
                <a16:creationId xmlns:a16="http://schemas.microsoft.com/office/drawing/2014/main" id="{02879597-6516-CFE6-4106-37BB34664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23" y="1518024"/>
            <a:ext cx="8531943" cy="2356333"/>
          </a:xfrm>
          <a:prstGeom prst="rect">
            <a:avLst/>
          </a:prstGeom>
        </p:spPr>
      </p:pic>
      <p:sp>
        <p:nvSpPr>
          <p:cNvPr id="180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1CDC9976-313A-4713-BEC0-D16313F6B9D7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23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261262" y="194203"/>
            <a:ext cx="8677080" cy="12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Реализация </a:t>
            </a:r>
            <a:r>
              <a:rPr lang="ru-RU" sz="2600" spc="-1" dirty="0" err="1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web</a:t>
            </a:r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-сервиса и демонстрация работы</a:t>
            </a:r>
            <a:endParaRPr lang="ru-RU" sz="2600"/>
          </a:p>
        </p:txBody>
      </p:sp>
      <p:sp>
        <p:nvSpPr>
          <p:cNvPr id="186" name="CustomShape 6"/>
          <p:cNvSpPr/>
          <p:nvPr/>
        </p:nvSpPr>
        <p:spPr>
          <a:xfrm>
            <a:off x="565200" y="735480"/>
            <a:ext cx="8128080" cy="316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500" b="0" strike="noStrike" spc="-1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9DBF0-E9C8-7852-32A9-3595ECA2BFC2}"/>
              </a:ext>
            </a:extLst>
          </p:cNvPr>
          <p:cNvSpPr txBox="1"/>
          <p:nvPr/>
        </p:nvSpPr>
        <p:spPr>
          <a:xfrm>
            <a:off x="711611" y="3900949"/>
            <a:ext cx="803418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Times New Roman"/>
              </a:rPr>
              <a:t>Рисунок</a:t>
            </a:r>
            <a:r>
              <a:rPr lang="en-US" dirty="0">
                <a:latin typeface="Times New Roman"/>
              </a:rPr>
              <a:t> 20 – </a:t>
            </a:r>
            <a:r>
              <a:rPr lang="en-US" dirty="0" err="1">
                <a:latin typeface="Times New Roman"/>
                <a:ea typeface="+mn-lt"/>
                <a:cs typeface="+mn-lt"/>
              </a:rPr>
              <a:t>Выбранный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тип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преобразования</a:t>
            </a:r>
            <a:r>
              <a:rPr lang="en-US" dirty="0">
                <a:latin typeface="Times New Roman"/>
                <a:ea typeface="+mn-lt"/>
                <a:cs typeface="+mn-lt"/>
              </a:rPr>
              <a:t> 7 -&gt; 42. В 3-м </a:t>
            </a:r>
            <a:r>
              <a:rPr lang="en-US" dirty="0" err="1">
                <a:latin typeface="Times New Roman"/>
                <a:ea typeface="+mn-lt"/>
                <a:cs typeface="+mn-lt"/>
              </a:rPr>
              <a:t>столбце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отсутствует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визуализация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для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выходной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таблицы</a:t>
            </a:r>
            <a:endParaRPr lang="ru-RU" dirty="0" err="1">
              <a:latin typeface="Times New Roman"/>
              <a:ea typeface="+mn-lt"/>
              <a:cs typeface="+mn-lt"/>
            </a:endParaRPr>
          </a:p>
          <a:p>
            <a:pPr algn="ctr"/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3739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Заключение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628560" y="925920"/>
            <a:ext cx="7885800" cy="52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3A380DCC-2A16-4289-847B-1F006F7971C0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24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65" name="CustomShape 5"/>
          <p:cNvSpPr/>
          <p:nvPr/>
        </p:nvSpPr>
        <p:spPr>
          <a:xfrm>
            <a:off x="572040" y="1008000"/>
            <a:ext cx="8283600" cy="273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ru-RU" sz="1600" spc="-1" dirty="0">
                <a:ea typeface="+mn-lt"/>
                <a:cs typeface="+mn-lt"/>
              </a:rPr>
              <a:t>В данной работе производилась разработка </a:t>
            </a:r>
            <a:r>
              <a:rPr lang="ru-RU" sz="1600" spc="-1" dirty="0" err="1">
                <a:ea typeface="+mn-lt"/>
                <a:cs typeface="+mn-lt"/>
              </a:rPr>
              <a:t>web</a:t>
            </a:r>
            <a:r>
              <a:rPr lang="ru-RU" sz="1600" spc="-1" dirty="0">
                <a:ea typeface="+mn-lt"/>
                <a:cs typeface="+mn-lt"/>
              </a:rPr>
              <a:t>-сервиса</a:t>
            </a:r>
            <a:r>
              <a:rPr lang="ru-RU" sz="1600" b="0" strike="noStrike" spc="-1" dirty="0">
                <a:ea typeface="+mn-lt"/>
                <a:cs typeface="+mn-lt"/>
              </a:rPr>
              <a:t>, </a:t>
            </a:r>
            <a:r>
              <a:rPr lang="ru-RU" sz="1600" spc="-1" dirty="0">
                <a:ea typeface="+mn-lt"/>
                <a:cs typeface="+mn-lt"/>
              </a:rPr>
              <a:t>служащего удобным программным интерфейсом для работы </a:t>
            </a:r>
            <a:r>
              <a:rPr lang="ru-RU" sz="1600" b="0" strike="noStrike" spc="-1" dirty="0">
                <a:ea typeface="+mn-lt"/>
                <a:cs typeface="+mn-lt"/>
              </a:rPr>
              <a:t>с </a:t>
            </a:r>
            <a:r>
              <a:rPr lang="ru-RU" sz="1600" spc="-1" dirty="0">
                <a:ea typeface="+mn-lt"/>
                <a:cs typeface="+mn-lt"/>
              </a:rPr>
              <a:t>обученными регрессионными </a:t>
            </a:r>
            <a:r>
              <a:rPr lang="ru-RU" sz="1600" b="0" strike="noStrike" spc="-1" dirty="0">
                <a:ea typeface="+mn-lt"/>
                <a:cs typeface="+mn-lt"/>
              </a:rPr>
              <a:t>и </a:t>
            </a:r>
            <a:r>
              <a:rPr lang="ru-RU" sz="1600" spc="-1" dirty="0" err="1">
                <a:ea typeface="+mn-lt"/>
                <a:cs typeface="+mn-lt"/>
              </a:rPr>
              <a:t>нейросетевыми</a:t>
            </a:r>
            <a:r>
              <a:rPr lang="ru-RU" sz="1600" spc="-1" dirty="0">
                <a:ea typeface="+mn-lt"/>
                <a:cs typeface="+mn-lt"/>
              </a:rPr>
              <a:t> моделями.</a:t>
            </a:r>
          </a:p>
          <a:p>
            <a:pPr algn="just"/>
            <a:r>
              <a:rPr lang="ru-RU" sz="1600" dirty="0">
                <a:cs typeface="Arial"/>
              </a:rPr>
              <a:t>Разрабатываемое ПО обладает следующими возможностями:</a:t>
            </a:r>
            <a:endParaRPr lang="ru-RU" sz="1600" dirty="0"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ru-RU" sz="1600" dirty="0">
                <a:cs typeface="Arial"/>
              </a:rPr>
              <a:t>загрузка моделей (не более одной, только типа 2 </a:t>
            </a:r>
            <a:r>
              <a:rPr lang="ru-RU" sz="1600" dirty="0">
                <a:ea typeface="+mn-lt"/>
                <a:cs typeface="+mn-lt"/>
              </a:rPr>
              <a:t>-&gt; 7</a:t>
            </a:r>
            <a:r>
              <a:rPr lang="ru-RU" sz="1600" dirty="0">
                <a:cs typeface="Arial"/>
              </a:rPr>
              <a:t>)</a:t>
            </a:r>
            <a:endParaRPr lang="ru-RU" sz="1600" dirty="0"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endParaRPr lang="ru-RU" sz="1600" dirty="0"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ru-RU" sz="1600" dirty="0">
                <a:cs typeface="Arial"/>
              </a:rPr>
              <a:t>выбор типа преобразования (2 -&gt; 7, 7 -&gt; 2, 42 -&gt; 7, 7 -&gt; 42, 2 -&gt; 42, 42 -&gt; 2)</a:t>
            </a:r>
            <a:endParaRPr lang="ru-RU" sz="1600" dirty="0"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ru-RU" sz="1600" dirty="0">
                <a:cs typeface="Arial"/>
              </a:rPr>
              <a:t>визуализация полученного преобразования входных данных в выходные данные</a:t>
            </a:r>
            <a:endParaRPr lang="ru-RU" sz="1600" dirty="0"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ru-RU" sz="1600" dirty="0">
                <a:cs typeface="Arial"/>
              </a:rPr>
              <a:t>выдача ошибки, при некорректном создании модели</a:t>
            </a:r>
            <a:endParaRPr lang="ru-RU" sz="1600"/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72BDBA3B-D1B3-707F-EE3D-7E33E9A4D6DF}"/>
              </a:ext>
            </a:extLst>
          </p:cNvPr>
          <p:cNvSpPr/>
          <p:nvPr/>
        </p:nvSpPr>
        <p:spPr>
          <a:xfrm>
            <a:off x="573253" y="321612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600" spc="-1" dirty="0">
                <a:solidFill>
                  <a:srgbClr val="000000"/>
                </a:solidFill>
                <a:latin typeface="Calibri Light"/>
              </a:rPr>
              <a:t>Необходимые доработки</a:t>
            </a:r>
            <a:endParaRPr lang="ru-RU" sz="2600" b="0" strike="noStrike" spc="-1" dirty="0"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51876-71EE-0941-2F9E-A36D4C143E36}"/>
              </a:ext>
            </a:extLst>
          </p:cNvPr>
          <p:cNvSpPr txBox="1"/>
          <p:nvPr/>
        </p:nvSpPr>
        <p:spPr>
          <a:xfrm>
            <a:off x="573345" y="3827206"/>
            <a:ext cx="845819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Char char="•"/>
            </a:pPr>
            <a:r>
              <a:rPr lang="ru-RU" sz="1600" dirty="0">
                <a:latin typeface="Arial"/>
                <a:cs typeface="Arial"/>
              </a:rPr>
              <a:t>  загрузка моделей (ЛЮБОГО из 6 типов) =&gt; необходим </a:t>
            </a:r>
            <a:r>
              <a:rPr lang="ru-RU" sz="1600" dirty="0" err="1">
                <a:latin typeface="Arial"/>
                <a:cs typeface="Arial"/>
              </a:rPr>
              <a:t>унифицрованный</a:t>
            </a:r>
            <a:r>
              <a:rPr lang="ru-RU" sz="1600" dirty="0">
                <a:latin typeface="Arial"/>
                <a:cs typeface="Arial"/>
              </a:rPr>
              <a:t> формат файла модели​</a:t>
            </a:r>
            <a:endParaRPr lang="ru-RU" sz="1600">
              <a:latin typeface="Arial"/>
            </a:endParaRPr>
          </a:p>
          <a:p>
            <a:pPr algn="just">
              <a:buFont typeface="Arial"/>
              <a:buChar char="•"/>
            </a:pPr>
            <a:r>
              <a:rPr lang="ru-RU" sz="1600" dirty="0">
                <a:latin typeface="Arial"/>
                <a:cs typeface="Arial"/>
              </a:rPr>
              <a:t>   разработка алгоритма загрузки и создания моделей (</a:t>
            </a:r>
            <a:r>
              <a:rPr lang="ru-RU" sz="1600" dirty="0" err="1">
                <a:latin typeface="Arial"/>
                <a:cs typeface="Arial"/>
              </a:rPr>
              <a:t>дял</a:t>
            </a:r>
            <a:r>
              <a:rPr lang="ru-RU" sz="1600" dirty="0">
                <a:latin typeface="Arial"/>
                <a:cs typeface="Arial"/>
              </a:rPr>
              <a:t> различных типов)</a:t>
            </a:r>
          </a:p>
          <a:p>
            <a:pPr algn="just">
              <a:buFont typeface="Arial"/>
              <a:buChar char="•"/>
            </a:pPr>
            <a:r>
              <a:rPr lang="ru-RU" sz="1600" dirty="0">
                <a:latin typeface="Arial"/>
                <a:cs typeface="Arial"/>
              </a:rPr>
              <a:t>  выдача ошибки, при других случаях (загрузка группы моделей с дубликатами, в группе есть некорректные модели и т.д.)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Список литературы</a:t>
            </a:r>
            <a:endParaRPr lang="ru-RU" sz="2600" b="0" strike="noStrike" spc="-1" dirty="0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628560" y="925920"/>
            <a:ext cx="7885800" cy="52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70B9940F-CA13-4602-A0A1-12290B34D45A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25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2190240" y="5464440"/>
            <a:ext cx="47620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5"/>
          <p:cNvSpPr/>
          <p:nvPr/>
        </p:nvSpPr>
        <p:spPr>
          <a:xfrm>
            <a:off x="617760" y="1080000"/>
            <a:ext cx="8021880" cy="38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1. </a:t>
            </a:r>
            <a:r>
              <a:rPr lang="ru-RU" sz="1600" spc="-1" dirty="0" err="1">
                <a:latin typeface="Calibri"/>
                <a:ea typeface="+mn-lt"/>
                <a:cs typeface="+mn-lt"/>
              </a:rPr>
              <a:t>Dash</a:t>
            </a:r>
            <a:r>
              <a:rPr lang="ru-RU" sz="1600" spc="-1" dirty="0">
                <a:latin typeface="Calibri"/>
                <a:ea typeface="+mn-lt"/>
                <a:cs typeface="+mn-lt"/>
              </a:rPr>
              <a:t> Python User Guide [Электронный ресурс] / URL</a:t>
            </a:r>
            <a:r>
              <a:rPr lang="ru-RU" sz="1600" b="0" strike="noStrike" spc="-1" dirty="0">
                <a:latin typeface="Calibri"/>
                <a:ea typeface="+mn-lt"/>
                <a:cs typeface="+mn-lt"/>
              </a:rPr>
              <a:t>: </a:t>
            </a:r>
            <a:r>
              <a:rPr lang="ru-RU" sz="1600" spc="-1" dirty="0">
                <a:latin typeface="Calibri"/>
                <a:ea typeface="+mn-lt"/>
                <a:cs typeface="+mn-lt"/>
              </a:rPr>
              <a:t>https://dash</a:t>
            </a:r>
            <a:r>
              <a:rPr lang="ru-RU" sz="1600" b="0" strike="noStrike" spc="-1" dirty="0">
                <a:latin typeface="Calibri"/>
                <a:ea typeface="+mn-lt"/>
                <a:cs typeface="+mn-lt"/>
              </a:rPr>
              <a:t>.</a:t>
            </a:r>
            <a:r>
              <a:rPr lang="ru-RU" sz="1600" spc="-1" dirty="0">
                <a:latin typeface="Calibri"/>
                <a:ea typeface="+mn-lt"/>
                <a:cs typeface="+mn-lt"/>
              </a:rPr>
              <a:t>plotly</a:t>
            </a:r>
            <a:r>
              <a:rPr lang="ru-RU" sz="1600" b="0" strike="noStrike" spc="-1" dirty="0">
                <a:latin typeface="Calibri"/>
                <a:ea typeface="+mn-lt"/>
                <a:cs typeface="+mn-lt"/>
              </a:rPr>
              <a:t>.</a:t>
            </a:r>
            <a:r>
              <a:rPr lang="ru-RU" sz="1600" spc="-1" dirty="0">
                <a:latin typeface="Calibri"/>
                <a:ea typeface="+mn-lt"/>
                <a:cs typeface="+mn-lt"/>
              </a:rPr>
              <a:t>com/ (дата обращения: 20.03.2022)</a:t>
            </a:r>
            <a:endParaRPr lang="ru-RU" sz="1600" b="0" strike="noStrike" spc="-1" dirty="0">
              <a:latin typeface="Calibri"/>
            </a:endParaRPr>
          </a:p>
          <a:p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2. </a:t>
            </a:r>
            <a:r>
              <a:rPr lang="ru-RU" sz="1600" spc="-1" dirty="0">
                <a:latin typeface="Calibri"/>
                <a:ea typeface="+mn-lt"/>
                <a:cs typeface="+mn-lt"/>
              </a:rPr>
              <a:t>Создание Web-сервисов </a:t>
            </a:r>
            <a:r>
              <a:rPr lang="ru-RU" sz="1600" b="0" strike="noStrike" spc="-1" dirty="0">
                <a:latin typeface="Calibri"/>
                <a:ea typeface="+mn-lt"/>
                <a:cs typeface="+mn-lt"/>
              </a:rPr>
              <a:t>на Python</a:t>
            </a:r>
            <a:r>
              <a:rPr lang="ru-RU" sz="1600" spc="-1" dirty="0">
                <a:latin typeface="Calibri"/>
                <a:ea typeface="+mn-lt"/>
                <a:cs typeface="+mn-lt"/>
              </a:rPr>
              <a:t> [Электронный ресурс] // coursera</a:t>
            </a:r>
            <a:r>
              <a:rPr lang="ru-RU" sz="1600" b="0" strike="noStrike" spc="-1" dirty="0">
                <a:latin typeface="Calibri"/>
                <a:ea typeface="+mn-lt"/>
                <a:cs typeface="+mn-lt"/>
              </a:rPr>
              <a:t>.</a:t>
            </a:r>
            <a:r>
              <a:rPr lang="ru-RU" sz="1600" spc="-1" dirty="0">
                <a:latin typeface="Calibri"/>
                <a:ea typeface="+mn-lt"/>
                <a:cs typeface="+mn-lt"/>
              </a:rPr>
              <a:t>org URL</a:t>
            </a:r>
            <a:r>
              <a:rPr lang="ru-RU" sz="1600" b="0" strike="noStrike" spc="-1" dirty="0">
                <a:latin typeface="Calibri"/>
                <a:ea typeface="+mn-lt"/>
                <a:cs typeface="+mn-lt"/>
              </a:rPr>
              <a:t>: </a:t>
            </a:r>
            <a:r>
              <a:rPr lang="ru-RU" sz="1600" spc="-1" dirty="0">
                <a:latin typeface="Calibri"/>
                <a:ea typeface="+mn-lt"/>
                <a:cs typeface="+mn-lt"/>
              </a:rPr>
              <a:t>https://www</a:t>
            </a:r>
            <a:r>
              <a:rPr lang="ru-RU" sz="1600" b="0" strike="noStrike" spc="-1" dirty="0">
                <a:latin typeface="Calibri"/>
                <a:ea typeface="+mn-lt"/>
                <a:cs typeface="+mn-lt"/>
              </a:rPr>
              <a:t>.</a:t>
            </a:r>
            <a:r>
              <a:rPr lang="ru-RU" sz="1600" spc="-1" dirty="0">
                <a:latin typeface="Calibri"/>
                <a:ea typeface="+mn-lt"/>
                <a:cs typeface="+mn-lt"/>
              </a:rPr>
              <a:t>coursera</a:t>
            </a:r>
            <a:r>
              <a:rPr lang="ru-RU" sz="1600" b="0" strike="noStrike" spc="-1" dirty="0">
                <a:latin typeface="Calibri"/>
                <a:ea typeface="+mn-lt"/>
                <a:cs typeface="+mn-lt"/>
              </a:rPr>
              <a:t>.</a:t>
            </a:r>
            <a:r>
              <a:rPr lang="ru-RU" sz="1600" spc="-1" dirty="0">
                <a:latin typeface="Calibri"/>
                <a:ea typeface="+mn-lt"/>
                <a:cs typeface="+mn-lt"/>
              </a:rPr>
              <a:t>org/learn/python-for-web (дата обращения</a:t>
            </a:r>
            <a:r>
              <a:rPr lang="ru-RU" sz="1600" b="0" strike="noStrike" spc="-1" dirty="0">
                <a:latin typeface="Calibri"/>
                <a:ea typeface="+mn-lt"/>
                <a:cs typeface="+mn-lt"/>
              </a:rPr>
              <a:t>: </a:t>
            </a:r>
            <a:r>
              <a:rPr lang="ru-RU" sz="1600" spc="-1" dirty="0">
                <a:latin typeface="Calibri"/>
                <a:ea typeface="+mn-lt"/>
                <a:cs typeface="+mn-lt"/>
              </a:rPr>
              <a:t>02.03.2022)</a:t>
            </a:r>
            <a:endParaRPr lang="ru-RU" sz="1600" b="0" strike="noStrike" spc="-1" dirty="0">
              <a:latin typeface="Calibri"/>
            </a:endParaRPr>
          </a:p>
          <a:p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3. </a:t>
            </a:r>
            <a:r>
              <a:rPr lang="en-US" sz="1600" spc="-1" dirty="0">
                <a:latin typeface="Calibri"/>
                <a:ea typeface="+mn-lt"/>
                <a:cs typeface="+mn-lt"/>
              </a:rPr>
              <a:t>Lutz M. Learning </a:t>
            </a:r>
            <a:r>
              <a:rPr lang="en-US" sz="1600" b="0" strike="noStrike" spc="-1" dirty="0">
                <a:latin typeface="Calibri"/>
                <a:ea typeface="+mn-lt"/>
                <a:cs typeface="+mn-lt"/>
              </a:rPr>
              <a:t>Python: </a:t>
            </a:r>
            <a:r>
              <a:rPr lang="en-US" sz="1600" spc="-1" dirty="0">
                <a:latin typeface="Calibri"/>
                <a:ea typeface="+mn-lt"/>
                <a:cs typeface="+mn-lt"/>
              </a:rPr>
              <a:t>Powerful Object-Oriented Programming</a:t>
            </a:r>
            <a:r>
              <a:rPr lang="en-US" sz="1600" b="0" strike="noStrike" spc="-1" dirty="0">
                <a:latin typeface="Calibri"/>
                <a:ea typeface="+mn-lt"/>
                <a:cs typeface="+mn-lt"/>
              </a:rPr>
              <a:t>. </a:t>
            </a:r>
            <a:r>
              <a:rPr lang="en-US" sz="1600" spc="-1" dirty="0">
                <a:latin typeface="Calibri"/>
                <a:ea typeface="+mn-lt"/>
                <a:cs typeface="+mn-lt"/>
              </a:rPr>
              <a:t>– </a:t>
            </a:r>
            <a:r>
              <a:rPr lang="en-US" sz="1600" b="0" strike="noStrike" spc="-1" dirty="0">
                <a:latin typeface="Calibri"/>
                <a:ea typeface="+mn-lt"/>
                <a:cs typeface="+mn-lt"/>
              </a:rPr>
              <a:t>"</a:t>
            </a:r>
            <a:r>
              <a:rPr lang="en-US" sz="1600" spc="-1" dirty="0">
                <a:latin typeface="Calibri"/>
                <a:ea typeface="+mn-lt"/>
                <a:cs typeface="+mn-lt"/>
              </a:rPr>
              <a:t>O'Reilly Media, Inc.", 2013</a:t>
            </a:r>
            <a:r>
              <a:rPr lang="en-US" sz="1600" b="0" strike="noStrike" spc="-1" dirty="0">
                <a:latin typeface="Calibri"/>
                <a:ea typeface="+mn-lt"/>
                <a:cs typeface="+mn-lt"/>
              </a:rPr>
              <a:t>.</a:t>
            </a:r>
            <a:endParaRPr lang="en-US" sz="1600" spc="-1" dirty="0">
              <a:latin typeface="Calibri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4. </a:t>
            </a:r>
            <a:r>
              <a:rPr lang="ru-RU" sz="1600" b="0" strike="noStrike" spc="-1" err="1">
                <a:solidFill>
                  <a:srgbClr val="000000"/>
                </a:solidFill>
                <a:latin typeface="Calibri"/>
              </a:rPr>
              <a:t>Экман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, Пол. Психология эмоций [= </a:t>
            </a:r>
            <a:r>
              <a:rPr lang="ru-RU" sz="1600" b="0" strike="noStrike" spc="-1" err="1">
                <a:solidFill>
                  <a:srgbClr val="000000"/>
                </a:solidFill>
                <a:latin typeface="Calibri"/>
              </a:rPr>
              <a:t>Emotions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 err="1">
                <a:solidFill>
                  <a:srgbClr val="000000"/>
                </a:solidFill>
                <a:latin typeface="Calibri"/>
              </a:rPr>
              <a:t>Revealed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ru-RU" sz="1600" b="0" strike="noStrike" spc="-1" err="1">
                <a:solidFill>
                  <a:srgbClr val="000000"/>
                </a:solidFill>
                <a:latin typeface="Calibri"/>
              </a:rPr>
              <a:t>Recognizing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 err="1">
                <a:solidFill>
                  <a:srgbClr val="000000"/>
                </a:solidFill>
                <a:latin typeface="Calibri"/>
              </a:rPr>
              <a:t>Faces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 err="1">
                <a:solidFill>
                  <a:srgbClr val="000000"/>
                </a:solidFill>
                <a:latin typeface="Calibri"/>
              </a:rPr>
              <a:t>and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 err="1">
                <a:solidFill>
                  <a:srgbClr val="000000"/>
                </a:solidFill>
                <a:latin typeface="Calibri"/>
              </a:rPr>
              <a:t>Feelings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 err="1">
                <a:solidFill>
                  <a:srgbClr val="000000"/>
                </a:solidFill>
                <a:latin typeface="Calibri"/>
              </a:rPr>
              <a:t>to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 err="1">
                <a:solidFill>
                  <a:srgbClr val="000000"/>
                </a:solidFill>
                <a:latin typeface="Calibri"/>
              </a:rPr>
              <a:t>Improve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 Communication </a:t>
            </a:r>
            <a:r>
              <a:rPr lang="ru-RU" sz="1600" b="0" strike="noStrike" spc="-1" err="1">
                <a:solidFill>
                  <a:srgbClr val="000000"/>
                </a:solidFill>
                <a:latin typeface="Calibri"/>
              </a:rPr>
              <a:t>and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 err="1">
                <a:solidFill>
                  <a:srgbClr val="000000"/>
                </a:solidFill>
                <a:latin typeface="Calibri"/>
              </a:rPr>
              <a:t>Emotional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 Life] / Пер. с англ.: В. Кузин. — СПб.: Питер, 2010. — 336 с.</a:t>
            </a:r>
            <a:endParaRPr lang="ru-RU" sz="1600" b="0" strike="noStrike" spc="-1"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5. 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Модель эмоционального состояния PAD [Электронный ресурс] / URL: </a:t>
            </a:r>
            <a:r>
              <a:rPr lang="ru-RU" sz="1600" b="0" u="sng" strike="noStrike" spc="-1" dirty="0">
                <a:solidFill>
                  <a:srgbClr val="0563C1"/>
                </a:solidFill>
                <a:uFillTx/>
                <a:latin typeface="Calibri"/>
                <a:ea typeface="Noto Sans CJK SC"/>
                <a:hlinkClick r:id="rId2"/>
              </a:rPr>
              <a:t>https://ru.abcdef.wiki/wiki/PAD_emotional_state_model</a:t>
            </a:r>
            <a:endParaRPr lang="ru-RU" sz="1600" b="0" strike="noStrike" spc="-1"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6. Система кодирования движений лица (FACS) - Визуальное руководство [Электронный ресурс] / URL: https://imotions.com/blog/facial-action-coding-system/</a:t>
            </a:r>
            <a:endParaRPr lang="ru-RU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Актуальность работы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96D5DB47-A8D9-485D-923A-E1B3B3A9E8A3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3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734280" y="5628240"/>
            <a:ext cx="172728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126" name="Рисунок 5"/>
          <p:cNvPicPr/>
          <p:nvPr/>
        </p:nvPicPr>
        <p:blipFill>
          <a:blip r:embed="rId2"/>
          <a:stretch/>
        </p:blipFill>
        <p:spPr>
          <a:xfrm>
            <a:off x="5774400" y="1043640"/>
            <a:ext cx="3312360" cy="3229920"/>
          </a:xfrm>
          <a:prstGeom prst="rect">
            <a:avLst/>
          </a:prstGeom>
          <a:ln>
            <a:noFill/>
          </a:ln>
        </p:spPr>
      </p:pic>
      <p:sp>
        <p:nvSpPr>
          <p:cNvPr id="127" name="CustomShape 4"/>
          <p:cNvSpPr/>
          <p:nvPr/>
        </p:nvSpPr>
        <p:spPr>
          <a:xfrm>
            <a:off x="6045840" y="4387320"/>
            <a:ext cx="286560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Рисунок</a:t>
            </a: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 1 – </a:t>
            </a: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 Circumplex model of </a:t>
            </a:r>
            <a:endParaRPr lang="ru-RU" sz="14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affect</a:t>
            </a: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(модель </a:t>
            </a: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PA</a:t>
            </a: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628560" y="926280"/>
            <a:ext cx="4698720" cy="52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Существуют различные подходы к описанию эмоций человека. Исследователи, разделяющие непрерывную теорию эмоций, расходятся во мнениях относительно количества и содержания фундаментальных эмоций. Многомерные модели эмоциональных состояний различаются между собой количеством измерений (осей) и их смысловой нагрузкой. Полом Экманом в XX веке была разработана система кодирования лицевых движений (FACS). Большинство людей в современном обществе выражает эмоции приблизительно одинаково, что даёт возможность использовать труды Пола Экмана в данной работе.С учётом вышесказанного, встаёт вопрос о необходимости иметь возможность отображать пространства эмоций различных размерностей друг в друга.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Актуальность работы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28560" y="925920"/>
            <a:ext cx="4698720" cy="52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Существуют различные подходы к описанию эмоций человека. Исследователи, разделяющие непрерывную теорию эмоций, расходятся во мнениях относительно количества и содержания фундаментальных эмоций. Многомерные модели эмоциональных состояний различаются между собой количеством измерений (осей) и их смысловой нагрузкой. Полом Экманом в XX веке была разработана система кодирования лицевых движений (FACS). Большинство людей в современном обществе выражает эмоции приблизительно одинаково, что даёт возможность использовать труды Пола Экмана в данной работе.С учётом вышесказанного, встаёт вопрос о необходимости иметь возможность отображать пространства эмоций различных размерностей друг в друга.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4FB77C0A-E4F8-467D-BA29-CF894B778EFF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4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3734280" y="5628240"/>
            <a:ext cx="172728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6087960" y="4387320"/>
            <a:ext cx="278172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Рисунок</a:t>
            </a: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 2 – </a:t>
            </a: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система кодирования </a:t>
            </a:r>
            <a:endParaRPr lang="ru-RU" sz="14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лицевых движений (FACS)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134" name="Рисунок 133"/>
          <p:cNvPicPr/>
          <p:nvPr/>
        </p:nvPicPr>
        <p:blipFill>
          <a:blip r:embed="rId2"/>
          <a:stretch/>
        </p:blipFill>
        <p:spPr>
          <a:xfrm>
            <a:off x="5981760" y="864000"/>
            <a:ext cx="2760480" cy="361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Актуальность работы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28560" y="925920"/>
            <a:ext cx="4698720" cy="52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Существуют различные подходы к описанию эмоций человека. Исследователи, разделяющие непрерывную теорию эмоций, расходятся во мнениях относительно количества и содержания фундаментальных эмоций. Многомерные модели эмоциональных состояний различаются между собой количеством измерений (осей) и их смысловой нагрузкой. Полом Экманом в XX веке была разработана система кодирования лицевых движений (FACS). Большинство людей в современном обществе выражает эмоции приблизительно одинаково, что даёт возможность использовать труды Пола Экмана в данной работе.С учётом вышесказанного, встаёт вопрос о необходимости иметь возможность отображать пространства эмоций различных размерностей друг в друга.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68443A18-5C44-4AAA-97C5-C2D684F616C6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5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3734280" y="5628240"/>
            <a:ext cx="172728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5827479" y="4387320"/>
            <a:ext cx="2976882" cy="6982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Рисунок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3 – 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6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базовых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эмоций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Пола</a:t>
            </a:r>
            <a:r>
              <a:rPr lang="en-US" sz="1400" spc="-1" dirty="0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ru-RU" sz="14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Экмана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+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нейтральная</a:t>
            </a:r>
            <a:r>
              <a:rPr lang="en-US" sz="1400" spc="-1" dirty="0">
                <a:solidFill>
                  <a:srgbClr val="000000"/>
                </a:solidFill>
                <a:latin typeface="Times New Roman"/>
                <a:ea typeface="Times New Roman"/>
              </a:rPr>
              <a:t> (clear)</a:t>
            </a:r>
            <a:endParaRPr lang="ru-RU" sz="1400" b="0" strike="noStrike" spc="-1" dirty="0">
              <a:latin typeface="Arial"/>
            </a:endParaRPr>
          </a:p>
        </p:txBody>
      </p:sp>
      <p:pic>
        <p:nvPicPr>
          <p:cNvPr id="140" name="Рисунок 139"/>
          <p:cNvPicPr/>
          <p:nvPr/>
        </p:nvPicPr>
        <p:blipFill>
          <a:blip r:embed="rId2"/>
          <a:stretch/>
        </p:blipFill>
        <p:spPr>
          <a:xfrm>
            <a:off x="5328000" y="951840"/>
            <a:ext cx="3748320" cy="351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Цель НИР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097A4A1A-CF5A-4456-9686-BD75931E9C44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6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993120" y="5686560"/>
            <a:ext cx="120924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4"/>
          <p:cNvSpPr/>
          <p:nvPr/>
        </p:nvSpPr>
        <p:spPr>
          <a:xfrm>
            <a:off x="552066" y="723546"/>
            <a:ext cx="8040240" cy="97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/>
            <a:r>
              <a:rPr lang="ru-RU" sz="2000" b="0" strike="noStrike" spc="-1" dirty="0">
                <a:latin typeface="Calibri"/>
                <a:ea typeface="+mn-lt"/>
                <a:cs typeface="+mn-lt"/>
              </a:rPr>
              <a:t>Целью данной работы, </a:t>
            </a:r>
            <a:r>
              <a:rPr lang="ru-RU" sz="2000" spc="-1" dirty="0">
                <a:latin typeface="Calibri"/>
                <a:ea typeface="+mn-lt"/>
                <a:cs typeface="+mn-lt"/>
              </a:rPr>
              <a:t>является упрощение взаимодействия пользователя с обученными моделями. Для достижения этой цели ведётся разработка программного обеспечения (ПО) – </a:t>
            </a:r>
            <a:r>
              <a:rPr lang="ru-RU" sz="2000" spc="-1" dirty="0" err="1">
                <a:latin typeface="Calibri"/>
                <a:ea typeface="+mn-lt"/>
                <a:cs typeface="+mn-lt"/>
              </a:rPr>
              <a:t>web</a:t>
            </a:r>
            <a:r>
              <a:rPr lang="ru-RU" sz="2000" spc="-1" dirty="0">
                <a:latin typeface="Calibri"/>
                <a:ea typeface="+mn-lt"/>
                <a:cs typeface="+mn-lt"/>
              </a:rPr>
              <a:t>-сервиса, являющегося удобным программным интерфейсом для работы с обученными моделями</a:t>
            </a:r>
            <a:r>
              <a:rPr lang="ru-RU" sz="2000" b="0" strike="noStrike" spc="-1" dirty="0">
                <a:latin typeface="Calibri"/>
                <a:ea typeface="+mn-lt"/>
                <a:cs typeface="+mn-lt"/>
              </a:rPr>
              <a:t>.</a:t>
            </a:r>
            <a:r>
              <a:rPr lang="ru-RU" sz="2000" spc="-1" dirty="0">
                <a:latin typeface="Calibri"/>
                <a:ea typeface="+mn-lt"/>
                <a:cs typeface="+mn-lt"/>
              </a:rPr>
              <a:t> </a:t>
            </a:r>
            <a:endParaRPr lang="ru-RU" sz="2000" b="0" strike="noStrike" spc="-1" dirty="0">
              <a:latin typeface="Calibri"/>
              <a:cs typeface="Arial"/>
            </a:endParaRPr>
          </a:p>
        </p:txBody>
      </p:sp>
      <p:pic>
        <p:nvPicPr>
          <p:cNvPr id="145" name="Рисунок 144"/>
          <p:cNvPicPr/>
          <p:nvPr/>
        </p:nvPicPr>
        <p:blipFill>
          <a:blip r:embed="rId2"/>
          <a:stretch/>
        </p:blipFill>
        <p:spPr>
          <a:xfrm>
            <a:off x="648000" y="2304000"/>
            <a:ext cx="8092080" cy="344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8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Результаты анализа</a:t>
            </a:r>
            <a:r>
              <a:rPr lang="ru-RU" sz="2800" spc="-1" dirty="0">
                <a:solidFill>
                  <a:srgbClr val="000000"/>
                </a:solidFill>
                <a:latin typeface="Calibri Light"/>
                <a:ea typeface="DejaVu Sans"/>
              </a:rPr>
              <a:t>, задачи</a:t>
            </a:r>
            <a:endParaRPr lang="ru-RU" sz="2800" b="0" strike="noStrike" spc="-1" dirty="0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28560" y="925920"/>
            <a:ext cx="7885800" cy="52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r>
              <a:rPr lang="ru-RU" sz="2000" spc="-1" dirty="0">
                <a:solidFill>
                  <a:srgbClr val="000000"/>
                </a:solidFill>
                <a:latin typeface="Calibri"/>
                <a:ea typeface="DejaVu Sans"/>
              </a:rPr>
              <a:t>Для 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достижения поставленной цели</a:t>
            </a:r>
            <a:r>
              <a:rPr lang="ru-RU" sz="2000" spc="-1" dirty="0">
                <a:solidFill>
                  <a:srgbClr val="000000"/>
                </a:solidFill>
                <a:latin typeface="Calibri"/>
                <a:ea typeface="DejaVu Sans"/>
              </a:rPr>
              <a:t> необходимо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r>
              <a:rPr lang="ru-RU" sz="2000" spc="-1" dirty="0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ru-RU" sz="2000" b="0" strike="noStrike" spc="-1" dirty="0">
              <a:latin typeface="Calibri"/>
            </a:endParaRPr>
          </a:p>
          <a:p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1) </a:t>
            </a:r>
            <a:r>
              <a:rPr lang="ru-RU" sz="2000" spc="-1" dirty="0">
                <a:solidFill>
                  <a:srgbClr val="000000"/>
                </a:solidFill>
                <a:latin typeface="Calibri"/>
                <a:ea typeface="DejaVu Sans"/>
              </a:rPr>
              <a:t>Сформулировать требования к </a:t>
            </a:r>
            <a:r>
              <a:rPr lang="ru-RU" sz="2000" spc="-1" dirty="0" err="1">
                <a:solidFill>
                  <a:srgbClr val="000000"/>
                </a:solidFill>
                <a:latin typeface="Calibri"/>
                <a:ea typeface="DejaVu Sans"/>
              </a:rPr>
              <a:t>web</a:t>
            </a:r>
            <a:r>
              <a:rPr lang="ru-RU" sz="2000" spc="-1" dirty="0">
                <a:solidFill>
                  <a:srgbClr val="000000"/>
                </a:solidFill>
                <a:latin typeface="Calibri"/>
                <a:ea typeface="DejaVu Sans"/>
              </a:rPr>
              <a:t>-сервису</a:t>
            </a:r>
          </a:p>
          <a:p>
            <a:r>
              <a:rPr lang="ru-RU" sz="2000" spc="-1" dirty="0">
                <a:latin typeface="Calibri"/>
              </a:rPr>
              <a:t>2) </a:t>
            </a:r>
            <a:r>
              <a:rPr lang="ru-RU" sz="2000" spc="-1" dirty="0">
                <a:latin typeface="Calibri"/>
                <a:ea typeface="+mn-lt"/>
                <a:cs typeface="+mn-lt"/>
              </a:rPr>
              <a:t>Спроектировать макеты клиентской части приложения</a:t>
            </a:r>
            <a:endParaRPr lang="ru-RU" sz="2000" b="0" strike="noStrike" spc="-1" dirty="0">
              <a:latin typeface="Calibri"/>
              <a:cs typeface="Arial"/>
            </a:endParaRPr>
          </a:p>
          <a:p>
            <a:r>
              <a:rPr lang="ru-RU" sz="2000" spc="-1" dirty="0">
                <a:latin typeface="Calibri"/>
                <a:cs typeface="Arial"/>
              </a:rPr>
              <a:t>3) </a:t>
            </a:r>
            <a:r>
              <a:rPr lang="ru-RU" sz="2000" spc="-1" dirty="0">
                <a:latin typeface="Calibri"/>
                <a:ea typeface="+mn-lt"/>
                <a:cs typeface="+mn-lt"/>
              </a:rPr>
              <a:t>Спроектировать серверную часть </a:t>
            </a:r>
            <a:r>
              <a:rPr lang="ru-RU" sz="2000" spc="-1" dirty="0" err="1">
                <a:latin typeface="Calibri"/>
                <a:ea typeface="+mn-lt"/>
                <a:cs typeface="+mn-lt"/>
              </a:rPr>
              <a:t>web</a:t>
            </a:r>
            <a:r>
              <a:rPr lang="ru-RU" sz="2000" spc="-1" dirty="0">
                <a:latin typeface="Calibri"/>
                <a:ea typeface="+mn-lt"/>
                <a:cs typeface="+mn-lt"/>
              </a:rPr>
              <a:t>-приложения</a:t>
            </a:r>
            <a:endParaRPr lang="ru-RU" sz="2000" b="0" strike="noStrike" spc="-1" dirty="0">
              <a:latin typeface="Calibri"/>
              <a:ea typeface="+mn-lt"/>
              <a:cs typeface="+mn-lt"/>
            </a:endParaRPr>
          </a:p>
          <a:p>
            <a:r>
              <a:rPr lang="ru-RU" sz="2000" spc="-1" dirty="0">
                <a:solidFill>
                  <a:srgbClr val="000000"/>
                </a:solidFill>
                <a:latin typeface="Calibri"/>
                <a:ea typeface="DejaVu Sans"/>
                <a:cs typeface="Arial"/>
              </a:rPr>
              <a:t>4) </a:t>
            </a:r>
            <a:r>
              <a:rPr lang="ru-RU" sz="2000" spc="-1" dirty="0">
                <a:latin typeface="Calibri"/>
                <a:ea typeface="+mn-lt"/>
                <a:cs typeface="+mn-lt"/>
              </a:rPr>
              <a:t>Смоделировать структуру данных</a:t>
            </a:r>
          </a:p>
          <a:p>
            <a:r>
              <a:rPr lang="ru-RU" sz="2000" spc="-1" dirty="0">
                <a:solidFill>
                  <a:srgbClr val="000000"/>
                </a:solidFill>
                <a:latin typeface="Calibri"/>
                <a:ea typeface="DejaVu Sans"/>
                <a:cs typeface="Arial"/>
              </a:rPr>
              <a:t>5) Выбрать стек технологий, подобрать инструменты для реализации</a:t>
            </a:r>
          </a:p>
          <a:p>
            <a:r>
              <a:rPr lang="ru-RU" sz="2000" spc="-1" dirty="0">
                <a:solidFill>
                  <a:srgbClr val="000000"/>
                </a:solidFill>
                <a:latin typeface="Calibri"/>
                <a:ea typeface="DejaVu Sans"/>
                <a:cs typeface="Arial"/>
              </a:rPr>
              <a:t>6) </a:t>
            </a:r>
            <a:r>
              <a:rPr lang="ru-RU" sz="2000" spc="-1" dirty="0">
                <a:latin typeface="Calibri"/>
                <a:ea typeface="+mn-lt"/>
                <a:cs typeface="+mn-lt"/>
              </a:rPr>
              <a:t>Реализовать клиентскую и серверную части </a:t>
            </a:r>
            <a:r>
              <a:rPr lang="ru-RU" sz="2000" spc="-1" dirty="0" err="1">
                <a:latin typeface="Calibri"/>
                <a:ea typeface="+mn-lt"/>
                <a:cs typeface="+mn-lt"/>
              </a:rPr>
              <a:t>web</a:t>
            </a:r>
            <a:r>
              <a:rPr lang="ru-RU" sz="2000" spc="-1" dirty="0">
                <a:latin typeface="Calibri"/>
                <a:ea typeface="+mn-lt"/>
                <a:cs typeface="+mn-lt"/>
              </a:rPr>
              <a:t>-сервиса.</a:t>
            </a:r>
            <a:endParaRPr lang="ru-RU" sz="2000" spc="-1" dirty="0">
              <a:solidFill>
                <a:srgbClr val="000000"/>
              </a:solidFill>
              <a:latin typeface="Calibri"/>
              <a:ea typeface="DejaVu Sans"/>
              <a:cs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F48258F5-B079-4478-97D1-E69A89D95C9D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7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3780000" y="54453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2"/>
          <p:cNvSpPr/>
          <p:nvPr/>
        </p:nvSpPr>
        <p:spPr>
          <a:xfrm>
            <a:off x="543579" y="874931"/>
            <a:ext cx="7885800" cy="52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7D135377-1E85-4C23-94A2-6296F7BFAE86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8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2675108" y="101160"/>
            <a:ext cx="4164532" cy="85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ru-RU" sz="2600" spc="-1" dirty="0">
                <a:latin typeface="Calibri Light"/>
                <a:ea typeface="+mn-lt"/>
                <a:cs typeface="+mn-lt"/>
              </a:rPr>
              <a:t>Требования к </a:t>
            </a:r>
            <a:r>
              <a:rPr lang="ru-RU" sz="2600" spc="-1" dirty="0" err="1">
                <a:latin typeface="Calibri Light"/>
                <a:ea typeface="+mn-lt"/>
                <a:cs typeface="+mn-lt"/>
              </a:rPr>
              <a:t>web</a:t>
            </a:r>
            <a:r>
              <a:rPr lang="ru-RU" sz="2600" spc="-1" dirty="0">
                <a:latin typeface="Calibri Light"/>
                <a:ea typeface="+mn-lt"/>
                <a:cs typeface="+mn-lt"/>
              </a:rPr>
              <a:t>-сервису </a:t>
            </a:r>
            <a:endParaRPr lang="ru-RU"/>
          </a:p>
        </p:txBody>
      </p:sp>
      <p:sp>
        <p:nvSpPr>
          <p:cNvPr id="170" name="CustomShape 6"/>
          <p:cNvSpPr/>
          <p:nvPr/>
        </p:nvSpPr>
        <p:spPr>
          <a:xfrm>
            <a:off x="606240" y="996840"/>
            <a:ext cx="8094960" cy="14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/>
            <a:r>
              <a:rPr lang="ru-RU" sz="2000" spc="-1" dirty="0">
                <a:ea typeface="+mn-lt"/>
                <a:cs typeface="+mn-lt"/>
              </a:rPr>
              <a:t>Разрабатываемое ПО должно обладать следующими возможностями:</a:t>
            </a:r>
            <a:endParaRPr lang="ru-RU" sz="2000"/>
          </a:p>
          <a:p>
            <a:pPr marL="285750" indent="-285750" algn="just">
              <a:buFont typeface="Arial"/>
              <a:buChar char="•"/>
            </a:pPr>
            <a:r>
              <a:rPr lang="ru-RU" sz="2000" spc="-1" dirty="0">
                <a:ea typeface="+mn-lt"/>
                <a:cs typeface="+mn-lt"/>
              </a:rPr>
              <a:t>загрузка моделей (1 или нескольких)</a:t>
            </a:r>
            <a:endParaRPr lang="ru-RU" sz="2000" dirty="0"/>
          </a:p>
          <a:p>
            <a:pPr marL="285750" indent="-285750" algn="just">
              <a:buFont typeface="Arial"/>
              <a:buChar char="•"/>
            </a:pPr>
            <a:endParaRPr lang="ru-RU" sz="2000" spc="-1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2000" spc="-1" dirty="0">
                <a:ea typeface="+mn-lt"/>
                <a:cs typeface="+mn-lt"/>
              </a:rPr>
              <a:t>выбор типа преобразования (2 -&gt; 7, 7 -&gt; 2, 42 -&gt; 7, 7 -&gt; 42</a:t>
            </a:r>
            <a:r>
              <a:rPr lang="ru-RU" sz="2000" b="0" strike="noStrike" spc="-1" dirty="0">
                <a:ea typeface="+mn-lt"/>
                <a:cs typeface="+mn-lt"/>
              </a:rPr>
              <a:t>, </a:t>
            </a:r>
            <a:r>
              <a:rPr lang="ru-RU" sz="2000" spc="-1" dirty="0">
                <a:ea typeface="+mn-lt"/>
                <a:cs typeface="+mn-lt"/>
              </a:rPr>
              <a:t>2 -&gt; 42</a:t>
            </a:r>
            <a:r>
              <a:rPr lang="ru-RU" sz="2000" b="0" strike="noStrike" spc="-1" dirty="0">
                <a:ea typeface="+mn-lt"/>
                <a:cs typeface="+mn-lt"/>
              </a:rPr>
              <a:t>, </a:t>
            </a:r>
            <a:r>
              <a:rPr lang="ru-RU" sz="2000" spc="-1" dirty="0">
                <a:ea typeface="+mn-lt"/>
                <a:cs typeface="+mn-lt"/>
              </a:rPr>
              <a:t>42 -&gt; 2)</a:t>
            </a:r>
            <a:endParaRPr lang="ru-RU" sz="2000"/>
          </a:p>
          <a:p>
            <a:pPr marL="285750" indent="-285750" algn="just">
              <a:buFont typeface="Arial"/>
              <a:buChar char="•"/>
            </a:pPr>
            <a:r>
              <a:rPr lang="ru-RU" sz="2000" spc="-1" dirty="0">
                <a:ea typeface="+mn-lt"/>
                <a:cs typeface="+mn-lt"/>
              </a:rPr>
              <a:t>визуализация полученного преобразования входных данных в выходные </a:t>
            </a:r>
            <a:r>
              <a:rPr lang="ru-RU" sz="2000" b="0" strike="noStrike" spc="-1" dirty="0">
                <a:ea typeface="+mn-lt"/>
                <a:cs typeface="+mn-lt"/>
              </a:rPr>
              <a:t>данные</a:t>
            </a:r>
            <a:endParaRPr lang="ru-RU" sz="200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2000" spc="-1" dirty="0">
                <a:ea typeface="+mn-lt"/>
                <a:cs typeface="+mn-lt"/>
              </a:rPr>
              <a:t>выдача ошибки</a:t>
            </a:r>
            <a:r>
              <a:rPr lang="ru-RU" sz="2000" b="0" strike="noStrike" spc="-1" dirty="0">
                <a:ea typeface="+mn-lt"/>
                <a:cs typeface="+mn-lt"/>
              </a:rPr>
              <a:t>, </a:t>
            </a:r>
            <a:r>
              <a:rPr lang="ru-RU" sz="2000" spc="-1" dirty="0">
                <a:ea typeface="+mn-lt"/>
                <a:cs typeface="+mn-lt"/>
              </a:rPr>
              <a:t>при необходимости</a:t>
            </a:r>
            <a:endParaRPr lang="ru-RU" sz="2000"/>
          </a:p>
          <a:p>
            <a:pPr>
              <a:lnSpc>
                <a:spcPct val="100000"/>
              </a:lnSpc>
            </a:pPr>
            <a:endParaRPr lang="ru-RU" sz="1500" b="0" strike="noStrike" spc="-1" dirty="0">
              <a:latin typeface="Calibri"/>
            </a:endParaRP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3C252E32-E713-2A54-0817-B5A41B45B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094" y="1586780"/>
            <a:ext cx="676275" cy="438150"/>
          </a:xfrm>
          <a:prstGeom prst="rect">
            <a:avLst/>
          </a:prstGeom>
        </p:spPr>
      </p:pic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6BDA14CD-3134-ADE3-0C2D-381F8545D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07" y="3918302"/>
            <a:ext cx="3474040" cy="2140212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, остановка, знак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FA19F0BD-D4C4-E477-C4FF-90054CE88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329" y="3909994"/>
            <a:ext cx="2148331" cy="21483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88E2AE-1FE7-DE0F-32E0-E130CA920207}"/>
              </a:ext>
            </a:extLst>
          </p:cNvPr>
          <p:cNvSpPr txBox="1"/>
          <p:nvPr/>
        </p:nvSpPr>
        <p:spPr>
          <a:xfrm>
            <a:off x="897404" y="5826326"/>
            <a:ext cx="35930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Times New Roman"/>
                <a:cs typeface="Segoe UI"/>
              </a:rPr>
              <a:t>Рисунок</a:t>
            </a:r>
            <a:r>
              <a:rPr lang="en-US" dirty="0">
                <a:latin typeface="Times New Roman"/>
                <a:cs typeface="Segoe UI"/>
              </a:rPr>
              <a:t> 4 – </a:t>
            </a:r>
            <a:r>
              <a:rPr lang="en-US" dirty="0" err="1">
                <a:latin typeface="Times New Roman"/>
                <a:cs typeface="Segoe UI"/>
              </a:rPr>
              <a:t>пример</a:t>
            </a:r>
            <a:r>
              <a:rPr lang="en-US" dirty="0">
                <a:latin typeface="Times New Roman"/>
                <a:cs typeface="Segoe UI"/>
              </a:rPr>
              <a:t> </a:t>
            </a:r>
            <a:r>
              <a:rPr lang="en-US" dirty="0" err="1">
                <a:latin typeface="Times New Roman"/>
                <a:cs typeface="Segoe UI"/>
              </a:rPr>
              <a:t>визуализации</a:t>
            </a:r>
            <a:r>
              <a:rPr lang="en-US" dirty="0">
                <a:latin typeface="Times New Roman"/>
                <a:cs typeface="Segoe UI"/>
              </a:rPr>
              <a:t> </a:t>
            </a:r>
            <a:r>
              <a:rPr lang="en-US" dirty="0" err="1">
                <a:latin typeface="Times New Roman"/>
                <a:cs typeface="Segoe UI"/>
              </a:rPr>
              <a:t>данных</a:t>
            </a:r>
            <a:endParaRPr lang="ru-RU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F6111-0B5F-99DD-46D9-CEBCE0782A12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963ABCD4-D56B-426F-A30D-1AF680282EDC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9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533576" y="135513"/>
            <a:ext cx="8286129" cy="85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ru-RU" sz="2600" spc="-1" dirty="0">
                <a:latin typeface="Calibri Light"/>
                <a:ea typeface="+mn-lt"/>
                <a:cs typeface="+mn-lt"/>
              </a:rPr>
              <a:t>Проектирование макетов клиентской части приложения.</a:t>
            </a:r>
            <a:endParaRPr lang="ru-RU" dirty="0">
              <a:latin typeface="Calibri Light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2426677" y="4941327"/>
            <a:ext cx="5372400" cy="7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Рисунок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5 – </a:t>
            </a:r>
            <a:r>
              <a:rPr lang="en-US" sz="1400" spc="-1" dirty="0" err="1">
                <a:latin typeface="Times New Roman"/>
                <a:ea typeface="+mn-lt"/>
                <a:cs typeface="+mn-lt"/>
              </a:rPr>
              <a:t>Макет</a:t>
            </a:r>
            <a:r>
              <a:rPr lang="en-US" sz="1400" spc="-1" dirty="0">
                <a:latin typeface="Times New Roman"/>
                <a:ea typeface="+mn-lt"/>
                <a:cs typeface="+mn-lt"/>
              </a:rPr>
              <a:t> </a:t>
            </a:r>
            <a:r>
              <a:rPr lang="en-US" sz="1400" spc="-1" dirty="0" err="1">
                <a:latin typeface="Times New Roman"/>
                <a:ea typeface="+mn-lt"/>
                <a:cs typeface="+mn-lt"/>
              </a:rPr>
              <a:t>экрана</a:t>
            </a:r>
            <a:r>
              <a:rPr lang="en-US" sz="1400" spc="-1" dirty="0">
                <a:latin typeface="Times New Roman"/>
                <a:ea typeface="+mn-lt"/>
                <a:cs typeface="+mn-lt"/>
              </a:rPr>
              <a:t> в </a:t>
            </a:r>
            <a:r>
              <a:rPr lang="en-US" sz="1400" spc="-1" dirty="0" err="1">
                <a:latin typeface="Times New Roman"/>
                <a:ea typeface="+mn-lt"/>
                <a:cs typeface="+mn-lt"/>
              </a:rPr>
              <a:t>стартовом</a:t>
            </a:r>
            <a:r>
              <a:rPr lang="en-US" sz="1400" spc="-1" dirty="0">
                <a:latin typeface="Times New Roman"/>
                <a:ea typeface="+mn-lt"/>
                <a:cs typeface="+mn-lt"/>
              </a:rPr>
              <a:t> </a:t>
            </a:r>
            <a:r>
              <a:rPr lang="en-US" sz="1400" spc="-1" dirty="0" err="1">
                <a:latin typeface="Times New Roman"/>
                <a:ea typeface="+mn-lt"/>
                <a:cs typeface="+mn-lt"/>
              </a:rPr>
              <a:t>состоянии</a:t>
            </a:r>
            <a:r>
              <a:rPr lang="en-US" sz="1400" spc="-1" dirty="0">
                <a:latin typeface="Times New Roman"/>
                <a:ea typeface="+mn-lt"/>
                <a:cs typeface="+mn-lt"/>
              </a:rPr>
              <a:t> </a:t>
            </a:r>
            <a:r>
              <a:rPr lang="en-US" sz="1400" spc="-1" dirty="0" err="1">
                <a:latin typeface="Times New Roman"/>
                <a:ea typeface="+mn-lt"/>
                <a:cs typeface="+mn-lt"/>
              </a:rPr>
              <a:t>приложения</a:t>
            </a:r>
            <a:endParaRPr lang="ru-RU" sz="1400" b="0" strike="noStrike" spc="-1" dirty="0" err="1">
              <a:latin typeface="Times New Roman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6050160" y="4843440"/>
            <a:ext cx="2865600" cy="48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400" b="0" strike="noStrike" spc="-1" dirty="0">
              <a:latin typeface="Times New Roman"/>
            </a:endParaRP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07DBC09-1ED6-3CE7-9CE9-73194960A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001" y="1209090"/>
            <a:ext cx="2266950" cy="3267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1031</TotalTime>
  <Words>895</Words>
  <Application>Microsoft Office PowerPoint</Application>
  <PresentationFormat>Экран (4:3)</PresentationFormat>
  <Paragraphs>110</Paragraphs>
  <Slides>25</Slides>
  <Notes>0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25</vt:i4>
      </vt:variant>
    </vt:vector>
  </HeadingPairs>
  <TitlesOfParts>
    <vt:vector size="27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V. R.</dc:creator>
  <dc:description/>
  <cp:lastModifiedBy/>
  <cp:revision>383</cp:revision>
  <dcterms:created xsi:type="dcterms:W3CDTF">2017-09-30T21:27:42Z</dcterms:created>
  <dcterms:modified xsi:type="dcterms:W3CDTF">2022-08-30T07:45:25Z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